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9144001" cy="9144000"/>
  <p:notesSz cx="9144001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909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287" y="57150"/>
                </a:lnTo>
                <a:lnTo>
                  <a:pt x="78526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9092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61" y="57150"/>
                </a:lnTo>
                <a:lnTo>
                  <a:pt x="78576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90966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61" y="57150"/>
                </a:lnTo>
                <a:lnTo>
                  <a:pt x="78575" y="0"/>
                </a:lnTo>
                <a:lnTo>
                  <a:pt x="74565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325231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36" y="57150"/>
                </a:lnTo>
                <a:lnTo>
                  <a:pt x="78575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740572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49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7480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606703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287" y="57150"/>
                </a:lnTo>
                <a:lnTo>
                  <a:pt x="78501" y="0"/>
                </a:lnTo>
                <a:lnTo>
                  <a:pt x="74493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40869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81" y="57150"/>
                </a:lnTo>
                <a:lnTo>
                  <a:pt x="78553" y="0"/>
                </a:lnTo>
                <a:lnTo>
                  <a:pt x="7459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453892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76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888109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322341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81" y="57150"/>
                </a:lnTo>
                <a:lnTo>
                  <a:pt x="78480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754240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36" y="57150"/>
                </a:lnTo>
                <a:lnTo>
                  <a:pt x="78503" y="0"/>
                </a:lnTo>
                <a:lnTo>
                  <a:pt x="74493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16955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36" y="57150"/>
                </a:lnTo>
                <a:lnTo>
                  <a:pt x="78575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03788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75" y="0"/>
                </a:lnTo>
                <a:lnTo>
                  <a:pt x="74565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38021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81" y="57150"/>
                </a:lnTo>
                <a:lnTo>
                  <a:pt x="78529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6990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44" y="57150"/>
                </a:lnTo>
                <a:lnTo>
                  <a:pt x="78508" y="0"/>
                </a:lnTo>
                <a:lnTo>
                  <a:pt x="7449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42034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286" y="57149"/>
                </a:lnTo>
                <a:lnTo>
                  <a:pt x="78501" y="0"/>
                </a:lnTo>
                <a:lnTo>
                  <a:pt x="74493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67386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36" y="57149"/>
                </a:lnTo>
                <a:lnTo>
                  <a:pt x="78574" y="0"/>
                </a:lnTo>
                <a:lnTo>
                  <a:pt x="74565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108098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5" h="57150">
                <a:moveTo>
                  <a:pt x="0" y="57150"/>
                </a:moveTo>
                <a:lnTo>
                  <a:pt x="151361" y="57149"/>
                </a:lnTo>
                <a:lnTo>
                  <a:pt x="78576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54053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80261" y="0"/>
                </a:lnTo>
                <a:lnTo>
                  <a:pt x="76251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957697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36" y="57149"/>
                </a:lnTo>
                <a:lnTo>
                  <a:pt x="78503" y="0"/>
                </a:lnTo>
                <a:lnTo>
                  <a:pt x="74493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2389578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49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2823811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11" y="57150"/>
                </a:lnTo>
                <a:lnTo>
                  <a:pt x="78526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255635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81" y="57150"/>
                </a:lnTo>
                <a:lnTo>
                  <a:pt x="78529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3670976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49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103454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80236" y="0"/>
                </a:lnTo>
                <a:lnTo>
                  <a:pt x="7622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37115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971348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31" y="57150"/>
                </a:lnTo>
                <a:lnTo>
                  <a:pt x="78479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86656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76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820921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0" y="57150"/>
                </a:moveTo>
                <a:lnTo>
                  <a:pt x="149556" y="57150"/>
                </a:lnTo>
                <a:lnTo>
                  <a:pt x="78528" y="0"/>
                </a:lnTo>
                <a:lnTo>
                  <a:pt x="74566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252778" y="9086850"/>
            <a:ext cx="151765" cy="57150"/>
          </a:xfrm>
          <a:custGeom>
            <a:avLst/>
            <a:gdLst/>
            <a:ahLst/>
            <a:cxnLst/>
            <a:rect l="l" t="t" r="r" b="b"/>
            <a:pathLst>
              <a:path w="151764" h="57150">
                <a:moveTo>
                  <a:pt x="0" y="57150"/>
                </a:moveTo>
                <a:lnTo>
                  <a:pt x="151361" y="57150"/>
                </a:lnTo>
                <a:lnTo>
                  <a:pt x="78528" y="0"/>
                </a:lnTo>
                <a:lnTo>
                  <a:pt x="7451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687018" y="9086850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59" h="57150">
                <a:moveTo>
                  <a:pt x="0" y="57150"/>
                </a:moveTo>
                <a:lnTo>
                  <a:pt x="149573" y="57150"/>
                </a:lnTo>
                <a:lnTo>
                  <a:pt x="78471" y="0"/>
                </a:lnTo>
                <a:lnTo>
                  <a:pt x="74508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382" y="71437"/>
                </a:lnTo>
                <a:lnTo>
                  <a:pt x="136180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434236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6610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130037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47" y="71437"/>
                </a:lnTo>
                <a:lnTo>
                  <a:pt x="136246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171573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14996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258187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382" y="71437"/>
                </a:lnTo>
                <a:lnTo>
                  <a:pt x="136159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301600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19" h="71755">
                <a:moveTo>
                  <a:pt x="0" y="71437"/>
                </a:moveTo>
                <a:lnTo>
                  <a:pt x="198122" y="71437"/>
                </a:lnTo>
                <a:lnTo>
                  <a:pt x="135450" y="0"/>
                </a:lnTo>
                <a:lnTo>
                  <a:pt x="65815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3429036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386326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4297501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386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472940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182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514469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246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557893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601316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428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6445070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57" y="71437"/>
                </a:lnTo>
                <a:lnTo>
                  <a:pt x="136190" y="0"/>
                </a:lnTo>
                <a:lnTo>
                  <a:pt x="6573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217202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381" y="71437"/>
                </a:lnTo>
                <a:lnTo>
                  <a:pt x="136158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64900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47" y="71437"/>
                </a:lnTo>
                <a:lnTo>
                  <a:pt x="136245" y="0"/>
                </a:lnTo>
                <a:lnTo>
                  <a:pt x="6579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08324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59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151511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7744" y="0"/>
                </a:lnTo>
                <a:lnTo>
                  <a:pt x="6728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193286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47" y="71437"/>
                </a:lnTo>
                <a:lnTo>
                  <a:pt x="136182" y="0"/>
                </a:lnTo>
                <a:lnTo>
                  <a:pt x="6573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2364737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2798971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14" y="71437"/>
                </a:lnTo>
                <a:lnTo>
                  <a:pt x="136191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3230778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122" y="71437"/>
                </a:lnTo>
                <a:lnTo>
                  <a:pt x="135429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3646135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407804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7723" y="0"/>
                </a:lnTo>
                <a:lnTo>
                  <a:pt x="67259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4512274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4946508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056" y="71437"/>
                </a:lnTo>
                <a:lnTo>
                  <a:pt x="135363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5361799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5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5796065" y="0"/>
            <a:ext cx="198120" cy="71755"/>
          </a:xfrm>
          <a:custGeom>
            <a:avLst/>
            <a:gdLst/>
            <a:ahLst/>
            <a:cxnLst/>
            <a:rect l="l" t="t" r="r" b="b"/>
            <a:pathLst>
              <a:path w="198120" h="71755">
                <a:moveTo>
                  <a:pt x="0" y="71437"/>
                </a:moveTo>
                <a:lnTo>
                  <a:pt x="198089" y="71437"/>
                </a:lnTo>
                <a:lnTo>
                  <a:pt x="135417" y="0"/>
                </a:lnTo>
                <a:lnTo>
                  <a:pt x="65794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6227938" y="0"/>
            <a:ext cx="200660" cy="71755"/>
          </a:xfrm>
          <a:custGeom>
            <a:avLst/>
            <a:gdLst/>
            <a:ahLst/>
            <a:cxnLst/>
            <a:rect l="l" t="t" r="r" b="b"/>
            <a:pathLst>
              <a:path w="200660" h="71755">
                <a:moveTo>
                  <a:pt x="0" y="71437"/>
                </a:moveTo>
                <a:lnTo>
                  <a:pt x="200480" y="71437"/>
                </a:lnTo>
                <a:lnTo>
                  <a:pt x="136215" y="0"/>
                </a:lnTo>
                <a:lnTo>
                  <a:pt x="65751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6662180" y="0"/>
            <a:ext cx="196215" cy="71755"/>
          </a:xfrm>
          <a:custGeom>
            <a:avLst/>
            <a:gdLst/>
            <a:ahLst/>
            <a:cxnLst/>
            <a:rect l="l" t="t" r="r" b="b"/>
            <a:pathLst>
              <a:path w="196215" h="71755">
                <a:moveTo>
                  <a:pt x="0" y="71437"/>
                </a:moveTo>
                <a:lnTo>
                  <a:pt x="195818" y="71437"/>
                </a:lnTo>
                <a:lnTo>
                  <a:pt x="195818" y="68825"/>
                </a:lnTo>
                <a:lnTo>
                  <a:pt x="135374" y="0"/>
                </a:lnTo>
                <a:lnTo>
                  <a:pt x="65743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9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7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590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89096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2523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74057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21748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2606703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287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3040869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53"/>
                </a:lnTo>
                <a:lnTo>
                  <a:pt x="57150" y="7459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34538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38881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432234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480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4754240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516955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560378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60380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4699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44"/>
                </a:lnTo>
                <a:lnTo>
                  <a:pt x="57150" y="78508"/>
                </a:lnTo>
                <a:lnTo>
                  <a:pt x="57150" y="7449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24203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6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67386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4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10809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053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61"/>
                </a:lnTo>
                <a:lnTo>
                  <a:pt x="57150" y="762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957697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23895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282381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11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3255635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367097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410345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36"/>
                </a:lnTo>
                <a:lnTo>
                  <a:pt x="57150" y="7622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453711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497134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31"/>
                </a:lnTo>
                <a:lnTo>
                  <a:pt x="57150" y="78479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538665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58209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56"/>
                </a:lnTo>
                <a:lnTo>
                  <a:pt x="57150" y="78528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62527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668701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59">
                <a:moveTo>
                  <a:pt x="0" y="0"/>
                </a:moveTo>
                <a:lnTo>
                  <a:pt x="0" y="149573"/>
                </a:lnTo>
                <a:lnTo>
                  <a:pt x="57150" y="78471"/>
                </a:lnTo>
                <a:lnTo>
                  <a:pt x="57150" y="7450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72407"/>
            <a:ext cx="8376919" cy="623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4290" y="1239011"/>
            <a:ext cx="369951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2240" y="6591919"/>
            <a:ext cx="22860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631" y="2421211"/>
            <a:ext cx="6426835" cy="419734"/>
          </a:xfrm>
          <a:custGeom>
            <a:avLst/>
            <a:gdLst/>
            <a:ahLst/>
            <a:cxnLst/>
            <a:rect l="l" t="t" r="r" b="b"/>
            <a:pathLst>
              <a:path w="6426834" h="419735">
                <a:moveTo>
                  <a:pt x="6426732" y="0"/>
                </a:moveTo>
                <a:lnTo>
                  <a:pt x="148390" y="0"/>
                </a:lnTo>
                <a:lnTo>
                  <a:pt x="102240" y="12795"/>
                </a:lnTo>
                <a:lnTo>
                  <a:pt x="69259" y="23741"/>
                </a:lnTo>
                <a:lnTo>
                  <a:pt x="46173" y="34712"/>
                </a:lnTo>
                <a:lnTo>
                  <a:pt x="32980" y="44784"/>
                </a:lnTo>
                <a:lnTo>
                  <a:pt x="26384" y="52993"/>
                </a:lnTo>
                <a:lnTo>
                  <a:pt x="28033" y="61227"/>
                </a:lnTo>
                <a:lnTo>
                  <a:pt x="75855" y="84969"/>
                </a:lnTo>
                <a:lnTo>
                  <a:pt x="125304" y="95041"/>
                </a:lnTo>
                <a:lnTo>
                  <a:pt x="145092" y="97777"/>
                </a:lnTo>
                <a:lnTo>
                  <a:pt x="148390" y="97777"/>
                </a:lnTo>
                <a:lnTo>
                  <a:pt x="145092" y="100514"/>
                </a:lnTo>
                <a:lnTo>
                  <a:pt x="131900" y="104188"/>
                </a:lnTo>
                <a:lnTo>
                  <a:pt x="117082" y="109660"/>
                </a:lnTo>
                <a:lnTo>
                  <a:pt x="98943" y="116046"/>
                </a:lnTo>
                <a:lnTo>
                  <a:pt x="59364" y="134352"/>
                </a:lnTo>
                <a:lnTo>
                  <a:pt x="23086" y="159918"/>
                </a:lnTo>
                <a:lnTo>
                  <a:pt x="1648" y="191932"/>
                </a:lnTo>
                <a:lnTo>
                  <a:pt x="0" y="209288"/>
                </a:lnTo>
                <a:lnTo>
                  <a:pt x="6596" y="228481"/>
                </a:lnTo>
                <a:lnTo>
                  <a:pt x="23086" y="249486"/>
                </a:lnTo>
                <a:lnTo>
                  <a:pt x="51120" y="271440"/>
                </a:lnTo>
                <a:lnTo>
                  <a:pt x="90697" y="294269"/>
                </a:lnTo>
                <a:lnTo>
                  <a:pt x="145092" y="318956"/>
                </a:lnTo>
                <a:lnTo>
                  <a:pt x="148390" y="321693"/>
                </a:lnTo>
                <a:lnTo>
                  <a:pt x="85750" y="339965"/>
                </a:lnTo>
                <a:lnTo>
                  <a:pt x="57716" y="357356"/>
                </a:lnTo>
                <a:lnTo>
                  <a:pt x="52769" y="373804"/>
                </a:lnTo>
                <a:lnTo>
                  <a:pt x="67610" y="388429"/>
                </a:lnTo>
                <a:lnTo>
                  <a:pt x="90697" y="401196"/>
                </a:lnTo>
                <a:lnTo>
                  <a:pt x="118731" y="411261"/>
                </a:lnTo>
                <a:lnTo>
                  <a:pt x="140145" y="417677"/>
                </a:lnTo>
                <a:lnTo>
                  <a:pt x="148390" y="419501"/>
                </a:lnTo>
                <a:lnTo>
                  <a:pt x="6426732" y="419501"/>
                </a:lnTo>
                <a:lnTo>
                  <a:pt x="6426732" y="0"/>
                </a:lnTo>
                <a:close/>
              </a:path>
            </a:pathLst>
          </a:custGeom>
          <a:solidFill>
            <a:srgbClr val="FFF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4532" y="2831561"/>
            <a:ext cx="6295390" cy="10160"/>
          </a:xfrm>
          <a:custGeom>
            <a:avLst/>
            <a:gdLst/>
            <a:ahLst/>
            <a:cxnLst/>
            <a:rect l="l" t="t" r="r" b="b"/>
            <a:pathLst>
              <a:path w="6295390" h="10160">
                <a:moveTo>
                  <a:pt x="16489" y="0"/>
                </a:moveTo>
                <a:lnTo>
                  <a:pt x="4946" y="2735"/>
                </a:lnTo>
                <a:lnTo>
                  <a:pt x="0" y="9151"/>
                </a:lnTo>
                <a:lnTo>
                  <a:pt x="706" y="10063"/>
                </a:lnTo>
                <a:lnTo>
                  <a:pt x="6294831" y="10063"/>
                </a:lnTo>
                <a:lnTo>
                  <a:pt x="6294831" y="911"/>
                </a:lnTo>
                <a:lnTo>
                  <a:pt x="21437" y="911"/>
                </a:lnTo>
                <a:lnTo>
                  <a:pt x="16489" y="0"/>
                </a:lnTo>
                <a:close/>
              </a:path>
              <a:path w="6295390" h="10160">
                <a:moveTo>
                  <a:pt x="6294831" y="0"/>
                </a:moveTo>
                <a:lnTo>
                  <a:pt x="16489" y="0"/>
                </a:lnTo>
                <a:lnTo>
                  <a:pt x="21437" y="911"/>
                </a:lnTo>
                <a:lnTo>
                  <a:pt x="6294831" y="911"/>
                </a:lnTo>
                <a:lnTo>
                  <a:pt x="6294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789" y="2419350"/>
            <a:ext cx="178074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021" y="2425700"/>
            <a:ext cx="6269990" cy="0"/>
          </a:xfrm>
          <a:custGeom>
            <a:avLst/>
            <a:gdLst/>
            <a:ahLst/>
            <a:cxnLst/>
            <a:rect l="l" t="t" r="r" b="b"/>
            <a:pathLst>
              <a:path w="6269990" h="0">
                <a:moveTo>
                  <a:pt x="0" y="0"/>
                </a:moveTo>
                <a:lnTo>
                  <a:pt x="6269964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1021" y="2419985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 h="0">
                <a:moveTo>
                  <a:pt x="0" y="0"/>
                </a:moveTo>
                <a:lnTo>
                  <a:pt x="6292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2872" y="2419350"/>
            <a:ext cx="1065377" cy="423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071" y="2582979"/>
            <a:ext cx="272415" cy="92710"/>
          </a:xfrm>
          <a:custGeom>
            <a:avLst/>
            <a:gdLst/>
            <a:ahLst/>
            <a:cxnLst/>
            <a:rect l="l" t="t" r="r" b="b"/>
            <a:pathLst>
              <a:path w="272415" h="92710">
                <a:moveTo>
                  <a:pt x="225947" y="0"/>
                </a:moveTo>
                <a:lnTo>
                  <a:pt x="224298" y="0"/>
                </a:lnTo>
                <a:lnTo>
                  <a:pt x="217701" y="911"/>
                </a:lnTo>
                <a:lnTo>
                  <a:pt x="207807" y="1824"/>
                </a:lnTo>
                <a:lnTo>
                  <a:pt x="191317" y="3648"/>
                </a:lnTo>
                <a:lnTo>
                  <a:pt x="112176" y="14632"/>
                </a:lnTo>
                <a:lnTo>
                  <a:pt x="72606" y="19193"/>
                </a:lnTo>
                <a:lnTo>
                  <a:pt x="37923" y="24665"/>
                </a:lnTo>
                <a:lnTo>
                  <a:pt x="14839" y="31988"/>
                </a:lnTo>
                <a:lnTo>
                  <a:pt x="3298" y="38374"/>
                </a:lnTo>
                <a:lnTo>
                  <a:pt x="0" y="44784"/>
                </a:lnTo>
                <a:lnTo>
                  <a:pt x="3298" y="51169"/>
                </a:lnTo>
                <a:lnTo>
                  <a:pt x="49521" y="65801"/>
                </a:lnTo>
                <a:lnTo>
                  <a:pt x="105582" y="74010"/>
                </a:lnTo>
                <a:lnTo>
                  <a:pt x="140208" y="79509"/>
                </a:lnTo>
                <a:lnTo>
                  <a:pt x="171535" y="84070"/>
                </a:lnTo>
                <a:lnTo>
                  <a:pt x="199562" y="88630"/>
                </a:lnTo>
                <a:lnTo>
                  <a:pt x="225947" y="92304"/>
                </a:lnTo>
                <a:lnTo>
                  <a:pt x="252331" y="77684"/>
                </a:lnTo>
                <a:lnTo>
                  <a:pt x="239139" y="58466"/>
                </a:lnTo>
                <a:lnTo>
                  <a:pt x="245735" y="54818"/>
                </a:lnTo>
                <a:lnTo>
                  <a:pt x="258928" y="44784"/>
                </a:lnTo>
                <a:lnTo>
                  <a:pt x="270471" y="33813"/>
                </a:lnTo>
                <a:lnTo>
                  <a:pt x="272120" y="23754"/>
                </a:lnTo>
                <a:lnTo>
                  <a:pt x="262226" y="16456"/>
                </a:lnTo>
                <a:lnTo>
                  <a:pt x="247384" y="8209"/>
                </a:lnTo>
                <a:lnTo>
                  <a:pt x="232543" y="2736"/>
                </a:lnTo>
                <a:lnTo>
                  <a:pt x="22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208" y="2599435"/>
            <a:ext cx="250825" cy="31115"/>
          </a:xfrm>
          <a:custGeom>
            <a:avLst/>
            <a:gdLst/>
            <a:ahLst/>
            <a:cxnLst/>
            <a:rect l="l" t="t" r="r" b="b"/>
            <a:pathLst>
              <a:path w="250825" h="31114">
                <a:moveTo>
                  <a:pt x="232585" y="27390"/>
                </a:moveTo>
                <a:lnTo>
                  <a:pt x="47872" y="27390"/>
                </a:lnTo>
                <a:lnTo>
                  <a:pt x="82498" y="28327"/>
                </a:lnTo>
                <a:lnTo>
                  <a:pt x="122070" y="28327"/>
                </a:lnTo>
                <a:lnTo>
                  <a:pt x="192968" y="30152"/>
                </a:lnTo>
                <a:lnTo>
                  <a:pt x="216055" y="31064"/>
                </a:lnTo>
                <a:lnTo>
                  <a:pt x="224300" y="31064"/>
                </a:lnTo>
                <a:lnTo>
                  <a:pt x="230896" y="28327"/>
                </a:lnTo>
                <a:lnTo>
                  <a:pt x="232585" y="27390"/>
                </a:lnTo>
                <a:close/>
              </a:path>
              <a:path w="250825" h="31114">
                <a:moveTo>
                  <a:pt x="237492" y="0"/>
                </a:moveTo>
                <a:lnTo>
                  <a:pt x="6593" y="18268"/>
                </a:lnTo>
                <a:lnTo>
                  <a:pt x="4944" y="20092"/>
                </a:lnTo>
                <a:lnTo>
                  <a:pt x="0" y="24653"/>
                </a:lnTo>
                <a:lnTo>
                  <a:pt x="0" y="28327"/>
                </a:lnTo>
                <a:lnTo>
                  <a:pt x="6593" y="28327"/>
                </a:lnTo>
                <a:lnTo>
                  <a:pt x="21490" y="27390"/>
                </a:lnTo>
                <a:lnTo>
                  <a:pt x="232585" y="27390"/>
                </a:lnTo>
                <a:lnTo>
                  <a:pt x="244088" y="21004"/>
                </a:lnTo>
                <a:lnTo>
                  <a:pt x="250685" y="10946"/>
                </a:lnTo>
                <a:lnTo>
                  <a:pt x="23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1018" y="2421211"/>
            <a:ext cx="940435" cy="419734"/>
          </a:xfrm>
          <a:custGeom>
            <a:avLst/>
            <a:gdLst/>
            <a:ahLst/>
            <a:cxnLst/>
            <a:rect l="l" t="t" r="r" b="b"/>
            <a:pathLst>
              <a:path w="940435" h="419735">
                <a:moveTo>
                  <a:pt x="940003" y="0"/>
                </a:moveTo>
                <a:lnTo>
                  <a:pt x="928460" y="913"/>
                </a:lnTo>
                <a:lnTo>
                  <a:pt x="0" y="161767"/>
                </a:lnTo>
                <a:lnTo>
                  <a:pt x="6596" y="164504"/>
                </a:lnTo>
                <a:lnTo>
                  <a:pt x="21437" y="169976"/>
                </a:lnTo>
                <a:lnTo>
                  <a:pt x="36279" y="178224"/>
                </a:lnTo>
                <a:lnTo>
                  <a:pt x="46173" y="185521"/>
                </a:lnTo>
                <a:lnTo>
                  <a:pt x="44524" y="195581"/>
                </a:lnTo>
                <a:lnTo>
                  <a:pt x="32981" y="206551"/>
                </a:lnTo>
                <a:lnTo>
                  <a:pt x="19788" y="216585"/>
                </a:lnTo>
                <a:lnTo>
                  <a:pt x="13192" y="220234"/>
                </a:lnTo>
                <a:lnTo>
                  <a:pt x="26384" y="239452"/>
                </a:lnTo>
                <a:lnTo>
                  <a:pt x="0" y="254072"/>
                </a:lnTo>
                <a:lnTo>
                  <a:pt x="916917" y="418589"/>
                </a:lnTo>
                <a:lnTo>
                  <a:pt x="940003" y="419501"/>
                </a:lnTo>
                <a:lnTo>
                  <a:pt x="931758" y="417677"/>
                </a:lnTo>
                <a:lnTo>
                  <a:pt x="910343" y="411261"/>
                </a:lnTo>
                <a:lnTo>
                  <a:pt x="883959" y="401196"/>
                </a:lnTo>
                <a:lnTo>
                  <a:pt x="859223" y="389340"/>
                </a:lnTo>
                <a:lnTo>
                  <a:pt x="846030" y="374717"/>
                </a:lnTo>
                <a:lnTo>
                  <a:pt x="849328" y="357356"/>
                </a:lnTo>
                <a:lnTo>
                  <a:pt x="879011" y="339965"/>
                </a:lnTo>
                <a:lnTo>
                  <a:pt x="940003" y="321693"/>
                </a:lnTo>
                <a:lnTo>
                  <a:pt x="885607" y="297037"/>
                </a:lnTo>
                <a:lnTo>
                  <a:pt x="844382" y="273265"/>
                </a:lnTo>
                <a:lnTo>
                  <a:pt x="816348" y="250398"/>
                </a:lnTo>
                <a:lnTo>
                  <a:pt x="799857" y="229393"/>
                </a:lnTo>
                <a:lnTo>
                  <a:pt x="791612" y="209288"/>
                </a:lnTo>
                <a:lnTo>
                  <a:pt x="793260" y="190994"/>
                </a:lnTo>
                <a:lnTo>
                  <a:pt x="814698" y="159006"/>
                </a:lnTo>
                <a:lnTo>
                  <a:pt x="852627" y="132528"/>
                </a:lnTo>
                <a:lnTo>
                  <a:pt x="893852" y="113309"/>
                </a:lnTo>
                <a:lnTo>
                  <a:pt x="911993" y="106925"/>
                </a:lnTo>
                <a:lnTo>
                  <a:pt x="926811" y="101451"/>
                </a:lnTo>
                <a:lnTo>
                  <a:pt x="940003" y="97777"/>
                </a:lnTo>
                <a:lnTo>
                  <a:pt x="936704" y="97777"/>
                </a:lnTo>
                <a:lnTo>
                  <a:pt x="928460" y="96865"/>
                </a:lnTo>
                <a:lnTo>
                  <a:pt x="916917" y="95041"/>
                </a:lnTo>
                <a:lnTo>
                  <a:pt x="902098" y="92304"/>
                </a:lnTo>
                <a:lnTo>
                  <a:pt x="883959" y="89568"/>
                </a:lnTo>
                <a:lnTo>
                  <a:pt x="836136" y="75848"/>
                </a:lnTo>
                <a:lnTo>
                  <a:pt x="817996" y="53906"/>
                </a:lnTo>
                <a:lnTo>
                  <a:pt x="824593" y="45697"/>
                </a:lnTo>
                <a:lnTo>
                  <a:pt x="837785" y="35624"/>
                </a:lnTo>
                <a:lnTo>
                  <a:pt x="860871" y="24653"/>
                </a:lnTo>
                <a:lnTo>
                  <a:pt x="893852" y="12795"/>
                </a:lnTo>
                <a:lnTo>
                  <a:pt x="940003" y="0"/>
                </a:lnTo>
                <a:close/>
              </a:path>
            </a:pathLst>
          </a:custGeom>
          <a:solidFill>
            <a:srgbClr val="DDB7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071" y="2667049"/>
            <a:ext cx="937260" cy="174625"/>
          </a:xfrm>
          <a:custGeom>
            <a:avLst/>
            <a:gdLst/>
            <a:ahLst/>
            <a:cxnLst/>
            <a:rect l="l" t="t" r="r" b="b"/>
            <a:pathLst>
              <a:path w="937260" h="174625">
                <a:moveTo>
                  <a:pt x="9894" y="0"/>
                </a:moveTo>
                <a:lnTo>
                  <a:pt x="0" y="16443"/>
                </a:lnTo>
                <a:lnTo>
                  <a:pt x="881357" y="174575"/>
                </a:lnTo>
                <a:lnTo>
                  <a:pt x="936705" y="174575"/>
                </a:lnTo>
                <a:lnTo>
                  <a:pt x="936705" y="169071"/>
                </a:lnTo>
                <a:lnTo>
                  <a:pt x="926810" y="164511"/>
                </a:lnTo>
                <a:lnTo>
                  <a:pt x="9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7789" y="2419350"/>
            <a:ext cx="179722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6177" y="2419350"/>
            <a:ext cx="946785" cy="172085"/>
          </a:xfrm>
          <a:custGeom>
            <a:avLst/>
            <a:gdLst/>
            <a:ahLst/>
            <a:cxnLst/>
            <a:rect l="l" t="t" r="r" b="b"/>
            <a:pathLst>
              <a:path w="946785" h="172085">
                <a:moveTo>
                  <a:pt x="942196" y="0"/>
                </a:moveTo>
                <a:lnTo>
                  <a:pt x="908418" y="0"/>
                </a:lnTo>
                <a:lnTo>
                  <a:pt x="11543" y="155394"/>
                </a:lnTo>
                <a:lnTo>
                  <a:pt x="6872" y="170058"/>
                </a:lnTo>
                <a:lnTo>
                  <a:pt x="18139" y="171838"/>
                </a:lnTo>
                <a:lnTo>
                  <a:pt x="23086" y="156306"/>
                </a:lnTo>
                <a:lnTo>
                  <a:pt x="107791" y="156306"/>
                </a:lnTo>
                <a:lnTo>
                  <a:pt x="946599" y="10984"/>
                </a:lnTo>
                <a:lnTo>
                  <a:pt x="942196" y="0"/>
                </a:lnTo>
                <a:close/>
              </a:path>
              <a:path w="946785" h="172085">
                <a:moveTo>
                  <a:pt x="107791" y="156306"/>
                </a:moveTo>
                <a:lnTo>
                  <a:pt x="23086" y="156306"/>
                </a:lnTo>
                <a:lnTo>
                  <a:pt x="18139" y="171838"/>
                </a:lnTo>
                <a:lnTo>
                  <a:pt x="107791" y="156306"/>
                </a:lnTo>
                <a:close/>
              </a:path>
              <a:path w="946785" h="172085">
                <a:moveTo>
                  <a:pt x="11543" y="155394"/>
                </a:moveTo>
                <a:lnTo>
                  <a:pt x="1648" y="159043"/>
                </a:lnTo>
                <a:lnTo>
                  <a:pt x="0" y="164541"/>
                </a:lnTo>
                <a:lnTo>
                  <a:pt x="6596" y="170014"/>
                </a:lnTo>
                <a:lnTo>
                  <a:pt x="6872" y="170058"/>
                </a:lnTo>
                <a:lnTo>
                  <a:pt x="11543" y="155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528" y="2575656"/>
            <a:ext cx="77505" cy="108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3598" y="2708184"/>
            <a:ext cx="521334" cy="45720"/>
          </a:xfrm>
          <a:custGeom>
            <a:avLst/>
            <a:gdLst/>
            <a:ahLst/>
            <a:cxnLst/>
            <a:rect l="l" t="t" r="r" b="b"/>
            <a:pathLst>
              <a:path w="521334" h="45719">
                <a:moveTo>
                  <a:pt x="118777" y="0"/>
                </a:moveTo>
                <a:lnTo>
                  <a:pt x="77551" y="0"/>
                </a:lnTo>
                <a:lnTo>
                  <a:pt x="42943" y="2736"/>
                </a:lnTo>
                <a:lnTo>
                  <a:pt x="16490" y="8208"/>
                </a:lnTo>
                <a:lnTo>
                  <a:pt x="0" y="19184"/>
                </a:lnTo>
                <a:lnTo>
                  <a:pt x="6596" y="32895"/>
                </a:lnTo>
                <a:lnTo>
                  <a:pt x="31400" y="45695"/>
                </a:lnTo>
                <a:lnTo>
                  <a:pt x="44593" y="36544"/>
                </a:lnTo>
                <a:lnTo>
                  <a:pt x="26384" y="25599"/>
                </a:lnTo>
                <a:lnTo>
                  <a:pt x="23086" y="21007"/>
                </a:lnTo>
                <a:lnTo>
                  <a:pt x="26384" y="19184"/>
                </a:lnTo>
                <a:lnTo>
                  <a:pt x="46242" y="15535"/>
                </a:lnTo>
                <a:lnTo>
                  <a:pt x="77551" y="12799"/>
                </a:lnTo>
                <a:lnTo>
                  <a:pt x="374402" y="12799"/>
                </a:lnTo>
                <a:lnTo>
                  <a:pt x="270466" y="5472"/>
                </a:lnTo>
                <a:lnTo>
                  <a:pt x="217720" y="2736"/>
                </a:lnTo>
                <a:lnTo>
                  <a:pt x="166599" y="911"/>
                </a:lnTo>
                <a:lnTo>
                  <a:pt x="118777" y="0"/>
                </a:lnTo>
                <a:close/>
              </a:path>
              <a:path w="521334" h="45719">
                <a:moveTo>
                  <a:pt x="374402" y="12799"/>
                </a:moveTo>
                <a:lnTo>
                  <a:pt x="118777" y="12799"/>
                </a:lnTo>
                <a:lnTo>
                  <a:pt x="166599" y="13710"/>
                </a:lnTo>
                <a:lnTo>
                  <a:pt x="217720" y="15535"/>
                </a:lnTo>
                <a:lnTo>
                  <a:pt x="270466" y="18272"/>
                </a:lnTo>
                <a:lnTo>
                  <a:pt x="460153" y="31983"/>
                </a:lnTo>
                <a:lnTo>
                  <a:pt x="511273" y="36544"/>
                </a:lnTo>
                <a:lnTo>
                  <a:pt x="517869" y="37456"/>
                </a:lnTo>
                <a:lnTo>
                  <a:pt x="521167" y="24687"/>
                </a:lnTo>
                <a:lnTo>
                  <a:pt x="514571" y="23743"/>
                </a:lnTo>
                <a:lnTo>
                  <a:pt x="463451" y="19184"/>
                </a:lnTo>
                <a:lnTo>
                  <a:pt x="420576" y="16447"/>
                </a:lnTo>
                <a:lnTo>
                  <a:pt x="374402" y="12799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36899" y="2751145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19" h="37464">
                <a:moveTo>
                  <a:pt x="197214" y="12800"/>
                </a:moveTo>
                <a:lnTo>
                  <a:pt x="49471" y="12800"/>
                </a:lnTo>
                <a:lnTo>
                  <a:pt x="72558" y="13710"/>
                </a:lnTo>
                <a:lnTo>
                  <a:pt x="123655" y="17359"/>
                </a:lnTo>
                <a:lnTo>
                  <a:pt x="151689" y="20096"/>
                </a:lnTo>
                <a:lnTo>
                  <a:pt x="207802" y="27423"/>
                </a:lnTo>
                <a:lnTo>
                  <a:pt x="232538" y="30159"/>
                </a:lnTo>
                <a:lnTo>
                  <a:pt x="252327" y="32895"/>
                </a:lnTo>
                <a:lnTo>
                  <a:pt x="268817" y="35631"/>
                </a:lnTo>
                <a:lnTo>
                  <a:pt x="280360" y="36544"/>
                </a:lnTo>
                <a:lnTo>
                  <a:pt x="283658" y="37456"/>
                </a:lnTo>
                <a:lnTo>
                  <a:pt x="286957" y="24655"/>
                </a:lnTo>
                <a:lnTo>
                  <a:pt x="283658" y="23743"/>
                </a:lnTo>
                <a:lnTo>
                  <a:pt x="272115" y="22832"/>
                </a:lnTo>
                <a:lnTo>
                  <a:pt x="255626" y="20096"/>
                </a:lnTo>
                <a:lnTo>
                  <a:pt x="235836" y="17359"/>
                </a:lnTo>
                <a:lnTo>
                  <a:pt x="211101" y="14622"/>
                </a:lnTo>
                <a:lnTo>
                  <a:pt x="197214" y="12800"/>
                </a:lnTo>
                <a:close/>
              </a:path>
              <a:path w="287019" h="37464">
                <a:moveTo>
                  <a:pt x="49471" y="0"/>
                </a:moveTo>
                <a:lnTo>
                  <a:pt x="31331" y="0"/>
                </a:lnTo>
                <a:lnTo>
                  <a:pt x="14841" y="2735"/>
                </a:lnTo>
                <a:lnTo>
                  <a:pt x="0" y="9119"/>
                </a:lnTo>
                <a:lnTo>
                  <a:pt x="3298" y="19183"/>
                </a:lnTo>
                <a:lnTo>
                  <a:pt x="14841" y="27423"/>
                </a:lnTo>
                <a:lnTo>
                  <a:pt x="31331" y="18271"/>
                </a:lnTo>
                <a:lnTo>
                  <a:pt x="23086" y="13710"/>
                </a:lnTo>
                <a:lnTo>
                  <a:pt x="21437" y="13710"/>
                </a:lnTo>
                <a:lnTo>
                  <a:pt x="23086" y="12800"/>
                </a:lnTo>
                <a:lnTo>
                  <a:pt x="197214" y="12800"/>
                </a:lnTo>
                <a:lnTo>
                  <a:pt x="154987" y="7294"/>
                </a:lnTo>
                <a:lnTo>
                  <a:pt x="126953" y="4560"/>
                </a:lnTo>
                <a:lnTo>
                  <a:pt x="97271" y="2735"/>
                </a:lnTo>
                <a:lnTo>
                  <a:pt x="72558" y="911"/>
                </a:lnTo>
                <a:lnTo>
                  <a:pt x="49471" y="0"/>
                </a:lnTo>
                <a:close/>
              </a:path>
              <a:path w="287019" h="37464">
                <a:moveTo>
                  <a:pt x="23086" y="12800"/>
                </a:moveTo>
                <a:lnTo>
                  <a:pt x="21437" y="13710"/>
                </a:lnTo>
                <a:lnTo>
                  <a:pt x="23086" y="13559"/>
                </a:lnTo>
                <a:lnTo>
                  <a:pt x="23086" y="12800"/>
                </a:lnTo>
                <a:close/>
              </a:path>
              <a:path w="287019" h="37464">
                <a:moveTo>
                  <a:pt x="23086" y="13559"/>
                </a:moveTo>
                <a:lnTo>
                  <a:pt x="21437" y="13710"/>
                </a:lnTo>
                <a:lnTo>
                  <a:pt x="23086" y="13710"/>
                </a:lnTo>
                <a:lnTo>
                  <a:pt x="23086" y="13559"/>
                </a:lnTo>
                <a:close/>
              </a:path>
              <a:path w="287019" h="37464">
                <a:moveTo>
                  <a:pt x="31331" y="12800"/>
                </a:moveTo>
                <a:lnTo>
                  <a:pt x="23086" y="12800"/>
                </a:lnTo>
                <a:lnTo>
                  <a:pt x="23086" y="13559"/>
                </a:lnTo>
                <a:lnTo>
                  <a:pt x="31331" y="1280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041" y="2647868"/>
            <a:ext cx="656590" cy="52705"/>
          </a:xfrm>
          <a:custGeom>
            <a:avLst/>
            <a:gdLst/>
            <a:ahLst/>
            <a:cxnLst/>
            <a:rect l="l" t="t" r="r" b="b"/>
            <a:pathLst>
              <a:path w="656590" h="52705">
                <a:moveTo>
                  <a:pt x="375983" y="0"/>
                </a:moveTo>
                <a:lnTo>
                  <a:pt x="313342" y="0"/>
                </a:lnTo>
                <a:lnTo>
                  <a:pt x="250609" y="911"/>
                </a:lnTo>
                <a:lnTo>
                  <a:pt x="191266" y="2736"/>
                </a:lnTo>
                <a:lnTo>
                  <a:pt x="136848" y="5473"/>
                </a:lnTo>
                <a:lnTo>
                  <a:pt x="89025" y="9121"/>
                </a:lnTo>
                <a:lnTo>
                  <a:pt x="49471" y="15532"/>
                </a:lnTo>
                <a:lnTo>
                  <a:pt x="0" y="37448"/>
                </a:lnTo>
                <a:lnTo>
                  <a:pt x="4947" y="52081"/>
                </a:lnTo>
                <a:lnTo>
                  <a:pt x="24735" y="46608"/>
                </a:lnTo>
                <a:lnTo>
                  <a:pt x="23086" y="39311"/>
                </a:lnTo>
                <a:lnTo>
                  <a:pt x="31331" y="34712"/>
                </a:lnTo>
                <a:lnTo>
                  <a:pt x="92323" y="21917"/>
                </a:lnTo>
                <a:lnTo>
                  <a:pt x="136848" y="18268"/>
                </a:lnTo>
                <a:lnTo>
                  <a:pt x="191266" y="15532"/>
                </a:lnTo>
                <a:lnTo>
                  <a:pt x="250609" y="13708"/>
                </a:lnTo>
                <a:lnTo>
                  <a:pt x="313342" y="12795"/>
                </a:lnTo>
                <a:lnTo>
                  <a:pt x="656343" y="12795"/>
                </a:lnTo>
                <a:lnTo>
                  <a:pt x="656343" y="6385"/>
                </a:lnTo>
                <a:lnTo>
                  <a:pt x="648098" y="6385"/>
                </a:lnTo>
                <a:lnTo>
                  <a:pt x="626661" y="5473"/>
                </a:lnTo>
                <a:lnTo>
                  <a:pt x="592053" y="4560"/>
                </a:lnTo>
                <a:lnTo>
                  <a:pt x="547461" y="2736"/>
                </a:lnTo>
                <a:lnTo>
                  <a:pt x="375983" y="0"/>
                </a:lnTo>
                <a:close/>
              </a:path>
              <a:path w="656590" h="52705">
                <a:moveTo>
                  <a:pt x="656343" y="12795"/>
                </a:moveTo>
                <a:lnTo>
                  <a:pt x="375983" y="12795"/>
                </a:lnTo>
                <a:lnTo>
                  <a:pt x="547461" y="15532"/>
                </a:lnTo>
                <a:lnTo>
                  <a:pt x="592053" y="17355"/>
                </a:lnTo>
                <a:lnTo>
                  <a:pt x="626661" y="18268"/>
                </a:lnTo>
                <a:lnTo>
                  <a:pt x="648098" y="19180"/>
                </a:lnTo>
                <a:lnTo>
                  <a:pt x="656343" y="19180"/>
                </a:lnTo>
                <a:lnTo>
                  <a:pt x="656343" y="12795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9052" y="2576569"/>
            <a:ext cx="770255" cy="78105"/>
          </a:xfrm>
          <a:custGeom>
            <a:avLst/>
            <a:gdLst/>
            <a:ahLst/>
            <a:cxnLst/>
            <a:rect l="l" t="t" r="r" b="b"/>
            <a:pathLst>
              <a:path w="770255" h="78105">
                <a:moveTo>
                  <a:pt x="770174" y="0"/>
                </a:moveTo>
                <a:lnTo>
                  <a:pt x="695990" y="0"/>
                </a:lnTo>
                <a:lnTo>
                  <a:pt x="514549" y="2735"/>
                </a:lnTo>
                <a:lnTo>
                  <a:pt x="369386" y="8234"/>
                </a:lnTo>
                <a:lnTo>
                  <a:pt x="225942" y="15530"/>
                </a:lnTo>
                <a:lnTo>
                  <a:pt x="159980" y="21042"/>
                </a:lnTo>
                <a:lnTo>
                  <a:pt x="103935" y="28340"/>
                </a:lnTo>
                <a:lnTo>
                  <a:pt x="56067" y="36574"/>
                </a:lnTo>
                <a:lnTo>
                  <a:pt x="0" y="60316"/>
                </a:lnTo>
                <a:lnTo>
                  <a:pt x="0" y="77684"/>
                </a:lnTo>
                <a:lnTo>
                  <a:pt x="19788" y="72210"/>
                </a:lnTo>
                <a:lnTo>
                  <a:pt x="19788" y="63963"/>
                </a:lnTo>
                <a:lnTo>
                  <a:pt x="32981" y="57579"/>
                </a:lnTo>
                <a:lnTo>
                  <a:pt x="107233" y="41135"/>
                </a:lnTo>
                <a:lnTo>
                  <a:pt x="163278" y="33812"/>
                </a:lnTo>
                <a:lnTo>
                  <a:pt x="225942" y="28340"/>
                </a:lnTo>
                <a:lnTo>
                  <a:pt x="369386" y="21042"/>
                </a:lnTo>
                <a:lnTo>
                  <a:pt x="514549" y="15530"/>
                </a:lnTo>
                <a:lnTo>
                  <a:pt x="695990" y="12795"/>
                </a:lnTo>
                <a:lnTo>
                  <a:pt x="770174" y="12795"/>
                </a:lnTo>
                <a:lnTo>
                  <a:pt x="770174" y="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0851" y="252218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0" y="0"/>
                </a:moveTo>
                <a:lnTo>
                  <a:pt x="524442" y="0"/>
                </a:lnTo>
              </a:path>
            </a:pathLst>
          </a:custGeom>
          <a:ln w="32014">
            <a:solidFill>
              <a:srgbClr val="A53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49115" y="2442038"/>
            <a:ext cx="1520825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重庆大</a:t>
            </a:r>
            <a:r>
              <a:rPr dirty="0" sz="1850" spc="-60" b="1" i="1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dirty="0" sz="1850" spc="-95" b="1" i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葛亮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4762"/>
            <a:ext cx="1562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373312" y="1361101"/>
            <a:ext cx="3850004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98320" algn="l"/>
              </a:tabLst>
            </a:pPr>
            <a:r>
              <a:rPr dirty="0" sz="3900" spc="90"/>
              <a:t>第</a:t>
            </a:r>
            <a:r>
              <a:rPr dirty="0" sz="3900" spc="40"/>
              <a:t>3</a:t>
            </a:r>
            <a:r>
              <a:rPr dirty="0" sz="3900" spc="80"/>
              <a:t>章</a:t>
            </a:r>
            <a:r>
              <a:rPr dirty="0" sz="3900"/>
              <a:t>	</a:t>
            </a:r>
            <a:r>
              <a:rPr dirty="0" sz="3900" spc="90"/>
              <a:t>词法分析</a:t>
            </a:r>
            <a:endParaRPr sz="3900"/>
          </a:p>
        </p:txBody>
      </p:sp>
      <p:sp>
        <p:nvSpPr>
          <p:cNvPr id="23" name="object 23"/>
          <p:cNvSpPr txBox="1"/>
          <p:nvPr/>
        </p:nvSpPr>
        <p:spPr>
          <a:xfrm>
            <a:off x="1245552" y="3707343"/>
            <a:ext cx="628205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164" marR="5080" indent="-1689100">
              <a:lnSpc>
                <a:spcPct val="1236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基础知识</a:t>
            </a:r>
            <a:r>
              <a:rPr dirty="0" sz="2750" spc="25" b="1">
                <a:latin typeface="黑体"/>
                <a:cs typeface="黑体"/>
              </a:rPr>
              <a:t>：PASCAL</a:t>
            </a:r>
            <a:r>
              <a:rPr dirty="0" sz="2750" spc="45" b="1">
                <a:latin typeface="黑体"/>
                <a:cs typeface="黑体"/>
              </a:rPr>
              <a:t>、</a:t>
            </a:r>
            <a:r>
              <a:rPr dirty="0" sz="2750" spc="20" b="1">
                <a:latin typeface="黑体"/>
                <a:cs typeface="黑体"/>
              </a:rPr>
              <a:t>C</a:t>
            </a:r>
            <a:r>
              <a:rPr dirty="0" sz="2750" spc="45" b="1">
                <a:latin typeface="黑体"/>
                <a:cs typeface="黑体"/>
              </a:rPr>
              <a:t>语言、正规表达式 正规文法、有限自动机</a:t>
            </a:r>
            <a:endParaRPr sz="2750">
              <a:latin typeface="黑体"/>
              <a:cs typeface="黑体"/>
            </a:endParaRPr>
          </a:p>
          <a:p>
            <a:pPr marL="1393190" marR="902969" indent="-1381125">
              <a:lnSpc>
                <a:spcPts val="4010"/>
              </a:lnSpc>
              <a:spcBef>
                <a:spcPts val="250"/>
              </a:spcBef>
            </a:pPr>
            <a:r>
              <a:rPr dirty="0" sz="2750" spc="45" b="1">
                <a:latin typeface="黑体"/>
                <a:cs typeface="黑体"/>
              </a:rPr>
              <a:t>知识点：词法分析器的作用、地位 记号、模式</a:t>
            </a:r>
            <a:endParaRPr sz="2750">
              <a:latin typeface="黑体"/>
              <a:cs typeface="黑体"/>
            </a:endParaRPr>
          </a:p>
          <a:p>
            <a:pPr marL="1366520">
              <a:lnSpc>
                <a:spcPct val="100000"/>
              </a:lnSpc>
              <a:spcBef>
                <a:spcPts val="430"/>
              </a:spcBef>
            </a:pPr>
            <a:r>
              <a:rPr dirty="0" sz="2750" spc="45" b="1">
                <a:latin typeface="黑体"/>
                <a:cs typeface="黑体"/>
              </a:rPr>
              <a:t>词法分析器的状态转换图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4187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/>
              <a:t>3.2	</a:t>
            </a:r>
            <a:r>
              <a:rPr dirty="0" sz="3900" spc="90"/>
              <a:t>词法分析程序的输入与输出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83540" y="1317712"/>
            <a:ext cx="4669155" cy="2070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一、词法分析程序的实现方法 </a:t>
            </a:r>
            <a:r>
              <a:rPr dirty="0" sz="2750" spc="45" b="1">
                <a:latin typeface="黑体"/>
                <a:cs typeface="黑体"/>
              </a:rPr>
              <a:t>二、设置缓冲区的必要性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750" spc="45" b="1">
                <a:latin typeface="黑体"/>
                <a:cs typeface="黑体"/>
              </a:rPr>
              <a:t>三、配对缓冲区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750" spc="45" b="1">
                <a:latin typeface="黑体"/>
                <a:cs typeface="黑体"/>
              </a:rPr>
              <a:t>四、词法分析程序的输出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9899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一、词法分析程序的实现方法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83540" y="1606870"/>
            <a:ext cx="8121650" cy="41960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利用词法分析程序自动</a:t>
            </a:r>
            <a:r>
              <a:rPr dirty="0" baseline="1010" sz="4125" spc="37" b="1">
                <a:latin typeface="黑体"/>
                <a:cs typeface="黑体"/>
              </a:rPr>
              <a:t>Th</a:t>
            </a:r>
            <a:r>
              <a:rPr dirty="0" baseline="1010" sz="4125" spc="67" b="1">
                <a:latin typeface="黑体"/>
                <a:cs typeface="黑体"/>
              </a:rPr>
              <a:t>成器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从基于正规表达式的规范说明自动Th成词法分析程</a:t>
            </a:r>
            <a:r>
              <a:rPr dirty="0" baseline="1182" sz="3525" spc="75" b="1">
                <a:latin typeface="黑体"/>
                <a:cs typeface="黑体"/>
              </a:rPr>
              <a:t>序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Th成器提供用于源程序字符流读入和缓冲的若干子程序</a:t>
            </a:r>
            <a:endParaRPr baseline="1182" sz="3525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利用传统的系统程序设计语言来编写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利用该语言所具有的输入</a:t>
            </a:r>
            <a:r>
              <a:rPr dirty="0" baseline="1182" sz="3525" spc="37" b="1">
                <a:latin typeface="黑体"/>
                <a:cs typeface="黑体"/>
              </a:rPr>
              <a:t>/</a:t>
            </a:r>
            <a:r>
              <a:rPr dirty="0" baseline="1182" sz="3525" spc="75" b="1">
                <a:latin typeface="黑体"/>
                <a:cs typeface="黑体"/>
              </a:rPr>
              <a:t>输出能力来处理读入操作</a:t>
            </a:r>
            <a:endParaRPr baseline="1182" sz="3525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利用汇编语言来编写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直接管理源程序字符流的读入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0723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二、设置缓冲区的必要性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1272400"/>
            <a:ext cx="8227059" cy="1751964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为了得到某一个单词符号的确切性质，需要超前扫 </a:t>
            </a:r>
            <a:r>
              <a:rPr dirty="0" sz="2750" spc="45" b="1">
                <a:latin typeface="黑体"/>
                <a:cs typeface="黑体"/>
              </a:rPr>
              <a:t>描若干个字符。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/>
              <a:buChar char="!"/>
            </a:pPr>
            <a:endParaRPr sz="3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有合法的</a:t>
            </a:r>
            <a:r>
              <a:rPr dirty="0" baseline="1010" sz="4125" spc="30" b="1">
                <a:latin typeface="宋体"/>
                <a:cs typeface="宋体"/>
              </a:rPr>
              <a:t>FORTRAN</a:t>
            </a:r>
            <a:r>
              <a:rPr dirty="0" baseline="1010" sz="4125" spc="67" b="1">
                <a:latin typeface="黑体"/>
                <a:cs typeface="黑体"/>
              </a:rPr>
              <a:t>语句：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45490" y="3094042"/>
          <a:ext cx="2219325" cy="123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559"/>
                <a:gridCol w="461645"/>
                <a:gridCol w="306705"/>
                <a:gridCol w="307340"/>
                <a:gridCol w="724535"/>
              </a:tblGrid>
              <a:tr h="618549">
                <a:tc>
                  <a:txBody>
                    <a:bodyPr/>
                    <a:lstStyle/>
                    <a:p>
                      <a:pPr marL="31750">
                        <a:lnSpc>
                          <a:spcPts val="274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DO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74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99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74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K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274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=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4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1,10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618549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  <a:spcBef>
                          <a:spcPts val="194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DO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4638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680"/>
                        </a:lnSpc>
                        <a:spcBef>
                          <a:spcPts val="194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99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4638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680"/>
                        </a:lnSpc>
                        <a:spcBef>
                          <a:spcPts val="1940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K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4638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2680"/>
                        </a:lnSpc>
                        <a:spcBef>
                          <a:spcPts val="1940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=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4638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80"/>
                        </a:lnSpc>
                        <a:spcBef>
                          <a:spcPts val="1940"/>
                        </a:spcBef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1.10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4638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07340" y="4841608"/>
            <a:ext cx="8542655" cy="8693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55600" marR="5080" indent="-342900">
              <a:lnSpc>
                <a:spcPct val="101499"/>
              </a:lnSpc>
              <a:spcBef>
                <a:spcPts val="4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240" b="1">
                <a:latin typeface="黑体"/>
                <a:cs typeface="黑体"/>
              </a:rPr>
              <a:t>为了区别这两个语</a:t>
            </a:r>
            <a:r>
              <a:rPr dirty="0" baseline="1010" sz="4125" spc="232" b="1">
                <a:latin typeface="黑体"/>
                <a:cs typeface="黑体"/>
              </a:rPr>
              <a:t>句</a:t>
            </a:r>
            <a:r>
              <a:rPr dirty="0" baseline="1010" sz="4125" spc="240" b="1">
                <a:latin typeface="黑体"/>
                <a:cs typeface="黑体"/>
              </a:rPr>
              <a:t>，必须超前扫描到等号后的第 </a:t>
            </a:r>
            <a:r>
              <a:rPr dirty="0" sz="2750" spc="45" b="1">
                <a:latin typeface="黑体"/>
                <a:cs typeface="黑体"/>
              </a:rPr>
              <a:t>一个分界符处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4349" y="3052944"/>
            <a:ext cx="4005441" cy="89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8908" y="3473450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57150" y="71437"/>
                </a:moveTo>
                <a:lnTo>
                  <a:pt x="28575" y="71437"/>
                </a:lnTo>
                <a:lnTo>
                  <a:pt x="28575" y="381000"/>
                </a:lnTo>
                <a:lnTo>
                  <a:pt x="57150" y="381000"/>
                </a:lnTo>
                <a:lnTo>
                  <a:pt x="57150" y="71437"/>
                </a:lnTo>
                <a:close/>
              </a:path>
              <a:path w="85725" h="381000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81000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8908" y="4329099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57150" y="71437"/>
                </a:moveTo>
                <a:lnTo>
                  <a:pt x="28575" y="71437"/>
                </a:lnTo>
                <a:lnTo>
                  <a:pt x="28575" y="380999"/>
                </a:lnTo>
                <a:lnTo>
                  <a:pt x="57150" y="380999"/>
                </a:lnTo>
                <a:lnTo>
                  <a:pt x="57150" y="71437"/>
                </a:lnTo>
                <a:close/>
              </a:path>
              <a:path w="85725" h="381000">
                <a:moveTo>
                  <a:pt x="42862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81000">
                <a:moveTo>
                  <a:pt x="78581" y="71437"/>
                </a:moveTo>
                <a:lnTo>
                  <a:pt x="57150" y="71437"/>
                </a:lnTo>
                <a:lnTo>
                  <a:pt x="57150" y="85724"/>
                </a:lnTo>
                <a:lnTo>
                  <a:pt x="85725" y="85724"/>
                </a:lnTo>
                <a:lnTo>
                  <a:pt x="78581" y="714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74349" y="4059069"/>
            <a:ext cx="2839720" cy="231140"/>
          </a:xfrm>
          <a:prstGeom prst="rect">
            <a:avLst/>
          </a:prstGeom>
          <a:solidFill>
            <a:srgbClr val="F6F8FB"/>
          </a:solidFill>
        </p:spPr>
        <p:txBody>
          <a:bodyPr wrap="square" lIns="0" tIns="4508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900">
                <a:latin typeface="宋体"/>
                <a:cs typeface="宋体"/>
              </a:rPr>
              <a:t>变量名称是以字母开头再加上1到5位字母或数字构成</a:t>
            </a:r>
            <a:endParaRPr sz="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2372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三、配对缓冲区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959492"/>
            <a:ext cx="7875905" cy="7493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5080" indent="-342900">
              <a:lnSpc>
                <a:spcPct val="101899"/>
              </a:lnSpc>
              <a:spcBef>
                <a:spcPts val="50"/>
              </a:spcBef>
              <a:tabLst>
                <a:tab pos="354965" algn="l"/>
              </a:tabLst>
            </a:pPr>
            <a:r>
              <a:rPr dirty="0" sz="1700" spc="819">
                <a:solidFill>
                  <a:srgbClr val="0000FF"/>
                </a:solidFill>
                <a:latin typeface="Arial"/>
                <a:cs typeface="Arial"/>
              </a:rPr>
              <a:t>!</a:t>
            </a:r>
            <a:r>
              <a:rPr dirty="0" sz="1700" spc="819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baseline="1182" sz="3525" spc="75" b="1">
                <a:latin typeface="黑体"/>
                <a:cs typeface="黑体"/>
              </a:rPr>
              <a:t>把一个缓冲器分为大小相同的两半，每半各含</a:t>
            </a:r>
            <a:r>
              <a:rPr dirty="0" baseline="1182" sz="3525" spc="37" b="1">
                <a:latin typeface="宋体"/>
                <a:cs typeface="宋体"/>
              </a:rPr>
              <a:t>N</a:t>
            </a:r>
            <a:r>
              <a:rPr dirty="0" baseline="1182" sz="3525" spc="67" b="1">
                <a:latin typeface="黑体"/>
                <a:cs typeface="黑体"/>
              </a:rPr>
              <a:t>个字符， </a:t>
            </a:r>
            <a:r>
              <a:rPr dirty="0" sz="2350" spc="50" b="1">
                <a:latin typeface="黑体"/>
                <a:cs typeface="黑体"/>
              </a:rPr>
              <a:t>一般</a:t>
            </a:r>
            <a:r>
              <a:rPr dirty="0" sz="2350" spc="25" b="1">
                <a:latin typeface="宋体"/>
                <a:cs typeface="宋体"/>
              </a:rPr>
              <a:t>N=1KB</a:t>
            </a:r>
            <a:r>
              <a:rPr dirty="0" sz="2350" spc="50" b="1">
                <a:latin typeface="黑体"/>
                <a:cs typeface="黑体"/>
              </a:rPr>
              <a:t>或</a:t>
            </a:r>
            <a:r>
              <a:rPr dirty="0" sz="2350" spc="25" b="1">
                <a:latin typeface="宋体"/>
                <a:cs typeface="宋体"/>
              </a:rPr>
              <a:t>4KB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389" y="1817974"/>
            <a:ext cx="7948895" cy="1124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5254" y="2696104"/>
            <a:ext cx="5714365" cy="372872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dirty="0" sz="1700" spc="819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182" sz="3525" spc="75" b="1">
                <a:latin typeface="黑体"/>
                <a:cs typeface="黑体"/>
              </a:rPr>
              <a:t>测试过程：</a:t>
            </a:r>
            <a:endParaRPr baseline="1182" sz="3525">
              <a:latin typeface="黑体"/>
              <a:cs typeface="黑体"/>
            </a:endParaRPr>
          </a:p>
          <a:p>
            <a:pPr marL="527050">
              <a:lnSpc>
                <a:spcPct val="100000"/>
              </a:lnSpc>
              <a:spcBef>
                <a:spcPts val="434"/>
              </a:spcBef>
              <a:tabLst>
                <a:tab pos="1004569" algn="l"/>
                <a:tab pos="4266565" algn="l"/>
              </a:tabLst>
            </a:pPr>
            <a:r>
              <a:rPr dirty="0" sz="2000" spc="-5" b="1">
                <a:latin typeface="Verdana"/>
                <a:cs typeface="Verdana"/>
              </a:rPr>
              <a:t>IF	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向前指针在左半区的终点</a:t>
            </a:r>
            <a:r>
              <a:rPr dirty="0" sz="2000" b="1">
                <a:latin typeface="Verdana"/>
                <a:cs typeface="Verdana"/>
              </a:rPr>
              <a:t>)	{</a:t>
            </a:r>
            <a:endParaRPr sz="2000">
              <a:latin typeface="Verdana"/>
              <a:cs typeface="Verdana"/>
            </a:endParaRPr>
          </a:p>
          <a:p>
            <a:pPr marL="1059815" marR="1732280">
              <a:lnSpc>
                <a:spcPts val="2900"/>
              </a:lnSpc>
              <a:spcBef>
                <a:spcPts val="65"/>
              </a:spcBef>
            </a:pPr>
            <a:r>
              <a:rPr dirty="0" baseline="1424" sz="2925" spc="75" b="1">
                <a:latin typeface="黑体"/>
                <a:cs typeface="黑体"/>
              </a:rPr>
              <a:t>读入字符串，填充右半区</a:t>
            </a:r>
            <a:r>
              <a:rPr dirty="0" sz="2000" b="1">
                <a:latin typeface="Verdana"/>
                <a:cs typeface="Verdana"/>
              </a:rPr>
              <a:t>; </a:t>
            </a:r>
            <a:r>
              <a:rPr dirty="0" baseline="1424" sz="2925" spc="75" b="1">
                <a:latin typeface="黑体"/>
                <a:cs typeface="黑体"/>
              </a:rPr>
              <a:t>向前指针前移一个位置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1059815">
              <a:lnSpc>
                <a:spcPct val="100000"/>
              </a:lnSpc>
              <a:spcBef>
                <a:spcPts val="325"/>
              </a:spcBef>
            </a:pP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527050">
              <a:lnSpc>
                <a:spcPct val="100000"/>
              </a:lnSpc>
              <a:spcBef>
                <a:spcPts val="505"/>
              </a:spcBef>
              <a:tabLst>
                <a:tab pos="1390015" algn="l"/>
              </a:tabLst>
            </a:pPr>
            <a:r>
              <a:rPr dirty="0" sz="2000" spc="-5" b="1">
                <a:latin typeface="Verdana"/>
                <a:cs typeface="Verdana"/>
              </a:rPr>
              <a:t>ELSE	IF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向前指针在右半区的终点</a:t>
            </a:r>
            <a:r>
              <a:rPr dirty="0" sz="2000" b="1">
                <a:latin typeface="Verdana"/>
                <a:cs typeface="Verdana"/>
              </a:rPr>
              <a:t>)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2020570">
              <a:lnSpc>
                <a:spcPct val="100000"/>
              </a:lnSpc>
              <a:spcBef>
                <a:spcPts val="505"/>
              </a:spcBef>
            </a:pPr>
            <a:r>
              <a:rPr dirty="0" baseline="1424" sz="2925" spc="75" b="1">
                <a:latin typeface="黑体"/>
                <a:cs typeface="黑体"/>
              </a:rPr>
              <a:t>读入字符串，填充左半区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2020570">
              <a:lnSpc>
                <a:spcPct val="100000"/>
              </a:lnSpc>
              <a:spcBef>
                <a:spcPts val="385"/>
              </a:spcBef>
            </a:pPr>
            <a:r>
              <a:rPr dirty="0" baseline="1424" sz="2925" spc="75" b="1">
                <a:latin typeface="黑体"/>
                <a:cs typeface="黑体"/>
              </a:rPr>
              <a:t>向前指针移到缓冲区的开始位置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158369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527050">
              <a:lnSpc>
                <a:spcPct val="100000"/>
              </a:lnSpc>
              <a:spcBef>
                <a:spcPts val="500"/>
              </a:spcBef>
              <a:tabLst>
                <a:tab pos="1390015" algn="l"/>
              </a:tabLst>
            </a:pPr>
            <a:r>
              <a:rPr dirty="0" sz="2000" spc="-5" b="1">
                <a:latin typeface="Verdana"/>
                <a:cs typeface="Verdana"/>
              </a:rPr>
              <a:t>ELSE	</a:t>
            </a:r>
            <a:r>
              <a:rPr dirty="0" baseline="1424" sz="2925" spc="75" b="1">
                <a:latin typeface="黑体"/>
                <a:cs typeface="黑体"/>
              </a:rPr>
              <a:t>向前指针前移一个位置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822" y="980665"/>
            <a:ext cx="7839636" cy="107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9899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每半区带有结束标记的缓冲器</a:t>
            </a:r>
            <a:endParaRPr sz="35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85254" y="1893524"/>
            <a:ext cx="5785485" cy="475107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dirty="0" sz="1400" spc="67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424" sz="2925" spc="75" b="1">
                <a:latin typeface="黑体"/>
                <a:cs typeface="黑体"/>
              </a:rPr>
              <a:t>测试过程：</a:t>
            </a:r>
            <a:endParaRPr baseline="1424" sz="2925">
              <a:latin typeface="黑体"/>
              <a:cs typeface="黑体"/>
            </a:endParaRPr>
          </a:p>
          <a:p>
            <a:pPr marL="590550">
              <a:lnSpc>
                <a:spcPct val="100000"/>
              </a:lnSpc>
              <a:spcBef>
                <a:spcPts val="440"/>
              </a:spcBef>
            </a:pPr>
            <a:r>
              <a:rPr dirty="0" sz="1950" spc="50" b="1">
                <a:latin typeface="黑体"/>
                <a:cs typeface="黑体"/>
              </a:rPr>
              <a:t>向前指针前移一个位置；</a:t>
            </a:r>
            <a:endParaRPr sz="1950">
              <a:latin typeface="黑体"/>
              <a:cs typeface="黑体"/>
            </a:endParaRPr>
          </a:p>
          <a:p>
            <a:pPr marL="590550">
              <a:lnSpc>
                <a:spcPct val="100000"/>
              </a:lnSpc>
              <a:spcBef>
                <a:spcPts val="540"/>
              </a:spcBef>
              <a:tabLst>
                <a:tab pos="1068070" algn="l"/>
              </a:tabLst>
            </a:pPr>
            <a:r>
              <a:rPr dirty="0" sz="2000" spc="-5" b="1">
                <a:latin typeface="Verdana"/>
                <a:cs typeface="Verdana"/>
              </a:rPr>
              <a:t>IF	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向前指针指</a:t>
            </a:r>
            <a:r>
              <a:rPr dirty="0" baseline="1424" sz="2925" spc="60" b="1">
                <a:latin typeface="黑体"/>
                <a:cs typeface="黑体"/>
              </a:rPr>
              <a:t>向</a:t>
            </a:r>
            <a:r>
              <a:rPr dirty="0" baseline="1424" sz="2925" spc="-434" b="1">
                <a:latin typeface="黑体"/>
                <a:cs typeface="黑体"/>
              </a:rPr>
              <a:t> </a:t>
            </a:r>
            <a:r>
              <a:rPr dirty="0" sz="2000" spc="-5" b="1">
                <a:latin typeface="Verdana"/>
                <a:cs typeface="Verdana"/>
              </a:rPr>
              <a:t>eof</a:t>
            </a:r>
            <a:r>
              <a:rPr dirty="0" sz="2000" spc="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) {</a:t>
            </a:r>
            <a:endParaRPr sz="2000">
              <a:latin typeface="Verdana"/>
              <a:cs typeface="Verdana"/>
            </a:endParaRPr>
          </a:p>
          <a:p>
            <a:pPr marL="1026794">
              <a:lnSpc>
                <a:spcPct val="100000"/>
              </a:lnSpc>
              <a:spcBef>
                <a:spcPts val="409"/>
              </a:spcBef>
              <a:tabLst>
                <a:tab pos="1504315" algn="l"/>
              </a:tabLst>
            </a:pPr>
            <a:r>
              <a:rPr dirty="0" sz="2000" spc="-5" b="1">
                <a:latin typeface="Verdana"/>
                <a:cs typeface="Verdana"/>
              </a:rPr>
              <a:t>IF	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向前指针在左半区的终点</a:t>
            </a:r>
            <a:r>
              <a:rPr dirty="0" sz="2000" b="1">
                <a:latin typeface="Verdana"/>
                <a:cs typeface="Verdana"/>
              </a:rPr>
              <a:t>)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1742439" marR="1120775">
              <a:lnSpc>
                <a:spcPts val="2900"/>
              </a:lnSpc>
              <a:spcBef>
                <a:spcPts val="160"/>
              </a:spcBef>
            </a:pPr>
            <a:r>
              <a:rPr dirty="0" baseline="1424" sz="2925" spc="75" b="1">
                <a:latin typeface="黑体"/>
                <a:cs typeface="黑体"/>
              </a:rPr>
              <a:t>读入字符串，填充右半区</a:t>
            </a:r>
            <a:r>
              <a:rPr dirty="0" sz="2000" b="1">
                <a:latin typeface="Verdana"/>
                <a:cs typeface="Verdana"/>
              </a:rPr>
              <a:t>; </a:t>
            </a:r>
            <a:r>
              <a:rPr dirty="0" baseline="1424" sz="2925" spc="75" b="1">
                <a:latin typeface="黑体"/>
                <a:cs typeface="黑体"/>
              </a:rPr>
              <a:t>向前指针前移一个位置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1043940">
              <a:lnSpc>
                <a:spcPct val="100000"/>
              </a:lnSpc>
              <a:spcBef>
                <a:spcPts val="325"/>
              </a:spcBef>
            </a:pPr>
            <a:r>
              <a:rPr dirty="0" sz="2000" b="1">
                <a:latin typeface="Verdana"/>
                <a:cs typeface="Verdana"/>
              </a:rPr>
              <a:t>};</a:t>
            </a:r>
            <a:endParaRPr sz="2000">
              <a:latin typeface="Verdana"/>
              <a:cs typeface="Verdana"/>
            </a:endParaRPr>
          </a:p>
          <a:p>
            <a:pPr marL="1026794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Verdana"/>
                <a:cs typeface="Verdana"/>
              </a:rPr>
              <a:t>ELSE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IF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向前指针在右半区的终点</a:t>
            </a:r>
            <a:r>
              <a:rPr dirty="0" sz="2000" b="1">
                <a:latin typeface="Verdana"/>
                <a:cs typeface="Verdana"/>
              </a:rPr>
              <a:t>)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2091689">
              <a:lnSpc>
                <a:spcPct val="100000"/>
              </a:lnSpc>
              <a:spcBef>
                <a:spcPts val="409"/>
              </a:spcBef>
            </a:pPr>
            <a:r>
              <a:rPr dirty="0" baseline="1424" sz="2925" spc="75" b="1">
                <a:latin typeface="黑体"/>
                <a:cs typeface="黑体"/>
              </a:rPr>
              <a:t>读入字符串，填充左半区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2091689">
              <a:lnSpc>
                <a:spcPct val="100000"/>
              </a:lnSpc>
              <a:spcBef>
                <a:spcPts val="480"/>
              </a:spcBef>
            </a:pPr>
            <a:r>
              <a:rPr dirty="0" baseline="1424" sz="2925" spc="75" b="1">
                <a:latin typeface="黑体"/>
                <a:cs typeface="黑体"/>
              </a:rPr>
              <a:t>向前指针指向缓冲区的开始位置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183007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Verdana"/>
                <a:cs typeface="Verdana"/>
              </a:rPr>
              <a:t>};</a:t>
            </a:r>
            <a:endParaRPr sz="2000">
              <a:latin typeface="Verdana"/>
              <a:cs typeface="Verdana"/>
            </a:endParaRPr>
          </a:p>
          <a:p>
            <a:pPr marL="1026794">
              <a:lnSpc>
                <a:spcPct val="100000"/>
              </a:lnSpc>
              <a:spcBef>
                <a:spcPts val="500"/>
              </a:spcBef>
              <a:tabLst>
                <a:tab pos="1890395" algn="l"/>
              </a:tabLst>
            </a:pPr>
            <a:r>
              <a:rPr dirty="0" sz="2000" spc="-5" b="1">
                <a:latin typeface="Verdana"/>
                <a:cs typeface="Verdana"/>
              </a:rPr>
              <a:t>ELSE	</a:t>
            </a:r>
            <a:r>
              <a:rPr dirty="0" baseline="1424" sz="2925" spc="75" b="1">
                <a:latin typeface="黑体"/>
                <a:cs typeface="黑体"/>
              </a:rPr>
              <a:t>终止词法分析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590550">
              <a:lnSpc>
                <a:spcPct val="100000"/>
              </a:lnSpc>
              <a:spcBef>
                <a:spcPts val="409"/>
              </a:spcBef>
            </a:pP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0763"/>
            <a:ext cx="69043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/>
              <a:t>四、词法分析程序的输出</a:t>
            </a:r>
            <a:r>
              <a:rPr dirty="0" sz="3600">
                <a:latin typeface="Times New Roman"/>
                <a:cs typeface="Times New Roman"/>
              </a:rPr>
              <a:t>——</a:t>
            </a:r>
            <a:r>
              <a:rPr dirty="0" sz="3500" spc="95"/>
              <a:t>记号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315278"/>
            <a:ext cx="8428355" cy="379666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记号、模式和单词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8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记号：是指某一类单词符号的种别编码，如标识符的记号 </a:t>
            </a:r>
            <a:r>
              <a:rPr dirty="0" baseline="1182" sz="3525" spc="75" b="1">
                <a:latin typeface="黑体"/>
                <a:cs typeface="黑体"/>
              </a:rPr>
              <a:t>为</a:t>
            </a:r>
            <a:r>
              <a:rPr dirty="0" sz="2400" spc="15" b="1">
                <a:latin typeface="Verdana"/>
                <a:cs typeface="Verdana"/>
              </a:rPr>
              <a:t>id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数的记号为</a:t>
            </a:r>
            <a:r>
              <a:rPr dirty="0" sz="2400" spc="-5" b="1">
                <a:latin typeface="Verdana"/>
                <a:cs typeface="Verdana"/>
              </a:rPr>
              <a:t>num</a:t>
            </a:r>
            <a:r>
              <a:rPr dirty="0" baseline="1182" sz="3525" spc="75" b="1">
                <a:latin typeface="黑体"/>
                <a:cs typeface="黑体"/>
              </a:rPr>
              <a:t>等。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ct val="101899"/>
              </a:lnSpc>
              <a:spcBef>
                <a:spcPts val="54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模式：是指某一类单词符号的构词规则，如标识符的模式 </a:t>
            </a:r>
            <a:r>
              <a:rPr dirty="0" sz="2350" spc="50" b="1">
                <a:latin typeface="黑体"/>
                <a:cs typeface="黑体"/>
              </a:rPr>
              <a:t>是“由字母开头的字母数字串”。</a:t>
            </a:r>
            <a:endParaRPr sz="2350">
              <a:latin typeface="黑体"/>
              <a:cs typeface="黑体"/>
            </a:endParaRPr>
          </a:p>
          <a:p>
            <a:pPr lvl="1" marL="755650" marR="160020" indent="-285750">
              <a:lnSpc>
                <a:spcPct val="101499"/>
              </a:lnSpc>
              <a:spcBef>
                <a:spcPts val="5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单词：是指某一类单词符号的一个特例，如</a:t>
            </a:r>
            <a:r>
              <a:rPr dirty="0" sz="2400" spc="-5" b="1">
                <a:latin typeface="Verdana"/>
                <a:cs typeface="Verdana"/>
              </a:rPr>
              <a:t>position</a:t>
            </a:r>
            <a:r>
              <a:rPr dirty="0" baseline="1182" sz="3525" spc="60" b="1">
                <a:latin typeface="黑体"/>
                <a:cs typeface="黑体"/>
              </a:rPr>
              <a:t>是 </a:t>
            </a:r>
            <a:r>
              <a:rPr dirty="0" sz="2350" spc="50" b="1">
                <a:latin typeface="黑体"/>
                <a:cs typeface="黑体"/>
              </a:rPr>
              <a:t>标识符。</a:t>
            </a:r>
            <a:endParaRPr sz="235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Wingdings"/>
              <a:buChar char=""/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记号的属性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3196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记号的属性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7059" cy="40919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词法分析程序在识别出一个记号后，要把与之有关 </a:t>
            </a:r>
            <a:r>
              <a:rPr dirty="0" sz="2750" spc="45" b="1">
                <a:latin typeface="黑体"/>
                <a:cs typeface="黑体"/>
              </a:rPr>
              <a:t>的信息作为它的属性保留下来。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u="sng" baseline="1010" sz="4125" spc="67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/>
                <a:cs typeface="黑体"/>
              </a:rPr>
              <a:t>记号影响语法分析的决策，属性影响记号的翻译。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在词法分析阶段，对记号只能确定一种属性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标识符：单词在符号表中入口的指针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常数：它所表示的值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关键字：（一符一种、或一类一种）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运算符：（一符一种、或一类一种）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分界符：（一符一种、或一类一种）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0414"/>
            <a:ext cx="83489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/>
              <a:t>total:=total+rate*4</a:t>
            </a:r>
            <a:r>
              <a:rPr dirty="0" sz="3900" spc="50"/>
              <a:t> </a:t>
            </a:r>
            <a:r>
              <a:rPr dirty="0" sz="3500" spc="95">
                <a:solidFill>
                  <a:srgbClr val="3333FF"/>
                </a:solidFill>
              </a:rPr>
              <a:t>的词法分析结果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73987"/>
            <a:ext cx="8014334" cy="36042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800" spc="10" b="1">
                <a:latin typeface="Verdana"/>
                <a:cs typeface="Verdana"/>
              </a:rPr>
              <a:t>&lt;id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指向标识符</a:t>
            </a:r>
            <a:r>
              <a:rPr dirty="0" sz="2800" b="1">
                <a:solidFill>
                  <a:srgbClr val="FF3300"/>
                </a:solidFill>
                <a:latin typeface="Verdana"/>
                <a:cs typeface="Verdana"/>
              </a:rPr>
              <a:t>total</a:t>
            </a:r>
            <a:r>
              <a:rPr dirty="0" baseline="1010" sz="4125" spc="67" b="1">
                <a:latin typeface="黑体"/>
                <a:cs typeface="黑体"/>
              </a:rPr>
              <a:t>在符号表中的入口的指针</a:t>
            </a:r>
            <a:r>
              <a:rPr dirty="0" sz="2800" b="1">
                <a:latin typeface="Verdana"/>
                <a:cs typeface="Verdana"/>
              </a:rPr>
              <a:t>&gt;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 b="1">
                <a:latin typeface="Verdana"/>
                <a:cs typeface="Verdana"/>
              </a:rPr>
              <a:t>&lt;assign_op</a:t>
            </a:r>
            <a:r>
              <a:rPr dirty="0" baseline="1010" sz="4125" b="1">
                <a:latin typeface="黑体"/>
                <a:cs typeface="黑体"/>
              </a:rPr>
              <a:t>，</a:t>
            </a:r>
            <a:r>
              <a:rPr dirty="0" sz="2800" b="1">
                <a:latin typeface="Verdana"/>
                <a:cs typeface="Verdana"/>
              </a:rPr>
              <a:t>-</a:t>
            </a:r>
            <a:r>
              <a:rPr dirty="0" sz="2800" spc="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&gt;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 spc="10" b="1">
                <a:latin typeface="Verdana"/>
                <a:cs typeface="Verdana"/>
              </a:rPr>
              <a:t>&lt;id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指向标识符</a:t>
            </a:r>
            <a:r>
              <a:rPr dirty="0" sz="2800" b="1">
                <a:solidFill>
                  <a:srgbClr val="FF3300"/>
                </a:solidFill>
                <a:latin typeface="Verdana"/>
                <a:cs typeface="Verdana"/>
              </a:rPr>
              <a:t>total</a:t>
            </a:r>
            <a:r>
              <a:rPr dirty="0" baseline="1010" sz="4125" spc="67" b="1">
                <a:latin typeface="黑体"/>
                <a:cs typeface="黑体"/>
              </a:rPr>
              <a:t>在符号表中的入口的指针</a:t>
            </a:r>
            <a:r>
              <a:rPr dirty="0" sz="2800" b="1">
                <a:latin typeface="Verdana"/>
                <a:cs typeface="Verdana"/>
              </a:rPr>
              <a:t>&gt;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Verdana"/>
                <a:cs typeface="Verdana"/>
              </a:rPr>
              <a:t>&lt;plus_op</a:t>
            </a:r>
            <a:r>
              <a:rPr dirty="0" baseline="1010" sz="4125" b="1">
                <a:latin typeface="黑体"/>
                <a:cs typeface="黑体"/>
              </a:rPr>
              <a:t>，</a:t>
            </a:r>
            <a:r>
              <a:rPr dirty="0" sz="2800" b="1">
                <a:latin typeface="Verdana"/>
                <a:cs typeface="Verdana"/>
              </a:rPr>
              <a:t>-</a:t>
            </a:r>
            <a:r>
              <a:rPr dirty="0" sz="2800" spc="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&gt;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800" spc="10" b="1">
                <a:latin typeface="Verdana"/>
                <a:cs typeface="Verdana"/>
              </a:rPr>
              <a:t>&lt;id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指向标识符</a:t>
            </a:r>
            <a:r>
              <a:rPr dirty="0" sz="2800" spc="-5" b="1">
                <a:solidFill>
                  <a:srgbClr val="FF3300"/>
                </a:solidFill>
                <a:latin typeface="Verdana"/>
                <a:cs typeface="Verdana"/>
              </a:rPr>
              <a:t>rate</a:t>
            </a:r>
            <a:r>
              <a:rPr dirty="0" baseline="1010" sz="4125" spc="67" b="1">
                <a:latin typeface="黑体"/>
                <a:cs typeface="黑体"/>
              </a:rPr>
              <a:t>在符号表中的入口的指针</a:t>
            </a:r>
            <a:r>
              <a:rPr dirty="0" sz="2800" b="1">
                <a:latin typeface="Verdana"/>
                <a:cs typeface="Verdana"/>
              </a:rPr>
              <a:t>&gt;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 b="1">
                <a:latin typeface="Verdana"/>
                <a:cs typeface="Verdana"/>
              </a:rPr>
              <a:t>&lt;mul_op</a:t>
            </a:r>
            <a:r>
              <a:rPr dirty="0" baseline="1010" sz="4125" b="1">
                <a:latin typeface="黑体"/>
                <a:cs typeface="黑体"/>
              </a:rPr>
              <a:t>，</a:t>
            </a:r>
            <a:r>
              <a:rPr dirty="0" sz="2800" b="1">
                <a:latin typeface="Verdana"/>
                <a:cs typeface="Verdana"/>
              </a:rPr>
              <a:t>-</a:t>
            </a:r>
            <a:r>
              <a:rPr dirty="0" sz="2800" spc="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&gt;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spc="5" b="1">
                <a:latin typeface="Verdana"/>
                <a:cs typeface="Verdana"/>
              </a:rPr>
              <a:t>&lt;num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整数值</a:t>
            </a:r>
            <a:r>
              <a:rPr dirty="0" sz="2800" spc="-5" b="1">
                <a:solidFill>
                  <a:srgbClr val="FF3300"/>
                </a:solidFill>
                <a:latin typeface="Verdana"/>
                <a:cs typeface="Verdana"/>
              </a:rPr>
              <a:t>4</a:t>
            </a:r>
            <a:r>
              <a:rPr dirty="0" sz="2800" spc="-5" b="1">
                <a:latin typeface="Verdana"/>
                <a:cs typeface="Verdana"/>
              </a:rPr>
              <a:t>&gt;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38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/>
              <a:t>3.3	</a:t>
            </a:r>
            <a:r>
              <a:rPr dirty="0" sz="3900" spc="90"/>
              <a:t>记号的描述和识别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83540" y="1412608"/>
            <a:ext cx="8227059" cy="48895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5080" indent="-342900">
              <a:lnSpc>
                <a:spcPts val="3279"/>
              </a:lnSpc>
              <a:spcBef>
                <a:spcPts val="22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识别单词是按照记号的模式进行的，一种记号的模 </a:t>
            </a:r>
            <a:r>
              <a:rPr dirty="0" sz="2750" spc="45" b="1">
                <a:latin typeface="黑体"/>
                <a:cs typeface="黑体"/>
              </a:rPr>
              <a:t>式匹配一类单词的集合。</a:t>
            </a:r>
            <a:endParaRPr sz="2750">
              <a:latin typeface="黑体"/>
              <a:cs typeface="黑体"/>
            </a:endParaRPr>
          </a:p>
          <a:p>
            <a:pPr algn="r" lvl="1" marL="285750" marR="416559" indent="-285750">
              <a:lnSpc>
                <a:spcPct val="100000"/>
              </a:lnSpc>
              <a:spcBef>
                <a:spcPts val="625"/>
              </a:spcBef>
              <a:buSzPct val="72340"/>
              <a:buFont typeface="Wingdings"/>
              <a:buChar char=""/>
              <a:tabLst>
                <a:tab pos="285750" algn="l"/>
              </a:tabLst>
            </a:pP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为设计词法程序，对模式要给出规范、系统的描述。</a:t>
            </a:r>
            <a:endParaRPr baseline="1182" sz="3525">
              <a:latin typeface="黑体"/>
              <a:cs typeface="黑体"/>
            </a:endParaRPr>
          </a:p>
          <a:p>
            <a:pPr algn="r" marL="342265" marR="361950" indent="-342265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42265" algn="l"/>
                <a:tab pos="3429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正规表达式和正规文法是描述模式的重要工具。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二者具有同等表达能力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正规表达式：清晰、简洁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正规文法：便于识别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74345" marR="4986655">
              <a:lnSpc>
                <a:spcPct val="120900"/>
              </a:lnSpc>
            </a:pPr>
            <a:r>
              <a:rPr dirty="0" sz="2350" spc="45" b="1">
                <a:latin typeface="黑体"/>
                <a:cs typeface="黑体"/>
              </a:rPr>
              <a:t>一、词法与正规文法 </a:t>
            </a:r>
            <a:r>
              <a:rPr dirty="0" sz="2350" spc="50" b="1">
                <a:latin typeface="黑体"/>
                <a:cs typeface="黑体"/>
              </a:rPr>
              <a:t>二、记号的文法</a:t>
            </a:r>
            <a:endParaRPr sz="2350">
              <a:latin typeface="黑体"/>
              <a:cs typeface="黑体"/>
            </a:endParaRPr>
          </a:p>
          <a:p>
            <a:pPr marL="474345">
              <a:lnSpc>
                <a:spcPct val="100000"/>
              </a:lnSpc>
              <a:spcBef>
                <a:spcPts val="685"/>
              </a:spcBef>
            </a:pPr>
            <a:r>
              <a:rPr dirty="0" sz="2350" spc="50" b="1">
                <a:latin typeface="黑体"/>
                <a:cs typeface="黑体"/>
              </a:rPr>
              <a:t>三、状态转换图与记号的识别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15480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一、词法与正规文法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281940" y="1205292"/>
            <a:ext cx="6326505" cy="100647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  <a:tabLst>
                <a:tab pos="3803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把源语言的文法</a:t>
            </a:r>
            <a:r>
              <a:rPr dirty="0" baseline="1010" sz="4125" spc="30" b="1">
                <a:latin typeface="宋体"/>
                <a:cs typeface="宋体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分解为若干子文法：</a:t>
            </a:r>
            <a:endParaRPr baseline="1010" sz="4125">
              <a:latin typeface="黑体"/>
              <a:cs typeface="黑体"/>
            </a:endParaRPr>
          </a:p>
          <a:p>
            <a:pPr marL="495300">
              <a:lnSpc>
                <a:spcPct val="100000"/>
              </a:lnSpc>
              <a:spcBef>
                <a:spcPts val="540"/>
              </a:spcBef>
              <a:tabLst>
                <a:tab pos="1688464" algn="l"/>
              </a:tabLst>
            </a:pPr>
            <a:r>
              <a:rPr dirty="0" baseline="1010" sz="4125" spc="15" b="1">
                <a:latin typeface="宋体"/>
                <a:cs typeface="宋体"/>
              </a:rPr>
              <a:t>G</a:t>
            </a:r>
            <a:r>
              <a:rPr dirty="0" baseline="-18018" sz="2775" spc="15" b="1">
                <a:latin typeface="宋体"/>
                <a:cs typeface="宋体"/>
              </a:rPr>
              <a:t>0</a:t>
            </a:r>
            <a:r>
              <a:rPr dirty="0" baseline="1010" sz="4125" spc="52" b="1">
                <a:latin typeface="黑体"/>
                <a:cs typeface="黑体"/>
              </a:rPr>
              <a:t>、	</a:t>
            </a:r>
            <a:r>
              <a:rPr dirty="0" baseline="1010" sz="4125" spc="15" b="1">
                <a:latin typeface="宋体"/>
                <a:cs typeface="宋体"/>
              </a:rPr>
              <a:t>G</a:t>
            </a:r>
            <a:r>
              <a:rPr dirty="0" baseline="-18018" sz="2775" spc="15" b="1">
                <a:latin typeface="宋体"/>
                <a:cs typeface="宋体"/>
              </a:rPr>
              <a:t>1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baseline="1010" sz="4125" spc="15" b="1">
                <a:latin typeface="宋体"/>
                <a:cs typeface="宋体"/>
              </a:rPr>
              <a:t>G</a:t>
            </a:r>
            <a:r>
              <a:rPr dirty="0" baseline="-18018" sz="2775" spc="15" b="1">
                <a:latin typeface="宋体"/>
                <a:cs typeface="宋体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Times New Roman"/>
                <a:cs typeface="Times New Roman"/>
              </a:rPr>
              <a:t>…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baseline="1010" sz="4125" spc="30" b="1">
                <a:latin typeface="宋体"/>
                <a:cs typeface="宋体"/>
              </a:rPr>
              <a:t>G</a:t>
            </a:r>
            <a:r>
              <a:rPr dirty="0" baseline="-18018" sz="2775" spc="30" b="1">
                <a:latin typeface="宋体"/>
                <a:cs typeface="宋体"/>
              </a:rPr>
              <a:t>n</a:t>
            </a:r>
            <a:endParaRPr baseline="-18018" sz="2775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540" y="4516628"/>
            <a:ext cx="2168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——	</a:t>
            </a:r>
            <a:r>
              <a:rPr dirty="0" baseline="1182" sz="3525" spc="75" b="1">
                <a:solidFill>
                  <a:srgbClr val="FF3300"/>
                </a:solidFill>
                <a:latin typeface="黑体"/>
                <a:cs typeface="黑体"/>
              </a:rPr>
              <a:t>正规文法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515" y="2866854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语法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209797"/>
            <a:ext cx="2514600" cy="381000"/>
          </a:xfrm>
          <a:custGeom>
            <a:avLst/>
            <a:gdLst/>
            <a:ahLst/>
            <a:cxnLst/>
            <a:rect l="l" t="t" r="r" b="b"/>
            <a:pathLst>
              <a:path w="2514600" h="381000">
                <a:moveTo>
                  <a:pt x="2514600" y="2"/>
                </a:moveTo>
                <a:lnTo>
                  <a:pt x="2509065" y="43683"/>
                </a:lnTo>
                <a:lnTo>
                  <a:pt x="2493301" y="83780"/>
                </a:lnTo>
                <a:lnTo>
                  <a:pt x="2468564" y="119151"/>
                </a:lnTo>
                <a:lnTo>
                  <a:pt x="2436112" y="148653"/>
                </a:lnTo>
                <a:lnTo>
                  <a:pt x="2397204" y="171141"/>
                </a:lnTo>
                <a:lnTo>
                  <a:pt x="2353097" y="185472"/>
                </a:lnTo>
                <a:lnTo>
                  <a:pt x="2305050" y="190504"/>
                </a:lnTo>
                <a:lnTo>
                  <a:pt x="1466850" y="190501"/>
                </a:lnTo>
                <a:lnTo>
                  <a:pt x="1418802" y="195532"/>
                </a:lnTo>
                <a:lnTo>
                  <a:pt x="1374695" y="209864"/>
                </a:lnTo>
                <a:lnTo>
                  <a:pt x="1335787" y="232352"/>
                </a:lnTo>
                <a:lnTo>
                  <a:pt x="1303335" y="261853"/>
                </a:lnTo>
                <a:lnTo>
                  <a:pt x="1278598" y="297225"/>
                </a:lnTo>
                <a:lnTo>
                  <a:pt x="1262834" y="337322"/>
                </a:lnTo>
                <a:lnTo>
                  <a:pt x="1257300" y="381002"/>
                </a:lnTo>
                <a:lnTo>
                  <a:pt x="1251765" y="337322"/>
                </a:lnTo>
                <a:lnTo>
                  <a:pt x="1236001" y="297225"/>
                </a:lnTo>
                <a:lnTo>
                  <a:pt x="1211264" y="261853"/>
                </a:lnTo>
                <a:lnTo>
                  <a:pt x="1178812" y="232352"/>
                </a:lnTo>
                <a:lnTo>
                  <a:pt x="1139904" y="209864"/>
                </a:lnTo>
                <a:lnTo>
                  <a:pt x="1095797" y="195532"/>
                </a:lnTo>
                <a:lnTo>
                  <a:pt x="1047750" y="190501"/>
                </a:lnTo>
                <a:lnTo>
                  <a:pt x="209550" y="190501"/>
                </a:lnTo>
                <a:lnTo>
                  <a:pt x="161502" y="185470"/>
                </a:lnTo>
                <a:lnTo>
                  <a:pt x="117395" y="171138"/>
                </a:lnTo>
                <a:lnTo>
                  <a:pt x="78487" y="148650"/>
                </a:lnTo>
                <a:lnTo>
                  <a:pt x="46035" y="119148"/>
                </a:lnTo>
                <a:lnTo>
                  <a:pt x="21298" y="83777"/>
                </a:lnTo>
                <a:lnTo>
                  <a:pt x="5534" y="4368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26702" y="2866854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词法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307340" y="3985120"/>
            <a:ext cx="8227059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99CC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词法：描述语言的标识符、常数、运算符和标点符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240" y="4398462"/>
            <a:ext cx="25260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号等记号的文法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5098821"/>
            <a:ext cx="7736205" cy="110490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99CC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语法：借助于记号来描述语言结构的文法</a:t>
            </a:r>
            <a:endParaRPr baseline="1010" sz="4125">
              <a:latin typeface="黑体"/>
              <a:cs typeface="黑体"/>
            </a:endParaRPr>
          </a:p>
          <a:p>
            <a:pPr marL="4660900">
              <a:lnSpc>
                <a:spcPct val="100000"/>
              </a:lnSpc>
              <a:spcBef>
                <a:spcPts val="1085"/>
              </a:spcBef>
              <a:tabLst>
                <a:tab pos="5577840" algn="l"/>
              </a:tabLst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——	</a:t>
            </a:r>
            <a:r>
              <a:rPr dirty="0" baseline="1182" sz="3525" spc="75" b="1">
                <a:solidFill>
                  <a:srgbClr val="FF0000"/>
                </a:solidFill>
                <a:latin typeface="黑体"/>
                <a:cs typeface="黑体"/>
              </a:rPr>
              <a:t>上下文无关文法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词法分析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612140" y="1317712"/>
            <a:ext cx="6637655" cy="360997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909319">
              <a:lnSpc>
                <a:spcPct val="100000"/>
              </a:lnSpc>
              <a:spcBef>
                <a:spcPts val="805"/>
              </a:spcBef>
            </a:pPr>
            <a:r>
              <a:rPr dirty="0" sz="2750" spc="45" b="1">
                <a:latin typeface="黑体"/>
                <a:cs typeface="黑体"/>
              </a:rPr>
              <a:t>简介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710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词法分析程序与语法分析程序的关系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80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词法分析程序的输入与输出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68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记号的描述和识别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70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词法分析程序的设计与实现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710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软件工具</a:t>
            </a:r>
            <a:r>
              <a:rPr dirty="0" sz="2750" spc="20" b="1">
                <a:latin typeface="宋体"/>
                <a:cs typeface="宋体"/>
              </a:rPr>
              <a:t>LEX</a:t>
            </a:r>
            <a:endParaRPr sz="2750">
              <a:latin typeface="宋体"/>
              <a:cs typeface="宋体"/>
            </a:endParaRPr>
          </a:p>
          <a:p>
            <a:pPr marL="909319">
              <a:lnSpc>
                <a:spcPct val="100000"/>
              </a:lnSpc>
              <a:spcBef>
                <a:spcPts val="805"/>
              </a:spcBef>
            </a:pPr>
            <a:r>
              <a:rPr dirty="0" sz="2750" spc="45" b="1">
                <a:latin typeface="黑体"/>
                <a:cs typeface="黑体"/>
              </a:rPr>
              <a:t>小结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2372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二、记号的文法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2298700" cy="34518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标识符</a:t>
            </a:r>
            <a:endParaRPr baseline="1010" sz="4125">
              <a:latin typeface="黑体"/>
              <a:cs typeface="黑体"/>
            </a:endParaRPr>
          </a:p>
          <a:p>
            <a:pPr marL="393700" indent="-3810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常数</a:t>
            </a:r>
            <a:endParaRPr baseline="1010" sz="4125">
              <a:latin typeface="黑体"/>
              <a:cs typeface="黑体"/>
            </a:endParaRPr>
          </a:p>
          <a:p>
            <a:pPr lvl="1" marL="10604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1060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整</a:t>
            </a:r>
            <a:r>
              <a:rPr dirty="0" baseline="1182" sz="3525" spc="60" b="1">
                <a:latin typeface="黑体"/>
                <a:cs typeface="黑体"/>
              </a:rPr>
              <a:t>数</a:t>
            </a:r>
            <a:endParaRPr baseline="1182" sz="3525">
              <a:latin typeface="黑体"/>
              <a:cs typeface="黑体"/>
            </a:endParaRPr>
          </a:p>
          <a:p>
            <a:pPr lvl="1" marL="10604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1060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无符号数</a:t>
            </a:r>
            <a:endParaRPr baseline="1182" sz="3525">
              <a:latin typeface="黑体"/>
              <a:cs typeface="黑体"/>
            </a:endParaRPr>
          </a:p>
          <a:p>
            <a:pPr marL="393700" indent="-3810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运算符</a:t>
            </a:r>
            <a:endParaRPr baseline="1010" sz="4125">
              <a:latin typeface="黑体"/>
              <a:cs typeface="黑体"/>
            </a:endParaRPr>
          </a:p>
          <a:p>
            <a:pPr marL="393700" indent="-3810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分界符</a:t>
            </a:r>
            <a:endParaRPr baseline="1010" sz="4125">
              <a:latin typeface="黑体"/>
              <a:cs typeface="黑体"/>
            </a:endParaRPr>
          </a:p>
          <a:p>
            <a:pPr marL="393700" indent="-3810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关键字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14020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标识符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256540" y="1342504"/>
            <a:ext cx="8303259" cy="437324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406400" marR="30480" indent="-342900">
              <a:lnSpc>
                <a:spcPts val="3279"/>
              </a:lnSpc>
              <a:spcBef>
                <a:spcPts val="22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假设标识符定义为“由字母打头的、由字母或数字 </a:t>
            </a:r>
            <a:r>
              <a:rPr dirty="0" sz="2750" spc="45" b="1">
                <a:latin typeface="黑体"/>
                <a:cs typeface="黑体"/>
              </a:rPr>
              <a:t>组成的符号串”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"/>
              <a:buChar char="!"/>
            </a:pPr>
            <a:endParaRPr sz="345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描述标识符集合的正规表达式：</a:t>
            </a:r>
            <a:endParaRPr baseline="1010" sz="4125">
              <a:latin typeface="黑体"/>
              <a:cs typeface="黑体"/>
            </a:endParaRPr>
          </a:p>
          <a:p>
            <a:pPr algn="ctr" marL="737235">
              <a:lnSpc>
                <a:spcPct val="100000"/>
              </a:lnSpc>
              <a:spcBef>
                <a:spcPts val="650"/>
              </a:spcBef>
            </a:pPr>
            <a:r>
              <a:rPr dirty="0" sz="2400" spc="-5" b="1">
                <a:latin typeface="Verdana"/>
                <a:cs typeface="Verdana"/>
              </a:rPr>
              <a:t>letter(letter|digit)</a:t>
            </a:r>
            <a:r>
              <a:rPr dirty="0" baseline="24305" sz="2400" spc="-7" b="1">
                <a:latin typeface="Verdana"/>
                <a:cs typeface="Verdana"/>
              </a:rPr>
              <a:t>*</a:t>
            </a:r>
            <a:endParaRPr baseline="24305" sz="2400">
              <a:latin typeface="Verdana"/>
              <a:cs typeface="Verdana"/>
            </a:endParaRPr>
          </a:p>
          <a:p>
            <a:pPr algn="just" marL="406400" marR="2887980" indent="-406400">
              <a:lnSpc>
                <a:spcPct val="119200"/>
              </a:lnSpc>
              <a:spcBef>
                <a:spcPts val="233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表示标识符集合的正规定义式：  </a:t>
            </a:r>
            <a:r>
              <a:rPr dirty="0" sz="2400" spc="-5">
                <a:latin typeface="Verdana"/>
                <a:cs typeface="Verdana"/>
              </a:rPr>
              <a:t>letter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A|B|…|Z|a|b|…|z  </a:t>
            </a:r>
            <a:r>
              <a:rPr dirty="0" sz="2400">
                <a:latin typeface="Verdana"/>
                <a:cs typeface="Verdana"/>
              </a:rPr>
              <a:t>digit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52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0|1|…|9</a:t>
            </a:r>
            <a:endParaRPr sz="2400">
              <a:latin typeface="Verdana"/>
              <a:cs typeface="Verdana"/>
            </a:endParaRPr>
          </a:p>
          <a:p>
            <a:pPr algn="just" marL="1383665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Verdana"/>
                <a:cs typeface="Verdana"/>
              </a:rPr>
              <a:t>id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6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letter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spc="-5">
                <a:latin typeface="Verdana"/>
                <a:cs typeface="Verdana"/>
              </a:rPr>
              <a:t>letter</a:t>
            </a:r>
            <a:r>
              <a:rPr dirty="0" sz="2400" spc="-5" b="1">
                <a:latin typeface="Verdana"/>
                <a:cs typeface="Verdana"/>
              </a:rPr>
              <a:t>|</a:t>
            </a:r>
            <a:r>
              <a:rPr dirty="0" sz="2400" spc="-5">
                <a:latin typeface="Verdana"/>
                <a:cs typeface="Verdana"/>
              </a:rPr>
              <a:t>digit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24305" sz="2400" spc="-7" b="1">
                <a:latin typeface="Verdana"/>
                <a:cs typeface="Verdana"/>
              </a:rPr>
              <a:t>*</a:t>
            </a:r>
            <a:endParaRPr baseline="24305"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736663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把正规定义式转换为相应的正规文法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434340" y="1298956"/>
            <a:ext cx="7296150" cy="46374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745"/>
              </a:spcBef>
            </a:pP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b="1">
                <a:latin typeface="Times New Roman"/>
                <a:cs typeface="Times New Roman"/>
              </a:rPr>
              <a:t> )</a:t>
            </a:r>
            <a:r>
              <a:rPr dirty="0" baseline="23391" sz="2850" b="1">
                <a:latin typeface="Times New Roman"/>
                <a:cs typeface="Times New Roman"/>
              </a:rPr>
              <a:t>*</a:t>
            </a:r>
            <a:endParaRPr baseline="23391"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Times New Roman"/>
                <a:cs typeface="Times New Roman"/>
              </a:rPr>
              <a:t>=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r>
              <a:rPr dirty="0" baseline="1010" sz="4125" spc="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|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+</a:t>
            </a:r>
            <a:endParaRPr baseline="23391"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dirty="0" sz="2800" b="1">
                <a:latin typeface="Times New Roman"/>
                <a:cs typeface="Times New Roman"/>
              </a:rPr>
              <a:t>=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r>
              <a:rPr dirty="0" baseline="1010" sz="4125" spc="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|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 </a:t>
            </a:r>
            <a:r>
              <a:rPr dirty="0" sz="2800" b="1">
                <a:latin typeface="Times New Roman"/>
                <a:cs typeface="Times New Roman"/>
              </a:rPr>
              <a:t>)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</a:t>
            </a:r>
            <a:endParaRPr baseline="23391"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dirty="0" sz="2800" b="1">
                <a:latin typeface="Times New Roman"/>
                <a:cs typeface="Times New Roman"/>
              </a:rPr>
              <a:t>=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r>
              <a:rPr dirty="0" baseline="1010" sz="4125" spc="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spc="-2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</a:t>
            </a:r>
            <a:endParaRPr baseline="23391"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Times New Roman"/>
                <a:cs typeface="Times New Roman"/>
              </a:rPr>
              <a:t>=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r>
              <a:rPr dirty="0" baseline="1010" sz="4125" spc="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(A|…|Z|a|…|z) </a:t>
            </a:r>
            <a:r>
              <a:rPr dirty="0" sz="2800" b="1">
                <a:latin typeface="Times New Roman"/>
                <a:cs typeface="Times New Roman"/>
              </a:rPr>
              <a:t>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</a:t>
            </a:r>
            <a:endParaRPr baseline="23391" sz="2850">
              <a:latin typeface="Times New Roman"/>
              <a:cs typeface="Times New Roman"/>
            </a:endParaRPr>
          </a:p>
          <a:p>
            <a:pPr marL="571500">
              <a:lnSpc>
                <a:spcPct val="100000"/>
              </a:lnSpc>
              <a:spcBef>
                <a:spcPts val="745"/>
              </a:spcBef>
            </a:pPr>
            <a:r>
              <a:rPr dirty="0" sz="2800" b="1">
                <a:latin typeface="Times New Roman"/>
                <a:cs typeface="Times New Roman"/>
              </a:rPr>
              <a:t>| (0|…|9)(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</a:t>
            </a:r>
            <a:endParaRPr baseline="23391"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800" b="1">
                <a:latin typeface="Times New Roman"/>
                <a:cs typeface="Times New Roman"/>
              </a:rPr>
              <a:t>=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r>
              <a:rPr dirty="0" baseline="1010" sz="4125" spc="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| A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 </a:t>
            </a:r>
            <a:r>
              <a:rPr dirty="0" sz="2800" b="1">
                <a:latin typeface="Times New Roman"/>
                <a:cs typeface="Times New Roman"/>
              </a:rPr>
              <a:t>| … | Z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spc="-3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</a:t>
            </a:r>
            <a:endParaRPr baseline="23391" sz="2850">
              <a:latin typeface="Times New Roman"/>
              <a:cs typeface="Times New Roman"/>
            </a:endParaRPr>
          </a:p>
          <a:p>
            <a:pPr marL="571500">
              <a:lnSpc>
                <a:spcPct val="100000"/>
              </a:lnSpc>
              <a:spcBef>
                <a:spcPts val="645"/>
              </a:spcBef>
            </a:pPr>
            <a:r>
              <a:rPr dirty="0" sz="2800" b="1">
                <a:latin typeface="Times New Roman"/>
                <a:cs typeface="Times New Roman"/>
              </a:rPr>
              <a:t>| a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  </a:t>
            </a:r>
            <a:r>
              <a:rPr dirty="0" sz="2800" b="1">
                <a:latin typeface="Times New Roman"/>
                <a:cs typeface="Times New Roman"/>
              </a:rPr>
              <a:t>| … | z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spc="-29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</a:t>
            </a:r>
            <a:endParaRPr baseline="23391" sz="2850">
              <a:latin typeface="Times New Roman"/>
              <a:cs typeface="Times New Roman"/>
            </a:endParaRPr>
          </a:p>
          <a:p>
            <a:pPr marL="571500">
              <a:lnSpc>
                <a:spcPct val="100000"/>
              </a:lnSpc>
              <a:spcBef>
                <a:spcPts val="745"/>
              </a:spcBef>
            </a:pPr>
            <a:r>
              <a:rPr dirty="0" sz="2800" b="1">
                <a:latin typeface="Times New Roman"/>
                <a:cs typeface="Times New Roman"/>
              </a:rPr>
              <a:t>| 0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  </a:t>
            </a:r>
            <a:r>
              <a:rPr dirty="0" sz="2800" b="1">
                <a:latin typeface="Times New Roman"/>
                <a:cs typeface="Times New Roman"/>
              </a:rPr>
              <a:t>| … | 9 ( </a:t>
            </a:r>
            <a:r>
              <a:rPr dirty="0" sz="2800" spc="-5" b="1">
                <a:latin typeface="Times New Roman"/>
                <a:cs typeface="Times New Roman"/>
              </a:rPr>
              <a:t>letter </a:t>
            </a:r>
            <a:r>
              <a:rPr dirty="0" sz="2800" b="1">
                <a:latin typeface="Times New Roman"/>
                <a:cs typeface="Times New Roman"/>
              </a:rPr>
              <a:t>| </a:t>
            </a:r>
            <a:r>
              <a:rPr dirty="0" sz="2800" spc="-5" b="1">
                <a:latin typeface="Times New Roman"/>
                <a:cs typeface="Times New Roman"/>
              </a:rPr>
              <a:t>digit</a:t>
            </a:r>
            <a:r>
              <a:rPr dirty="0" sz="2800" spc="-2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23391" sz="2850" b="1">
                <a:latin typeface="Times New Roman"/>
                <a:cs typeface="Times New Roman"/>
              </a:rPr>
              <a:t>*</a:t>
            </a:r>
            <a:endParaRPr baseline="23391"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69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标识符的正规文法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1676907"/>
            <a:ext cx="6920865" cy="411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104775">
              <a:lnSpc>
                <a:spcPct val="119300"/>
              </a:lnSpc>
              <a:spcBef>
                <a:spcPts val="100"/>
              </a:spcBef>
            </a:pPr>
            <a:r>
              <a:rPr dirty="0" sz="2800" b="1" i="1">
                <a:latin typeface="Verdana"/>
                <a:cs typeface="Verdana"/>
              </a:rPr>
              <a:t>id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A </a:t>
            </a:r>
            <a:r>
              <a:rPr dirty="0" sz="2800" b="1" i="1">
                <a:latin typeface="Verdana"/>
                <a:cs typeface="Verdana"/>
              </a:rPr>
              <a:t>rid</a:t>
            </a:r>
            <a:r>
              <a:rPr dirty="0" sz="2800" b="1">
                <a:latin typeface="Verdana"/>
                <a:cs typeface="Verdana"/>
              </a:rPr>
              <a:t>|…|Z </a:t>
            </a:r>
            <a:r>
              <a:rPr dirty="0" sz="2800" b="1" i="1">
                <a:latin typeface="Verdana"/>
                <a:cs typeface="Verdana"/>
              </a:rPr>
              <a:t>rid</a:t>
            </a:r>
            <a:r>
              <a:rPr dirty="0" sz="2800" b="1">
                <a:latin typeface="Verdana"/>
                <a:cs typeface="Verdana"/>
              </a:rPr>
              <a:t>|a </a:t>
            </a:r>
            <a:r>
              <a:rPr dirty="0" sz="2800" spc="-5" b="1" i="1">
                <a:latin typeface="Verdana"/>
                <a:cs typeface="Verdana"/>
              </a:rPr>
              <a:t>rid</a:t>
            </a:r>
            <a:r>
              <a:rPr dirty="0" sz="2800" spc="-5" b="1">
                <a:latin typeface="Verdana"/>
                <a:cs typeface="Verdana"/>
              </a:rPr>
              <a:t>|…|z </a:t>
            </a:r>
            <a:r>
              <a:rPr dirty="0" sz="2800" spc="-5" b="1" i="1">
                <a:latin typeface="Verdana"/>
                <a:cs typeface="Verdana"/>
              </a:rPr>
              <a:t>rid  </a:t>
            </a:r>
            <a:r>
              <a:rPr dirty="0" sz="2800" spc="-5" b="1" i="1">
                <a:latin typeface="Verdana"/>
                <a:cs typeface="Verdana"/>
              </a:rPr>
              <a:t>rid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r>
              <a:rPr dirty="0" baseline="1010" sz="4125" spc="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|A </a:t>
            </a:r>
            <a:r>
              <a:rPr dirty="0" sz="2800" b="1" i="1">
                <a:latin typeface="Verdana"/>
                <a:cs typeface="Verdana"/>
              </a:rPr>
              <a:t>rid</a:t>
            </a:r>
            <a:r>
              <a:rPr dirty="0" sz="2800" b="1">
                <a:latin typeface="Verdana"/>
                <a:cs typeface="Verdana"/>
              </a:rPr>
              <a:t>|B </a:t>
            </a:r>
            <a:r>
              <a:rPr dirty="0" sz="2800" b="1" i="1">
                <a:latin typeface="Verdana"/>
                <a:cs typeface="Verdana"/>
              </a:rPr>
              <a:t>rid</a:t>
            </a:r>
            <a:r>
              <a:rPr dirty="0" sz="2800" b="1">
                <a:latin typeface="Verdana"/>
                <a:cs typeface="Verdana"/>
              </a:rPr>
              <a:t>|…|Z</a:t>
            </a:r>
            <a:r>
              <a:rPr dirty="0" sz="2800" spc="475" b="1">
                <a:latin typeface="Verdana"/>
                <a:cs typeface="Verdana"/>
              </a:rPr>
              <a:t> </a:t>
            </a:r>
            <a:r>
              <a:rPr dirty="0" sz="2800" spc="-5" b="1" i="1">
                <a:latin typeface="Verdana"/>
                <a:cs typeface="Verdana"/>
              </a:rPr>
              <a:t>rid</a:t>
            </a:r>
            <a:endParaRPr sz="2800">
              <a:latin typeface="Verdana"/>
              <a:cs typeface="Verdana"/>
            </a:endParaRPr>
          </a:p>
          <a:p>
            <a:pPr marL="1569720">
              <a:lnSpc>
                <a:spcPct val="100000"/>
              </a:lnSpc>
              <a:spcBef>
                <a:spcPts val="740"/>
              </a:spcBef>
            </a:pPr>
            <a:r>
              <a:rPr dirty="0" sz="2800" b="1">
                <a:latin typeface="Verdana"/>
                <a:cs typeface="Verdana"/>
              </a:rPr>
              <a:t>|a </a:t>
            </a:r>
            <a:r>
              <a:rPr dirty="0" sz="2800" b="1" i="1">
                <a:latin typeface="Verdana"/>
                <a:cs typeface="Verdana"/>
              </a:rPr>
              <a:t>rid</a:t>
            </a:r>
            <a:r>
              <a:rPr dirty="0" sz="2800" b="1">
                <a:latin typeface="Verdana"/>
                <a:cs typeface="Verdana"/>
              </a:rPr>
              <a:t>|b </a:t>
            </a:r>
            <a:r>
              <a:rPr dirty="0" sz="2800" b="1" i="1">
                <a:latin typeface="Verdana"/>
                <a:cs typeface="Verdana"/>
              </a:rPr>
              <a:t>rid</a:t>
            </a:r>
            <a:r>
              <a:rPr dirty="0" sz="2800" b="1">
                <a:latin typeface="Verdana"/>
                <a:cs typeface="Verdana"/>
              </a:rPr>
              <a:t>|…|z</a:t>
            </a:r>
            <a:r>
              <a:rPr dirty="0" sz="2800" spc="5" b="1">
                <a:latin typeface="Verdana"/>
                <a:cs typeface="Verdana"/>
              </a:rPr>
              <a:t> </a:t>
            </a:r>
            <a:r>
              <a:rPr dirty="0" sz="2800" spc="-5" b="1" i="1">
                <a:latin typeface="Verdana"/>
                <a:cs typeface="Verdana"/>
              </a:rPr>
              <a:t>rid</a:t>
            </a:r>
            <a:endParaRPr sz="2800">
              <a:latin typeface="Verdana"/>
              <a:cs typeface="Verdana"/>
            </a:endParaRPr>
          </a:p>
          <a:p>
            <a:pPr marL="1569720">
              <a:lnSpc>
                <a:spcPct val="100000"/>
              </a:lnSpc>
              <a:spcBef>
                <a:spcPts val="625"/>
              </a:spcBef>
            </a:pPr>
            <a:r>
              <a:rPr dirty="0" sz="2800" b="1">
                <a:latin typeface="Verdana"/>
                <a:cs typeface="Verdana"/>
              </a:rPr>
              <a:t>|0 </a:t>
            </a:r>
            <a:r>
              <a:rPr dirty="0" sz="2800" b="1" i="1">
                <a:latin typeface="Verdana"/>
                <a:cs typeface="Verdana"/>
              </a:rPr>
              <a:t>rid</a:t>
            </a:r>
            <a:r>
              <a:rPr dirty="0" sz="2800" b="1">
                <a:latin typeface="Verdana"/>
                <a:cs typeface="Verdana"/>
              </a:rPr>
              <a:t>|1 </a:t>
            </a:r>
            <a:r>
              <a:rPr dirty="0" sz="2800" b="1" i="1">
                <a:latin typeface="Verdana"/>
                <a:cs typeface="Verdana"/>
              </a:rPr>
              <a:t>rid</a:t>
            </a:r>
            <a:r>
              <a:rPr dirty="0" sz="2800" b="1">
                <a:latin typeface="Verdana"/>
                <a:cs typeface="Verdana"/>
              </a:rPr>
              <a:t>|…|9</a:t>
            </a:r>
            <a:r>
              <a:rPr dirty="0" sz="2800" spc="-20" b="1">
                <a:latin typeface="Verdana"/>
                <a:cs typeface="Verdana"/>
              </a:rPr>
              <a:t> </a:t>
            </a:r>
            <a:r>
              <a:rPr dirty="0" sz="2800" spc="-5" b="1" i="1">
                <a:latin typeface="Verdana"/>
                <a:cs typeface="Verdana"/>
              </a:rPr>
              <a:t>rid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一般写作：</a:t>
            </a:r>
            <a:endParaRPr baseline="1010" sz="4125">
              <a:latin typeface="黑体"/>
              <a:cs typeface="黑体"/>
            </a:endParaRPr>
          </a:p>
          <a:p>
            <a:pPr marL="574675">
              <a:lnSpc>
                <a:spcPct val="100000"/>
              </a:lnSpc>
              <a:spcBef>
                <a:spcPts val="660"/>
              </a:spcBef>
            </a:pPr>
            <a:r>
              <a:rPr dirty="0" sz="2800" b="1" i="1">
                <a:latin typeface="Verdana"/>
                <a:cs typeface="Verdana"/>
              </a:rPr>
              <a:t>id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letter</a:t>
            </a:r>
            <a:r>
              <a:rPr dirty="0" sz="2800" spc="-505" b="1">
                <a:latin typeface="Verdana"/>
                <a:cs typeface="Verdana"/>
              </a:rPr>
              <a:t> </a:t>
            </a:r>
            <a:r>
              <a:rPr dirty="0" sz="2800" spc="-5" b="1" i="1">
                <a:latin typeface="Verdana"/>
                <a:cs typeface="Verdana"/>
              </a:rPr>
              <a:t>rid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800" spc="-5" b="1" i="1">
                <a:latin typeface="Verdana"/>
                <a:cs typeface="Verdana"/>
              </a:rPr>
              <a:t>rid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r>
              <a:rPr dirty="0" baseline="1010" sz="4125" spc="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| letter </a:t>
            </a:r>
            <a:r>
              <a:rPr dirty="0" sz="2800" spc="-5" b="1" i="1">
                <a:latin typeface="Verdana"/>
                <a:cs typeface="Verdana"/>
              </a:rPr>
              <a:t>rid </a:t>
            </a:r>
            <a:r>
              <a:rPr dirty="0" sz="2800" b="1">
                <a:latin typeface="Verdana"/>
                <a:cs typeface="Verdana"/>
              </a:rPr>
              <a:t>| digit</a:t>
            </a:r>
            <a:r>
              <a:rPr dirty="0" sz="2800" spc="484" b="1">
                <a:latin typeface="Verdana"/>
                <a:cs typeface="Verdana"/>
              </a:rPr>
              <a:t> </a:t>
            </a:r>
            <a:r>
              <a:rPr dirty="0" sz="2800" spc="-5" b="1" i="1">
                <a:latin typeface="Verdana"/>
                <a:cs typeface="Verdana"/>
              </a:rPr>
              <a:t>rid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70763"/>
            <a:ext cx="27755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/>
              <a:t>常数</a:t>
            </a:r>
            <a:r>
              <a:rPr dirty="0" sz="3600">
                <a:latin typeface="Times New Roman"/>
                <a:cs typeface="Times New Roman"/>
              </a:rPr>
              <a:t>——</a:t>
            </a:r>
            <a:r>
              <a:rPr dirty="0" sz="3500" spc="95"/>
              <a:t>整数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40" y="1109865"/>
            <a:ext cx="6191250" cy="455993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27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描述整数结构的正规表达式为：</a:t>
            </a:r>
            <a:endParaRPr baseline="1010" sz="4125">
              <a:latin typeface="黑体"/>
              <a:cs typeface="黑体"/>
            </a:endParaRPr>
          </a:p>
          <a:p>
            <a:pPr algn="ctr" marR="194945">
              <a:lnSpc>
                <a:spcPct val="100000"/>
              </a:lnSpc>
              <a:spcBef>
                <a:spcPts val="1035"/>
              </a:spcBef>
            </a:pPr>
            <a:r>
              <a:rPr dirty="0" sz="2400" spc="-5" b="1">
                <a:latin typeface="Verdana"/>
                <a:cs typeface="Verdana"/>
              </a:rPr>
              <a:t>(digit)</a:t>
            </a:r>
            <a:r>
              <a:rPr dirty="0" baseline="24305" sz="2400" spc="-7" b="1">
                <a:latin typeface="Verdana"/>
                <a:cs typeface="Verdana"/>
              </a:rPr>
              <a:t>+</a:t>
            </a:r>
            <a:endParaRPr baseline="24305" sz="2400">
              <a:latin typeface="Verdana"/>
              <a:cs typeface="Verdana"/>
            </a:endParaRPr>
          </a:p>
          <a:p>
            <a:pPr marL="405765" marR="775335" indent="-405765">
              <a:lnSpc>
                <a:spcPct val="117600"/>
              </a:lnSpc>
              <a:spcBef>
                <a:spcPts val="21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对此正规表达式进行等价变换：  </a:t>
            </a:r>
            <a:r>
              <a:rPr dirty="0" sz="2400" spc="-5" b="1">
                <a:latin typeface="Verdana"/>
                <a:cs typeface="Verdana"/>
              </a:rPr>
              <a:t>(digit)</a:t>
            </a:r>
            <a:r>
              <a:rPr dirty="0" baseline="24305" sz="2400" spc="-7">
                <a:latin typeface="Verdana"/>
                <a:cs typeface="Verdana"/>
              </a:rPr>
              <a:t>+ </a:t>
            </a:r>
            <a:r>
              <a:rPr dirty="0" sz="2400" b="1">
                <a:latin typeface="Verdana"/>
                <a:cs typeface="Verdana"/>
              </a:rPr>
              <a:t>= </a:t>
            </a:r>
            <a:r>
              <a:rPr dirty="0" sz="2400" spc="-5" b="1">
                <a:latin typeface="Verdana"/>
                <a:cs typeface="Verdana"/>
              </a:rPr>
              <a:t>digit(digit)</a:t>
            </a:r>
            <a:r>
              <a:rPr dirty="0" baseline="24305" sz="2400" spc="-7" b="1">
                <a:latin typeface="Verdana"/>
                <a:cs typeface="Verdana"/>
              </a:rPr>
              <a:t>* 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(digit)</a:t>
            </a:r>
            <a:r>
              <a:rPr dirty="0" baseline="24305" sz="2400" spc="-7" b="1">
                <a:latin typeface="Verdana"/>
                <a:cs typeface="Verdana"/>
              </a:rPr>
              <a:t>* </a:t>
            </a:r>
            <a:r>
              <a:rPr dirty="0" sz="2400" b="1">
                <a:latin typeface="Verdana"/>
                <a:cs typeface="Verdana"/>
              </a:rPr>
              <a:t>=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42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digit(digit)</a:t>
            </a:r>
            <a:r>
              <a:rPr dirty="0" baseline="24305" sz="2400" spc="-7" b="1">
                <a:latin typeface="Verdana"/>
                <a:cs typeface="Verdana"/>
              </a:rPr>
              <a:t>*</a:t>
            </a:r>
            <a:endParaRPr baseline="24305"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Arial"/>
              <a:buChar char="!"/>
            </a:pPr>
            <a:endParaRPr sz="37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整数的正规文法：</a:t>
            </a:r>
            <a:endParaRPr baseline="1010" sz="4125">
              <a:latin typeface="黑体"/>
              <a:cs typeface="黑体"/>
            </a:endParaRPr>
          </a:p>
          <a:p>
            <a:pPr marL="730250" marR="17780" indent="314325">
              <a:lnSpc>
                <a:spcPct val="118300"/>
              </a:lnSpc>
              <a:spcBef>
                <a:spcPts val="25"/>
              </a:spcBef>
            </a:pPr>
            <a:r>
              <a:rPr dirty="0" sz="2400" spc="-5" b="1" i="1">
                <a:latin typeface="Verdana"/>
                <a:cs typeface="Verdana"/>
              </a:rPr>
              <a:t>digits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 </a:t>
            </a:r>
            <a:r>
              <a:rPr dirty="0" sz="2400" spc="-5" b="1" i="1">
                <a:latin typeface="Verdana"/>
                <a:cs typeface="Verdana"/>
              </a:rPr>
              <a:t>remainder  </a:t>
            </a:r>
            <a:r>
              <a:rPr dirty="0" sz="2400" spc="-5" b="1" i="1">
                <a:latin typeface="Verdana"/>
                <a:cs typeface="Verdana"/>
              </a:rPr>
              <a:t>remainder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digit</a:t>
            </a:r>
            <a:r>
              <a:rPr dirty="0" sz="2400" spc="380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remainder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70763"/>
            <a:ext cx="36931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/>
              <a:t>常数</a:t>
            </a:r>
            <a:r>
              <a:rPr dirty="0" sz="3600">
                <a:latin typeface="Times New Roman"/>
                <a:cs typeface="Times New Roman"/>
              </a:rPr>
              <a:t>——</a:t>
            </a:r>
            <a:r>
              <a:rPr dirty="0" sz="3500" spc="95"/>
              <a:t>无符号数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1249695"/>
            <a:ext cx="8224520" cy="410972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无符号数的正规表达式为：</a:t>
            </a:r>
            <a:endParaRPr baseline="1010" sz="4125">
              <a:latin typeface="黑体"/>
              <a:cs typeface="黑体"/>
            </a:endParaRPr>
          </a:p>
          <a:p>
            <a:pPr marL="508000">
              <a:lnSpc>
                <a:spcPct val="100000"/>
              </a:lnSpc>
              <a:spcBef>
                <a:spcPts val="550"/>
              </a:spcBef>
            </a:pPr>
            <a:r>
              <a:rPr dirty="0" sz="2400" spc="-5" b="1">
                <a:latin typeface="Verdana"/>
                <a:cs typeface="Verdana"/>
              </a:rPr>
              <a:t>(digit)</a:t>
            </a:r>
            <a:r>
              <a:rPr dirty="0" baseline="24305" sz="2400" spc="-7" b="1">
                <a:latin typeface="Verdana"/>
                <a:cs typeface="Verdana"/>
              </a:rPr>
              <a:t>+ </a:t>
            </a:r>
            <a:r>
              <a:rPr dirty="0" sz="2400" spc="-5" b="1">
                <a:latin typeface="Verdana"/>
                <a:cs typeface="Verdana"/>
              </a:rPr>
              <a:t>(.(digit)</a:t>
            </a:r>
            <a:r>
              <a:rPr dirty="0" baseline="24305" sz="2400" spc="-7" b="1">
                <a:latin typeface="Verdana"/>
                <a:cs typeface="Verdana"/>
              </a:rPr>
              <a:t>+</a:t>
            </a:r>
            <a:r>
              <a:rPr dirty="0" sz="2400" spc="-5" b="1">
                <a:latin typeface="Verdana"/>
                <a:cs typeface="Verdana"/>
              </a:rPr>
              <a:t>)?</a:t>
            </a:r>
            <a:r>
              <a:rPr dirty="0" sz="2400" spc="-27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(E(+|-)?(digit)</a:t>
            </a:r>
            <a:r>
              <a:rPr dirty="0" baseline="24305" sz="2400" spc="-7" b="1">
                <a:latin typeface="Verdana"/>
                <a:cs typeface="Verdana"/>
              </a:rPr>
              <a:t>+</a:t>
            </a:r>
            <a:r>
              <a:rPr dirty="0" sz="2400" spc="-5" b="1">
                <a:latin typeface="Verdana"/>
                <a:cs typeface="Verdana"/>
              </a:rPr>
              <a:t>)?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393065" marR="5057775" indent="-393065">
              <a:lnSpc>
                <a:spcPct val="1192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正规定义式为 </a:t>
            </a:r>
            <a:r>
              <a:rPr dirty="0" sz="2400">
                <a:latin typeface="Verdana"/>
                <a:cs typeface="Verdana"/>
              </a:rPr>
              <a:t>digit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0|1|…|9  </a:t>
            </a:r>
            <a:r>
              <a:rPr dirty="0" sz="2400">
                <a:latin typeface="Verdana"/>
                <a:cs typeface="Verdana"/>
              </a:rPr>
              <a:t>digits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07" b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digit</a:t>
            </a:r>
            <a:r>
              <a:rPr dirty="0" baseline="24305" sz="2400" b="1">
                <a:latin typeface="Verdana"/>
                <a:cs typeface="Verdana"/>
              </a:rPr>
              <a:t>+</a:t>
            </a:r>
            <a:endParaRPr baseline="24305" sz="240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latin typeface="Verdana"/>
                <a:cs typeface="Verdana"/>
              </a:rPr>
              <a:t>optional_fraction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(.</a:t>
            </a:r>
            <a:r>
              <a:rPr dirty="0" sz="2400" spc="-5">
                <a:latin typeface="Verdana"/>
                <a:cs typeface="Verdana"/>
              </a:rPr>
              <a:t>digits)</a:t>
            </a:r>
            <a:r>
              <a:rPr dirty="0" sz="2400" spc="-5" b="1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  <a:spcBef>
                <a:spcPts val="500"/>
              </a:spcBef>
            </a:pPr>
            <a:r>
              <a:rPr dirty="0" sz="2400">
                <a:latin typeface="Verdana"/>
                <a:cs typeface="Verdana"/>
              </a:rPr>
              <a:t>optional_exponent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(E(+|-)?</a:t>
            </a:r>
            <a:r>
              <a:rPr dirty="0" sz="2400" spc="-5">
                <a:latin typeface="Verdana"/>
                <a:cs typeface="Verdana"/>
              </a:rPr>
              <a:t>digits</a:t>
            </a:r>
            <a:r>
              <a:rPr dirty="0" sz="2400" spc="-5" b="1">
                <a:latin typeface="Verdana"/>
                <a:cs typeface="Verdana"/>
              </a:rPr>
              <a:t>)?</a:t>
            </a:r>
            <a:endParaRPr sz="240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Verdana"/>
                <a:cs typeface="Verdana"/>
              </a:rPr>
              <a:t>num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digits </a:t>
            </a:r>
            <a:r>
              <a:rPr dirty="0" sz="2400" spc="-5">
                <a:latin typeface="Verdana"/>
                <a:cs typeface="Verdana"/>
              </a:rPr>
              <a:t>optional_fraction</a:t>
            </a:r>
            <a:r>
              <a:rPr dirty="0" sz="2400" spc="-5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optional_exponent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2372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无符号数分析图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3581400" y="1580865"/>
            <a:ext cx="0" cy="1481455"/>
          </a:xfrm>
          <a:custGeom>
            <a:avLst/>
            <a:gdLst/>
            <a:ahLst/>
            <a:cxnLst/>
            <a:rect l="l" t="t" r="r" b="b"/>
            <a:pathLst>
              <a:path w="0" h="1481455">
                <a:moveTo>
                  <a:pt x="0" y="0"/>
                </a:moveTo>
                <a:lnTo>
                  <a:pt x="1" y="14811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99843" y="2480732"/>
            <a:ext cx="69405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>
                <a:latin typeface="Times New Roman"/>
                <a:cs typeface="Times New Roman"/>
              </a:rPr>
              <a:t>nu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2803240"/>
            <a:ext cx="4343400" cy="76200"/>
          </a:xfrm>
          <a:custGeom>
            <a:avLst/>
            <a:gdLst/>
            <a:ahLst/>
            <a:cxnLst/>
            <a:rect l="l" t="t" r="r" b="b"/>
            <a:pathLst>
              <a:path w="434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3" y="42862"/>
                </a:lnTo>
                <a:lnTo>
                  <a:pt x="63503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4343400" h="76200">
                <a:moveTo>
                  <a:pt x="4267200" y="0"/>
                </a:moveTo>
                <a:lnTo>
                  <a:pt x="4267200" y="76200"/>
                </a:lnTo>
                <a:lnTo>
                  <a:pt x="4333875" y="42862"/>
                </a:lnTo>
                <a:lnTo>
                  <a:pt x="4279896" y="42862"/>
                </a:lnTo>
                <a:lnTo>
                  <a:pt x="4279896" y="33337"/>
                </a:lnTo>
                <a:lnTo>
                  <a:pt x="4333875" y="33337"/>
                </a:lnTo>
                <a:lnTo>
                  <a:pt x="4267200" y="0"/>
                </a:lnTo>
                <a:close/>
              </a:path>
              <a:path w="4343400" h="76200">
                <a:moveTo>
                  <a:pt x="76200" y="33337"/>
                </a:moveTo>
                <a:lnTo>
                  <a:pt x="63503" y="33337"/>
                </a:lnTo>
                <a:lnTo>
                  <a:pt x="63503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4343400" h="76200">
                <a:moveTo>
                  <a:pt x="426720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4267200" y="42862"/>
                </a:lnTo>
                <a:lnTo>
                  <a:pt x="4267200" y="33337"/>
                </a:lnTo>
                <a:close/>
              </a:path>
              <a:path w="4343400" h="76200">
                <a:moveTo>
                  <a:pt x="4333875" y="33337"/>
                </a:moveTo>
                <a:lnTo>
                  <a:pt x="4279896" y="33337"/>
                </a:lnTo>
                <a:lnTo>
                  <a:pt x="4279896" y="42862"/>
                </a:lnTo>
                <a:lnTo>
                  <a:pt x="4333875" y="42862"/>
                </a:lnTo>
                <a:lnTo>
                  <a:pt x="4343400" y="38100"/>
                </a:lnTo>
                <a:lnTo>
                  <a:pt x="43338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5600" y="1545940"/>
            <a:ext cx="0" cy="2120900"/>
          </a:xfrm>
          <a:custGeom>
            <a:avLst/>
            <a:gdLst/>
            <a:ahLst/>
            <a:cxnLst/>
            <a:rect l="l" t="t" r="r" b="b"/>
            <a:pathLst>
              <a:path w="0" h="2120900">
                <a:moveTo>
                  <a:pt x="0" y="0"/>
                </a:moveTo>
                <a:lnTo>
                  <a:pt x="1" y="2120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80768" y="3154340"/>
            <a:ext cx="69405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>
                <a:latin typeface="Times New Roman"/>
                <a:cs typeface="Times New Roman"/>
              </a:rPr>
              <a:t>nu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5600" y="3479514"/>
            <a:ext cx="5029200" cy="76200"/>
          </a:xfrm>
          <a:custGeom>
            <a:avLst/>
            <a:gdLst/>
            <a:ahLst/>
            <a:cxnLst/>
            <a:rect l="l" t="t" r="r" b="b"/>
            <a:pathLst>
              <a:path w="5029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3" y="42862"/>
                </a:lnTo>
                <a:lnTo>
                  <a:pt x="63503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029200" h="76200">
                <a:moveTo>
                  <a:pt x="4953000" y="0"/>
                </a:moveTo>
                <a:lnTo>
                  <a:pt x="4953000" y="76200"/>
                </a:lnTo>
                <a:lnTo>
                  <a:pt x="5019675" y="42862"/>
                </a:lnTo>
                <a:lnTo>
                  <a:pt x="4965696" y="42862"/>
                </a:lnTo>
                <a:lnTo>
                  <a:pt x="4965696" y="33337"/>
                </a:lnTo>
                <a:lnTo>
                  <a:pt x="5019675" y="33337"/>
                </a:lnTo>
                <a:lnTo>
                  <a:pt x="4953000" y="0"/>
                </a:lnTo>
                <a:close/>
              </a:path>
              <a:path w="5029200" h="76200">
                <a:moveTo>
                  <a:pt x="76200" y="33337"/>
                </a:moveTo>
                <a:lnTo>
                  <a:pt x="63503" y="33337"/>
                </a:lnTo>
                <a:lnTo>
                  <a:pt x="63503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5029200" h="76200">
                <a:moveTo>
                  <a:pt x="495300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4953000" y="42862"/>
                </a:lnTo>
                <a:lnTo>
                  <a:pt x="4953000" y="33337"/>
                </a:lnTo>
                <a:close/>
              </a:path>
              <a:path w="5029200" h="76200">
                <a:moveTo>
                  <a:pt x="5019675" y="33337"/>
                </a:moveTo>
                <a:lnTo>
                  <a:pt x="4965696" y="33337"/>
                </a:lnTo>
                <a:lnTo>
                  <a:pt x="4965696" y="42862"/>
                </a:lnTo>
                <a:lnTo>
                  <a:pt x="5019675" y="42862"/>
                </a:lnTo>
                <a:lnTo>
                  <a:pt x="5029200" y="38100"/>
                </a:lnTo>
                <a:lnTo>
                  <a:pt x="50196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76400" y="1545940"/>
            <a:ext cx="0" cy="2834005"/>
          </a:xfrm>
          <a:custGeom>
            <a:avLst/>
            <a:gdLst/>
            <a:ahLst/>
            <a:cxnLst/>
            <a:rect l="l" t="t" r="r" b="b"/>
            <a:pathLst>
              <a:path w="0" h="2834004">
                <a:moveTo>
                  <a:pt x="0" y="0"/>
                </a:moveTo>
                <a:lnTo>
                  <a:pt x="1" y="28336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83738" y="3763940"/>
            <a:ext cx="69405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>
                <a:latin typeface="Times New Roman"/>
                <a:cs typeface="Times New Roman"/>
              </a:rPr>
              <a:t>nu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6400" y="4089114"/>
            <a:ext cx="6248400" cy="76200"/>
          </a:xfrm>
          <a:custGeom>
            <a:avLst/>
            <a:gdLst/>
            <a:ahLst/>
            <a:cxnLst/>
            <a:rect l="l" t="t" r="r" b="b"/>
            <a:pathLst>
              <a:path w="6248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491" y="42862"/>
                </a:lnTo>
                <a:lnTo>
                  <a:pt x="63491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6248400" h="76200">
                <a:moveTo>
                  <a:pt x="6172200" y="0"/>
                </a:moveTo>
                <a:lnTo>
                  <a:pt x="6172200" y="76200"/>
                </a:lnTo>
                <a:lnTo>
                  <a:pt x="6238875" y="42862"/>
                </a:lnTo>
                <a:lnTo>
                  <a:pt x="6184908" y="42862"/>
                </a:lnTo>
                <a:lnTo>
                  <a:pt x="6184908" y="33337"/>
                </a:lnTo>
                <a:lnTo>
                  <a:pt x="6238875" y="33337"/>
                </a:lnTo>
                <a:lnTo>
                  <a:pt x="6172200" y="0"/>
                </a:lnTo>
                <a:close/>
              </a:path>
              <a:path w="6248400" h="76200">
                <a:moveTo>
                  <a:pt x="76200" y="33337"/>
                </a:moveTo>
                <a:lnTo>
                  <a:pt x="63491" y="33337"/>
                </a:lnTo>
                <a:lnTo>
                  <a:pt x="63491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6248400" h="76200">
                <a:moveTo>
                  <a:pt x="617220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6172200" y="42862"/>
                </a:lnTo>
                <a:lnTo>
                  <a:pt x="6172200" y="33337"/>
                </a:lnTo>
                <a:close/>
              </a:path>
              <a:path w="6248400" h="76200">
                <a:moveTo>
                  <a:pt x="6238875" y="33337"/>
                </a:moveTo>
                <a:lnTo>
                  <a:pt x="6184908" y="33337"/>
                </a:lnTo>
                <a:lnTo>
                  <a:pt x="6184908" y="42862"/>
                </a:lnTo>
                <a:lnTo>
                  <a:pt x="6238875" y="42862"/>
                </a:lnTo>
                <a:lnTo>
                  <a:pt x="6248400" y="38100"/>
                </a:lnTo>
                <a:lnTo>
                  <a:pt x="62388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1600" y="1545940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0"/>
                </a:moveTo>
                <a:lnTo>
                  <a:pt x="0" y="52387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09493" y="1706540"/>
            <a:ext cx="69405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>
                <a:latin typeface="Times New Roman"/>
                <a:cs typeface="Times New Roman"/>
              </a:rPr>
              <a:t>nu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1600" y="2055528"/>
            <a:ext cx="0" cy="155575"/>
          </a:xfrm>
          <a:custGeom>
            <a:avLst/>
            <a:gdLst/>
            <a:ahLst/>
            <a:cxnLst/>
            <a:rect l="l" t="t" r="r" b="b"/>
            <a:pathLst>
              <a:path w="0" h="155575">
                <a:moveTo>
                  <a:pt x="0" y="0"/>
                </a:moveTo>
                <a:lnTo>
                  <a:pt x="0" y="155575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81600" y="2031714"/>
            <a:ext cx="2438400" cy="76200"/>
          </a:xfrm>
          <a:custGeom>
            <a:avLst/>
            <a:gdLst/>
            <a:ahLst/>
            <a:cxnLst/>
            <a:rect l="l" t="t" r="r" b="b"/>
            <a:pathLst>
              <a:path w="2438400" h="76200">
                <a:moveTo>
                  <a:pt x="76200" y="1"/>
                </a:moveTo>
                <a:lnTo>
                  <a:pt x="0" y="38101"/>
                </a:lnTo>
                <a:lnTo>
                  <a:pt x="76200" y="76201"/>
                </a:lnTo>
                <a:lnTo>
                  <a:pt x="76200" y="42863"/>
                </a:lnTo>
                <a:lnTo>
                  <a:pt x="63494" y="42863"/>
                </a:lnTo>
                <a:lnTo>
                  <a:pt x="63494" y="33338"/>
                </a:lnTo>
                <a:lnTo>
                  <a:pt x="76200" y="33338"/>
                </a:lnTo>
                <a:lnTo>
                  <a:pt x="76200" y="1"/>
                </a:lnTo>
                <a:close/>
              </a:path>
              <a:path w="2438400" h="76200">
                <a:moveTo>
                  <a:pt x="2428875" y="33337"/>
                </a:moveTo>
                <a:lnTo>
                  <a:pt x="2374900" y="33337"/>
                </a:lnTo>
                <a:lnTo>
                  <a:pt x="2374900" y="42862"/>
                </a:lnTo>
                <a:lnTo>
                  <a:pt x="2362200" y="42862"/>
                </a:lnTo>
                <a:lnTo>
                  <a:pt x="2362200" y="76200"/>
                </a:lnTo>
                <a:lnTo>
                  <a:pt x="2438400" y="38100"/>
                </a:lnTo>
                <a:lnTo>
                  <a:pt x="2428875" y="33337"/>
                </a:lnTo>
                <a:close/>
              </a:path>
              <a:path w="2438400" h="76200">
                <a:moveTo>
                  <a:pt x="76200" y="33338"/>
                </a:moveTo>
                <a:lnTo>
                  <a:pt x="63494" y="33338"/>
                </a:lnTo>
                <a:lnTo>
                  <a:pt x="63494" y="42863"/>
                </a:lnTo>
                <a:lnTo>
                  <a:pt x="76200" y="42863"/>
                </a:lnTo>
                <a:lnTo>
                  <a:pt x="76200" y="33338"/>
                </a:lnTo>
                <a:close/>
              </a:path>
              <a:path w="2438400" h="76200">
                <a:moveTo>
                  <a:pt x="76200" y="42863"/>
                </a:moveTo>
                <a:lnTo>
                  <a:pt x="63494" y="42863"/>
                </a:lnTo>
                <a:lnTo>
                  <a:pt x="76200" y="42863"/>
                </a:lnTo>
                <a:close/>
              </a:path>
              <a:path w="2438400" h="76200">
                <a:moveTo>
                  <a:pt x="2362200" y="33337"/>
                </a:moveTo>
                <a:lnTo>
                  <a:pt x="76200" y="33338"/>
                </a:lnTo>
                <a:lnTo>
                  <a:pt x="76200" y="42863"/>
                </a:lnTo>
                <a:lnTo>
                  <a:pt x="2362200" y="42862"/>
                </a:lnTo>
                <a:lnTo>
                  <a:pt x="2362200" y="33337"/>
                </a:lnTo>
                <a:close/>
              </a:path>
              <a:path w="2438400" h="76200">
                <a:moveTo>
                  <a:pt x="2374900" y="33337"/>
                </a:moveTo>
                <a:lnTo>
                  <a:pt x="2362200" y="33337"/>
                </a:lnTo>
                <a:lnTo>
                  <a:pt x="2362200" y="42862"/>
                </a:lnTo>
                <a:lnTo>
                  <a:pt x="2374900" y="42862"/>
                </a:lnTo>
                <a:lnTo>
                  <a:pt x="2374900" y="33337"/>
                </a:lnTo>
                <a:close/>
              </a:path>
              <a:path w="2438400" h="76200">
                <a:moveTo>
                  <a:pt x="2362200" y="0"/>
                </a:moveTo>
                <a:lnTo>
                  <a:pt x="2362200" y="33337"/>
                </a:lnTo>
                <a:lnTo>
                  <a:pt x="2428875" y="33337"/>
                </a:lnTo>
                <a:lnTo>
                  <a:pt x="2362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20000" y="2055528"/>
            <a:ext cx="0" cy="167005"/>
          </a:xfrm>
          <a:custGeom>
            <a:avLst/>
            <a:gdLst/>
            <a:ahLst/>
            <a:cxnLst/>
            <a:rect l="l" t="t" r="r" b="b"/>
            <a:pathLst>
              <a:path w="0" h="167005">
                <a:moveTo>
                  <a:pt x="0" y="0"/>
                </a:moveTo>
                <a:lnTo>
                  <a:pt x="0" y="166687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04144" y="2588928"/>
            <a:ext cx="1905" cy="2589530"/>
          </a:xfrm>
          <a:custGeom>
            <a:avLst/>
            <a:gdLst/>
            <a:ahLst/>
            <a:cxnLst/>
            <a:rect l="l" t="t" r="r" b="b"/>
            <a:pathLst>
              <a:path w="1904" h="2589529">
                <a:moveTo>
                  <a:pt x="0" y="0"/>
                </a:moveTo>
                <a:lnTo>
                  <a:pt x="1605" y="25892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71550" y="1504665"/>
            <a:ext cx="1905" cy="3698875"/>
          </a:xfrm>
          <a:custGeom>
            <a:avLst/>
            <a:gdLst/>
            <a:ahLst/>
            <a:cxnLst/>
            <a:rect l="l" t="t" r="r" b="b"/>
            <a:pathLst>
              <a:path w="1905" h="3698875">
                <a:moveTo>
                  <a:pt x="0" y="0"/>
                </a:moveTo>
                <a:lnTo>
                  <a:pt x="1605" y="3698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71511" y="4538132"/>
            <a:ext cx="542290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>
                <a:latin typeface="Times New Roman"/>
                <a:cs typeface="Times New Roman"/>
              </a:rPr>
              <a:t>num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1550" y="4860639"/>
            <a:ext cx="6934200" cy="76200"/>
          </a:xfrm>
          <a:custGeom>
            <a:avLst/>
            <a:gdLst/>
            <a:ahLst/>
            <a:cxnLst/>
            <a:rect l="l" t="t" r="r" b="b"/>
            <a:pathLst>
              <a:path w="6934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491" y="42862"/>
                </a:lnTo>
                <a:lnTo>
                  <a:pt x="63491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6934200" h="76200">
                <a:moveTo>
                  <a:pt x="6858000" y="0"/>
                </a:moveTo>
                <a:lnTo>
                  <a:pt x="6858000" y="76200"/>
                </a:lnTo>
                <a:lnTo>
                  <a:pt x="6924675" y="42862"/>
                </a:lnTo>
                <a:lnTo>
                  <a:pt x="6870708" y="42862"/>
                </a:lnTo>
                <a:lnTo>
                  <a:pt x="6870708" y="33337"/>
                </a:lnTo>
                <a:lnTo>
                  <a:pt x="6924675" y="33337"/>
                </a:lnTo>
                <a:lnTo>
                  <a:pt x="6858000" y="0"/>
                </a:lnTo>
                <a:close/>
              </a:path>
              <a:path w="6934200" h="76200">
                <a:moveTo>
                  <a:pt x="76200" y="33337"/>
                </a:moveTo>
                <a:lnTo>
                  <a:pt x="63491" y="33337"/>
                </a:lnTo>
                <a:lnTo>
                  <a:pt x="63491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6934200" h="76200">
                <a:moveTo>
                  <a:pt x="6858000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6858000" y="42862"/>
                </a:lnTo>
                <a:lnTo>
                  <a:pt x="6858000" y="33337"/>
                </a:lnTo>
                <a:close/>
              </a:path>
              <a:path w="6934200" h="76200">
                <a:moveTo>
                  <a:pt x="6924675" y="33337"/>
                </a:moveTo>
                <a:lnTo>
                  <a:pt x="6870708" y="33337"/>
                </a:lnTo>
                <a:lnTo>
                  <a:pt x="6870708" y="42862"/>
                </a:lnTo>
                <a:lnTo>
                  <a:pt x="6924675" y="42862"/>
                </a:lnTo>
                <a:lnTo>
                  <a:pt x="6934200" y="38100"/>
                </a:lnTo>
                <a:lnTo>
                  <a:pt x="69246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05750" y="1469740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5">
                <a:moveTo>
                  <a:pt x="0" y="0"/>
                </a:moveTo>
                <a:lnTo>
                  <a:pt x="0" y="128587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05750" y="2055528"/>
            <a:ext cx="0" cy="633730"/>
          </a:xfrm>
          <a:custGeom>
            <a:avLst/>
            <a:gdLst/>
            <a:ahLst/>
            <a:cxnLst/>
            <a:rect l="l" t="t" r="r" b="b"/>
            <a:pathLst>
              <a:path w="0" h="633730">
                <a:moveTo>
                  <a:pt x="0" y="0"/>
                </a:moveTo>
                <a:lnTo>
                  <a:pt x="0" y="633412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59112" y="4378040"/>
            <a:ext cx="2508250" cy="457200"/>
          </a:xfrm>
          <a:custGeom>
            <a:avLst/>
            <a:gdLst/>
            <a:ahLst/>
            <a:cxnLst/>
            <a:rect l="l" t="t" r="r" b="b"/>
            <a:pathLst>
              <a:path w="2508250" h="457200">
                <a:moveTo>
                  <a:pt x="0" y="0"/>
                </a:moveTo>
                <a:lnTo>
                  <a:pt x="2508250" y="0"/>
                </a:lnTo>
                <a:lnTo>
                  <a:pt x="25082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68537" y="3652553"/>
            <a:ext cx="5202555" cy="457200"/>
          </a:xfrm>
          <a:custGeom>
            <a:avLst/>
            <a:gdLst/>
            <a:ahLst/>
            <a:cxnLst/>
            <a:rect l="l" t="t" r="r" b="b"/>
            <a:pathLst>
              <a:path w="5202555" h="457200">
                <a:moveTo>
                  <a:pt x="0" y="0"/>
                </a:moveTo>
                <a:lnTo>
                  <a:pt x="5202237" y="0"/>
                </a:lnTo>
                <a:lnTo>
                  <a:pt x="5202237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9837" y="3039778"/>
            <a:ext cx="2660650" cy="457200"/>
          </a:xfrm>
          <a:custGeom>
            <a:avLst/>
            <a:gdLst/>
            <a:ahLst/>
            <a:cxnLst/>
            <a:rect l="l" t="t" r="r" b="b"/>
            <a:pathLst>
              <a:path w="2660650" h="457200">
                <a:moveTo>
                  <a:pt x="0" y="0"/>
                </a:moveTo>
                <a:lnTo>
                  <a:pt x="2660650" y="0"/>
                </a:lnTo>
                <a:lnTo>
                  <a:pt x="26606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08400" y="2319053"/>
            <a:ext cx="4159250" cy="457200"/>
          </a:xfrm>
          <a:custGeom>
            <a:avLst/>
            <a:gdLst/>
            <a:ahLst/>
            <a:cxnLst/>
            <a:rect l="l" t="t" r="r" b="b"/>
            <a:pathLst>
              <a:path w="4159250" h="457200">
                <a:moveTo>
                  <a:pt x="0" y="0"/>
                </a:moveTo>
                <a:lnTo>
                  <a:pt x="4159250" y="0"/>
                </a:lnTo>
                <a:lnTo>
                  <a:pt x="41592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24300" y="1598328"/>
            <a:ext cx="4864100" cy="457200"/>
          </a:xfrm>
          <a:custGeom>
            <a:avLst/>
            <a:gdLst/>
            <a:ahLst/>
            <a:cxnLst/>
            <a:rect l="l" t="t" r="r" b="b"/>
            <a:pathLst>
              <a:path w="4864100" h="457200">
                <a:moveTo>
                  <a:pt x="0" y="0"/>
                </a:moveTo>
                <a:lnTo>
                  <a:pt x="4864100" y="0"/>
                </a:lnTo>
                <a:lnTo>
                  <a:pt x="48641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14400" y="898651"/>
            <a:ext cx="7858125" cy="3890645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490"/>
              </a:spcBef>
              <a:tabLst>
                <a:tab pos="798195" algn="l"/>
                <a:tab pos="2700020" algn="l"/>
              </a:tabLst>
            </a:pPr>
            <a:r>
              <a:rPr dirty="0" sz="2400" spc="-5">
                <a:latin typeface="Times New Roman"/>
                <a:cs typeface="Times New Roman"/>
              </a:rPr>
              <a:t>digit	(digit)</a:t>
            </a:r>
            <a:r>
              <a:rPr dirty="0" baseline="24305" sz="2400" spc="-7">
                <a:latin typeface="Times New Roman"/>
                <a:cs typeface="Times New Roman"/>
              </a:rPr>
              <a:t>*</a:t>
            </a:r>
            <a:r>
              <a:rPr dirty="0" baseline="24305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	(digit)</a:t>
            </a:r>
            <a:r>
              <a:rPr dirty="0" baseline="24305" sz="2400" spc="-7">
                <a:latin typeface="Times New Roman"/>
                <a:cs typeface="Times New Roman"/>
              </a:rPr>
              <a:t>*</a:t>
            </a:r>
            <a:r>
              <a:rPr dirty="0" sz="2400" spc="-5">
                <a:latin typeface="Times New Roman"/>
                <a:cs typeface="Times New Roman"/>
              </a:rPr>
              <a:t>|</a:t>
            </a:r>
            <a:r>
              <a:rPr dirty="0" sz="2400" spc="-5">
                <a:latin typeface="Symbol"/>
                <a:cs typeface="Symbol"/>
              </a:rPr>
              <a:t></a:t>
            </a:r>
            <a:r>
              <a:rPr dirty="0" sz="2400" spc="-5">
                <a:latin typeface="Times New Roman"/>
                <a:cs typeface="Times New Roman"/>
              </a:rPr>
              <a:t>) </a:t>
            </a:r>
            <a:r>
              <a:rPr dirty="0" sz="2400">
                <a:latin typeface="Times New Roman"/>
                <a:cs typeface="Times New Roman"/>
              </a:rPr>
              <a:t>(E </a:t>
            </a:r>
            <a:r>
              <a:rPr dirty="0" sz="2400" spc="-5">
                <a:latin typeface="Times New Roman"/>
                <a:cs typeface="Times New Roman"/>
              </a:rPr>
              <a:t>(+|-|</a:t>
            </a:r>
            <a:r>
              <a:rPr dirty="0" sz="2400" spc="-5">
                <a:latin typeface="Symbol"/>
                <a:cs typeface="Symbol"/>
              </a:rPr>
              <a:t></a:t>
            </a:r>
            <a:r>
              <a:rPr dirty="0" sz="2400" spc="-5">
                <a:latin typeface="Times New Roman"/>
                <a:cs typeface="Times New Roman"/>
              </a:rPr>
              <a:t>) digit (digit)</a:t>
            </a:r>
            <a:r>
              <a:rPr dirty="0" baseline="24305" sz="2400" spc="-7">
                <a:latin typeface="Times New Roman"/>
                <a:cs typeface="Times New Roman"/>
              </a:rPr>
              <a:t>*</a:t>
            </a:r>
            <a:r>
              <a:rPr dirty="0" baseline="24305" sz="2400" spc="292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|</a:t>
            </a:r>
            <a:r>
              <a:rPr dirty="0" sz="2400" spc="-5">
                <a:latin typeface="Symbol"/>
                <a:cs typeface="Symbol"/>
              </a:rPr>
              <a:t>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101340">
              <a:lnSpc>
                <a:spcPct val="100000"/>
              </a:lnSpc>
              <a:spcBef>
                <a:spcPts val="1395"/>
              </a:spcBef>
            </a:pP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num4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+ </a:t>
            </a:r>
            <a:r>
              <a:rPr dirty="0" sz="2400" spc="-5" i="1">
                <a:solidFill>
                  <a:srgbClr val="0000FF"/>
                </a:solidFill>
                <a:latin typeface="Times New Roman"/>
                <a:cs typeface="Times New Roman"/>
              </a:rPr>
              <a:t>digits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| - </a:t>
            </a:r>
            <a:r>
              <a:rPr dirty="0" sz="2400" spc="-5" i="1">
                <a:solidFill>
                  <a:srgbClr val="0000FF"/>
                </a:solidFill>
                <a:latin typeface="Times New Roman"/>
                <a:cs typeface="Times New Roman"/>
              </a:rPr>
              <a:t>digits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|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digit</a:t>
            </a:r>
            <a:r>
              <a:rPr dirty="0" sz="2400" spc="-8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num5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2885440">
              <a:lnSpc>
                <a:spcPct val="100000"/>
              </a:lnSpc>
            </a:pP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num3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digit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num3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| E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num4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dirty="0" sz="24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2956560">
              <a:lnSpc>
                <a:spcPct val="100000"/>
              </a:lnSpc>
            </a:pP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num2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digit</a:t>
            </a:r>
            <a:r>
              <a:rPr dirty="0" sz="24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num3</a:t>
            </a:r>
            <a:endParaRPr sz="2400">
              <a:latin typeface="Times New Roman"/>
              <a:cs typeface="Times New Roman"/>
            </a:endParaRPr>
          </a:p>
          <a:p>
            <a:pPr algn="ctr" marL="52069">
              <a:lnSpc>
                <a:spcPct val="100000"/>
              </a:lnSpc>
              <a:spcBef>
                <a:spcPts val="1945"/>
              </a:spcBef>
            </a:pP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num1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digit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num1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| .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num2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| E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num4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dirty="0" sz="24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2235835">
              <a:lnSpc>
                <a:spcPct val="100000"/>
              </a:lnSpc>
            </a:pP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digit</a:t>
            </a:r>
            <a:r>
              <a:rPr dirty="0" sz="24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5190799" y="5653532"/>
            <a:ext cx="284861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 i="1">
                <a:solidFill>
                  <a:srgbClr val="0000FF"/>
                </a:solidFill>
                <a:latin typeface="Times New Roman"/>
                <a:cs typeface="Times New Roman"/>
              </a:rPr>
              <a:t>digits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digit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num5 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num5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digit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num5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dirty="0" sz="2400" spc="-1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2375" y="5578499"/>
            <a:ext cx="2946400" cy="86106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dirty="0" sz="2350" spc="20" b="1">
                <a:latin typeface="宋体"/>
                <a:cs typeface="宋体"/>
              </a:rPr>
              <a:t>num5</a:t>
            </a:r>
            <a:r>
              <a:rPr dirty="0" sz="2350" spc="10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表示</a:t>
            </a:r>
            <a:r>
              <a:rPr dirty="0" sz="2350" spc="25" b="1">
                <a:latin typeface="宋体"/>
                <a:cs typeface="宋体"/>
              </a:rPr>
              <a:t>(digit)</a:t>
            </a:r>
            <a:r>
              <a:rPr dirty="0" baseline="25089" sz="2325" spc="37" b="1">
                <a:latin typeface="宋体"/>
                <a:cs typeface="宋体"/>
              </a:rPr>
              <a:t>*</a:t>
            </a:r>
            <a:endParaRPr baseline="25089" sz="2325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dirty="0" sz="2350" spc="20" b="1">
                <a:latin typeface="宋体"/>
                <a:cs typeface="宋体"/>
              </a:rPr>
              <a:t>digits</a:t>
            </a:r>
            <a:r>
              <a:rPr dirty="0" sz="2350" spc="-5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表示</a:t>
            </a:r>
            <a:r>
              <a:rPr dirty="0" sz="2350" spc="20" b="1">
                <a:latin typeface="宋体"/>
                <a:cs typeface="宋体"/>
              </a:rPr>
              <a:t>(digit)</a:t>
            </a:r>
            <a:r>
              <a:rPr dirty="0" baseline="22569" sz="2400" spc="30">
                <a:latin typeface="宋体"/>
                <a:cs typeface="宋体"/>
              </a:rPr>
              <a:t>+</a:t>
            </a:r>
            <a:endParaRPr baseline="22569"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15480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无符号数的正规文法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551815" y="1173987"/>
            <a:ext cx="8281034" cy="36042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720"/>
              </a:spcBef>
            </a:pPr>
            <a:r>
              <a:rPr dirty="0" sz="2800" b="1" i="1">
                <a:latin typeface="Verdana"/>
                <a:cs typeface="Verdana"/>
              </a:rPr>
              <a:t>num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digit</a:t>
            </a:r>
            <a:r>
              <a:rPr dirty="0" sz="2800" spc="-505" b="1">
                <a:latin typeface="Verdana"/>
                <a:cs typeface="Verdana"/>
              </a:rPr>
              <a:t> </a:t>
            </a:r>
            <a:r>
              <a:rPr dirty="0" sz="2800" b="1" i="1">
                <a:latin typeface="Verdana"/>
                <a:cs typeface="Verdana"/>
              </a:rPr>
              <a:t>num1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 b="1" i="1">
                <a:latin typeface="Verdana"/>
                <a:cs typeface="Verdana"/>
              </a:rPr>
              <a:t>num1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digit </a:t>
            </a:r>
            <a:r>
              <a:rPr dirty="0" sz="2800" b="1" i="1">
                <a:latin typeface="Verdana"/>
                <a:cs typeface="Verdana"/>
              </a:rPr>
              <a:t>num1 </a:t>
            </a:r>
            <a:r>
              <a:rPr dirty="0" sz="2800" b="1">
                <a:latin typeface="Verdana"/>
                <a:cs typeface="Verdana"/>
              </a:rPr>
              <a:t>| . </a:t>
            </a:r>
            <a:r>
              <a:rPr dirty="0" sz="2800" b="1" i="1">
                <a:latin typeface="Verdana"/>
                <a:cs typeface="Verdana"/>
              </a:rPr>
              <a:t>num2 </a:t>
            </a:r>
            <a:r>
              <a:rPr dirty="0" sz="2800" b="1">
                <a:latin typeface="Verdana"/>
                <a:cs typeface="Verdana"/>
              </a:rPr>
              <a:t>| E </a:t>
            </a:r>
            <a:r>
              <a:rPr dirty="0" sz="2800" b="1" i="1">
                <a:latin typeface="Verdana"/>
                <a:cs typeface="Verdana"/>
              </a:rPr>
              <a:t>num4 </a:t>
            </a:r>
            <a:r>
              <a:rPr dirty="0" sz="2800" b="1">
                <a:latin typeface="Verdana"/>
                <a:cs typeface="Verdana"/>
              </a:rPr>
              <a:t>|</a:t>
            </a:r>
            <a:r>
              <a:rPr dirty="0" sz="2800" spc="175" b="1">
                <a:latin typeface="Verdana"/>
                <a:cs typeface="Verdana"/>
              </a:rPr>
              <a:t>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endParaRPr baseline="1010" sz="4125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b="1" i="1">
                <a:latin typeface="Verdana"/>
                <a:cs typeface="Verdana"/>
              </a:rPr>
              <a:t>num2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digit</a:t>
            </a:r>
            <a:r>
              <a:rPr dirty="0" sz="2800" spc="-509" b="1">
                <a:latin typeface="Verdana"/>
                <a:cs typeface="Verdana"/>
              </a:rPr>
              <a:t> </a:t>
            </a:r>
            <a:r>
              <a:rPr dirty="0" sz="2800" b="1" i="1">
                <a:latin typeface="Verdana"/>
                <a:cs typeface="Verdana"/>
              </a:rPr>
              <a:t>num3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 b="1" i="1">
                <a:latin typeface="Verdana"/>
                <a:cs typeface="Verdana"/>
              </a:rPr>
              <a:t>num3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digit </a:t>
            </a:r>
            <a:r>
              <a:rPr dirty="0" sz="2800" b="1" i="1">
                <a:latin typeface="Verdana"/>
                <a:cs typeface="Verdana"/>
              </a:rPr>
              <a:t>num3 </a:t>
            </a:r>
            <a:r>
              <a:rPr dirty="0" sz="2800" b="1">
                <a:latin typeface="Verdana"/>
                <a:cs typeface="Verdana"/>
              </a:rPr>
              <a:t>| E </a:t>
            </a:r>
            <a:r>
              <a:rPr dirty="0" sz="2800" b="1" i="1">
                <a:latin typeface="Verdana"/>
                <a:cs typeface="Verdana"/>
              </a:rPr>
              <a:t>num4 </a:t>
            </a:r>
            <a:r>
              <a:rPr dirty="0" sz="2800" b="1">
                <a:latin typeface="Verdana"/>
                <a:cs typeface="Verdana"/>
              </a:rPr>
              <a:t>|</a:t>
            </a:r>
            <a:r>
              <a:rPr dirty="0" sz="2800" spc="-520" b="1">
                <a:latin typeface="Verdana"/>
                <a:cs typeface="Verdana"/>
              </a:rPr>
              <a:t>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endParaRPr baseline="1010" sz="4125">
              <a:latin typeface="Symbol"/>
              <a:cs typeface="Symbol"/>
            </a:endParaRPr>
          </a:p>
          <a:p>
            <a:pPr marL="12700" marR="532130">
              <a:lnSpc>
                <a:spcPts val="4010"/>
              </a:lnSpc>
              <a:spcBef>
                <a:spcPts val="215"/>
              </a:spcBef>
            </a:pPr>
            <a:r>
              <a:rPr dirty="0" sz="2800" b="1" i="1">
                <a:latin typeface="Verdana"/>
                <a:cs typeface="Verdana"/>
              </a:rPr>
              <a:t>num4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+ </a:t>
            </a:r>
            <a:r>
              <a:rPr dirty="0" sz="2800" spc="-5" b="1" i="1">
                <a:latin typeface="Verdana"/>
                <a:cs typeface="Verdana"/>
              </a:rPr>
              <a:t>digits </a:t>
            </a:r>
            <a:r>
              <a:rPr dirty="0" sz="2800" b="1">
                <a:latin typeface="Verdana"/>
                <a:cs typeface="Verdana"/>
              </a:rPr>
              <a:t>| - </a:t>
            </a:r>
            <a:r>
              <a:rPr dirty="0" sz="2800" spc="-5" b="1" i="1">
                <a:latin typeface="Verdana"/>
                <a:cs typeface="Verdana"/>
              </a:rPr>
              <a:t>digits </a:t>
            </a:r>
            <a:r>
              <a:rPr dirty="0" sz="2800" b="1">
                <a:latin typeface="Verdana"/>
                <a:cs typeface="Verdana"/>
              </a:rPr>
              <a:t>| digit </a:t>
            </a:r>
            <a:r>
              <a:rPr dirty="0" sz="2800" b="1" i="1">
                <a:latin typeface="Verdana"/>
                <a:cs typeface="Verdana"/>
              </a:rPr>
              <a:t>num5  </a:t>
            </a:r>
            <a:r>
              <a:rPr dirty="0" sz="2800" spc="-5" b="1" i="1">
                <a:latin typeface="Verdana"/>
                <a:cs typeface="Verdana"/>
              </a:rPr>
              <a:t>digits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digit</a:t>
            </a:r>
            <a:r>
              <a:rPr dirty="0" sz="2800" spc="-495" b="1">
                <a:latin typeface="Verdana"/>
                <a:cs typeface="Verdana"/>
              </a:rPr>
              <a:t> </a:t>
            </a:r>
            <a:r>
              <a:rPr dirty="0" sz="2800" b="1" i="1">
                <a:latin typeface="Verdana"/>
                <a:cs typeface="Verdana"/>
              </a:rPr>
              <a:t>num5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 b="1" i="1">
                <a:latin typeface="Verdana"/>
                <a:cs typeface="Verdana"/>
              </a:rPr>
              <a:t>num5 </a:t>
            </a:r>
            <a:r>
              <a:rPr dirty="0" baseline="1010" sz="4125" spc="67" b="1">
                <a:latin typeface="Symbol"/>
                <a:cs typeface="Symbol"/>
              </a:rPr>
              <a:t></a:t>
            </a:r>
            <a:r>
              <a:rPr dirty="0" baseline="1010" sz="4125" spc="6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Verdana"/>
                <a:cs typeface="Verdana"/>
              </a:rPr>
              <a:t>digit </a:t>
            </a:r>
            <a:r>
              <a:rPr dirty="0" sz="2800" b="1" i="1">
                <a:latin typeface="Verdana"/>
                <a:cs typeface="Verdana"/>
              </a:rPr>
              <a:t>num5 </a:t>
            </a:r>
            <a:r>
              <a:rPr dirty="0" sz="2800" b="1">
                <a:latin typeface="Verdana"/>
                <a:cs typeface="Verdana"/>
              </a:rPr>
              <a:t>|</a:t>
            </a:r>
            <a:r>
              <a:rPr dirty="0" sz="2800" spc="-509" b="1">
                <a:latin typeface="Verdana"/>
                <a:cs typeface="Verdana"/>
              </a:rPr>
              <a:t> </a:t>
            </a:r>
            <a:r>
              <a:rPr dirty="0" baseline="1010" sz="4125" spc="30" b="1">
                <a:latin typeface="Symbol"/>
                <a:cs typeface="Symbol"/>
              </a:rPr>
              <a:t></a:t>
            </a:r>
            <a:endParaRPr baseline="1010" sz="41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5378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无符号</a:t>
            </a:r>
            <a:r>
              <a:rPr dirty="0" sz="3500" spc="85"/>
              <a:t>数</a:t>
            </a:r>
            <a:r>
              <a:rPr dirty="0" sz="3500" spc="30"/>
              <a:t> </a:t>
            </a:r>
            <a:r>
              <a:rPr dirty="0" sz="3500" spc="40">
                <a:latin typeface="宋体"/>
                <a:cs typeface="宋体"/>
              </a:rPr>
              <a:t>4.6E-8</a:t>
            </a:r>
            <a:r>
              <a:rPr dirty="0" sz="3500" spc="30">
                <a:latin typeface="宋体"/>
                <a:cs typeface="宋体"/>
              </a:rPr>
              <a:t> </a:t>
            </a:r>
            <a:r>
              <a:rPr dirty="0" sz="3500" spc="95"/>
              <a:t>的分析树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6582" y="1632230"/>
            <a:ext cx="5232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45">
                <a:latin typeface="Times New Roman"/>
                <a:cs typeface="Times New Roman"/>
              </a:rPr>
              <a:t>num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398" y="2254093"/>
            <a:ext cx="66230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25">
                <a:latin typeface="Times New Roman"/>
                <a:cs typeface="Times New Roman"/>
              </a:rPr>
              <a:t>nu</a:t>
            </a:r>
            <a:r>
              <a:rPr dirty="0" sz="1950" spc="204">
                <a:latin typeface="Times New Roman"/>
                <a:cs typeface="Times New Roman"/>
              </a:rPr>
              <a:t>m</a:t>
            </a:r>
            <a:r>
              <a:rPr dirty="0" sz="1950" spc="105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6848" y="2876725"/>
            <a:ext cx="9461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" b="1"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0213" y="2876725"/>
            <a:ext cx="66230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25">
                <a:latin typeface="Times New Roman"/>
                <a:cs typeface="Times New Roman"/>
              </a:rPr>
              <a:t>nu</a:t>
            </a:r>
            <a:r>
              <a:rPr dirty="0" sz="1950" spc="204">
                <a:latin typeface="Times New Roman"/>
                <a:cs typeface="Times New Roman"/>
              </a:rPr>
              <a:t>m</a:t>
            </a:r>
            <a:r>
              <a:rPr dirty="0" sz="1950" spc="105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4306" y="3499358"/>
            <a:ext cx="66230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25">
                <a:latin typeface="Times New Roman"/>
                <a:cs typeface="Times New Roman"/>
              </a:rPr>
              <a:t>nu</a:t>
            </a:r>
            <a:r>
              <a:rPr dirty="0" sz="1950" spc="204">
                <a:latin typeface="Times New Roman"/>
                <a:cs typeface="Times New Roman"/>
              </a:rPr>
              <a:t>m</a:t>
            </a:r>
            <a:r>
              <a:rPr dirty="0" sz="1950" spc="105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4256" y="4121862"/>
            <a:ext cx="1936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25"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6969" y="4121862"/>
            <a:ext cx="6597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45">
                <a:latin typeface="Times New Roman"/>
                <a:cs typeface="Times New Roman"/>
              </a:rPr>
              <a:t>num</a:t>
            </a:r>
            <a:r>
              <a:rPr dirty="0" sz="1950" spc="105"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6818" y="4662991"/>
            <a:ext cx="1546225" cy="4241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11225" algn="l"/>
              </a:tabLst>
            </a:pPr>
            <a:r>
              <a:rPr dirty="0" sz="2600" spc="85" b="1">
                <a:latin typeface="Times New Roman"/>
                <a:cs typeface="Times New Roman"/>
              </a:rPr>
              <a:t>-</a:t>
            </a:r>
            <a:r>
              <a:rPr dirty="0" sz="2600" spc="85" b="1">
                <a:latin typeface="Times New Roman"/>
                <a:cs typeface="Times New Roman"/>
              </a:rPr>
              <a:t>	</a:t>
            </a:r>
            <a:r>
              <a:rPr dirty="0" sz="1950" spc="110">
                <a:latin typeface="Times New Roman"/>
                <a:cs typeface="Times New Roman"/>
              </a:rPr>
              <a:t>dig</a:t>
            </a:r>
            <a:r>
              <a:rPr dirty="0" sz="1950" spc="55">
                <a:latin typeface="Times New Roman"/>
                <a:cs typeface="Times New Roman"/>
              </a:rPr>
              <a:t>i</a:t>
            </a:r>
            <a:r>
              <a:rPr dirty="0" sz="1950" spc="75">
                <a:latin typeface="Times New Roman"/>
                <a:cs typeface="Times New Roman"/>
              </a:rPr>
              <a:t>t</a:t>
            </a:r>
            <a:r>
              <a:rPr dirty="0" sz="1950" spc="8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2881" y="5366409"/>
            <a:ext cx="66230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25">
                <a:latin typeface="Times New Roman"/>
                <a:cs typeface="Times New Roman"/>
              </a:rPr>
              <a:t>nu</a:t>
            </a:r>
            <a:r>
              <a:rPr dirty="0" sz="1950" spc="204">
                <a:latin typeface="Times New Roman"/>
                <a:cs typeface="Times New Roman"/>
              </a:rPr>
              <a:t>m</a:t>
            </a:r>
            <a:r>
              <a:rPr dirty="0" sz="1950" spc="105">
                <a:latin typeface="Times New Roman"/>
                <a:cs typeface="Times New Roman"/>
              </a:rPr>
              <a:t>5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7426" y="2020502"/>
            <a:ext cx="563245" cy="248920"/>
          </a:xfrm>
          <a:custGeom>
            <a:avLst/>
            <a:gdLst/>
            <a:ahLst/>
            <a:cxnLst/>
            <a:rect l="l" t="t" r="r" b="b"/>
            <a:pathLst>
              <a:path w="563244" h="248919">
                <a:moveTo>
                  <a:pt x="562922" y="0"/>
                </a:moveTo>
                <a:lnTo>
                  <a:pt x="0" y="248745"/>
                </a:lnTo>
              </a:path>
            </a:pathLst>
          </a:custGeom>
          <a:ln w="21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30716" y="2020502"/>
            <a:ext cx="422275" cy="248920"/>
          </a:xfrm>
          <a:custGeom>
            <a:avLst/>
            <a:gdLst/>
            <a:ahLst/>
            <a:cxnLst/>
            <a:rect l="l" t="t" r="r" b="b"/>
            <a:pathLst>
              <a:path w="422275" h="248919">
                <a:moveTo>
                  <a:pt x="0" y="0"/>
                </a:moveTo>
                <a:lnTo>
                  <a:pt x="421856" y="248745"/>
                </a:lnTo>
              </a:path>
            </a:pathLst>
          </a:custGeom>
          <a:ln w="22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30716" y="2643134"/>
            <a:ext cx="563245" cy="248920"/>
          </a:xfrm>
          <a:custGeom>
            <a:avLst/>
            <a:gdLst/>
            <a:ahLst/>
            <a:cxnLst/>
            <a:rect l="l" t="t" r="r" b="b"/>
            <a:pathLst>
              <a:path w="563245" h="248919">
                <a:moveTo>
                  <a:pt x="562922" y="0"/>
                </a:moveTo>
                <a:lnTo>
                  <a:pt x="0" y="248745"/>
                </a:lnTo>
              </a:path>
            </a:pathLst>
          </a:custGeom>
          <a:ln w="21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34033" y="2643134"/>
            <a:ext cx="422275" cy="248920"/>
          </a:xfrm>
          <a:custGeom>
            <a:avLst/>
            <a:gdLst/>
            <a:ahLst/>
            <a:cxnLst/>
            <a:rect l="l" t="t" r="r" b="b"/>
            <a:pathLst>
              <a:path w="422275" h="248919">
                <a:moveTo>
                  <a:pt x="0" y="0"/>
                </a:moveTo>
                <a:lnTo>
                  <a:pt x="421828" y="248745"/>
                </a:lnTo>
              </a:path>
            </a:pathLst>
          </a:custGeom>
          <a:ln w="22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34033" y="3265510"/>
            <a:ext cx="563245" cy="249554"/>
          </a:xfrm>
          <a:custGeom>
            <a:avLst/>
            <a:gdLst/>
            <a:ahLst/>
            <a:cxnLst/>
            <a:rect l="l" t="t" r="r" b="b"/>
            <a:pathLst>
              <a:path w="563245" h="249554">
                <a:moveTo>
                  <a:pt x="562922" y="0"/>
                </a:moveTo>
                <a:lnTo>
                  <a:pt x="0" y="249001"/>
                </a:lnTo>
              </a:path>
            </a:pathLst>
          </a:custGeom>
          <a:ln w="21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37323" y="3265510"/>
            <a:ext cx="422275" cy="249554"/>
          </a:xfrm>
          <a:custGeom>
            <a:avLst/>
            <a:gdLst/>
            <a:ahLst/>
            <a:cxnLst/>
            <a:rect l="l" t="t" r="r" b="b"/>
            <a:pathLst>
              <a:path w="422275" h="249554">
                <a:moveTo>
                  <a:pt x="0" y="0"/>
                </a:moveTo>
                <a:lnTo>
                  <a:pt x="421940" y="249001"/>
                </a:lnTo>
              </a:path>
            </a:pathLst>
          </a:custGeom>
          <a:ln w="22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7323" y="3887578"/>
            <a:ext cx="562610" cy="248920"/>
          </a:xfrm>
          <a:custGeom>
            <a:avLst/>
            <a:gdLst/>
            <a:ahLst/>
            <a:cxnLst/>
            <a:rect l="l" t="t" r="r" b="b"/>
            <a:pathLst>
              <a:path w="562610" h="248920">
                <a:moveTo>
                  <a:pt x="562194" y="0"/>
                </a:moveTo>
                <a:lnTo>
                  <a:pt x="0" y="248899"/>
                </a:lnTo>
              </a:path>
            </a:pathLst>
          </a:custGeom>
          <a:ln w="21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40613" y="3887578"/>
            <a:ext cx="422275" cy="248920"/>
          </a:xfrm>
          <a:custGeom>
            <a:avLst/>
            <a:gdLst/>
            <a:ahLst/>
            <a:cxnLst/>
            <a:rect l="l" t="t" r="r" b="b"/>
            <a:pathLst>
              <a:path w="422275" h="248920">
                <a:moveTo>
                  <a:pt x="0" y="0"/>
                </a:moveTo>
                <a:lnTo>
                  <a:pt x="421884" y="248899"/>
                </a:lnTo>
              </a:path>
            </a:pathLst>
          </a:custGeom>
          <a:ln w="22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9518" y="4510159"/>
            <a:ext cx="563245" cy="248920"/>
          </a:xfrm>
          <a:custGeom>
            <a:avLst/>
            <a:gdLst/>
            <a:ahLst/>
            <a:cxnLst/>
            <a:rect l="l" t="t" r="r" b="b"/>
            <a:pathLst>
              <a:path w="563245" h="248920">
                <a:moveTo>
                  <a:pt x="562978" y="0"/>
                </a:moveTo>
                <a:lnTo>
                  <a:pt x="0" y="248899"/>
                </a:lnTo>
              </a:path>
            </a:pathLst>
          </a:custGeom>
          <a:ln w="21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02752" y="4510159"/>
            <a:ext cx="422275" cy="248920"/>
          </a:xfrm>
          <a:custGeom>
            <a:avLst/>
            <a:gdLst/>
            <a:ahLst/>
            <a:cxnLst/>
            <a:rect l="l" t="t" r="r" b="b"/>
            <a:pathLst>
              <a:path w="422275" h="248920">
                <a:moveTo>
                  <a:pt x="0" y="0"/>
                </a:moveTo>
                <a:lnTo>
                  <a:pt x="421884" y="248899"/>
                </a:lnTo>
              </a:path>
            </a:pathLst>
          </a:custGeom>
          <a:ln w="22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62497" y="5132741"/>
            <a:ext cx="562610" cy="248920"/>
          </a:xfrm>
          <a:custGeom>
            <a:avLst/>
            <a:gdLst/>
            <a:ahLst/>
            <a:cxnLst/>
            <a:rect l="l" t="t" r="r" b="b"/>
            <a:pathLst>
              <a:path w="562610" h="248920">
                <a:moveTo>
                  <a:pt x="562138" y="0"/>
                </a:moveTo>
                <a:lnTo>
                  <a:pt x="0" y="248924"/>
                </a:lnTo>
              </a:path>
            </a:pathLst>
          </a:custGeom>
          <a:ln w="21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65730" y="5132741"/>
            <a:ext cx="422275" cy="248920"/>
          </a:xfrm>
          <a:custGeom>
            <a:avLst/>
            <a:gdLst/>
            <a:ahLst/>
            <a:cxnLst/>
            <a:rect l="l" t="t" r="r" b="b"/>
            <a:pathLst>
              <a:path w="422275" h="248920">
                <a:moveTo>
                  <a:pt x="0" y="0"/>
                </a:moveTo>
                <a:lnTo>
                  <a:pt x="421884" y="248924"/>
                </a:lnTo>
              </a:path>
            </a:pathLst>
          </a:custGeom>
          <a:ln w="221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87614" y="5755322"/>
            <a:ext cx="0" cy="254635"/>
          </a:xfrm>
          <a:custGeom>
            <a:avLst/>
            <a:gdLst/>
            <a:ahLst/>
            <a:cxnLst/>
            <a:rect l="l" t="t" r="r" b="b"/>
            <a:pathLst>
              <a:path w="0" h="254635">
                <a:moveTo>
                  <a:pt x="0" y="0"/>
                </a:moveTo>
                <a:lnTo>
                  <a:pt x="0" y="254027"/>
                </a:lnTo>
              </a:path>
            </a:pathLst>
          </a:custGeom>
          <a:ln w="236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33965" y="2254093"/>
            <a:ext cx="537210" cy="57658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53035" marR="5080" indent="-140970">
              <a:lnSpc>
                <a:spcPts val="1960"/>
              </a:lnSpc>
              <a:spcBef>
                <a:spcPts val="509"/>
              </a:spcBef>
            </a:pPr>
            <a:r>
              <a:rPr dirty="0" sz="1950" spc="110">
                <a:latin typeface="Times New Roman"/>
                <a:cs typeface="Times New Roman"/>
              </a:rPr>
              <a:t>dig</a:t>
            </a:r>
            <a:r>
              <a:rPr dirty="0" sz="1950" spc="55">
                <a:latin typeface="Times New Roman"/>
                <a:cs typeface="Times New Roman"/>
              </a:rPr>
              <a:t>it  </a:t>
            </a:r>
            <a:r>
              <a:rPr dirty="0" sz="1950" spc="105"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3239872" y="3499358"/>
            <a:ext cx="537210" cy="57658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53670" marR="5080" indent="-141605">
              <a:lnSpc>
                <a:spcPts val="1960"/>
              </a:lnSpc>
              <a:spcBef>
                <a:spcPts val="509"/>
              </a:spcBef>
            </a:pPr>
            <a:r>
              <a:rPr dirty="0" sz="1950" spc="110">
                <a:latin typeface="Times New Roman"/>
                <a:cs typeface="Times New Roman"/>
              </a:rPr>
              <a:t>dig</a:t>
            </a:r>
            <a:r>
              <a:rPr dirty="0" sz="1950" spc="55">
                <a:latin typeface="Times New Roman"/>
                <a:cs typeface="Times New Roman"/>
              </a:rPr>
              <a:t>it  </a:t>
            </a:r>
            <a:r>
              <a:rPr dirty="0" sz="1950" spc="105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68447" y="5366409"/>
            <a:ext cx="537210" cy="57658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53035" marR="5080" indent="-140970">
              <a:lnSpc>
                <a:spcPts val="1960"/>
              </a:lnSpc>
              <a:spcBef>
                <a:spcPts val="509"/>
              </a:spcBef>
            </a:pPr>
            <a:r>
              <a:rPr dirty="0" sz="1950" spc="110">
                <a:latin typeface="Times New Roman"/>
                <a:cs typeface="Times New Roman"/>
              </a:rPr>
              <a:t>dig</a:t>
            </a:r>
            <a:r>
              <a:rPr dirty="0" sz="1950" spc="55">
                <a:latin typeface="Times New Roman"/>
                <a:cs typeface="Times New Roman"/>
              </a:rPr>
              <a:t>it  </a:t>
            </a:r>
            <a:r>
              <a:rPr dirty="0" sz="1950" spc="105">
                <a:latin typeface="Times New Roman"/>
                <a:cs typeface="Times New Roman"/>
              </a:rPr>
              <a:t>8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74914" y="5991549"/>
            <a:ext cx="1447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80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14020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运算符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83540" y="1056814"/>
            <a:ext cx="8378825" cy="458597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关系运算符的正规表达式为：</a:t>
            </a:r>
            <a:endParaRPr baseline="1010" sz="4125">
              <a:latin typeface="黑体"/>
              <a:cs typeface="黑体"/>
            </a:endParaRPr>
          </a:p>
          <a:p>
            <a:pPr marL="2491105">
              <a:lnSpc>
                <a:spcPct val="100000"/>
              </a:lnSpc>
              <a:spcBef>
                <a:spcPts val="434"/>
              </a:spcBef>
            </a:pPr>
            <a:r>
              <a:rPr dirty="0" sz="2400" b="1">
                <a:latin typeface="Verdana"/>
                <a:cs typeface="Verdana"/>
              </a:rPr>
              <a:t>&lt; |&lt;= | = | &lt;&gt; | &gt;= |</a:t>
            </a:r>
            <a:r>
              <a:rPr dirty="0" sz="2400" spc="1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正规定义式：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dirty="0" sz="2400">
                <a:latin typeface="Verdana"/>
                <a:cs typeface="Verdana"/>
              </a:rPr>
              <a:t>relop </a:t>
            </a:r>
            <a:r>
              <a:rPr dirty="0" baseline="1182" sz="3525" spc="37" b="1">
                <a:latin typeface="Symbol"/>
                <a:cs typeface="Symbol"/>
              </a:rPr>
              <a:t></a:t>
            </a:r>
            <a:r>
              <a:rPr dirty="0" sz="2400" spc="25" b="1">
                <a:latin typeface="Verdana"/>
                <a:cs typeface="Verdana"/>
              </a:rPr>
              <a:t>&lt; </a:t>
            </a:r>
            <a:r>
              <a:rPr dirty="0" sz="2400" b="1">
                <a:latin typeface="Verdana"/>
                <a:cs typeface="Verdana"/>
              </a:rPr>
              <a:t>|&lt;= | = | &lt;&gt; | &gt;= |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关系运算符的正规文法：</a:t>
            </a:r>
            <a:endParaRPr baseline="1010" sz="4125">
              <a:latin typeface="黑体"/>
              <a:cs typeface="黑体"/>
            </a:endParaRPr>
          </a:p>
          <a:p>
            <a:pPr marL="469900" marR="5080">
              <a:lnSpc>
                <a:spcPts val="3410"/>
              </a:lnSpc>
              <a:spcBef>
                <a:spcPts val="130"/>
              </a:spcBef>
            </a:pPr>
            <a:r>
              <a:rPr dirty="0" sz="2400" b="1" i="1">
                <a:latin typeface="Verdana"/>
                <a:cs typeface="Verdana"/>
              </a:rPr>
              <a:t>relop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&lt; | &lt;</a:t>
            </a:r>
            <a:r>
              <a:rPr dirty="0" sz="2400" b="1" i="1">
                <a:latin typeface="Verdana"/>
                <a:cs typeface="Verdana"/>
              </a:rPr>
              <a:t>equal </a:t>
            </a:r>
            <a:r>
              <a:rPr dirty="0" sz="2400" b="1">
                <a:latin typeface="Verdana"/>
                <a:cs typeface="Verdana"/>
              </a:rPr>
              <a:t>| = </a:t>
            </a:r>
            <a:r>
              <a:rPr dirty="0" sz="2400" spc="-5" b="1">
                <a:latin typeface="Verdana"/>
                <a:cs typeface="Verdana"/>
              </a:rPr>
              <a:t>|&lt;</a:t>
            </a:r>
            <a:r>
              <a:rPr dirty="0" sz="2400" spc="-5" b="1" i="1">
                <a:latin typeface="Verdana"/>
                <a:cs typeface="Verdana"/>
              </a:rPr>
              <a:t>greater </a:t>
            </a:r>
            <a:r>
              <a:rPr dirty="0" sz="2400" b="1">
                <a:latin typeface="Verdana"/>
                <a:cs typeface="Verdana"/>
              </a:rPr>
              <a:t>| &gt; | &gt;</a:t>
            </a:r>
            <a:r>
              <a:rPr dirty="0" sz="2400" b="1" i="1">
                <a:latin typeface="Verdana"/>
                <a:cs typeface="Verdana"/>
              </a:rPr>
              <a:t>equal  </a:t>
            </a:r>
            <a:r>
              <a:rPr dirty="0" sz="2400" spc="-5" b="1" i="1">
                <a:latin typeface="Verdana"/>
                <a:cs typeface="Verdana"/>
              </a:rPr>
              <a:t>greater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52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dirty="0" sz="2400" spc="-5" b="1" i="1">
                <a:latin typeface="Verdana"/>
                <a:cs typeface="Verdana"/>
              </a:rPr>
              <a:t>equal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6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简介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83540" y="1321945"/>
            <a:ext cx="6818630" cy="462343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词法分析任务由词法分析程序完成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本章内容安排</a:t>
            </a:r>
            <a:endParaRPr baseline="1010" sz="4125">
              <a:latin typeface="黑体"/>
              <a:cs typeface="黑体"/>
            </a:endParaRPr>
          </a:p>
          <a:p>
            <a:pPr marL="371475">
              <a:lnSpc>
                <a:spcPct val="100000"/>
              </a:lnSpc>
              <a:spcBef>
                <a:spcPts val="1175"/>
              </a:spcBef>
            </a:pPr>
            <a:r>
              <a:rPr dirty="0" sz="2350" spc="50" b="1">
                <a:latin typeface="黑体"/>
                <a:cs typeface="黑体"/>
              </a:rPr>
              <a:t>讨论手工设计并实现词法分析程序的方法和步骤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词法分析程序的作用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词法分析程序的地位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源程序的输入与词法分析程序的输出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单词符号的描述及识别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词法分析程序的设计与实现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</a:pPr>
            <a:r>
              <a:rPr dirty="0" sz="2350" spc="50" b="1">
                <a:latin typeface="黑体"/>
                <a:cs typeface="黑体"/>
              </a:rPr>
              <a:t>词法分析程序自动</a:t>
            </a:r>
            <a:r>
              <a:rPr dirty="0" sz="2350" spc="25" b="1">
                <a:latin typeface="黑体"/>
                <a:cs typeface="黑体"/>
              </a:rPr>
              <a:t>Th</a:t>
            </a:r>
            <a:r>
              <a:rPr dirty="0" sz="2350" spc="45" b="1">
                <a:latin typeface="黑体"/>
                <a:cs typeface="黑体"/>
              </a:rPr>
              <a:t>成工具</a:t>
            </a:r>
            <a:r>
              <a:rPr dirty="0" sz="2350" spc="25" b="1">
                <a:latin typeface="宋体"/>
                <a:cs typeface="宋体"/>
              </a:rPr>
              <a:t>LEX</a:t>
            </a:r>
            <a:r>
              <a:rPr dirty="0" sz="2350" spc="50" b="1">
                <a:latin typeface="黑体"/>
                <a:cs typeface="黑体"/>
              </a:rPr>
              <a:t>简介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9899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三、状态转换图与记号的识别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5726430" cy="242697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状态转换图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利用状态转换图识别记号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为线性文法构造相应的状态转换图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状态集合的构成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状态之间边的形</a:t>
            </a:r>
            <a:r>
              <a:rPr dirty="0" baseline="1182" sz="3525" spc="60" b="1">
                <a:latin typeface="黑体"/>
                <a:cs typeface="黑体"/>
              </a:rPr>
              <a:t>成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3196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状态转换图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8428355" cy="22078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状态转换图是一张有限的方向图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图中结点代表状态，用圆圈表示。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状态之间用有向边连接。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ct val="101899"/>
              </a:lnSpc>
              <a:spcBef>
                <a:spcPts val="5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边上的标记代表在射出结状态下，可能出现的输入符号或 </a:t>
            </a:r>
            <a:r>
              <a:rPr dirty="0" sz="2350" spc="50" b="1">
                <a:latin typeface="黑体"/>
                <a:cs typeface="黑体"/>
              </a:rPr>
              <a:t>字符类。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91" y="4442131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5" h="76200">
                <a:moveTo>
                  <a:pt x="705147" y="42863"/>
                </a:moveTo>
                <a:lnTo>
                  <a:pt x="705086" y="76200"/>
                </a:lnTo>
                <a:lnTo>
                  <a:pt x="772022" y="42886"/>
                </a:lnTo>
                <a:lnTo>
                  <a:pt x="717848" y="42886"/>
                </a:lnTo>
                <a:lnTo>
                  <a:pt x="705147" y="42863"/>
                </a:lnTo>
                <a:close/>
              </a:path>
              <a:path w="781685" h="76200">
                <a:moveTo>
                  <a:pt x="705165" y="33338"/>
                </a:moveTo>
                <a:lnTo>
                  <a:pt x="705147" y="42863"/>
                </a:lnTo>
                <a:lnTo>
                  <a:pt x="717848" y="42886"/>
                </a:lnTo>
                <a:lnTo>
                  <a:pt x="717866" y="33361"/>
                </a:lnTo>
                <a:lnTo>
                  <a:pt x="705165" y="33338"/>
                </a:lnTo>
                <a:close/>
              </a:path>
              <a:path w="781685" h="76200">
                <a:moveTo>
                  <a:pt x="705227" y="0"/>
                </a:moveTo>
                <a:lnTo>
                  <a:pt x="705165" y="33338"/>
                </a:lnTo>
                <a:lnTo>
                  <a:pt x="717866" y="33361"/>
                </a:lnTo>
                <a:lnTo>
                  <a:pt x="717848" y="42886"/>
                </a:lnTo>
                <a:lnTo>
                  <a:pt x="772022" y="42886"/>
                </a:lnTo>
                <a:lnTo>
                  <a:pt x="781357" y="38240"/>
                </a:lnTo>
                <a:lnTo>
                  <a:pt x="705227" y="0"/>
                </a:lnTo>
                <a:close/>
              </a:path>
              <a:path w="781685" h="76200">
                <a:moveTo>
                  <a:pt x="17" y="32039"/>
                </a:moveTo>
                <a:lnTo>
                  <a:pt x="0" y="41564"/>
                </a:lnTo>
                <a:lnTo>
                  <a:pt x="705147" y="42863"/>
                </a:lnTo>
                <a:lnTo>
                  <a:pt x="705165" y="33338"/>
                </a:lnTo>
                <a:lnTo>
                  <a:pt x="17" y="32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8525" y="4202708"/>
            <a:ext cx="644525" cy="578485"/>
          </a:xfrm>
          <a:custGeom>
            <a:avLst/>
            <a:gdLst/>
            <a:ahLst/>
            <a:cxnLst/>
            <a:rect l="l" t="t" r="r" b="b"/>
            <a:pathLst>
              <a:path w="644525" h="578485">
                <a:moveTo>
                  <a:pt x="0" y="289173"/>
                </a:moveTo>
                <a:lnTo>
                  <a:pt x="4217" y="242267"/>
                </a:lnTo>
                <a:lnTo>
                  <a:pt x="16426" y="197771"/>
                </a:lnTo>
                <a:lnTo>
                  <a:pt x="35964" y="156281"/>
                </a:lnTo>
                <a:lnTo>
                  <a:pt x="62168" y="118391"/>
                </a:lnTo>
                <a:lnTo>
                  <a:pt x="94374" y="84696"/>
                </a:lnTo>
                <a:lnTo>
                  <a:pt x="131918" y="55793"/>
                </a:lnTo>
                <a:lnTo>
                  <a:pt x="174137" y="32276"/>
                </a:lnTo>
                <a:lnTo>
                  <a:pt x="220368" y="14742"/>
                </a:lnTo>
                <a:lnTo>
                  <a:pt x="269948" y="3784"/>
                </a:lnTo>
                <a:lnTo>
                  <a:pt x="322213" y="0"/>
                </a:lnTo>
                <a:lnTo>
                  <a:pt x="374477" y="3784"/>
                </a:lnTo>
                <a:lnTo>
                  <a:pt x="424057" y="14742"/>
                </a:lnTo>
                <a:lnTo>
                  <a:pt x="470288" y="32276"/>
                </a:lnTo>
                <a:lnTo>
                  <a:pt x="512507" y="55793"/>
                </a:lnTo>
                <a:lnTo>
                  <a:pt x="550051" y="84696"/>
                </a:lnTo>
                <a:lnTo>
                  <a:pt x="582257" y="118391"/>
                </a:lnTo>
                <a:lnTo>
                  <a:pt x="608461" y="156281"/>
                </a:lnTo>
                <a:lnTo>
                  <a:pt x="627999" y="197771"/>
                </a:lnTo>
                <a:lnTo>
                  <a:pt x="640208" y="242267"/>
                </a:lnTo>
                <a:lnTo>
                  <a:pt x="644426" y="289173"/>
                </a:lnTo>
                <a:lnTo>
                  <a:pt x="640208" y="336078"/>
                </a:lnTo>
                <a:lnTo>
                  <a:pt x="627999" y="380574"/>
                </a:lnTo>
                <a:lnTo>
                  <a:pt x="608461" y="422064"/>
                </a:lnTo>
                <a:lnTo>
                  <a:pt x="582257" y="459954"/>
                </a:lnTo>
                <a:lnTo>
                  <a:pt x="550051" y="493649"/>
                </a:lnTo>
                <a:lnTo>
                  <a:pt x="512507" y="522552"/>
                </a:lnTo>
                <a:lnTo>
                  <a:pt x="470288" y="546069"/>
                </a:lnTo>
                <a:lnTo>
                  <a:pt x="424057" y="563603"/>
                </a:lnTo>
                <a:lnTo>
                  <a:pt x="374477" y="574561"/>
                </a:lnTo>
                <a:lnTo>
                  <a:pt x="322213" y="578346"/>
                </a:lnTo>
                <a:lnTo>
                  <a:pt x="269948" y="574561"/>
                </a:lnTo>
                <a:lnTo>
                  <a:pt x="220368" y="563603"/>
                </a:lnTo>
                <a:lnTo>
                  <a:pt x="174137" y="546069"/>
                </a:lnTo>
                <a:lnTo>
                  <a:pt x="131918" y="522552"/>
                </a:lnTo>
                <a:lnTo>
                  <a:pt x="94374" y="493649"/>
                </a:lnTo>
                <a:lnTo>
                  <a:pt x="62168" y="459954"/>
                </a:lnTo>
                <a:lnTo>
                  <a:pt x="35964" y="422064"/>
                </a:lnTo>
                <a:lnTo>
                  <a:pt x="16426" y="380574"/>
                </a:lnTo>
                <a:lnTo>
                  <a:pt x="4217" y="336078"/>
                </a:lnTo>
                <a:lnTo>
                  <a:pt x="0" y="2891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51037" y="4215891"/>
            <a:ext cx="279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8174" y="4224287"/>
            <a:ext cx="644525" cy="578485"/>
          </a:xfrm>
          <a:custGeom>
            <a:avLst/>
            <a:gdLst/>
            <a:ahLst/>
            <a:cxnLst/>
            <a:rect l="l" t="t" r="r" b="b"/>
            <a:pathLst>
              <a:path w="644525" h="578485">
                <a:moveTo>
                  <a:pt x="0" y="289173"/>
                </a:moveTo>
                <a:lnTo>
                  <a:pt x="4217" y="242267"/>
                </a:lnTo>
                <a:lnTo>
                  <a:pt x="16426" y="197771"/>
                </a:lnTo>
                <a:lnTo>
                  <a:pt x="35964" y="156281"/>
                </a:lnTo>
                <a:lnTo>
                  <a:pt x="62168" y="118391"/>
                </a:lnTo>
                <a:lnTo>
                  <a:pt x="94374" y="84696"/>
                </a:lnTo>
                <a:lnTo>
                  <a:pt x="131918" y="55793"/>
                </a:lnTo>
                <a:lnTo>
                  <a:pt x="174137" y="32276"/>
                </a:lnTo>
                <a:lnTo>
                  <a:pt x="220368" y="14742"/>
                </a:lnTo>
                <a:lnTo>
                  <a:pt x="269948" y="3784"/>
                </a:lnTo>
                <a:lnTo>
                  <a:pt x="322213" y="0"/>
                </a:lnTo>
                <a:lnTo>
                  <a:pt x="374477" y="3784"/>
                </a:lnTo>
                <a:lnTo>
                  <a:pt x="424057" y="14742"/>
                </a:lnTo>
                <a:lnTo>
                  <a:pt x="470288" y="32276"/>
                </a:lnTo>
                <a:lnTo>
                  <a:pt x="512507" y="55793"/>
                </a:lnTo>
                <a:lnTo>
                  <a:pt x="550051" y="84696"/>
                </a:lnTo>
                <a:lnTo>
                  <a:pt x="582257" y="118391"/>
                </a:lnTo>
                <a:lnTo>
                  <a:pt x="608461" y="156281"/>
                </a:lnTo>
                <a:lnTo>
                  <a:pt x="627999" y="197771"/>
                </a:lnTo>
                <a:lnTo>
                  <a:pt x="640208" y="242267"/>
                </a:lnTo>
                <a:lnTo>
                  <a:pt x="644426" y="289173"/>
                </a:lnTo>
                <a:lnTo>
                  <a:pt x="640208" y="336078"/>
                </a:lnTo>
                <a:lnTo>
                  <a:pt x="627999" y="380574"/>
                </a:lnTo>
                <a:lnTo>
                  <a:pt x="608461" y="422064"/>
                </a:lnTo>
                <a:lnTo>
                  <a:pt x="582257" y="459954"/>
                </a:lnTo>
                <a:lnTo>
                  <a:pt x="550051" y="493649"/>
                </a:lnTo>
                <a:lnTo>
                  <a:pt x="512507" y="522552"/>
                </a:lnTo>
                <a:lnTo>
                  <a:pt x="470288" y="546069"/>
                </a:lnTo>
                <a:lnTo>
                  <a:pt x="424057" y="563603"/>
                </a:lnTo>
                <a:lnTo>
                  <a:pt x="374477" y="574561"/>
                </a:lnTo>
                <a:lnTo>
                  <a:pt x="322213" y="578346"/>
                </a:lnTo>
                <a:lnTo>
                  <a:pt x="269948" y="574561"/>
                </a:lnTo>
                <a:lnTo>
                  <a:pt x="220368" y="563603"/>
                </a:lnTo>
                <a:lnTo>
                  <a:pt x="174137" y="546069"/>
                </a:lnTo>
                <a:lnTo>
                  <a:pt x="131918" y="522552"/>
                </a:lnTo>
                <a:lnTo>
                  <a:pt x="94374" y="493649"/>
                </a:lnTo>
                <a:lnTo>
                  <a:pt x="62168" y="459954"/>
                </a:lnTo>
                <a:lnTo>
                  <a:pt x="35964" y="422064"/>
                </a:lnTo>
                <a:lnTo>
                  <a:pt x="16426" y="380574"/>
                </a:lnTo>
                <a:lnTo>
                  <a:pt x="4217" y="336078"/>
                </a:lnTo>
                <a:lnTo>
                  <a:pt x="0" y="2891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00685" y="4237227"/>
            <a:ext cx="279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8642" y="5517653"/>
            <a:ext cx="644525" cy="578485"/>
          </a:xfrm>
          <a:custGeom>
            <a:avLst/>
            <a:gdLst/>
            <a:ahLst/>
            <a:cxnLst/>
            <a:rect l="l" t="t" r="r" b="b"/>
            <a:pathLst>
              <a:path w="644525" h="578485">
                <a:moveTo>
                  <a:pt x="0" y="289173"/>
                </a:moveTo>
                <a:lnTo>
                  <a:pt x="4217" y="242267"/>
                </a:lnTo>
                <a:lnTo>
                  <a:pt x="16426" y="197771"/>
                </a:lnTo>
                <a:lnTo>
                  <a:pt x="35964" y="156281"/>
                </a:lnTo>
                <a:lnTo>
                  <a:pt x="62168" y="118391"/>
                </a:lnTo>
                <a:lnTo>
                  <a:pt x="94374" y="84696"/>
                </a:lnTo>
                <a:lnTo>
                  <a:pt x="131918" y="55793"/>
                </a:lnTo>
                <a:lnTo>
                  <a:pt x="174137" y="32276"/>
                </a:lnTo>
                <a:lnTo>
                  <a:pt x="220368" y="14742"/>
                </a:lnTo>
                <a:lnTo>
                  <a:pt x="269948" y="3784"/>
                </a:lnTo>
                <a:lnTo>
                  <a:pt x="322213" y="0"/>
                </a:lnTo>
                <a:lnTo>
                  <a:pt x="374477" y="3784"/>
                </a:lnTo>
                <a:lnTo>
                  <a:pt x="424057" y="14742"/>
                </a:lnTo>
                <a:lnTo>
                  <a:pt x="470288" y="32276"/>
                </a:lnTo>
                <a:lnTo>
                  <a:pt x="512507" y="55793"/>
                </a:lnTo>
                <a:lnTo>
                  <a:pt x="550051" y="84696"/>
                </a:lnTo>
                <a:lnTo>
                  <a:pt x="582257" y="118391"/>
                </a:lnTo>
                <a:lnTo>
                  <a:pt x="608461" y="156281"/>
                </a:lnTo>
                <a:lnTo>
                  <a:pt x="627999" y="197771"/>
                </a:lnTo>
                <a:lnTo>
                  <a:pt x="640208" y="242267"/>
                </a:lnTo>
                <a:lnTo>
                  <a:pt x="644426" y="289173"/>
                </a:lnTo>
                <a:lnTo>
                  <a:pt x="640208" y="336078"/>
                </a:lnTo>
                <a:lnTo>
                  <a:pt x="627999" y="380574"/>
                </a:lnTo>
                <a:lnTo>
                  <a:pt x="608461" y="422064"/>
                </a:lnTo>
                <a:lnTo>
                  <a:pt x="582257" y="459954"/>
                </a:lnTo>
                <a:lnTo>
                  <a:pt x="550051" y="493649"/>
                </a:lnTo>
                <a:lnTo>
                  <a:pt x="512507" y="522552"/>
                </a:lnTo>
                <a:lnTo>
                  <a:pt x="470288" y="546069"/>
                </a:lnTo>
                <a:lnTo>
                  <a:pt x="424057" y="563603"/>
                </a:lnTo>
                <a:lnTo>
                  <a:pt x="374477" y="574561"/>
                </a:lnTo>
                <a:lnTo>
                  <a:pt x="322213" y="578346"/>
                </a:lnTo>
                <a:lnTo>
                  <a:pt x="269948" y="574561"/>
                </a:lnTo>
                <a:lnTo>
                  <a:pt x="220368" y="563603"/>
                </a:lnTo>
                <a:lnTo>
                  <a:pt x="174137" y="546069"/>
                </a:lnTo>
                <a:lnTo>
                  <a:pt x="131918" y="522552"/>
                </a:lnTo>
                <a:lnTo>
                  <a:pt x="94374" y="493649"/>
                </a:lnTo>
                <a:lnTo>
                  <a:pt x="62168" y="459954"/>
                </a:lnTo>
                <a:lnTo>
                  <a:pt x="35964" y="422064"/>
                </a:lnTo>
                <a:lnTo>
                  <a:pt x="16426" y="380574"/>
                </a:lnTo>
                <a:lnTo>
                  <a:pt x="4217" y="336078"/>
                </a:lnTo>
                <a:lnTo>
                  <a:pt x="0" y="2891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41155" y="5529579"/>
            <a:ext cx="279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36757" y="4452254"/>
            <a:ext cx="1228090" cy="76200"/>
          </a:xfrm>
          <a:custGeom>
            <a:avLst/>
            <a:gdLst/>
            <a:ahLst/>
            <a:cxnLst/>
            <a:rect l="l" t="t" r="r" b="b"/>
            <a:pathLst>
              <a:path w="1228089" h="76200">
                <a:moveTo>
                  <a:pt x="1151632" y="42861"/>
                </a:moveTo>
                <a:lnTo>
                  <a:pt x="1151592" y="76200"/>
                </a:lnTo>
                <a:lnTo>
                  <a:pt x="1218435" y="42876"/>
                </a:lnTo>
                <a:lnTo>
                  <a:pt x="1151632" y="42861"/>
                </a:lnTo>
                <a:close/>
              </a:path>
              <a:path w="1228089" h="76200">
                <a:moveTo>
                  <a:pt x="1151643" y="33336"/>
                </a:moveTo>
                <a:lnTo>
                  <a:pt x="1151632" y="42861"/>
                </a:lnTo>
                <a:lnTo>
                  <a:pt x="1164333" y="42876"/>
                </a:lnTo>
                <a:lnTo>
                  <a:pt x="1164344" y="33351"/>
                </a:lnTo>
                <a:lnTo>
                  <a:pt x="1151643" y="33336"/>
                </a:lnTo>
                <a:close/>
              </a:path>
              <a:path w="1228089" h="76200">
                <a:moveTo>
                  <a:pt x="1151682" y="0"/>
                </a:moveTo>
                <a:lnTo>
                  <a:pt x="1151643" y="33336"/>
                </a:lnTo>
                <a:lnTo>
                  <a:pt x="1164344" y="33351"/>
                </a:lnTo>
                <a:lnTo>
                  <a:pt x="1164333" y="42876"/>
                </a:lnTo>
                <a:lnTo>
                  <a:pt x="1218435" y="42876"/>
                </a:lnTo>
                <a:lnTo>
                  <a:pt x="1227838" y="38188"/>
                </a:lnTo>
                <a:lnTo>
                  <a:pt x="1151682" y="0"/>
                </a:lnTo>
                <a:close/>
              </a:path>
              <a:path w="1228089" h="76200">
                <a:moveTo>
                  <a:pt x="11" y="31987"/>
                </a:moveTo>
                <a:lnTo>
                  <a:pt x="0" y="41512"/>
                </a:lnTo>
                <a:lnTo>
                  <a:pt x="1151632" y="42861"/>
                </a:lnTo>
                <a:lnTo>
                  <a:pt x="1151643" y="33336"/>
                </a:lnTo>
                <a:lnTo>
                  <a:pt x="11" y="31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3989" y="4723860"/>
            <a:ext cx="1341120" cy="895985"/>
          </a:xfrm>
          <a:custGeom>
            <a:avLst/>
            <a:gdLst/>
            <a:ahLst/>
            <a:cxnLst/>
            <a:rect l="l" t="t" r="r" b="b"/>
            <a:pathLst>
              <a:path w="1341120" h="895985">
                <a:moveTo>
                  <a:pt x="1274562" y="857633"/>
                </a:moveTo>
                <a:lnTo>
                  <a:pt x="1256069" y="885372"/>
                </a:lnTo>
                <a:lnTo>
                  <a:pt x="1340605" y="895939"/>
                </a:lnTo>
                <a:lnTo>
                  <a:pt x="1322741" y="864677"/>
                </a:lnTo>
                <a:lnTo>
                  <a:pt x="1285128" y="864677"/>
                </a:lnTo>
                <a:lnTo>
                  <a:pt x="1274562" y="857633"/>
                </a:lnTo>
                <a:close/>
              </a:path>
              <a:path w="1341120" h="895985">
                <a:moveTo>
                  <a:pt x="1279845" y="849708"/>
                </a:moveTo>
                <a:lnTo>
                  <a:pt x="1274562" y="857633"/>
                </a:lnTo>
                <a:lnTo>
                  <a:pt x="1285128" y="864677"/>
                </a:lnTo>
                <a:lnTo>
                  <a:pt x="1290411" y="856752"/>
                </a:lnTo>
                <a:lnTo>
                  <a:pt x="1279845" y="849708"/>
                </a:lnTo>
                <a:close/>
              </a:path>
              <a:path w="1341120" h="895985">
                <a:moveTo>
                  <a:pt x="1298337" y="821970"/>
                </a:moveTo>
                <a:lnTo>
                  <a:pt x="1279845" y="849708"/>
                </a:lnTo>
                <a:lnTo>
                  <a:pt x="1290411" y="856752"/>
                </a:lnTo>
                <a:lnTo>
                  <a:pt x="1285128" y="864677"/>
                </a:lnTo>
                <a:lnTo>
                  <a:pt x="1322741" y="864677"/>
                </a:lnTo>
                <a:lnTo>
                  <a:pt x="1298337" y="821970"/>
                </a:lnTo>
                <a:close/>
              </a:path>
              <a:path w="1341120" h="895985">
                <a:moveTo>
                  <a:pt x="5283" y="0"/>
                </a:moveTo>
                <a:lnTo>
                  <a:pt x="0" y="7924"/>
                </a:lnTo>
                <a:lnTo>
                  <a:pt x="1274562" y="857633"/>
                </a:lnTo>
                <a:lnTo>
                  <a:pt x="1279845" y="849708"/>
                </a:lnTo>
                <a:lnTo>
                  <a:pt x="5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53395" y="3783076"/>
            <a:ext cx="30670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5080" indent="-27305">
              <a:lnSpc>
                <a:spcPct val="114999"/>
              </a:lnSpc>
              <a:spcBef>
                <a:spcPts val="100"/>
              </a:spcBef>
            </a:pPr>
            <a:r>
              <a:rPr dirty="0" sz="4000">
                <a:latin typeface="Times New Roman"/>
                <a:cs typeface="Times New Roman"/>
              </a:rPr>
              <a:t>x  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15480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标识符的状态转换图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1554162" y="501751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3837" y="5008371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7935" y="5063235"/>
            <a:ext cx="1778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4967287"/>
            <a:ext cx="546100" cy="587375"/>
          </a:xfrm>
          <a:custGeom>
            <a:avLst/>
            <a:gdLst/>
            <a:ahLst/>
            <a:cxnLst/>
            <a:rect l="l" t="t" r="r" b="b"/>
            <a:pathLst>
              <a:path w="546100" h="587375">
                <a:moveTo>
                  <a:pt x="0" y="293687"/>
                </a:moveTo>
                <a:lnTo>
                  <a:pt x="3573" y="246049"/>
                </a:lnTo>
                <a:lnTo>
                  <a:pt x="13920" y="200859"/>
                </a:lnTo>
                <a:lnTo>
                  <a:pt x="30477" y="158721"/>
                </a:lnTo>
                <a:lnTo>
                  <a:pt x="52682" y="120239"/>
                </a:lnTo>
                <a:lnTo>
                  <a:pt x="79974" y="86019"/>
                </a:lnTo>
                <a:lnTo>
                  <a:pt x="111790" y="56664"/>
                </a:lnTo>
                <a:lnTo>
                  <a:pt x="147567" y="32780"/>
                </a:lnTo>
                <a:lnTo>
                  <a:pt x="186745" y="14972"/>
                </a:lnTo>
                <a:lnTo>
                  <a:pt x="228759" y="3843"/>
                </a:lnTo>
                <a:lnTo>
                  <a:pt x="273050" y="0"/>
                </a:lnTo>
                <a:lnTo>
                  <a:pt x="317340" y="3843"/>
                </a:lnTo>
                <a:lnTo>
                  <a:pt x="359354" y="14972"/>
                </a:lnTo>
                <a:lnTo>
                  <a:pt x="398532" y="32780"/>
                </a:lnTo>
                <a:lnTo>
                  <a:pt x="434309" y="56664"/>
                </a:lnTo>
                <a:lnTo>
                  <a:pt x="466125" y="86019"/>
                </a:lnTo>
                <a:lnTo>
                  <a:pt x="493417" y="120239"/>
                </a:lnTo>
                <a:lnTo>
                  <a:pt x="515622" y="158721"/>
                </a:lnTo>
                <a:lnTo>
                  <a:pt x="532179" y="200859"/>
                </a:lnTo>
                <a:lnTo>
                  <a:pt x="542526" y="246049"/>
                </a:lnTo>
                <a:lnTo>
                  <a:pt x="546100" y="293687"/>
                </a:lnTo>
                <a:lnTo>
                  <a:pt x="542526" y="341325"/>
                </a:lnTo>
                <a:lnTo>
                  <a:pt x="532179" y="386515"/>
                </a:lnTo>
                <a:lnTo>
                  <a:pt x="515622" y="428653"/>
                </a:lnTo>
                <a:lnTo>
                  <a:pt x="493417" y="467135"/>
                </a:lnTo>
                <a:lnTo>
                  <a:pt x="466125" y="501355"/>
                </a:lnTo>
                <a:lnTo>
                  <a:pt x="434309" y="530710"/>
                </a:lnTo>
                <a:lnTo>
                  <a:pt x="398532" y="554594"/>
                </a:lnTo>
                <a:lnTo>
                  <a:pt x="359354" y="572402"/>
                </a:lnTo>
                <a:lnTo>
                  <a:pt x="317340" y="583531"/>
                </a:lnTo>
                <a:lnTo>
                  <a:pt x="273050" y="587375"/>
                </a:lnTo>
                <a:lnTo>
                  <a:pt x="228759" y="583531"/>
                </a:lnTo>
                <a:lnTo>
                  <a:pt x="186745" y="572402"/>
                </a:lnTo>
                <a:lnTo>
                  <a:pt x="147567" y="554594"/>
                </a:lnTo>
                <a:lnTo>
                  <a:pt x="111790" y="530710"/>
                </a:lnTo>
                <a:lnTo>
                  <a:pt x="79974" y="501355"/>
                </a:lnTo>
                <a:lnTo>
                  <a:pt x="52682" y="467135"/>
                </a:lnTo>
                <a:lnTo>
                  <a:pt x="30477" y="428653"/>
                </a:lnTo>
                <a:lnTo>
                  <a:pt x="13920" y="386515"/>
                </a:lnTo>
                <a:lnTo>
                  <a:pt x="3573" y="341325"/>
                </a:lnTo>
                <a:lnTo>
                  <a:pt x="0" y="293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0637" y="4976812"/>
            <a:ext cx="595630" cy="587375"/>
          </a:xfrm>
          <a:custGeom>
            <a:avLst/>
            <a:gdLst/>
            <a:ahLst/>
            <a:cxnLst/>
            <a:rect l="l" t="t" r="r" b="b"/>
            <a:pathLst>
              <a:path w="595629" h="587375">
                <a:moveTo>
                  <a:pt x="0" y="293687"/>
                </a:moveTo>
                <a:lnTo>
                  <a:pt x="3895" y="246049"/>
                </a:lnTo>
                <a:lnTo>
                  <a:pt x="15174" y="200859"/>
                </a:lnTo>
                <a:lnTo>
                  <a:pt x="33223" y="158721"/>
                </a:lnTo>
                <a:lnTo>
                  <a:pt x="57430" y="120239"/>
                </a:lnTo>
                <a:lnTo>
                  <a:pt x="87181" y="86019"/>
                </a:lnTo>
                <a:lnTo>
                  <a:pt x="121864" y="56664"/>
                </a:lnTo>
                <a:lnTo>
                  <a:pt x="160866" y="32780"/>
                </a:lnTo>
                <a:lnTo>
                  <a:pt x="203574" y="14972"/>
                </a:lnTo>
                <a:lnTo>
                  <a:pt x="249375" y="3843"/>
                </a:lnTo>
                <a:lnTo>
                  <a:pt x="297656" y="0"/>
                </a:lnTo>
                <a:lnTo>
                  <a:pt x="345937" y="3843"/>
                </a:lnTo>
                <a:lnTo>
                  <a:pt x="391738" y="14972"/>
                </a:lnTo>
                <a:lnTo>
                  <a:pt x="434446" y="32780"/>
                </a:lnTo>
                <a:lnTo>
                  <a:pt x="473448" y="56664"/>
                </a:lnTo>
                <a:lnTo>
                  <a:pt x="508131" y="86019"/>
                </a:lnTo>
                <a:lnTo>
                  <a:pt x="537882" y="120239"/>
                </a:lnTo>
                <a:lnTo>
                  <a:pt x="562089" y="158721"/>
                </a:lnTo>
                <a:lnTo>
                  <a:pt x="580138" y="200859"/>
                </a:lnTo>
                <a:lnTo>
                  <a:pt x="591417" y="246049"/>
                </a:lnTo>
                <a:lnTo>
                  <a:pt x="595313" y="293687"/>
                </a:lnTo>
                <a:lnTo>
                  <a:pt x="591417" y="341325"/>
                </a:lnTo>
                <a:lnTo>
                  <a:pt x="580138" y="386515"/>
                </a:lnTo>
                <a:lnTo>
                  <a:pt x="562089" y="428653"/>
                </a:lnTo>
                <a:lnTo>
                  <a:pt x="537882" y="467135"/>
                </a:lnTo>
                <a:lnTo>
                  <a:pt x="508131" y="501355"/>
                </a:lnTo>
                <a:lnTo>
                  <a:pt x="473448" y="530710"/>
                </a:lnTo>
                <a:lnTo>
                  <a:pt x="434446" y="554594"/>
                </a:lnTo>
                <a:lnTo>
                  <a:pt x="391738" y="572402"/>
                </a:lnTo>
                <a:lnTo>
                  <a:pt x="345937" y="583531"/>
                </a:lnTo>
                <a:lnTo>
                  <a:pt x="297656" y="587375"/>
                </a:lnTo>
                <a:lnTo>
                  <a:pt x="249375" y="583531"/>
                </a:lnTo>
                <a:lnTo>
                  <a:pt x="203574" y="572402"/>
                </a:lnTo>
                <a:lnTo>
                  <a:pt x="160866" y="554594"/>
                </a:lnTo>
                <a:lnTo>
                  <a:pt x="121864" y="530710"/>
                </a:lnTo>
                <a:lnTo>
                  <a:pt x="87181" y="501355"/>
                </a:lnTo>
                <a:lnTo>
                  <a:pt x="57430" y="467135"/>
                </a:lnTo>
                <a:lnTo>
                  <a:pt x="33223" y="428653"/>
                </a:lnTo>
                <a:lnTo>
                  <a:pt x="15174" y="386515"/>
                </a:lnTo>
                <a:lnTo>
                  <a:pt x="3895" y="341325"/>
                </a:lnTo>
                <a:lnTo>
                  <a:pt x="0" y="293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89812" y="5000625"/>
            <a:ext cx="611505" cy="609600"/>
          </a:xfrm>
          <a:custGeom>
            <a:avLst/>
            <a:gdLst/>
            <a:ahLst/>
            <a:cxnLst/>
            <a:rect l="l" t="t" r="r" b="b"/>
            <a:pathLst>
              <a:path w="611504" h="609600">
                <a:moveTo>
                  <a:pt x="0" y="304800"/>
                </a:moveTo>
                <a:lnTo>
                  <a:pt x="3999" y="255359"/>
                </a:lnTo>
                <a:lnTo>
                  <a:pt x="15579" y="208459"/>
                </a:lnTo>
                <a:lnTo>
                  <a:pt x="34109" y="164726"/>
                </a:lnTo>
                <a:lnTo>
                  <a:pt x="58961" y="124789"/>
                </a:lnTo>
                <a:lnTo>
                  <a:pt x="89506" y="89273"/>
                </a:lnTo>
                <a:lnTo>
                  <a:pt x="125114" y="58808"/>
                </a:lnTo>
                <a:lnTo>
                  <a:pt x="165155" y="34021"/>
                </a:lnTo>
                <a:lnTo>
                  <a:pt x="209002" y="15538"/>
                </a:lnTo>
                <a:lnTo>
                  <a:pt x="256025" y="3989"/>
                </a:lnTo>
                <a:lnTo>
                  <a:pt x="305594" y="0"/>
                </a:lnTo>
                <a:lnTo>
                  <a:pt x="355162" y="3989"/>
                </a:lnTo>
                <a:lnTo>
                  <a:pt x="402185" y="15538"/>
                </a:lnTo>
                <a:lnTo>
                  <a:pt x="446032" y="34021"/>
                </a:lnTo>
                <a:lnTo>
                  <a:pt x="486073" y="58808"/>
                </a:lnTo>
                <a:lnTo>
                  <a:pt x="521681" y="89273"/>
                </a:lnTo>
                <a:lnTo>
                  <a:pt x="552226" y="124789"/>
                </a:lnTo>
                <a:lnTo>
                  <a:pt x="577078" y="164726"/>
                </a:lnTo>
                <a:lnTo>
                  <a:pt x="595608" y="208459"/>
                </a:lnTo>
                <a:lnTo>
                  <a:pt x="607188" y="255359"/>
                </a:lnTo>
                <a:lnTo>
                  <a:pt x="611188" y="304800"/>
                </a:lnTo>
                <a:lnTo>
                  <a:pt x="607188" y="354240"/>
                </a:lnTo>
                <a:lnTo>
                  <a:pt x="595608" y="401140"/>
                </a:lnTo>
                <a:lnTo>
                  <a:pt x="577078" y="444873"/>
                </a:lnTo>
                <a:lnTo>
                  <a:pt x="552226" y="484810"/>
                </a:lnTo>
                <a:lnTo>
                  <a:pt x="521681" y="520326"/>
                </a:lnTo>
                <a:lnTo>
                  <a:pt x="486073" y="550791"/>
                </a:lnTo>
                <a:lnTo>
                  <a:pt x="446032" y="575578"/>
                </a:lnTo>
                <a:lnTo>
                  <a:pt x="402185" y="594061"/>
                </a:lnTo>
                <a:lnTo>
                  <a:pt x="355162" y="605610"/>
                </a:lnTo>
                <a:lnTo>
                  <a:pt x="305594" y="609600"/>
                </a:lnTo>
                <a:lnTo>
                  <a:pt x="256025" y="605610"/>
                </a:lnTo>
                <a:lnTo>
                  <a:pt x="209002" y="594061"/>
                </a:lnTo>
                <a:lnTo>
                  <a:pt x="165155" y="575578"/>
                </a:lnTo>
                <a:lnTo>
                  <a:pt x="125114" y="550791"/>
                </a:lnTo>
                <a:lnTo>
                  <a:pt x="89506" y="520326"/>
                </a:lnTo>
                <a:lnTo>
                  <a:pt x="58961" y="484810"/>
                </a:lnTo>
                <a:lnTo>
                  <a:pt x="34109" y="444873"/>
                </a:lnTo>
                <a:lnTo>
                  <a:pt x="15579" y="401140"/>
                </a:lnTo>
                <a:lnTo>
                  <a:pt x="3999" y="35424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51033" y="5267260"/>
            <a:ext cx="1854200" cy="76200"/>
          </a:xfrm>
          <a:custGeom>
            <a:avLst/>
            <a:gdLst/>
            <a:ahLst/>
            <a:cxnLst/>
            <a:rect l="l" t="t" r="r" b="b"/>
            <a:pathLst>
              <a:path w="1854200" h="76200">
                <a:moveTo>
                  <a:pt x="1778000" y="42863"/>
                </a:moveTo>
                <a:lnTo>
                  <a:pt x="1777972" y="76199"/>
                </a:lnTo>
                <a:lnTo>
                  <a:pt x="1844767" y="42873"/>
                </a:lnTo>
                <a:lnTo>
                  <a:pt x="1778000" y="42863"/>
                </a:lnTo>
                <a:close/>
              </a:path>
              <a:path w="1854200" h="76200">
                <a:moveTo>
                  <a:pt x="1778008" y="33338"/>
                </a:moveTo>
                <a:lnTo>
                  <a:pt x="1778000" y="42863"/>
                </a:lnTo>
                <a:lnTo>
                  <a:pt x="1790701" y="42873"/>
                </a:lnTo>
                <a:lnTo>
                  <a:pt x="1790708" y="33348"/>
                </a:lnTo>
                <a:lnTo>
                  <a:pt x="1778008" y="33338"/>
                </a:lnTo>
                <a:close/>
              </a:path>
              <a:path w="1854200" h="76200">
                <a:moveTo>
                  <a:pt x="1778036" y="0"/>
                </a:moveTo>
                <a:lnTo>
                  <a:pt x="1778008" y="33338"/>
                </a:lnTo>
                <a:lnTo>
                  <a:pt x="1790708" y="33348"/>
                </a:lnTo>
                <a:lnTo>
                  <a:pt x="1790701" y="42873"/>
                </a:lnTo>
                <a:lnTo>
                  <a:pt x="1844789" y="42863"/>
                </a:lnTo>
                <a:lnTo>
                  <a:pt x="1854203" y="38166"/>
                </a:lnTo>
                <a:lnTo>
                  <a:pt x="1778036" y="0"/>
                </a:lnTo>
                <a:close/>
              </a:path>
              <a:path w="1854200" h="76200">
                <a:moveTo>
                  <a:pt x="8" y="31814"/>
                </a:moveTo>
                <a:lnTo>
                  <a:pt x="0" y="41339"/>
                </a:lnTo>
                <a:lnTo>
                  <a:pt x="1778000" y="42863"/>
                </a:lnTo>
                <a:lnTo>
                  <a:pt x="1778008" y="33338"/>
                </a:lnTo>
                <a:lnTo>
                  <a:pt x="8" y="31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24359" y="5281570"/>
            <a:ext cx="2868930" cy="76200"/>
          </a:xfrm>
          <a:custGeom>
            <a:avLst/>
            <a:gdLst/>
            <a:ahLst/>
            <a:cxnLst/>
            <a:rect l="l" t="t" r="r" b="b"/>
            <a:pathLst>
              <a:path w="2868929" h="76200">
                <a:moveTo>
                  <a:pt x="2792418" y="33338"/>
                </a:moveTo>
                <a:lnTo>
                  <a:pt x="2792394" y="76199"/>
                </a:lnTo>
                <a:lnTo>
                  <a:pt x="2859146" y="42870"/>
                </a:lnTo>
                <a:lnTo>
                  <a:pt x="2805117" y="42870"/>
                </a:lnTo>
                <a:lnTo>
                  <a:pt x="2805123" y="33345"/>
                </a:lnTo>
                <a:lnTo>
                  <a:pt x="2792418" y="33338"/>
                </a:lnTo>
                <a:close/>
              </a:path>
              <a:path w="2868929" h="76200">
                <a:moveTo>
                  <a:pt x="2792436" y="0"/>
                </a:moveTo>
                <a:lnTo>
                  <a:pt x="2792418" y="33338"/>
                </a:lnTo>
                <a:lnTo>
                  <a:pt x="2805123" y="33345"/>
                </a:lnTo>
                <a:lnTo>
                  <a:pt x="2805117" y="42870"/>
                </a:lnTo>
                <a:lnTo>
                  <a:pt x="2859160" y="42863"/>
                </a:lnTo>
                <a:lnTo>
                  <a:pt x="2868616" y="38141"/>
                </a:lnTo>
                <a:lnTo>
                  <a:pt x="2792436" y="0"/>
                </a:lnTo>
                <a:close/>
              </a:path>
              <a:path w="2868929" h="76200">
                <a:moveTo>
                  <a:pt x="5" y="31791"/>
                </a:moveTo>
                <a:lnTo>
                  <a:pt x="0" y="41316"/>
                </a:lnTo>
                <a:lnTo>
                  <a:pt x="2792413" y="42863"/>
                </a:lnTo>
                <a:lnTo>
                  <a:pt x="2792418" y="33338"/>
                </a:lnTo>
                <a:lnTo>
                  <a:pt x="5" y="31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340" y="1183077"/>
            <a:ext cx="5203190" cy="329628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标识符的文法产</a:t>
            </a:r>
            <a:r>
              <a:rPr dirty="0" baseline="1010" sz="4125" spc="37" b="1">
                <a:latin typeface="黑体"/>
                <a:cs typeface="黑体"/>
              </a:rPr>
              <a:t>Th</a:t>
            </a:r>
            <a:r>
              <a:rPr dirty="0" baseline="1010" sz="4125" spc="67" b="1">
                <a:latin typeface="黑体"/>
                <a:cs typeface="黑体"/>
              </a:rPr>
              <a:t>式：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400" b="1" i="1">
                <a:latin typeface="Verdana"/>
                <a:cs typeface="Verdana"/>
              </a:rPr>
              <a:t>id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letter</a:t>
            </a:r>
            <a:r>
              <a:rPr dirty="0" sz="2400" spc="-455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rid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 b="1" i="1">
                <a:latin typeface="Verdana"/>
                <a:cs typeface="Verdana"/>
              </a:rPr>
              <a:t>rid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letter </a:t>
            </a:r>
            <a:r>
              <a:rPr dirty="0" sz="2400" spc="-5" b="1" i="1">
                <a:latin typeface="Verdana"/>
                <a:cs typeface="Verdana"/>
              </a:rPr>
              <a:t>rid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digit</a:t>
            </a:r>
            <a:r>
              <a:rPr dirty="0" sz="2400" spc="-245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rid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标识符的状态转换图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marL="2957830">
              <a:lnSpc>
                <a:spcPct val="100000"/>
              </a:lnSpc>
            </a:pPr>
            <a:r>
              <a:rPr dirty="0" sz="2800" spc="-5" b="1">
                <a:latin typeface="Times New Roman"/>
                <a:cs typeface="Times New Roman"/>
              </a:rPr>
              <a:t>letter/digit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0100" y="4773676"/>
            <a:ext cx="834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sz="2800" spc="5" b="1">
                <a:latin typeface="Times New Roman"/>
                <a:cs typeface="Times New Roman"/>
              </a:rPr>
              <a:t>tt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0937" y="4795011"/>
            <a:ext cx="83629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o</a:t>
            </a:r>
            <a:r>
              <a:rPr dirty="0" sz="2800" spc="5" b="1">
                <a:latin typeface="Times New Roman"/>
                <a:cs typeface="Times New Roman"/>
              </a:rPr>
              <a:t>th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0050" y="4710684"/>
            <a:ext cx="2032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*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1256" y="4538668"/>
            <a:ext cx="641985" cy="619125"/>
          </a:xfrm>
          <a:custGeom>
            <a:avLst/>
            <a:gdLst/>
            <a:ahLst/>
            <a:cxnLst/>
            <a:rect l="l" t="t" r="r" b="b"/>
            <a:pathLst>
              <a:path w="641985" h="619125">
                <a:moveTo>
                  <a:pt x="310592" y="0"/>
                </a:moveTo>
                <a:lnTo>
                  <a:pt x="248034" y="6315"/>
                </a:lnTo>
                <a:lnTo>
                  <a:pt x="189745" y="24527"/>
                </a:lnTo>
                <a:lnTo>
                  <a:pt x="136996" y="53373"/>
                </a:lnTo>
                <a:lnTo>
                  <a:pt x="91039" y="91586"/>
                </a:lnTo>
                <a:lnTo>
                  <a:pt x="53117" y="137909"/>
                </a:lnTo>
                <a:lnTo>
                  <a:pt x="24472" y="191084"/>
                </a:lnTo>
                <a:lnTo>
                  <a:pt x="6350" y="249855"/>
                </a:lnTo>
                <a:lnTo>
                  <a:pt x="0" y="312952"/>
                </a:lnTo>
                <a:lnTo>
                  <a:pt x="1149" y="340279"/>
                </a:lnTo>
                <a:lnTo>
                  <a:pt x="10217" y="393053"/>
                </a:lnTo>
                <a:lnTo>
                  <a:pt x="27716" y="442650"/>
                </a:lnTo>
                <a:lnTo>
                  <a:pt x="52942" y="488180"/>
                </a:lnTo>
                <a:lnTo>
                  <a:pt x="85187" y="528756"/>
                </a:lnTo>
                <a:lnTo>
                  <a:pt x="123748" y="563495"/>
                </a:lnTo>
                <a:lnTo>
                  <a:pt x="167921" y="591507"/>
                </a:lnTo>
                <a:lnTo>
                  <a:pt x="216999" y="611905"/>
                </a:lnTo>
                <a:lnTo>
                  <a:pt x="243154" y="618968"/>
                </a:lnTo>
                <a:lnTo>
                  <a:pt x="245631" y="609771"/>
                </a:lnTo>
                <a:lnTo>
                  <a:pt x="220268" y="602957"/>
                </a:lnTo>
                <a:lnTo>
                  <a:pt x="195920" y="594081"/>
                </a:lnTo>
                <a:lnTo>
                  <a:pt x="150610" y="570574"/>
                </a:lnTo>
                <a:lnTo>
                  <a:pt x="110383" y="540101"/>
                </a:lnTo>
                <a:lnTo>
                  <a:pt x="75923" y="503525"/>
                </a:lnTo>
                <a:lnTo>
                  <a:pt x="47920" y="461707"/>
                </a:lnTo>
                <a:lnTo>
                  <a:pt x="27062" y="415507"/>
                </a:lnTo>
                <a:lnTo>
                  <a:pt x="14030" y="365786"/>
                </a:lnTo>
                <a:lnTo>
                  <a:pt x="9513" y="313428"/>
                </a:lnTo>
                <a:lnTo>
                  <a:pt x="11043" y="282367"/>
                </a:lnTo>
                <a:lnTo>
                  <a:pt x="22971" y="223097"/>
                </a:lnTo>
                <a:lnTo>
                  <a:pt x="45718" y="168630"/>
                </a:lnTo>
                <a:lnTo>
                  <a:pt x="78075" y="120186"/>
                </a:lnTo>
                <a:lnTo>
                  <a:pt x="118830" y="78990"/>
                </a:lnTo>
                <a:lnTo>
                  <a:pt x="166764" y="46266"/>
                </a:lnTo>
                <a:lnTo>
                  <a:pt x="220668" y="23233"/>
                </a:lnTo>
                <a:lnTo>
                  <a:pt x="279346" y="11104"/>
                </a:lnTo>
                <a:lnTo>
                  <a:pt x="310108" y="9512"/>
                </a:lnTo>
                <a:lnTo>
                  <a:pt x="385040" y="9512"/>
                </a:lnTo>
                <a:lnTo>
                  <a:pt x="373133" y="6412"/>
                </a:lnTo>
                <a:lnTo>
                  <a:pt x="342319" y="1642"/>
                </a:lnTo>
                <a:lnTo>
                  <a:pt x="310592" y="0"/>
                </a:lnTo>
                <a:close/>
              </a:path>
              <a:path w="641985" h="619125">
                <a:moveTo>
                  <a:pt x="570666" y="376698"/>
                </a:moveTo>
                <a:lnTo>
                  <a:pt x="578269" y="461552"/>
                </a:lnTo>
                <a:lnTo>
                  <a:pt x="641591" y="404558"/>
                </a:lnTo>
                <a:lnTo>
                  <a:pt x="640582" y="404162"/>
                </a:lnTo>
                <a:lnTo>
                  <a:pt x="605929" y="404162"/>
                </a:lnTo>
                <a:lnTo>
                  <a:pt x="597042" y="400735"/>
                </a:lnTo>
                <a:lnTo>
                  <a:pt x="601622" y="388858"/>
                </a:lnTo>
                <a:lnTo>
                  <a:pt x="570666" y="376698"/>
                </a:lnTo>
                <a:close/>
              </a:path>
              <a:path w="641985" h="619125">
                <a:moveTo>
                  <a:pt x="601622" y="388858"/>
                </a:moveTo>
                <a:lnTo>
                  <a:pt x="597042" y="400735"/>
                </a:lnTo>
                <a:lnTo>
                  <a:pt x="605929" y="404162"/>
                </a:lnTo>
                <a:lnTo>
                  <a:pt x="610488" y="392340"/>
                </a:lnTo>
                <a:lnTo>
                  <a:pt x="601622" y="388858"/>
                </a:lnTo>
                <a:close/>
              </a:path>
              <a:path w="641985" h="619125">
                <a:moveTo>
                  <a:pt x="610488" y="392340"/>
                </a:moveTo>
                <a:lnTo>
                  <a:pt x="605929" y="404162"/>
                </a:lnTo>
                <a:lnTo>
                  <a:pt x="640582" y="404162"/>
                </a:lnTo>
                <a:lnTo>
                  <a:pt x="610488" y="392340"/>
                </a:lnTo>
                <a:close/>
              </a:path>
              <a:path w="641985" h="619125">
                <a:moveTo>
                  <a:pt x="611631" y="388056"/>
                </a:moveTo>
                <a:lnTo>
                  <a:pt x="601931" y="388056"/>
                </a:lnTo>
                <a:lnTo>
                  <a:pt x="601724" y="388741"/>
                </a:lnTo>
                <a:lnTo>
                  <a:pt x="610488" y="392340"/>
                </a:lnTo>
                <a:lnTo>
                  <a:pt x="610904" y="391261"/>
                </a:lnTo>
                <a:lnTo>
                  <a:pt x="611024" y="390799"/>
                </a:lnTo>
                <a:lnTo>
                  <a:pt x="611631" y="388056"/>
                </a:lnTo>
                <a:close/>
              </a:path>
              <a:path w="641985" h="619125">
                <a:moveTo>
                  <a:pt x="601801" y="388392"/>
                </a:moveTo>
                <a:lnTo>
                  <a:pt x="601667" y="388741"/>
                </a:lnTo>
                <a:lnTo>
                  <a:pt x="601801" y="388392"/>
                </a:lnTo>
                <a:close/>
              </a:path>
              <a:path w="641985" h="619125">
                <a:moveTo>
                  <a:pt x="601931" y="388056"/>
                </a:moveTo>
                <a:lnTo>
                  <a:pt x="601801" y="388392"/>
                </a:lnTo>
                <a:lnTo>
                  <a:pt x="601724" y="388741"/>
                </a:lnTo>
                <a:lnTo>
                  <a:pt x="601931" y="388056"/>
                </a:lnTo>
                <a:close/>
              </a:path>
              <a:path w="641985" h="619125">
                <a:moveTo>
                  <a:pt x="385040" y="9512"/>
                </a:moveTo>
                <a:lnTo>
                  <a:pt x="310108" y="9512"/>
                </a:lnTo>
                <a:lnTo>
                  <a:pt x="340870" y="11055"/>
                </a:lnTo>
                <a:lnTo>
                  <a:pt x="370740" y="15632"/>
                </a:lnTo>
                <a:lnTo>
                  <a:pt x="427216" y="33277"/>
                </a:lnTo>
                <a:lnTo>
                  <a:pt x="478340" y="61234"/>
                </a:lnTo>
                <a:lnTo>
                  <a:pt x="522897" y="98282"/>
                </a:lnTo>
                <a:lnTo>
                  <a:pt x="559672" y="143200"/>
                </a:lnTo>
                <a:lnTo>
                  <a:pt x="587451" y="194759"/>
                </a:lnTo>
                <a:lnTo>
                  <a:pt x="605026" y="251743"/>
                </a:lnTo>
                <a:lnTo>
                  <a:pt x="611180" y="312952"/>
                </a:lnTo>
                <a:lnTo>
                  <a:pt x="610598" y="332145"/>
                </a:lnTo>
                <a:lnTo>
                  <a:pt x="608829" y="351119"/>
                </a:lnTo>
                <a:lnTo>
                  <a:pt x="605890" y="369907"/>
                </a:lnTo>
                <a:lnTo>
                  <a:pt x="601801" y="388392"/>
                </a:lnTo>
                <a:lnTo>
                  <a:pt x="601931" y="388056"/>
                </a:lnTo>
                <a:lnTo>
                  <a:pt x="611631" y="388056"/>
                </a:lnTo>
                <a:lnTo>
                  <a:pt x="615190" y="371965"/>
                </a:lnTo>
                <a:lnTo>
                  <a:pt x="618238" y="352595"/>
                </a:lnTo>
                <a:lnTo>
                  <a:pt x="620081" y="333034"/>
                </a:lnTo>
                <a:lnTo>
                  <a:pt x="620702" y="313428"/>
                </a:lnTo>
                <a:lnTo>
                  <a:pt x="619170" y="282367"/>
                </a:lnTo>
                <a:lnTo>
                  <a:pt x="606819" y="220296"/>
                </a:lnTo>
                <a:lnTo>
                  <a:pt x="583357" y="164123"/>
                </a:lnTo>
                <a:lnTo>
                  <a:pt x="549987" y="114164"/>
                </a:lnTo>
                <a:lnTo>
                  <a:pt x="507954" y="71680"/>
                </a:lnTo>
                <a:lnTo>
                  <a:pt x="458501" y="37923"/>
                </a:lnTo>
                <a:lnTo>
                  <a:pt x="402873" y="14155"/>
                </a:lnTo>
                <a:lnTo>
                  <a:pt x="385040" y="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5200" y="492442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381000"/>
                </a:move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428791" y="2968"/>
                </a:lnTo>
                <a:lnTo>
                  <a:pt x="474812" y="11636"/>
                </a:lnTo>
                <a:lnTo>
                  <a:pt x="518703" y="25645"/>
                </a:lnTo>
                <a:lnTo>
                  <a:pt x="560110" y="44640"/>
                </a:lnTo>
                <a:lnTo>
                  <a:pt x="598673" y="68262"/>
                </a:lnTo>
                <a:lnTo>
                  <a:pt x="634037" y="96155"/>
                </a:lnTo>
                <a:lnTo>
                  <a:pt x="665844" y="127962"/>
                </a:lnTo>
                <a:lnTo>
                  <a:pt x="693737" y="163326"/>
                </a:lnTo>
                <a:lnTo>
                  <a:pt x="717359" y="201889"/>
                </a:lnTo>
                <a:lnTo>
                  <a:pt x="736354" y="243296"/>
                </a:lnTo>
                <a:lnTo>
                  <a:pt x="750363" y="287187"/>
                </a:lnTo>
                <a:lnTo>
                  <a:pt x="759031" y="333208"/>
                </a:lnTo>
                <a:lnTo>
                  <a:pt x="762000" y="381000"/>
                </a:lnTo>
                <a:lnTo>
                  <a:pt x="759031" y="428791"/>
                </a:lnTo>
                <a:lnTo>
                  <a:pt x="750363" y="474812"/>
                </a:lnTo>
                <a:lnTo>
                  <a:pt x="736354" y="518703"/>
                </a:lnTo>
                <a:lnTo>
                  <a:pt x="717359" y="560110"/>
                </a:lnTo>
                <a:lnTo>
                  <a:pt x="693737" y="598673"/>
                </a:lnTo>
                <a:lnTo>
                  <a:pt x="665844" y="634037"/>
                </a:lnTo>
                <a:lnTo>
                  <a:pt x="634037" y="665844"/>
                </a:lnTo>
                <a:lnTo>
                  <a:pt x="598673" y="693737"/>
                </a:lnTo>
                <a:lnTo>
                  <a:pt x="560110" y="717359"/>
                </a:lnTo>
                <a:lnTo>
                  <a:pt x="518703" y="736354"/>
                </a:lnTo>
                <a:lnTo>
                  <a:pt x="474812" y="750363"/>
                </a:lnTo>
                <a:lnTo>
                  <a:pt x="428791" y="759031"/>
                </a:lnTo>
                <a:lnTo>
                  <a:pt x="381000" y="762000"/>
                </a:lnTo>
                <a:lnTo>
                  <a:pt x="333208" y="759031"/>
                </a:lnTo>
                <a:lnTo>
                  <a:pt x="287187" y="750363"/>
                </a:lnTo>
                <a:lnTo>
                  <a:pt x="243296" y="736354"/>
                </a:lnTo>
                <a:lnTo>
                  <a:pt x="201889" y="717359"/>
                </a:lnTo>
                <a:lnTo>
                  <a:pt x="163326" y="693737"/>
                </a:lnTo>
                <a:lnTo>
                  <a:pt x="127962" y="665844"/>
                </a:lnTo>
                <a:lnTo>
                  <a:pt x="96155" y="634037"/>
                </a:lnTo>
                <a:lnTo>
                  <a:pt x="68262" y="598673"/>
                </a:lnTo>
                <a:lnTo>
                  <a:pt x="44640" y="560110"/>
                </a:lnTo>
                <a:lnTo>
                  <a:pt x="25645" y="518703"/>
                </a:lnTo>
                <a:lnTo>
                  <a:pt x="11636" y="474812"/>
                </a:lnTo>
                <a:lnTo>
                  <a:pt x="2968" y="42879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0723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利用状态转换图识别记号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459740" y="3482200"/>
            <a:ext cx="770445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44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DO99K=1.10</a:t>
            </a:r>
            <a:r>
              <a:rPr dirty="0" baseline="1010" sz="4125" spc="52" b="1">
                <a:latin typeface="宋体"/>
                <a:cs typeface="宋体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中标识</a:t>
            </a:r>
            <a:r>
              <a:rPr dirty="0" baseline="1010" sz="4125" spc="52" b="1">
                <a:latin typeface="黑体"/>
                <a:cs typeface="黑体"/>
              </a:rPr>
              <a:t>符</a:t>
            </a:r>
            <a:r>
              <a:rPr dirty="0" baseline="1010" sz="4125" spc="44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DO99K</a:t>
            </a:r>
            <a:r>
              <a:rPr dirty="0" baseline="1010" sz="4125" spc="52" b="1">
                <a:latin typeface="宋体"/>
                <a:cs typeface="宋体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的识别过</a:t>
            </a:r>
            <a:r>
              <a:rPr dirty="0" baseline="1010" sz="4125" spc="52" b="1">
                <a:latin typeface="黑体"/>
                <a:cs typeface="黑体"/>
              </a:rPr>
              <a:t>程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562" y="235051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5237" y="2341371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9335" y="2396235"/>
            <a:ext cx="1778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2300287"/>
            <a:ext cx="546100" cy="587375"/>
          </a:xfrm>
          <a:custGeom>
            <a:avLst/>
            <a:gdLst/>
            <a:ahLst/>
            <a:cxnLst/>
            <a:rect l="l" t="t" r="r" b="b"/>
            <a:pathLst>
              <a:path w="546100" h="587375">
                <a:moveTo>
                  <a:pt x="0" y="293687"/>
                </a:moveTo>
                <a:lnTo>
                  <a:pt x="3573" y="246049"/>
                </a:lnTo>
                <a:lnTo>
                  <a:pt x="13920" y="200859"/>
                </a:lnTo>
                <a:lnTo>
                  <a:pt x="30477" y="158721"/>
                </a:lnTo>
                <a:lnTo>
                  <a:pt x="52682" y="120239"/>
                </a:lnTo>
                <a:lnTo>
                  <a:pt x="79974" y="86019"/>
                </a:lnTo>
                <a:lnTo>
                  <a:pt x="111790" y="56664"/>
                </a:lnTo>
                <a:lnTo>
                  <a:pt x="147567" y="32780"/>
                </a:lnTo>
                <a:lnTo>
                  <a:pt x="186745" y="14972"/>
                </a:lnTo>
                <a:lnTo>
                  <a:pt x="228759" y="3843"/>
                </a:lnTo>
                <a:lnTo>
                  <a:pt x="273050" y="0"/>
                </a:lnTo>
                <a:lnTo>
                  <a:pt x="317340" y="3843"/>
                </a:lnTo>
                <a:lnTo>
                  <a:pt x="359354" y="14972"/>
                </a:lnTo>
                <a:lnTo>
                  <a:pt x="398532" y="32780"/>
                </a:lnTo>
                <a:lnTo>
                  <a:pt x="434309" y="56664"/>
                </a:lnTo>
                <a:lnTo>
                  <a:pt x="466125" y="86019"/>
                </a:lnTo>
                <a:lnTo>
                  <a:pt x="493417" y="120239"/>
                </a:lnTo>
                <a:lnTo>
                  <a:pt x="515622" y="158721"/>
                </a:lnTo>
                <a:lnTo>
                  <a:pt x="532179" y="200859"/>
                </a:lnTo>
                <a:lnTo>
                  <a:pt x="542526" y="246049"/>
                </a:lnTo>
                <a:lnTo>
                  <a:pt x="546100" y="293687"/>
                </a:lnTo>
                <a:lnTo>
                  <a:pt x="542526" y="341325"/>
                </a:lnTo>
                <a:lnTo>
                  <a:pt x="532179" y="386515"/>
                </a:lnTo>
                <a:lnTo>
                  <a:pt x="515622" y="428653"/>
                </a:lnTo>
                <a:lnTo>
                  <a:pt x="493417" y="467135"/>
                </a:lnTo>
                <a:lnTo>
                  <a:pt x="466125" y="501355"/>
                </a:lnTo>
                <a:lnTo>
                  <a:pt x="434309" y="530710"/>
                </a:lnTo>
                <a:lnTo>
                  <a:pt x="398532" y="554594"/>
                </a:lnTo>
                <a:lnTo>
                  <a:pt x="359354" y="572402"/>
                </a:lnTo>
                <a:lnTo>
                  <a:pt x="317340" y="583531"/>
                </a:lnTo>
                <a:lnTo>
                  <a:pt x="273050" y="587375"/>
                </a:lnTo>
                <a:lnTo>
                  <a:pt x="228759" y="583531"/>
                </a:lnTo>
                <a:lnTo>
                  <a:pt x="186745" y="572402"/>
                </a:lnTo>
                <a:lnTo>
                  <a:pt x="147567" y="554594"/>
                </a:lnTo>
                <a:lnTo>
                  <a:pt x="111790" y="530710"/>
                </a:lnTo>
                <a:lnTo>
                  <a:pt x="79974" y="501355"/>
                </a:lnTo>
                <a:lnTo>
                  <a:pt x="52682" y="467135"/>
                </a:lnTo>
                <a:lnTo>
                  <a:pt x="30477" y="428653"/>
                </a:lnTo>
                <a:lnTo>
                  <a:pt x="13920" y="386515"/>
                </a:lnTo>
                <a:lnTo>
                  <a:pt x="3573" y="341325"/>
                </a:lnTo>
                <a:lnTo>
                  <a:pt x="0" y="293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02037" y="2309812"/>
            <a:ext cx="595630" cy="587375"/>
          </a:xfrm>
          <a:custGeom>
            <a:avLst/>
            <a:gdLst/>
            <a:ahLst/>
            <a:cxnLst/>
            <a:rect l="l" t="t" r="r" b="b"/>
            <a:pathLst>
              <a:path w="595629" h="587375">
                <a:moveTo>
                  <a:pt x="0" y="293687"/>
                </a:moveTo>
                <a:lnTo>
                  <a:pt x="3895" y="246049"/>
                </a:lnTo>
                <a:lnTo>
                  <a:pt x="15174" y="200859"/>
                </a:lnTo>
                <a:lnTo>
                  <a:pt x="33223" y="158721"/>
                </a:lnTo>
                <a:lnTo>
                  <a:pt x="57430" y="120239"/>
                </a:lnTo>
                <a:lnTo>
                  <a:pt x="87181" y="86019"/>
                </a:lnTo>
                <a:lnTo>
                  <a:pt x="121864" y="56664"/>
                </a:lnTo>
                <a:lnTo>
                  <a:pt x="160866" y="32780"/>
                </a:lnTo>
                <a:lnTo>
                  <a:pt x="203574" y="14972"/>
                </a:lnTo>
                <a:lnTo>
                  <a:pt x="249375" y="3843"/>
                </a:lnTo>
                <a:lnTo>
                  <a:pt x="297656" y="0"/>
                </a:lnTo>
                <a:lnTo>
                  <a:pt x="345937" y="3843"/>
                </a:lnTo>
                <a:lnTo>
                  <a:pt x="391738" y="14972"/>
                </a:lnTo>
                <a:lnTo>
                  <a:pt x="434446" y="32780"/>
                </a:lnTo>
                <a:lnTo>
                  <a:pt x="473448" y="56664"/>
                </a:lnTo>
                <a:lnTo>
                  <a:pt x="508131" y="86019"/>
                </a:lnTo>
                <a:lnTo>
                  <a:pt x="537882" y="120239"/>
                </a:lnTo>
                <a:lnTo>
                  <a:pt x="562089" y="158721"/>
                </a:lnTo>
                <a:lnTo>
                  <a:pt x="580138" y="200859"/>
                </a:lnTo>
                <a:lnTo>
                  <a:pt x="591417" y="246049"/>
                </a:lnTo>
                <a:lnTo>
                  <a:pt x="595313" y="293687"/>
                </a:lnTo>
                <a:lnTo>
                  <a:pt x="591417" y="341325"/>
                </a:lnTo>
                <a:lnTo>
                  <a:pt x="580138" y="386515"/>
                </a:lnTo>
                <a:lnTo>
                  <a:pt x="562089" y="428653"/>
                </a:lnTo>
                <a:lnTo>
                  <a:pt x="537882" y="467135"/>
                </a:lnTo>
                <a:lnTo>
                  <a:pt x="508131" y="501355"/>
                </a:lnTo>
                <a:lnTo>
                  <a:pt x="473448" y="530710"/>
                </a:lnTo>
                <a:lnTo>
                  <a:pt x="434446" y="554594"/>
                </a:lnTo>
                <a:lnTo>
                  <a:pt x="391738" y="572402"/>
                </a:lnTo>
                <a:lnTo>
                  <a:pt x="345937" y="583531"/>
                </a:lnTo>
                <a:lnTo>
                  <a:pt x="297656" y="587375"/>
                </a:lnTo>
                <a:lnTo>
                  <a:pt x="249375" y="583531"/>
                </a:lnTo>
                <a:lnTo>
                  <a:pt x="203574" y="572402"/>
                </a:lnTo>
                <a:lnTo>
                  <a:pt x="160866" y="554594"/>
                </a:lnTo>
                <a:lnTo>
                  <a:pt x="121864" y="530710"/>
                </a:lnTo>
                <a:lnTo>
                  <a:pt x="87181" y="501355"/>
                </a:lnTo>
                <a:lnTo>
                  <a:pt x="57430" y="467135"/>
                </a:lnTo>
                <a:lnTo>
                  <a:pt x="33223" y="428653"/>
                </a:lnTo>
                <a:lnTo>
                  <a:pt x="15174" y="386515"/>
                </a:lnTo>
                <a:lnTo>
                  <a:pt x="3895" y="341325"/>
                </a:lnTo>
                <a:lnTo>
                  <a:pt x="0" y="293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1212" y="2333625"/>
            <a:ext cx="611505" cy="609600"/>
          </a:xfrm>
          <a:custGeom>
            <a:avLst/>
            <a:gdLst/>
            <a:ahLst/>
            <a:cxnLst/>
            <a:rect l="l" t="t" r="r" b="b"/>
            <a:pathLst>
              <a:path w="611504" h="609600">
                <a:moveTo>
                  <a:pt x="0" y="304800"/>
                </a:moveTo>
                <a:lnTo>
                  <a:pt x="3999" y="255359"/>
                </a:lnTo>
                <a:lnTo>
                  <a:pt x="15579" y="208459"/>
                </a:lnTo>
                <a:lnTo>
                  <a:pt x="34109" y="164726"/>
                </a:lnTo>
                <a:lnTo>
                  <a:pt x="58961" y="124789"/>
                </a:lnTo>
                <a:lnTo>
                  <a:pt x="89506" y="89273"/>
                </a:lnTo>
                <a:lnTo>
                  <a:pt x="125114" y="58808"/>
                </a:lnTo>
                <a:lnTo>
                  <a:pt x="165155" y="34021"/>
                </a:lnTo>
                <a:lnTo>
                  <a:pt x="209002" y="15538"/>
                </a:lnTo>
                <a:lnTo>
                  <a:pt x="256025" y="3989"/>
                </a:lnTo>
                <a:lnTo>
                  <a:pt x="305594" y="0"/>
                </a:lnTo>
                <a:lnTo>
                  <a:pt x="355162" y="3989"/>
                </a:lnTo>
                <a:lnTo>
                  <a:pt x="402185" y="15538"/>
                </a:lnTo>
                <a:lnTo>
                  <a:pt x="446032" y="34021"/>
                </a:lnTo>
                <a:lnTo>
                  <a:pt x="486073" y="58808"/>
                </a:lnTo>
                <a:lnTo>
                  <a:pt x="521681" y="89273"/>
                </a:lnTo>
                <a:lnTo>
                  <a:pt x="552226" y="124789"/>
                </a:lnTo>
                <a:lnTo>
                  <a:pt x="577078" y="164726"/>
                </a:lnTo>
                <a:lnTo>
                  <a:pt x="595608" y="208459"/>
                </a:lnTo>
                <a:lnTo>
                  <a:pt x="607188" y="255359"/>
                </a:lnTo>
                <a:lnTo>
                  <a:pt x="611188" y="304800"/>
                </a:lnTo>
                <a:lnTo>
                  <a:pt x="607188" y="354240"/>
                </a:lnTo>
                <a:lnTo>
                  <a:pt x="595608" y="401140"/>
                </a:lnTo>
                <a:lnTo>
                  <a:pt x="577078" y="444873"/>
                </a:lnTo>
                <a:lnTo>
                  <a:pt x="552226" y="484810"/>
                </a:lnTo>
                <a:lnTo>
                  <a:pt x="521681" y="520326"/>
                </a:lnTo>
                <a:lnTo>
                  <a:pt x="486073" y="550791"/>
                </a:lnTo>
                <a:lnTo>
                  <a:pt x="446032" y="575578"/>
                </a:lnTo>
                <a:lnTo>
                  <a:pt x="402185" y="594061"/>
                </a:lnTo>
                <a:lnTo>
                  <a:pt x="355162" y="605610"/>
                </a:lnTo>
                <a:lnTo>
                  <a:pt x="305594" y="609600"/>
                </a:lnTo>
                <a:lnTo>
                  <a:pt x="256025" y="605610"/>
                </a:lnTo>
                <a:lnTo>
                  <a:pt x="209002" y="594061"/>
                </a:lnTo>
                <a:lnTo>
                  <a:pt x="165155" y="575578"/>
                </a:lnTo>
                <a:lnTo>
                  <a:pt x="125114" y="550791"/>
                </a:lnTo>
                <a:lnTo>
                  <a:pt x="89506" y="520326"/>
                </a:lnTo>
                <a:lnTo>
                  <a:pt x="58961" y="484810"/>
                </a:lnTo>
                <a:lnTo>
                  <a:pt x="34109" y="444873"/>
                </a:lnTo>
                <a:lnTo>
                  <a:pt x="15579" y="401140"/>
                </a:lnTo>
                <a:lnTo>
                  <a:pt x="3999" y="35424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22433" y="2600260"/>
            <a:ext cx="1854200" cy="76200"/>
          </a:xfrm>
          <a:custGeom>
            <a:avLst/>
            <a:gdLst/>
            <a:ahLst/>
            <a:cxnLst/>
            <a:rect l="l" t="t" r="r" b="b"/>
            <a:pathLst>
              <a:path w="1854200" h="76200">
                <a:moveTo>
                  <a:pt x="1778000" y="42863"/>
                </a:moveTo>
                <a:lnTo>
                  <a:pt x="1777972" y="76200"/>
                </a:lnTo>
                <a:lnTo>
                  <a:pt x="1844767" y="42873"/>
                </a:lnTo>
                <a:lnTo>
                  <a:pt x="1778000" y="42863"/>
                </a:lnTo>
                <a:close/>
              </a:path>
              <a:path w="1854200" h="76200">
                <a:moveTo>
                  <a:pt x="1778008" y="33338"/>
                </a:moveTo>
                <a:lnTo>
                  <a:pt x="1778000" y="42863"/>
                </a:lnTo>
                <a:lnTo>
                  <a:pt x="1790701" y="42873"/>
                </a:lnTo>
                <a:lnTo>
                  <a:pt x="1790708" y="33348"/>
                </a:lnTo>
                <a:lnTo>
                  <a:pt x="1778008" y="33338"/>
                </a:lnTo>
                <a:close/>
              </a:path>
              <a:path w="1854200" h="76200">
                <a:moveTo>
                  <a:pt x="1778036" y="0"/>
                </a:moveTo>
                <a:lnTo>
                  <a:pt x="1778008" y="33338"/>
                </a:lnTo>
                <a:lnTo>
                  <a:pt x="1790708" y="33348"/>
                </a:lnTo>
                <a:lnTo>
                  <a:pt x="1790701" y="42873"/>
                </a:lnTo>
                <a:lnTo>
                  <a:pt x="1844789" y="42863"/>
                </a:lnTo>
                <a:lnTo>
                  <a:pt x="1854203" y="38166"/>
                </a:lnTo>
                <a:lnTo>
                  <a:pt x="1778036" y="0"/>
                </a:lnTo>
                <a:close/>
              </a:path>
              <a:path w="1854200" h="76200">
                <a:moveTo>
                  <a:pt x="8" y="31814"/>
                </a:moveTo>
                <a:lnTo>
                  <a:pt x="0" y="41339"/>
                </a:lnTo>
                <a:lnTo>
                  <a:pt x="1778000" y="42863"/>
                </a:lnTo>
                <a:lnTo>
                  <a:pt x="1778008" y="33338"/>
                </a:lnTo>
                <a:lnTo>
                  <a:pt x="8" y="31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95759" y="2614570"/>
            <a:ext cx="2868930" cy="76200"/>
          </a:xfrm>
          <a:custGeom>
            <a:avLst/>
            <a:gdLst/>
            <a:ahLst/>
            <a:cxnLst/>
            <a:rect l="l" t="t" r="r" b="b"/>
            <a:pathLst>
              <a:path w="2868929" h="76200">
                <a:moveTo>
                  <a:pt x="2792413" y="42863"/>
                </a:moveTo>
                <a:lnTo>
                  <a:pt x="2792394" y="76200"/>
                </a:lnTo>
                <a:lnTo>
                  <a:pt x="2859146" y="42870"/>
                </a:lnTo>
                <a:lnTo>
                  <a:pt x="2792413" y="42863"/>
                </a:lnTo>
                <a:close/>
              </a:path>
              <a:path w="2868929" h="76200">
                <a:moveTo>
                  <a:pt x="2792418" y="33338"/>
                </a:moveTo>
                <a:lnTo>
                  <a:pt x="2792413" y="42863"/>
                </a:lnTo>
                <a:lnTo>
                  <a:pt x="2805117" y="42870"/>
                </a:lnTo>
                <a:lnTo>
                  <a:pt x="2805123" y="33345"/>
                </a:lnTo>
                <a:lnTo>
                  <a:pt x="2792418" y="33338"/>
                </a:lnTo>
                <a:close/>
              </a:path>
              <a:path w="2868929" h="76200">
                <a:moveTo>
                  <a:pt x="2792436" y="0"/>
                </a:moveTo>
                <a:lnTo>
                  <a:pt x="2792418" y="33338"/>
                </a:lnTo>
                <a:lnTo>
                  <a:pt x="2805123" y="33345"/>
                </a:lnTo>
                <a:lnTo>
                  <a:pt x="2805117" y="42870"/>
                </a:lnTo>
                <a:lnTo>
                  <a:pt x="2859160" y="42863"/>
                </a:lnTo>
                <a:lnTo>
                  <a:pt x="2868616" y="38141"/>
                </a:lnTo>
                <a:lnTo>
                  <a:pt x="2792436" y="0"/>
                </a:lnTo>
                <a:close/>
              </a:path>
              <a:path w="2868929" h="76200">
                <a:moveTo>
                  <a:pt x="5" y="31791"/>
                </a:moveTo>
                <a:lnTo>
                  <a:pt x="0" y="41316"/>
                </a:lnTo>
                <a:lnTo>
                  <a:pt x="2792413" y="42863"/>
                </a:lnTo>
                <a:lnTo>
                  <a:pt x="2792418" y="33338"/>
                </a:lnTo>
                <a:lnTo>
                  <a:pt x="5" y="31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24187" y="1359915"/>
            <a:ext cx="16236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letter/digit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1500" y="2106675"/>
            <a:ext cx="834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sz="2800" spc="5" b="1">
                <a:latin typeface="Times New Roman"/>
                <a:cs typeface="Times New Roman"/>
              </a:rPr>
              <a:t>tt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337" y="2128011"/>
            <a:ext cx="83629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o</a:t>
            </a:r>
            <a:r>
              <a:rPr dirty="0" sz="2800" spc="5" b="1">
                <a:latin typeface="Times New Roman"/>
                <a:cs typeface="Times New Roman"/>
              </a:rPr>
              <a:t>th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91450" y="2043684"/>
            <a:ext cx="2032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*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2656" y="1871668"/>
            <a:ext cx="641985" cy="619125"/>
          </a:xfrm>
          <a:custGeom>
            <a:avLst/>
            <a:gdLst/>
            <a:ahLst/>
            <a:cxnLst/>
            <a:rect l="l" t="t" r="r" b="b"/>
            <a:pathLst>
              <a:path w="641985" h="619125">
                <a:moveTo>
                  <a:pt x="310592" y="0"/>
                </a:moveTo>
                <a:lnTo>
                  <a:pt x="248034" y="6315"/>
                </a:lnTo>
                <a:lnTo>
                  <a:pt x="189745" y="24527"/>
                </a:lnTo>
                <a:lnTo>
                  <a:pt x="136996" y="53373"/>
                </a:lnTo>
                <a:lnTo>
                  <a:pt x="91039" y="91587"/>
                </a:lnTo>
                <a:lnTo>
                  <a:pt x="53117" y="137909"/>
                </a:lnTo>
                <a:lnTo>
                  <a:pt x="24472" y="191084"/>
                </a:lnTo>
                <a:lnTo>
                  <a:pt x="6350" y="249855"/>
                </a:lnTo>
                <a:lnTo>
                  <a:pt x="0" y="312952"/>
                </a:lnTo>
                <a:lnTo>
                  <a:pt x="1149" y="340279"/>
                </a:lnTo>
                <a:lnTo>
                  <a:pt x="10217" y="393053"/>
                </a:lnTo>
                <a:lnTo>
                  <a:pt x="27716" y="442650"/>
                </a:lnTo>
                <a:lnTo>
                  <a:pt x="52942" y="488180"/>
                </a:lnTo>
                <a:lnTo>
                  <a:pt x="85187" y="528756"/>
                </a:lnTo>
                <a:lnTo>
                  <a:pt x="123748" y="563495"/>
                </a:lnTo>
                <a:lnTo>
                  <a:pt x="167921" y="591507"/>
                </a:lnTo>
                <a:lnTo>
                  <a:pt x="216999" y="611905"/>
                </a:lnTo>
                <a:lnTo>
                  <a:pt x="243154" y="618968"/>
                </a:lnTo>
                <a:lnTo>
                  <a:pt x="245631" y="609771"/>
                </a:lnTo>
                <a:lnTo>
                  <a:pt x="220268" y="602957"/>
                </a:lnTo>
                <a:lnTo>
                  <a:pt x="195920" y="594083"/>
                </a:lnTo>
                <a:lnTo>
                  <a:pt x="150610" y="570574"/>
                </a:lnTo>
                <a:lnTo>
                  <a:pt x="110383" y="540101"/>
                </a:lnTo>
                <a:lnTo>
                  <a:pt x="75923" y="503525"/>
                </a:lnTo>
                <a:lnTo>
                  <a:pt x="47920" y="461707"/>
                </a:lnTo>
                <a:lnTo>
                  <a:pt x="27062" y="415507"/>
                </a:lnTo>
                <a:lnTo>
                  <a:pt x="14030" y="365786"/>
                </a:lnTo>
                <a:lnTo>
                  <a:pt x="9513" y="313428"/>
                </a:lnTo>
                <a:lnTo>
                  <a:pt x="11043" y="282367"/>
                </a:lnTo>
                <a:lnTo>
                  <a:pt x="22971" y="223097"/>
                </a:lnTo>
                <a:lnTo>
                  <a:pt x="45718" y="168630"/>
                </a:lnTo>
                <a:lnTo>
                  <a:pt x="78075" y="120186"/>
                </a:lnTo>
                <a:lnTo>
                  <a:pt x="118830" y="78990"/>
                </a:lnTo>
                <a:lnTo>
                  <a:pt x="166764" y="46266"/>
                </a:lnTo>
                <a:lnTo>
                  <a:pt x="220668" y="23233"/>
                </a:lnTo>
                <a:lnTo>
                  <a:pt x="279346" y="11104"/>
                </a:lnTo>
                <a:lnTo>
                  <a:pt x="310108" y="9512"/>
                </a:lnTo>
                <a:lnTo>
                  <a:pt x="385040" y="9512"/>
                </a:lnTo>
                <a:lnTo>
                  <a:pt x="373133" y="6412"/>
                </a:lnTo>
                <a:lnTo>
                  <a:pt x="342319" y="1642"/>
                </a:lnTo>
                <a:lnTo>
                  <a:pt x="310592" y="0"/>
                </a:lnTo>
                <a:close/>
              </a:path>
              <a:path w="641985" h="619125">
                <a:moveTo>
                  <a:pt x="570666" y="376698"/>
                </a:moveTo>
                <a:lnTo>
                  <a:pt x="578269" y="461552"/>
                </a:lnTo>
                <a:lnTo>
                  <a:pt x="641591" y="404558"/>
                </a:lnTo>
                <a:lnTo>
                  <a:pt x="640582" y="404162"/>
                </a:lnTo>
                <a:lnTo>
                  <a:pt x="605929" y="404162"/>
                </a:lnTo>
                <a:lnTo>
                  <a:pt x="597042" y="400735"/>
                </a:lnTo>
                <a:lnTo>
                  <a:pt x="601622" y="388858"/>
                </a:lnTo>
                <a:lnTo>
                  <a:pt x="570666" y="376698"/>
                </a:lnTo>
                <a:close/>
              </a:path>
              <a:path w="641985" h="619125">
                <a:moveTo>
                  <a:pt x="601622" y="388858"/>
                </a:moveTo>
                <a:lnTo>
                  <a:pt x="597042" y="400735"/>
                </a:lnTo>
                <a:lnTo>
                  <a:pt x="605929" y="404162"/>
                </a:lnTo>
                <a:lnTo>
                  <a:pt x="610488" y="392340"/>
                </a:lnTo>
                <a:lnTo>
                  <a:pt x="601622" y="388858"/>
                </a:lnTo>
                <a:close/>
              </a:path>
              <a:path w="641985" h="619125">
                <a:moveTo>
                  <a:pt x="610488" y="392340"/>
                </a:moveTo>
                <a:lnTo>
                  <a:pt x="605929" y="404162"/>
                </a:lnTo>
                <a:lnTo>
                  <a:pt x="640582" y="404162"/>
                </a:lnTo>
                <a:lnTo>
                  <a:pt x="610488" y="392340"/>
                </a:lnTo>
                <a:close/>
              </a:path>
              <a:path w="641985" h="619125">
                <a:moveTo>
                  <a:pt x="611631" y="388056"/>
                </a:moveTo>
                <a:lnTo>
                  <a:pt x="601931" y="388056"/>
                </a:lnTo>
                <a:lnTo>
                  <a:pt x="601724" y="388741"/>
                </a:lnTo>
                <a:lnTo>
                  <a:pt x="610488" y="392340"/>
                </a:lnTo>
                <a:lnTo>
                  <a:pt x="610904" y="391261"/>
                </a:lnTo>
                <a:lnTo>
                  <a:pt x="611024" y="390799"/>
                </a:lnTo>
                <a:lnTo>
                  <a:pt x="611631" y="388056"/>
                </a:lnTo>
                <a:close/>
              </a:path>
              <a:path w="641985" h="619125">
                <a:moveTo>
                  <a:pt x="601801" y="388392"/>
                </a:moveTo>
                <a:lnTo>
                  <a:pt x="601667" y="388741"/>
                </a:lnTo>
                <a:lnTo>
                  <a:pt x="601801" y="388392"/>
                </a:lnTo>
                <a:close/>
              </a:path>
              <a:path w="641985" h="619125">
                <a:moveTo>
                  <a:pt x="601931" y="388056"/>
                </a:moveTo>
                <a:lnTo>
                  <a:pt x="601801" y="388392"/>
                </a:lnTo>
                <a:lnTo>
                  <a:pt x="601724" y="388741"/>
                </a:lnTo>
                <a:lnTo>
                  <a:pt x="601931" y="388056"/>
                </a:lnTo>
                <a:close/>
              </a:path>
              <a:path w="641985" h="619125">
                <a:moveTo>
                  <a:pt x="385040" y="9512"/>
                </a:moveTo>
                <a:lnTo>
                  <a:pt x="310108" y="9512"/>
                </a:lnTo>
                <a:lnTo>
                  <a:pt x="340870" y="11055"/>
                </a:lnTo>
                <a:lnTo>
                  <a:pt x="370740" y="15632"/>
                </a:lnTo>
                <a:lnTo>
                  <a:pt x="427216" y="33277"/>
                </a:lnTo>
                <a:lnTo>
                  <a:pt x="478340" y="61234"/>
                </a:lnTo>
                <a:lnTo>
                  <a:pt x="522897" y="98282"/>
                </a:lnTo>
                <a:lnTo>
                  <a:pt x="559672" y="143200"/>
                </a:lnTo>
                <a:lnTo>
                  <a:pt x="587451" y="194759"/>
                </a:lnTo>
                <a:lnTo>
                  <a:pt x="605026" y="251743"/>
                </a:lnTo>
                <a:lnTo>
                  <a:pt x="611180" y="312952"/>
                </a:lnTo>
                <a:lnTo>
                  <a:pt x="610598" y="332145"/>
                </a:lnTo>
                <a:lnTo>
                  <a:pt x="608829" y="351119"/>
                </a:lnTo>
                <a:lnTo>
                  <a:pt x="605890" y="369907"/>
                </a:lnTo>
                <a:lnTo>
                  <a:pt x="601801" y="388392"/>
                </a:lnTo>
                <a:lnTo>
                  <a:pt x="601931" y="388056"/>
                </a:lnTo>
                <a:lnTo>
                  <a:pt x="611631" y="388056"/>
                </a:lnTo>
                <a:lnTo>
                  <a:pt x="615190" y="371965"/>
                </a:lnTo>
                <a:lnTo>
                  <a:pt x="618238" y="352596"/>
                </a:lnTo>
                <a:lnTo>
                  <a:pt x="620081" y="333034"/>
                </a:lnTo>
                <a:lnTo>
                  <a:pt x="620702" y="313428"/>
                </a:lnTo>
                <a:lnTo>
                  <a:pt x="619170" y="282367"/>
                </a:lnTo>
                <a:lnTo>
                  <a:pt x="606819" y="220298"/>
                </a:lnTo>
                <a:lnTo>
                  <a:pt x="583357" y="164123"/>
                </a:lnTo>
                <a:lnTo>
                  <a:pt x="549987" y="114164"/>
                </a:lnTo>
                <a:lnTo>
                  <a:pt x="507954" y="71680"/>
                </a:lnTo>
                <a:lnTo>
                  <a:pt x="458501" y="37923"/>
                </a:lnTo>
                <a:lnTo>
                  <a:pt x="402873" y="14155"/>
                </a:lnTo>
                <a:lnTo>
                  <a:pt x="385040" y="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86600" y="225742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381000"/>
                </a:move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428791" y="2968"/>
                </a:lnTo>
                <a:lnTo>
                  <a:pt x="474812" y="11636"/>
                </a:lnTo>
                <a:lnTo>
                  <a:pt x="518703" y="25645"/>
                </a:lnTo>
                <a:lnTo>
                  <a:pt x="560110" y="44640"/>
                </a:lnTo>
                <a:lnTo>
                  <a:pt x="598673" y="68262"/>
                </a:lnTo>
                <a:lnTo>
                  <a:pt x="634037" y="96155"/>
                </a:lnTo>
                <a:lnTo>
                  <a:pt x="665844" y="127962"/>
                </a:lnTo>
                <a:lnTo>
                  <a:pt x="693737" y="163326"/>
                </a:lnTo>
                <a:lnTo>
                  <a:pt x="717359" y="201889"/>
                </a:lnTo>
                <a:lnTo>
                  <a:pt x="736354" y="243296"/>
                </a:lnTo>
                <a:lnTo>
                  <a:pt x="750363" y="287187"/>
                </a:lnTo>
                <a:lnTo>
                  <a:pt x="759031" y="333208"/>
                </a:lnTo>
                <a:lnTo>
                  <a:pt x="762000" y="381000"/>
                </a:lnTo>
                <a:lnTo>
                  <a:pt x="759031" y="428791"/>
                </a:lnTo>
                <a:lnTo>
                  <a:pt x="750363" y="474812"/>
                </a:lnTo>
                <a:lnTo>
                  <a:pt x="736354" y="518703"/>
                </a:lnTo>
                <a:lnTo>
                  <a:pt x="717359" y="560110"/>
                </a:lnTo>
                <a:lnTo>
                  <a:pt x="693737" y="598673"/>
                </a:lnTo>
                <a:lnTo>
                  <a:pt x="665844" y="634037"/>
                </a:lnTo>
                <a:lnTo>
                  <a:pt x="634037" y="665844"/>
                </a:lnTo>
                <a:lnTo>
                  <a:pt x="598673" y="693737"/>
                </a:lnTo>
                <a:lnTo>
                  <a:pt x="560110" y="717359"/>
                </a:lnTo>
                <a:lnTo>
                  <a:pt x="518703" y="736354"/>
                </a:lnTo>
                <a:lnTo>
                  <a:pt x="474812" y="750363"/>
                </a:lnTo>
                <a:lnTo>
                  <a:pt x="428791" y="759031"/>
                </a:lnTo>
                <a:lnTo>
                  <a:pt x="381000" y="762000"/>
                </a:lnTo>
                <a:lnTo>
                  <a:pt x="333208" y="759031"/>
                </a:lnTo>
                <a:lnTo>
                  <a:pt x="287187" y="750363"/>
                </a:lnTo>
                <a:lnTo>
                  <a:pt x="243296" y="736354"/>
                </a:lnTo>
                <a:lnTo>
                  <a:pt x="201889" y="717359"/>
                </a:lnTo>
                <a:lnTo>
                  <a:pt x="163326" y="693737"/>
                </a:lnTo>
                <a:lnTo>
                  <a:pt x="127962" y="665844"/>
                </a:lnTo>
                <a:lnTo>
                  <a:pt x="96155" y="634037"/>
                </a:lnTo>
                <a:lnTo>
                  <a:pt x="68262" y="598673"/>
                </a:lnTo>
                <a:lnTo>
                  <a:pt x="44640" y="560110"/>
                </a:lnTo>
                <a:lnTo>
                  <a:pt x="25645" y="518703"/>
                </a:lnTo>
                <a:lnTo>
                  <a:pt x="11636" y="474812"/>
                </a:lnTo>
                <a:lnTo>
                  <a:pt x="2968" y="42879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69075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为线性文法构造相应的状态转换图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66444"/>
            <a:ext cx="7813675" cy="432244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0000FF"/>
              </a:buClr>
              <a:buSzPct val="7096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状态集合的构成</a:t>
            </a:r>
            <a:endParaRPr sz="310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对文法</a:t>
            </a:r>
            <a:r>
              <a:rPr dirty="0" baseline="1182" sz="3525" spc="37" b="1">
                <a:latin typeface="黑体"/>
                <a:cs typeface="黑体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的每一个非终结符号设置一个对应的状态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文法的开始符号对应的状态称为初态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增加一个新的状态，称为终态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Wingdings"/>
              <a:buChar char="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096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状态之间边的形成</a:t>
            </a:r>
            <a:endParaRPr sz="310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对产</a:t>
            </a:r>
            <a:r>
              <a:rPr dirty="0" baseline="1182" sz="3525" spc="37" b="1">
                <a:latin typeface="黑体"/>
                <a:cs typeface="黑体"/>
              </a:rPr>
              <a:t>Th</a:t>
            </a:r>
            <a:r>
              <a:rPr dirty="0" baseline="1182" sz="3525" spc="67" b="1">
                <a:latin typeface="黑体"/>
                <a:cs typeface="黑体"/>
              </a:rPr>
              <a:t>式</a:t>
            </a:r>
            <a:r>
              <a:rPr dirty="0" baseline="1182" sz="3525" spc="52" b="1">
                <a:latin typeface="黑体"/>
                <a:cs typeface="黑体"/>
              </a:rPr>
              <a:t>A</a:t>
            </a:r>
            <a:r>
              <a:rPr dirty="0" baseline="1182" sz="3525" spc="52" b="1">
                <a:latin typeface="Symbol"/>
                <a:cs typeface="Symbol"/>
              </a:rPr>
              <a:t></a:t>
            </a:r>
            <a:r>
              <a:rPr dirty="0" baseline="1182" sz="3525" spc="52" b="1">
                <a:latin typeface="黑体"/>
                <a:cs typeface="黑体"/>
              </a:rPr>
              <a:t>aB，</a:t>
            </a:r>
            <a:r>
              <a:rPr dirty="0" baseline="1182" sz="3525" spc="75" b="1">
                <a:latin typeface="黑体"/>
                <a:cs typeface="黑体"/>
              </a:rPr>
              <a:t>从</a:t>
            </a:r>
            <a:r>
              <a:rPr dirty="0" baseline="1182" sz="3525" spc="37" b="1">
                <a:latin typeface="黑体"/>
                <a:cs typeface="黑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状态到</a:t>
            </a:r>
            <a:r>
              <a:rPr dirty="0" baseline="1182" sz="3525" spc="37" b="1">
                <a:latin typeface="黑体"/>
                <a:cs typeface="黑体"/>
              </a:rPr>
              <a:t>B</a:t>
            </a:r>
            <a:r>
              <a:rPr dirty="0" baseline="1182" sz="3525" spc="75" b="1">
                <a:latin typeface="黑体"/>
                <a:cs typeface="黑体"/>
              </a:rPr>
              <a:t>状态画一条标记为</a:t>
            </a:r>
            <a:r>
              <a:rPr dirty="0" baseline="1182" sz="3525" spc="37" b="1">
                <a:latin typeface="黑体"/>
                <a:cs typeface="黑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baseline="1182" sz="3525" spc="60" b="1">
                <a:latin typeface="黑体"/>
                <a:cs typeface="黑体"/>
              </a:rPr>
              <a:t>边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0" b="1">
                <a:latin typeface="黑体"/>
                <a:cs typeface="黑体"/>
              </a:rPr>
              <a:t>对产Th式</a:t>
            </a:r>
            <a:r>
              <a:rPr dirty="0" baseline="1182" sz="3525" spc="37" b="1">
                <a:latin typeface="黑体"/>
                <a:cs typeface="黑体"/>
              </a:rPr>
              <a:t>A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黑体"/>
                <a:cs typeface="黑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，从</a:t>
            </a:r>
            <a:r>
              <a:rPr dirty="0" baseline="1182" sz="3525" spc="37" b="1">
                <a:latin typeface="黑体"/>
                <a:cs typeface="黑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状态到终态画一条标记为</a:t>
            </a:r>
            <a:r>
              <a:rPr dirty="0" baseline="1182" sz="3525" spc="37" b="1">
                <a:latin typeface="黑体"/>
                <a:cs typeface="黑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baseline="1182" sz="3525" spc="60" b="1">
                <a:latin typeface="黑体"/>
                <a:cs typeface="黑体"/>
              </a:rPr>
              <a:t>边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0" b="1">
                <a:latin typeface="黑体"/>
                <a:cs typeface="黑体"/>
              </a:rPr>
              <a:t>对产Th式</a:t>
            </a:r>
            <a:r>
              <a:rPr dirty="0" baseline="1182" sz="3525" spc="37" b="1">
                <a:latin typeface="黑体"/>
                <a:cs typeface="黑体"/>
              </a:rPr>
              <a:t>A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baseline="1182" sz="3525" spc="22" b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黑体"/>
                <a:cs typeface="黑体"/>
              </a:rPr>
              <a:t>，从</a:t>
            </a:r>
            <a:r>
              <a:rPr dirty="0" baseline="1182" sz="3525" spc="37" b="1">
                <a:latin typeface="黑体"/>
                <a:cs typeface="黑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状态到终态画一条标记为</a:t>
            </a:r>
            <a:r>
              <a:rPr dirty="0" baseline="1182" sz="3525" spc="22" b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baseline="1182" sz="3525" spc="60" b="1">
                <a:latin typeface="黑体"/>
                <a:cs typeface="黑体"/>
              </a:rPr>
              <a:t>边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736663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无符号数的右线性文法的状态转换图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6970077" y="5083555"/>
            <a:ext cx="546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nu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077" y="4796028"/>
            <a:ext cx="432434" cy="58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>
              <a:lnSpc>
                <a:spcPts val="233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1950" y="479602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850" y="4088892"/>
            <a:ext cx="1176020" cy="1294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847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digit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  <a:spcBef>
                <a:spcPts val="1440"/>
              </a:spcBef>
            </a:pPr>
            <a:r>
              <a:rPr dirty="0" sz="2000" spc="-5">
                <a:latin typeface="Times New Roman"/>
                <a:cs typeface="Times New Roman"/>
              </a:rPr>
              <a:t>digit</a:t>
            </a:r>
            <a:endParaRPr sz="2000">
              <a:latin typeface="Times New Roman"/>
              <a:cs typeface="Times New Roman"/>
            </a:endParaRPr>
          </a:p>
          <a:p>
            <a:pPr marL="736600">
              <a:lnSpc>
                <a:spcPts val="1995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641985">
              <a:lnSpc>
                <a:spcPts val="2090"/>
              </a:lnSpc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nu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8577" y="4796028"/>
            <a:ext cx="1497330" cy="58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605">
              <a:lnSpc>
                <a:spcPts val="2330"/>
              </a:lnSpc>
              <a:spcBef>
                <a:spcPts val="100"/>
              </a:spcBef>
              <a:tabLst>
                <a:tab pos="1106805" algn="l"/>
              </a:tabLst>
            </a:pPr>
            <a:r>
              <a:rPr dirty="0" sz="2000">
                <a:latin typeface="Times New Roman"/>
                <a:cs typeface="Times New Roman"/>
              </a:rPr>
              <a:t>3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90"/>
              </a:lnSpc>
              <a:tabLst>
                <a:tab pos="963294" algn="l"/>
              </a:tabLst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nu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3	nu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6500" y="4110228"/>
            <a:ext cx="48958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4700" y="479602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0" y="4110228"/>
            <a:ext cx="48958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6650" y="4600955"/>
            <a:ext cx="5467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3900" y="4600955"/>
            <a:ext cx="48958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0400" y="4600955"/>
            <a:ext cx="180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0651" y="3988308"/>
            <a:ext cx="180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4702" y="4796028"/>
            <a:ext cx="533400" cy="58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5085">
              <a:lnSpc>
                <a:spcPts val="233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090"/>
              </a:lnSpc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5600" y="4600955"/>
            <a:ext cx="3232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/</a:t>
            </a:r>
            <a:r>
              <a:rPr dirty="0" sz="200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0800" y="4600955"/>
            <a:ext cx="48958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681" y="3991729"/>
            <a:ext cx="8216901" cy="22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676900" y="3963923"/>
            <a:ext cx="48958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05800" y="4722876"/>
            <a:ext cx="4445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666" sz="3000">
                <a:latin typeface="Times New Roman"/>
                <a:cs typeface="Times New Roman"/>
              </a:rPr>
              <a:t>7</a:t>
            </a:r>
            <a:r>
              <a:rPr dirty="0" baseline="-16666" sz="3000" spc="48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35600" y="5335523"/>
            <a:ext cx="5467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0000" y="4562855"/>
            <a:ext cx="9842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b="1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9350" y="5077459"/>
            <a:ext cx="906144" cy="58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>
              <a:lnSpc>
                <a:spcPts val="2095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nu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dirty="0" sz="2000" spc="-5">
                <a:latin typeface="Times New Roman"/>
                <a:cs typeface="Times New Roman"/>
              </a:rPr>
              <a:t>other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2952" y="1072388"/>
            <a:ext cx="525081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num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num1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 i="1">
                <a:latin typeface="Times New Roman"/>
                <a:cs typeface="Times New Roman"/>
              </a:rPr>
              <a:t>num1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 </a:t>
            </a:r>
            <a:r>
              <a:rPr dirty="0" sz="2400" spc="-5" b="1" i="1">
                <a:latin typeface="Times New Roman"/>
                <a:cs typeface="Times New Roman"/>
              </a:rPr>
              <a:t>num1 </a:t>
            </a:r>
            <a:r>
              <a:rPr dirty="0" sz="2400" b="1">
                <a:latin typeface="Times New Roman"/>
                <a:cs typeface="Times New Roman"/>
              </a:rPr>
              <a:t>| . </a:t>
            </a:r>
            <a:r>
              <a:rPr dirty="0" sz="2400" spc="-5" b="1" i="1">
                <a:latin typeface="Times New Roman"/>
                <a:cs typeface="Times New Roman"/>
              </a:rPr>
              <a:t>num2 </a:t>
            </a:r>
            <a:r>
              <a:rPr dirty="0" sz="2400" b="1">
                <a:latin typeface="Times New Roman"/>
                <a:cs typeface="Times New Roman"/>
              </a:rPr>
              <a:t>| E </a:t>
            </a:r>
            <a:r>
              <a:rPr dirty="0" sz="2400" spc="-5" b="1" i="1">
                <a:latin typeface="Times New Roman"/>
                <a:cs typeface="Times New Roman"/>
              </a:rPr>
              <a:t>num4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num2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num3</a:t>
            </a:r>
            <a:endParaRPr sz="2400">
              <a:latin typeface="Times New Roman"/>
              <a:cs typeface="Times New Roman"/>
            </a:endParaRPr>
          </a:p>
          <a:p>
            <a:pPr marL="12700" marR="467359">
              <a:lnSpc>
                <a:spcPct val="99200"/>
              </a:lnSpc>
              <a:spcBef>
                <a:spcPts val="5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num3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 </a:t>
            </a:r>
            <a:r>
              <a:rPr dirty="0" sz="2400" spc="-5" b="1" i="1">
                <a:latin typeface="Times New Roman"/>
                <a:cs typeface="Times New Roman"/>
              </a:rPr>
              <a:t>num3 </a:t>
            </a:r>
            <a:r>
              <a:rPr dirty="0" sz="2400" b="1">
                <a:latin typeface="Times New Roman"/>
                <a:cs typeface="Times New Roman"/>
              </a:rPr>
              <a:t>| E </a:t>
            </a:r>
            <a:r>
              <a:rPr dirty="0" sz="2400" spc="-5" b="1" i="1">
                <a:latin typeface="Times New Roman"/>
                <a:cs typeface="Times New Roman"/>
              </a:rPr>
              <a:t>num4 </a:t>
            </a:r>
            <a:r>
              <a:rPr dirty="0" sz="2400" b="1">
                <a:latin typeface="Times New Roman"/>
                <a:cs typeface="Times New Roman"/>
              </a:rPr>
              <a:t>|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num4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+ </a:t>
            </a:r>
            <a:r>
              <a:rPr dirty="0" sz="2400" spc="-5" b="1" i="1">
                <a:latin typeface="Times New Roman"/>
                <a:cs typeface="Times New Roman"/>
              </a:rPr>
              <a:t>digits </a:t>
            </a:r>
            <a:r>
              <a:rPr dirty="0" sz="2400" b="1">
                <a:latin typeface="Times New Roman"/>
                <a:cs typeface="Times New Roman"/>
              </a:rPr>
              <a:t>| - </a:t>
            </a:r>
            <a:r>
              <a:rPr dirty="0" sz="2400" spc="-5" b="1" i="1">
                <a:latin typeface="Times New Roman"/>
                <a:cs typeface="Times New Roman"/>
              </a:rPr>
              <a:t>digits </a:t>
            </a:r>
            <a:r>
              <a:rPr dirty="0" sz="2400" b="1">
                <a:latin typeface="Times New Roman"/>
                <a:cs typeface="Times New Roman"/>
              </a:rPr>
              <a:t>| </a:t>
            </a:r>
            <a:r>
              <a:rPr dirty="0" sz="2400" spc="-5">
                <a:latin typeface="Times New Roman"/>
                <a:cs typeface="Times New Roman"/>
              </a:rPr>
              <a:t>digit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num5  </a:t>
            </a:r>
            <a:r>
              <a:rPr dirty="0" sz="2400" spc="-5" b="1" i="1">
                <a:latin typeface="Times New Roman"/>
                <a:cs typeface="Times New Roman"/>
              </a:rPr>
              <a:t>digits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num5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 i="1">
                <a:latin typeface="Times New Roman"/>
                <a:cs typeface="Times New Roman"/>
              </a:rPr>
              <a:t>num5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 </a:t>
            </a:r>
            <a:r>
              <a:rPr dirty="0" sz="2400" spc="-5" b="1" i="1">
                <a:latin typeface="Times New Roman"/>
                <a:cs typeface="Times New Roman"/>
              </a:rPr>
              <a:t>num5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4187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/>
              <a:t>3.4	</a:t>
            </a:r>
            <a:r>
              <a:rPr dirty="0" sz="3900" spc="90"/>
              <a:t>词法分析程序的设计与实现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83540" y="1102181"/>
            <a:ext cx="3954779" cy="419417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750" spc="45" b="1">
                <a:latin typeface="黑体"/>
                <a:cs typeface="黑体"/>
              </a:rPr>
              <a:t>一、文法及状态转换图</a:t>
            </a:r>
            <a:endParaRPr sz="2750">
              <a:latin typeface="黑体"/>
              <a:cs typeface="黑体"/>
            </a:endParaRPr>
          </a:p>
          <a:p>
            <a:pPr marL="931544" indent="-462280">
              <a:lnSpc>
                <a:spcPct val="100000"/>
              </a:lnSpc>
              <a:spcBef>
                <a:spcPts val="610"/>
              </a:spcBef>
              <a:buFont typeface=""/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语言说明</a:t>
            </a:r>
            <a:endParaRPr sz="2350">
              <a:latin typeface="黑体"/>
              <a:cs typeface="黑体"/>
            </a:endParaRPr>
          </a:p>
          <a:p>
            <a:pPr marL="931544" indent="-462280">
              <a:lnSpc>
                <a:spcPct val="100000"/>
              </a:lnSpc>
              <a:spcBef>
                <a:spcPts val="660"/>
              </a:spcBef>
              <a:buFont typeface=""/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记号的正规文法</a:t>
            </a:r>
            <a:endParaRPr sz="2350">
              <a:latin typeface="黑体"/>
              <a:cs typeface="黑体"/>
            </a:endParaRPr>
          </a:p>
          <a:p>
            <a:pPr marL="931544" indent="-462280">
              <a:lnSpc>
                <a:spcPct val="100000"/>
              </a:lnSpc>
              <a:spcBef>
                <a:spcPts val="585"/>
              </a:spcBef>
              <a:buFont typeface=""/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状态转换图</a:t>
            </a:r>
            <a:endParaRPr sz="2350">
              <a:latin typeface="黑体"/>
              <a:cs typeface="黑体"/>
            </a:endParaRPr>
          </a:p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二、词法分析程序的构造 三、词法分析程序的实现</a:t>
            </a:r>
            <a:endParaRPr sz="2750">
              <a:latin typeface="黑体"/>
              <a:cs typeface="黑体"/>
            </a:endParaRPr>
          </a:p>
          <a:p>
            <a:pPr marL="931544" indent="-462280">
              <a:lnSpc>
                <a:spcPct val="100000"/>
              </a:lnSpc>
              <a:spcBef>
                <a:spcPts val="610"/>
              </a:spcBef>
              <a:buFont typeface=""/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输出形</a:t>
            </a:r>
            <a:r>
              <a:rPr dirty="0" sz="2350" spc="40" b="1">
                <a:latin typeface="黑体"/>
                <a:cs typeface="黑体"/>
              </a:rPr>
              <a:t>式</a:t>
            </a:r>
            <a:endParaRPr sz="2350">
              <a:latin typeface="黑体"/>
              <a:cs typeface="黑体"/>
            </a:endParaRPr>
          </a:p>
          <a:p>
            <a:pPr marL="931544" indent="-462280">
              <a:lnSpc>
                <a:spcPct val="100000"/>
              </a:lnSpc>
              <a:spcBef>
                <a:spcPts val="685"/>
              </a:spcBef>
              <a:buFont typeface=""/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设计全局变量和过程</a:t>
            </a:r>
            <a:endParaRPr sz="2350">
              <a:latin typeface="黑体"/>
              <a:cs typeface="黑体"/>
            </a:endParaRPr>
          </a:p>
          <a:p>
            <a:pPr marL="931544" indent="-462280">
              <a:lnSpc>
                <a:spcPct val="100000"/>
              </a:lnSpc>
              <a:spcBef>
                <a:spcPts val="685"/>
              </a:spcBef>
              <a:buFont typeface=""/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编制词法分析程</a:t>
            </a:r>
            <a:r>
              <a:rPr dirty="0" sz="2350" spc="40" b="1">
                <a:latin typeface="黑体"/>
                <a:cs typeface="黑体"/>
              </a:rPr>
              <a:t>序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6139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一、文法及状态转换图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83540" y="1330312"/>
            <a:ext cx="8218805" cy="4392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语言说明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dirty="0" sz="2350" spc="50" b="1">
                <a:solidFill>
                  <a:srgbClr val="3333FF"/>
                </a:solidFill>
                <a:latin typeface="黑体"/>
                <a:cs typeface="黑体"/>
              </a:rPr>
              <a:t>标识符</a:t>
            </a:r>
            <a:r>
              <a:rPr dirty="0" sz="2350" spc="50" b="1">
                <a:latin typeface="黑体"/>
                <a:cs typeface="黑体"/>
              </a:rPr>
              <a:t>：以字母开头的、后跟字母或数字组成的符号串。</a:t>
            </a:r>
            <a:endParaRPr sz="2350">
              <a:latin typeface="黑体"/>
              <a:cs typeface="黑体"/>
            </a:endParaRPr>
          </a:p>
          <a:p>
            <a:pPr marL="546100">
              <a:lnSpc>
                <a:spcPct val="100000"/>
              </a:lnSpc>
              <a:spcBef>
                <a:spcPts val="560"/>
              </a:spcBef>
            </a:pPr>
            <a:r>
              <a:rPr dirty="0" sz="2350" spc="50" b="1">
                <a:solidFill>
                  <a:srgbClr val="3333FF"/>
                </a:solidFill>
                <a:latin typeface="黑体"/>
                <a:cs typeface="黑体"/>
              </a:rPr>
              <a:t>保留字</a:t>
            </a:r>
            <a:r>
              <a:rPr dirty="0" sz="2350" spc="50" b="1">
                <a:latin typeface="黑体"/>
                <a:cs typeface="黑体"/>
              </a:rPr>
              <a:t>：标识符的子集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546100" marR="1395095">
              <a:lnSpc>
                <a:spcPct val="120600"/>
              </a:lnSpc>
              <a:spcBef>
                <a:spcPts val="70"/>
              </a:spcBef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无符号数</a:t>
            </a:r>
            <a:r>
              <a:rPr dirty="0" baseline="1182" sz="3525" spc="75" b="1">
                <a:latin typeface="黑体"/>
                <a:cs typeface="黑体"/>
              </a:rPr>
              <a:t>：同</a:t>
            </a:r>
            <a:r>
              <a:rPr dirty="0" sz="2400" spc="-5" b="1">
                <a:latin typeface="Verdana"/>
                <a:cs typeface="Verdana"/>
              </a:rPr>
              <a:t>PASCAL</a:t>
            </a:r>
            <a:r>
              <a:rPr dirty="0" baseline="1182" sz="3525" spc="75" b="1">
                <a:latin typeface="黑体"/>
                <a:cs typeface="黑体"/>
              </a:rPr>
              <a:t>语言中的无符号数。 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关系运算符</a:t>
            </a:r>
            <a:r>
              <a:rPr dirty="0" baseline="1182" sz="3525" spc="37" b="1">
                <a:latin typeface="黑体"/>
                <a:cs typeface="黑体"/>
              </a:rPr>
              <a:t>：</a:t>
            </a:r>
            <a:r>
              <a:rPr dirty="0" sz="2400" spc="25" b="1">
                <a:latin typeface="Verdana"/>
                <a:cs typeface="Verdana"/>
              </a:rPr>
              <a:t>&lt;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&lt;=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=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&lt;&gt;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&gt;=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&gt;</a:t>
            </a:r>
            <a:r>
              <a:rPr dirty="0" baseline="1182" sz="3525" spc="60" b="1">
                <a:latin typeface="黑体"/>
                <a:cs typeface="黑体"/>
              </a:rPr>
              <a:t>。 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标点符号</a:t>
            </a:r>
            <a:r>
              <a:rPr dirty="0" baseline="1182" sz="3525" spc="75" b="1">
                <a:latin typeface="黑体"/>
                <a:cs typeface="黑体"/>
              </a:rPr>
              <a:t>：</a:t>
            </a:r>
            <a:r>
              <a:rPr dirty="0" sz="2400" spc="5" b="1">
                <a:latin typeface="Verdana"/>
                <a:cs typeface="Verdana"/>
              </a:rPr>
              <a:t>+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*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/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: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22" b="1">
                <a:latin typeface="Symbol"/>
                <a:cs typeface="Symbol"/>
              </a:rPr>
              <a:t></a:t>
            </a:r>
            <a:r>
              <a:rPr dirty="0" baseline="1182" sz="3525" spc="67" b="1">
                <a:latin typeface="黑体"/>
                <a:cs typeface="黑体"/>
              </a:rPr>
              <a:t>、；等。 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赋值号</a:t>
            </a:r>
            <a:r>
              <a:rPr dirty="0" baseline="1182" sz="3525" spc="60" b="1">
                <a:latin typeface="黑体"/>
                <a:cs typeface="黑体"/>
              </a:rPr>
              <a:t>：</a:t>
            </a:r>
            <a:r>
              <a:rPr dirty="0" baseline="1182" sz="3525" spc="-532" b="1">
                <a:latin typeface="黑体"/>
                <a:cs typeface="黑体"/>
              </a:rPr>
              <a:t> </a:t>
            </a:r>
            <a:r>
              <a:rPr dirty="0" sz="2400" spc="-5" b="1">
                <a:latin typeface="Verdana"/>
                <a:cs typeface="Verdana"/>
              </a:rPr>
              <a:t>:=</a:t>
            </a:r>
            <a:endParaRPr sz="2400">
              <a:latin typeface="Verdana"/>
              <a:cs typeface="Verdana"/>
            </a:endParaRPr>
          </a:p>
          <a:p>
            <a:pPr marL="546100" marR="2012950">
              <a:lnSpc>
                <a:spcPts val="3470"/>
              </a:lnSpc>
              <a:spcBef>
                <a:spcPts val="130"/>
              </a:spcBef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注释标记</a:t>
            </a:r>
            <a:r>
              <a:rPr dirty="0" baseline="1182" sz="3525" spc="75" b="1">
                <a:latin typeface="黑体"/>
                <a:cs typeface="黑体"/>
              </a:rPr>
              <a:t>：以‘</a:t>
            </a:r>
            <a:r>
              <a:rPr dirty="0" sz="2400" spc="-5" b="1">
                <a:latin typeface="Verdana"/>
                <a:cs typeface="Verdana"/>
              </a:rPr>
              <a:t>/</a:t>
            </a:r>
            <a:r>
              <a:rPr dirty="0" sz="2400" b="1">
                <a:latin typeface="Verdana"/>
                <a:cs typeface="Verdana"/>
              </a:rPr>
              <a:t>*’</a:t>
            </a:r>
            <a:r>
              <a:rPr dirty="0" baseline="1182" sz="3525" spc="75" b="1">
                <a:latin typeface="黑体"/>
                <a:cs typeface="黑体"/>
              </a:rPr>
              <a:t>开始，以‘</a:t>
            </a:r>
            <a:r>
              <a:rPr dirty="0" sz="2400" spc="5" b="1">
                <a:latin typeface="Verdana"/>
                <a:cs typeface="Verdana"/>
              </a:rPr>
              <a:t>*</a:t>
            </a:r>
            <a:r>
              <a:rPr dirty="0" sz="2400" spc="-5" b="1">
                <a:latin typeface="Verdana"/>
                <a:cs typeface="Verdana"/>
              </a:rPr>
              <a:t>/</a:t>
            </a:r>
            <a:r>
              <a:rPr dirty="0" sz="2400" b="1">
                <a:latin typeface="Verdana"/>
                <a:cs typeface="Verdana"/>
              </a:rPr>
              <a:t>’</a:t>
            </a:r>
            <a:r>
              <a:rPr dirty="0" baseline="1182" sz="3525" spc="75" b="1">
                <a:latin typeface="黑体"/>
                <a:cs typeface="黑体"/>
              </a:rPr>
              <a:t>结束</a:t>
            </a:r>
            <a:r>
              <a:rPr dirty="0" baseline="1182" sz="3525" spc="44" b="1">
                <a:latin typeface="黑体"/>
                <a:cs typeface="黑体"/>
              </a:rPr>
              <a:t>。 </a:t>
            </a:r>
            <a:r>
              <a:rPr dirty="0" sz="2350" spc="50" b="1">
                <a:solidFill>
                  <a:srgbClr val="3333FF"/>
                </a:solidFill>
                <a:latin typeface="黑体"/>
                <a:cs typeface="黑体"/>
              </a:rPr>
              <a:t>单词符号间的分隔符</a:t>
            </a:r>
            <a:r>
              <a:rPr dirty="0" sz="2350" spc="50" b="1">
                <a:latin typeface="黑体"/>
                <a:cs typeface="黑体"/>
              </a:rPr>
              <a:t>：空格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32372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记号的正规文法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83077"/>
            <a:ext cx="5918200" cy="36607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标识符的文法</a:t>
            </a:r>
            <a:endParaRPr baseline="1010" sz="4125">
              <a:latin typeface="黑体"/>
              <a:cs typeface="黑体"/>
            </a:endParaRPr>
          </a:p>
          <a:p>
            <a:pPr marL="574675">
              <a:lnSpc>
                <a:spcPct val="100000"/>
              </a:lnSpc>
              <a:spcBef>
                <a:spcPts val="530"/>
              </a:spcBef>
            </a:pPr>
            <a:r>
              <a:rPr dirty="0" sz="2400" b="1" i="1">
                <a:latin typeface="Verdana"/>
                <a:cs typeface="Verdana"/>
              </a:rPr>
              <a:t>id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letter</a:t>
            </a:r>
            <a:r>
              <a:rPr dirty="0" sz="2400" spc="-450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rid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 b="1" i="1">
                <a:latin typeface="Verdana"/>
                <a:cs typeface="Verdana"/>
              </a:rPr>
              <a:t>rid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letter </a:t>
            </a:r>
            <a:r>
              <a:rPr dirty="0" sz="2400" spc="-5" b="1" i="1">
                <a:latin typeface="Verdana"/>
                <a:cs typeface="Verdana"/>
              </a:rPr>
              <a:t>rid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digit</a:t>
            </a:r>
            <a:r>
              <a:rPr dirty="0" sz="2400" spc="390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rid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无符号整数的文法</a:t>
            </a:r>
            <a:endParaRPr baseline="1010" sz="4125">
              <a:latin typeface="黑体"/>
              <a:cs typeface="黑体"/>
            </a:endParaRPr>
          </a:p>
          <a:p>
            <a:pPr marL="469900" marR="5080" indent="104775">
              <a:lnSpc>
                <a:spcPct val="118300"/>
              </a:lnSpc>
              <a:spcBef>
                <a:spcPts val="25"/>
              </a:spcBef>
            </a:pPr>
            <a:r>
              <a:rPr dirty="0" sz="2400" spc="-5" b="1" i="1">
                <a:latin typeface="Verdana"/>
                <a:cs typeface="Verdana"/>
              </a:rPr>
              <a:t>digits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 </a:t>
            </a:r>
            <a:r>
              <a:rPr dirty="0" sz="2400" spc="-5" b="1" i="1">
                <a:latin typeface="Verdana"/>
                <a:cs typeface="Verdana"/>
              </a:rPr>
              <a:t>remainder  </a:t>
            </a:r>
            <a:r>
              <a:rPr dirty="0" sz="2400" spc="-5" b="1" i="1">
                <a:latin typeface="Verdana"/>
                <a:cs typeface="Verdana"/>
              </a:rPr>
              <a:t>remainder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digit</a:t>
            </a:r>
            <a:r>
              <a:rPr dirty="0" sz="2400" spc="380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remainder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30677"/>
            <a:ext cx="8169275" cy="54133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无符号数的文法</a:t>
            </a:r>
            <a:endParaRPr baseline="1010" sz="4125">
              <a:latin typeface="黑体"/>
              <a:cs typeface="黑体"/>
            </a:endParaRPr>
          </a:p>
          <a:p>
            <a:pPr marL="784225">
              <a:lnSpc>
                <a:spcPct val="100000"/>
              </a:lnSpc>
              <a:spcBef>
                <a:spcPts val="530"/>
              </a:spcBef>
            </a:pPr>
            <a:r>
              <a:rPr dirty="0" sz="2400" b="1" i="1">
                <a:latin typeface="Verdana"/>
                <a:cs typeface="Verdana"/>
              </a:rPr>
              <a:t>num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</a:t>
            </a:r>
            <a:r>
              <a:rPr dirty="0" sz="2400" spc="-445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num1</a:t>
            </a:r>
            <a:endParaRPr sz="2400">
              <a:latin typeface="Verdana"/>
              <a:cs typeface="Verdana"/>
            </a:endParaRPr>
          </a:p>
          <a:p>
            <a:pPr marL="679450">
              <a:lnSpc>
                <a:spcPct val="100000"/>
              </a:lnSpc>
              <a:spcBef>
                <a:spcPts val="625"/>
              </a:spcBef>
            </a:pPr>
            <a:r>
              <a:rPr dirty="0" sz="2400" spc="-5" b="1" i="1">
                <a:latin typeface="Verdana"/>
                <a:cs typeface="Verdana"/>
              </a:rPr>
              <a:t>num1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 </a:t>
            </a:r>
            <a:r>
              <a:rPr dirty="0" sz="2400" spc="-5" b="1" i="1">
                <a:latin typeface="Verdana"/>
                <a:cs typeface="Verdana"/>
              </a:rPr>
              <a:t>num1 </a:t>
            </a:r>
            <a:r>
              <a:rPr dirty="0" sz="2400" b="1">
                <a:latin typeface="Verdana"/>
                <a:cs typeface="Verdana"/>
              </a:rPr>
              <a:t>| . </a:t>
            </a:r>
            <a:r>
              <a:rPr dirty="0" sz="2400" spc="-5" b="1" i="1">
                <a:latin typeface="Verdana"/>
                <a:cs typeface="Verdana"/>
              </a:rPr>
              <a:t>num2 </a:t>
            </a:r>
            <a:r>
              <a:rPr dirty="0" sz="2400" b="1">
                <a:latin typeface="Verdana"/>
                <a:cs typeface="Verdana"/>
              </a:rPr>
              <a:t>| E </a:t>
            </a:r>
            <a:r>
              <a:rPr dirty="0" sz="2400" spc="-5" b="1" i="1">
                <a:latin typeface="Verdana"/>
                <a:cs typeface="Verdana"/>
              </a:rPr>
              <a:t>num4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390" b="1">
                <a:latin typeface="Verdana"/>
                <a:cs typeface="Verdana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marL="679450">
              <a:lnSpc>
                <a:spcPct val="100000"/>
              </a:lnSpc>
              <a:spcBef>
                <a:spcPts val="530"/>
              </a:spcBef>
            </a:pPr>
            <a:r>
              <a:rPr dirty="0" sz="2400" spc="-5" b="1" i="1">
                <a:latin typeface="Verdana"/>
                <a:cs typeface="Verdana"/>
              </a:rPr>
              <a:t>num2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</a:t>
            </a:r>
            <a:r>
              <a:rPr dirty="0" sz="2400" spc="155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num3</a:t>
            </a:r>
            <a:endParaRPr sz="2400">
              <a:latin typeface="Verdana"/>
              <a:cs typeface="Verdana"/>
            </a:endParaRPr>
          </a:p>
          <a:p>
            <a:pPr marL="679450" marR="970280">
              <a:lnSpc>
                <a:spcPct val="119600"/>
              </a:lnSpc>
              <a:spcBef>
                <a:spcPts val="55"/>
              </a:spcBef>
            </a:pPr>
            <a:r>
              <a:rPr dirty="0" sz="2400" spc="-5" b="1" i="1">
                <a:latin typeface="Verdana"/>
                <a:cs typeface="Verdana"/>
              </a:rPr>
              <a:t>num3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 </a:t>
            </a:r>
            <a:r>
              <a:rPr dirty="0" sz="2400" spc="-5" b="1" i="1">
                <a:latin typeface="Verdana"/>
                <a:cs typeface="Verdana"/>
              </a:rPr>
              <a:t>num3 </a:t>
            </a:r>
            <a:r>
              <a:rPr dirty="0" sz="2400" b="1">
                <a:latin typeface="Verdana"/>
                <a:cs typeface="Verdana"/>
              </a:rPr>
              <a:t>| E </a:t>
            </a:r>
            <a:r>
              <a:rPr dirty="0" sz="2400" spc="-5" b="1" i="1">
                <a:latin typeface="Verdana"/>
                <a:cs typeface="Verdana"/>
              </a:rPr>
              <a:t>num4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num4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+ </a:t>
            </a:r>
            <a:r>
              <a:rPr dirty="0" sz="2400" spc="-5" b="1" i="1">
                <a:latin typeface="Verdana"/>
                <a:cs typeface="Verdana"/>
              </a:rPr>
              <a:t>digits </a:t>
            </a:r>
            <a:r>
              <a:rPr dirty="0" sz="2400" b="1">
                <a:latin typeface="Verdana"/>
                <a:cs typeface="Verdana"/>
              </a:rPr>
              <a:t>| - </a:t>
            </a:r>
            <a:r>
              <a:rPr dirty="0" sz="2400" spc="-5" b="1" i="1">
                <a:latin typeface="Verdana"/>
                <a:cs typeface="Verdana"/>
              </a:rPr>
              <a:t>digits </a:t>
            </a:r>
            <a:r>
              <a:rPr dirty="0" sz="2400" spc="-5" b="1">
                <a:latin typeface="Verdana"/>
                <a:cs typeface="Verdana"/>
              </a:rPr>
              <a:t>|digit </a:t>
            </a:r>
            <a:r>
              <a:rPr dirty="0" sz="2400" spc="-5" b="1" i="1">
                <a:latin typeface="Verdana"/>
                <a:cs typeface="Verdana"/>
              </a:rPr>
              <a:t>num5  </a:t>
            </a:r>
            <a:r>
              <a:rPr dirty="0" sz="2400" spc="-5" b="1" i="1">
                <a:latin typeface="Verdana"/>
                <a:cs typeface="Verdana"/>
              </a:rPr>
              <a:t>digits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</a:t>
            </a:r>
            <a:r>
              <a:rPr dirty="0" sz="2400" spc="-434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num5</a:t>
            </a:r>
            <a:endParaRPr sz="2400">
              <a:latin typeface="Verdana"/>
              <a:cs typeface="Verdana"/>
            </a:endParaRPr>
          </a:p>
          <a:p>
            <a:pPr marL="679450">
              <a:lnSpc>
                <a:spcPct val="100000"/>
              </a:lnSpc>
              <a:spcBef>
                <a:spcPts val="530"/>
              </a:spcBef>
            </a:pPr>
            <a:r>
              <a:rPr dirty="0" sz="2400" spc="-5" b="1" i="1">
                <a:latin typeface="Verdana"/>
                <a:cs typeface="Verdana"/>
              </a:rPr>
              <a:t>num5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 </a:t>
            </a:r>
            <a:r>
              <a:rPr dirty="0" sz="2400" spc="-5" b="1" i="1">
                <a:latin typeface="Verdana"/>
                <a:cs typeface="Verdana"/>
              </a:rPr>
              <a:t>num5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409" b="1">
                <a:latin typeface="Verdana"/>
                <a:cs typeface="Verdana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关系运算符的文法</a:t>
            </a:r>
            <a:endParaRPr baseline="1010" sz="4125">
              <a:latin typeface="黑体"/>
              <a:cs typeface="黑体"/>
            </a:endParaRPr>
          </a:p>
          <a:p>
            <a:pPr marL="469900" marR="5080" indent="314325">
              <a:lnSpc>
                <a:spcPts val="3500"/>
              </a:lnSpc>
              <a:spcBef>
                <a:spcPts val="130"/>
              </a:spcBef>
            </a:pPr>
            <a:r>
              <a:rPr dirty="0" sz="2400" b="1" i="1">
                <a:latin typeface="Verdana"/>
                <a:cs typeface="Verdana"/>
              </a:rPr>
              <a:t>relop </a:t>
            </a:r>
            <a:r>
              <a:rPr dirty="0" baseline="1182" sz="3525" spc="37" b="1">
                <a:latin typeface="Symbol"/>
                <a:cs typeface="Symbol"/>
              </a:rPr>
              <a:t></a:t>
            </a:r>
            <a:r>
              <a:rPr dirty="0" sz="2400" spc="25" b="1">
                <a:latin typeface="Verdana"/>
                <a:cs typeface="Verdana"/>
              </a:rPr>
              <a:t>&lt; </a:t>
            </a:r>
            <a:r>
              <a:rPr dirty="0" sz="2400" spc="-5" b="1">
                <a:latin typeface="Verdana"/>
                <a:cs typeface="Verdana"/>
              </a:rPr>
              <a:t>|&lt;</a:t>
            </a:r>
            <a:r>
              <a:rPr dirty="0" sz="2400" spc="-5" b="1" i="1">
                <a:latin typeface="Verdana"/>
                <a:cs typeface="Verdana"/>
              </a:rPr>
              <a:t>equal </a:t>
            </a:r>
            <a:r>
              <a:rPr dirty="0" sz="2400" b="1">
                <a:latin typeface="Verdana"/>
                <a:cs typeface="Verdana"/>
              </a:rPr>
              <a:t>| = </a:t>
            </a:r>
            <a:r>
              <a:rPr dirty="0" sz="2400" spc="-5" b="1">
                <a:latin typeface="Verdana"/>
                <a:cs typeface="Verdana"/>
              </a:rPr>
              <a:t>|&lt;</a:t>
            </a:r>
            <a:r>
              <a:rPr dirty="0" sz="2400" spc="-5" b="1" i="1">
                <a:latin typeface="Verdana"/>
                <a:cs typeface="Verdana"/>
              </a:rPr>
              <a:t>greater </a:t>
            </a:r>
            <a:r>
              <a:rPr dirty="0" sz="2400" spc="-5" b="1">
                <a:latin typeface="Verdana"/>
                <a:cs typeface="Verdana"/>
              </a:rPr>
              <a:t>|&gt;|&gt;</a:t>
            </a:r>
            <a:r>
              <a:rPr dirty="0" sz="2400" spc="-5" b="1" i="1">
                <a:latin typeface="Verdana"/>
                <a:cs typeface="Verdana"/>
              </a:rPr>
              <a:t>equal  </a:t>
            </a:r>
            <a:r>
              <a:rPr dirty="0" sz="2400" spc="-5" b="1" i="1">
                <a:latin typeface="Verdana"/>
                <a:cs typeface="Verdana"/>
              </a:rPr>
              <a:t>greater</a:t>
            </a:r>
            <a:r>
              <a:rPr dirty="0" sz="2400" spc="-10" b="1" i="1">
                <a:latin typeface="Verdana"/>
                <a:cs typeface="Verdana"/>
              </a:rPr>
              <a:t> </a:t>
            </a:r>
            <a:r>
              <a:rPr dirty="0" baseline="1182" sz="3525" spc="37" b="1">
                <a:latin typeface="Symbol"/>
                <a:cs typeface="Symbol"/>
              </a:rPr>
              <a:t></a:t>
            </a:r>
            <a:r>
              <a:rPr dirty="0" sz="2400" spc="25" b="1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  <a:p>
            <a:pPr marL="784225">
              <a:lnSpc>
                <a:spcPct val="100000"/>
              </a:lnSpc>
              <a:spcBef>
                <a:spcPts val="310"/>
              </a:spcBef>
            </a:pPr>
            <a:r>
              <a:rPr dirty="0" sz="2400" spc="-5" b="1" i="1">
                <a:latin typeface="Verdana"/>
                <a:cs typeface="Verdana"/>
              </a:rPr>
              <a:t>equal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3865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记号的正规文法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dirty="0" sz="3500" spc="95">
                <a:solidFill>
                  <a:srgbClr val="FF0000"/>
                </a:solidFill>
              </a:rPr>
              <a:t>续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1)</a:t>
            </a:r>
            <a:endParaRPr sz="3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词法分析程序的作用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327762"/>
            <a:ext cx="6616700" cy="47752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词法分析程序的作用：</a:t>
            </a:r>
            <a:endParaRPr baseline="1010" sz="4125">
              <a:latin typeface="黑体"/>
              <a:cs typeface="黑体"/>
            </a:endParaRPr>
          </a:p>
          <a:p>
            <a:pPr marL="782320">
              <a:lnSpc>
                <a:spcPct val="100000"/>
              </a:lnSpc>
              <a:spcBef>
                <a:spcPts val="575"/>
              </a:spcBef>
            </a:pPr>
            <a:r>
              <a:rPr dirty="0" sz="2350" spc="50" b="1">
                <a:latin typeface="黑体"/>
                <a:cs typeface="黑体"/>
              </a:rPr>
              <a:t>扫描源程序字符流</a:t>
            </a:r>
            <a:endParaRPr sz="2350">
              <a:latin typeface="黑体"/>
              <a:cs typeface="黑体"/>
            </a:endParaRPr>
          </a:p>
          <a:p>
            <a:pPr marL="782320" marR="5080">
              <a:lnSpc>
                <a:spcPct val="120900"/>
              </a:lnSpc>
              <a:spcBef>
                <a:spcPts val="95"/>
              </a:spcBef>
            </a:pPr>
            <a:r>
              <a:rPr dirty="0" sz="2350" spc="45" b="1">
                <a:latin typeface="黑体"/>
                <a:cs typeface="黑体"/>
              </a:rPr>
              <a:t>按照源语言的词法规则识别出各类单词符号 </a:t>
            </a:r>
            <a:r>
              <a:rPr dirty="0" sz="2350" spc="50" b="1">
                <a:latin typeface="黑体"/>
                <a:cs typeface="黑体"/>
              </a:rPr>
              <a:t>产</a:t>
            </a:r>
            <a:r>
              <a:rPr dirty="0" sz="2350" spc="30" b="1">
                <a:latin typeface="黑体"/>
                <a:cs typeface="黑体"/>
              </a:rPr>
              <a:t>Th</a:t>
            </a:r>
            <a:r>
              <a:rPr dirty="0" sz="2350" spc="50" b="1">
                <a:latin typeface="黑体"/>
                <a:cs typeface="黑体"/>
              </a:rPr>
              <a:t>用于语法分析的记号序列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782320">
              <a:lnSpc>
                <a:spcPct val="100000"/>
              </a:lnSpc>
              <a:spcBef>
                <a:spcPts val="5"/>
              </a:spcBef>
            </a:pPr>
            <a:r>
              <a:rPr dirty="0" sz="2350" spc="50" b="1">
                <a:latin typeface="黑体"/>
                <a:cs typeface="黑体"/>
              </a:rPr>
              <a:t>词法检查</a:t>
            </a:r>
            <a:endParaRPr sz="2350">
              <a:latin typeface="黑体"/>
              <a:cs typeface="黑体"/>
            </a:endParaRPr>
          </a:p>
          <a:p>
            <a:pPr marL="782320">
              <a:lnSpc>
                <a:spcPct val="100000"/>
              </a:lnSpc>
              <a:spcBef>
                <a:spcPts val="585"/>
              </a:spcBef>
            </a:pPr>
            <a:r>
              <a:rPr dirty="0" sz="2350" spc="50" b="1">
                <a:latin typeface="黑体"/>
                <a:cs typeface="黑体"/>
              </a:rPr>
              <a:t>创建符号表</a:t>
            </a:r>
            <a:r>
              <a:rPr dirty="0" sz="2350" spc="25" b="1">
                <a:latin typeface="宋体"/>
                <a:cs typeface="宋体"/>
              </a:rPr>
              <a:t>(</a:t>
            </a:r>
            <a:r>
              <a:rPr dirty="0" sz="2350" spc="50" b="1">
                <a:latin typeface="黑体"/>
                <a:cs typeface="黑体"/>
              </a:rPr>
              <a:t>需要的话</a:t>
            </a:r>
            <a:r>
              <a:rPr dirty="0" sz="2350" spc="15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marL="782320" marR="614045" indent="615950">
              <a:lnSpc>
                <a:spcPts val="3500"/>
              </a:lnSpc>
              <a:spcBef>
                <a:spcPts val="235"/>
              </a:spcBef>
            </a:pPr>
            <a:r>
              <a:rPr dirty="0" sz="2350" spc="45" b="1">
                <a:latin typeface="黑体"/>
                <a:cs typeface="黑体"/>
              </a:rPr>
              <a:t>把识别出来的标识符插入符号表中 </a:t>
            </a:r>
            <a:r>
              <a:rPr dirty="0" sz="2350" spc="50" b="1">
                <a:latin typeface="黑体"/>
                <a:cs typeface="黑体"/>
              </a:rPr>
              <a:t>与用户接口的一些任务：</a:t>
            </a:r>
            <a:endParaRPr sz="2350">
              <a:latin typeface="黑体"/>
              <a:cs typeface="黑体"/>
            </a:endParaRPr>
          </a:p>
          <a:p>
            <a:pPr marL="1383665">
              <a:lnSpc>
                <a:spcPct val="100000"/>
              </a:lnSpc>
              <a:spcBef>
                <a:spcPts val="31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跳过源程序中的注释和空白</a:t>
            </a:r>
            <a:endParaRPr baseline="1182" sz="3525">
              <a:latin typeface="黑体"/>
              <a:cs typeface="黑体"/>
            </a:endParaRPr>
          </a:p>
          <a:p>
            <a:pPr marL="1383665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把错误信息和源程序联系起来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40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878277"/>
            <a:ext cx="6580505" cy="49047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赋值号的文法</a:t>
            </a:r>
            <a:endParaRPr baseline="1010" sz="4125">
              <a:latin typeface="黑体"/>
              <a:cs typeface="黑体"/>
            </a:endParaRPr>
          </a:p>
          <a:p>
            <a:pPr marL="965200" marR="2712085" indent="-419100">
              <a:lnSpc>
                <a:spcPts val="3500"/>
              </a:lnSpc>
              <a:spcBef>
                <a:spcPts val="130"/>
              </a:spcBef>
            </a:pPr>
            <a:r>
              <a:rPr dirty="0" sz="2400" b="1" i="1">
                <a:latin typeface="Verdana"/>
                <a:cs typeface="Verdana"/>
              </a:rPr>
              <a:t>assign_op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:</a:t>
            </a:r>
            <a:r>
              <a:rPr dirty="0" sz="2400" spc="-5" b="1" i="1">
                <a:latin typeface="Verdana"/>
                <a:cs typeface="Verdana"/>
              </a:rPr>
              <a:t>equal  </a:t>
            </a:r>
            <a:r>
              <a:rPr dirty="0" sz="2400" spc="-5" b="1" i="1">
                <a:latin typeface="Verdana"/>
                <a:cs typeface="Verdana"/>
              </a:rPr>
              <a:t>equal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52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标点符号的文法</a:t>
            </a:r>
            <a:endParaRPr baseline="1010" sz="4125">
              <a:latin typeface="黑体"/>
              <a:cs typeface="黑体"/>
            </a:endParaRPr>
          </a:p>
          <a:p>
            <a:pPr marL="546100">
              <a:lnSpc>
                <a:spcPct val="100000"/>
              </a:lnSpc>
              <a:spcBef>
                <a:spcPts val="530"/>
              </a:spcBef>
            </a:pPr>
            <a:r>
              <a:rPr dirty="0" sz="2400" spc="-5" b="1" i="1">
                <a:latin typeface="Verdana"/>
                <a:cs typeface="Verdana"/>
              </a:rPr>
              <a:t>single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+ | - | * | / | ( | ) | : | </a:t>
            </a:r>
            <a:r>
              <a:rPr dirty="0" baseline="1182" sz="3525" spc="15" b="1">
                <a:latin typeface="Symbol"/>
                <a:cs typeface="Symbol"/>
              </a:rPr>
              <a:t></a:t>
            </a:r>
            <a:r>
              <a:rPr dirty="0" baseline="1182" sz="3525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25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54965" marR="3359150" indent="-354965">
              <a:lnSpc>
                <a:spcPct val="118600"/>
              </a:lnSpc>
              <a:spcBef>
                <a:spcPts val="254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注释头符号的文法  </a:t>
            </a:r>
            <a:r>
              <a:rPr dirty="0" sz="2400" spc="-5" b="1" i="1">
                <a:latin typeface="Verdana"/>
                <a:cs typeface="Verdana"/>
              </a:rPr>
              <a:t>note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/ </a:t>
            </a:r>
            <a:r>
              <a:rPr dirty="0" sz="2400" spc="-5" b="1" i="1">
                <a:latin typeface="Verdana"/>
                <a:cs typeface="Verdana"/>
              </a:rPr>
              <a:t>star  </a:t>
            </a:r>
            <a:r>
              <a:rPr dirty="0" sz="2400" spc="-5" b="1" i="1">
                <a:latin typeface="Verdana"/>
                <a:cs typeface="Verdana"/>
              </a:rPr>
              <a:t>star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3865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记号的正规文法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dirty="0" sz="3500" spc="95">
                <a:solidFill>
                  <a:srgbClr val="FF0000"/>
                </a:solidFill>
              </a:rPr>
              <a:t>续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2)</a:t>
            </a:r>
            <a:endParaRPr sz="3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336738"/>
            <a:ext cx="431800" cy="246062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algn="just" marL="12700" marR="5080">
              <a:lnSpc>
                <a:spcPct val="103499"/>
              </a:lnSpc>
              <a:spcBef>
                <a:spcPts val="5"/>
              </a:spcBef>
            </a:pPr>
            <a:r>
              <a:rPr dirty="0" sz="3100" spc="65" b="1">
                <a:solidFill>
                  <a:srgbClr val="FF3300"/>
                </a:solidFill>
                <a:latin typeface="黑体"/>
                <a:cs typeface="黑体"/>
              </a:rPr>
              <a:t>状 态 转 换 图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4392" y="5208347"/>
            <a:ext cx="487680" cy="102870"/>
          </a:xfrm>
          <a:custGeom>
            <a:avLst/>
            <a:gdLst/>
            <a:ahLst/>
            <a:cxnLst/>
            <a:rect l="l" t="t" r="r" b="b"/>
            <a:pathLst>
              <a:path w="487679" h="102870">
                <a:moveTo>
                  <a:pt x="38564" y="54952"/>
                </a:moveTo>
                <a:lnTo>
                  <a:pt x="0" y="96648"/>
                </a:lnTo>
                <a:lnTo>
                  <a:pt x="56494" y="102482"/>
                </a:lnTo>
                <a:lnTo>
                  <a:pt x="50901" y="87656"/>
                </a:lnTo>
                <a:lnTo>
                  <a:pt x="37327" y="87656"/>
                </a:lnTo>
                <a:lnTo>
                  <a:pt x="33966" y="78743"/>
                </a:lnTo>
                <a:lnTo>
                  <a:pt x="45848" y="74261"/>
                </a:lnTo>
                <a:lnTo>
                  <a:pt x="38564" y="54952"/>
                </a:lnTo>
                <a:close/>
              </a:path>
              <a:path w="487679" h="102870">
                <a:moveTo>
                  <a:pt x="45848" y="74261"/>
                </a:moveTo>
                <a:lnTo>
                  <a:pt x="33966" y="78743"/>
                </a:lnTo>
                <a:lnTo>
                  <a:pt x="37327" y="87656"/>
                </a:lnTo>
                <a:lnTo>
                  <a:pt x="49210" y="83173"/>
                </a:lnTo>
                <a:lnTo>
                  <a:pt x="45848" y="74261"/>
                </a:lnTo>
                <a:close/>
              </a:path>
              <a:path w="487679" h="102870">
                <a:moveTo>
                  <a:pt x="49210" y="83173"/>
                </a:moveTo>
                <a:lnTo>
                  <a:pt x="37327" y="87656"/>
                </a:lnTo>
                <a:lnTo>
                  <a:pt x="50901" y="87656"/>
                </a:lnTo>
                <a:lnTo>
                  <a:pt x="49210" y="83173"/>
                </a:lnTo>
                <a:close/>
              </a:path>
              <a:path w="487679" h="102870">
                <a:moveTo>
                  <a:pt x="487158" y="0"/>
                </a:moveTo>
                <a:lnTo>
                  <a:pt x="242704" y="0"/>
                </a:lnTo>
                <a:lnTo>
                  <a:pt x="45848" y="74261"/>
                </a:lnTo>
                <a:lnTo>
                  <a:pt x="49210" y="83173"/>
                </a:lnTo>
                <a:lnTo>
                  <a:pt x="244442" y="9525"/>
                </a:lnTo>
                <a:lnTo>
                  <a:pt x="243573" y="9525"/>
                </a:lnTo>
                <a:lnTo>
                  <a:pt x="245253" y="9218"/>
                </a:lnTo>
                <a:lnTo>
                  <a:pt x="487158" y="9218"/>
                </a:lnTo>
                <a:lnTo>
                  <a:pt x="487158" y="0"/>
                </a:lnTo>
                <a:close/>
              </a:path>
              <a:path w="487679" h="102870">
                <a:moveTo>
                  <a:pt x="245253" y="9218"/>
                </a:moveTo>
                <a:lnTo>
                  <a:pt x="243573" y="9525"/>
                </a:lnTo>
                <a:lnTo>
                  <a:pt x="244442" y="9525"/>
                </a:lnTo>
                <a:lnTo>
                  <a:pt x="245253" y="9218"/>
                </a:lnTo>
                <a:close/>
              </a:path>
              <a:path w="487679" h="102870">
                <a:moveTo>
                  <a:pt x="487158" y="9218"/>
                </a:moveTo>
                <a:lnTo>
                  <a:pt x="245253" y="9218"/>
                </a:lnTo>
                <a:lnTo>
                  <a:pt x="244442" y="9525"/>
                </a:lnTo>
                <a:lnTo>
                  <a:pt x="487158" y="9525"/>
                </a:lnTo>
                <a:lnTo>
                  <a:pt x="487158" y="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24465" y="5000244"/>
            <a:ext cx="1092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读去注释状态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3098" y="6160018"/>
            <a:ext cx="230504" cy="320675"/>
          </a:xfrm>
          <a:custGeom>
            <a:avLst/>
            <a:gdLst/>
            <a:ahLst/>
            <a:cxnLst/>
            <a:rect l="l" t="t" r="r" b="b"/>
            <a:pathLst>
              <a:path w="230504" h="320675">
                <a:moveTo>
                  <a:pt x="108130" y="310872"/>
                </a:moveTo>
                <a:lnTo>
                  <a:pt x="0" y="310872"/>
                </a:lnTo>
                <a:lnTo>
                  <a:pt x="0" y="320397"/>
                </a:lnTo>
                <a:lnTo>
                  <a:pt x="114867" y="320397"/>
                </a:lnTo>
                <a:lnTo>
                  <a:pt x="117110" y="314049"/>
                </a:lnTo>
                <a:lnTo>
                  <a:pt x="107008" y="314049"/>
                </a:lnTo>
                <a:lnTo>
                  <a:pt x="108130" y="310872"/>
                </a:lnTo>
                <a:close/>
              </a:path>
              <a:path w="230504" h="320675">
                <a:moveTo>
                  <a:pt x="201587" y="46312"/>
                </a:moveTo>
                <a:lnTo>
                  <a:pt x="107008" y="314049"/>
                </a:lnTo>
                <a:lnTo>
                  <a:pt x="111499" y="310872"/>
                </a:lnTo>
                <a:lnTo>
                  <a:pt x="118232" y="310872"/>
                </a:lnTo>
                <a:lnTo>
                  <a:pt x="210568" y="49485"/>
                </a:lnTo>
                <a:lnTo>
                  <a:pt x="201587" y="46312"/>
                </a:lnTo>
                <a:close/>
              </a:path>
              <a:path w="230504" h="320675">
                <a:moveTo>
                  <a:pt x="118232" y="310872"/>
                </a:moveTo>
                <a:lnTo>
                  <a:pt x="111499" y="310872"/>
                </a:lnTo>
                <a:lnTo>
                  <a:pt x="107008" y="314049"/>
                </a:lnTo>
                <a:lnTo>
                  <a:pt x="117110" y="314049"/>
                </a:lnTo>
                <a:lnTo>
                  <a:pt x="118232" y="310872"/>
                </a:lnTo>
                <a:close/>
              </a:path>
              <a:path w="230504" h="320675">
                <a:moveTo>
                  <a:pt x="227280" y="34338"/>
                </a:moveTo>
                <a:lnTo>
                  <a:pt x="205817" y="34338"/>
                </a:lnTo>
                <a:lnTo>
                  <a:pt x="214798" y="37510"/>
                </a:lnTo>
                <a:lnTo>
                  <a:pt x="210568" y="49485"/>
                </a:lnTo>
                <a:lnTo>
                  <a:pt x="230027" y="56359"/>
                </a:lnTo>
                <a:lnTo>
                  <a:pt x="227280" y="34338"/>
                </a:lnTo>
                <a:close/>
              </a:path>
              <a:path w="230504" h="320675">
                <a:moveTo>
                  <a:pt x="205817" y="34338"/>
                </a:moveTo>
                <a:lnTo>
                  <a:pt x="201587" y="46312"/>
                </a:lnTo>
                <a:lnTo>
                  <a:pt x="210568" y="49485"/>
                </a:lnTo>
                <a:lnTo>
                  <a:pt x="214798" y="37510"/>
                </a:lnTo>
                <a:lnTo>
                  <a:pt x="205817" y="34338"/>
                </a:lnTo>
                <a:close/>
              </a:path>
              <a:path w="230504" h="320675">
                <a:moveTo>
                  <a:pt x="222998" y="0"/>
                </a:moveTo>
                <a:lnTo>
                  <a:pt x="182128" y="39438"/>
                </a:lnTo>
                <a:lnTo>
                  <a:pt x="201587" y="46312"/>
                </a:lnTo>
                <a:lnTo>
                  <a:pt x="205817" y="34338"/>
                </a:lnTo>
                <a:lnTo>
                  <a:pt x="227280" y="34338"/>
                </a:lnTo>
                <a:lnTo>
                  <a:pt x="222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76437" y="6252972"/>
            <a:ext cx="1092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错误处理状态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2962" y="908811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5350" y="1725612"/>
            <a:ext cx="4473575" cy="621030"/>
          </a:xfrm>
          <a:custGeom>
            <a:avLst/>
            <a:gdLst/>
            <a:ahLst/>
            <a:cxnLst/>
            <a:rect l="l" t="t" r="r" b="b"/>
            <a:pathLst>
              <a:path w="4473575" h="621030">
                <a:moveTo>
                  <a:pt x="0" y="0"/>
                </a:moveTo>
                <a:lnTo>
                  <a:pt x="19050" y="15875"/>
                </a:lnTo>
                <a:lnTo>
                  <a:pt x="36512" y="30162"/>
                </a:lnTo>
                <a:lnTo>
                  <a:pt x="57150" y="46037"/>
                </a:lnTo>
                <a:lnTo>
                  <a:pt x="79375" y="63500"/>
                </a:lnTo>
                <a:lnTo>
                  <a:pt x="101600" y="77787"/>
                </a:lnTo>
                <a:lnTo>
                  <a:pt x="125412" y="93662"/>
                </a:lnTo>
                <a:lnTo>
                  <a:pt x="150812" y="107950"/>
                </a:lnTo>
                <a:lnTo>
                  <a:pt x="174625" y="123825"/>
                </a:lnTo>
                <a:lnTo>
                  <a:pt x="203200" y="138112"/>
                </a:lnTo>
                <a:lnTo>
                  <a:pt x="231775" y="153987"/>
                </a:lnTo>
                <a:lnTo>
                  <a:pt x="261937" y="168275"/>
                </a:lnTo>
                <a:lnTo>
                  <a:pt x="290512" y="182562"/>
                </a:lnTo>
                <a:lnTo>
                  <a:pt x="323850" y="195262"/>
                </a:lnTo>
                <a:lnTo>
                  <a:pt x="355600" y="209550"/>
                </a:lnTo>
                <a:lnTo>
                  <a:pt x="388937" y="223837"/>
                </a:lnTo>
                <a:lnTo>
                  <a:pt x="423862" y="236537"/>
                </a:lnTo>
                <a:lnTo>
                  <a:pt x="460375" y="252412"/>
                </a:lnTo>
                <a:lnTo>
                  <a:pt x="496887" y="265112"/>
                </a:lnTo>
                <a:lnTo>
                  <a:pt x="536575" y="277812"/>
                </a:lnTo>
                <a:lnTo>
                  <a:pt x="576262" y="288925"/>
                </a:lnTo>
                <a:lnTo>
                  <a:pt x="614362" y="303212"/>
                </a:lnTo>
                <a:lnTo>
                  <a:pt x="655637" y="315912"/>
                </a:lnTo>
                <a:lnTo>
                  <a:pt x="698500" y="328612"/>
                </a:lnTo>
                <a:lnTo>
                  <a:pt x="742950" y="338137"/>
                </a:lnTo>
                <a:lnTo>
                  <a:pt x="785812" y="350837"/>
                </a:lnTo>
                <a:lnTo>
                  <a:pt x="830262" y="363537"/>
                </a:lnTo>
                <a:lnTo>
                  <a:pt x="874712" y="376237"/>
                </a:lnTo>
                <a:lnTo>
                  <a:pt x="923925" y="385762"/>
                </a:lnTo>
                <a:lnTo>
                  <a:pt x="969962" y="396875"/>
                </a:lnTo>
                <a:lnTo>
                  <a:pt x="1020762" y="407987"/>
                </a:lnTo>
                <a:lnTo>
                  <a:pt x="1068387" y="417512"/>
                </a:lnTo>
                <a:lnTo>
                  <a:pt x="1117600" y="428625"/>
                </a:lnTo>
                <a:lnTo>
                  <a:pt x="1171575" y="439737"/>
                </a:lnTo>
                <a:lnTo>
                  <a:pt x="1222375" y="447675"/>
                </a:lnTo>
                <a:lnTo>
                  <a:pt x="1276350" y="458787"/>
                </a:lnTo>
                <a:lnTo>
                  <a:pt x="1330325" y="468312"/>
                </a:lnTo>
                <a:lnTo>
                  <a:pt x="1382712" y="476250"/>
                </a:lnTo>
                <a:lnTo>
                  <a:pt x="1439862" y="485775"/>
                </a:lnTo>
                <a:lnTo>
                  <a:pt x="1495425" y="493712"/>
                </a:lnTo>
                <a:lnTo>
                  <a:pt x="1552575" y="503237"/>
                </a:lnTo>
                <a:lnTo>
                  <a:pt x="1609725" y="509587"/>
                </a:lnTo>
                <a:lnTo>
                  <a:pt x="1666875" y="519112"/>
                </a:lnTo>
                <a:lnTo>
                  <a:pt x="1727200" y="525462"/>
                </a:lnTo>
                <a:lnTo>
                  <a:pt x="1785937" y="533400"/>
                </a:lnTo>
                <a:lnTo>
                  <a:pt x="1846262" y="539750"/>
                </a:lnTo>
                <a:lnTo>
                  <a:pt x="1908175" y="547687"/>
                </a:lnTo>
                <a:lnTo>
                  <a:pt x="1968500" y="552450"/>
                </a:lnTo>
                <a:lnTo>
                  <a:pt x="2028825" y="558800"/>
                </a:lnTo>
                <a:lnTo>
                  <a:pt x="2092325" y="565150"/>
                </a:lnTo>
                <a:lnTo>
                  <a:pt x="2159000" y="571500"/>
                </a:lnTo>
                <a:lnTo>
                  <a:pt x="2220912" y="574675"/>
                </a:lnTo>
                <a:lnTo>
                  <a:pt x="2286000" y="581025"/>
                </a:lnTo>
                <a:lnTo>
                  <a:pt x="2349500" y="585788"/>
                </a:lnTo>
                <a:lnTo>
                  <a:pt x="2414587" y="590550"/>
                </a:lnTo>
                <a:lnTo>
                  <a:pt x="2479675" y="592138"/>
                </a:lnTo>
                <a:lnTo>
                  <a:pt x="2544762" y="598488"/>
                </a:lnTo>
                <a:lnTo>
                  <a:pt x="2613025" y="601663"/>
                </a:lnTo>
                <a:lnTo>
                  <a:pt x="2679700" y="604838"/>
                </a:lnTo>
                <a:lnTo>
                  <a:pt x="2747962" y="606425"/>
                </a:lnTo>
                <a:lnTo>
                  <a:pt x="2816225" y="611188"/>
                </a:lnTo>
                <a:lnTo>
                  <a:pt x="2884487" y="612775"/>
                </a:lnTo>
                <a:lnTo>
                  <a:pt x="2951162" y="614363"/>
                </a:lnTo>
                <a:lnTo>
                  <a:pt x="3019425" y="615950"/>
                </a:lnTo>
                <a:lnTo>
                  <a:pt x="3087687" y="617538"/>
                </a:lnTo>
                <a:lnTo>
                  <a:pt x="3157537" y="619125"/>
                </a:lnTo>
                <a:lnTo>
                  <a:pt x="3225800" y="619125"/>
                </a:lnTo>
                <a:lnTo>
                  <a:pt x="3295650" y="620713"/>
                </a:lnTo>
                <a:lnTo>
                  <a:pt x="3365500" y="620713"/>
                </a:lnTo>
                <a:lnTo>
                  <a:pt x="3435350" y="619125"/>
                </a:lnTo>
                <a:lnTo>
                  <a:pt x="3506787" y="620713"/>
                </a:lnTo>
                <a:lnTo>
                  <a:pt x="3576637" y="620713"/>
                </a:lnTo>
                <a:lnTo>
                  <a:pt x="3646487" y="617538"/>
                </a:lnTo>
                <a:lnTo>
                  <a:pt x="3716337" y="617538"/>
                </a:lnTo>
                <a:lnTo>
                  <a:pt x="3787775" y="617538"/>
                </a:lnTo>
                <a:lnTo>
                  <a:pt x="3857625" y="614363"/>
                </a:lnTo>
                <a:lnTo>
                  <a:pt x="3927475" y="612775"/>
                </a:lnTo>
                <a:lnTo>
                  <a:pt x="3997325" y="611188"/>
                </a:lnTo>
                <a:lnTo>
                  <a:pt x="4070350" y="606425"/>
                </a:lnTo>
                <a:lnTo>
                  <a:pt x="4140200" y="603250"/>
                </a:lnTo>
                <a:lnTo>
                  <a:pt x="4210050" y="601663"/>
                </a:lnTo>
                <a:lnTo>
                  <a:pt x="4279900" y="596900"/>
                </a:lnTo>
                <a:lnTo>
                  <a:pt x="4349750" y="592138"/>
                </a:lnTo>
                <a:lnTo>
                  <a:pt x="4421188" y="588963"/>
                </a:lnTo>
                <a:lnTo>
                  <a:pt x="4473575" y="5857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72412" y="2266951"/>
            <a:ext cx="114300" cy="92075"/>
          </a:xfrm>
          <a:custGeom>
            <a:avLst/>
            <a:gdLst/>
            <a:ahLst/>
            <a:cxnLst/>
            <a:rect l="l" t="t" r="r" b="b"/>
            <a:pathLst>
              <a:path w="114300" h="92075">
                <a:moveTo>
                  <a:pt x="0" y="0"/>
                </a:moveTo>
                <a:lnTo>
                  <a:pt x="20637" y="44450"/>
                </a:lnTo>
                <a:lnTo>
                  <a:pt x="7937" y="92075"/>
                </a:lnTo>
                <a:lnTo>
                  <a:pt x="114300" y="396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51237" y="997203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67650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22700" y="1514476"/>
            <a:ext cx="249237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22700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26062" y="1514476"/>
            <a:ext cx="249238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26062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8100" y="1633537"/>
            <a:ext cx="450850" cy="1905"/>
          </a:xfrm>
          <a:custGeom>
            <a:avLst/>
            <a:gdLst/>
            <a:ahLst/>
            <a:cxnLst/>
            <a:rect l="l" t="t" r="r" b="b"/>
            <a:pathLst>
              <a:path w="450850" h="1905">
                <a:moveTo>
                  <a:pt x="0" y="0"/>
                </a:moveTo>
                <a:lnTo>
                  <a:pt x="45085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7200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52712" y="1332484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6262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6262" y="1303337"/>
            <a:ext cx="249554" cy="217804"/>
          </a:xfrm>
          <a:custGeom>
            <a:avLst/>
            <a:gdLst/>
            <a:ahLst/>
            <a:cxnLst/>
            <a:rect l="l" t="t" r="r" b="b"/>
            <a:pathLst>
              <a:path w="249554" h="217805">
                <a:moveTo>
                  <a:pt x="19131" y="189858"/>
                </a:moveTo>
                <a:lnTo>
                  <a:pt x="10867" y="174499"/>
                </a:lnTo>
                <a:lnTo>
                  <a:pt x="4877" y="158221"/>
                </a:lnTo>
                <a:lnTo>
                  <a:pt x="1231" y="141270"/>
                </a:lnTo>
                <a:lnTo>
                  <a:pt x="0" y="123895"/>
                </a:lnTo>
                <a:lnTo>
                  <a:pt x="9792" y="75668"/>
                </a:lnTo>
                <a:lnTo>
                  <a:pt x="36498" y="36286"/>
                </a:lnTo>
                <a:lnTo>
                  <a:pt x="76110" y="9735"/>
                </a:lnTo>
                <a:lnTo>
                  <a:pt x="124619" y="0"/>
                </a:lnTo>
                <a:lnTo>
                  <a:pt x="173125" y="9735"/>
                </a:lnTo>
                <a:lnTo>
                  <a:pt x="212737" y="36286"/>
                </a:lnTo>
                <a:lnTo>
                  <a:pt x="239444" y="75668"/>
                </a:lnTo>
                <a:lnTo>
                  <a:pt x="249238" y="123895"/>
                </a:lnTo>
                <a:lnTo>
                  <a:pt x="246362" y="150360"/>
                </a:lnTo>
                <a:lnTo>
                  <a:pt x="237989" y="175332"/>
                </a:lnTo>
                <a:lnTo>
                  <a:pt x="224499" y="197983"/>
                </a:lnTo>
                <a:lnTo>
                  <a:pt x="206273" y="21748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84512" y="1441451"/>
            <a:ext cx="113030" cy="104775"/>
          </a:xfrm>
          <a:custGeom>
            <a:avLst/>
            <a:gdLst/>
            <a:ahLst/>
            <a:cxnLst/>
            <a:rect l="l" t="t" r="r" b="b"/>
            <a:pathLst>
              <a:path w="113030" h="104775">
                <a:moveTo>
                  <a:pt x="61913" y="0"/>
                </a:moveTo>
                <a:lnTo>
                  <a:pt x="42862" y="44450"/>
                </a:lnTo>
                <a:lnTo>
                  <a:pt x="0" y="69850"/>
                </a:lnTo>
                <a:lnTo>
                  <a:pt x="112713" y="104775"/>
                </a:lnTo>
                <a:lnTo>
                  <a:pt x="61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06725" y="1012444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18037" y="1514476"/>
            <a:ext cx="249238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8037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18037" y="1303337"/>
            <a:ext cx="249554" cy="217804"/>
          </a:xfrm>
          <a:custGeom>
            <a:avLst/>
            <a:gdLst/>
            <a:ahLst/>
            <a:cxnLst/>
            <a:rect l="l" t="t" r="r" b="b"/>
            <a:pathLst>
              <a:path w="249554" h="217805">
                <a:moveTo>
                  <a:pt x="19552" y="190517"/>
                </a:moveTo>
                <a:lnTo>
                  <a:pt x="11108" y="175030"/>
                </a:lnTo>
                <a:lnTo>
                  <a:pt x="4986" y="158593"/>
                </a:lnTo>
                <a:lnTo>
                  <a:pt x="1258" y="141463"/>
                </a:lnTo>
                <a:lnTo>
                  <a:pt x="0" y="123895"/>
                </a:lnTo>
                <a:lnTo>
                  <a:pt x="9792" y="75668"/>
                </a:lnTo>
                <a:lnTo>
                  <a:pt x="36498" y="36286"/>
                </a:lnTo>
                <a:lnTo>
                  <a:pt x="76110" y="9735"/>
                </a:lnTo>
                <a:lnTo>
                  <a:pt x="124619" y="0"/>
                </a:lnTo>
                <a:lnTo>
                  <a:pt x="173125" y="9735"/>
                </a:lnTo>
                <a:lnTo>
                  <a:pt x="212737" y="36286"/>
                </a:lnTo>
                <a:lnTo>
                  <a:pt x="239444" y="75668"/>
                </a:lnTo>
                <a:lnTo>
                  <a:pt x="249238" y="123895"/>
                </a:lnTo>
                <a:lnTo>
                  <a:pt x="246362" y="150360"/>
                </a:lnTo>
                <a:lnTo>
                  <a:pt x="237989" y="175332"/>
                </a:lnTo>
                <a:lnTo>
                  <a:pt x="224499" y="197983"/>
                </a:lnTo>
                <a:lnTo>
                  <a:pt x="206273" y="21748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86287" y="1441451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61912" y="0"/>
                </a:moveTo>
                <a:lnTo>
                  <a:pt x="44450" y="44450"/>
                </a:lnTo>
                <a:lnTo>
                  <a:pt x="0" y="69850"/>
                </a:lnTo>
                <a:lnTo>
                  <a:pt x="114300" y="104775"/>
                </a:lnTo>
                <a:lnTo>
                  <a:pt x="61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508500" y="1012444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16737" y="1514476"/>
            <a:ext cx="249238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16737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983412" y="1356867"/>
            <a:ext cx="93662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">
              <a:lnSpc>
                <a:spcPts val="1590"/>
              </a:lnSpc>
              <a:spcBef>
                <a:spcPts val="100"/>
              </a:spcBef>
              <a:tabLst>
                <a:tab pos="923290" algn="l"/>
              </a:tabLst>
            </a:pPr>
            <a:r>
              <a:rPr dirty="0" u="heavy" baseline="1736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736" sz="2400" spc="-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736" sz="2400" spc="-1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dirty="0" u="heavy" sz="1400" spc="-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	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dirty="0" sz="1400" b="1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16737" y="1303337"/>
            <a:ext cx="249554" cy="217804"/>
          </a:xfrm>
          <a:custGeom>
            <a:avLst/>
            <a:gdLst/>
            <a:ahLst/>
            <a:cxnLst/>
            <a:rect l="l" t="t" r="r" b="b"/>
            <a:pathLst>
              <a:path w="249554" h="217805">
                <a:moveTo>
                  <a:pt x="19131" y="189858"/>
                </a:moveTo>
                <a:lnTo>
                  <a:pt x="10867" y="174499"/>
                </a:lnTo>
                <a:lnTo>
                  <a:pt x="4877" y="158221"/>
                </a:lnTo>
                <a:lnTo>
                  <a:pt x="1231" y="141270"/>
                </a:lnTo>
                <a:lnTo>
                  <a:pt x="0" y="123895"/>
                </a:lnTo>
                <a:lnTo>
                  <a:pt x="9792" y="75668"/>
                </a:lnTo>
                <a:lnTo>
                  <a:pt x="36498" y="36286"/>
                </a:lnTo>
                <a:lnTo>
                  <a:pt x="76110" y="9735"/>
                </a:lnTo>
                <a:lnTo>
                  <a:pt x="124619" y="0"/>
                </a:lnTo>
                <a:lnTo>
                  <a:pt x="173125" y="9735"/>
                </a:lnTo>
                <a:lnTo>
                  <a:pt x="212737" y="36286"/>
                </a:lnTo>
                <a:lnTo>
                  <a:pt x="239444" y="75668"/>
                </a:lnTo>
                <a:lnTo>
                  <a:pt x="249238" y="123895"/>
                </a:lnTo>
                <a:lnTo>
                  <a:pt x="246362" y="150360"/>
                </a:lnTo>
                <a:lnTo>
                  <a:pt x="237989" y="175332"/>
                </a:lnTo>
                <a:lnTo>
                  <a:pt x="224499" y="197983"/>
                </a:lnTo>
                <a:lnTo>
                  <a:pt x="206273" y="21748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84987" y="1441451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61912" y="0"/>
                </a:moveTo>
                <a:lnTo>
                  <a:pt x="42862" y="44450"/>
                </a:lnTo>
                <a:lnTo>
                  <a:pt x="0" y="69850"/>
                </a:lnTo>
                <a:lnTo>
                  <a:pt x="114300" y="104775"/>
                </a:lnTo>
                <a:lnTo>
                  <a:pt x="61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807200" y="1012444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41687" y="965201"/>
            <a:ext cx="1197610" cy="619125"/>
          </a:xfrm>
          <a:custGeom>
            <a:avLst/>
            <a:gdLst/>
            <a:ahLst/>
            <a:cxnLst/>
            <a:rect l="l" t="t" r="r" b="b"/>
            <a:pathLst>
              <a:path w="1197610" h="619125">
                <a:moveTo>
                  <a:pt x="0" y="618908"/>
                </a:moveTo>
                <a:lnTo>
                  <a:pt x="20866" y="586416"/>
                </a:lnTo>
                <a:lnTo>
                  <a:pt x="43721" y="554504"/>
                </a:lnTo>
                <a:lnTo>
                  <a:pt x="68522" y="523195"/>
                </a:lnTo>
                <a:lnTo>
                  <a:pt x="95227" y="492509"/>
                </a:lnTo>
                <a:lnTo>
                  <a:pt x="123793" y="462470"/>
                </a:lnTo>
                <a:lnTo>
                  <a:pt x="154180" y="433098"/>
                </a:lnTo>
                <a:lnTo>
                  <a:pt x="186343" y="404415"/>
                </a:lnTo>
                <a:lnTo>
                  <a:pt x="220242" y="376444"/>
                </a:lnTo>
                <a:lnTo>
                  <a:pt x="255834" y="349206"/>
                </a:lnTo>
                <a:lnTo>
                  <a:pt x="293076" y="322723"/>
                </a:lnTo>
                <a:lnTo>
                  <a:pt x="331927" y="297017"/>
                </a:lnTo>
                <a:lnTo>
                  <a:pt x="372344" y="272109"/>
                </a:lnTo>
                <a:lnTo>
                  <a:pt x="414286" y="248022"/>
                </a:lnTo>
                <a:lnTo>
                  <a:pt x="457709" y="224777"/>
                </a:lnTo>
                <a:lnTo>
                  <a:pt x="502572" y="202396"/>
                </a:lnTo>
                <a:lnTo>
                  <a:pt x="548832" y="180901"/>
                </a:lnTo>
                <a:lnTo>
                  <a:pt x="596447" y="160314"/>
                </a:lnTo>
                <a:lnTo>
                  <a:pt x="645376" y="140656"/>
                </a:lnTo>
                <a:lnTo>
                  <a:pt x="695576" y="121949"/>
                </a:lnTo>
                <a:lnTo>
                  <a:pt x="747004" y="104216"/>
                </a:lnTo>
                <a:lnTo>
                  <a:pt x="799618" y="87477"/>
                </a:lnTo>
                <a:lnTo>
                  <a:pt x="853377" y="71755"/>
                </a:lnTo>
                <a:lnTo>
                  <a:pt x="908238" y="57072"/>
                </a:lnTo>
                <a:lnTo>
                  <a:pt x="964158" y="43450"/>
                </a:lnTo>
                <a:lnTo>
                  <a:pt x="1021097" y="30909"/>
                </a:lnTo>
                <a:lnTo>
                  <a:pt x="1079010" y="19473"/>
                </a:lnTo>
                <a:lnTo>
                  <a:pt x="1137857" y="9162"/>
                </a:lnTo>
                <a:lnTo>
                  <a:pt x="119759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03637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7462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82937" y="1344676"/>
            <a:ext cx="573405" cy="41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>
              <a:lnSpc>
                <a:spcPts val="1635"/>
              </a:lnSpc>
              <a:spcBef>
                <a:spcPts val="100"/>
              </a:spcBef>
              <a:tabLst>
                <a:tab pos="380365" algn="l"/>
                <a:tab pos="560070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dirty="0" sz="1400" b="1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00562" y="1587501"/>
            <a:ext cx="109855" cy="92075"/>
          </a:xfrm>
          <a:custGeom>
            <a:avLst/>
            <a:gdLst/>
            <a:ahLst/>
            <a:cxnLst/>
            <a:rect l="l" t="t" r="r" b="b"/>
            <a:pathLst>
              <a:path w="109854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09538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07000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21200" y="965174"/>
            <a:ext cx="944880" cy="463550"/>
          </a:xfrm>
          <a:custGeom>
            <a:avLst/>
            <a:gdLst/>
            <a:ahLst/>
            <a:cxnLst/>
            <a:rect l="l" t="t" r="r" b="b"/>
            <a:pathLst>
              <a:path w="944879" h="463550">
                <a:moveTo>
                  <a:pt x="0" y="27"/>
                </a:moveTo>
                <a:lnTo>
                  <a:pt x="490" y="27"/>
                </a:lnTo>
                <a:lnTo>
                  <a:pt x="1026" y="0"/>
                </a:lnTo>
                <a:lnTo>
                  <a:pt x="1562" y="27"/>
                </a:lnTo>
                <a:lnTo>
                  <a:pt x="60574" y="1112"/>
                </a:lnTo>
                <a:lnTo>
                  <a:pt x="118766" y="4328"/>
                </a:lnTo>
                <a:lnTo>
                  <a:pt x="176020" y="9620"/>
                </a:lnTo>
                <a:lnTo>
                  <a:pt x="232220" y="16928"/>
                </a:lnTo>
                <a:lnTo>
                  <a:pt x="287249" y="26197"/>
                </a:lnTo>
                <a:lnTo>
                  <a:pt x="340991" y="37368"/>
                </a:lnTo>
                <a:lnTo>
                  <a:pt x="393329" y="50385"/>
                </a:lnTo>
                <a:lnTo>
                  <a:pt x="444145" y="65191"/>
                </a:lnTo>
                <a:lnTo>
                  <a:pt x="493325" y="81727"/>
                </a:lnTo>
                <a:lnTo>
                  <a:pt x="540750" y="99937"/>
                </a:lnTo>
                <a:lnTo>
                  <a:pt x="586304" y="119763"/>
                </a:lnTo>
                <a:lnTo>
                  <a:pt x="629871" y="141149"/>
                </a:lnTo>
                <a:lnTo>
                  <a:pt x="671333" y="164036"/>
                </a:lnTo>
                <a:lnTo>
                  <a:pt x="710575" y="188369"/>
                </a:lnTo>
                <a:lnTo>
                  <a:pt x="747479" y="214088"/>
                </a:lnTo>
                <a:lnTo>
                  <a:pt x="781929" y="241138"/>
                </a:lnTo>
                <a:lnTo>
                  <a:pt x="813809" y="269461"/>
                </a:lnTo>
                <a:lnTo>
                  <a:pt x="843000" y="299000"/>
                </a:lnTo>
                <a:lnTo>
                  <a:pt x="869388" y="329697"/>
                </a:lnTo>
                <a:lnTo>
                  <a:pt x="892854" y="361495"/>
                </a:lnTo>
                <a:lnTo>
                  <a:pt x="913284" y="394337"/>
                </a:lnTo>
                <a:lnTo>
                  <a:pt x="930558" y="428166"/>
                </a:lnTo>
                <a:lnTo>
                  <a:pt x="944563" y="46292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10200" y="1392237"/>
            <a:ext cx="92075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21400" y="1514476"/>
            <a:ext cx="249237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21400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02337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890962" y="1350771"/>
            <a:ext cx="2959100" cy="40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ts val="1610"/>
              </a:lnSpc>
              <a:spcBef>
                <a:spcPts val="100"/>
              </a:spcBef>
              <a:tabLst>
                <a:tab pos="975994" algn="l"/>
                <a:tab pos="1160145" algn="l"/>
                <a:tab pos="1684020" algn="l"/>
                <a:tab pos="1868170" algn="l"/>
                <a:tab pos="2480945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2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E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+/-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</a:t>
            </a:r>
            <a:r>
              <a:rPr dirty="0" u="heavy" sz="1600" spc="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  <a:tabLst>
                <a:tab pos="807720" algn="l"/>
                <a:tab pos="1513840" algn="l"/>
                <a:tab pos="2309495" algn="l"/>
              </a:tabLst>
            </a:pPr>
            <a:r>
              <a:rPr dirty="0" sz="1400" b="1">
                <a:latin typeface="Times New Roman"/>
                <a:cs typeface="Times New Roman"/>
              </a:rPr>
              <a:t>3	4	5	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97675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7462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43550" y="1219201"/>
            <a:ext cx="598805" cy="331470"/>
          </a:xfrm>
          <a:custGeom>
            <a:avLst/>
            <a:gdLst/>
            <a:ahLst/>
            <a:cxnLst/>
            <a:rect l="l" t="t" r="r" b="b"/>
            <a:pathLst>
              <a:path w="598804" h="331469">
                <a:moveTo>
                  <a:pt x="0" y="330968"/>
                </a:moveTo>
                <a:lnTo>
                  <a:pt x="14323" y="293156"/>
                </a:lnTo>
                <a:lnTo>
                  <a:pt x="33464" y="256951"/>
                </a:lnTo>
                <a:lnTo>
                  <a:pt x="57153" y="222502"/>
                </a:lnTo>
                <a:lnTo>
                  <a:pt x="85122" y="189955"/>
                </a:lnTo>
                <a:lnTo>
                  <a:pt x="117103" y="159460"/>
                </a:lnTo>
                <a:lnTo>
                  <a:pt x="152826" y="131166"/>
                </a:lnTo>
                <a:lnTo>
                  <a:pt x="192024" y="105219"/>
                </a:lnTo>
                <a:lnTo>
                  <a:pt x="234428" y="81770"/>
                </a:lnTo>
                <a:lnTo>
                  <a:pt x="279769" y="60966"/>
                </a:lnTo>
                <a:lnTo>
                  <a:pt x="327779" y="42956"/>
                </a:lnTo>
                <a:lnTo>
                  <a:pt x="378189" y="27887"/>
                </a:lnTo>
                <a:lnTo>
                  <a:pt x="430730" y="15909"/>
                </a:lnTo>
                <a:lnTo>
                  <a:pt x="485135" y="7169"/>
                </a:lnTo>
                <a:lnTo>
                  <a:pt x="541134" y="1817"/>
                </a:lnTo>
                <a:lnTo>
                  <a:pt x="59845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024520" y="1219201"/>
            <a:ext cx="831850" cy="299085"/>
          </a:xfrm>
          <a:custGeom>
            <a:avLst/>
            <a:gdLst/>
            <a:ahLst/>
            <a:cxnLst/>
            <a:rect l="l" t="t" r="r" b="b"/>
            <a:pathLst>
              <a:path w="831850" h="299084">
                <a:moveTo>
                  <a:pt x="0" y="0"/>
                </a:moveTo>
                <a:lnTo>
                  <a:pt x="59723" y="1075"/>
                </a:lnTo>
                <a:lnTo>
                  <a:pt x="118664" y="4265"/>
                </a:lnTo>
                <a:lnTo>
                  <a:pt x="176671" y="9515"/>
                </a:lnTo>
                <a:lnTo>
                  <a:pt x="233593" y="16772"/>
                </a:lnTo>
                <a:lnTo>
                  <a:pt x="289278" y="25980"/>
                </a:lnTo>
                <a:lnTo>
                  <a:pt x="343577" y="37086"/>
                </a:lnTo>
                <a:lnTo>
                  <a:pt x="396336" y="50035"/>
                </a:lnTo>
                <a:lnTo>
                  <a:pt x="447405" y="64773"/>
                </a:lnTo>
                <a:lnTo>
                  <a:pt x="496632" y="81245"/>
                </a:lnTo>
                <a:lnTo>
                  <a:pt x="543867" y="99398"/>
                </a:lnTo>
                <a:lnTo>
                  <a:pt x="588958" y="119177"/>
                </a:lnTo>
                <a:lnTo>
                  <a:pt x="631753" y="140528"/>
                </a:lnTo>
                <a:lnTo>
                  <a:pt x="672102" y="163397"/>
                </a:lnTo>
                <a:lnTo>
                  <a:pt x="709852" y="187728"/>
                </a:lnTo>
                <a:lnTo>
                  <a:pt x="744854" y="213469"/>
                </a:lnTo>
                <a:lnTo>
                  <a:pt x="776955" y="240564"/>
                </a:lnTo>
                <a:lnTo>
                  <a:pt x="806004" y="268960"/>
                </a:lnTo>
                <a:lnTo>
                  <a:pt x="831849" y="29860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799262" y="1471612"/>
            <a:ext cx="101600" cy="113030"/>
          </a:xfrm>
          <a:custGeom>
            <a:avLst/>
            <a:gdLst/>
            <a:ahLst/>
            <a:cxnLst/>
            <a:rect l="l" t="t" r="r" b="b"/>
            <a:pathLst>
              <a:path w="101600" h="113030">
                <a:moveTo>
                  <a:pt x="80962" y="0"/>
                </a:moveTo>
                <a:lnTo>
                  <a:pt x="50800" y="36512"/>
                </a:lnTo>
                <a:lnTo>
                  <a:pt x="0" y="49213"/>
                </a:lnTo>
                <a:lnTo>
                  <a:pt x="101600" y="112713"/>
                </a:lnTo>
                <a:lnTo>
                  <a:pt x="8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60925" y="1728787"/>
            <a:ext cx="3016250" cy="449580"/>
          </a:xfrm>
          <a:custGeom>
            <a:avLst/>
            <a:gdLst/>
            <a:ahLst/>
            <a:cxnLst/>
            <a:rect l="l" t="t" r="r" b="b"/>
            <a:pathLst>
              <a:path w="3016250" h="449580">
                <a:moveTo>
                  <a:pt x="0" y="0"/>
                </a:moveTo>
                <a:lnTo>
                  <a:pt x="12700" y="11112"/>
                </a:lnTo>
                <a:lnTo>
                  <a:pt x="25400" y="23812"/>
                </a:lnTo>
                <a:lnTo>
                  <a:pt x="39687" y="36512"/>
                </a:lnTo>
                <a:lnTo>
                  <a:pt x="55562" y="44450"/>
                </a:lnTo>
                <a:lnTo>
                  <a:pt x="71437" y="57150"/>
                </a:lnTo>
                <a:lnTo>
                  <a:pt x="88900" y="68262"/>
                </a:lnTo>
                <a:lnTo>
                  <a:pt x="106362" y="77787"/>
                </a:lnTo>
                <a:lnTo>
                  <a:pt x="125412" y="88900"/>
                </a:lnTo>
                <a:lnTo>
                  <a:pt x="142875" y="100012"/>
                </a:lnTo>
                <a:lnTo>
                  <a:pt x="165100" y="109537"/>
                </a:lnTo>
                <a:lnTo>
                  <a:pt x="187325" y="120650"/>
                </a:lnTo>
                <a:lnTo>
                  <a:pt x="207962" y="128587"/>
                </a:lnTo>
                <a:lnTo>
                  <a:pt x="231775" y="139700"/>
                </a:lnTo>
                <a:lnTo>
                  <a:pt x="257175" y="152400"/>
                </a:lnTo>
                <a:lnTo>
                  <a:pt x="280987" y="160337"/>
                </a:lnTo>
                <a:lnTo>
                  <a:pt x="307975" y="171450"/>
                </a:lnTo>
                <a:lnTo>
                  <a:pt x="333375" y="180975"/>
                </a:lnTo>
                <a:lnTo>
                  <a:pt x="360362" y="188912"/>
                </a:lnTo>
                <a:lnTo>
                  <a:pt x="388937" y="198437"/>
                </a:lnTo>
                <a:lnTo>
                  <a:pt x="419100" y="206375"/>
                </a:lnTo>
                <a:lnTo>
                  <a:pt x="449262" y="217487"/>
                </a:lnTo>
                <a:lnTo>
                  <a:pt x="481012" y="227012"/>
                </a:lnTo>
                <a:lnTo>
                  <a:pt x="511175" y="234950"/>
                </a:lnTo>
                <a:lnTo>
                  <a:pt x="542925" y="244475"/>
                </a:lnTo>
                <a:lnTo>
                  <a:pt x="577850" y="250825"/>
                </a:lnTo>
                <a:lnTo>
                  <a:pt x="611187" y="260350"/>
                </a:lnTo>
                <a:lnTo>
                  <a:pt x="646112" y="268287"/>
                </a:lnTo>
                <a:lnTo>
                  <a:pt x="681037" y="277812"/>
                </a:lnTo>
                <a:lnTo>
                  <a:pt x="715962" y="284162"/>
                </a:lnTo>
                <a:lnTo>
                  <a:pt x="752475" y="292100"/>
                </a:lnTo>
                <a:lnTo>
                  <a:pt x="792162" y="298450"/>
                </a:lnTo>
                <a:lnTo>
                  <a:pt x="830262" y="307975"/>
                </a:lnTo>
                <a:lnTo>
                  <a:pt x="868362" y="314325"/>
                </a:lnTo>
                <a:lnTo>
                  <a:pt x="908050" y="322262"/>
                </a:lnTo>
                <a:lnTo>
                  <a:pt x="947737" y="327025"/>
                </a:lnTo>
                <a:lnTo>
                  <a:pt x="989012" y="334962"/>
                </a:lnTo>
                <a:lnTo>
                  <a:pt x="1033462" y="342900"/>
                </a:lnTo>
                <a:lnTo>
                  <a:pt x="1073150" y="347662"/>
                </a:lnTo>
                <a:lnTo>
                  <a:pt x="1117600" y="354012"/>
                </a:lnTo>
                <a:lnTo>
                  <a:pt x="1160462" y="360362"/>
                </a:lnTo>
                <a:lnTo>
                  <a:pt x="1203325" y="366712"/>
                </a:lnTo>
                <a:lnTo>
                  <a:pt x="1247775" y="373062"/>
                </a:lnTo>
                <a:lnTo>
                  <a:pt x="1292225" y="377825"/>
                </a:lnTo>
                <a:lnTo>
                  <a:pt x="1338262" y="381000"/>
                </a:lnTo>
                <a:lnTo>
                  <a:pt x="1385888" y="387350"/>
                </a:lnTo>
                <a:lnTo>
                  <a:pt x="1431925" y="392112"/>
                </a:lnTo>
                <a:lnTo>
                  <a:pt x="1479550" y="395287"/>
                </a:lnTo>
                <a:lnTo>
                  <a:pt x="1528762" y="403225"/>
                </a:lnTo>
                <a:lnTo>
                  <a:pt x="1576388" y="406400"/>
                </a:lnTo>
                <a:lnTo>
                  <a:pt x="1624012" y="409575"/>
                </a:lnTo>
                <a:lnTo>
                  <a:pt x="1673225" y="414338"/>
                </a:lnTo>
                <a:lnTo>
                  <a:pt x="1720850" y="419100"/>
                </a:lnTo>
                <a:lnTo>
                  <a:pt x="1771650" y="422275"/>
                </a:lnTo>
                <a:lnTo>
                  <a:pt x="1822450" y="423863"/>
                </a:lnTo>
                <a:lnTo>
                  <a:pt x="1874838" y="427038"/>
                </a:lnTo>
                <a:lnTo>
                  <a:pt x="1925638" y="430213"/>
                </a:lnTo>
                <a:lnTo>
                  <a:pt x="1978025" y="433388"/>
                </a:lnTo>
                <a:lnTo>
                  <a:pt x="2028825" y="436563"/>
                </a:lnTo>
                <a:lnTo>
                  <a:pt x="2081212" y="438150"/>
                </a:lnTo>
                <a:lnTo>
                  <a:pt x="2132012" y="439738"/>
                </a:lnTo>
                <a:lnTo>
                  <a:pt x="2185988" y="441325"/>
                </a:lnTo>
                <a:lnTo>
                  <a:pt x="2238375" y="442913"/>
                </a:lnTo>
                <a:lnTo>
                  <a:pt x="2292350" y="444500"/>
                </a:lnTo>
                <a:lnTo>
                  <a:pt x="2346325" y="444500"/>
                </a:lnTo>
                <a:lnTo>
                  <a:pt x="2398712" y="446088"/>
                </a:lnTo>
                <a:lnTo>
                  <a:pt x="2452688" y="446088"/>
                </a:lnTo>
                <a:lnTo>
                  <a:pt x="2506662" y="449263"/>
                </a:lnTo>
                <a:lnTo>
                  <a:pt x="2560638" y="449263"/>
                </a:lnTo>
                <a:lnTo>
                  <a:pt x="2614612" y="449263"/>
                </a:lnTo>
                <a:lnTo>
                  <a:pt x="2670175" y="449263"/>
                </a:lnTo>
                <a:lnTo>
                  <a:pt x="2725738" y="449263"/>
                </a:lnTo>
                <a:lnTo>
                  <a:pt x="2779712" y="449263"/>
                </a:lnTo>
                <a:lnTo>
                  <a:pt x="2833688" y="449263"/>
                </a:lnTo>
                <a:lnTo>
                  <a:pt x="2889250" y="446088"/>
                </a:lnTo>
                <a:lnTo>
                  <a:pt x="2944812" y="444500"/>
                </a:lnTo>
                <a:lnTo>
                  <a:pt x="2998788" y="444500"/>
                </a:lnTo>
                <a:lnTo>
                  <a:pt x="3016250" y="44291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847012" y="2127251"/>
            <a:ext cx="113030" cy="92075"/>
          </a:xfrm>
          <a:custGeom>
            <a:avLst/>
            <a:gdLst/>
            <a:ahLst/>
            <a:cxnLst/>
            <a:rect l="l" t="t" r="r" b="b"/>
            <a:pathLst>
              <a:path w="113029" h="92075">
                <a:moveTo>
                  <a:pt x="0" y="0"/>
                </a:moveTo>
                <a:lnTo>
                  <a:pt x="19050" y="46037"/>
                </a:lnTo>
                <a:lnTo>
                  <a:pt x="4762" y="92075"/>
                </a:lnTo>
                <a:lnTo>
                  <a:pt x="112712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638800" y="1747011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03700" y="1789684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78300" y="787401"/>
            <a:ext cx="3726179" cy="1905"/>
          </a:xfrm>
          <a:custGeom>
            <a:avLst/>
            <a:gdLst/>
            <a:ahLst/>
            <a:cxnLst/>
            <a:rect l="l" t="t" r="r" b="b"/>
            <a:pathLst>
              <a:path w="3726179" h="1904">
                <a:moveTo>
                  <a:pt x="0" y="0"/>
                </a:moveTo>
                <a:lnTo>
                  <a:pt x="3725863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67650" y="741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06662" y="668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5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573337" y="669035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33612" y="787401"/>
            <a:ext cx="186055" cy="1905"/>
          </a:xfrm>
          <a:custGeom>
            <a:avLst/>
            <a:gdLst/>
            <a:ahLst/>
            <a:cxnLst/>
            <a:rect l="l" t="t" r="r" b="b"/>
            <a:pathLst>
              <a:path w="186055" h="1904">
                <a:moveTo>
                  <a:pt x="0" y="0"/>
                </a:moveTo>
                <a:lnTo>
                  <a:pt x="1857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87600" y="741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7462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63837" y="787401"/>
            <a:ext cx="1069975" cy="1905"/>
          </a:xfrm>
          <a:custGeom>
            <a:avLst/>
            <a:gdLst/>
            <a:ahLst/>
            <a:cxnLst/>
            <a:rect l="l" t="t" r="r" b="b"/>
            <a:pathLst>
              <a:path w="1069975" h="1904">
                <a:moveTo>
                  <a:pt x="0" y="0"/>
                </a:moveTo>
                <a:lnTo>
                  <a:pt x="106997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02062" y="741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016250" y="485139"/>
            <a:ext cx="4908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l</a:t>
            </a:r>
            <a:r>
              <a:rPr dirty="0" sz="1600" b="1">
                <a:latin typeface="Times New Roman"/>
                <a:cs typeface="Times New Roman"/>
              </a:rPr>
              <a:t>e</a:t>
            </a:r>
            <a:r>
              <a:rPr dirty="0" sz="1600" spc="5" b="1">
                <a:latin typeface="Times New Roman"/>
                <a:cs typeface="Times New Roman"/>
              </a:rPr>
              <a:t>tt</a:t>
            </a:r>
            <a:r>
              <a:rPr dirty="0" sz="1600" b="1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921125" y="668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987800" y="669035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21125" y="457201"/>
            <a:ext cx="249554" cy="215900"/>
          </a:xfrm>
          <a:custGeom>
            <a:avLst/>
            <a:gdLst/>
            <a:ahLst/>
            <a:cxnLst/>
            <a:rect l="l" t="t" r="r" b="b"/>
            <a:pathLst>
              <a:path w="249554" h="215900">
                <a:moveTo>
                  <a:pt x="19321" y="189118"/>
                </a:moveTo>
                <a:lnTo>
                  <a:pt x="10977" y="173782"/>
                </a:lnTo>
                <a:lnTo>
                  <a:pt x="4927" y="157519"/>
                </a:lnTo>
                <a:lnTo>
                  <a:pt x="1243" y="140579"/>
                </a:lnTo>
                <a:lnTo>
                  <a:pt x="0" y="123211"/>
                </a:lnTo>
                <a:lnTo>
                  <a:pt x="9792" y="75250"/>
                </a:lnTo>
                <a:lnTo>
                  <a:pt x="36498" y="36086"/>
                </a:lnTo>
                <a:lnTo>
                  <a:pt x="76110" y="9682"/>
                </a:lnTo>
                <a:lnTo>
                  <a:pt x="124619" y="0"/>
                </a:lnTo>
                <a:lnTo>
                  <a:pt x="173125" y="9682"/>
                </a:lnTo>
                <a:lnTo>
                  <a:pt x="212737" y="36086"/>
                </a:lnTo>
                <a:lnTo>
                  <a:pt x="239444" y="75250"/>
                </a:lnTo>
                <a:lnTo>
                  <a:pt x="249238" y="123211"/>
                </a:lnTo>
                <a:lnTo>
                  <a:pt x="246394" y="149384"/>
                </a:lnTo>
                <a:lnTo>
                  <a:pt x="238112" y="174097"/>
                </a:lnTo>
                <a:lnTo>
                  <a:pt x="224764" y="196539"/>
                </a:lnTo>
                <a:lnTo>
                  <a:pt x="206723" y="2159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87787" y="595312"/>
            <a:ext cx="114300" cy="103505"/>
          </a:xfrm>
          <a:custGeom>
            <a:avLst/>
            <a:gdLst/>
            <a:ahLst/>
            <a:cxnLst/>
            <a:rect l="l" t="t" r="r" b="b"/>
            <a:pathLst>
              <a:path w="114300" h="103504">
                <a:moveTo>
                  <a:pt x="63500" y="0"/>
                </a:moveTo>
                <a:lnTo>
                  <a:pt x="44450" y="44451"/>
                </a:lnTo>
                <a:lnTo>
                  <a:pt x="0" y="68263"/>
                </a:lnTo>
                <a:lnTo>
                  <a:pt x="114300" y="103188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3695700" y="162051"/>
            <a:ext cx="1042035" cy="269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letter /</a:t>
            </a:r>
            <a:r>
              <a:rPr dirty="0" sz="1600" spc="-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digit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18025" y="503427"/>
            <a:ext cx="5829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ot</a:t>
            </a: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b="1">
                <a:latin typeface="Times New Roman"/>
                <a:cs typeface="Times New Roman"/>
              </a:rPr>
              <a:t>e</a:t>
            </a:r>
            <a:r>
              <a:rPr dirty="0" sz="1600" spc="-65" b="1">
                <a:latin typeface="Times New Roman"/>
                <a:cs typeface="Times New Roman"/>
              </a:rPr>
              <a:t>r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86037" y="957262"/>
            <a:ext cx="1905" cy="5083175"/>
          </a:xfrm>
          <a:custGeom>
            <a:avLst/>
            <a:gdLst/>
            <a:ahLst/>
            <a:cxnLst/>
            <a:rect l="l" t="t" r="r" b="b"/>
            <a:pathLst>
              <a:path w="1905" h="5083175">
                <a:moveTo>
                  <a:pt x="0" y="0"/>
                </a:moveTo>
                <a:lnTo>
                  <a:pt x="1588" y="508317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78775" y="787401"/>
            <a:ext cx="1905" cy="5092700"/>
          </a:xfrm>
          <a:custGeom>
            <a:avLst/>
            <a:gdLst/>
            <a:ahLst/>
            <a:cxnLst/>
            <a:rect l="l" t="t" r="r" b="b"/>
            <a:pathLst>
              <a:path w="1904" h="5092700">
                <a:moveTo>
                  <a:pt x="0" y="0"/>
                </a:moveTo>
                <a:lnTo>
                  <a:pt x="1588" y="50927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29562" y="5845175"/>
            <a:ext cx="96838" cy="10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586037" y="2481262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5">
                <a:moveTo>
                  <a:pt x="0" y="0"/>
                </a:moveTo>
                <a:lnTo>
                  <a:pt x="4524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006725" y="2435226"/>
            <a:ext cx="109855" cy="90805"/>
          </a:xfrm>
          <a:custGeom>
            <a:avLst/>
            <a:gdLst/>
            <a:ahLst/>
            <a:cxnLst/>
            <a:rect l="l" t="t" r="r" b="b"/>
            <a:pathLst>
              <a:path w="109855" h="90805">
                <a:moveTo>
                  <a:pt x="0" y="0"/>
                </a:moveTo>
                <a:lnTo>
                  <a:pt x="15875" y="46037"/>
                </a:lnTo>
                <a:lnTo>
                  <a:pt x="0" y="90487"/>
                </a:lnTo>
                <a:lnTo>
                  <a:pt x="109537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24200" y="2362201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192462" y="2363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51137" y="2179828"/>
            <a:ext cx="1416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&lt;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381375" y="2481262"/>
            <a:ext cx="4518025" cy="1905"/>
          </a:xfrm>
          <a:custGeom>
            <a:avLst/>
            <a:gdLst/>
            <a:ahLst/>
            <a:cxnLst/>
            <a:rect l="l" t="t" r="r" b="b"/>
            <a:pathLst>
              <a:path w="4518025" h="1905">
                <a:moveTo>
                  <a:pt x="0" y="0"/>
                </a:moveTo>
                <a:lnTo>
                  <a:pt x="451802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67650" y="2435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5">
                <a:moveTo>
                  <a:pt x="0" y="0"/>
                </a:moveTo>
                <a:lnTo>
                  <a:pt x="15875" y="46037"/>
                </a:lnTo>
                <a:lnTo>
                  <a:pt x="0" y="90487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3470275" y="2179828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205162" y="2649537"/>
            <a:ext cx="1905" cy="427355"/>
          </a:xfrm>
          <a:custGeom>
            <a:avLst/>
            <a:gdLst/>
            <a:ahLst/>
            <a:cxnLst/>
            <a:rect l="l" t="t" r="r" b="b"/>
            <a:pathLst>
              <a:path w="1905" h="427355">
                <a:moveTo>
                  <a:pt x="0" y="0"/>
                </a:moveTo>
                <a:lnTo>
                  <a:pt x="1588" y="4270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05162" y="2735262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5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67650" y="2689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5">
                <a:moveTo>
                  <a:pt x="0" y="0"/>
                </a:moveTo>
                <a:lnTo>
                  <a:pt x="15875" y="46037"/>
                </a:lnTo>
                <a:lnTo>
                  <a:pt x="0" y="90487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3470275" y="2432811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205162" y="3073401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5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67650" y="3027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457575" y="2789428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586037" y="3327401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4">
                <a:moveTo>
                  <a:pt x="0" y="0"/>
                </a:moveTo>
                <a:lnTo>
                  <a:pt x="4524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006725" y="3281362"/>
            <a:ext cx="109855" cy="92075"/>
          </a:xfrm>
          <a:custGeom>
            <a:avLst/>
            <a:gdLst/>
            <a:ahLst/>
            <a:cxnLst/>
            <a:rect l="l" t="t" r="r" b="b"/>
            <a:pathLst>
              <a:path w="10985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09537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24200" y="3208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3192462" y="3211067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381375" y="3327401"/>
            <a:ext cx="4518025" cy="1905"/>
          </a:xfrm>
          <a:custGeom>
            <a:avLst/>
            <a:gdLst/>
            <a:ahLst/>
            <a:cxnLst/>
            <a:rect l="l" t="t" r="r" b="b"/>
            <a:pathLst>
              <a:path w="4518025" h="1904">
                <a:moveTo>
                  <a:pt x="0" y="0"/>
                </a:moveTo>
                <a:lnTo>
                  <a:pt x="451802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867650" y="3281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2751137" y="3042411"/>
            <a:ext cx="8477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dirty="0" sz="1600" b="1">
                <a:latin typeface="Times New Roman"/>
                <a:cs typeface="Times New Roman"/>
              </a:rPr>
              <a:t>&gt;	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205162" y="3497262"/>
            <a:ext cx="1905" cy="171450"/>
          </a:xfrm>
          <a:custGeom>
            <a:avLst/>
            <a:gdLst/>
            <a:ahLst/>
            <a:cxnLst/>
            <a:rect l="l" t="t" r="r" b="b"/>
            <a:pathLst>
              <a:path w="1905" h="171450">
                <a:moveTo>
                  <a:pt x="0" y="0"/>
                </a:moveTo>
                <a:lnTo>
                  <a:pt x="1588" y="1714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05162" y="3665537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4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867650" y="3619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3457575" y="3380740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586037" y="4005262"/>
            <a:ext cx="5316855" cy="1905"/>
          </a:xfrm>
          <a:custGeom>
            <a:avLst/>
            <a:gdLst/>
            <a:ahLst/>
            <a:cxnLst/>
            <a:rect l="l" t="t" r="r" b="b"/>
            <a:pathLst>
              <a:path w="5316855" h="1904">
                <a:moveTo>
                  <a:pt x="0" y="0"/>
                </a:moveTo>
                <a:lnTo>
                  <a:pt x="53165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67650" y="3959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4">
                <a:moveTo>
                  <a:pt x="0" y="0"/>
                </a:moveTo>
                <a:lnTo>
                  <a:pt x="15875" y="46037"/>
                </a:lnTo>
                <a:lnTo>
                  <a:pt x="0" y="90487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2751137" y="3719067"/>
            <a:ext cx="1416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586037" y="4343401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4">
                <a:moveTo>
                  <a:pt x="0" y="0"/>
                </a:moveTo>
                <a:lnTo>
                  <a:pt x="4524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006725" y="4297362"/>
            <a:ext cx="109855" cy="92075"/>
          </a:xfrm>
          <a:custGeom>
            <a:avLst/>
            <a:gdLst/>
            <a:ahLst/>
            <a:cxnLst/>
            <a:rect l="l" t="t" r="r" b="b"/>
            <a:pathLst>
              <a:path w="10985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09537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2751137" y="4092936"/>
            <a:ext cx="2032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宋体"/>
                <a:cs typeface="宋体"/>
              </a:rPr>
              <a:t>：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124200" y="4224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3148012" y="4226052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381375" y="4343401"/>
            <a:ext cx="4518025" cy="1905"/>
          </a:xfrm>
          <a:custGeom>
            <a:avLst/>
            <a:gdLst/>
            <a:ahLst/>
            <a:cxnLst/>
            <a:rect l="l" t="t" r="r" b="b"/>
            <a:pathLst>
              <a:path w="4518025" h="1904">
                <a:moveTo>
                  <a:pt x="0" y="0"/>
                </a:moveTo>
                <a:lnTo>
                  <a:pt x="451802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867650" y="4297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3479800" y="4051300"/>
            <a:ext cx="1416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205162" y="4511676"/>
            <a:ext cx="1905" cy="173355"/>
          </a:xfrm>
          <a:custGeom>
            <a:avLst/>
            <a:gdLst/>
            <a:ahLst/>
            <a:cxnLst/>
            <a:rect l="l" t="t" r="r" b="b"/>
            <a:pathLst>
              <a:path w="1905" h="173354">
                <a:moveTo>
                  <a:pt x="0" y="0"/>
                </a:moveTo>
                <a:lnTo>
                  <a:pt x="1588" y="1730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205162" y="4681537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4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867650" y="4635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586037" y="5019676"/>
            <a:ext cx="5316855" cy="1905"/>
          </a:xfrm>
          <a:custGeom>
            <a:avLst/>
            <a:gdLst/>
            <a:ahLst/>
            <a:cxnLst/>
            <a:rect l="l" t="t" r="r" b="b"/>
            <a:pathLst>
              <a:path w="5316855" h="1904">
                <a:moveTo>
                  <a:pt x="0" y="0"/>
                </a:moveTo>
                <a:lnTo>
                  <a:pt x="53165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67650" y="4975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4">
                <a:moveTo>
                  <a:pt x="0" y="0"/>
                </a:moveTo>
                <a:lnTo>
                  <a:pt x="15875" y="44450"/>
                </a:lnTo>
                <a:lnTo>
                  <a:pt x="0" y="90487"/>
                </a:lnTo>
                <a:lnTo>
                  <a:pt x="111125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3016250" y="4292091"/>
            <a:ext cx="1518920" cy="72644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4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dirty="0" sz="1600" b="1">
                <a:latin typeface="Times New Roman"/>
                <a:cs typeface="Times New Roman"/>
              </a:rPr>
              <a:t>+ / - / * / ( / ) / ; /</a:t>
            </a:r>
            <a:r>
              <a:rPr dirty="0" sz="1600" spc="-70" b="1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Symbol"/>
                <a:cs typeface="Symbol"/>
              </a:rPr>
              <a:t>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586037" y="5359401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4">
                <a:moveTo>
                  <a:pt x="0" y="0"/>
                </a:moveTo>
                <a:lnTo>
                  <a:pt x="4524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006725" y="5313362"/>
            <a:ext cx="109855" cy="92075"/>
          </a:xfrm>
          <a:custGeom>
            <a:avLst/>
            <a:gdLst/>
            <a:ahLst/>
            <a:cxnLst/>
            <a:rect l="l" t="t" r="r" b="b"/>
            <a:pathLst>
              <a:path w="10985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09537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2751137" y="5072379"/>
            <a:ext cx="81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124200" y="5240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978275" y="5313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7462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3360737" y="5160772"/>
            <a:ext cx="6699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656590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205162" y="5527676"/>
            <a:ext cx="1905" cy="173355"/>
          </a:xfrm>
          <a:custGeom>
            <a:avLst/>
            <a:gdLst/>
            <a:ahLst/>
            <a:cxnLst/>
            <a:rect l="l" t="t" r="r" b="b"/>
            <a:pathLst>
              <a:path w="1905" h="173354">
                <a:moveTo>
                  <a:pt x="0" y="0"/>
                </a:moveTo>
                <a:lnTo>
                  <a:pt x="1588" y="1730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205162" y="5697537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4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867650" y="5651500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3457575" y="5413755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097337" y="5240337"/>
            <a:ext cx="249238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097337" y="5240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3148012" y="5241035"/>
            <a:ext cx="11766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5519" algn="l"/>
              </a:tabLst>
            </a:pPr>
            <a:r>
              <a:rPr dirty="0" sz="1400" spc="-80" b="1">
                <a:latin typeface="Times New Roman"/>
                <a:cs typeface="Times New Roman"/>
              </a:rPr>
              <a:t>1</a:t>
            </a:r>
            <a:r>
              <a:rPr dirty="0" sz="1400" b="1">
                <a:latin typeface="Times New Roman"/>
                <a:cs typeface="Times New Roman"/>
              </a:rPr>
              <a:t>1	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354512" y="5359401"/>
            <a:ext cx="3546475" cy="1905"/>
          </a:xfrm>
          <a:custGeom>
            <a:avLst/>
            <a:gdLst/>
            <a:ahLst/>
            <a:cxnLst/>
            <a:rect l="l" t="t" r="r" b="b"/>
            <a:pathLst>
              <a:path w="3546475" h="1904">
                <a:moveTo>
                  <a:pt x="0" y="0"/>
                </a:moveTo>
                <a:lnTo>
                  <a:pt x="354647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867650" y="5313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586037" y="6035675"/>
            <a:ext cx="539750" cy="1905"/>
          </a:xfrm>
          <a:custGeom>
            <a:avLst/>
            <a:gdLst/>
            <a:ahLst/>
            <a:cxnLst/>
            <a:rect l="l" t="t" r="r" b="b"/>
            <a:pathLst>
              <a:path w="539750" h="1904">
                <a:moveTo>
                  <a:pt x="0" y="0"/>
                </a:moveTo>
                <a:lnTo>
                  <a:pt x="53975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094037" y="5991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4">
                <a:moveTo>
                  <a:pt x="0" y="0"/>
                </a:moveTo>
                <a:lnTo>
                  <a:pt x="17462" y="44450"/>
                </a:lnTo>
                <a:lnTo>
                  <a:pt x="0" y="90488"/>
                </a:lnTo>
                <a:lnTo>
                  <a:pt x="111125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213100" y="5916612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2662237" y="5752084"/>
            <a:ext cx="777875" cy="40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1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endParaRPr sz="1600">
              <a:latin typeface="Times New Roman"/>
              <a:cs typeface="Times New Roman"/>
            </a:endParaRPr>
          </a:p>
          <a:p>
            <a:pPr marL="587375">
              <a:lnSpc>
                <a:spcPts val="1370"/>
              </a:lnSpc>
            </a:pPr>
            <a:r>
              <a:rPr dirty="0" sz="1400" b="1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470275" y="6035675"/>
            <a:ext cx="450850" cy="1905"/>
          </a:xfrm>
          <a:custGeom>
            <a:avLst/>
            <a:gdLst/>
            <a:ahLst/>
            <a:cxnLst/>
            <a:rect l="l" t="t" r="r" b="b"/>
            <a:pathLst>
              <a:path w="450850" h="1904">
                <a:moveTo>
                  <a:pt x="0" y="0"/>
                </a:moveTo>
                <a:lnTo>
                  <a:pt x="45085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890962" y="5991226"/>
            <a:ext cx="109855" cy="90805"/>
          </a:xfrm>
          <a:custGeom>
            <a:avLst/>
            <a:gdLst/>
            <a:ahLst/>
            <a:cxnLst/>
            <a:rect l="l" t="t" r="r" b="b"/>
            <a:pathLst>
              <a:path w="109854" h="90804">
                <a:moveTo>
                  <a:pt x="0" y="0"/>
                </a:moveTo>
                <a:lnTo>
                  <a:pt x="15875" y="44450"/>
                </a:lnTo>
                <a:lnTo>
                  <a:pt x="0" y="90488"/>
                </a:lnTo>
                <a:lnTo>
                  <a:pt x="109538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3987800" y="5955264"/>
            <a:ext cx="5588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宋体"/>
                <a:cs typeface="宋体"/>
              </a:rPr>
              <a:t>转入口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788275" y="6040608"/>
            <a:ext cx="3810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宋体"/>
                <a:cs typeface="宋体"/>
              </a:rPr>
              <a:t>出口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043112" y="538967"/>
            <a:ext cx="3810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宋体"/>
                <a:cs typeface="宋体"/>
              </a:rPr>
              <a:t>入口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231740" y="4959169"/>
            <a:ext cx="4526915" cy="676275"/>
          </a:xfrm>
          <a:custGeom>
            <a:avLst/>
            <a:gdLst/>
            <a:ahLst/>
            <a:cxnLst/>
            <a:rect l="l" t="t" r="r" b="b"/>
            <a:pathLst>
              <a:path w="4526915" h="676275">
                <a:moveTo>
                  <a:pt x="0" y="338137"/>
                </a:moveTo>
                <a:lnTo>
                  <a:pt x="20661" y="292254"/>
                </a:lnTo>
                <a:lnTo>
                  <a:pt x="62244" y="259051"/>
                </a:lnTo>
                <a:lnTo>
                  <a:pt x="101757" y="237585"/>
                </a:lnTo>
                <a:lnTo>
                  <a:pt x="150307" y="216715"/>
                </a:lnTo>
                <a:lnTo>
                  <a:pt x="207560" y="196490"/>
                </a:lnTo>
                <a:lnTo>
                  <a:pt x="273177" y="176961"/>
                </a:lnTo>
                <a:lnTo>
                  <a:pt x="346822" y="158177"/>
                </a:lnTo>
                <a:lnTo>
                  <a:pt x="386549" y="149081"/>
                </a:lnTo>
                <a:lnTo>
                  <a:pt x="428157" y="140190"/>
                </a:lnTo>
                <a:lnTo>
                  <a:pt x="471603" y="131511"/>
                </a:lnTo>
                <a:lnTo>
                  <a:pt x="516845" y="123050"/>
                </a:lnTo>
                <a:lnTo>
                  <a:pt x="563841" y="114813"/>
                </a:lnTo>
                <a:lnTo>
                  <a:pt x="612550" y="106807"/>
                </a:lnTo>
                <a:lnTo>
                  <a:pt x="662928" y="99038"/>
                </a:lnTo>
                <a:lnTo>
                  <a:pt x="714933" y="91511"/>
                </a:lnTo>
                <a:lnTo>
                  <a:pt x="768524" y="84235"/>
                </a:lnTo>
                <a:lnTo>
                  <a:pt x="823659" y="77214"/>
                </a:lnTo>
                <a:lnTo>
                  <a:pt x="880295" y="70455"/>
                </a:lnTo>
                <a:lnTo>
                  <a:pt x="938390" y="63964"/>
                </a:lnTo>
                <a:lnTo>
                  <a:pt x="997901" y="57748"/>
                </a:lnTo>
                <a:lnTo>
                  <a:pt x="1058788" y="51813"/>
                </a:lnTo>
                <a:lnTo>
                  <a:pt x="1121007" y="46165"/>
                </a:lnTo>
                <a:lnTo>
                  <a:pt x="1184517" y="40811"/>
                </a:lnTo>
                <a:lnTo>
                  <a:pt x="1249276" y="35756"/>
                </a:lnTo>
                <a:lnTo>
                  <a:pt x="1315240" y="31008"/>
                </a:lnTo>
                <a:lnTo>
                  <a:pt x="1382369" y="26572"/>
                </a:lnTo>
                <a:lnTo>
                  <a:pt x="1450619" y="22455"/>
                </a:lnTo>
                <a:lnTo>
                  <a:pt x="1519950" y="18662"/>
                </a:lnTo>
                <a:lnTo>
                  <a:pt x="1590318" y="15201"/>
                </a:lnTo>
                <a:lnTo>
                  <a:pt x="1661682" y="12078"/>
                </a:lnTo>
                <a:lnTo>
                  <a:pt x="1733999" y="9299"/>
                </a:lnTo>
                <a:lnTo>
                  <a:pt x="1807228" y="6869"/>
                </a:lnTo>
                <a:lnTo>
                  <a:pt x="1881326" y="4796"/>
                </a:lnTo>
                <a:lnTo>
                  <a:pt x="1956251" y="3086"/>
                </a:lnTo>
                <a:lnTo>
                  <a:pt x="2031960" y="1745"/>
                </a:lnTo>
                <a:lnTo>
                  <a:pt x="2108413" y="780"/>
                </a:lnTo>
                <a:lnTo>
                  <a:pt x="2185566" y="196"/>
                </a:lnTo>
                <a:lnTo>
                  <a:pt x="2263378" y="0"/>
                </a:lnTo>
                <a:lnTo>
                  <a:pt x="2341189" y="196"/>
                </a:lnTo>
                <a:lnTo>
                  <a:pt x="2418342" y="780"/>
                </a:lnTo>
                <a:lnTo>
                  <a:pt x="2494795" y="1745"/>
                </a:lnTo>
                <a:lnTo>
                  <a:pt x="2570504" y="3086"/>
                </a:lnTo>
                <a:lnTo>
                  <a:pt x="2645429" y="4796"/>
                </a:lnTo>
                <a:lnTo>
                  <a:pt x="2719527" y="6869"/>
                </a:lnTo>
                <a:lnTo>
                  <a:pt x="2792755" y="9299"/>
                </a:lnTo>
                <a:lnTo>
                  <a:pt x="2865073" y="12078"/>
                </a:lnTo>
                <a:lnTo>
                  <a:pt x="2936436" y="15201"/>
                </a:lnTo>
                <a:lnTo>
                  <a:pt x="3006805" y="18662"/>
                </a:lnTo>
                <a:lnTo>
                  <a:pt x="3076135" y="22455"/>
                </a:lnTo>
                <a:lnTo>
                  <a:pt x="3144386" y="26572"/>
                </a:lnTo>
                <a:lnTo>
                  <a:pt x="3211514" y="31008"/>
                </a:lnTo>
                <a:lnTo>
                  <a:pt x="3277479" y="35756"/>
                </a:lnTo>
                <a:lnTo>
                  <a:pt x="3342237" y="40811"/>
                </a:lnTo>
                <a:lnTo>
                  <a:pt x="3405747" y="46165"/>
                </a:lnTo>
                <a:lnTo>
                  <a:pt x="3467966" y="51813"/>
                </a:lnTo>
                <a:lnTo>
                  <a:pt x="3528853" y="57748"/>
                </a:lnTo>
                <a:lnTo>
                  <a:pt x="3588365" y="63964"/>
                </a:lnTo>
                <a:lnTo>
                  <a:pt x="3646460" y="70455"/>
                </a:lnTo>
                <a:lnTo>
                  <a:pt x="3703095" y="77214"/>
                </a:lnTo>
                <a:lnTo>
                  <a:pt x="3758230" y="84235"/>
                </a:lnTo>
                <a:lnTo>
                  <a:pt x="3811821" y="91511"/>
                </a:lnTo>
                <a:lnTo>
                  <a:pt x="3863827" y="99038"/>
                </a:lnTo>
                <a:lnTo>
                  <a:pt x="3914205" y="106807"/>
                </a:lnTo>
                <a:lnTo>
                  <a:pt x="3962913" y="114813"/>
                </a:lnTo>
                <a:lnTo>
                  <a:pt x="4009909" y="123050"/>
                </a:lnTo>
                <a:lnTo>
                  <a:pt x="4055151" y="131511"/>
                </a:lnTo>
                <a:lnTo>
                  <a:pt x="4098597" y="140190"/>
                </a:lnTo>
                <a:lnTo>
                  <a:pt x="4140205" y="149081"/>
                </a:lnTo>
                <a:lnTo>
                  <a:pt x="4179932" y="158177"/>
                </a:lnTo>
                <a:lnTo>
                  <a:pt x="4217737" y="167473"/>
                </a:lnTo>
                <a:lnTo>
                  <a:pt x="4287410" y="186635"/>
                </a:lnTo>
                <a:lnTo>
                  <a:pt x="4348887" y="206519"/>
                </a:lnTo>
                <a:lnTo>
                  <a:pt x="4401831" y="227073"/>
                </a:lnTo>
                <a:lnTo>
                  <a:pt x="4445905" y="248247"/>
                </a:lnTo>
                <a:lnTo>
                  <a:pt x="4480771" y="269990"/>
                </a:lnTo>
                <a:lnTo>
                  <a:pt x="4515069" y="303564"/>
                </a:lnTo>
                <a:lnTo>
                  <a:pt x="4526755" y="338137"/>
                </a:lnTo>
                <a:lnTo>
                  <a:pt x="4525442" y="349762"/>
                </a:lnTo>
                <a:lnTo>
                  <a:pt x="4506093" y="384020"/>
                </a:lnTo>
                <a:lnTo>
                  <a:pt x="4464510" y="417224"/>
                </a:lnTo>
                <a:lnTo>
                  <a:pt x="4424998" y="438689"/>
                </a:lnTo>
                <a:lnTo>
                  <a:pt x="4376447" y="459559"/>
                </a:lnTo>
                <a:lnTo>
                  <a:pt x="4319194" y="479784"/>
                </a:lnTo>
                <a:lnTo>
                  <a:pt x="4253577" y="499313"/>
                </a:lnTo>
                <a:lnTo>
                  <a:pt x="4179932" y="518097"/>
                </a:lnTo>
                <a:lnTo>
                  <a:pt x="4140205" y="527193"/>
                </a:lnTo>
                <a:lnTo>
                  <a:pt x="4098597" y="536084"/>
                </a:lnTo>
                <a:lnTo>
                  <a:pt x="4055151" y="544763"/>
                </a:lnTo>
                <a:lnTo>
                  <a:pt x="4009909" y="553224"/>
                </a:lnTo>
                <a:lnTo>
                  <a:pt x="3962913" y="561461"/>
                </a:lnTo>
                <a:lnTo>
                  <a:pt x="3914205" y="569467"/>
                </a:lnTo>
                <a:lnTo>
                  <a:pt x="3863827" y="577236"/>
                </a:lnTo>
                <a:lnTo>
                  <a:pt x="3811821" y="584763"/>
                </a:lnTo>
                <a:lnTo>
                  <a:pt x="3758230" y="592039"/>
                </a:lnTo>
                <a:lnTo>
                  <a:pt x="3703095" y="599060"/>
                </a:lnTo>
                <a:lnTo>
                  <a:pt x="3646460" y="605819"/>
                </a:lnTo>
                <a:lnTo>
                  <a:pt x="3588365" y="612310"/>
                </a:lnTo>
                <a:lnTo>
                  <a:pt x="3528853" y="618526"/>
                </a:lnTo>
                <a:lnTo>
                  <a:pt x="3467966" y="624461"/>
                </a:lnTo>
                <a:lnTo>
                  <a:pt x="3405747" y="630109"/>
                </a:lnTo>
                <a:lnTo>
                  <a:pt x="3342237" y="635463"/>
                </a:lnTo>
                <a:lnTo>
                  <a:pt x="3277479" y="640518"/>
                </a:lnTo>
                <a:lnTo>
                  <a:pt x="3211514" y="645266"/>
                </a:lnTo>
                <a:lnTo>
                  <a:pt x="3144386" y="649702"/>
                </a:lnTo>
                <a:lnTo>
                  <a:pt x="3076135" y="653819"/>
                </a:lnTo>
                <a:lnTo>
                  <a:pt x="3006805" y="657612"/>
                </a:lnTo>
                <a:lnTo>
                  <a:pt x="2936436" y="661073"/>
                </a:lnTo>
                <a:lnTo>
                  <a:pt x="2865073" y="664196"/>
                </a:lnTo>
                <a:lnTo>
                  <a:pt x="2792755" y="666975"/>
                </a:lnTo>
                <a:lnTo>
                  <a:pt x="2719527" y="669405"/>
                </a:lnTo>
                <a:lnTo>
                  <a:pt x="2645429" y="671478"/>
                </a:lnTo>
                <a:lnTo>
                  <a:pt x="2570504" y="673188"/>
                </a:lnTo>
                <a:lnTo>
                  <a:pt x="2494795" y="674529"/>
                </a:lnTo>
                <a:lnTo>
                  <a:pt x="2418342" y="675494"/>
                </a:lnTo>
                <a:lnTo>
                  <a:pt x="2341189" y="676078"/>
                </a:lnTo>
                <a:lnTo>
                  <a:pt x="2263378" y="676275"/>
                </a:lnTo>
                <a:lnTo>
                  <a:pt x="2185566" y="676078"/>
                </a:lnTo>
                <a:lnTo>
                  <a:pt x="2108413" y="675494"/>
                </a:lnTo>
                <a:lnTo>
                  <a:pt x="2031960" y="674529"/>
                </a:lnTo>
                <a:lnTo>
                  <a:pt x="1956251" y="673188"/>
                </a:lnTo>
                <a:lnTo>
                  <a:pt x="1881326" y="671478"/>
                </a:lnTo>
                <a:lnTo>
                  <a:pt x="1807228" y="669405"/>
                </a:lnTo>
                <a:lnTo>
                  <a:pt x="1733999" y="666975"/>
                </a:lnTo>
                <a:lnTo>
                  <a:pt x="1661682" y="664196"/>
                </a:lnTo>
                <a:lnTo>
                  <a:pt x="1590318" y="661073"/>
                </a:lnTo>
                <a:lnTo>
                  <a:pt x="1519950" y="657612"/>
                </a:lnTo>
                <a:lnTo>
                  <a:pt x="1450619" y="653819"/>
                </a:lnTo>
                <a:lnTo>
                  <a:pt x="1382369" y="649702"/>
                </a:lnTo>
                <a:lnTo>
                  <a:pt x="1315240" y="645266"/>
                </a:lnTo>
                <a:lnTo>
                  <a:pt x="1249276" y="640518"/>
                </a:lnTo>
                <a:lnTo>
                  <a:pt x="1184517" y="635463"/>
                </a:lnTo>
                <a:lnTo>
                  <a:pt x="1121007" y="630109"/>
                </a:lnTo>
                <a:lnTo>
                  <a:pt x="1058788" y="624461"/>
                </a:lnTo>
                <a:lnTo>
                  <a:pt x="997901" y="618526"/>
                </a:lnTo>
                <a:lnTo>
                  <a:pt x="938390" y="612310"/>
                </a:lnTo>
                <a:lnTo>
                  <a:pt x="880295" y="605819"/>
                </a:lnTo>
                <a:lnTo>
                  <a:pt x="823659" y="599060"/>
                </a:lnTo>
                <a:lnTo>
                  <a:pt x="768524" y="592039"/>
                </a:lnTo>
                <a:lnTo>
                  <a:pt x="714933" y="584763"/>
                </a:lnTo>
                <a:lnTo>
                  <a:pt x="662928" y="577236"/>
                </a:lnTo>
                <a:lnTo>
                  <a:pt x="612550" y="569467"/>
                </a:lnTo>
                <a:lnTo>
                  <a:pt x="563841" y="561461"/>
                </a:lnTo>
                <a:lnTo>
                  <a:pt x="516845" y="553224"/>
                </a:lnTo>
                <a:lnTo>
                  <a:pt x="471603" y="544763"/>
                </a:lnTo>
                <a:lnTo>
                  <a:pt x="428157" y="536084"/>
                </a:lnTo>
                <a:lnTo>
                  <a:pt x="386549" y="527193"/>
                </a:lnTo>
                <a:lnTo>
                  <a:pt x="346822" y="518097"/>
                </a:lnTo>
                <a:lnTo>
                  <a:pt x="309017" y="508801"/>
                </a:lnTo>
                <a:lnTo>
                  <a:pt x="239344" y="489639"/>
                </a:lnTo>
                <a:lnTo>
                  <a:pt x="177867" y="469755"/>
                </a:lnTo>
                <a:lnTo>
                  <a:pt x="124923" y="449201"/>
                </a:lnTo>
                <a:lnTo>
                  <a:pt x="80850" y="428027"/>
                </a:lnTo>
                <a:lnTo>
                  <a:pt x="45983" y="406284"/>
                </a:lnTo>
                <a:lnTo>
                  <a:pt x="11685" y="372710"/>
                </a:lnTo>
                <a:lnTo>
                  <a:pt x="0" y="33813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340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识别注释的</a:t>
            </a:r>
            <a:r>
              <a:rPr dirty="0" sz="3900" spc="40"/>
              <a:t>DFA</a:t>
            </a:r>
            <a:endParaRPr sz="3900"/>
          </a:p>
        </p:txBody>
      </p:sp>
      <p:sp>
        <p:nvSpPr>
          <p:cNvPr id="5" name="object 5"/>
          <p:cNvSpPr/>
          <p:nvPr/>
        </p:nvSpPr>
        <p:spPr>
          <a:xfrm>
            <a:off x="257175" y="2419350"/>
            <a:ext cx="8629650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0723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二、词法分析程序的构造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232108"/>
            <a:ext cx="8550910" cy="5362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262890" indent="-342900">
              <a:lnSpc>
                <a:spcPct val="117900"/>
              </a:lnSpc>
              <a:spcBef>
                <a:spcPts val="95"/>
              </a:spcBef>
              <a:buClr>
                <a:srgbClr val="0000FF"/>
              </a:buClr>
              <a:buSzPct val="71794"/>
              <a:buFont typeface="Arial"/>
              <a:buChar char="!"/>
              <a:tabLst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把语义动作添加到状态转换图中，使每一个状态都对应一小段程序，就 </a:t>
            </a:r>
            <a:r>
              <a:rPr dirty="0" sz="1950" spc="50" b="1">
                <a:latin typeface="黑体"/>
                <a:cs typeface="黑体"/>
              </a:rPr>
              <a:t>可以构造出相应的词法分析程序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algn="just" marL="355600" marR="262890" indent="-342900">
              <a:lnSpc>
                <a:spcPct val="123600"/>
              </a:lnSpc>
              <a:spcBef>
                <a:spcPts val="540"/>
              </a:spcBef>
              <a:buClr>
                <a:srgbClr val="0000FF"/>
              </a:buClr>
              <a:buSzPct val="71794"/>
              <a:buFont typeface="Arial"/>
              <a:buChar char="!"/>
              <a:tabLst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如果某一状态有若干条射出边，则程序段：读一个字符，根据读到的字 </a:t>
            </a:r>
            <a:r>
              <a:rPr dirty="0" sz="1950" spc="50" b="1">
                <a:latin typeface="黑体"/>
                <a:cs typeface="黑体"/>
              </a:rPr>
              <a:t>符，选择标记与之匹配的边到达下一个状态，即程序控制转去执行下一 个状态对应的语句序列。</a:t>
            </a:r>
            <a:endParaRPr sz="1950">
              <a:latin typeface="黑体"/>
              <a:cs typeface="黑体"/>
            </a:endParaRPr>
          </a:p>
          <a:p>
            <a:pPr marL="355600" marR="5080" indent="-342900">
              <a:lnSpc>
                <a:spcPct val="123600"/>
              </a:lnSpc>
              <a:spcBef>
                <a:spcPts val="425"/>
              </a:spcBef>
              <a:buClr>
                <a:srgbClr val="0000FF"/>
              </a:buClr>
              <a:buSzPct val="71794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在状态</a:t>
            </a:r>
            <a:r>
              <a:rPr dirty="0" baseline="1424" sz="2925" spc="52" b="1">
                <a:latin typeface="黑体"/>
                <a:cs typeface="黑体"/>
              </a:rPr>
              <a:t>0，</a:t>
            </a:r>
            <a:r>
              <a:rPr dirty="0" baseline="1424" sz="2925" spc="75" b="1">
                <a:latin typeface="黑体"/>
                <a:cs typeface="黑体"/>
              </a:rPr>
              <a:t>首先要读进一个字符。若读入的字符是一个空格（包括</a:t>
            </a:r>
            <a:r>
              <a:rPr dirty="0" baseline="1424" sz="2925" spc="37" b="1">
                <a:latin typeface="黑体"/>
                <a:cs typeface="黑体"/>
              </a:rPr>
              <a:t>blank</a:t>
            </a:r>
            <a:r>
              <a:rPr dirty="0" baseline="1424" sz="2925" spc="60" b="1">
                <a:latin typeface="黑体"/>
                <a:cs typeface="黑体"/>
              </a:rPr>
              <a:t>、 </a:t>
            </a:r>
            <a:r>
              <a:rPr dirty="0" sz="1950" spc="25" b="1">
                <a:latin typeface="黑体"/>
                <a:cs typeface="黑体"/>
              </a:rPr>
              <a:t>tab</a:t>
            </a:r>
            <a:r>
              <a:rPr dirty="0" sz="1950" spc="50" b="1">
                <a:latin typeface="黑体"/>
                <a:cs typeface="黑体"/>
              </a:rPr>
              <a:t>、</a:t>
            </a:r>
            <a:r>
              <a:rPr dirty="0" sz="1950" spc="30" b="1">
                <a:latin typeface="黑体"/>
                <a:cs typeface="黑体"/>
              </a:rPr>
              <a:t>enter）</a:t>
            </a:r>
            <a:r>
              <a:rPr dirty="0" sz="1950" spc="50" b="1">
                <a:latin typeface="黑体"/>
                <a:cs typeface="黑体"/>
              </a:rPr>
              <a:t>就跳过它，继续读字符，直到读进一个非空字符为止。接 下来的工作就是根据所读进的非空字符转相应的程序段进行处</a:t>
            </a:r>
            <a:r>
              <a:rPr dirty="0" sz="1950" spc="45" b="1">
                <a:latin typeface="黑体"/>
                <a:cs typeface="黑体"/>
              </a:rPr>
              <a:t>理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algn="just" marL="355600" marR="262890" indent="-342900">
              <a:lnSpc>
                <a:spcPct val="123600"/>
              </a:lnSpc>
              <a:spcBef>
                <a:spcPts val="420"/>
              </a:spcBef>
              <a:buClr>
                <a:srgbClr val="0000FF"/>
              </a:buClr>
              <a:buSzPct val="71794"/>
              <a:buFont typeface="Arial"/>
              <a:buChar char="!"/>
              <a:tabLst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在标识符状态，识别并组合出一个标识符之后，还必须加入一些动作，  </a:t>
            </a:r>
            <a:r>
              <a:rPr dirty="0" sz="1950" spc="50" b="1">
                <a:latin typeface="黑体"/>
                <a:cs typeface="黑体"/>
              </a:rPr>
              <a:t>如查关键字表，以确定识别出的单词符号是关键字还是用户自定义标识 符，并输出相应的记号。</a:t>
            </a:r>
            <a:endParaRPr sz="1950">
              <a:latin typeface="黑体"/>
              <a:cs typeface="黑体"/>
            </a:endParaRPr>
          </a:p>
          <a:p>
            <a:pPr marL="355600" marR="5080" indent="-342900">
              <a:lnSpc>
                <a:spcPct val="121000"/>
              </a:lnSpc>
              <a:spcBef>
                <a:spcPts val="600"/>
              </a:spcBef>
              <a:buClr>
                <a:srgbClr val="0000FF"/>
              </a:buClr>
              <a:buSzPct val="71794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在</a:t>
            </a:r>
            <a:r>
              <a:rPr dirty="0" baseline="1424" sz="2925" spc="60" b="1">
                <a:latin typeface="黑体"/>
                <a:cs typeface="黑体"/>
              </a:rPr>
              <a:t>“&lt;”</a:t>
            </a:r>
            <a:r>
              <a:rPr dirty="0" baseline="1424" sz="2925" spc="75" b="1">
                <a:latin typeface="黑体"/>
                <a:cs typeface="黑体"/>
              </a:rPr>
              <a:t>状态，若读进的下一个字符是</a:t>
            </a:r>
            <a:r>
              <a:rPr dirty="0" baseline="1424" sz="2925" spc="67" b="1">
                <a:latin typeface="黑体"/>
                <a:cs typeface="黑体"/>
              </a:rPr>
              <a:t>“=”，</a:t>
            </a:r>
            <a:r>
              <a:rPr dirty="0" baseline="1424" sz="2925" spc="75" b="1">
                <a:latin typeface="黑体"/>
                <a:cs typeface="黑体"/>
              </a:rPr>
              <a:t>则输出关系运算符</a:t>
            </a:r>
            <a:r>
              <a:rPr dirty="0" baseline="1424" sz="2925" spc="60" b="1">
                <a:latin typeface="黑体"/>
                <a:cs typeface="黑体"/>
              </a:rPr>
              <a:t>“&lt;=”；  </a:t>
            </a:r>
            <a:r>
              <a:rPr dirty="0" sz="1950" spc="50" b="1">
                <a:latin typeface="黑体"/>
                <a:cs typeface="黑体"/>
              </a:rPr>
              <a:t>若读进的下一个字符是</a:t>
            </a:r>
            <a:r>
              <a:rPr dirty="0" sz="1950" spc="45" b="1">
                <a:latin typeface="黑体"/>
                <a:cs typeface="黑体"/>
              </a:rPr>
              <a:t>“&gt;”，</a:t>
            </a:r>
            <a:r>
              <a:rPr dirty="0" sz="1950" spc="50" b="1">
                <a:latin typeface="黑体"/>
                <a:cs typeface="黑体"/>
              </a:rPr>
              <a:t>则输出关系运算符</a:t>
            </a:r>
            <a:r>
              <a:rPr dirty="0" sz="1950" spc="40" b="1">
                <a:latin typeface="黑体"/>
                <a:cs typeface="黑体"/>
              </a:rPr>
              <a:t>“&lt;&gt;”；</a:t>
            </a:r>
            <a:r>
              <a:rPr dirty="0" sz="1950" spc="50" b="1">
                <a:latin typeface="黑体"/>
                <a:cs typeface="黑体"/>
              </a:rPr>
              <a:t>否则输出关系 运算符</a:t>
            </a:r>
            <a:r>
              <a:rPr dirty="0" sz="1950" spc="40" b="1">
                <a:latin typeface="黑体"/>
                <a:cs typeface="黑体"/>
              </a:rPr>
              <a:t>“&lt;”</a:t>
            </a:r>
            <a:r>
              <a:rPr dirty="0" sz="1950" spc="5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0723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三、词法分析程序的实现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3582035" cy="2348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输出形</a:t>
            </a:r>
            <a:r>
              <a:rPr dirty="0" baseline="1010" sz="4125" spc="52" b="1">
                <a:latin typeface="黑体"/>
                <a:cs typeface="黑体"/>
              </a:rPr>
              <a:t>式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!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设计全局变量和过</a:t>
            </a:r>
            <a:r>
              <a:rPr dirty="0" baseline="1010" sz="4125" spc="52" b="1">
                <a:latin typeface="黑体"/>
                <a:cs typeface="黑体"/>
              </a:rPr>
              <a:t>程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!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编制词法分析程</a:t>
            </a:r>
            <a:r>
              <a:rPr dirty="0" baseline="1010" sz="4125" spc="52" b="1">
                <a:latin typeface="黑体"/>
                <a:cs typeface="黑体"/>
              </a:rPr>
              <a:t>序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186118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输出形式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459740" y="1412608"/>
            <a:ext cx="7869555" cy="2336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265" indent="-342265">
              <a:lnSpc>
                <a:spcPts val="329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422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利用翻译表，将识别出的单词的记号以二元式的</a:t>
            </a:r>
            <a:endParaRPr baseline="1010" sz="4125">
              <a:latin typeface="黑体"/>
              <a:cs typeface="黑体"/>
            </a:endParaRPr>
          </a:p>
          <a:p>
            <a:pPr algn="ctr" marR="5006975">
              <a:lnSpc>
                <a:spcPts val="3290"/>
              </a:lnSpc>
            </a:pPr>
            <a:r>
              <a:rPr dirty="0" sz="2750" spc="45" b="1">
                <a:latin typeface="黑体"/>
                <a:cs typeface="黑体"/>
              </a:rPr>
              <a:t>形式加以输出</a:t>
            </a:r>
            <a:endParaRPr sz="2750">
              <a:latin typeface="黑体"/>
              <a:cs typeface="黑体"/>
            </a:endParaRPr>
          </a:p>
          <a:p>
            <a:pPr marL="342265" marR="4993005" indent="-342265">
              <a:lnSpc>
                <a:spcPct val="100000"/>
              </a:lnSpc>
              <a:spcBef>
                <a:spcPts val="83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422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二元式的形式：</a:t>
            </a:r>
            <a:endParaRPr baseline="1010" sz="4125">
              <a:latin typeface="黑体"/>
              <a:cs typeface="黑体"/>
            </a:endParaRPr>
          </a:p>
          <a:p>
            <a:pPr algn="ctr" marR="1695450">
              <a:lnSpc>
                <a:spcPct val="100000"/>
              </a:lnSpc>
              <a:spcBef>
                <a:spcPts val="550"/>
              </a:spcBef>
            </a:pP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记号，属性</a:t>
            </a:r>
            <a:r>
              <a:rPr dirty="0" sz="2350" spc="15" b="1">
                <a:latin typeface="宋体"/>
                <a:cs typeface="宋体"/>
              </a:rPr>
              <a:t>&gt;</a:t>
            </a:r>
            <a:endParaRPr sz="2350">
              <a:latin typeface="宋体"/>
              <a:cs typeface="宋体"/>
            </a:endParaRPr>
          </a:p>
          <a:p>
            <a:pPr marL="342265" marR="6064250" indent="-342265">
              <a:lnSpc>
                <a:spcPct val="100000"/>
              </a:lnSpc>
              <a:spcBef>
                <a:spcPts val="819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422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翻译表：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179" y="8871756"/>
            <a:ext cx="635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4780" y="8871756"/>
            <a:ext cx="2540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1919" y="105859"/>
            <a:ext cx="203200" cy="203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46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487" y="865160"/>
            <a:ext cx="6648450" cy="6657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8554" y="8227059"/>
            <a:ext cx="1743075" cy="533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250"/>
              </a:lnSpc>
            </a:pPr>
            <a:r>
              <a:rPr dirty="0" sz="3900" b="1">
                <a:solidFill>
                  <a:srgbClr val="FF3300"/>
                </a:solidFill>
                <a:latin typeface="黑体"/>
                <a:cs typeface="黑体"/>
              </a:rPr>
              <a:t>翻</a:t>
            </a:r>
            <a:endParaRPr sz="3900">
              <a:latin typeface="黑体"/>
              <a:cs typeface="黑体"/>
            </a:endParaRPr>
          </a:p>
          <a:p>
            <a:pPr marL="12700" marR="5080">
              <a:lnSpc>
                <a:spcPts val="4800"/>
              </a:lnSpc>
              <a:spcBef>
                <a:spcPts val="180"/>
              </a:spcBef>
            </a:pPr>
            <a:r>
              <a:rPr dirty="0" sz="3900" b="1">
                <a:solidFill>
                  <a:srgbClr val="FF3300"/>
                </a:solidFill>
                <a:latin typeface="黑体"/>
                <a:cs typeface="黑体"/>
              </a:rPr>
              <a:t>译 表</a:t>
            </a:r>
            <a:endParaRPr sz="39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937757"/>
            <a:ext cx="8333105" cy="57130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53670" marR="5080">
              <a:lnSpc>
                <a:spcPct val="122600"/>
              </a:lnSpc>
              <a:spcBef>
                <a:spcPts val="30"/>
              </a:spcBef>
            </a:pPr>
            <a:r>
              <a:rPr dirty="0" sz="2150" spc="25" b="1">
                <a:latin typeface="黑体"/>
                <a:cs typeface="黑体"/>
              </a:rPr>
              <a:t>(1)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state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整型变量，当前状态指示。 </a:t>
            </a:r>
            <a:r>
              <a:rPr dirty="0" sz="2150" spc="30" b="1">
                <a:latin typeface="黑体"/>
                <a:cs typeface="黑体"/>
              </a:rPr>
              <a:t>(2)</a:t>
            </a:r>
            <a:r>
              <a:rPr dirty="0" sz="2150" spc="30" b="1">
                <a:solidFill>
                  <a:srgbClr val="0000FF"/>
                </a:solidFill>
                <a:latin typeface="黑体"/>
                <a:cs typeface="黑体"/>
              </a:rPr>
              <a:t>C</a:t>
            </a:r>
            <a:r>
              <a:rPr dirty="0" sz="2150" spc="30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字符变量，存放当前读入的字符。 </a:t>
            </a:r>
            <a:r>
              <a:rPr dirty="0" sz="2150" spc="25" b="1">
                <a:latin typeface="黑体"/>
                <a:cs typeface="黑体"/>
              </a:rPr>
              <a:t>(3)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token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字符数组，存放当前正在识别的单词字符串。 </a:t>
            </a:r>
            <a:r>
              <a:rPr dirty="0" sz="2150" spc="25" b="1">
                <a:latin typeface="黑体"/>
                <a:cs typeface="黑体"/>
              </a:rPr>
              <a:t>(4)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buffer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字符数组，输入缓冲区。 </a:t>
            </a:r>
            <a:r>
              <a:rPr dirty="0" sz="2150" spc="25" b="1">
                <a:latin typeface="黑体"/>
                <a:cs typeface="黑体"/>
              </a:rPr>
              <a:t>(5)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forward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字符指针，向前指针。 </a:t>
            </a:r>
            <a:r>
              <a:rPr dirty="0" sz="2150" spc="25" b="1">
                <a:latin typeface="黑体"/>
                <a:cs typeface="黑体"/>
              </a:rPr>
              <a:t>(6)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lexemebegin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字符指针，指向</a:t>
            </a:r>
            <a:r>
              <a:rPr dirty="0" sz="2150" spc="25" b="1">
                <a:latin typeface="黑体"/>
                <a:cs typeface="黑体"/>
              </a:rPr>
              <a:t>buffer</a:t>
            </a:r>
            <a:r>
              <a:rPr dirty="0" sz="2150" spc="50" b="1">
                <a:latin typeface="黑体"/>
                <a:cs typeface="黑体"/>
              </a:rPr>
              <a:t>中当前单词的开始位置。 </a:t>
            </a:r>
            <a:r>
              <a:rPr dirty="0" sz="2150" spc="25" b="1">
                <a:latin typeface="黑体"/>
                <a:cs typeface="黑体"/>
              </a:rPr>
              <a:t>(7)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get_char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过程，每调用一次，根据</a:t>
            </a:r>
            <a:r>
              <a:rPr dirty="0" sz="2150" spc="25" b="1">
                <a:latin typeface="黑体"/>
                <a:cs typeface="黑体"/>
              </a:rPr>
              <a:t>forward</a:t>
            </a:r>
            <a:r>
              <a:rPr dirty="0" sz="2150" spc="50" b="1">
                <a:latin typeface="黑体"/>
                <a:cs typeface="黑体"/>
              </a:rPr>
              <a:t>的指示从</a:t>
            </a:r>
            <a:r>
              <a:rPr dirty="0" sz="2150" spc="25" b="1">
                <a:latin typeface="黑体"/>
                <a:cs typeface="黑体"/>
              </a:rPr>
              <a:t>buffer</a:t>
            </a:r>
            <a:r>
              <a:rPr dirty="0" sz="2150" spc="40" b="1">
                <a:latin typeface="黑体"/>
                <a:cs typeface="黑体"/>
              </a:rPr>
              <a:t>中</a:t>
            </a:r>
            <a:endParaRPr sz="2150">
              <a:latin typeface="黑体"/>
              <a:cs typeface="黑体"/>
            </a:endParaRPr>
          </a:p>
          <a:p>
            <a:pPr marL="577850" marR="153670">
              <a:lnSpc>
                <a:spcPts val="2690"/>
              </a:lnSpc>
              <a:spcBef>
                <a:spcPts val="35"/>
              </a:spcBef>
            </a:pPr>
            <a:r>
              <a:rPr dirty="0" sz="2150" spc="50" b="1">
                <a:latin typeface="黑体"/>
                <a:cs typeface="黑体"/>
              </a:rPr>
              <a:t>读一个字符，并把它放入变量</a:t>
            </a:r>
            <a:r>
              <a:rPr dirty="0" sz="2150" spc="25" b="1">
                <a:latin typeface="黑体"/>
                <a:cs typeface="黑体"/>
              </a:rPr>
              <a:t>C</a:t>
            </a:r>
            <a:r>
              <a:rPr dirty="0" sz="2150" spc="50" b="1">
                <a:latin typeface="黑体"/>
                <a:cs typeface="黑体"/>
              </a:rPr>
              <a:t>中，然后，移动</a:t>
            </a:r>
            <a:r>
              <a:rPr dirty="0" sz="2150" spc="25" b="1">
                <a:latin typeface="黑体"/>
                <a:cs typeface="黑体"/>
              </a:rPr>
              <a:t>forward，</a:t>
            </a:r>
            <a:r>
              <a:rPr dirty="0" sz="2150" spc="50" b="1">
                <a:latin typeface="黑体"/>
                <a:cs typeface="黑体"/>
              </a:rPr>
              <a:t>使之 指向下一个字符。</a:t>
            </a:r>
            <a:endParaRPr sz="2150">
              <a:latin typeface="黑体"/>
              <a:cs typeface="黑体"/>
            </a:endParaRPr>
          </a:p>
          <a:p>
            <a:pPr marL="577850" marR="153670" indent="-424180">
              <a:lnSpc>
                <a:spcPct val="105100"/>
              </a:lnSpc>
              <a:spcBef>
                <a:spcPts val="275"/>
              </a:spcBef>
              <a:buClr>
                <a:srgbClr val="000000"/>
              </a:buClr>
              <a:buSzPct val="95348"/>
              <a:buAutoNum type="arabicParenBoth" startAt="8"/>
              <a:tabLst>
                <a:tab pos="577850" algn="l"/>
              </a:tabLst>
            </a:pP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get_nbc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过程，检查</a:t>
            </a:r>
            <a:r>
              <a:rPr dirty="0" sz="2150" spc="25" b="1">
                <a:latin typeface="黑体"/>
                <a:cs typeface="黑体"/>
              </a:rPr>
              <a:t>C</a:t>
            </a:r>
            <a:r>
              <a:rPr dirty="0" sz="2150" spc="50" b="1">
                <a:latin typeface="黑体"/>
                <a:cs typeface="黑体"/>
              </a:rPr>
              <a:t>中的字符是否为空格，若是，则反复调 用过程</a:t>
            </a:r>
            <a:r>
              <a:rPr dirty="0" sz="2150" spc="25" b="1">
                <a:latin typeface="黑体"/>
                <a:cs typeface="黑体"/>
              </a:rPr>
              <a:t>get_char，</a:t>
            </a:r>
            <a:r>
              <a:rPr dirty="0" sz="2150" spc="50" b="1">
                <a:latin typeface="黑体"/>
                <a:cs typeface="黑体"/>
              </a:rPr>
              <a:t>直到</a:t>
            </a:r>
            <a:r>
              <a:rPr dirty="0" sz="2150" spc="25" b="1">
                <a:latin typeface="黑体"/>
                <a:cs typeface="黑体"/>
              </a:rPr>
              <a:t>C</a:t>
            </a:r>
            <a:r>
              <a:rPr dirty="0" sz="2150" spc="50" b="1">
                <a:latin typeface="黑体"/>
                <a:cs typeface="黑体"/>
              </a:rPr>
              <a:t>中进入一个非空字符为止。</a:t>
            </a:r>
            <a:endParaRPr sz="2150">
              <a:latin typeface="黑体"/>
              <a:cs typeface="黑体"/>
            </a:endParaRPr>
          </a:p>
          <a:p>
            <a:pPr marL="12700" marR="295275" indent="140970">
              <a:lnSpc>
                <a:spcPts val="3190"/>
              </a:lnSpc>
              <a:spcBef>
                <a:spcPts val="110"/>
              </a:spcBef>
              <a:buClr>
                <a:srgbClr val="000000"/>
              </a:buClr>
              <a:buSzPct val="95348"/>
              <a:buAutoNum type="arabicParenBoth" startAt="8"/>
              <a:tabLst>
                <a:tab pos="577850" algn="l"/>
              </a:tabLst>
            </a:pPr>
            <a:r>
              <a:rPr dirty="0" sz="2150" spc="30" b="1">
                <a:solidFill>
                  <a:srgbClr val="0000FF"/>
                </a:solidFill>
                <a:latin typeface="黑体"/>
                <a:cs typeface="黑体"/>
              </a:rPr>
              <a:t>cat</a:t>
            </a:r>
            <a:r>
              <a:rPr dirty="0" sz="2150" spc="30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过程，把</a:t>
            </a:r>
            <a:r>
              <a:rPr dirty="0" sz="2150" spc="25" b="1">
                <a:latin typeface="黑体"/>
                <a:cs typeface="黑体"/>
              </a:rPr>
              <a:t>C</a:t>
            </a:r>
            <a:r>
              <a:rPr dirty="0" sz="2150" spc="50" b="1">
                <a:latin typeface="黑体"/>
                <a:cs typeface="黑体"/>
              </a:rPr>
              <a:t>中的字符连接在</a:t>
            </a:r>
            <a:r>
              <a:rPr dirty="0" sz="2150" spc="25" b="1">
                <a:latin typeface="黑体"/>
                <a:cs typeface="黑体"/>
              </a:rPr>
              <a:t>token</a:t>
            </a:r>
            <a:r>
              <a:rPr dirty="0" sz="2150" spc="50" b="1">
                <a:latin typeface="黑体"/>
                <a:cs typeface="黑体"/>
              </a:rPr>
              <a:t>中的字符串后面。 </a:t>
            </a:r>
            <a:r>
              <a:rPr dirty="0" sz="2150" spc="25" b="1">
                <a:latin typeface="黑体"/>
                <a:cs typeface="黑体"/>
              </a:rPr>
              <a:t>(10)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iskey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整型变量，值为</a:t>
            </a:r>
            <a:r>
              <a:rPr dirty="0" sz="2150" spc="30" b="1">
                <a:latin typeface="黑体"/>
                <a:cs typeface="黑体"/>
              </a:rPr>
              <a:t>-1，</a:t>
            </a:r>
            <a:r>
              <a:rPr dirty="0" sz="2150" spc="50" b="1">
                <a:latin typeface="黑体"/>
                <a:cs typeface="黑体"/>
              </a:rPr>
              <a:t>表示识别出的单词是用户自定义</a:t>
            </a:r>
            <a:endParaRPr sz="2150">
              <a:latin typeface="黑体"/>
              <a:cs typeface="黑体"/>
            </a:endParaRPr>
          </a:p>
          <a:p>
            <a:pPr marL="577850">
              <a:lnSpc>
                <a:spcPts val="2410"/>
              </a:lnSpc>
            </a:pPr>
            <a:r>
              <a:rPr dirty="0" sz="2150" spc="50" b="1">
                <a:latin typeface="黑体"/>
                <a:cs typeface="黑体"/>
              </a:rPr>
              <a:t>标识符，否则，表示识别出的单词是关键字，其值为关键字的</a:t>
            </a:r>
            <a:endParaRPr sz="2150">
              <a:latin typeface="黑体"/>
              <a:cs typeface="黑体"/>
            </a:endParaRPr>
          </a:p>
          <a:p>
            <a:pPr marL="577850">
              <a:lnSpc>
                <a:spcPct val="100000"/>
              </a:lnSpc>
              <a:spcBef>
                <a:spcPts val="110"/>
              </a:spcBef>
            </a:pPr>
            <a:r>
              <a:rPr dirty="0" sz="2150" spc="50" b="1">
                <a:latin typeface="黑体"/>
                <a:cs typeface="黑体"/>
              </a:rPr>
              <a:t>记号。</a:t>
            </a:r>
            <a:endParaRPr sz="21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15073"/>
            <a:ext cx="3697604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设计全局变量和过程</a:t>
            </a:r>
            <a:endParaRPr sz="3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962619"/>
            <a:ext cx="8050530" cy="5243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77850" marR="1417320" indent="-565150">
              <a:lnSpc>
                <a:spcPct val="100499"/>
              </a:lnSpc>
              <a:spcBef>
                <a:spcPts val="90"/>
              </a:spcBef>
              <a:buClr>
                <a:srgbClr val="000000"/>
              </a:buClr>
              <a:buSzPct val="95348"/>
              <a:buAutoNum type="arabicParenBoth" startAt="11"/>
              <a:tabLst>
                <a:tab pos="577850" algn="l"/>
              </a:tabLst>
            </a:pP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letter</a:t>
            </a:r>
            <a:r>
              <a:rPr dirty="0" sz="2150" spc="50" b="1">
                <a:latin typeface="黑体"/>
                <a:cs typeface="黑体"/>
              </a:rPr>
              <a:t>：布尔函数，判断</a:t>
            </a:r>
            <a:r>
              <a:rPr dirty="0" sz="2150" spc="25" b="1">
                <a:latin typeface="黑体"/>
                <a:cs typeface="黑体"/>
              </a:rPr>
              <a:t>C</a:t>
            </a:r>
            <a:r>
              <a:rPr dirty="0" sz="2150" spc="45" b="1">
                <a:latin typeface="黑体"/>
                <a:cs typeface="黑体"/>
              </a:rPr>
              <a:t>中的字符是否为字母， </a:t>
            </a:r>
            <a:r>
              <a:rPr dirty="0" sz="2150" spc="50" b="1">
                <a:latin typeface="黑体"/>
                <a:cs typeface="黑体"/>
              </a:rPr>
              <a:t>若是则返回</a:t>
            </a:r>
            <a:r>
              <a:rPr dirty="0" sz="2150" spc="30" b="1">
                <a:latin typeface="黑体"/>
                <a:cs typeface="黑体"/>
              </a:rPr>
              <a:t>true，</a:t>
            </a:r>
            <a:r>
              <a:rPr dirty="0" sz="2150" spc="50" b="1">
                <a:latin typeface="黑体"/>
                <a:cs typeface="黑体"/>
              </a:rPr>
              <a:t>否则返回</a:t>
            </a:r>
            <a:r>
              <a:rPr dirty="0" sz="2150" spc="25" b="1">
                <a:latin typeface="黑体"/>
                <a:cs typeface="黑体"/>
              </a:rPr>
              <a:t>false</a:t>
            </a:r>
            <a:r>
              <a:rPr dirty="0" sz="2150" spc="40" b="1">
                <a:latin typeface="黑体"/>
                <a:cs typeface="黑体"/>
              </a:rPr>
              <a:t>。</a:t>
            </a:r>
            <a:endParaRPr sz="2150">
              <a:latin typeface="黑体"/>
              <a:cs typeface="黑体"/>
            </a:endParaRPr>
          </a:p>
          <a:p>
            <a:pPr marL="577850" marR="1558925" indent="-565150">
              <a:lnSpc>
                <a:spcPct val="101400"/>
              </a:lnSpc>
              <a:spcBef>
                <a:spcPts val="580"/>
              </a:spcBef>
              <a:buClr>
                <a:srgbClr val="000000"/>
              </a:buClr>
              <a:buSzPct val="95348"/>
              <a:buAutoNum type="arabicParenBoth" startAt="11"/>
              <a:tabLst>
                <a:tab pos="577850" algn="l"/>
              </a:tabLst>
            </a:pP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digit</a:t>
            </a:r>
            <a:r>
              <a:rPr dirty="0" sz="2150" spc="50" b="1">
                <a:latin typeface="黑体"/>
                <a:cs typeface="黑体"/>
              </a:rPr>
              <a:t>：布尔函数，判断</a:t>
            </a:r>
            <a:r>
              <a:rPr dirty="0" sz="2150" spc="25" b="1">
                <a:latin typeface="黑体"/>
                <a:cs typeface="黑体"/>
              </a:rPr>
              <a:t>C</a:t>
            </a:r>
            <a:r>
              <a:rPr dirty="0" sz="2150" spc="45" b="1">
                <a:latin typeface="黑体"/>
                <a:cs typeface="黑体"/>
              </a:rPr>
              <a:t>中的字符是否为数字， </a:t>
            </a:r>
            <a:r>
              <a:rPr dirty="0" sz="2150" spc="50" b="1">
                <a:latin typeface="黑体"/>
                <a:cs typeface="黑体"/>
              </a:rPr>
              <a:t>若是则返回</a:t>
            </a:r>
            <a:r>
              <a:rPr dirty="0" sz="2150" spc="30" b="1">
                <a:latin typeface="黑体"/>
                <a:cs typeface="黑体"/>
              </a:rPr>
              <a:t>true，</a:t>
            </a:r>
            <a:r>
              <a:rPr dirty="0" sz="2150" spc="50" b="1">
                <a:latin typeface="黑体"/>
                <a:cs typeface="黑体"/>
              </a:rPr>
              <a:t>否则返回</a:t>
            </a:r>
            <a:r>
              <a:rPr dirty="0" sz="2150" spc="25" b="1">
                <a:latin typeface="黑体"/>
                <a:cs typeface="黑体"/>
              </a:rPr>
              <a:t>false</a:t>
            </a:r>
            <a:r>
              <a:rPr dirty="0" sz="2150" spc="40" b="1">
                <a:latin typeface="黑体"/>
                <a:cs typeface="黑体"/>
              </a:rPr>
              <a:t>。</a:t>
            </a:r>
            <a:endParaRPr sz="2150">
              <a:latin typeface="黑体"/>
              <a:cs typeface="黑体"/>
            </a:endParaRPr>
          </a:p>
          <a:p>
            <a:pPr marL="12700" marR="1271270">
              <a:lnSpc>
                <a:spcPct val="123700"/>
              </a:lnSpc>
              <a:buClr>
                <a:srgbClr val="000000"/>
              </a:buClr>
              <a:buSzPct val="95348"/>
              <a:buAutoNum type="arabicParenBoth" startAt="11"/>
              <a:tabLst>
                <a:tab pos="577850" algn="l"/>
              </a:tabLst>
            </a:pP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retract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过程，向前指针</a:t>
            </a:r>
            <a:r>
              <a:rPr dirty="0" sz="2150" spc="25" b="1">
                <a:latin typeface="黑体"/>
                <a:cs typeface="黑体"/>
              </a:rPr>
              <a:t>forward</a:t>
            </a:r>
            <a:r>
              <a:rPr dirty="0" sz="2150" spc="50" b="1">
                <a:latin typeface="黑体"/>
                <a:cs typeface="黑体"/>
              </a:rPr>
              <a:t>后退一个字符。 </a:t>
            </a:r>
            <a:r>
              <a:rPr dirty="0" sz="2150" spc="25" b="1">
                <a:latin typeface="黑体"/>
                <a:cs typeface="黑体"/>
              </a:rPr>
              <a:t>(14)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reserve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函数，根据</a:t>
            </a:r>
            <a:r>
              <a:rPr dirty="0" sz="2150" spc="25" b="1">
                <a:latin typeface="黑体"/>
                <a:cs typeface="黑体"/>
              </a:rPr>
              <a:t>token</a:t>
            </a:r>
            <a:r>
              <a:rPr dirty="0" sz="2150" spc="50" b="1">
                <a:latin typeface="黑体"/>
                <a:cs typeface="黑体"/>
              </a:rPr>
              <a:t>中的单词查关键字表，</a:t>
            </a:r>
            <a:endParaRPr sz="2150">
              <a:latin typeface="黑体"/>
              <a:cs typeface="黑体"/>
            </a:endParaRPr>
          </a:p>
          <a:p>
            <a:pPr marL="577850" marR="575945">
              <a:lnSpc>
                <a:spcPct val="100499"/>
              </a:lnSpc>
              <a:spcBef>
                <a:spcPts val="20"/>
              </a:spcBef>
            </a:pPr>
            <a:r>
              <a:rPr dirty="0" sz="2150" spc="50" b="1">
                <a:latin typeface="黑体"/>
                <a:cs typeface="黑体"/>
              </a:rPr>
              <a:t>若</a:t>
            </a:r>
            <a:r>
              <a:rPr dirty="0" sz="2150" spc="25" b="1">
                <a:latin typeface="黑体"/>
                <a:cs typeface="黑体"/>
              </a:rPr>
              <a:t>token</a:t>
            </a:r>
            <a:r>
              <a:rPr dirty="0" sz="2150" spc="50" b="1">
                <a:latin typeface="黑体"/>
                <a:cs typeface="黑体"/>
              </a:rPr>
              <a:t>中的单词是关键字，则返回值该关键字的记号， </a:t>
            </a:r>
            <a:r>
              <a:rPr dirty="0" sz="2150" spc="50" b="1">
                <a:latin typeface="黑体"/>
                <a:cs typeface="黑体"/>
              </a:rPr>
              <a:t>否则，返回值</a:t>
            </a:r>
            <a:r>
              <a:rPr dirty="0" sz="2150" spc="35" b="1">
                <a:latin typeface="黑体"/>
                <a:cs typeface="黑体"/>
              </a:rPr>
              <a:t>“-1”</a:t>
            </a:r>
            <a:r>
              <a:rPr dirty="0" sz="2150" spc="50" b="1">
                <a:latin typeface="黑体"/>
                <a:cs typeface="黑体"/>
              </a:rPr>
              <a:t>。</a:t>
            </a:r>
            <a:endParaRPr sz="2150">
              <a:latin typeface="黑体"/>
              <a:cs typeface="黑体"/>
            </a:endParaRPr>
          </a:p>
          <a:p>
            <a:pPr marL="12700" marR="5080">
              <a:lnSpc>
                <a:spcPct val="122300"/>
              </a:lnSpc>
              <a:spcBef>
                <a:spcPts val="40"/>
              </a:spcBef>
            </a:pPr>
            <a:r>
              <a:rPr dirty="0" sz="2150" spc="25" b="1">
                <a:latin typeface="黑体"/>
                <a:cs typeface="黑体"/>
              </a:rPr>
              <a:t>(15)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SToI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过程，将</a:t>
            </a:r>
            <a:r>
              <a:rPr dirty="0" sz="2150" spc="25" b="1">
                <a:latin typeface="黑体"/>
                <a:cs typeface="黑体"/>
              </a:rPr>
              <a:t>token</a:t>
            </a:r>
            <a:r>
              <a:rPr dirty="0" sz="2150" spc="50" b="1">
                <a:latin typeface="黑体"/>
                <a:cs typeface="黑体"/>
              </a:rPr>
              <a:t>中的字符串转换成整数。 </a:t>
            </a:r>
            <a:r>
              <a:rPr dirty="0" sz="2150" spc="25" b="1">
                <a:latin typeface="黑体"/>
                <a:cs typeface="黑体"/>
              </a:rPr>
              <a:t>(16)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SToF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过程，将</a:t>
            </a:r>
            <a:r>
              <a:rPr dirty="0" sz="2150" spc="25" b="1">
                <a:latin typeface="黑体"/>
                <a:cs typeface="黑体"/>
              </a:rPr>
              <a:t>token</a:t>
            </a:r>
            <a:r>
              <a:rPr dirty="0" sz="2150" spc="50" b="1">
                <a:latin typeface="黑体"/>
                <a:cs typeface="黑体"/>
              </a:rPr>
              <a:t>中的字符串转换成浮点数。 </a:t>
            </a:r>
            <a:r>
              <a:rPr dirty="0" sz="2150" spc="25" b="1">
                <a:latin typeface="黑体"/>
                <a:cs typeface="黑体"/>
              </a:rPr>
              <a:t>(17)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table_insert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函数，将识别出来的标识符（即</a:t>
            </a:r>
            <a:r>
              <a:rPr dirty="0" sz="2150" spc="25" b="1">
                <a:latin typeface="黑体"/>
                <a:cs typeface="黑体"/>
              </a:rPr>
              <a:t>token</a:t>
            </a:r>
            <a:r>
              <a:rPr dirty="0" sz="2150" spc="50" b="1">
                <a:latin typeface="黑体"/>
                <a:cs typeface="黑体"/>
              </a:rPr>
              <a:t>中的单</a:t>
            </a:r>
            <a:endParaRPr sz="2150">
              <a:latin typeface="黑体"/>
              <a:cs typeface="黑体"/>
            </a:endParaRPr>
          </a:p>
          <a:p>
            <a:pPr marL="577850">
              <a:lnSpc>
                <a:spcPct val="100000"/>
              </a:lnSpc>
              <a:spcBef>
                <a:spcPts val="105"/>
              </a:spcBef>
            </a:pPr>
            <a:r>
              <a:rPr dirty="0" sz="2150" spc="50" b="1">
                <a:latin typeface="黑体"/>
                <a:cs typeface="黑体"/>
              </a:rPr>
              <a:t>词）插入符号表，返回该单词在符号表中的位置指针。</a:t>
            </a:r>
            <a:endParaRPr sz="2150">
              <a:latin typeface="黑体"/>
              <a:cs typeface="黑体"/>
            </a:endParaRPr>
          </a:p>
          <a:p>
            <a:pPr marL="12700" marR="153670">
              <a:lnSpc>
                <a:spcPts val="3190"/>
              </a:lnSpc>
              <a:spcBef>
                <a:spcPts val="140"/>
              </a:spcBef>
            </a:pPr>
            <a:r>
              <a:rPr dirty="0" sz="2150" spc="25" b="1">
                <a:latin typeface="黑体"/>
                <a:cs typeface="黑体"/>
              </a:rPr>
              <a:t>(18)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error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过程，对发现的错误进行相应的处理。 </a:t>
            </a:r>
            <a:r>
              <a:rPr dirty="0" sz="2150" spc="25" b="1">
                <a:latin typeface="黑体"/>
                <a:cs typeface="黑体"/>
              </a:rPr>
              <a:t>(19)</a:t>
            </a:r>
            <a:r>
              <a:rPr dirty="0" sz="2150" spc="25" b="1">
                <a:solidFill>
                  <a:srgbClr val="0000FF"/>
                </a:solidFill>
                <a:latin typeface="黑体"/>
                <a:cs typeface="黑体"/>
              </a:rPr>
              <a:t>return</a:t>
            </a:r>
            <a:r>
              <a:rPr dirty="0" sz="2150" spc="25" b="1">
                <a:latin typeface="黑体"/>
                <a:cs typeface="黑体"/>
              </a:rPr>
              <a:t>：</a:t>
            </a:r>
            <a:r>
              <a:rPr dirty="0" sz="2150" spc="50" b="1">
                <a:latin typeface="黑体"/>
                <a:cs typeface="黑体"/>
              </a:rPr>
              <a:t>过程，将识别出来的单词的记号返回给调用程序。</a:t>
            </a:r>
            <a:endParaRPr sz="21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15073"/>
            <a:ext cx="492125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设计全局变量和过程（续）</a:t>
            </a:r>
            <a:endParaRPr sz="3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49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605218"/>
            <a:ext cx="431800" cy="392049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just" marL="12700" marR="5080">
              <a:lnSpc>
                <a:spcPct val="103299"/>
              </a:lnSpc>
              <a:spcBef>
                <a:spcPts val="15"/>
              </a:spcBef>
            </a:pPr>
            <a:r>
              <a:rPr dirty="0" sz="3100" spc="65" b="1">
                <a:solidFill>
                  <a:srgbClr val="FF3300"/>
                </a:solidFill>
                <a:latin typeface="黑体"/>
                <a:cs typeface="黑体"/>
              </a:rPr>
              <a:t>编 制 词 法 分 析 程 序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9692" y="5208347"/>
            <a:ext cx="487680" cy="102870"/>
          </a:xfrm>
          <a:custGeom>
            <a:avLst/>
            <a:gdLst/>
            <a:ahLst/>
            <a:cxnLst/>
            <a:rect l="l" t="t" r="r" b="b"/>
            <a:pathLst>
              <a:path w="487679" h="102870">
                <a:moveTo>
                  <a:pt x="38564" y="54952"/>
                </a:moveTo>
                <a:lnTo>
                  <a:pt x="0" y="96648"/>
                </a:lnTo>
                <a:lnTo>
                  <a:pt x="56494" y="102482"/>
                </a:lnTo>
                <a:lnTo>
                  <a:pt x="50901" y="87656"/>
                </a:lnTo>
                <a:lnTo>
                  <a:pt x="37327" y="87656"/>
                </a:lnTo>
                <a:lnTo>
                  <a:pt x="33966" y="78743"/>
                </a:lnTo>
                <a:lnTo>
                  <a:pt x="45848" y="74261"/>
                </a:lnTo>
                <a:lnTo>
                  <a:pt x="38564" y="54952"/>
                </a:lnTo>
                <a:close/>
              </a:path>
              <a:path w="487679" h="102870">
                <a:moveTo>
                  <a:pt x="45848" y="74261"/>
                </a:moveTo>
                <a:lnTo>
                  <a:pt x="33966" y="78743"/>
                </a:lnTo>
                <a:lnTo>
                  <a:pt x="37327" y="87656"/>
                </a:lnTo>
                <a:lnTo>
                  <a:pt x="49210" y="83173"/>
                </a:lnTo>
                <a:lnTo>
                  <a:pt x="45848" y="74261"/>
                </a:lnTo>
                <a:close/>
              </a:path>
              <a:path w="487679" h="102870">
                <a:moveTo>
                  <a:pt x="49210" y="83173"/>
                </a:moveTo>
                <a:lnTo>
                  <a:pt x="37327" y="87656"/>
                </a:lnTo>
                <a:lnTo>
                  <a:pt x="50901" y="87656"/>
                </a:lnTo>
                <a:lnTo>
                  <a:pt x="49210" y="83173"/>
                </a:lnTo>
                <a:close/>
              </a:path>
              <a:path w="487679" h="102870">
                <a:moveTo>
                  <a:pt x="487158" y="0"/>
                </a:moveTo>
                <a:lnTo>
                  <a:pt x="242704" y="0"/>
                </a:lnTo>
                <a:lnTo>
                  <a:pt x="45848" y="74261"/>
                </a:lnTo>
                <a:lnTo>
                  <a:pt x="49210" y="83173"/>
                </a:lnTo>
                <a:lnTo>
                  <a:pt x="244442" y="9525"/>
                </a:lnTo>
                <a:lnTo>
                  <a:pt x="243573" y="9525"/>
                </a:lnTo>
                <a:lnTo>
                  <a:pt x="245253" y="9218"/>
                </a:lnTo>
                <a:lnTo>
                  <a:pt x="487158" y="9218"/>
                </a:lnTo>
                <a:lnTo>
                  <a:pt x="487158" y="0"/>
                </a:lnTo>
                <a:close/>
              </a:path>
              <a:path w="487679" h="102870">
                <a:moveTo>
                  <a:pt x="245253" y="9218"/>
                </a:moveTo>
                <a:lnTo>
                  <a:pt x="243573" y="9525"/>
                </a:lnTo>
                <a:lnTo>
                  <a:pt x="244442" y="9525"/>
                </a:lnTo>
                <a:lnTo>
                  <a:pt x="245253" y="9218"/>
                </a:lnTo>
                <a:close/>
              </a:path>
              <a:path w="487679" h="102870">
                <a:moveTo>
                  <a:pt x="487158" y="9218"/>
                </a:moveTo>
                <a:lnTo>
                  <a:pt x="245253" y="9218"/>
                </a:lnTo>
                <a:lnTo>
                  <a:pt x="244442" y="9525"/>
                </a:lnTo>
                <a:lnTo>
                  <a:pt x="487158" y="9525"/>
                </a:lnTo>
                <a:lnTo>
                  <a:pt x="487158" y="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49765" y="5000244"/>
            <a:ext cx="1092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读去注释状态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8398" y="6160018"/>
            <a:ext cx="230504" cy="320675"/>
          </a:xfrm>
          <a:custGeom>
            <a:avLst/>
            <a:gdLst/>
            <a:ahLst/>
            <a:cxnLst/>
            <a:rect l="l" t="t" r="r" b="b"/>
            <a:pathLst>
              <a:path w="230505" h="320675">
                <a:moveTo>
                  <a:pt x="108130" y="310872"/>
                </a:moveTo>
                <a:lnTo>
                  <a:pt x="0" y="310872"/>
                </a:lnTo>
                <a:lnTo>
                  <a:pt x="0" y="320397"/>
                </a:lnTo>
                <a:lnTo>
                  <a:pt x="114867" y="320397"/>
                </a:lnTo>
                <a:lnTo>
                  <a:pt x="117110" y="314049"/>
                </a:lnTo>
                <a:lnTo>
                  <a:pt x="107008" y="314049"/>
                </a:lnTo>
                <a:lnTo>
                  <a:pt x="108130" y="310872"/>
                </a:lnTo>
                <a:close/>
              </a:path>
              <a:path w="230505" h="320675">
                <a:moveTo>
                  <a:pt x="201587" y="46312"/>
                </a:moveTo>
                <a:lnTo>
                  <a:pt x="107008" y="314049"/>
                </a:lnTo>
                <a:lnTo>
                  <a:pt x="111499" y="310872"/>
                </a:lnTo>
                <a:lnTo>
                  <a:pt x="118232" y="310872"/>
                </a:lnTo>
                <a:lnTo>
                  <a:pt x="210568" y="49485"/>
                </a:lnTo>
                <a:lnTo>
                  <a:pt x="201587" y="46312"/>
                </a:lnTo>
                <a:close/>
              </a:path>
              <a:path w="230505" h="320675">
                <a:moveTo>
                  <a:pt x="118232" y="310872"/>
                </a:moveTo>
                <a:lnTo>
                  <a:pt x="111499" y="310872"/>
                </a:lnTo>
                <a:lnTo>
                  <a:pt x="107008" y="314049"/>
                </a:lnTo>
                <a:lnTo>
                  <a:pt x="117110" y="314049"/>
                </a:lnTo>
                <a:lnTo>
                  <a:pt x="118232" y="310872"/>
                </a:lnTo>
                <a:close/>
              </a:path>
              <a:path w="230505" h="320675">
                <a:moveTo>
                  <a:pt x="227280" y="34338"/>
                </a:moveTo>
                <a:lnTo>
                  <a:pt x="205817" y="34338"/>
                </a:lnTo>
                <a:lnTo>
                  <a:pt x="214798" y="37510"/>
                </a:lnTo>
                <a:lnTo>
                  <a:pt x="210568" y="49485"/>
                </a:lnTo>
                <a:lnTo>
                  <a:pt x="230027" y="56359"/>
                </a:lnTo>
                <a:lnTo>
                  <a:pt x="227280" y="34338"/>
                </a:lnTo>
                <a:close/>
              </a:path>
              <a:path w="230505" h="320675">
                <a:moveTo>
                  <a:pt x="205817" y="34338"/>
                </a:moveTo>
                <a:lnTo>
                  <a:pt x="201587" y="46312"/>
                </a:lnTo>
                <a:lnTo>
                  <a:pt x="210568" y="49485"/>
                </a:lnTo>
                <a:lnTo>
                  <a:pt x="214798" y="37510"/>
                </a:lnTo>
                <a:lnTo>
                  <a:pt x="205817" y="34338"/>
                </a:lnTo>
                <a:close/>
              </a:path>
              <a:path w="230505" h="320675">
                <a:moveTo>
                  <a:pt x="222998" y="0"/>
                </a:moveTo>
                <a:lnTo>
                  <a:pt x="182128" y="39438"/>
                </a:lnTo>
                <a:lnTo>
                  <a:pt x="201587" y="46312"/>
                </a:lnTo>
                <a:lnTo>
                  <a:pt x="205817" y="34338"/>
                </a:lnTo>
                <a:lnTo>
                  <a:pt x="227280" y="34338"/>
                </a:lnTo>
                <a:lnTo>
                  <a:pt x="222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01737" y="6252972"/>
            <a:ext cx="1092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错误处理状态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8262" y="908811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0650" y="1725612"/>
            <a:ext cx="4473575" cy="621030"/>
          </a:xfrm>
          <a:custGeom>
            <a:avLst/>
            <a:gdLst/>
            <a:ahLst/>
            <a:cxnLst/>
            <a:rect l="l" t="t" r="r" b="b"/>
            <a:pathLst>
              <a:path w="4473575" h="621030">
                <a:moveTo>
                  <a:pt x="0" y="0"/>
                </a:moveTo>
                <a:lnTo>
                  <a:pt x="19050" y="15875"/>
                </a:lnTo>
                <a:lnTo>
                  <a:pt x="36512" y="30162"/>
                </a:lnTo>
                <a:lnTo>
                  <a:pt x="57150" y="46037"/>
                </a:lnTo>
                <a:lnTo>
                  <a:pt x="79375" y="63500"/>
                </a:lnTo>
                <a:lnTo>
                  <a:pt x="101600" y="77787"/>
                </a:lnTo>
                <a:lnTo>
                  <a:pt x="125412" y="93662"/>
                </a:lnTo>
                <a:lnTo>
                  <a:pt x="150812" y="107950"/>
                </a:lnTo>
                <a:lnTo>
                  <a:pt x="174625" y="123825"/>
                </a:lnTo>
                <a:lnTo>
                  <a:pt x="203200" y="138112"/>
                </a:lnTo>
                <a:lnTo>
                  <a:pt x="231775" y="153987"/>
                </a:lnTo>
                <a:lnTo>
                  <a:pt x="261937" y="168275"/>
                </a:lnTo>
                <a:lnTo>
                  <a:pt x="290512" y="182562"/>
                </a:lnTo>
                <a:lnTo>
                  <a:pt x="323850" y="195262"/>
                </a:lnTo>
                <a:lnTo>
                  <a:pt x="355600" y="209550"/>
                </a:lnTo>
                <a:lnTo>
                  <a:pt x="388937" y="223837"/>
                </a:lnTo>
                <a:lnTo>
                  <a:pt x="423862" y="236537"/>
                </a:lnTo>
                <a:lnTo>
                  <a:pt x="460375" y="252412"/>
                </a:lnTo>
                <a:lnTo>
                  <a:pt x="496887" y="265112"/>
                </a:lnTo>
                <a:lnTo>
                  <a:pt x="536575" y="277812"/>
                </a:lnTo>
                <a:lnTo>
                  <a:pt x="576262" y="288925"/>
                </a:lnTo>
                <a:lnTo>
                  <a:pt x="614362" y="303212"/>
                </a:lnTo>
                <a:lnTo>
                  <a:pt x="655637" y="315912"/>
                </a:lnTo>
                <a:lnTo>
                  <a:pt x="698500" y="328612"/>
                </a:lnTo>
                <a:lnTo>
                  <a:pt x="742950" y="338137"/>
                </a:lnTo>
                <a:lnTo>
                  <a:pt x="785812" y="350837"/>
                </a:lnTo>
                <a:lnTo>
                  <a:pt x="830262" y="363537"/>
                </a:lnTo>
                <a:lnTo>
                  <a:pt x="874712" y="376237"/>
                </a:lnTo>
                <a:lnTo>
                  <a:pt x="923925" y="385762"/>
                </a:lnTo>
                <a:lnTo>
                  <a:pt x="969962" y="396875"/>
                </a:lnTo>
                <a:lnTo>
                  <a:pt x="1020762" y="407987"/>
                </a:lnTo>
                <a:lnTo>
                  <a:pt x="1068388" y="417512"/>
                </a:lnTo>
                <a:lnTo>
                  <a:pt x="1117600" y="428625"/>
                </a:lnTo>
                <a:lnTo>
                  <a:pt x="1171575" y="439737"/>
                </a:lnTo>
                <a:lnTo>
                  <a:pt x="1222375" y="447675"/>
                </a:lnTo>
                <a:lnTo>
                  <a:pt x="1276350" y="458787"/>
                </a:lnTo>
                <a:lnTo>
                  <a:pt x="1330325" y="468312"/>
                </a:lnTo>
                <a:lnTo>
                  <a:pt x="1382712" y="476250"/>
                </a:lnTo>
                <a:lnTo>
                  <a:pt x="1439862" y="485775"/>
                </a:lnTo>
                <a:lnTo>
                  <a:pt x="1495425" y="493712"/>
                </a:lnTo>
                <a:lnTo>
                  <a:pt x="1552575" y="503237"/>
                </a:lnTo>
                <a:lnTo>
                  <a:pt x="1609725" y="509587"/>
                </a:lnTo>
                <a:lnTo>
                  <a:pt x="1666875" y="519112"/>
                </a:lnTo>
                <a:lnTo>
                  <a:pt x="1727200" y="525462"/>
                </a:lnTo>
                <a:lnTo>
                  <a:pt x="1785938" y="533400"/>
                </a:lnTo>
                <a:lnTo>
                  <a:pt x="1846262" y="539750"/>
                </a:lnTo>
                <a:lnTo>
                  <a:pt x="1908175" y="547687"/>
                </a:lnTo>
                <a:lnTo>
                  <a:pt x="1968500" y="552450"/>
                </a:lnTo>
                <a:lnTo>
                  <a:pt x="2028825" y="558800"/>
                </a:lnTo>
                <a:lnTo>
                  <a:pt x="2092325" y="565150"/>
                </a:lnTo>
                <a:lnTo>
                  <a:pt x="2159000" y="571500"/>
                </a:lnTo>
                <a:lnTo>
                  <a:pt x="2220912" y="574675"/>
                </a:lnTo>
                <a:lnTo>
                  <a:pt x="2286000" y="581025"/>
                </a:lnTo>
                <a:lnTo>
                  <a:pt x="2349500" y="585788"/>
                </a:lnTo>
                <a:lnTo>
                  <a:pt x="2414588" y="590550"/>
                </a:lnTo>
                <a:lnTo>
                  <a:pt x="2479675" y="592138"/>
                </a:lnTo>
                <a:lnTo>
                  <a:pt x="2544762" y="598488"/>
                </a:lnTo>
                <a:lnTo>
                  <a:pt x="2613025" y="601663"/>
                </a:lnTo>
                <a:lnTo>
                  <a:pt x="2679700" y="604838"/>
                </a:lnTo>
                <a:lnTo>
                  <a:pt x="2747962" y="606425"/>
                </a:lnTo>
                <a:lnTo>
                  <a:pt x="2816225" y="611188"/>
                </a:lnTo>
                <a:lnTo>
                  <a:pt x="2884488" y="612775"/>
                </a:lnTo>
                <a:lnTo>
                  <a:pt x="2951162" y="614363"/>
                </a:lnTo>
                <a:lnTo>
                  <a:pt x="3019425" y="615950"/>
                </a:lnTo>
                <a:lnTo>
                  <a:pt x="3087688" y="617538"/>
                </a:lnTo>
                <a:lnTo>
                  <a:pt x="3157538" y="619125"/>
                </a:lnTo>
                <a:lnTo>
                  <a:pt x="3225800" y="619125"/>
                </a:lnTo>
                <a:lnTo>
                  <a:pt x="3295650" y="620713"/>
                </a:lnTo>
                <a:lnTo>
                  <a:pt x="3365500" y="620713"/>
                </a:lnTo>
                <a:lnTo>
                  <a:pt x="3435350" y="619125"/>
                </a:lnTo>
                <a:lnTo>
                  <a:pt x="3506788" y="620713"/>
                </a:lnTo>
                <a:lnTo>
                  <a:pt x="3576638" y="620713"/>
                </a:lnTo>
                <a:lnTo>
                  <a:pt x="3646488" y="617538"/>
                </a:lnTo>
                <a:lnTo>
                  <a:pt x="3716338" y="617538"/>
                </a:lnTo>
                <a:lnTo>
                  <a:pt x="3787775" y="617538"/>
                </a:lnTo>
                <a:lnTo>
                  <a:pt x="3857625" y="614363"/>
                </a:lnTo>
                <a:lnTo>
                  <a:pt x="3927475" y="612775"/>
                </a:lnTo>
                <a:lnTo>
                  <a:pt x="3997325" y="611188"/>
                </a:lnTo>
                <a:lnTo>
                  <a:pt x="4070350" y="606425"/>
                </a:lnTo>
                <a:lnTo>
                  <a:pt x="4140200" y="603250"/>
                </a:lnTo>
                <a:lnTo>
                  <a:pt x="4210050" y="601663"/>
                </a:lnTo>
                <a:lnTo>
                  <a:pt x="4279900" y="596900"/>
                </a:lnTo>
                <a:lnTo>
                  <a:pt x="4349750" y="592138"/>
                </a:lnTo>
                <a:lnTo>
                  <a:pt x="4421188" y="588963"/>
                </a:lnTo>
                <a:lnTo>
                  <a:pt x="4473575" y="5857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97712" y="2266951"/>
            <a:ext cx="114300" cy="92075"/>
          </a:xfrm>
          <a:custGeom>
            <a:avLst/>
            <a:gdLst/>
            <a:ahLst/>
            <a:cxnLst/>
            <a:rect l="l" t="t" r="r" b="b"/>
            <a:pathLst>
              <a:path w="114300" h="92075">
                <a:moveTo>
                  <a:pt x="0" y="0"/>
                </a:moveTo>
                <a:lnTo>
                  <a:pt x="20637" y="44450"/>
                </a:lnTo>
                <a:lnTo>
                  <a:pt x="7937" y="92075"/>
                </a:lnTo>
                <a:lnTo>
                  <a:pt x="114300" y="396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76537" y="997203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92950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83337" y="1356867"/>
            <a:ext cx="762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</a:tabLst>
            </a:pPr>
            <a:r>
              <a:rPr dirty="0" u="heavy" baseline="1736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736" sz="2400" spc="-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736" sz="2400" spc="-1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dirty="0" u="heavy" sz="1400" spc="-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0" y="1514476"/>
            <a:ext cx="249237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8000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16262" y="1516379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51362" y="1514476"/>
            <a:ext cx="249238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51362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618037" y="1516379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03400" y="1633537"/>
            <a:ext cx="450850" cy="1905"/>
          </a:xfrm>
          <a:custGeom>
            <a:avLst/>
            <a:gdLst/>
            <a:ahLst/>
            <a:cxnLst/>
            <a:rect l="l" t="t" r="r" b="b"/>
            <a:pathLst>
              <a:path w="450850" h="1905">
                <a:moveTo>
                  <a:pt x="0" y="0"/>
                </a:moveTo>
                <a:lnTo>
                  <a:pt x="45085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22500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878012" y="1332484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1562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5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08237" y="1516379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41562" y="1303337"/>
            <a:ext cx="249554" cy="217804"/>
          </a:xfrm>
          <a:custGeom>
            <a:avLst/>
            <a:gdLst/>
            <a:ahLst/>
            <a:cxnLst/>
            <a:rect l="l" t="t" r="r" b="b"/>
            <a:pathLst>
              <a:path w="249555" h="217805">
                <a:moveTo>
                  <a:pt x="19131" y="189858"/>
                </a:moveTo>
                <a:lnTo>
                  <a:pt x="10867" y="174499"/>
                </a:lnTo>
                <a:lnTo>
                  <a:pt x="4877" y="158221"/>
                </a:lnTo>
                <a:lnTo>
                  <a:pt x="1231" y="141270"/>
                </a:lnTo>
                <a:lnTo>
                  <a:pt x="0" y="123895"/>
                </a:lnTo>
                <a:lnTo>
                  <a:pt x="9792" y="75668"/>
                </a:lnTo>
                <a:lnTo>
                  <a:pt x="36498" y="36286"/>
                </a:lnTo>
                <a:lnTo>
                  <a:pt x="76110" y="9735"/>
                </a:lnTo>
                <a:lnTo>
                  <a:pt x="124619" y="0"/>
                </a:lnTo>
                <a:lnTo>
                  <a:pt x="173125" y="9735"/>
                </a:lnTo>
                <a:lnTo>
                  <a:pt x="212737" y="36286"/>
                </a:lnTo>
                <a:lnTo>
                  <a:pt x="239444" y="75668"/>
                </a:lnTo>
                <a:lnTo>
                  <a:pt x="249238" y="123895"/>
                </a:lnTo>
                <a:lnTo>
                  <a:pt x="246362" y="150360"/>
                </a:lnTo>
                <a:lnTo>
                  <a:pt x="237989" y="175332"/>
                </a:lnTo>
                <a:lnTo>
                  <a:pt x="224499" y="197983"/>
                </a:lnTo>
                <a:lnTo>
                  <a:pt x="206273" y="21748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09812" y="1441451"/>
            <a:ext cx="113030" cy="104775"/>
          </a:xfrm>
          <a:custGeom>
            <a:avLst/>
            <a:gdLst/>
            <a:ahLst/>
            <a:cxnLst/>
            <a:rect l="l" t="t" r="r" b="b"/>
            <a:pathLst>
              <a:path w="113030" h="104775">
                <a:moveTo>
                  <a:pt x="61913" y="0"/>
                </a:moveTo>
                <a:lnTo>
                  <a:pt x="42863" y="44450"/>
                </a:lnTo>
                <a:lnTo>
                  <a:pt x="0" y="69850"/>
                </a:lnTo>
                <a:lnTo>
                  <a:pt x="112713" y="104775"/>
                </a:lnTo>
                <a:lnTo>
                  <a:pt x="61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232025" y="1012444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43337" y="1514476"/>
            <a:ext cx="249238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43337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11600" y="1516379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43337" y="1303337"/>
            <a:ext cx="249554" cy="217804"/>
          </a:xfrm>
          <a:custGeom>
            <a:avLst/>
            <a:gdLst/>
            <a:ahLst/>
            <a:cxnLst/>
            <a:rect l="l" t="t" r="r" b="b"/>
            <a:pathLst>
              <a:path w="249554" h="217805">
                <a:moveTo>
                  <a:pt x="19552" y="190517"/>
                </a:moveTo>
                <a:lnTo>
                  <a:pt x="11108" y="175030"/>
                </a:lnTo>
                <a:lnTo>
                  <a:pt x="4986" y="158593"/>
                </a:lnTo>
                <a:lnTo>
                  <a:pt x="1258" y="141463"/>
                </a:lnTo>
                <a:lnTo>
                  <a:pt x="0" y="123895"/>
                </a:lnTo>
                <a:lnTo>
                  <a:pt x="9792" y="75668"/>
                </a:lnTo>
                <a:lnTo>
                  <a:pt x="36498" y="36286"/>
                </a:lnTo>
                <a:lnTo>
                  <a:pt x="76110" y="9735"/>
                </a:lnTo>
                <a:lnTo>
                  <a:pt x="124619" y="0"/>
                </a:lnTo>
                <a:lnTo>
                  <a:pt x="173125" y="9735"/>
                </a:lnTo>
                <a:lnTo>
                  <a:pt x="212737" y="36286"/>
                </a:lnTo>
                <a:lnTo>
                  <a:pt x="239444" y="75668"/>
                </a:lnTo>
                <a:lnTo>
                  <a:pt x="249238" y="123895"/>
                </a:lnTo>
                <a:lnTo>
                  <a:pt x="246362" y="150360"/>
                </a:lnTo>
                <a:lnTo>
                  <a:pt x="237989" y="175332"/>
                </a:lnTo>
                <a:lnTo>
                  <a:pt x="224499" y="197983"/>
                </a:lnTo>
                <a:lnTo>
                  <a:pt x="206273" y="21748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11587" y="1441451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61912" y="0"/>
                </a:moveTo>
                <a:lnTo>
                  <a:pt x="44450" y="44450"/>
                </a:lnTo>
                <a:lnTo>
                  <a:pt x="0" y="69850"/>
                </a:lnTo>
                <a:lnTo>
                  <a:pt x="114300" y="104775"/>
                </a:lnTo>
                <a:lnTo>
                  <a:pt x="61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733800" y="1012444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42037" y="1514476"/>
            <a:ext cx="249238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42037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208712" y="1516379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42037" y="1303337"/>
            <a:ext cx="249554" cy="217804"/>
          </a:xfrm>
          <a:custGeom>
            <a:avLst/>
            <a:gdLst/>
            <a:ahLst/>
            <a:cxnLst/>
            <a:rect l="l" t="t" r="r" b="b"/>
            <a:pathLst>
              <a:path w="249554" h="217805">
                <a:moveTo>
                  <a:pt x="19131" y="189858"/>
                </a:moveTo>
                <a:lnTo>
                  <a:pt x="10867" y="174499"/>
                </a:lnTo>
                <a:lnTo>
                  <a:pt x="4877" y="158221"/>
                </a:lnTo>
                <a:lnTo>
                  <a:pt x="1231" y="141270"/>
                </a:lnTo>
                <a:lnTo>
                  <a:pt x="0" y="123895"/>
                </a:lnTo>
                <a:lnTo>
                  <a:pt x="9792" y="75668"/>
                </a:lnTo>
                <a:lnTo>
                  <a:pt x="36498" y="36286"/>
                </a:lnTo>
                <a:lnTo>
                  <a:pt x="76110" y="9735"/>
                </a:lnTo>
                <a:lnTo>
                  <a:pt x="124619" y="0"/>
                </a:lnTo>
                <a:lnTo>
                  <a:pt x="173125" y="9735"/>
                </a:lnTo>
                <a:lnTo>
                  <a:pt x="212737" y="36286"/>
                </a:lnTo>
                <a:lnTo>
                  <a:pt x="239444" y="75668"/>
                </a:lnTo>
                <a:lnTo>
                  <a:pt x="249238" y="123895"/>
                </a:lnTo>
                <a:lnTo>
                  <a:pt x="246362" y="150360"/>
                </a:lnTo>
                <a:lnTo>
                  <a:pt x="237989" y="175332"/>
                </a:lnTo>
                <a:lnTo>
                  <a:pt x="224499" y="197983"/>
                </a:lnTo>
                <a:lnTo>
                  <a:pt x="206273" y="21748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10287" y="1441451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61912" y="0"/>
                </a:moveTo>
                <a:lnTo>
                  <a:pt x="42862" y="44450"/>
                </a:lnTo>
                <a:lnTo>
                  <a:pt x="0" y="69850"/>
                </a:lnTo>
                <a:lnTo>
                  <a:pt x="114300" y="104775"/>
                </a:lnTo>
                <a:lnTo>
                  <a:pt x="61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032500" y="1012444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g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66987" y="965201"/>
            <a:ext cx="1197610" cy="619125"/>
          </a:xfrm>
          <a:custGeom>
            <a:avLst/>
            <a:gdLst/>
            <a:ahLst/>
            <a:cxnLst/>
            <a:rect l="l" t="t" r="r" b="b"/>
            <a:pathLst>
              <a:path w="1197610" h="619125">
                <a:moveTo>
                  <a:pt x="0" y="618908"/>
                </a:moveTo>
                <a:lnTo>
                  <a:pt x="20866" y="586416"/>
                </a:lnTo>
                <a:lnTo>
                  <a:pt x="43721" y="554504"/>
                </a:lnTo>
                <a:lnTo>
                  <a:pt x="68522" y="523195"/>
                </a:lnTo>
                <a:lnTo>
                  <a:pt x="95227" y="492509"/>
                </a:lnTo>
                <a:lnTo>
                  <a:pt x="123793" y="462470"/>
                </a:lnTo>
                <a:lnTo>
                  <a:pt x="154180" y="433098"/>
                </a:lnTo>
                <a:lnTo>
                  <a:pt x="186343" y="404415"/>
                </a:lnTo>
                <a:lnTo>
                  <a:pt x="220242" y="376444"/>
                </a:lnTo>
                <a:lnTo>
                  <a:pt x="255834" y="349206"/>
                </a:lnTo>
                <a:lnTo>
                  <a:pt x="293076" y="322723"/>
                </a:lnTo>
                <a:lnTo>
                  <a:pt x="331927" y="297017"/>
                </a:lnTo>
                <a:lnTo>
                  <a:pt x="372344" y="272109"/>
                </a:lnTo>
                <a:lnTo>
                  <a:pt x="414286" y="248022"/>
                </a:lnTo>
                <a:lnTo>
                  <a:pt x="457709" y="224777"/>
                </a:lnTo>
                <a:lnTo>
                  <a:pt x="502572" y="202396"/>
                </a:lnTo>
                <a:lnTo>
                  <a:pt x="548832" y="180901"/>
                </a:lnTo>
                <a:lnTo>
                  <a:pt x="596447" y="160314"/>
                </a:lnTo>
                <a:lnTo>
                  <a:pt x="645376" y="140656"/>
                </a:lnTo>
                <a:lnTo>
                  <a:pt x="695576" y="121949"/>
                </a:lnTo>
                <a:lnTo>
                  <a:pt x="747004" y="104216"/>
                </a:lnTo>
                <a:lnTo>
                  <a:pt x="799618" y="87477"/>
                </a:lnTo>
                <a:lnTo>
                  <a:pt x="853377" y="71755"/>
                </a:lnTo>
                <a:lnTo>
                  <a:pt x="908238" y="57072"/>
                </a:lnTo>
                <a:lnTo>
                  <a:pt x="964158" y="43450"/>
                </a:lnTo>
                <a:lnTo>
                  <a:pt x="1021097" y="30909"/>
                </a:lnTo>
                <a:lnTo>
                  <a:pt x="1079010" y="19473"/>
                </a:lnTo>
                <a:lnTo>
                  <a:pt x="1137857" y="9162"/>
                </a:lnTo>
                <a:lnTo>
                  <a:pt x="1197595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28937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7462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578100" y="1344676"/>
            <a:ext cx="4032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820" algn="l"/>
                <a:tab pos="389890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25862" y="1587501"/>
            <a:ext cx="109855" cy="92075"/>
          </a:xfrm>
          <a:custGeom>
            <a:avLst/>
            <a:gdLst/>
            <a:ahLst/>
            <a:cxnLst/>
            <a:rect l="l" t="t" r="r" b="b"/>
            <a:pathLst>
              <a:path w="109854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09538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32300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46500" y="965174"/>
            <a:ext cx="944880" cy="463550"/>
          </a:xfrm>
          <a:custGeom>
            <a:avLst/>
            <a:gdLst/>
            <a:ahLst/>
            <a:cxnLst/>
            <a:rect l="l" t="t" r="r" b="b"/>
            <a:pathLst>
              <a:path w="944879" h="463550">
                <a:moveTo>
                  <a:pt x="0" y="27"/>
                </a:moveTo>
                <a:lnTo>
                  <a:pt x="490" y="27"/>
                </a:lnTo>
                <a:lnTo>
                  <a:pt x="1026" y="0"/>
                </a:lnTo>
                <a:lnTo>
                  <a:pt x="1562" y="27"/>
                </a:lnTo>
                <a:lnTo>
                  <a:pt x="60574" y="1112"/>
                </a:lnTo>
                <a:lnTo>
                  <a:pt x="118766" y="4328"/>
                </a:lnTo>
                <a:lnTo>
                  <a:pt x="176020" y="9620"/>
                </a:lnTo>
                <a:lnTo>
                  <a:pt x="232220" y="16928"/>
                </a:lnTo>
                <a:lnTo>
                  <a:pt x="287249" y="26197"/>
                </a:lnTo>
                <a:lnTo>
                  <a:pt x="340991" y="37368"/>
                </a:lnTo>
                <a:lnTo>
                  <a:pt x="393329" y="50385"/>
                </a:lnTo>
                <a:lnTo>
                  <a:pt x="444145" y="65191"/>
                </a:lnTo>
                <a:lnTo>
                  <a:pt x="493325" y="81727"/>
                </a:lnTo>
                <a:lnTo>
                  <a:pt x="540750" y="99937"/>
                </a:lnTo>
                <a:lnTo>
                  <a:pt x="586304" y="119763"/>
                </a:lnTo>
                <a:lnTo>
                  <a:pt x="629871" y="141149"/>
                </a:lnTo>
                <a:lnTo>
                  <a:pt x="671333" y="164036"/>
                </a:lnTo>
                <a:lnTo>
                  <a:pt x="710575" y="188369"/>
                </a:lnTo>
                <a:lnTo>
                  <a:pt x="747479" y="214088"/>
                </a:lnTo>
                <a:lnTo>
                  <a:pt x="781929" y="241138"/>
                </a:lnTo>
                <a:lnTo>
                  <a:pt x="813809" y="269461"/>
                </a:lnTo>
                <a:lnTo>
                  <a:pt x="843000" y="299000"/>
                </a:lnTo>
                <a:lnTo>
                  <a:pt x="869388" y="329697"/>
                </a:lnTo>
                <a:lnTo>
                  <a:pt x="892854" y="361495"/>
                </a:lnTo>
                <a:lnTo>
                  <a:pt x="913284" y="394337"/>
                </a:lnTo>
                <a:lnTo>
                  <a:pt x="930558" y="428166"/>
                </a:lnTo>
                <a:lnTo>
                  <a:pt x="944563" y="46292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35500" y="1392237"/>
            <a:ext cx="92075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46700" y="1514476"/>
            <a:ext cx="249237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46700" y="1514476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413375" y="1516379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84537" y="1350771"/>
            <a:ext cx="19538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720" algn="l"/>
                <a:tab pos="991869" algn="l"/>
                <a:tab pos="1515745" algn="l"/>
                <a:tab pos="1699895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2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1600" spc="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27637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584825" y="1350771"/>
            <a:ext cx="4908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</a:t>
            </a:r>
            <a:r>
              <a:rPr dirty="0" u="heavy" sz="1600" spc="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022975" y="1587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7462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68850" y="1219201"/>
            <a:ext cx="598805" cy="331470"/>
          </a:xfrm>
          <a:custGeom>
            <a:avLst/>
            <a:gdLst/>
            <a:ahLst/>
            <a:cxnLst/>
            <a:rect l="l" t="t" r="r" b="b"/>
            <a:pathLst>
              <a:path w="598804" h="331469">
                <a:moveTo>
                  <a:pt x="0" y="330968"/>
                </a:moveTo>
                <a:lnTo>
                  <a:pt x="14323" y="293156"/>
                </a:lnTo>
                <a:lnTo>
                  <a:pt x="33464" y="256951"/>
                </a:lnTo>
                <a:lnTo>
                  <a:pt x="57153" y="222502"/>
                </a:lnTo>
                <a:lnTo>
                  <a:pt x="85122" y="189955"/>
                </a:lnTo>
                <a:lnTo>
                  <a:pt x="117103" y="159460"/>
                </a:lnTo>
                <a:lnTo>
                  <a:pt x="152826" y="131166"/>
                </a:lnTo>
                <a:lnTo>
                  <a:pt x="192024" y="105219"/>
                </a:lnTo>
                <a:lnTo>
                  <a:pt x="234428" y="81770"/>
                </a:lnTo>
                <a:lnTo>
                  <a:pt x="279769" y="60966"/>
                </a:lnTo>
                <a:lnTo>
                  <a:pt x="327779" y="42956"/>
                </a:lnTo>
                <a:lnTo>
                  <a:pt x="378189" y="27887"/>
                </a:lnTo>
                <a:lnTo>
                  <a:pt x="430730" y="15909"/>
                </a:lnTo>
                <a:lnTo>
                  <a:pt x="485135" y="7169"/>
                </a:lnTo>
                <a:lnTo>
                  <a:pt x="541134" y="1817"/>
                </a:lnTo>
                <a:lnTo>
                  <a:pt x="59845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9820" y="1219201"/>
            <a:ext cx="831850" cy="299085"/>
          </a:xfrm>
          <a:custGeom>
            <a:avLst/>
            <a:gdLst/>
            <a:ahLst/>
            <a:cxnLst/>
            <a:rect l="l" t="t" r="r" b="b"/>
            <a:pathLst>
              <a:path w="831850" h="299084">
                <a:moveTo>
                  <a:pt x="0" y="0"/>
                </a:moveTo>
                <a:lnTo>
                  <a:pt x="59723" y="1075"/>
                </a:lnTo>
                <a:lnTo>
                  <a:pt x="118664" y="4265"/>
                </a:lnTo>
                <a:lnTo>
                  <a:pt x="176671" y="9515"/>
                </a:lnTo>
                <a:lnTo>
                  <a:pt x="233593" y="16772"/>
                </a:lnTo>
                <a:lnTo>
                  <a:pt x="289278" y="25980"/>
                </a:lnTo>
                <a:lnTo>
                  <a:pt x="343577" y="37086"/>
                </a:lnTo>
                <a:lnTo>
                  <a:pt x="396336" y="50035"/>
                </a:lnTo>
                <a:lnTo>
                  <a:pt x="447405" y="64773"/>
                </a:lnTo>
                <a:lnTo>
                  <a:pt x="496632" y="81245"/>
                </a:lnTo>
                <a:lnTo>
                  <a:pt x="543867" y="99398"/>
                </a:lnTo>
                <a:lnTo>
                  <a:pt x="588958" y="119177"/>
                </a:lnTo>
                <a:lnTo>
                  <a:pt x="631753" y="140528"/>
                </a:lnTo>
                <a:lnTo>
                  <a:pt x="672102" y="163397"/>
                </a:lnTo>
                <a:lnTo>
                  <a:pt x="709852" y="187728"/>
                </a:lnTo>
                <a:lnTo>
                  <a:pt x="744854" y="213469"/>
                </a:lnTo>
                <a:lnTo>
                  <a:pt x="776955" y="240564"/>
                </a:lnTo>
                <a:lnTo>
                  <a:pt x="806004" y="268960"/>
                </a:lnTo>
                <a:lnTo>
                  <a:pt x="831849" y="298602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24562" y="1471612"/>
            <a:ext cx="101600" cy="113030"/>
          </a:xfrm>
          <a:custGeom>
            <a:avLst/>
            <a:gdLst/>
            <a:ahLst/>
            <a:cxnLst/>
            <a:rect l="l" t="t" r="r" b="b"/>
            <a:pathLst>
              <a:path w="101600" h="113030">
                <a:moveTo>
                  <a:pt x="80962" y="0"/>
                </a:moveTo>
                <a:lnTo>
                  <a:pt x="50800" y="36512"/>
                </a:lnTo>
                <a:lnTo>
                  <a:pt x="0" y="49213"/>
                </a:lnTo>
                <a:lnTo>
                  <a:pt x="101600" y="112713"/>
                </a:lnTo>
                <a:lnTo>
                  <a:pt x="8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86225" y="1728787"/>
            <a:ext cx="3016250" cy="449580"/>
          </a:xfrm>
          <a:custGeom>
            <a:avLst/>
            <a:gdLst/>
            <a:ahLst/>
            <a:cxnLst/>
            <a:rect l="l" t="t" r="r" b="b"/>
            <a:pathLst>
              <a:path w="3016250" h="449580">
                <a:moveTo>
                  <a:pt x="0" y="0"/>
                </a:moveTo>
                <a:lnTo>
                  <a:pt x="12700" y="11112"/>
                </a:lnTo>
                <a:lnTo>
                  <a:pt x="25400" y="23812"/>
                </a:lnTo>
                <a:lnTo>
                  <a:pt x="39687" y="36512"/>
                </a:lnTo>
                <a:lnTo>
                  <a:pt x="55562" y="44450"/>
                </a:lnTo>
                <a:lnTo>
                  <a:pt x="71437" y="57150"/>
                </a:lnTo>
                <a:lnTo>
                  <a:pt x="88900" y="68262"/>
                </a:lnTo>
                <a:lnTo>
                  <a:pt x="106362" y="77787"/>
                </a:lnTo>
                <a:lnTo>
                  <a:pt x="125412" y="88900"/>
                </a:lnTo>
                <a:lnTo>
                  <a:pt x="142875" y="100012"/>
                </a:lnTo>
                <a:lnTo>
                  <a:pt x="165100" y="109537"/>
                </a:lnTo>
                <a:lnTo>
                  <a:pt x="187325" y="120650"/>
                </a:lnTo>
                <a:lnTo>
                  <a:pt x="207962" y="128587"/>
                </a:lnTo>
                <a:lnTo>
                  <a:pt x="231775" y="139700"/>
                </a:lnTo>
                <a:lnTo>
                  <a:pt x="257175" y="152400"/>
                </a:lnTo>
                <a:lnTo>
                  <a:pt x="280987" y="160337"/>
                </a:lnTo>
                <a:lnTo>
                  <a:pt x="307975" y="171450"/>
                </a:lnTo>
                <a:lnTo>
                  <a:pt x="333375" y="180975"/>
                </a:lnTo>
                <a:lnTo>
                  <a:pt x="360362" y="188912"/>
                </a:lnTo>
                <a:lnTo>
                  <a:pt x="388937" y="198437"/>
                </a:lnTo>
                <a:lnTo>
                  <a:pt x="419100" y="206375"/>
                </a:lnTo>
                <a:lnTo>
                  <a:pt x="449262" y="217487"/>
                </a:lnTo>
                <a:lnTo>
                  <a:pt x="481012" y="227012"/>
                </a:lnTo>
                <a:lnTo>
                  <a:pt x="511175" y="234950"/>
                </a:lnTo>
                <a:lnTo>
                  <a:pt x="542925" y="244475"/>
                </a:lnTo>
                <a:lnTo>
                  <a:pt x="577850" y="250825"/>
                </a:lnTo>
                <a:lnTo>
                  <a:pt x="611187" y="260350"/>
                </a:lnTo>
                <a:lnTo>
                  <a:pt x="646112" y="268287"/>
                </a:lnTo>
                <a:lnTo>
                  <a:pt x="681037" y="277812"/>
                </a:lnTo>
                <a:lnTo>
                  <a:pt x="715962" y="284162"/>
                </a:lnTo>
                <a:lnTo>
                  <a:pt x="752475" y="292100"/>
                </a:lnTo>
                <a:lnTo>
                  <a:pt x="792162" y="298450"/>
                </a:lnTo>
                <a:lnTo>
                  <a:pt x="830262" y="307975"/>
                </a:lnTo>
                <a:lnTo>
                  <a:pt x="868362" y="314325"/>
                </a:lnTo>
                <a:lnTo>
                  <a:pt x="908050" y="322262"/>
                </a:lnTo>
                <a:lnTo>
                  <a:pt x="947737" y="327025"/>
                </a:lnTo>
                <a:lnTo>
                  <a:pt x="989012" y="334962"/>
                </a:lnTo>
                <a:lnTo>
                  <a:pt x="1033462" y="342900"/>
                </a:lnTo>
                <a:lnTo>
                  <a:pt x="1073150" y="347662"/>
                </a:lnTo>
                <a:lnTo>
                  <a:pt x="1117600" y="354012"/>
                </a:lnTo>
                <a:lnTo>
                  <a:pt x="1160462" y="360362"/>
                </a:lnTo>
                <a:lnTo>
                  <a:pt x="1203325" y="366712"/>
                </a:lnTo>
                <a:lnTo>
                  <a:pt x="1247775" y="373062"/>
                </a:lnTo>
                <a:lnTo>
                  <a:pt x="1292225" y="377825"/>
                </a:lnTo>
                <a:lnTo>
                  <a:pt x="1338262" y="381000"/>
                </a:lnTo>
                <a:lnTo>
                  <a:pt x="1385888" y="387350"/>
                </a:lnTo>
                <a:lnTo>
                  <a:pt x="1431925" y="392112"/>
                </a:lnTo>
                <a:lnTo>
                  <a:pt x="1479550" y="395287"/>
                </a:lnTo>
                <a:lnTo>
                  <a:pt x="1528762" y="403225"/>
                </a:lnTo>
                <a:lnTo>
                  <a:pt x="1576388" y="406400"/>
                </a:lnTo>
                <a:lnTo>
                  <a:pt x="1624012" y="409575"/>
                </a:lnTo>
                <a:lnTo>
                  <a:pt x="1673225" y="414338"/>
                </a:lnTo>
                <a:lnTo>
                  <a:pt x="1720850" y="419100"/>
                </a:lnTo>
                <a:lnTo>
                  <a:pt x="1771650" y="422275"/>
                </a:lnTo>
                <a:lnTo>
                  <a:pt x="1822450" y="423863"/>
                </a:lnTo>
                <a:lnTo>
                  <a:pt x="1874838" y="427038"/>
                </a:lnTo>
                <a:lnTo>
                  <a:pt x="1925638" y="430213"/>
                </a:lnTo>
                <a:lnTo>
                  <a:pt x="1978025" y="433388"/>
                </a:lnTo>
                <a:lnTo>
                  <a:pt x="2028825" y="436563"/>
                </a:lnTo>
                <a:lnTo>
                  <a:pt x="2081212" y="438150"/>
                </a:lnTo>
                <a:lnTo>
                  <a:pt x="2132012" y="439738"/>
                </a:lnTo>
                <a:lnTo>
                  <a:pt x="2185988" y="441325"/>
                </a:lnTo>
                <a:lnTo>
                  <a:pt x="2238375" y="442913"/>
                </a:lnTo>
                <a:lnTo>
                  <a:pt x="2292350" y="444500"/>
                </a:lnTo>
                <a:lnTo>
                  <a:pt x="2346325" y="444500"/>
                </a:lnTo>
                <a:lnTo>
                  <a:pt x="2398712" y="446088"/>
                </a:lnTo>
                <a:lnTo>
                  <a:pt x="2452688" y="446088"/>
                </a:lnTo>
                <a:lnTo>
                  <a:pt x="2506662" y="449263"/>
                </a:lnTo>
                <a:lnTo>
                  <a:pt x="2560638" y="449263"/>
                </a:lnTo>
                <a:lnTo>
                  <a:pt x="2614612" y="449263"/>
                </a:lnTo>
                <a:lnTo>
                  <a:pt x="2670175" y="449263"/>
                </a:lnTo>
                <a:lnTo>
                  <a:pt x="2725738" y="449263"/>
                </a:lnTo>
                <a:lnTo>
                  <a:pt x="2779712" y="449263"/>
                </a:lnTo>
                <a:lnTo>
                  <a:pt x="2833688" y="449263"/>
                </a:lnTo>
                <a:lnTo>
                  <a:pt x="2889250" y="446088"/>
                </a:lnTo>
                <a:lnTo>
                  <a:pt x="2944812" y="444500"/>
                </a:lnTo>
                <a:lnTo>
                  <a:pt x="2998788" y="444500"/>
                </a:lnTo>
                <a:lnTo>
                  <a:pt x="3016250" y="44291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72312" y="2127251"/>
            <a:ext cx="113030" cy="92075"/>
          </a:xfrm>
          <a:custGeom>
            <a:avLst/>
            <a:gdLst/>
            <a:ahLst/>
            <a:cxnLst/>
            <a:rect l="l" t="t" r="r" b="b"/>
            <a:pathLst>
              <a:path w="113029" h="92075">
                <a:moveTo>
                  <a:pt x="0" y="0"/>
                </a:moveTo>
                <a:lnTo>
                  <a:pt x="19051" y="46037"/>
                </a:lnTo>
                <a:lnTo>
                  <a:pt x="4762" y="92075"/>
                </a:lnTo>
                <a:lnTo>
                  <a:pt x="112713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864100" y="1747011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29000" y="1789684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403600" y="787401"/>
            <a:ext cx="3726179" cy="1905"/>
          </a:xfrm>
          <a:custGeom>
            <a:avLst/>
            <a:gdLst/>
            <a:ahLst/>
            <a:cxnLst/>
            <a:rect l="l" t="t" r="r" b="b"/>
            <a:pathLst>
              <a:path w="3726179" h="1904">
                <a:moveTo>
                  <a:pt x="0" y="0"/>
                </a:moveTo>
                <a:lnTo>
                  <a:pt x="3725863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92950" y="741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31962" y="668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5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798637" y="669035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458912" y="787401"/>
            <a:ext cx="186055" cy="1905"/>
          </a:xfrm>
          <a:custGeom>
            <a:avLst/>
            <a:gdLst/>
            <a:ahLst/>
            <a:cxnLst/>
            <a:rect l="l" t="t" r="r" b="b"/>
            <a:pathLst>
              <a:path w="186055" h="1904">
                <a:moveTo>
                  <a:pt x="0" y="0"/>
                </a:moveTo>
                <a:lnTo>
                  <a:pt x="1857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12900" y="741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7462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89137" y="787401"/>
            <a:ext cx="1069975" cy="1905"/>
          </a:xfrm>
          <a:custGeom>
            <a:avLst/>
            <a:gdLst/>
            <a:ahLst/>
            <a:cxnLst/>
            <a:rect l="l" t="t" r="r" b="b"/>
            <a:pathLst>
              <a:path w="1069975" h="1904">
                <a:moveTo>
                  <a:pt x="0" y="0"/>
                </a:moveTo>
                <a:lnTo>
                  <a:pt x="106997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27362" y="741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241550" y="485139"/>
            <a:ext cx="4908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l</a:t>
            </a:r>
            <a:r>
              <a:rPr dirty="0" sz="1600" b="1">
                <a:latin typeface="Times New Roman"/>
                <a:cs typeface="Times New Roman"/>
              </a:rPr>
              <a:t>e</a:t>
            </a:r>
            <a:r>
              <a:rPr dirty="0" sz="1600" spc="5" b="1">
                <a:latin typeface="Times New Roman"/>
                <a:cs typeface="Times New Roman"/>
              </a:rPr>
              <a:t>tt</a:t>
            </a:r>
            <a:r>
              <a:rPr dirty="0" sz="1600" b="1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46425" y="668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213100" y="669035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146425" y="457201"/>
            <a:ext cx="249554" cy="215900"/>
          </a:xfrm>
          <a:custGeom>
            <a:avLst/>
            <a:gdLst/>
            <a:ahLst/>
            <a:cxnLst/>
            <a:rect l="l" t="t" r="r" b="b"/>
            <a:pathLst>
              <a:path w="249554" h="215900">
                <a:moveTo>
                  <a:pt x="19321" y="189118"/>
                </a:moveTo>
                <a:lnTo>
                  <a:pt x="10977" y="173782"/>
                </a:lnTo>
                <a:lnTo>
                  <a:pt x="4927" y="157519"/>
                </a:lnTo>
                <a:lnTo>
                  <a:pt x="1243" y="140579"/>
                </a:lnTo>
                <a:lnTo>
                  <a:pt x="0" y="123211"/>
                </a:lnTo>
                <a:lnTo>
                  <a:pt x="9792" y="75250"/>
                </a:lnTo>
                <a:lnTo>
                  <a:pt x="36498" y="36086"/>
                </a:lnTo>
                <a:lnTo>
                  <a:pt x="76110" y="9682"/>
                </a:lnTo>
                <a:lnTo>
                  <a:pt x="124619" y="0"/>
                </a:lnTo>
                <a:lnTo>
                  <a:pt x="173125" y="9682"/>
                </a:lnTo>
                <a:lnTo>
                  <a:pt x="212737" y="36086"/>
                </a:lnTo>
                <a:lnTo>
                  <a:pt x="239444" y="75250"/>
                </a:lnTo>
                <a:lnTo>
                  <a:pt x="249238" y="123211"/>
                </a:lnTo>
                <a:lnTo>
                  <a:pt x="246394" y="149384"/>
                </a:lnTo>
                <a:lnTo>
                  <a:pt x="238112" y="174097"/>
                </a:lnTo>
                <a:lnTo>
                  <a:pt x="224764" y="196539"/>
                </a:lnTo>
                <a:lnTo>
                  <a:pt x="206723" y="2159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13087" y="595312"/>
            <a:ext cx="114300" cy="103505"/>
          </a:xfrm>
          <a:custGeom>
            <a:avLst/>
            <a:gdLst/>
            <a:ahLst/>
            <a:cxnLst/>
            <a:rect l="l" t="t" r="r" b="b"/>
            <a:pathLst>
              <a:path w="114300" h="103504">
                <a:moveTo>
                  <a:pt x="63500" y="0"/>
                </a:moveTo>
                <a:lnTo>
                  <a:pt x="44450" y="44451"/>
                </a:lnTo>
                <a:lnTo>
                  <a:pt x="0" y="68263"/>
                </a:lnTo>
                <a:lnTo>
                  <a:pt x="114300" y="103188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2921000" y="162051"/>
            <a:ext cx="1042035" cy="269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letter /</a:t>
            </a:r>
            <a:r>
              <a:rPr dirty="0" sz="1600" spc="-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digit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43325" y="503427"/>
            <a:ext cx="5829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ot</a:t>
            </a: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b="1">
                <a:latin typeface="Times New Roman"/>
                <a:cs typeface="Times New Roman"/>
              </a:rPr>
              <a:t>e</a:t>
            </a:r>
            <a:r>
              <a:rPr dirty="0" sz="1600" spc="-65" b="1">
                <a:latin typeface="Times New Roman"/>
                <a:cs typeface="Times New Roman"/>
              </a:rPr>
              <a:t>r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811337" y="957262"/>
            <a:ext cx="1905" cy="5083175"/>
          </a:xfrm>
          <a:custGeom>
            <a:avLst/>
            <a:gdLst/>
            <a:ahLst/>
            <a:cxnLst/>
            <a:rect l="l" t="t" r="r" b="b"/>
            <a:pathLst>
              <a:path w="1905" h="5083175">
                <a:moveTo>
                  <a:pt x="0" y="0"/>
                </a:moveTo>
                <a:lnTo>
                  <a:pt x="1588" y="508317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204075" y="787401"/>
            <a:ext cx="1905" cy="5092700"/>
          </a:xfrm>
          <a:custGeom>
            <a:avLst/>
            <a:gdLst/>
            <a:ahLst/>
            <a:cxnLst/>
            <a:rect l="l" t="t" r="r" b="b"/>
            <a:pathLst>
              <a:path w="1904" h="5092700">
                <a:moveTo>
                  <a:pt x="0" y="0"/>
                </a:moveTo>
                <a:lnTo>
                  <a:pt x="1588" y="50927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54862" y="5845175"/>
            <a:ext cx="96838" cy="10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811337" y="2481262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5">
                <a:moveTo>
                  <a:pt x="0" y="0"/>
                </a:moveTo>
                <a:lnTo>
                  <a:pt x="4524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232025" y="2435226"/>
            <a:ext cx="109855" cy="90805"/>
          </a:xfrm>
          <a:custGeom>
            <a:avLst/>
            <a:gdLst/>
            <a:ahLst/>
            <a:cxnLst/>
            <a:rect l="l" t="t" r="r" b="b"/>
            <a:pathLst>
              <a:path w="109855" h="90805">
                <a:moveTo>
                  <a:pt x="0" y="0"/>
                </a:moveTo>
                <a:lnTo>
                  <a:pt x="15875" y="46037"/>
                </a:lnTo>
                <a:lnTo>
                  <a:pt x="0" y="90487"/>
                </a:lnTo>
                <a:lnTo>
                  <a:pt x="109537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349500" y="2362201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5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417762" y="2363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976437" y="2179828"/>
            <a:ext cx="1416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&lt;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606675" y="2481262"/>
            <a:ext cx="4518025" cy="1905"/>
          </a:xfrm>
          <a:custGeom>
            <a:avLst/>
            <a:gdLst/>
            <a:ahLst/>
            <a:cxnLst/>
            <a:rect l="l" t="t" r="r" b="b"/>
            <a:pathLst>
              <a:path w="4518025" h="1905">
                <a:moveTo>
                  <a:pt x="0" y="0"/>
                </a:moveTo>
                <a:lnTo>
                  <a:pt x="451802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92950" y="2435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5">
                <a:moveTo>
                  <a:pt x="0" y="0"/>
                </a:moveTo>
                <a:lnTo>
                  <a:pt x="15875" y="46037"/>
                </a:lnTo>
                <a:lnTo>
                  <a:pt x="0" y="90487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695575" y="2179828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430462" y="2649537"/>
            <a:ext cx="1905" cy="427355"/>
          </a:xfrm>
          <a:custGeom>
            <a:avLst/>
            <a:gdLst/>
            <a:ahLst/>
            <a:cxnLst/>
            <a:rect l="l" t="t" r="r" b="b"/>
            <a:pathLst>
              <a:path w="1905" h="427355">
                <a:moveTo>
                  <a:pt x="0" y="0"/>
                </a:moveTo>
                <a:lnTo>
                  <a:pt x="1588" y="4270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30462" y="2735262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5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92950" y="2689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5">
                <a:moveTo>
                  <a:pt x="0" y="0"/>
                </a:moveTo>
                <a:lnTo>
                  <a:pt x="15875" y="46037"/>
                </a:lnTo>
                <a:lnTo>
                  <a:pt x="0" y="90487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2695575" y="2432811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430462" y="3073401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5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92950" y="3027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682875" y="2789428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811337" y="3327401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4">
                <a:moveTo>
                  <a:pt x="0" y="0"/>
                </a:moveTo>
                <a:lnTo>
                  <a:pt x="4524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32025" y="3281362"/>
            <a:ext cx="109855" cy="92075"/>
          </a:xfrm>
          <a:custGeom>
            <a:avLst/>
            <a:gdLst/>
            <a:ahLst/>
            <a:cxnLst/>
            <a:rect l="l" t="t" r="r" b="b"/>
            <a:pathLst>
              <a:path w="10985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09537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49500" y="3208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5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2417762" y="3211067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606675" y="3327401"/>
            <a:ext cx="4518025" cy="1905"/>
          </a:xfrm>
          <a:custGeom>
            <a:avLst/>
            <a:gdLst/>
            <a:ahLst/>
            <a:cxnLst/>
            <a:rect l="l" t="t" r="r" b="b"/>
            <a:pathLst>
              <a:path w="4518025" h="1904">
                <a:moveTo>
                  <a:pt x="0" y="0"/>
                </a:moveTo>
                <a:lnTo>
                  <a:pt x="451802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92950" y="3281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1976437" y="3042411"/>
            <a:ext cx="8477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dirty="0" sz="1600" b="1">
                <a:latin typeface="Times New Roman"/>
                <a:cs typeface="Times New Roman"/>
              </a:rPr>
              <a:t>&gt;	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430462" y="3497262"/>
            <a:ext cx="1905" cy="171450"/>
          </a:xfrm>
          <a:custGeom>
            <a:avLst/>
            <a:gdLst/>
            <a:ahLst/>
            <a:cxnLst/>
            <a:rect l="l" t="t" r="r" b="b"/>
            <a:pathLst>
              <a:path w="1905" h="171450">
                <a:moveTo>
                  <a:pt x="0" y="0"/>
                </a:moveTo>
                <a:lnTo>
                  <a:pt x="1588" y="1714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430462" y="3665537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4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92950" y="3619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682875" y="3380740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811337" y="4005262"/>
            <a:ext cx="5316855" cy="1905"/>
          </a:xfrm>
          <a:custGeom>
            <a:avLst/>
            <a:gdLst/>
            <a:ahLst/>
            <a:cxnLst/>
            <a:rect l="l" t="t" r="r" b="b"/>
            <a:pathLst>
              <a:path w="5316855" h="1904">
                <a:moveTo>
                  <a:pt x="0" y="0"/>
                </a:moveTo>
                <a:lnTo>
                  <a:pt x="53165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092950" y="3959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4">
                <a:moveTo>
                  <a:pt x="0" y="0"/>
                </a:moveTo>
                <a:lnTo>
                  <a:pt x="15875" y="46037"/>
                </a:lnTo>
                <a:lnTo>
                  <a:pt x="0" y="90487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1976437" y="3719067"/>
            <a:ext cx="1416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811337" y="4343401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4">
                <a:moveTo>
                  <a:pt x="0" y="0"/>
                </a:moveTo>
                <a:lnTo>
                  <a:pt x="4524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232025" y="4297362"/>
            <a:ext cx="109855" cy="92075"/>
          </a:xfrm>
          <a:custGeom>
            <a:avLst/>
            <a:gdLst/>
            <a:ahLst/>
            <a:cxnLst/>
            <a:rect l="l" t="t" r="r" b="b"/>
            <a:pathLst>
              <a:path w="10985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09537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1976437" y="4092936"/>
            <a:ext cx="2032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宋体"/>
                <a:cs typeface="宋体"/>
              </a:rPr>
              <a:t>：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349500" y="4224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5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2373312" y="4226052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606675" y="4343401"/>
            <a:ext cx="4518025" cy="1905"/>
          </a:xfrm>
          <a:custGeom>
            <a:avLst/>
            <a:gdLst/>
            <a:ahLst/>
            <a:cxnLst/>
            <a:rect l="l" t="t" r="r" b="b"/>
            <a:pathLst>
              <a:path w="4518025" h="1904">
                <a:moveTo>
                  <a:pt x="0" y="0"/>
                </a:moveTo>
                <a:lnTo>
                  <a:pt x="451802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092950" y="4297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2705100" y="4051300"/>
            <a:ext cx="1416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430462" y="4511676"/>
            <a:ext cx="1905" cy="173355"/>
          </a:xfrm>
          <a:custGeom>
            <a:avLst/>
            <a:gdLst/>
            <a:ahLst/>
            <a:cxnLst/>
            <a:rect l="l" t="t" r="r" b="b"/>
            <a:pathLst>
              <a:path w="1905" h="173354">
                <a:moveTo>
                  <a:pt x="0" y="0"/>
                </a:moveTo>
                <a:lnTo>
                  <a:pt x="1588" y="1730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430462" y="4681537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4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92950" y="4635501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2682875" y="4398772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811337" y="5019676"/>
            <a:ext cx="5316855" cy="1905"/>
          </a:xfrm>
          <a:custGeom>
            <a:avLst/>
            <a:gdLst/>
            <a:ahLst/>
            <a:cxnLst/>
            <a:rect l="l" t="t" r="r" b="b"/>
            <a:pathLst>
              <a:path w="5316855" h="1904">
                <a:moveTo>
                  <a:pt x="0" y="0"/>
                </a:moveTo>
                <a:lnTo>
                  <a:pt x="53165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092950" y="4975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4">
                <a:moveTo>
                  <a:pt x="0" y="0"/>
                </a:moveTo>
                <a:lnTo>
                  <a:pt x="15875" y="44450"/>
                </a:lnTo>
                <a:lnTo>
                  <a:pt x="0" y="90487"/>
                </a:lnTo>
                <a:lnTo>
                  <a:pt x="111125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2241550" y="4749292"/>
            <a:ext cx="1518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+ / - / * / ( / ) / ; /</a:t>
            </a:r>
            <a:r>
              <a:rPr dirty="0" sz="1600" spc="-70" b="1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Symbol"/>
                <a:cs typeface="Symbol"/>
              </a:rPr>
              <a:t>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811337" y="5359401"/>
            <a:ext cx="452755" cy="1905"/>
          </a:xfrm>
          <a:custGeom>
            <a:avLst/>
            <a:gdLst/>
            <a:ahLst/>
            <a:cxnLst/>
            <a:rect l="l" t="t" r="r" b="b"/>
            <a:pathLst>
              <a:path w="452755" h="1904">
                <a:moveTo>
                  <a:pt x="0" y="0"/>
                </a:moveTo>
                <a:lnTo>
                  <a:pt x="4524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32025" y="5313362"/>
            <a:ext cx="109855" cy="92075"/>
          </a:xfrm>
          <a:custGeom>
            <a:avLst/>
            <a:gdLst/>
            <a:ahLst/>
            <a:cxnLst/>
            <a:rect l="l" t="t" r="r" b="b"/>
            <a:pathLst>
              <a:path w="10985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09537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1976437" y="5072379"/>
            <a:ext cx="81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349500" y="5240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5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203575" y="5313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7462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2586037" y="5160772"/>
            <a:ext cx="6699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656590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430462" y="5527676"/>
            <a:ext cx="1905" cy="173355"/>
          </a:xfrm>
          <a:custGeom>
            <a:avLst/>
            <a:gdLst/>
            <a:ahLst/>
            <a:cxnLst/>
            <a:rect l="l" t="t" r="r" b="b"/>
            <a:pathLst>
              <a:path w="1905" h="173354">
                <a:moveTo>
                  <a:pt x="0" y="0"/>
                </a:moveTo>
                <a:lnTo>
                  <a:pt x="1588" y="17303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430462" y="5697537"/>
            <a:ext cx="4699000" cy="1905"/>
          </a:xfrm>
          <a:custGeom>
            <a:avLst/>
            <a:gdLst/>
            <a:ahLst/>
            <a:cxnLst/>
            <a:rect l="l" t="t" r="r" b="b"/>
            <a:pathLst>
              <a:path w="4699000" h="1904">
                <a:moveTo>
                  <a:pt x="0" y="0"/>
                </a:moveTo>
                <a:lnTo>
                  <a:pt x="469900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092950" y="5651500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2682875" y="5413755"/>
            <a:ext cx="638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22637" y="5240337"/>
            <a:ext cx="249238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322637" y="5240337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4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2373312" y="5241035"/>
            <a:ext cx="11766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5519" algn="l"/>
              </a:tabLst>
            </a:pPr>
            <a:r>
              <a:rPr dirty="0" sz="1400" spc="-80" b="1">
                <a:latin typeface="Times New Roman"/>
                <a:cs typeface="Times New Roman"/>
              </a:rPr>
              <a:t>1</a:t>
            </a:r>
            <a:r>
              <a:rPr dirty="0" sz="1400" b="1">
                <a:latin typeface="Times New Roman"/>
                <a:cs typeface="Times New Roman"/>
              </a:rPr>
              <a:t>1	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579812" y="5359401"/>
            <a:ext cx="3546475" cy="1905"/>
          </a:xfrm>
          <a:custGeom>
            <a:avLst/>
            <a:gdLst/>
            <a:ahLst/>
            <a:cxnLst/>
            <a:rect l="l" t="t" r="r" b="b"/>
            <a:pathLst>
              <a:path w="3546475" h="1904">
                <a:moveTo>
                  <a:pt x="0" y="0"/>
                </a:moveTo>
                <a:lnTo>
                  <a:pt x="354647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092950" y="5313362"/>
            <a:ext cx="111125" cy="92075"/>
          </a:xfrm>
          <a:custGeom>
            <a:avLst/>
            <a:gdLst/>
            <a:ahLst/>
            <a:cxnLst/>
            <a:rect l="l" t="t" r="r" b="b"/>
            <a:pathLst>
              <a:path w="111125" h="92075">
                <a:moveTo>
                  <a:pt x="0" y="0"/>
                </a:moveTo>
                <a:lnTo>
                  <a:pt x="15875" y="46037"/>
                </a:lnTo>
                <a:lnTo>
                  <a:pt x="0" y="92075"/>
                </a:lnTo>
                <a:lnTo>
                  <a:pt x="111125" y="46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811337" y="6035675"/>
            <a:ext cx="539750" cy="1905"/>
          </a:xfrm>
          <a:custGeom>
            <a:avLst/>
            <a:gdLst/>
            <a:ahLst/>
            <a:cxnLst/>
            <a:rect l="l" t="t" r="r" b="b"/>
            <a:pathLst>
              <a:path w="539750" h="1904">
                <a:moveTo>
                  <a:pt x="0" y="0"/>
                </a:moveTo>
                <a:lnTo>
                  <a:pt x="53975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319337" y="5991226"/>
            <a:ext cx="111125" cy="90805"/>
          </a:xfrm>
          <a:custGeom>
            <a:avLst/>
            <a:gdLst/>
            <a:ahLst/>
            <a:cxnLst/>
            <a:rect l="l" t="t" r="r" b="b"/>
            <a:pathLst>
              <a:path w="111125" h="90804">
                <a:moveTo>
                  <a:pt x="0" y="0"/>
                </a:moveTo>
                <a:lnTo>
                  <a:pt x="17462" y="44450"/>
                </a:lnTo>
                <a:lnTo>
                  <a:pt x="0" y="90488"/>
                </a:lnTo>
                <a:lnTo>
                  <a:pt x="111125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438400" y="5916612"/>
            <a:ext cx="249554" cy="238125"/>
          </a:xfrm>
          <a:custGeom>
            <a:avLst/>
            <a:gdLst/>
            <a:ahLst/>
            <a:cxnLst/>
            <a:rect l="l" t="t" r="r" b="b"/>
            <a:pathLst>
              <a:path w="249555" h="238125">
                <a:moveTo>
                  <a:pt x="0" y="119062"/>
                </a:moveTo>
                <a:lnTo>
                  <a:pt x="9793" y="72717"/>
                </a:lnTo>
                <a:lnTo>
                  <a:pt x="36500" y="34872"/>
                </a:lnTo>
                <a:lnTo>
                  <a:pt x="76111" y="9356"/>
                </a:lnTo>
                <a:lnTo>
                  <a:pt x="124619" y="0"/>
                </a:lnTo>
                <a:lnTo>
                  <a:pt x="173126" y="9356"/>
                </a:lnTo>
                <a:lnTo>
                  <a:pt x="212737" y="34872"/>
                </a:lnTo>
                <a:lnTo>
                  <a:pt x="239444" y="72717"/>
                </a:lnTo>
                <a:lnTo>
                  <a:pt x="249238" y="119062"/>
                </a:lnTo>
                <a:lnTo>
                  <a:pt x="239444" y="165406"/>
                </a:lnTo>
                <a:lnTo>
                  <a:pt x="212737" y="203252"/>
                </a:lnTo>
                <a:lnTo>
                  <a:pt x="173126" y="228768"/>
                </a:lnTo>
                <a:lnTo>
                  <a:pt x="124619" y="238125"/>
                </a:lnTo>
                <a:lnTo>
                  <a:pt x="76111" y="228768"/>
                </a:lnTo>
                <a:lnTo>
                  <a:pt x="36500" y="203252"/>
                </a:lnTo>
                <a:lnTo>
                  <a:pt x="9793" y="165406"/>
                </a:lnTo>
                <a:lnTo>
                  <a:pt x="0" y="11906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1887537" y="5752084"/>
            <a:ext cx="777875" cy="40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1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other</a:t>
            </a:r>
            <a:endParaRPr sz="1600">
              <a:latin typeface="Times New Roman"/>
              <a:cs typeface="Times New Roman"/>
            </a:endParaRPr>
          </a:p>
          <a:p>
            <a:pPr marL="587375">
              <a:lnSpc>
                <a:spcPts val="1370"/>
              </a:lnSpc>
            </a:pPr>
            <a:r>
              <a:rPr dirty="0" sz="1400" b="1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695575" y="6035675"/>
            <a:ext cx="450850" cy="1905"/>
          </a:xfrm>
          <a:custGeom>
            <a:avLst/>
            <a:gdLst/>
            <a:ahLst/>
            <a:cxnLst/>
            <a:rect l="l" t="t" r="r" b="b"/>
            <a:pathLst>
              <a:path w="450850" h="1904">
                <a:moveTo>
                  <a:pt x="0" y="0"/>
                </a:moveTo>
                <a:lnTo>
                  <a:pt x="45085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16262" y="5991226"/>
            <a:ext cx="109855" cy="90805"/>
          </a:xfrm>
          <a:custGeom>
            <a:avLst/>
            <a:gdLst/>
            <a:ahLst/>
            <a:cxnLst/>
            <a:rect l="l" t="t" r="r" b="b"/>
            <a:pathLst>
              <a:path w="109855" h="90804">
                <a:moveTo>
                  <a:pt x="0" y="0"/>
                </a:moveTo>
                <a:lnTo>
                  <a:pt x="15875" y="44450"/>
                </a:lnTo>
                <a:lnTo>
                  <a:pt x="0" y="90488"/>
                </a:lnTo>
                <a:lnTo>
                  <a:pt x="109538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3213100" y="5955264"/>
            <a:ext cx="5588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宋体"/>
                <a:cs typeface="宋体"/>
              </a:rPr>
              <a:t>转入口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013575" y="6040608"/>
            <a:ext cx="3810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宋体"/>
                <a:cs typeface="宋体"/>
              </a:rPr>
              <a:t>出口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268412" y="538967"/>
            <a:ext cx="3810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宋体"/>
                <a:cs typeface="宋体"/>
              </a:rPr>
              <a:t>入口</a:t>
            </a:r>
            <a:endParaRPr sz="1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828738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0"/>
              <a:t>3.1</a:t>
            </a:r>
            <a:r>
              <a:rPr dirty="0" sz="3500" spc="-5"/>
              <a:t> </a:t>
            </a:r>
            <a:r>
              <a:rPr dirty="0" sz="3500" spc="95"/>
              <a:t>词法分析程序与语法分析程序的关系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7512684" cy="2275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词法分析程序与语法分析程序之间的三种关系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!"/>
            </a:pPr>
            <a:endParaRPr sz="395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词法分析程序作为独立的一遍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词法分析程序作为语法分析程序的子程序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词法分析程序与语法分析程序作为协同程序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50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905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词法分析程序（类</a:t>
            </a:r>
            <a:r>
              <a:rPr dirty="0" sz="3900" spc="40">
                <a:latin typeface="宋体"/>
                <a:cs typeface="宋体"/>
              </a:rPr>
              <a:t>C</a:t>
            </a:r>
            <a:r>
              <a:rPr dirty="0" sz="3900" spc="90"/>
              <a:t>语言描述）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997203"/>
            <a:ext cx="1688464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74725">
              <a:lnSpc>
                <a:spcPct val="105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state=0;  </a:t>
            </a:r>
            <a:r>
              <a:rPr dirty="0" sz="1600" spc="-5" b="1">
                <a:latin typeface="Times New Roman"/>
                <a:cs typeface="Times New Roman"/>
              </a:rPr>
              <a:t>DO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dirty="0" sz="1600" spc="-5" b="1">
                <a:latin typeface="Times New Roman"/>
                <a:cs typeface="Times New Roman"/>
              </a:rPr>
              <a:t>SWITCH </a:t>
            </a:r>
            <a:r>
              <a:rPr dirty="0" sz="1600" b="1">
                <a:latin typeface="Times New Roman"/>
                <a:cs typeface="Times New Roman"/>
              </a:rPr>
              <a:t>( state )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" y="1747011"/>
            <a:ext cx="1063625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CASE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0:</a:t>
            </a:r>
            <a:endParaRPr sz="1600">
              <a:latin typeface="Times New Roman"/>
              <a:cs typeface="Times New Roman"/>
            </a:endParaRPr>
          </a:p>
          <a:p>
            <a:pPr marL="215900">
              <a:lnSpc>
                <a:spcPts val="1910"/>
              </a:lnSpc>
            </a:pPr>
            <a:r>
              <a:rPr dirty="0" sz="1600" spc="-5" b="1">
                <a:latin typeface="Times New Roman"/>
                <a:cs typeface="Times New Roman"/>
              </a:rPr>
              <a:t>token=′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′;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946" y="1747011"/>
            <a:ext cx="2707005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// </a:t>
            </a:r>
            <a:r>
              <a:rPr dirty="0" sz="1550" spc="50" b="1">
                <a:latin typeface="黑体"/>
                <a:cs typeface="黑体"/>
              </a:rPr>
              <a:t>初始状态</a:t>
            </a:r>
            <a:endParaRPr sz="1550">
              <a:latin typeface="黑体"/>
              <a:cs typeface="黑体"/>
            </a:endParaRPr>
          </a:p>
          <a:p>
            <a:pPr marL="391795">
              <a:lnSpc>
                <a:spcPts val="1910"/>
              </a:lnSpc>
              <a:tabLst>
                <a:tab pos="18110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get_char()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;	</a:t>
            </a:r>
            <a:r>
              <a:rPr dirty="0" sz="1600" spc="-5" b="1">
                <a:latin typeface="Times New Roman"/>
                <a:cs typeface="Times New Roman"/>
              </a:rPr>
              <a:t>get_nbc();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6767" y="2484628"/>
            <a:ext cx="1573530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设置标识符状态</a:t>
            </a:r>
            <a:endParaRPr sz="1550">
              <a:latin typeface="黑体"/>
              <a:cs typeface="黑体"/>
            </a:endParaRPr>
          </a:p>
          <a:p>
            <a:pPr marL="12700">
              <a:lnSpc>
                <a:spcPts val="1910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设置常数状态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940" y="2216404"/>
            <a:ext cx="2625090" cy="17570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Times New Roman"/>
                <a:cs typeface="Times New Roman"/>
              </a:rPr>
              <a:t>SWITCH </a:t>
            </a:r>
            <a:r>
              <a:rPr dirty="0" sz="1600" b="1">
                <a:latin typeface="Times New Roman"/>
                <a:cs typeface="Times New Roman"/>
              </a:rPr>
              <a:t>( C )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algn="just" marL="2159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CASE </a:t>
            </a:r>
            <a:r>
              <a:rPr dirty="0" sz="1600" spc="5" b="1">
                <a:latin typeface="Times New Roman"/>
                <a:cs typeface="Times New Roman"/>
              </a:rPr>
              <a:t>′a′</a:t>
            </a:r>
            <a:r>
              <a:rPr dirty="0" sz="1550" spc="5" b="1">
                <a:latin typeface="黑体"/>
                <a:cs typeface="黑体"/>
              </a:rPr>
              <a:t>： </a:t>
            </a:r>
            <a:r>
              <a:rPr dirty="0" sz="1600" spc="-10" b="1">
                <a:latin typeface="Times New Roman"/>
                <a:cs typeface="Times New Roman"/>
              </a:rPr>
              <a:t>CASE </a:t>
            </a:r>
            <a:r>
              <a:rPr dirty="0" sz="1600" spc="5" b="1">
                <a:latin typeface="Times New Roman"/>
                <a:cs typeface="Times New Roman"/>
              </a:rPr>
              <a:t>′b′</a:t>
            </a:r>
            <a:r>
              <a:rPr dirty="0" sz="1550" spc="5" b="1">
                <a:latin typeface="黑体"/>
                <a:cs typeface="黑体"/>
              </a:rPr>
              <a:t>：</a:t>
            </a:r>
            <a:r>
              <a:rPr dirty="0" sz="1600" spc="5" b="1">
                <a:latin typeface="Times New Roman"/>
                <a:cs typeface="Times New Roman"/>
              </a:rPr>
              <a:t>…  </a:t>
            </a:r>
            <a:r>
              <a:rPr dirty="0" sz="1600" spc="-10" b="1">
                <a:latin typeface="Times New Roman"/>
                <a:cs typeface="Times New Roman"/>
              </a:rPr>
              <a:t>CASE </a:t>
            </a:r>
            <a:r>
              <a:rPr dirty="0" sz="1600" spc="5" b="1">
                <a:latin typeface="Times New Roman"/>
                <a:cs typeface="Times New Roman"/>
              </a:rPr>
              <a:t>′0′</a:t>
            </a:r>
            <a:r>
              <a:rPr dirty="0" sz="1550" spc="5" b="1">
                <a:latin typeface="黑体"/>
                <a:cs typeface="黑体"/>
              </a:rPr>
              <a:t>： </a:t>
            </a:r>
            <a:r>
              <a:rPr dirty="0" sz="1600" spc="-10" b="1">
                <a:latin typeface="Times New Roman"/>
                <a:cs typeface="Times New Roman"/>
              </a:rPr>
              <a:t>CASE </a:t>
            </a:r>
            <a:r>
              <a:rPr dirty="0" sz="1600" spc="5" b="1">
                <a:latin typeface="Times New Roman"/>
                <a:cs typeface="Times New Roman"/>
              </a:rPr>
              <a:t>′1′</a:t>
            </a:r>
            <a:r>
              <a:rPr dirty="0" sz="1550" spc="5" b="1">
                <a:latin typeface="黑体"/>
                <a:cs typeface="黑体"/>
              </a:rPr>
              <a:t>：</a:t>
            </a:r>
            <a:r>
              <a:rPr dirty="0" sz="1600" spc="5" b="1">
                <a:latin typeface="Times New Roman"/>
                <a:cs typeface="Times New Roman"/>
              </a:rPr>
              <a:t>…  </a:t>
            </a:r>
            <a:r>
              <a:rPr dirty="0" sz="1600" spc="-10" b="1">
                <a:latin typeface="Times New Roman"/>
                <a:cs typeface="Times New Roman"/>
              </a:rPr>
              <a:t>CASE </a:t>
            </a:r>
            <a:r>
              <a:rPr dirty="0" sz="1600" b="1">
                <a:latin typeface="Times New Roman"/>
                <a:cs typeface="Times New Roman"/>
              </a:rPr>
              <a:t>′&lt;′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state=8;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′&gt;′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state=9;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′:′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state=10;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spc="-5" b="1">
                <a:latin typeface="Times New Roman"/>
                <a:cs typeface="Times New Roman"/>
              </a:rPr>
              <a:t>′/′</a:t>
            </a:r>
            <a:r>
              <a:rPr dirty="0" sz="1550" spc="-5" b="1">
                <a:latin typeface="黑体"/>
                <a:cs typeface="黑体"/>
              </a:rPr>
              <a:t>：</a:t>
            </a:r>
            <a:r>
              <a:rPr dirty="0" sz="1600" spc="-5" b="1">
                <a:latin typeface="Times New Roman"/>
                <a:cs typeface="Times New Roman"/>
              </a:rPr>
              <a:t>state=11;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break;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3615" y="2484628"/>
            <a:ext cx="2353310" cy="14884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0795">
              <a:lnSpc>
                <a:spcPts val="1900"/>
              </a:lnSpc>
              <a:spcBef>
                <a:spcPts val="180"/>
              </a:spcBef>
            </a:pPr>
            <a:r>
              <a:rPr dirty="0" sz="1600" spc="-10" b="1">
                <a:latin typeface="Times New Roman"/>
                <a:cs typeface="Times New Roman"/>
              </a:rPr>
              <a:t>CASE </a:t>
            </a:r>
            <a:r>
              <a:rPr dirty="0" sz="1600" b="1">
                <a:latin typeface="Times New Roman"/>
                <a:cs typeface="Times New Roman"/>
              </a:rPr>
              <a:t>′z′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state=1;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′9′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state=2;</a:t>
            </a:r>
            <a:r>
              <a:rPr dirty="0" sz="1600" spc="-10" b="1">
                <a:latin typeface="Times New Roman"/>
                <a:cs typeface="Times New Roman"/>
              </a:rPr>
              <a:t> break;</a:t>
            </a:r>
            <a:endParaRPr sz="1600">
              <a:latin typeface="Times New Roman"/>
              <a:cs typeface="Times New Roman"/>
            </a:endParaRPr>
          </a:p>
          <a:p>
            <a:pPr marL="129539">
              <a:lnSpc>
                <a:spcPts val="1820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设置‘</a:t>
            </a:r>
            <a:r>
              <a:rPr dirty="0" sz="1600" b="1">
                <a:latin typeface="Times New Roman"/>
                <a:cs typeface="Times New Roman"/>
              </a:rPr>
              <a:t>&lt;</a:t>
            </a:r>
            <a:r>
              <a:rPr dirty="0" sz="1550" spc="50" b="1">
                <a:latin typeface="黑体"/>
                <a:cs typeface="黑体"/>
              </a:rPr>
              <a:t>’状态</a:t>
            </a:r>
            <a:endParaRPr sz="1550">
              <a:latin typeface="黑体"/>
              <a:cs typeface="黑体"/>
            </a:endParaRPr>
          </a:p>
          <a:p>
            <a:pPr marL="129539">
              <a:lnSpc>
                <a:spcPts val="1910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设置‘</a:t>
            </a:r>
            <a:r>
              <a:rPr dirty="0" sz="1600" b="1">
                <a:latin typeface="Times New Roman"/>
                <a:cs typeface="Times New Roman"/>
              </a:rPr>
              <a:t>&gt;</a:t>
            </a:r>
            <a:r>
              <a:rPr dirty="0" sz="1550" spc="50" b="1">
                <a:latin typeface="黑体"/>
                <a:cs typeface="黑体"/>
              </a:rPr>
              <a:t>’状态</a:t>
            </a:r>
            <a:endParaRPr sz="1550">
              <a:latin typeface="黑体"/>
              <a:cs typeface="黑体"/>
            </a:endParaRPr>
          </a:p>
          <a:p>
            <a:pPr marL="183515">
              <a:lnSpc>
                <a:spcPts val="1910"/>
              </a:lnSpc>
              <a:spcBef>
                <a:spcPts val="95"/>
              </a:spcBef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设置‘：’状态</a:t>
            </a:r>
            <a:endParaRPr sz="1550">
              <a:latin typeface="黑体"/>
              <a:cs typeface="黑体"/>
            </a:endParaRPr>
          </a:p>
          <a:p>
            <a:pPr marL="161290">
              <a:lnSpc>
                <a:spcPts val="1910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设置</a:t>
            </a:r>
            <a:r>
              <a:rPr dirty="0" sz="1550" spc="35" b="1">
                <a:latin typeface="黑体"/>
                <a:cs typeface="黑体"/>
              </a:rPr>
              <a:t>‘</a:t>
            </a:r>
            <a:r>
              <a:rPr dirty="0" sz="1600" spc="35" b="1">
                <a:latin typeface="Times New Roman"/>
                <a:cs typeface="Times New Roman"/>
              </a:rPr>
              <a:t>/</a:t>
            </a:r>
            <a:r>
              <a:rPr dirty="0" sz="1550" spc="35" b="1">
                <a:latin typeface="黑体"/>
                <a:cs typeface="黑体"/>
              </a:rPr>
              <a:t>’</a:t>
            </a:r>
            <a:r>
              <a:rPr dirty="0" sz="1550" spc="50" b="1">
                <a:latin typeface="黑体"/>
                <a:cs typeface="黑体"/>
              </a:rPr>
              <a:t>状态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3944620"/>
            <a:ext cx="4029075" cy="1970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dirty="0" sz="1600" spc="-10" b="1">
                <a:latin typeface="Times New Roman"/>
                <a:cs typeface="Times New Roman"/>
              </a:rPr>
              <a:t>CASE </a:t>
            </a:r>
            <a:r>
              <a:rPr dirty="0" sz="1600" b="1">
                <a:latin typeface="Times New Roman"/>
                <a:cs typeface="Times New Roman"/>
              </a:rPr>
              <a:t>′=′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state=0; </a:t>
            </a:r>
            <a:r>
              <a:rPr dirty="0" sz="1600" spc="-5" b="1">
                <a:latin typeface="Times New Roman"/>
                <a:cs typeface="Times New Roman"/>
              </a:rPr>
              <a:t>return(relop, </a:t>
            </a:r>
            <a:r>
              <a:rPr dirty="0" sz="1600" b="1">
                <a:latin typeface="Times New Roman"/>
                <a:cs typeface="Times New Roman"/>
              </a:rPr>
              <a:t>EQ);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′+′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state=0; </a:t>
            </a:r>
            <a:r>
              <a:rPr dirty="0" sz="1600" spc="-5" b="1">
                <a:latin typeface="Times New Roman"/>
                <a:cs typeface="Times New Roman"/>
              </a:rPr>
              <a:t>return(′+′, 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);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spc="5" b="1">
                <a:latin typeface="Times New Roman"/>
                <a:cs typeface="Times New Roman"/>
              </a:rPr>
              <a:t>′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′</a:t>
            </a:r>
            <a:r>
              <a:rPr dirty="0" sz="1550" spc="5" b="1">
                <a:latin typeface="黑体"/>
                <a:cs typeface="黑体"/>
              </a:rPr>
              <a:t>：</a:t>
            </a:r>
            <a:r>
              <a:rPr dirty="0" sz="1600" spc="5" b="1">
                <a:latin typeface="Times New Roman"/>
                <a:cs typeface="Times New Roman"/>
              </a:rPr>
              <a:t>state=0; </a:t>
            </a:r>
            <a:r>
              <a:rPr dirty="0" sz="1600" spc="-5" b="1">
                <a:latin typeface="Times New Roman"/>
                <a:cs typeface="Times New Roman"/>
              </a:rPr>
              <a:t>return(′</a:t>
            </a:r>
            <a:r>
              <a:rPr dirty="0" sz="1550" spc="-5" b="1">
                <a:latin typeface="Symbol"/>
                <a:cs typeface="Symbol"/>
              </a:rPr>
              <a:t></a:t>
            </a:r>
            <a:r>
              <a:rPr dirty="0" sz="1600" spc="-5" b="1">
                <a:latin typeface="Times New Roman"/>
                <a:cs typeface="Times New Roman"/>
              </a:rPr>
              <a:t>′, 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);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′*′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state=0; </a:t>
            </a:r>
            <a:r>
              <a:rPr dirty="0" sz="1600" spc="-5" b="1">
                <a:latin typeface="Times New Roman"/>
                <a:cs typeface="Times New Roman"/>
              </a:rPr>
              <a:t>return(′*′, 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);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′(′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state=0; </a:t>
            </a:r>
            <a:r>
              <a:rPr dirty="0" sz="1600" spc="-5" b="1">
                <a:latin typeface="Times New Roman"/>
                <a:cs typeface="Times New Roman"/>
              </a:rPr>
              <a:t>return(′(′, 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);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′)′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state=0; </a:t>
            </a:r>
            <a:r>
              <a:rPr dirty="0" sz="1600" spc="-5" b="1">
                <a:latin typeface="Times New Roman"/>
                <a:cs typeface="Times New Roman"/>
              </a:rPr>
              <a:t>return(′) </a:t>
            </a:r>
            <a:r>
              <a:rPr dirty="0" sz="1600" b="1">
                <a:latin typeface="Times New Roman"/>
                <a:cs typeface="Times New Roman"/>
              </a:rPr>
              <a:t>′, 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);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′;′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state=0; </a:t>
            </a:r>
            <a:r>
              <a:rPr dirty="0" sz="1600" spc="-5" b="1">
                <a:latin typeface="Times New Roman"/>
                <a:cs typeface="Times New Roman"/>
              </a:rPr>
              <a:t>return(′; </a:t>
            </a:r>
            <a:r>
              <a:rPr dirty="0" sz="1600" b="1">
                <a:latin typeface="Times New Roman"/>
                <a:cs typeface="Times New Roman"/>
              </a:rPr>
              <a:t>′, 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);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′\′′</a:t>
            </a:r>
            <a:r>
              <a:rPr dirty="0" sz="1550" b="1">
                <a:latin typeface="黑体"/>
                <a:cs typeface="黑体"/>
              </a:rPr>
              <a:t>：</a:t>
            </a:r>
            <a:r>
              <a:rPr dirty="0" sz="1600" b="1">
                <a:latin typeface="Times New Roman"/>
                <a:cs typeface="Times New Roman"/>
              </a:rPr>
              <a:t>state=0; </a:t>
            </a:r>
            <a:r>
              <a:rPr dirty="0" sz="1600" spc="-5" b="1">
                <a:latin typeface="Times New Roman"/>
                <a:cs typeface="Times New Roman"/>
              </a:rPr>
              <a:t>return(′\′′, 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);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break;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7437" y="3944620"/>
            <a:ext cx="1793875" cy="197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ts val="191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返回‘</a:t>
            </a:r>
            <a:r>
              <a:rPr dirty="0" sz="1600" b="1">
                <a:latin typeface="Times New Roman"/>
                <a:cs typeface="Times New Roman"/>
              </a:rPr>
              <a:t>=</a:t>
            </a:r>
            <a:r>
              <a:rPr dirty="0" sz="1550" spc="50" b="1">
                <a:latin typeface="黑体"/>
                <a:cs typeface="黑体"/>
              </a:rPr>
              <a:t>’的记号</a:t>
            </a:r>
            <a:endParaRPr sz="1550">
              <a:latin typeface="黑体"/>
              <a:cs typeface="黑体"/>
            </a:endParaRPr>
          </a:p>
          <a:p>
            <a:pPr marL="22225">
              <a:lnSpc>
                <a:spcPts val="1895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返回‘</a:t>
            </a:r>
            <a:r>
              <a:rPr dirty="0" sz="1600" b="1">
                <a:latin typeface="Times New Roman"/>
                <a:cs typeface="Times New Roman"/>
              </a:rPr>
              <a:t>+</a:t>
            </a:r>
            <a:r>
              <a:rPr dirty="0" sz="1550" spc="50" b="1">
                <a:latin typeface="黑体"/>
                <a:cs typeface="黑体"/>
              </a:rPr>
              <a:t>’的记号</a:t>
            </a:r>
            <a:endParaRPr sz="1550">
              <a:latin typeface="黑体"/>
              <a:cs typeface="黑体"/>
            </a:endParaRPr>
          </a:p>
          <a:p>
            <a:pPr marL="12700">
              <a:lnSpc>
                <a:spcPts val="1910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返回‘</a:t>
            </a:r>
            <a:r>
              <a:rPr dirty="0" sz="1600" b="1">
                <a:latin typeface="Times New Roman"/>
                <a:cs typeface="Times New Roman"/>
              </a:rPr>
              <a:t>-</a:t>
            </a:r>
            <a:r>
              <a:rPr dirty="0" sz="1550" spc="50" b="1">
                <a:latin typeface="黑体"/>
                <a:cs typeface="黑体"/>
              </a:rPr>
              <a:t>’的记号</a:t>
            </a:r>
            <a:endParaRPr sz="1550">
              <a:latin typeface="黑体"/>
              <a:cs typeface="黑体"/>
            </a:endParaRPr>
          </a:p>
          <a:p>
            <a:pPr marL="43815">
              <a:lnSpc>
                <a:spcPts val="1910"/>
              </a:lnSpc>
              <a:spcBef>
                <a:spcPts val="95"/>
              </a:spcBef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返回‘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550" spc="50" b="1">
                <a:latin typeface="黑体"/>
                <a:cs typeface="黑体"/>
              </a:rPr>
              <a:t>’的记号</a:t>
            </a:r>
            <a:endParaRPr sz="1550">
              <a:latin typeface="黑体"/>
              <a:cs typeface="黑体"/>
            </a:endParaRPr>
          </a:p>
          <a:p>
            <a:pPr marL="27940">
              <a:lnSpc>
                <a:spcPts val="1895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返回‘（’的记号</a:t>
            </a:r>
            <a:endParaRPr sz="1550">
              <a:latin typeface="黑体"/>
              <a:cs typeface="黑体"/>
            </a:endParaRPr>
          </a:p>
          <a:p>
            <a:pPr marL="27940">
              <a:lnSpc>
                <a:spcPts val="1895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返回‘）’的记号</a:t>
            </a:r>
            <a:endParaRPr sz="1550">
              <a:latin typeface="黑体"/>
              <a:cs typeface="黑体"/>
            </a:endParaRPr>
          </a:p>
          <a:p>
            <a:pPr marL="27940">
              <a:lnSpc>
                <a:spcPts val="1895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返回‘；’的记号</a:t>
            </a:r>
            <a:endParaRPr sz="1550">
              <a:latin typeface="黑体"/>
              <a:cs typeface="黑体"/>
            </a:endParaRPr>
          </a:p>
          <a:p>
            <a:pPr marL="19050">
              <a:lnSpc>
                <a:spcPts val="1910"/>
              </a:lnSpc>
            </a:pP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返回</a:t>
            </a:r>
            <a:r>
              <a:rPr dirty="0" sz="1550" spc="35" b="1">
                <a:latin typeface="黑体"/>
                <a:cs typeface="黑体"/>
              </a:rPr>
              <a:t>‘</a:t>
            </a:r>
            <a:r>
              <a:rPr dirty="0" sz="1600" spc="35" b="1">
                <a:latin typeface="Times New Roman"/>
                <a:cs typeface="Times New Roman"/>
              </a:rPr>
              <a:t>′</a:t>
            </a:r>
            <a:r>
              <a:rPr dirty="0" sz="1550" spc="35" b="1">
                <a:latin typeface="黑体"/>
                <a:cs typeface="黑体"/>
              </a:rPr>
              <a:t>’</a:t>
            </a:r>
            <a:r>
              <a:rPr dirty="0" sz="1550" spc="50" b="1">
                <a:latin typeface="黑体"/>
                <a:cs typeface="黑体"/>
              </a:rPr>
              <a:t>的记号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140" y="5901435"/>
            <a:ext cx="4076700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>
              <a:lnSpc>
                <a:spcPts val="1910"/>
              </a:lnSpc>
              <a:spcBef>
                <a:spcPts val="100"/>
              </a:spcBef>
              <a:tabLst>
                <a:tab pos="272034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default: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state=13;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break;	</a:t>
            </a:r>
            <a:r>
              <a:rPr dirty="0" sz="1600" spc="5" b="1">
                <a:latin typeface="Times New Roman"/>
                <a:cs typeface="Times New Roman"/>
              </a:rPr>
              <a:t>//</a:t>
            </a:r>
            <a:r>
              <a:rPr dirty="0" sz="1550" spc="50" b="1">
                <a:latin typeface="黑体"/>
                <a:cs typeface="黑体"/>
              </a:rPr>
              <a:t>设置错误状态</a:t>
            </a:r>
            <a:endParaRPr sz="1550">
              <a:latin typeface="黑体"/>
              <a:cs typeface="黑体"/>
            </a:endParaRPr>
          </a:p>
          <a:p>
            <a:pPr marL="114300">
              <a:lnSpc>
                <a:spcPts val="1895"/>
              </a:lnSpc>
            </a:pPr>
            <a:r>
              <a:rPr dirty="0" sz="1600" spc="-10" b="1">
                <a:latin typeface="Times New Roman"/>
                <a:cs typeface="Times New Roman"/>
              </a:rPr>
              <a:t>};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910"/>
              </a:lnSpc>
            </a:pPr>
            <a:r>
              <a:rPr dirty="0" sz="1600" spc="-10" b="1">
                <a:latin typeface="Times New Roman"/>
                <a:cs typeface="Times New Roman"/>
              </a:rPr>
              <a:t>break;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359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词法分析程序</a:t>
            </a:r>
            <a:r>
              <a:rPr dirty="0" sz="3900" spc="40">
                <a:latin typeface="宋体"/>
                <a:cs typeface="宋体"/>
              </a:rPr>
              <a:t>(</a:t>
            </a:r>
            <a:r>
              <a:rPr dirty="0" sz="3900" spc="90"/>
              <a:t>续</a:t>
            </a:r>
            <a:r>
              <a:rPr dirty="0" sz="3900" spc="40">
                <a:latin typeface="宋体"/>
                <a:cs typeface="宋体"/>
              </a:rPr>
              <a:t>1)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" y="991107"/>
            <a:ext cx="3336290" cy="329946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1077595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CASE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1:	//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550" spc="50" b="1">
                <a:latin typeface="黑体"/>
                <a:cs typeface="黑体"/>
              </a:rPr>
              <a:t>标识符状态</a:t>
            </a:r>
            <a:endParaRPr sz="1550">
              <a:latin typeface="黑体"/>
              <a:cs typeface="黑体"/>
            </a:endParaRPr>
          </a:p>
          <a:p>
            <a:pPr marL="165100" marR="2200910">
              <a:lnSpc>
                <a:spcPts val="2900"/>
              </a:lnSpc>
              <a:spcBef>
                <a:spcPts val="145"/>
              </a:spcBef>
            </a:pPr>
            <a:r>
              <a:rPr dirty="0" sz="1600" b="1">
                <a:latin typeface="Times New Roman"/>
                <a:cs typeface="Times New Roman"/>
              </a:rPr>
              <a:t>cat();  get_c</a:t>
            </a: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b="1">
                <a:latin typeface="Times New Roman"/>
                <a:cs typeface="Times New Roman"/>
              </a:rPr>
              <a:t>ar();</a:t>
            </a:r>
            <a:endParaRPr sz="1600">
              <a:latin typeface="Times New Roman"/>
              <a:cs typeface="Times New Roman"/>
            </a:endParaRPr>
          </a:p>
          <a:p>
            <a:pPr marL="165100" marR="558165">
              <a:lnSpc>
                <a:spcPts val="2900"/>
              </a:lnSpc>
              <a:spcBef>
                <a:spcPts val="10"/>
              </a:spcBef>
            </a:pPr>
            <a:r>
              <a:rPr dirty="0" sz="1600" b="1">
                <a:latin typeface="Times New Roman"/>
                <a:cs typeface="Times New Roman"/>
              </a:rPr>
              <a:t>IF ( letter() </a:t>
            </a:r>
            <a:r>
              <a:rPr dirty="0" sz="1600" spc="-5" b="1">
                <a:latin typeface="Times New Roman"/>
                <a:cs typeface="Times New Roman"/>
              </a:rPr>
              <a:t>|| </a:t>
            </a:r>
            <a:r>
              <a:rPr dirty="0" sz="1600" b="1">
                <a:latin typeface="Times New Roman"/>
                <a:cs typeface="Times New Roman"/>
              </a:rPr>
              <a:t>digit() )</a:t>
            </a:r>
            <a:r>
              <a:rPr dirty="0" sz="1600" spc="2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state=1;  </a:t>
            </a:r>
            <a:r>
              <a:rPr dirty="0" sz="1600" spc="-5" b="1">
                <a:latin typeface="Times New Roman"/>
                <a:cs typeface="Times New Roman"/>
              </a:rPr>
              <a:t>ELSE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419100" marR="2108835">
              <a:lnSpc>
                <a:spcPts val="2780"/>
              </a:lnSpc>
              <a:spcBef>
                <a:spcPts val="105"/>
              </a:spcBef>
            </a:pPr>
            <a:r>
              <a:rPr dirty="0" sz="1600" spc="-30" b="1">
                <a:latin typeface="Times New Roman"/>
                <a:cs typeface="Times New Roman"/>
              </a:rPr>
              <a:t>r</a:t>
            </a:r>
            <a:r>
              <a:rPr dirty="0" sz="1600" b="1">
                <a:latin typeface="Times New Roman"/>
                <a:cs typeface="Times New Roman"/>
              </a:rPr>
              <a:t>etract();  state=0;</a:t>
            </a:r>
            <a:endParaRPr sz="1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50"/>
              </a:spcBef>
              <a:tabLst>
                <a:tab pos="201358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iskey=reserve();	</a:t>
            </a:r>
            <a:r>
              <a:rPr dirty="0" sz="1600" b="1">
                <a:latin typeface="Times New Roman"/>
                <a:cs typeface="Times New Roman"/>
              </a:rPr>
              <a:t>//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550" spc="50" b="1">
                <a:latin typeface="黑体"/>
                <a:cs typeface="黑体"/>
              </a:rPr>
              <a:t>查关键字表</a:t>
            </a:r>
            <a:endParaRPr sz="1550">
              <a:latin typeface="黑体"/>
              <a:cs typeface="黑体"/>
            </a:endParaRPr>
          </a:p>
          <a:p>
            <a:pPr marL="419100">
              <a:lnSpc>
                <a:spcPct val="100000"/>
              </a:lnSpc>
              <a:spcBef>
                <a:spcPts val="985"/>
              </a:spcBef>
            </a:pPr>
            <a:r>
              <a:rPr dirty="0" sz="1600" b="1">
                <a:latin typeface="Times New Roman"/>
                <a:cs typeface="Times New Roman"/>
              </a:rPr>
              <a:t>IF ( iskey!=-1 ) </a:t>
            </a:r>
            <a:r>
              <a:rPr dirty="0" sz="1600" spc="-10" b="1">
                <a:latin typeface="Times New Roman"/>
                <a:cs typeface="Times New Roman"/>
              </a:rPr>
              <a:t>return</a:t>
            </a:r>
            <a:r>
              <a:rPr dirty="0" sz="1600" spc="-120" b="1">
                <a:latin typeface="Times New Roman"/>
                <a:cs typeface="Times New Roman"/>
              </a:rPr>
              <a:t> </a:t>
            </a:r>
            <a:r>
              <a:rPr dirty="0" sz="1600" spc="5" b="1">
                <a:latin typeface="Times New Roman"/>
                <a:cs typeface="Times New Roman"/>
              </a:rPr>
              <a:t>(iskey</a:t>
            </a:r>
            <a:r>
              <a:rPr dirty="0" sz="1550" spc="5" b="1">
                <a:latin typeface="黑体"/>
                <a:cs typeface="黑体"/>
              </a:rPr>
              <a:t>，</a:t>
            </a:r>
            <a:r>
              <a:rPr dirty="0" sz="1550" spc="5" b="1">
                <a:latin typeface="Symbol"/>
                <a:cs typeface="Symbol"/>
              </a:rPr>
              <a:t></a:t>
            </a:r>
            <a:r>
              <a:rPr dirty="0" sz="1600" spc="5" b="1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1322" y="4020820"/>
            <a:ext cx="1828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//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550" spc="50" b="1">
                <a:latin typeface="黑体"/>
                <a:cs typeface="黑体"/>
              </a:rPr>
              <a:t>识别出的是关键字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264660"/>
            <a:ext cx="6059805" cy="22231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570865" marR="5080" indent="-254000">
              <a:lnSpc>
                <a:spcPct val="148100"/>
              </a:lnSpc>
              <a:spcBef>
                <a:spcPts val="160"/>
              </a:spcBef>
              <a:tabLst>
                <a:tab pos="1167765" algn="l"/>
                <a:tab pos="280924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ELSE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{	//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550" spc="50" b="1">
                <a:latin typeface="黑体"/>
                <a:cs typeface="黑体"/>
              </a:rPr>
              <a:t>识别出的是用户自定义标识符 </a:t>
            </a:r>
            <a:r>
              <a:rPr dirty="0" sz="1600" b="1">
                <a:latin typeface="Times New Roman"/>
                <a:cs typeface="Times New Roman"/>
              </a:rPr>
              <a:t>identry=table_insert();	//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550" spc="50" b="1">
                <a:latin typeface="黑体"/>
                <a:cs typeface="黑体"/>
              </a:rPr>
              <a:t>返回该标识符在符号表的入口指针 </a:t>
            </a:r>
            <a:r>
              <a:rPr dirty="0" sz="1600" spc="-5" b="1">
                <a:latin typeface="Times New Roman"/>
                <a:cs typeface="Times New Roman"/>
              </a:rPr>
              <a:t>return(ID, </a:t>
            </a:r>
            <a:r>
              <a:rPr dirty="0" sz="1600" b="1">
                <a:latin typeface="Times New Roman"/>
                <a:cs typeface="Times New Roman"/>
              </a:rPr>
              <a:t>identry);</a:t>
            </a:r>
            <a:endParaRPr sz="16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985"/>
              </a:spcBef>
            </a:pPr>
            <a:r>
              <a:rPr dirty="0" sz="1600" spc="-10" b="1">
                <a:latin typeface="Times New Roman"/>
                <a:cs typeface="Times New Roman"/>
              </a:rPr>
              <a:t>};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980"/>
              </a:spcBef>
            </a:pPr>
            <a:r>
              <a:rPr dirty="0" sz="1600" spc="-10" b="1">
                <a:latin typeface="Times New Roman"/>
                <a:cs typeface="Times New Roman"/>
              </a:rPr>
              <a:t>};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10" b="1">
                <a:latin typeface="Times New Roman"/>
                <a:cs typeface="Times New Roman"/>
              </a:rPr>
              <a:t>break;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2099" y="1120222"/>
            <a:ext cx="2809875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866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词法分析程序（续</a:t>
            </a:r>
            <a:r>
              <a:rPr dirty="0" sz="3900" spc="60">
                <a:latin typeface="宋体"/>
                <a:cs typeface="宋体"/>
              </a:rPr>
              <a:t>2</a:t>
            </a:r>
            <a:r>
              <a:rPr dirty="0" sz="3900" spc="60"/>
              <a:t>）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40" y="988060"/>
            <a:ext cx="2656840" cy="31864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077595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CASE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2:	// </a:t>
            </a:r>
            <a:r>
              <a:rPr dirty="0" sz="1550" spc="50" b="1">
                <a:latin typeface="黑体"/>
                <a:cs typeface="黑体"/>
              </a:rPr>
              <a:t>常数状态</a:t>
            </a:r>
            <a:endParaRPr sz="1550">
              <a:latin typeface="黑体"/>
              <a:cs typeface="黑体"/>
            </a:endParaRPr>
          </a:p>
          <a:p>
            <a:pPr marL="165100" marR="1521460">
              <a:lnSpc>
                <a:spcPct val="130000"/>
              </a:lnSpc>
            </a:pPr>
            <a:r>
              <a:rPr dirty="0" sz="1600" b="1">
                <a:latin typeface="Times New Roman"/>
                <a:cs typeface="Times New Roman"/>
              </a:rPr>
              <a:t>cat();  get_c</a:t>
            </a: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b="1">
                <a:latin typeface="Times New Roman"/>
                <a:cs typeface="Times New Roman"/>
              </a:rPr>
              <a:t>ar();</a:t>
            </a:r>
            <a:endParaRPr sz="1600">
              <a:latin typeface="Times New Roman"/>
              <a:cs typeface="Times New Roman"/>
            </a:endParaRPr>
          </a:p>
          <a:p>
            <a:pPr marL="368300" marR="1082675" indent="-203200">
              <a:lnSpc>
                <a:spcPct val="130000"/>
              </a:lnSpc>
              <a:spcBef>
                <a:spcPts val="25"/>
              </a:spcBef>
            </a:pPr>
            <a:r>
              <a:rPr dirty="0" sz="1600" spc="-5" b="1">
                <a:latin typeface="Times New Roman"/>
                <a:cs typeface="Times New Roman"/>
              </a:rPr>
              <a:t>SWITCH </a:t>
            </a:r>
            <a:r>
              <a:rPr dirty="0" sz="1600" b="1">
                <a:latin typeface="Times New Roman"/>
                <a:cs typeface="Times New Roman"/>
              </a:rPr>
              <a:t>( C )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{  </a:t>
            </a:r>
            <a:r>
              <a:rPr dirty="0" sz="1600" spc="-10" b="1">
                <a:latin typeface="Times New Roman"/>
                <a:cs typeface="Times New Roman"/>
              </a:rPr>
              <a:t>CASE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′0′:</a:t>
            </a:r>
            <a:endParaRPr sz="1600">
              <a:latin typeface="Times New Roman"/>
              <a:cs typeface="Times New Roman"/>
            </a:endParaRPr>
          </a:p>
          <a:p>
            <a:pPr algn="just" marL="368300">
              <a:lnSpc>
                <a:spcPct val="100000"/>
              </a:lnSpc>
              <a:spcBef>
                <a:spcPts val="575"/>
              </a:spcBef>
            </a:pPr>
            <a:r>
              <a:rPr dirty="0" sz="1600" spc="-10" b="1">
                <a:latin typeface="Times New Roman"/>
                <a:cs typeface="Times New Roman"/>
              </a:rPr>
              <a:t>CASE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′1′:</a:t>
            </a:r>
            <a:endParaRPr sz="16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509"/>
              </a:spcBef>
            </a:pPr>
            <a:r>
              <a:rPr dirty="0" sz="1550" spc="40" b="1">
                <a:latin typeface="宋体"/>
                <a:cs typeface="宋体"/>
              </a:rPr>
              <a:t>┇</a:t>
            </a:r>
            <a:endParaRPr sz="1550">
              <a:latin typeface="宋体"/>
              <a:cs typeface="宋体"/>
            </a:endParaRPr>
          </a:p>
          <a:p>
            <a:pPr algn="just" marL="368300" marR="5080">
              <a:lnSpc>
                <a:spcPct val="130000"/>
              </a:lnSpc>
              <a:spcBef>
                <a:spcPts val="30"/>
              </a:spcBef>
            </a:pPr>
            <a:r>
              <a:rPr dirty="0" sz="1600" spc="-10" b="1">
                <a:latin typeface="Times New Roman"/>
                <a:cs typeface="Times New Roman"/>
              </a:rPr>
              <a:t>CASE </a:t>
            </a:r>
            <a:r>
              <a:rPr dirty="0" sz="1600" b="1">
                <a:latin typeface="Times New Roman"/>
                <a:cs typeface="Times New Roman"/>
              </a:rPr>
              <a:t>′9′: state=2;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b="1">
                <a:latin typeface="Times New Roman"/>
                <a:cs typeface="Times New Roman"/>
              </a:rPr>
              <a:t>′.′ : state=3; </a:t>
            </a:r>
            <a:r>
              <a:rPr dirty="0" sz="1600" spc="-10" b="1">
                <a:latin typeface="Times New Roman"/>
                <a:cs typeface="Times New Roman"/>
              </a:rPr>
              <a:t>break;  CASE </a:t>
            </a:r>
            <a:r>
              <a:rPr dirty="0" sz="1600" spc="-5" b="1">
                <a:latin typeface="Times New Roman"/>
                <a:cs typeface="Times New Roman"/>
              </a:rPr>
              <a:t>′E′: </a:t>
            </a:r>
            <a:r>
              <a:rPr dirty="0" sz="1600" b="1">
                <a:latin typeface="Times New Roman"/>
                <a:cs typeface="Times New Roman"/>
              </a:rPr>
              <a:t>state=5;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break;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1687" y="4225035"/>
            <a:ext cx="14192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//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550" spc="50" b="1">
                <a:latin typeface="黑体"/>
                <a:cs typeface="黑体"/>
              </a:rPr>
              <a:t>识别出整常数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339" y="4151883"/>
            <a:ext cx="1011555" cy="9766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60" b="1">
                <a:latin typeface="Times New Roman"/>
                <a:cs typeface="Times New Roman"/>
              </a:rPr>
              <a:t>DEFAULT:</a:t>
            </a:r>
            <a:endParaRPr sz="1600">
              <a:latin typeface="Times New Roman"/>
              <a:cs typeface="Times New Roman"/>
            </a:endParaRPr>
          </a:p>
          <a:p>
            <a:pPr marL="12700" marR="189865">
              <a:lnSpc>
                <a:spcPct val="130000"/>
              </a:lnSpc>
            </a:pPr>
            <a:r>
              <a:rPr dirty="0" sz="1600" spc="-30" b="1">
                <a:latin typeface="Times New Roman"/>
                <a:cs typeface="Times New Roman"/>
              </a:rPr>
              <a:t>r</a:t>
            </a:r>
            <a:r>
              <a:rPr dirty="0" sz="1600" b="1">
                <a:latin typeface="Times New Roman"/>
                <a:cs typeface="Times New Roman"/>
              </a:rPr>
              <a:t>etract();  state=0;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1433" y="5176011"/>
            <a:ext cx="10096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//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550" spc="50" b="1">
                <a:latin typeface="黑体"/>
                <a:cs typeface="黑体"/>
              </a:rPr>
              <a:t>返回整数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339" y="5102859"/>
            <a:ext cx="2409190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return(NUM, </a:t>
            </a:r>
            <a:r>
              <a:rPr dirty="0" sz="1600" spc="-15" b="1">
                <a:latin typeface="Times New Roman"/>
                <a:cs typeface="Times New Roman"/>
              </a:rPr>
              <a:t>SToI(token));  </a:t>
            </a:r>
            <a:r>
              <a:rPr dirty="0" sz="1600" spc="-10" b="1">
                <a:latin typeface="Times New Roman"/>
                <a:cs typeface="Times New Roman"/>
              </a:rPr>
              <a:t>break;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140" y="5733796"/>
            <a:ext cx="597535" cy="6654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00" spc="-10" b="1">
                <a:latin typeface="Times New Roman"/>
                <a:cs typeface="Times New Roman"/>
              </a:rPr>
              <a:t>};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 b="1">
                <a:latin typeface="Times New Roman"/>
                <a:cs typeface="Times New Roman"/>
              </a:rPr>
              <a:t>b</a:t>
            </a:r>
            <a:r>
              <a:rPr dirty="0" sz="1600" spc="-30" b="1">
                <a:latin typeface="Times New Roman"/>
                <a:cs typeface="Times New Roman"/>
              </a:rPr>
              <a:t>r</a:t>
            </a:r>
            <a:r>
              <a:rPr dirty="0" sz="1600" b="1">
                <a:latin typeface="Times New Roman"/>
                <a:cs typeface="Times New Roman"/>
              </a:rPr>
              <a:t>ea</a:t>
            </a:r>
            <a:r>
              <a:rPr dirty="0" sz="1600" spc="-5" b="1">
                <a:latin typeface="Times New Roman"/>
                <a:cs typeface="Times New Roman"/>
              </a:rPr>
              <a:t>k</a:t>
            </a:r>
            <a:r>
              <a:rPr dirty="0" sz="1600" b="1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6057" y="1271380"/>
            <a:ext cx="5353049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98517"/>
            <a:ext cx="4364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>
                <a:latin typeface="宋体"/>
                <a:cs typeface="宋体"/>
              </a:rPr>
              <a:t>3.5	</a:t>
            </a:r>
            <a:r>
              <a:rPr dirty="0" sz="3900" spc="90"/>
              <a:t>软件工</a:t>
            </a:r>
            <a:r>
              <a:rPr dirty="0" sz="3900" spc="80"/>
              <a:t>具</a:t>
            </a:r>
            <a:r>
              <a:rPr dirty="0" sz="3900" spc="-5"/>
              <a:t> </a:t>
            </a:r>
            <a:r>
              <a:rPr dirty="0" sz="3900" spc="40">
                <a:latin typeface="宋体"/>
                <a:cs typeface="宋体"/>
              </a:rPr>
              <a:t>LEX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860664"/>
            <a:ext cx="4655185" cy="2408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词法分析程序自动</a:t>
            </a:r>
            <a:r>
              <a:rPr dirty="0" baseline="1010" sz="4125" spc="37" b="1">
                <a:latin typeface="黑体"/>
                <a:cs typeface="黑体"/>
              </a:rPr>
              <a:t>Th</a:t>
            </a:r>
            <a:r>
              <a:rPr dirty="0" baseline="1010" sz="4125" spc="67" b="1">
                <a:latin typeface="黑体"/>
                <a:cs typeface="黑体"/>
              </a:rPr>
              <a:t>成工具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1595755">
              <a:lnSpc>
                <a:spcPct val="121100"/>
              </a:lnSpc>
            </a:pPr>
            <a:r>
              <a:rPr dirty="0" sz="2750" spc="45" b="1">
                <a:latin typeface="黑体"/>
                <a:cs typeface="黑体"/>
              </a:rPr>
              <a:t>一、</a:t>
            </a:r>
            <a:r>
              <a:rPr dirty="0" sz="2750" spc="20" b="1">
                <a:latin typeface="黑体"/>
                <a:cs typeface="黑体"/>
              </a:rPr>
              <a:t>LEX</a:t>
            </a:r>
            <a:r>
              <a:rPr dirty="0" sz="2750" spc="45" b="1">
                <a:latin typeface="黑体"/>
                <a:cs typeface="黑体"/>
              </a:rPr>
              <a:t>使用流</a:t>
            </a:r>
            <a:r>
              <a:rPr dirty="0" sz="2750" spc="35" b="1">
                <a:latin typeface="黑体"/>
                <a:cs typeface="黑体"/>
              </a:rPr>
              <a:t>程 </a:t>
            </a:r>
            <a:r>
              <a:rPr dirty="0" sz="2750" spc="45" b="1">
                <a:latin typeface="黑体"/>
                <a:cs typeface="黑体"/>
              </a:rPr>
              <a:t>二、</a:t>
            </a:r>
            <a:r>
              <a:rPr dirty="0" sz="2750" spc="20" b="1">
                <a:latin typeface="黑体"/>
                <a:cs typeface="黑体"/>
              </a:rPr>
              <a:t>LEX</a:t>
            </a:r>
            <a:r>
              <a:rPr dirty="0" sz="2750" spc="45" b="1">
                <a:latin typeface="黑体"/>
                <a:cs typeface="黑体"/>
              </a:rPr>
              <a:t>源程序结构 </a:t>
            </a:r>
            <a:r>
              <a:rPr dirty="0" sz="2750" spc="45" b="1">
                <a:latin typeface="黑体"/>
                <a:cs typeface="黑体"/>
              </a:rPr>
              <a:t>三、</a:t>
            </a:r>
            <a:r>
              <a:rPr dirty="0" sz="2750" spc="20" b="1">
                <a:latin typeface="黑体"/>
                <a:cs typeface="黑体"/>
              </a:rPr>
              <a:t>LEX</a:t>
            </a:r>
            <a:r>
              <a:rPr dirty="0" sz="2750" spc="45" b="1">
                <a:latin typeface="黑体"/>
                <a:cs typeface="黑体"/>
              </a:rPr>
              <a:t>工作原理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64405"/>
            <a:ext cx="3850004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一、</a:t>
            </a:r>
            <a:r>
              <a:rPr dirty="0" sz="3900" spc="40">
                <a:latin typeface="宋体"/>
                <a:cs typeface="宋体"/>
              </a:rPr>
              <a:t>LEX</a:t>
            </a:r>
            <a:r>
              <a:rPr dirty="0" sz="3900" spc="90"/>
              <a:t>使用流程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5882" y="1679162"/>
            <a:ext cx="6609382" cy="437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43069"/>
            <a:ext cx="4359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二、</a:t>
            </a:r>
            <a:r>
              <a:rPr dirty="0" sz="3900" spc="40">
                <a:latin typeface="宋体"/>
                <a:cs typeface="宋体"/>
              </a:rPr>
              <a:t>LEX</a:t>
            </a:r>
            <a:r>
              <a:rPr dirty="0" sz="3900" spc="90"/>
              <a:t>源程序结构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7035" y="3113965"/>
            <a:ext cx="2340610" cy="2520315"/>
          </a:xfrm>
          <a:custGeom>
            <a:avLst/>
            <a:gdLst/>
            <a:ahLst/>
            <a:cxnLst/>
            <a:rect l="l" t="t" r="r" b="b"/>
            <a:pathLst>
              <a:path w="2340609" h="2520315">
                <a:moveTo>
                  <a:pt x="0" y="0"/>
                </a:moveTo>
                <a:lnTo>
                  <a:pt x="2340259" y="0"/>
                </a:lnTo>
                <a:lnTo>
                  <a:pt x="2340259" y="2520279"/>
                </a:lnTo>
                <a:lnTo>
                  <a:pt x="0" y="2520279"/>
                </a:lnTo>
                <a:lnTo>
                  <a:pt x="0" y="0"/>
                </a:lnTo>
                <a:close/>
              </a:path>
            </a:pathLst>
          </a:custGeom>
          <a:solidFill>
            <a:srgbClr val="85E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87035" y="3113965"/>
            <a:ext cx="2340610" cy="2520315"/>
          </a:xfrm>
          <a:custGeom>
            <a:avLst/>
            <a:gdLst/>
            <a:ahLst/>
            <a:cxnLst/>
            <a:rect l="l" t="t" r="r" b="b"/>
            <a:pathLst>
              <a:path w="2340609" h="2520315">
                <a:moveTo>
                  <a:pt x="0" y="0"/>
                </a:moveTo>
                <a:lnTo>
                  <a:pt x="2340260" y="0"/>
                </a:lnTo>
                <a:lnTo>
                  <a:pt x="2340260" y="2520280"/>
                </a:lnTo>
                <a:lnTo>
                  <a:pt x="0" y="25202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9740" y="1395297"/>
            <a:ext cx="6767830" cy="391350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750" spc="45" b="1">
                <a:latin typeface="黑体"/>
                <a:cs typeface="黑体"/>
              </a:rPr>
              <a:t>一个</a:t>
            </a:r>
            <a:r>
              <a:rPr dirty="0" sz="2750" spc="20" b="1">
                <a:latin typeface="宋体"/>
                <a:cs typeface="宋体"/>
              </a:rPr>
              <a:t>LEX</a:t>
            </a:r>
            <a:r>
              <a:rPr dirty="0" sz="2750" spc="45" b="1">
                <a:latin typeface="黑体"/>
                <a:cs typeface="黑体"/>
              </a:rPr>
              <a:t>源程序由三部分组成：</a:t>
            </a:r>
            <a:endParaRPr sz="2750">
              <a:latin typeface="黑体"/>
              <a:cs typeface="黑体"/>
            </a:endParaRPr>
          </a:p>
          <a:p>
            <a:pPr marL="931544" indent="-46228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说明部</a:t>
            </a:r>
            <a:r>
              <a:rPr dirty="0" sz="2350" spc="40" b="1">
                <a:latin typeface="黑体"/>
                <a:cs typeface="黑体"/>
              </a:rPr>
              <a:t>分</a:t>
            </a:r>
            <a:endParaRPr sz="2350">
              <a:latin typeface="黑体"/>
              <a:cs typeface="黑体"/>
            </a:endParaRPr>
          </a:p>
          <a:p>
            <a:pPr marL="931544" indent="-46228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翻译规则</a:t>
            </a:r>
            <a:endParaRPr sz="2350">
              <a:latin typeface="黑体"/>
              <a:cs typeface="黑体"/>
            </a:endParaRPr>
          </a:p>
          <a:p>
            <a:pPr marL="931544" indent="-462280">
              <a:lnSpc>
                <a:spcPts val="2625"/>
              </a:lnSpc>
              <a:spcBef>
                <a:spcPts val="590"/>
              </a:spcBef>
              <a:buAutoNum type="arabicPeriod"/>
              <a:tabLst>
                <a:tab pos="932180" algn="l"/>
              </a:tabLst>
            </a:pPr>
            <a:r>
              <a:rPr dirty="0" sz="2350" spc="50" b="1">
                <a:latin typeface="黑体"/>
                <a:cs typeface="黑体"/>
              </a:rPr>
              <a:t>辅助过程</a:t>
            </a:r>
            <a:endParaRPr sz="2350">
              <a:latin typeface="黑体"/>
              <a:cs typeface="黑体"/>
            </a:endParaRPr>
          </a:p>
          <a:p>
            <a:pPr marL="4697730">
              <a:lnSpc>
                <a:spcPts val="3105"/>
              </a:lnSpc>
            </a:pPr>
            <a:r>
              <a:rPr dirty="0" sz="2750" spc="45" b="1">
                <a:latin typeface="宋体"/>
                <a:cs typeface="宋体"/>
              </a:rPr>
              <a:t>说明部分</a:t>
            </a:r>
            <a:endParaRPr sz="2750">
              <a:latin typeface="宋体"/>
              <a:cs typeface="宋体"/>
            </a:endParaRPr>
          </a:p>
          <a:p>
            <a:pPr marL="4697730">
              <a:lnSpc>
                <a:spcPct val="100000"/>
              </a:lnSpc>
              <a:spcBef>
                <a:spcPts val="10"/>
              </a:spcBef>
            </a:pPr>
            <a:r>
              <a:rPr dirty="0" sz="2750" spc="20" b="1">
                <a:latin typeface="宋体"/>
                <a:cs typeface="宋体"/>
              </a:rPr>
              <a:t>%%</a:t>
            </a:r>
            <a:endParaRPr sz="2750">
              <a:latin typeface="宋体"/>
              <a:cs typeface="宋体"/>
            </a:endParaRPr>
          </a:p>
          <a:p>
            <a:pPr marL="4697730">
              <a:lnSpc>
                <a:spcPct val="100000"/>
              </a:lnSpc>
              <a:spcBef>
                <a:spcPts val="110"/>
              </a:spcBef>
            </a:pPr>
            <a:r>
              <a:rPr dirty="0" sz="2750" spc="45" b="1">
                <a:latin typeface="宋体"/>
                <a:cs typeface="宋体"/>
              </a:rPr>
              <a:t>翻译规则</a:t>
            </a:r>
            <a:endParaRPr sz="2750">
              <a:latin typeface="宋体"/>
              <a:cs typeface="宋体"/>
            </a:endParaRPr>
          </a:p>
          <a:p>
            <a:pPr marL="4697730">
              <a:lnSpc>
                <a:spcPct val="100000"/>
              </a:lnSpc>
              <a:spcBef>
                <a:spcPts val="85"/>
              </a:spcBef>
            </a:pPr>
            <a:r>
              <a:rPr dirty="0" sz="2750" spc="20" b="1">
                <a:latin typeface="宋体"/>
                <a:cs typeface="宋体"/>
              </a:rPr>
              <a:t>%%</a:t>
            </a:r>
            <a:endParaRPr sz="2750">
              <a:latin typeface="宋体"/>
              <a:cs typeface="宋体"/>
            </a:endParaRPr>
          </a:p>
          <a:p>
            <a:pPr marL="4697730">
              <a:lnSpc>
                <a:spcPct val="100000"/>
              </a:lnSpc>
              <a:spcBef>
                <a:spcPts val="10"/>
              </a:spcBef>
            </a:pPr>
            <a:r>
              <a:rPr dirty="0" sz="2750" spc="45" b="1">
                <a:latin typeface="宋体"/>
                <a:cs typeface="宋体"/>
              </a:rPr>
              <a:t>辅助过程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3215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5">
                <a:latin typeface="宋体"/>
                <a:cs typeface="宋体"/>
              </a:rPr>
              <a:t>1.</a:t>
            </a:r>
            <a:r>
              <a:rPr dirty="0" sz="3500" spc="95"/>
              <a:t>说明部分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7614" y="2961451"/>
            <a:ext cx="117474" cy="1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7340" y="1065096"/>
            <a:ext cx="8028305" cy="505714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包括：变量说明、标识符常量说明、正规定义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正规定义中的名字可在翻译规则中用作正规表达式的成分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语言的说明必须用分界符</a:t>
            </a:r>
            <a:r>
              <a:rPr dirty="0" baseline="1182" sz="3525" spc="60" b="1">
                <a:latin typeface="黑体"/>
                <a:cs typeface="黑体"/>
              </a:rPr>
              <a:t>“</a:t>
            </a:r>
            <a:r>
              <a:rPr dirty="0" baseline="1182" sz="3525" spc="37" b="1">
                <a:latin typeface="黑体"/>
                <a:cs typeface="黑体"/>
              </a:rPr>
              <a:t> </a:t>
            </a:r>
            <a:r>
              <a:rPr dirty="0" baseline="1182" sz="3525" spc="30" b="1">
                <a:latin typeface="宋体"/>
                <a:cs typeface="宋体"/>
              </a:rPr>
              <a:t>%{</a:t>
            </a:r>
            <a:r>
              <a:rPr dirty="0" baseline="1182" sz="3525" spc="44" b="1">
                <a:latin typeface="宋体"/>
                <a:cs typeface="宋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”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44" b="1">
                <a:latin typeface="黑体"/>
                <a:cs typeface="黑体"/>
              </a:rPr>
              <a:t>“</a:t>
            </a:r>
            <a:r>
              <a:rPr dirty="0" baseline="1182" sz="3525" spc="44" b="1">
                <a:latin typeface="宋体"/>
                <a:cs typeface="宋体"/>
              </a:rPr>
              <a:t>%} </a:t>
            </a:r>
            <a:r>
              <a:rPr dirty="0" sz="2400" b="1">
                <a:latin typeface="Times New Roman"/>
                <a:cs typeface="Times New Roman"/>
              </a:rPr>
              <a:t>”</a:t>
            </a:r>
            <a:r>
              <a:rPr dirty="0" baseline="1182" sz="3525" spc="75" b="1">
                <a:latin typeface="黑体"/>
                <a:cs typeface="黑体"/>
              </a:rPr>
              <a:t>括起来。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比如：</a:t>
            </a:r>
            <a:endParaRPr baseline="1182" sz="3525">
              <a:latin typeface="黑体"/>
              <a:cs typeface="黑体"/>
            </a:endParaRPr>
          </a:p>
          <a:p>
            <a:pPr marL="1055370">
              <a:lnSpc>
                <a:spcPct val="100000"/>
              </a:lnSpc>
              <a:spcBef>
                <a:spcPts val="555"/>
              </a:spcBef>
            </a:pPr>
            <a:r>
              <a:rPr dirty="0" sz="1950" spc="25" b="1">
                <a:latin typeface="黑体"/>
                <a:cs typeface="黑体"/>
              </a:rPr>
              <a:t>{</a:t>
            </a:r>
            <a:endParaRPr sz="1950">
              <a:latin typeface="黑体"/>
              <a:cs typeface="黑体"/>
            </a:endParaRPr>
          </a:p>
          <a:p>
            <a:pPr marL="1184275" marR="3877945">
              <a:lnSpc>
                <a:spcPct val="123100"/>
              </a:lnSpc>
            </a:pPr>
            <a:r>
              <a:rPr dirty="0" sz="1950" spc="25" b="1">
                <a:latin typeface="黑体"/>
                <a:cs typeface="黑体"/>
              </a:rPr>
              <a:t>#include &lt;stdio.h&gt;  #include &lt;stdlib.h&gt;  #include &lt;string.h&gt;  #include &lt;ctype.h&gt;  #include</a:t>
            </a:r>
            <a:r>
              <a:rPr dirty="0" sz="1950" spc="20" b="1">
                <a:latin typeface="黑体"/>
                <a:cs typeface="黑体"/>
              </a:rPr>
              <a:t> </a:t>
            </a:r>
            <a:r>
              <a:rPr dirty="0" sz="1950" spc="30" b="1">
                <a:latin typeface="黑体"/>
                <a:cs typeface="黑体"/>
              </a:rPr>
              <a:t>″y.tab.h″</a:t>
            </a:r>
            <a:endParaRPr sz="1950">
              <a:latin typeface="黑体"/>
              <a:cs typeface="黑体"/>
            </a:endParaRPr>
          </a:p>
          <a:p>
            <a:pPr marL="1184275" marR="3877945">
              <a:lnSpc>
                <a:spcPts val="2900"/>
              </a:lnSpc>
              <a:spcBef>
                <a:spcPts val="170"/>
              </a:spcBef>
            </a:pPr>
            <a:r>
              <a:rPr dirty="0" sz="1950" spc="25" b="1">
                <a:latin typeface="黑体"/>
                <a:cs typeface="黑体"/>
              </a:rPr>
              <a:t>typedef </a:t>
            </a:r>
            <a:r>
              <a:rPr dirty="0" sz="1950" spc="20" b="1">
                <a:latin typeface="黑体"/>
                <a:cs typeface="黑体"/>
              </a:rPr>
              <a:t>char </a:t>
            </a:r>
            <a:r>
              <a:rPr dirty="0" sz="1950" spc="15" b="1">
                <a:latin typeface="黑体"/>
                <a:cs typeface="黑体"/>
              </a:rPr>
              <a:t>* </a:t>
            </a:r>
            <a:r>
              <a:rPr dirty="0" sz="1950" spc="25" b="1">
                <a:latin typeface="黑体"/>
                <a:cs typeface="黑体"/>
              </a:rPr>
              <a:t>YYSTYPE;  </a:t>
            </a:r>
            <a:r>
              <a:rPr dirty="0" sz="1950" spc="20" b="1">
                <a:latin typeface="黑体"/>
                <a:cs typeface="黑体"/>
              </a:rPr>
              <a:t>char </a:t>
            </a:r>
            <a:r>
              <a:rPr dirty="0" sz="1950" spc="15" b="1">
                <a:latin typeface="黑体"/>
                <a:cs typeface="黑体"/>
              </a:rPr>
              <a:t>*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25" b="1">
                <a:latin typeface="黑体"/>
                <a:cs typeface="黑体"/>
              </a:rPr>
              <a:t>yylval;</a:t>
            </a:r>
            <a:endParaRPr sz="1950">
              <a:latin typeface="黑体"/>
              <a:cs typeface="黑体"/>
            </a:endParaRPr>
          </a:p>
          <a:p>
            <a:pPr marL="1055370">
              <a:lnSpc>
                <a:spcPct val="100000"/>
              </a:lnSpc>
              <a:spcBef>
                <a:spcPts val="280"/>
              </a:spcBef>
            </a:pPr>
            <a:r>
              <a:rPr dirty="0" sz="1950" spc="25" b="1">
                <a:latin typeface="黑体"/>
                <a:cs typeface="黑体"/>
              </a:rPr>
              <a:t>}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7614" y="5881435"/>
            <a:ext cx="117474" cy="1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3215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5">
                <a:latin typeface="宋体"/>
                <a:cs typeface="宋体"/>
              </a:rPr>
              <a:t>2.</a:t>
            </a:r>
            <a:r>
              <a:rPr dirty="0" sz="3500" spc="95"/>
              <a:t>翻译规则</a:t>
            </a:r>
            <a:endParaRPr sz="35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290" y="1298142"/>
          <a:ext cx="2825750" cy="217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380"/>
                <a:gridCol w="920750"/>
                <a:gridCol w="262255"/>
              </a:tblGrid>
              <a:tr h="453308">
                <a:tc>
                  <a:txBody>
                    <a:bodyPr/>
                    <a:lstStyle/>
                    <a:p>
                      <a:pPr marL="31750">
                        <a:lnSpc>
                          <a:spcPts val="3190"/>
                        </a:lnSpc>
                        <a:tabLst>
                          <a:tab pos="374015" algn="l"/>
                        </a:tabLst>
                      </a:pPr>
                      <a:r>
                        <a:rPr dirty="0" sz="2000" spc="96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!	</a:t>
                      </a:r>
                      <a:r>
                        <a:rPr dirty="0" baseline="1010" sz="4125" spc="67" b="1">
                          <a:latin typeface="黑体"/>
                          <a:cs typeface="黑体"/>
                        </a:rPr>
                        <a:t>形式：</a:t>
                      </a:r>
                      <a:endParaRPr baseline="1010" sz="4125">
                        <a:latin typeface="黑体"/>
                        <a:cs typeface="黑体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7141"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923290" algn="l"/>
                        </a:tabLst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P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1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	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{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350" spc="10" b="1">
                          <a:latin typeface="黑体"/>
                          <a:cs typeface="黑体"/>
                        </a:rPr>
                        <a:t>动作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}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4765"/>
                </a:tc>
              </a:tr>
              <a:tr h="884025"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1412240" algn="l"/>
                        </a:tabLst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P2	</a:t>
                      </a:r>
                      <a:r>
                        <a:rPr dirty="0" sz="2350" spc="15" b="1">
                          <a:latin typeface="宋体"/>
                          <a:cs typeface="宋体"/>
                        </a:rPr>
                        <a:t>{</a:t>
                      </a:r>
                      <a:endParaRPr sz="2350">
                        <a:latin typeface="宋体"/>
                        <a:cs typeface="宋体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350" spc="10" b="1">
                          <a:latin typeface="黑体"/>
                          <a:cs typeface="黑体"/>
                        </a:rPr>
                        <a:t>动作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}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9845"/>
                </a:tc>
              </a:tr>
              <a:tr h="395940">
                <a:tc>
                  <a:txBody>
                    <a:bodyPr/>
                    <a:lstStyle/>
                    <a:p>
                      <a:pPr algn="r" marR="69850">
                        <a:lnSpc>
                          <a:spcPts val="2680"/>
                        </a:lnSpc>
                        <a:spcBef>
                          <a:spcPts val="185"/>
                        </a:spcBef>
                        <a:tabLst>
                          <a:tab pos="923290" algn="l"/>
                        </a:tabLst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P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n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	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{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2680"/>
                        </a:lnSpc>
                        <a:spcBef>
                          <a:spcPts val="185"/>
                        </a:spcBef>
                      </a:pPr>
                      <a:r>
                        <a:rPr dirty="0" sz="2350" spc="10" b="1">
                          <a:latin typeface="黑体"/>
                          <a:cs typeface="黑体"/>
                        </a:rPr>
                        <a:t>动作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n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80"/>
                        </a:lnSpc>
                        <a:spcBef>
                          <a:spcPts val="18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}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3495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7340" y="3975976"/>
            <a:ext cx="8533765" cy="181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22" b="1">
                <a:latin typeface="宋体"/>
                <a:cs typeface="宋体"/>
              </a:rPr>
              <a:t>Pi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是一个正规表达式，描述一种记号的模式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!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ts val="3275"/>
              </a:lnSpc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135" b="1">
                <a:latin typeface="黑体"/>
                <a:cs typeface="黑体"/>
              </a:rPr>
              <a:t>动作</a:t>
            </a:r>
            <a:r>
              <a:rPr dirty="0" baseline="1010" sz="4125" spc="15" b="1">
                <a:latin typeface="宋体"/>
                <a:cs typeface="宋体"/>
              </a:rPr>
              <a:t>i</a:t>
            </a:r>
            <a:r>
              <a:rPr dirty="0" baseline="1010" sz="4125" spc="112" b="1">
                <a:latin typeface="宋体"/>
                <a:cs typeface="宋体"/>
              </a:rPr>
              <a:t> </a:t>
            </a:r>
            <a:r>
              <a:rPr dirty="0" baseline="1010" sz="4125" spc="135" b="1">
                <a:latin typeface="黑体"/>
                <a:cs typeface="黑体"/>
              </a:rPr>
              <a:t>是</a:t>
            </a:r>
            <a:r>
              <a:rPr dirty="0" baseline="1010" sz="4125" spc="97" b="1">
                <a:latin typeface="宋体"/>
                <a:cs typeface="宋体"/>
              </a:rPr>
              <a:t>C</a:t>
            </a:r>
            <a:r>
              <a:rPr dirty="0" baseline="1010" sz="4125" spc="135" b="1">
                <a:latin typeface="黑体"/>
                <a:cs typeface="黑体"/>
              </a:rPr>
              <a:t>语言的程序语</a:t>
            </a:r>
            <a:r>
              <a:rPr dirty="0" baseline="1010" sz="4125" spc="127" b="1">
                <a:latin typeface="黑体"/>
                <a:cs typeface="黑体"/>
              </a:rPr>
              <a:t>句</a:t>
            </a:r>
            <a:r>
              <a:rPr dirty="0" baseline="1010" sz="4125" spc="135" b="1">
                <a:latin typeface="黑体"/>
                <a:cs typeface="黑体"/>
              </a:rPr>
              <a:t>，表示当一个串匹配模式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ts val="3275"/>
              </a:lnSpc>
            </a:pPr>
            <a:r>
              <a:rPr dirty="0" sz="2750" spc="20" b="1">
                <a:latin typeface="宋体"/>
                <a:cs typeface="宋体"/>
              </a:rPr>
              <a:t>Pi</a:t>
            </a:r>
            <a:r>
              <a:rPr dirty="0" sz="2750" spc="45" b="1">
                <a:latin typeface="黑体"/>
                <a:cs typeface="黑体"/>
              </a:rPr>
              <a:t>时，词法分析器应执行的动作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40" y="301930"/>
            <a:ext cx="502348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3500" spc="35"/>
              <a:t>P</a:t>
            </a:r>
            <a:r>
              <a:rPr dirty="0" baseline="-18912" sz="3525" spc="52"/>
              <a:t>i</a:t>
            </a:r>
            <a:r>
              <a:rPr dirty="0" sz="3500" spc="95"/>
              <a:t>书写中可能用到的规则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6487756" y="1163131"/>
            <a:ext cx="117474" cy="1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340" y="981605"/>
            <a:ext cx="8705850" cy="571944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6433820" algn="l"/>
              </a:tabLst>
            </a:pPr>
            <a:r>
              <a:rPr dirty="0" sz="1950" spc="20" b="1">
                <a:latin typeface="黑体"/>
                <a:cs typeface="黑体"/>
              </a:rPr>
              <a:t>(1)</a:t>
            </a:r>
            <a:r>
              <a:rPr dirty="0" sz="1950" spc="40" b="1">
                <a:latin typeface="黑体"/>
                <a:cs typeface="黑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转义字符</a:t>
            </a:r>
            <a:r>
              <a:rPr dirty="0" sz="1950" spc="30" b="1">
                <a:latin typeface="黑体"/>
                <a:cs typeface="黑体"/>
              </a:rPr>
              <a:t>："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\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[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]</a:t>
            </a:r>
            <a:r>
              <a:rPr dirty="0" sz="1950" spc="40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^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-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?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.</a:t>
            </a:r>
            <a:r>
              <a:rPr dirty="0" sz="1950" spc="40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*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+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|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(</a:t>
            </a:r>
            <a:r>
              <a:rPr dirty="0" sz="1950" spc="40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)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$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/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{</a:t>
            </a:r>
            <a:r>
              <a:rPr dirty="0" sz="1950" spc="40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}	&lt;</a:t>
            </a:r>
            <a:r>
              <a:rPr dirty="0" sz="1950" spc="3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&gt;</a:t>
            </a:r>
            <a:endParaRPr sz="1950">
              <a:latin typeface="黑体"/>
              <a:cs typeface="黑体"/>
            </a:endParaRPr>
          </a:p>
          <a:p>
            <a:pPr marL="755650" marR="5080" indent="-285750">
              <a:lnSpc>
                <a:spcPct val="109700"/>
              </a:lnSpc>
              <a:spcBef>
                <a:spcPts val="55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具有特殊含义，不能用来匹配自身。如果需要匹配的话，可以通过引 </a:t>
            </a:r>
            <a:r>
              <a:rPr dirty="0" sz="1950" spc="50" b="1">
                <a:latin typeface="黑体"/>
                <a:cs typeface="黑体"/>
              </a:rPr>
              <a:t>号</a:t>
            </a:r>
            <a:r>
              <a:rPr dirty="0" sz="1950" spc="25" b="1">
                <a:latin typeface="黑体"/>
                <a:cs typeface="黑体"/>
              </a:rPr>
              <a:t>(")</a:t>
            </a:r>
            <a:r>
              <a:rPr dirty="0" sz="1950" spc="50" b="1">
                <a:latin typeface="黑体"/>
                <a:cs typeface="黑体"/>
              </a:rPr>
              <a:t>或者转义符号</a:t>
            </a:r>
            <a:r>
              <a:rPr dirty="0" sz="1950" spc="25" b="1">
                <a:latin typeface="黑体"/>
                <a:cs typeface="黑体"/>
              </a:rPr>
              <a:t>(\)</a:t>
            </a:r>
            <a:r>
              <a:rPr dirty="0" sz="1950" spc="50" b="1">
                <a:latin typeface="黑体"/>
                <a:cs typeface="黑体"/>
              </a:rPr>
              <a:t>来指示。比如</a:t>
            </a:r>
            <a:r>
              <a:rPr dirty="0" sz="1950" spc="30" b="1">
                <a:latin typeface="黑体"/>
                <a:cs typeface="黑体"/>
              </a:rPr>
              <a:t>：C"++"</a:t>
            </a:r>
            <a:r>
              <a:rPr dirty="0" sz="1950" spc="50" b="1">
                <a:latin typeface="黑体"/>
                <a:cs typeface="黑体"/>
              </a:rPr>
              <a:t>和</a:t>
            </a:r>
            <a:r>
              <a:rPr dirty="0" sz="1950" spc="25" b="1">
                <a:latin typeface="黑体"/>
                <a:cs typeface="黑体"/>
              </a:rPr>
              <a:t>C\+\+</a:t>
            </a:r>
            <a:r>
              <a:rPr dirty="0" sz="1950" spc="20" b="1">
                <a:latin typeface="黑体"/>
                <a:cs typeface="黑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都可以匹配</a:t>
            </a:r>
            <a:r>
              <a:rPr dirty="0" sz="1950" spc="25" b="1">
                <a:latin typeface="黑体"/>
                <a:cs typeface="黑体"/>
              </a:rPr>
              <a:t>C++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marL="527050" indent="-514350">
              <a:lnSpc>
                <a:spcPct val="100000"/>
              </a:lnSpc>
              <a:spcBef>
                <a:spcPts val="880"/>
              </a:spcBef>
              <a:buAutoNum type="arabicParenBoth" startAt="2"/>
              <a:tabLst>
                <a:tab pos="527050" algn="l"/>
              </a:tabLst>
            </a:pPr>
            <a:r>
              <a:rPr dirty="0" sz="1950" spc="50" b="1">
                <a:latin typeface="黑体"/>
                <a:cs typeface="黑体"/>
              </a:rPr>
              <a:t>通配符</a:t>
            </a:r>
            <a:r>
              <a:rPr dirty="0" sz="1950" spc="35" b="1">
                <a:latin typeface="黑体"/>
                <a:cs typeface="黑体"/>
              </a:rPr>
              <a:t>：.</a:t>
            </a:r>
            <a:r>
              <a:rPr dirty="0" sz="1950" spc="50" b="1">
                <a:latin typeface="黑体"/>
                <a:cs typeface="黑体"/>
              </a:rPr>
              <a:t>可以匹配任何一个字符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如</a:t>
            </a:r>
            <a:r>
              <a:rPr dirty="0" baseline="1424" sz="2925" spc="44" b="1">
                <a:latin typeface="黑体"/>
                <a:cs typeface="黑体"/>
              </a:rPr>
              <a:t>：a.c</a:t>
            </a:r>
            <a:r>
              <a:rPr dirty="0" baseline="1424" sz="2925" spc="75" b="1">
                <a:latin typeface="黑体"/>
                <a:cs typeface="黑体"/>
              </a:rPr>
              <a:t>匹配任何以</a:t>
            </a:r>
            <a:r>
              <a:rPr dirty="0" baseline="1424" sz="2925" spc="37" b="1">
                <a:latin typeface="黑体"/>
                <a:cs typeface="黑体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开头、以</a:t>
            </a:r>
            <a:r>
              <a:rPr dirty="0" baseline="1424" sz="2925" spc="37" b="1">
                <a:latin typeface="黑体"/>
                <a:cs typeface="黑体"/>
              </a:rPr>
              <a:t>c</a:t>
            </a:r>
            <a:r>
              <a:rPr dirty="0" baseline="1424" sz="2925" spc="75" b="1">
                <a:latin typeface="黑体"/>
                <a:cs typeface="黑体"/>
              </a:rPr>
              <a:t>结尾的长度为</a:t>
            </a:r>
            <a:r>
              <a:rPr dirty="0" baseline="1424" sz="2925" spc="37" b="1">
                <a:latin typeface="黑体"/>
                <a:cs typeface="黑体"/>
              </a:rPr>
              <a:t>3</a:t>
            </a:r>
            <a:r>
              <a:rPr dirty="0" baseline="1424" sz="2925" spc="75" b="1">
                <a:latin typeface="黑体"/>
                <a:cs typeface="黑体"/>
              </a:rPr>
              <a:t>的字符串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marL="527050" indent="-514350">
              <a:lnSpc>
                <a:spcPct val="100000"/>
              </a:lnSpc>
              <a:spcBef>
                <a:spcPts val="730"/>
              </a:spcBef>
              <a:buAutoNum type="arabicParenBoth" startAt="2"/>
              <a:tabLst>
                <a:tab pos="527050" algn="l"/>
              </a:tabLst>
            </a:pPr>
            <a:r>
              <a:rPr dirty="0" sz="1950" spc="50" b="1">
                <a:latin typeface="黑体"/>
                <a:cs typeface="黑体"/>
              </a:rPr>
              <a:t>字符集：用方括号</a:t>
            </a:r>
            <a:r>
              <a:rPr dirty="0" sz="1950" spc="40" b="1">
                <a:latin typeface="黑体"/>
                <a:cs typeface="黑体"/>
              </a:rPr>
              <a:t>“[”</a:t>
            </a:r>
            <a:r>
              <a:rPr dirty="0" sz="1950" spc="50" b="1">
                <a:latin typeface="黑体"/>
                <a:cs typeface="黑体"/>
              </a:rPr>
              <a:t>和</a:t>
            </a:r>
            <a:r>
              <a:rPr dirty="0" sz="1950" spc="40" b="1">
                <a:latin typeface="黑体"/>
                <a:cs typeface="黑体"/>
              </a:rPr>
              <a:t>“]”</a:t>
            </a:r>
            <a:r>
              <a:rPr dirty="0" sz="1950" spc="50" b="1">
                <a:latin typeface="黑体"/>
                <a:cs typeface="黑体"/>
              </a:rPr>
              <a:t>指定的字符构成一个字符集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如</a:t>
            </a:r>
            <a:r>
              <a:rPr dirty="0" baseline="1424" sz="2925" spc="44" b="1">
                <a:latin typeface="黑体"/>
                <a:cs typeface="黑体"/>
              </a:rPr>
              <a:t>，[abc]</a:t>
            </a:r>
            <a:r>
              <a:rPr dirty="0" baseline="1424" sz="2925" spc="75" b="1">
                <a:latin typeface="黑体"/>
                <a:cs typeface="黑体"/>
              </a:rPr>
              <a:t>表示一个字符集，可以匹配</a:t>
            </a:r>
            <a:r>
              <a:rPr dirty="0" baseline="1424" sz="2925" spc="37" b="1">
                <a:latin typeface="黑体"/>
                <a:cs typeface="黑体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baseline="1424" sz="2925" spc="37" b="1">
                <a:latin typeface="黑体"/>
                <a:cs typeface="黑体"/>
              </a:rPr>
              <a:t>b</a:t>
            </a:r>
            <a:r>
              <a:rPr dirty="0" baseline="1424" sz="2925" spc="75" b="1">
                <a:latin typeface="黑体"/>
                <a:cs typeface="黑体"/>
              </a:rPr>
              <a:t>或</a:t>
            </a:r>
            <a:r>
              <a:rPr dirty="0" baseline="1424" sz="2925" spc="37" b="1">
                <a:latin typeface="黑体"/>
                <a:cs typeface="黑体"/>
              </a:rPr>
              <a:t>c</a:t>
            </a:r>
            <a:r>
              <a:rPr dirty="0" baseline="1424" sz="2925" spc="75" b="1">
                <a:latin typeface="黑体"/>
                <a:cs typeface="黑体"/>
              </a:rPr>
              <a:t>中的任意一个字符。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使用“–”可以指定范围。比如</a:t>
            </a:r>
            <a:r>
              <a:rPr dirty="0" baseline="1424" sz="2925" spc="44" b="1">
                <a:latin typeface="黑体"/>
                <a:cs typeface="黑体"/>
              </a:rPr>
              <a:t>：[A-Za-z]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marL="527050" marR="2930525" indent="-527050">
              <a:lnSpc>
                <a:spcPct val="110800"/>
              </a:lnSpc>
              <a:spcBef>
                <a:spcPts val="595"/>
              </a:spcBef>
              <a:buAutoNum type="arabicParenBoth" startAt="2"/>
              <a:tabLst>
                <a:tab pos="527050" algn="l"/>
              </a:tabLst>
            </a:pPr>
            <a:r>
              <a:rPr dirty="0" sz="1950" spc="50" b="1">
                <a:latin typeface="黑体"/>
                <a:cs typeface="黑体"/>
              </a:rPr>
              <a:t>重复：“</a:t>
            </a:r>
            <a:r>
              <a:rPr dirty="0" sz="1950" spc="25" b="1">
                <a:latin typeface="黑体"/>
                <a:cs typeface="黑体"/>
              </a:rPr>
              <a:t>*</a:t>
            </a:r>
            <a:r>
              <a:rPr dirty="0" sz="1950" spc="50" b="1">
                <a:latin typeface="黑体"/>
                <a:cs typeface="黑体"/>
              </a:rPr>
              <a:t>”表示任意次重复（可以是零次），  </a:t>
            </a:r>
            <a:r>
              <a:rPr dirty="0" sz="1950" spc="40" b="1">
                <a:latin typeface="黑体"/>
                <a:cs typeface="黑体"/>
              </a:rPr>
              <a:t>“+”</a:t>
            </a:r>
            <a:r>
              <a:rPr dirty="0" sz="1950" spc="50" b="1">
                <a:latin typeface="黑体"/>
                <a:cs typeface="黑体"/>
              </a:rPr>
              <a:t>表示至少一次的重复</a:t>
            </a:r>
            <a:r>
              <a:rPr dirty="0" sz="1950" spc="40" b="1">
                <a:latin typeface="黑体"/>
                <a:cs typeface="黑体"/>
              </a:rPr>
              <a:t>，</a:t>
            </a:r>
            <a:endParaRPr sz="1950">
              <a:latin typeface="黑体"/>
              <a:cs typeface="黑体"/>
            </a:endParaRPr>
          </a:p>
          <a:p>
            <a:pPr marL="1298575">
              <a:lnSpc>
                <a:spcPct val="100000"/>
              </a:lnSpc>
              <a:spcBef>
                <a:spcPts val="254"/>
              </a:spcBef>
            </a:pPr>
            <a:r>
              <a:rPr dirty="0" sz="1950" spc="40" b="1">
                <a:latin typeface="黑体"/>
                <a:cs typeface="黑体"/>
              </a:rPr>
              <a:t>“?”</a:t>
            </a:r>
            <a:r>
              <a:rPr dirty="0" sz="1950" spc="50" b="1">
                <a:latin typeface="黑体"/>
                <a:cs typeface="黑体"/>
              </a:rPr>
              <a:t>表示零次或者一次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90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如</a:t>
            </a:r>
            <a:r>
              <a:rPr dirty="0" baseline="1424" sz="2925" spc="52" b="1">
                <a:latin typeface="黑体"/>
                <a:cs typeface="黑体"/>
              </a:rPr>
              <a:t>：a+</a:t>
            </a:r>
            <a:r>
              <a:rPr dirty="0" baseline="1424" sz="2925" spc="75" b="1">
                <a:latin typeface="黑体"/>
                <a:cs typeface="黑体"/>
              </a:rPr>
              <a:t>相当于</a:t>
            </a:r>
            <a:r>
              <a:rPr dirty="0" baseline="1424" sz="2925" spc="44" b="1">
                <a:latin typeface="黑体"/>
                <a:cs typeface="黑体"/>
              </a:rPr>
              <a:t>aa*，a*</a:t>
            </a:r>
            <a:r>
              <a:rPr dirty="0" baseline="1424" sz="2925" spc="75" b="1">
                <a:latin typeface="黑体"/>
                <a:cs typeface="黑体"/>
              </a:rPr>
              <a:t>相当于</a:t>
            </a:r>
            <a:r>
              <a:rPr dirty="0" baseline="1424" sz="2925" spc="37" b="1">
                <a:latin typeface="黑体"/>
                <a:cs typeface="黑体"/>
              </a:rPr>
              <a:t>a+|</a:t>
            </a:r>
            <a:r>
              <a:rPr dirty="0" baseline="1424" sz="2925" spc="37" b="1">
                <a:latin typeface="Symbol"/>
                <a:cs typeface="Symbol"/>
              </a:rPr>
              <a:t></a:t>
            </a:r>
            <a:r>
              <a:rPr dirty="0" baseline="1424" sz="2925" spc="37" b="1">
                <a:latin typeface="黑体"/>
                <a:cs typeface="黑体"/>
              </a:rPr>
              <a:t>，a?</a:t>
            </a:r>
            <a:r>
              <a:rPr dirty="0" baseline="1424" sz="2925" spc="75" b="1">
                <a:latin typeface="黑体"/>
                <a:cs typeface="黑体"/>
              </a:rPr>
              <a:t>相当于</a:t>
            </a:r>
            <a:r>
              <a:rPr dirty="0" baseline="1424" sz="2925" spc="30" b="1">
                <a:latin typeface="黑体"/>
                <a:cs typeface="黑体"/>
              </a:rPr>
              <a:t>a|</a:t>
            </a:r>
            <a:r>
              <a:rPr dirty="0" baseline="1424" sz="2925" spc="30" b="1">
                <a:latin typeface="Symbol"/>
                <a:cs typeface="Symbol"/>
              </a:rPr>
              <a:t>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marL="527050" indent="-514350">
              <a:lnSpc>
                <a:spcPct val="100000"/>
              </a:lnSpc>
              <a:spcBef>
                <a:spcPts val="730"/>
              </a:spcBef>
              <a:buAutoNum type="arabicParenBoth" startAt="5"/>
              <a:tabLst>
                <a:tab pos="527050" algn="l"/>
              </a:tabLst>
            </a:pPr>
            <a:r>
              <a:rPr dirty="0" sz="1950" spc="50" b="1">
                <a:latin typeface="黑体"/>
                <a:cs typeface="黑体"/>
              </a:rPr>
              <a:t>选择和分组</a:t>
            </a:r>
            <a:r>
              <a:rPr dirty="0" sz="1950" spc="45" b="1">
                <a:latin typeface="黑体"/>
                <a:cs typeface="黑体"/>
              </a:rPr>
              <a:t>：“|”</a:t>
            </a:r>
            <a:r>
              <a:rPr dirty="0" sz="1950" spc="50" b="1">
                <a:latin typeface="黑体"/>
                <a:cs typeface="黑体"/>
              </a:rPr>
              <a:t>表示二者则一；括号</a:t>
            </a:r>
            <a:r>
              <a:rPr dirty="0" sz="1950" spc="40" b="1">
                <a:latin typeface="黑体"/>
                <a:cs typeface="黑体"/>
              </a:rPr>
              <a:t>“(”</a:t>
            </a:r>
            <a:r>
              <a:rPr dirty="0" sz="1950" spc="50" b="1">
                <a:latin typeface="黑体"/>
                <a:cs typeface="黑体"/>
              </a:rPr>
              <a:t>和</a:t>
            </a:r>
            <a:r>
              <a:rPr dirty="0" sz="1950" spc="40" b="1">
                <a:latin typeface="黑体"/>
                <a:cs typeface="黑体"/>
              </a:rPr>
              <a:t>“)”</a:t>
            </a:r>
            <a:r>
              <a:rPr dirty="0" sz="1950" spc="50" b="1">
                <a:latin typeface="黑体"/>
                <a:cs typeface="黑体"/>
              </a:rPr>
              <a:t>表示分组，括号</a:t>
            </a:r>
            <a:endParaRPr sz="1950">
              <a:latin typeface="黑体"/>
              <a:cs typeface="黑体"/>
            </a:endParaRPr>
          </a:p>
          <a:p>
            <a:pPr marL="527050">
              <a:lnSpc>
                <a:spcPct val="100000"/>
              </a:lnSpc>
              <a:spcBef>
                <a:spcPts val="250"/>
              </a:spcBef>
            </a:pPr>
            <a:r>
              <a:rPr dirty="0" sz="1950" spc="50" b="1">
                <a:latin typeface="黑体"/>
                <a:cs typeface="黑体"/>
              </a:rPr>
              <a:t>内的组合被看作是一个原子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如</a:t>
            </a:r>
            <a:r>
              <a:rPr dirty="0" baseline="1424" sz="2925" spc="37" b="1">
                <a:latin typeface="黑体"/>
                <a:cs typeface="黑体"/>
              </a:rPr>
              <a:t>：x(ab|cd)y</a:t>
            </a:r>
            <a:r>
              <a:rPr dirty="0" baseline="1424" sz="2925" spc="52" b="1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匹配</a:t>
            </a:r>
            <a:r>
              <a:rPr dirty="0" baseline="1424" sz="2925" spc="37" b="1">
                <a:latin typeface="黑体"/>
                <a:cs typeface="黑体"/>
              </a:rPr>
              <a:t>xaby</a:t>
            </a:r>
            <a:r>
              <a:rPr dirty="0" baseline="1424" sz="2925" spc="75" b="1">
                <a:latin typeface="黑体"/>
                <a:cs typeface="黑体"/>
              </a:rPr>
              <a:t>或者</a:t>
            </a:r>
            <a:r>
              <a:rPr dirty="0" baseline="1424" sz="2925" spc="37" b="1">
                <a:latin typeface="黑体"/>
                <a:cs typeface="黑体"/>
              </a:rPr>
              <a:t>xcdy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3215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5">
                <a:latin typeface="宋体"/>
                <a:cs typeface="宋体"/>
              </a:rPr>
              <a:t>3.</a:t>
            </a:r>
            <a:r>
              <a:rPr dirty="0" sz="3500" spc="95"/>
              <a:t>辅助过程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70388"/>
            <a:ext cx="8488680" cy="287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对翻译规则的补充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/>
              <a:buChar char="!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099"/>
              </a:lnSpc>
              <a:spcBef>
                <a:spcPts val="5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翻译规则部分中某些动作需要调用的过程，如果不是</a:t>
            </a:r>
            <a:r>
              <a:rPr dirty="0" baseline="1182" sz="3525" spc="37" b="1">
                <a:latin typeface="宋体"/>
                <a:cs typeface="宋体"/>
              </a:rPr>
              <a:t>C</a:t>
            </a:r>
            <a:r>
              <a:rPr dirty="0" baseline="1182" sz="3525" spc="67" b="1">
                <a:latin typeface="黑体"/>
                <a:cs typeface="黑体"/>
              </a:rPr>
              <a:t>语言的 </a:t>
            </a:r>
            <a:r>
              <a:rPr dirty="0" sz="2350" spc="50" b="1">
                <a:latin typeface="黑体"/>
                <a:cs typeface="黑体"/>
              </a:rPr>
              <a:t>库函数，则要在此给出具体的定义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Char char="!"/>
            </a:pPr>
            <a:endParaRPr sz="2300">
              <a:latin typeface="Times New Roman"/>
              <a:cs typeface="Times New Roman"/>
            </a:endParaRPr>
          </a:p>
          <a:p>
            <a:pPr marL="355600" marR="160655" indent="-342900">
              <a:lnSpc>
                <a:spcPct val="101899"/>
              </a:lnSpc>
              <a:spcBef>
                <a:spcPts val="1420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这些过程也可以存入另外的程序文件中，单独编译，然后</a:t>
            </a:r>
            <a:r>
              <a:rPr dirty="0" baseline="1182" sz="3525" spc="44" b="1">
                <a:latin typeface="黑体"/>
                <a:cs typeface="黑体"/>
              </a:rPr>
              <a:t>和 </a:t>
            </a:r>
            <a:r>
              <a:rPr dirty="0" sz="2350" spc="50" b="1">
                <a:latin typeface="黑体"/>
                <a:cs typeface="黑体"/>
              </a:rPr>
              <a:t>词法分析器连接装配在一起。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9899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词法分析程序作为独立的一遍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459740" y="3543160"/>
            <a:ext cx="3940810" cy="1750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输出放入一个中间文件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936625" marR="1770380">
              <a:lnSpc>
                <a:spcPct val="120000"/>
              </a:lnSpc>
            </a:pPr>
            <a:r>
              <a:rPr dirty="0" sz="2350" spc="45" b="1">
                <a:latin typeface="黑体"/>
                <a:cs typeface="黑体"/>
              </a:rPr>
              <a:t>磁盘文件 内存文件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925" y="2200875"/>
            <a:ext cx="15595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字符串源程序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7912" y="2357438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42862"/>
                </a:moveTo>
                <a:lnTo>
                  <a:pt x="990600" y="76200"/>
                </a:lnTo>
                <a:lnTo>
                  <a:pt x="1057275" y="42862"/>
                </a:lnTo>
                <a:lnTo>
                  <a:pt x="990600" y="42862"/>
                </a:lnTo>
                <a:close/>
              </a:path>
              <a:path w="1066800" h="76200">
                <a:moveTo>
                  <a:pt x="990600" y="33337"/>
                </a:moveTo>
                <a:lnTo>
                  <a:pt x="990600" y="42862"/>
                </a:lnTo>
                <a:lnTo>
                  <a:pt x="1003300" y="42862"/>
                </a:lnTo>
                <a:lnTo>
                  <a:pt x="1003300" y="33337"/>
                </a:lnTo>
                <a:lnTo>
                  <a:pt x="990600" y="33337"/>
                </a:lnTo>
                <a:close/>
              </a:path>
              <a:path w="1066800" h="76200">
                <a:moveTo>
                  <a:pt x="990600" y="0"/>
                </a:moveTo>
                <a:lnTo>
                  <a:pt x="990600" y="33337"/>
                </a:lnTo>
                <a:lnTo>
                  <a:pt x="1003300" y="33337"/>
                </a:lnTo>
                <a:lnTo>
                  <a:pt x="1003300" y="42862"/>
                </a:lnTo>
                <a:lnTo>
                  <a:pt x="1057277" y="42861"/>
                </a:lnTo>
                <a:lnTo>
                  <a:pt x="1066800" y="38100"/>
                </a:lnTo>
                <a:lnTo>
                  <a:pt x="990600" y="0"/>
                </a:lnTo>
                <a:close/>
              </a:path>
              <a:path w="1066800" h="76200">
                <a:moveTo>
                  <a:pt x="0" y="33336"/>
                </a:moveTo>
                <a:lnTo>
                  <a:pt x="0" y="42861"/>
                </a:lnTo>
                <a:lnTo>
                  <a:pt x="990600" y="42862"/>
                </a:lnTo>
                <a:lnTo>
                  <a:pt x="9906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55252" y="2049243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字符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9637" y="2090737"/>
            <a:ext cx="2336800" cy="5289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2750" spc="45" b="1">
                <a:latin typeface="黑体"/>
                <a:cs typeface="黑体"/>
              </a:rPr>
              <a:t>词法分析程序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1200" y="2324101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42862"/>
                </a:moveTo>
                <a:lnTo>
                  <a:pt x="990600" y="76200"/>
                </a:lnTo>
                <a:lnTo>
                  <a:pt x="1057275" y="42862"/>
                </a:lnTo>
                <a:lnTo>
                  <a:pt x="990600" y="42862"/>
                </a:lnTo>
                <a:close/>
              </a:path>
              <a:path w="1066800" h="76200">
                <a:moveTo>
                  <a:pt x="990600" y="33337"/>
                </a:moveTo>
                <a:lnTo>
                  <a:pt x="990600" y="42862"/>
                </a:lnTo>
                <a:lnTo>
                  <a:pt x="1003300" y="42862"/>
                </a:lnTo>
                <a:lnTo>
                  <a:pt x="1003300" y="33337"/>
                </a:lnTo>
                <a:lnTo>
                  <a:pt x="990600" y="33337"/>
                </a:lnTo>
                <a:close/>
              </a:path>
              <a:path w="1066800" h="76200">
                <a:moveTo>
                  <a:pt x="990600" y="0"/>
                </a:moveTo>
                <a:lnTo>
                  <a:pt x="990600" y="33337"/>
                </a:lnTo>
                <a:lnTo>
                  <a:pt x="1003300" y="33337"/>
                </a:lnTo>
                <a:lnTo>
                  <a:pt x="1003300" y="42862"/>
                </a:lnTo>
                <a:lnTo>
                  <a:pt x="1057277" y="42861"/>
                </a:lnTo>
                <a:lnTo>
                  <a:pt x="1066800" y="38100"/>
                </a:lnTo>
                <a:lnTo>
                  <a:pt x="990600" y="0"/>
                </a:lnTo>
                <a:close/>
              </a:path>
              <a:path w="1066800" h="76200">
                <a:moveTo>
                  <a:pt x="0" y="33336"/>
                </a:moveTo>
                <a:lnTo>
                  <a:pt x="0" y="42861"/>
                </a:lnTo>
                <a:lnTo>
                  <a:pt x="990600" y="42862"/>
                </a:lnTo>
                <a:lnTo>
                  <a:pt x="9906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98540" y="2015715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记号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7053262" y="2167347"/>
            <a:ext cx="15595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记号流源程序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340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/>
              <a:t>LEX</a:t>
            </a:r>
            <a:r>
              <a:rPr dirty="0" sz="3900" spc="90"/>
              <a:t>源程序举例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281940" y="1183077"/>
            <a:ext cx="7109459" cy="31521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  <a:tabLst>
                <a:tab pos="3803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正规定义式：</a:t>
            </a:r>
            <a:endParaRPr baseline="1010" sz="4125">
              <a:latin typeface="黑体"/>
              <a:cs typeface="黑体"/>
            </a:endParaRPr>
          </a:p>
          <a:p>
            <a:pPr marL="4953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Verdana"/>
                <a:cs typeface="Verdana"/>
              </a:rPr>
              <a:t>if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52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if</a:t>
            </a:r>
            <a:endParaRPr sz="2400">
              <a:latin typeface="Verdana"/>
              <a:cs typeface="Verdana"/>
            </a:endParaRPr>
          </a:p>
          <a:p>
            <a:pPr marL="495300" marR="4542155">
              <a:lnSpc>
                <a:spcPct val="1183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then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then  </a:t>
            </a:r>
            <a:r>
              <a:rPr dirty="0" sz="2400" b="1">
                <a:latin typeface="Verdana"/>
                <a:cs typeface="Verdana"/>
              </a:rPr>
              <a:t>else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else</a:t>
            </a:r>
            <a:endParaRPr sz="2400">
              <a:latin typeface="Verdana"/>
              <a:cs typeface="Verdana"/>
            </a:endParaRPr>
          </a:p>
          <a:p>
            <a:pPr marL="495300" marR="954405">
              <a:lnSpc>
                <a:spcPct val="117500"/>
              </a:lnSpc>
              <a:spcBef>
                <a:spcPts val="120"/>
              </a:spcBef>
            </a:pPr>
            <a:r>
              <a:rPr dirty="0" sz="2400" spc="-5" b="1">
                <a:latin typeface="Verdana"/>
                <a:cs typeface="Verdana"/>
              </a:rPr>
              <a:t>relop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6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&lt; | &lt;= | = | &lt;&gt; | &gt; | </a:t>
            </a:r>
            <a:r>
              <a:rPr dirty="0" sz="2400" spc="5" b="1">
                <a:latin typeface="Verdana"/>
                <a:cs typeface="Verdana"/>
              </a:rPr>
              <a:t>&gt;=  </a:t>
            </a:r>
            <a:r>
              <a:rPr dirty="0" sz="2400" b="1">
                <a:latin typeface="Verdana"/>
                <a:cs typeface="Verdana"/>
              </a:rPr>
              <a:t>id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3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letter(letter|digit)</a:t>
            </a:r>
            <a:r>
              <a:rPr dirty="0" baseline="24305" sz="2400" spc="-7" b="1">
                <a:latin typeface="Verdana"/>
                <a:cs typeface="Verdana"/>
              </a:rPr>
              <a:t>*</a:t>
            </a:r>
            <a:endParaRPr baseline="24305" sz="2400">
              <a:latin typeface="Verdana"/>
              <a:cs typeface="Verdana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latin typeface="Verdana"/>
                <a:cs typeface="Verdana"/>
              </a:rPr>
              <a:t>num </a:t>
            </a:r>
            <a:r>
              <a:rPr dirty="0" baseline="1182" sz="3525" spc="67" b="1">
                <a:latin typeface="Symbol"/>
                <a:cs typeface="Symbol"/>
              </a:rPr>
              <a:t></a:t>
            </a:r>
            <a:r>
              <a:rPr dirty="0" baseline="1182" sz="3525" spc="292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digit</a:t>
            </a:r>
            <a:r>
              <a:rPr dirty="0" baseline="24305" sz="2400" spc="-7" b="1">
                <a:latin typeface="Verdana"/>
                <a:cs typeface="Verdana"/>
              </a:rPr>
              <a:t>+</a:t>
            </a:r>
            <a:r>
              <a:rPr dirty="0" sz="2400" spc="-5" b="1">
                <a:latin typeface="Verdana"/>
                <a:cs typeface="Verdana"/>
              </a:rPr>
              <a:t>(.digit</a:t>
            </a:r>
            <a:r>
              <a:rPr dirty="0" baseline="24305" sz="2400" spc="-7" b="1">
                <a:latin typeface="Verdana"/>
                <a:cs typeface="Verdana"/>
              </a:rPr>
              <a:t>+</a:t>
            </a:r>
            <a:r>
              <a:rPr dirty="0" sz="2400" spc="-5" b="1">
                <a:latin typeface="Verdana"/>
                <a:cs typeface="Verdana"/>
              </a:rPr>
              <a:t>)?(E(+|-)?digit</a:t>
            </a:r>
            <a:r>
              <a:rPr dirty="0" baseline="24305" sz="2400" spc="-7" b="1">
                <a:latin typeface="Verdana"/>
                <a:cs typeface="Verdana"/>
              </a:rPr>
              <a:t>+</a:t>
            </a:r>
            <a:r>
              <a:rPr dirty="0" sz="2400" spc="-5" b="1">
                <a:latin typeface="Verdana"/>
                <a:cs typeface="Verdana"/>
              </a:rPr>
              <a:t>)?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635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相应</a:t>
            </a:r>
            <a:r>
              <a:rPr dirty="0" sz="3900" spc="80"/>
              <a:t>的</a:t>
            </a:r>
            <a:r>
              <a:rPr dirty="0" sz="3900" spc="40"/>
              <a:t> </a:t>
            </a:r>
            <a:r>
              <a:rPr dirty="0" sz="3900" spc="40">
                <a:latin typeface="宋体"/>
                <a:cs typeface="宋体"/>
              </a:rPr>
              <a:t>LEX </a:t>
            </a:r>
            <a:r>
              <a:rPr dirty="0" sz="3900" spc="90"/>
              <a:t>源程</a:t>
            </a:r>
            <a:r>
              <a:rPr dirty="0" sz="3900" spc="80"/>
              <a:t>序</a:t>
            </a:r>
            <a:r>
              <a:rPr dirty="0" sz="3900" spc="40"/>
              <a:t> </a:t>
            </a:r>
            <a:r>
              <a:rPr dirty="0" sz="3900" spc="90"/>
              <a:t>框架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028700"/>
            <a:ext cx="7664450" cy="28663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/*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声明部</a:t>
            </a:r>
            <a:r>
              <a:rPr dirty="0" baseline="1424" sz="2925" spc="60" b="1">
                <a:latin typeface="黑体"/>
                <a:cs typeface="黑体"/>
              </a:rPr>
              <a:t>分</a:t>
            </a:r>
            <a:r>
              <a:rPr dirty="0" baseline="1424" sz="2925" spc="-71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b="1">
                <a:latin typeface="Times New Roman"/>
                <a:cs typeface="Times New Roman"/>
              </a:rPr>
              <a:t>%{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#include &lt;stdio.h&gt;</a:t>
            </a:r>
            <a:endParaRPr sz="2000">
              <a:latin typeface="Times New Roman"/>
              <a:cs typeface="Times New Roman"/>
            </a:endParaRPr>
          </a:p>
          <a:p>
            <a:pPr marL="838200" marR="5080" indent="-635000">
              <a:lnSpc>
                <a:spcPct val="100000"/>
              </a:lnSpc>
              <a:spcBef>
                <a:spcPts val="505"/>
              </a:spcBef>
            </a:pPr>
            <a:r>
              <a:rPr dirty="0" baseline="1424" sz="2925" spc="60" b="1">
                <a:latin typeface="宋体"/>
                <a:cs typeface="宋体"/>
              </a:rPr>
              <a:t>┇</a:t>
            </a:r>
            <a:r>
              <a:rPr dirty="0" baseline="1424" sz="2925" spc="-7" b="1">
                <a:latin typeface="宋体"/>
                <a:cs typeface="宋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/*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C</a:t>
            </a:r>
            <a:r>
              <a:rPr dirty="0" baseline="1424" sz="2925" spc="75" b="1">
                <a:latin typeface="黑体"/>
                <a:cs typeface="黑体"/>
              </a:rPr>
              <a:t>语言描述的符号常量的定义，如</a:t>
            </a:r>
            <a:r>
              <a:rPr dirty="0" sz="2000" b="1">
                <a:latin typeface="Times New Roman"/>
                <a:cs typeface="Times New Roman"/>
              </a:rPr>
              <a:t>LT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b="1">
                <a:latin typeface="Times New Roman"/>
                <a:cs typeface="Times New Roman"/>
              </a:rPr>
              <a:t>LE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-5" b="1">
                <a:latin typeface="Times New Roman"/>
                <a:cs typeface="Times New Roman"/>
              </a:rPr>
              <a:t>EQ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b="1">
                <a:latin typeface="Times New Roman"/>
                <a:cs typeface="Times New Roman"/>
              </a:rPr>
              <a:t>NE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-5" b="1">
                <a:latin typeface="Times New Roman"/>
                <a:cs typeface="Times New Roman"/>
              </a:rPr>
              <a:t>GT</a:t>
            </a:r>
            <a:r>
              <a:rPr dirty="0" baseline="1424" sz="2925" spc="60" b="1">
                <a:latin typeface="黑体"/>
                <a:cs typeface="黑体"/>
              </a:rPr>
              <a:t>、 </a:t>
            </a:r>
            <a:r>
              <a:rPr dirty="0" sz="2000" spc="-5" b="1">
                <a:latin typeface="Times New Roman"/>
                <a:cs typeface="Times New Roman"/>
              </a:rPr>
              <a:t>GE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-5" b="1">
                <a:latin typeface="Times New Roman"/>
                <a:cs typeface="Times New Roman"/>
              </a:rPr>
              <a:t>THEN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b="1">
                <a:latin typeface="Times New Roman"/>
                <a:cs typeface="Times New Roman"/>
              </a:rPr>
              <a:t>ID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b="1">
                <a:latin typeface="Times New Roman"/>
                <a:cs typeface="Times New Roman"/>
              </a:rPr>
              <a:t>NUMBER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-5" b="1">
                <a:latin typeface="Times New Roman"/>
                <a:cs typeface="Times New Roman"/>
              </a:rPr>
              <a:t>RELOP </a:t>
            </a:r>
            <a:r>
              <a:rPr dirty="0" sz="2000" b="1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extern yylval, yytext,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yyleng;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2000" b="1">
                <a:latin typeface="Times New Roman"/>
                <a:cs typeface="Times New Roman"/>
              </a:rPr>
              <a:t>%}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 b="1">
                <a:latin typeface="Times New Roman"/>
                <a:cs typeface="Times New Roman"/>
              </a:rPr>
              <a:t>/* </a:t>
            </a:r>
            <a:r>
              <a:rPr dirty="0" baseline="1424" sz="2925" spc="75" b="1">
                <a:latin typeface="黑体"/>
                <a:cs typeface="黑体"/>
              </a:rPr>
              <a:t>正规定义</a:t>
            </a:r>
            <a:r>
              <a:rPr dirty="0" baseline="1424" sz="2925" spc="60" b="1">
                <a:latin typeface="黑体"/>
                <a:cs typeface="黑体"/>
              </a:rPr>
              <a:t>式</a:t>
            </a:r>
            <a:r>
              <a:rPr dirty="0" baseline="1424" sz="2925" spc="-71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739" y="3869435"/>
            <a:ext cx="4023360" cy="22231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Times New Roman"/>
                <a:cs typeface="Times New Roman"/>
              </a:rPr>
              <a:t>[</a:t>
            </a:r>
            <a:r>
              <a:rPr dirty="0" sz="2000" spc="4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\t\n]</a:t>
            </a:r>
            <a:endParaRPr sz="2000">
              <a:latin typeface="Times New Roman"/>
              <a:cs typeface="Times New Roman"/>
            </a:endParaRPr>
          </a:p>
          <a:p>
            <a:pPr marL="12700" marR="3052445">
              <a:lnSpc>
                <a:spcPct val="121000"/>
              </a:lnSpc>
            </a:pPr>
            <a:r>
              <a:rPr dirty="0" sz="2000" spc="-5" b="1">
                <a:latin typeface="Times New Roman"/>
                <a:cs typeface="Times New Roman"/>
              </a:rPr>
              <a:t>{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li</a:t>
            </a:r>
            <a:r>
              <a:rPr dirty="0" sz="2000" spc="-5" b="1">
                <a:latin typeface="Times New Roman"/>
                <a:cs typeface="Times New Roman"/>
              </a:rPr>
              <a:t>m}+  [A-Za-z]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spc="-5" b="1">
                <a:latin typeface="Times New Roman"/>
                <a:cs typeface="Times New Roman"/>
              </a:rPr>
              <a:t>[0-9]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10" b="1">
                <a:latin typeface="Times New Roman"/>
                <a:cs typeface="Times New Roman"/>
              </a:rPr>
              <a:t>{letter}({letter}|{digit})*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{digit}+(\.{digit}+)?(E[+\-]?{digit}+)?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869435"/>
            <a:ext cx="885190" cy="25920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6700" marR="5080">
              <a:lnSpc>
                <a:spcPct val="120000"/>
              </a:lnSpc>
              <a:spcBef>
                <a:spcPts val="120"/>
              </a:spcBef>
            </a:pP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li</a:t>
            </a:r>
            <a:r>
              <a:rPr dirty="0" sz="2000" b="1">
                <a:latin typeface="Times New Roman"/>
                <a:cs typeface="Times New Roman"/>
              </a:rPr>
              <a:t>m  </a:t>
            </a:r>
            <a:r>
              <a:rPr dirty="0" sz="2000" spc="5" b="1">
                <a:latin typeface="Times New Roman"/>
                <a:cs typeface="Times New Roman"/>
              </a:rPr>
              <a:t>ws  </a:t>
            </a:r>
            <a:r>
              <a:rPr dirty="0" sz="2000" spc="-5" b="1">
                <a:latin typeface="Times New Roman"/>
                <a:cs typeface="Times New Roman"/>
              </a:rPr>
              <a:t>letter  digit  id  </a:t>
            </a:r>
            <a:r>
              <a:rPr dirty="0" sz="2000" b="1">
                <a:latin typeface="Times New Roman"/>
                <a:cs typeface="Times New Roman"/>
              </a:rPr>
              <a:t>num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Times New Roman"/>
                <a:cs typeface="Times New Roman"/>
              </a:rPr>
              <a:t>%%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946403"/>
            <a:ext cx="1934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Verdana"/>
                <a:cs typeface="Verdana"/>
              </a:rPr>
              <a:t>/*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规则部</a:t>
            </a:r>
            <a:r>
              <a:rPr dirty="0" baseline="1424" sz="2925" spc="60" b="1">
                <a:latin typeface="黑体"/>
                <a:cs typeface="黑体"/>
              </a:rPr>
              <a:t>分</a:t>
            </a:r>
            <a:r>
              <a:rPr dirty="0" baseline="1424" sz="2925" spc="-487" b="1">
                <a:latin typeface="黑体"/>
                <a:cs typeface="黑体"/>
              </a:rPr>
              <a:t> </a:t>
            </a:r>
            <a:r>
              <a:rPr dirty="0" sz="2000" b="1">
                <a:latin typeface="Verdana"/>
                <a:cs typeface="Verdana"/>
              </a:rPr>
              <a:t>*/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83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605"/>
              </a:spcBef>
            </a:pPr>
            <a:r>
              <a:rPr dirty="0" sz="2000" spc="-5">
                <a:latin typeface="Times New Roman"/>
                <a:cs typeface="Times New Roman"/>
              </a:rPr>
              <a:t>{/*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baseline="1424" sz="2925" spc="75"/>
              <a:t>没有动作，也不返</a:t>
            </a:r>
            <a:r>
              <a:rPr dirty="0" baseline="1424" sz="2925" spc="60"/>
              <a:t>回</a:t>
            </a:r>
            <a:r>
              <a:rPr dirty="0" baseline="1424" sz="2925" spc="-719"/>
              <a:t> </a:t>
            </a:r>
            <a:r>
              <a:rPr dirty="0" sz="2000" spc="-10">
                <a:latin typeface="Times New Roman"/>
                <a:cs typeface="Times New Roman"/>
              </a:rPr>
              <a:t>*/}</a:t>
            </a:r>
            <a:endParaRPr sz="20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5">
                <a:latin typeface="Times New Roman"/>
                <a:cs typeface="Times New Roman"/>
              </a:rPr>
              <a:t>return(IF);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5">
                <a:latin typeface="Times New Roman"/>
                <a:cs typeface="Times New Roman"/>
              </a:rPr>
              <a:t>return(THEN);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5">
                <a:latin typeface="Times New Roman"/>
                <a:cs typeface="Times New Roman"/>
              </a:rPr>
              <a:t>return(ELSE);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latin typeface="Times New Roman"/>
                <a:cs typeface="Times New Roman"/>
              </a:rPr>
              <a:t>{ </a:t>
            </a:r>
            <a:r>
              <a:rPr dirty="0" sz="2000" spc="-5">
                <a:latin typeface="Times New Roman"/>
                <a:cs typeface="Times New Roman"/>
              </a:rPr>
              <a:t>yylval=install_id(); return(ID);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5020" y="3436620"/>
            <a:ext cx="1450340" cy="22231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yylval=LT;</a:t>
            </a:r>
            <a:endParaRPr sz="20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yylval=LE;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yylval=EQ;</a:t>
            </a:r>
            <a:endParaRPr sz="20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409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yylval=NE;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yylval=GT;</a:t>
            </a:r>
            <a:endParaRPr sz="20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latin typeface="Times New Roman"/>
                <a:cs typeface="Times New Roman"/>
              </a:rPr>
              <a:t>{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yylval=GE;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8615" y="3436620"/>
            <a:ext cx="2067560" cy="2223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29845" marR="5080" indent="-17780">
              <a:lnSpc>
                <a:spcPct val="120000"/>
              </a:lnSpc>
              <a:spcBef>
                <a:spcPts val="120"/>
              </a:spcBef>
            </a:pPr>
            <a:r>
              <a:rPr dirty="0" sz="2000" spc="-5" b="1">
                <a:latin typeface="Times New Roman"/>
                <a:cs typeface="Times New Roman"/>
              </a:rPr>
              <a:t>return(RELOP);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return(RELOP);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return(RELOP);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return(RELOP);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return(RELOP);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return(RELOP);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589" y="1239011"/>
            <a:ext cx="6160135" cy="4789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655945">
              <a:lnSpc>
                <a:spcPct val="1207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{</a:t>
            </a:r>
            <a:r>
              <a:rPr dirty="0" sz="2000" spc="5" b="1">
                <a:latin typeface="Times New Roman"/>
                <a:cs typeface="Times New Roman"/>
              </a:rPr>
              <a:t>w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if  t</a:t>
            </a:r>
            <a:r>
              <a:rPr dirty="0" sz="2000" b="1">
                <a:latin typeface="Times New Roman"/>
                <a:cs typeface="Times New Roman"/>
              </a:rPr>
              <a:t>h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  </a:t>
            </a:r>
            <a:r>
              <a:rPr dirty="0" sz="2000" spc="-5" b="1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 spc="-5" b="1">
                <a:latin typeface="Times New Roman"/>
                <a:cs typeface="Times New Roman"/>
              </a:rPr>
              <a:t>{id}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1000"/>
              </a:lnSpc>
              <a:tabLst>
                <a:tab pos="1150620" algn="l"/>
                <a:tab pos="38938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{num}	</a:t>
            </a:r>
            <a:r>
              <a:rPr dirty="0" sz="2000" b="1">
                <a:latin typeface="Times New Roman"/>
                <a:cs typeface="Times New Roman"/>
              </a:rPr>
              <a:t>{ </a:t>
            </a:r>
            <a:r>
              <a:rPr dirty="0" sz="2000" spc="-5" b="1">
                <a:latin typeface="Times New Roman"/>
                <a:cs typeface="Times New Roman"/>
              </a:rPr>
              <a:t>yylval=install_num();	return(NUMBER);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“&lt;”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“&lt;=”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“=”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000" spc="-5" b="1">
                <a:latin typeface="Times New Roman"/>
                <a:cs typeface="Times New Roman"/>
              </a:rPr>
              <a:t>“&lt;&gt;”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“&gt;”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“&gt;=”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Times New Roman"/>
                <a:cs typeface="Times New Roman"/>
              </a:rPr>
              <a:t>%%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6725" y="5632171"/>
            <a:ext cx="7110730" cy="1083310"/>
          </a:xfrm>
          <a:custGeom>
            <a:avLst/>
            <a:gdLst/>
            <a:ahLst/>
            <a:cxnLst/>
            <a:rect l="l" t="t" r="r" b="b"/>
            <a:pathLst>
              <a:path w="7110730" h="1083309">
                <a:moveTo>
                  <a:pt x="7110412" y="632102"/>
                </a:moveTo>
                <a:lnTo>
                  <a:pt x="0" y="632102"/>
                </a:lnTo>
                <a:lnTo>
                  <a:pt x="0" y="1082952"/>
                </a:lnTo>
                <a:lnTo>
                  <a:pt x="7110412" y="1082952"/>
                </a:lnTo>
                <a:lnTo>
                  <a:pt x="7110412" y="632102"/>
                </a:lnTo>
                <a:close/>
              </a:path>
              <a:path w="7110730" h="1083309">
                <a:moveTo>
                  <a:pt x="2946699" y="0"/>
                </a:moveTo>
                <a:lnTo>
                  <a:pt x="1185068" y="632102"/>
                </a:lnTo>
                <a:lnTo>
                  <a:pt x="2962672" y="632102"/>
                </a:lnTo>
                <a:lnTo>
                  <a:pt x="2946699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36725" y="5632171"/>
            <a:ext cx="7110730" cy="1083310"/>
          </a:xfrm>
          <a:custGeom>
            <a:avLst/>
            <a:gdLst/>
            <a:ahLst/>
            <a:cxnLst/>
            <a:rect l="l" t="t" r="r" b="b"/>
            <a:pathLst>
              <a:path w="7110730" h="1083309">
                <a:moveTo>
                  <a:pt x="0" y="632102"/>
                </a:moveTo>
                <a:lnTo>
                  <a:pt x="1185069" y="632102"/>
                </a:lnTo>
                <a:lnTo>
                  <a:pt x="2946700" y="0"/>
                </a:lnTo>
                <a:lnTo>
                  <a:pt x="2962672" y="632102"/>
                </a:lnTo>
                <a:lnTo>
                  <a:pt x="7110413" y="632102"/>
                </a:lnTo>
                <a:lnTo>
                  <a:pt x="7110413" y="707243"/>
                </a:lnTo>
                <a:lnTo>
                  <a:pt x="7110413" y="819957"/>
                </a:lnTo>
                <a:lnTo>
                  <a:pt x="7110413" y="1082952"/>
                </a:lnTo>
                <a:lnTo>
                  <a:pt x="2962672" y="1082952"/>
                </a:lnTo>
                <a:lnTo>
                  <a:pt x="1185069" y="1082952"/>
                </a:lnTo>
                <a:lnTo>
                  <a:pt x="0" y="1082952"/>
                </a:lnTo>
                <a:lnTo>
                  <a:pt x="0" y="819957"/>
                </a:lnTo>
                <a:lnTo>
                  <a:pt x="0" y="707243"/>
                </a:lnTo>
                <a:lnTo>
                  <a:pt x="0" y="6321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15464" y="6298691"/>
            <a:ext cx="68605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黑体"/>
                <a:cs typeface="黑体"/>
              </a:rPr>
              <a:t>如果没有</a:t>
            </a:r>
            <a:r>
              <a:rPr dirty="0" sz="2000" spc="-10" b="1">
                <a:latin typeface="Times New Roman"/>
                <a:cs typeface="Times New Roman"/>
              </a:rPr>
              <a:t>return</a:t>
            </a:r>
            <a:r>
              <a:rPr dirty="0" baseline="1424" sz="2925" spc="75" b="1">
                <a:latin typeface="黑体"/>
                <a:cs typeface="黑体"/>
              </a:rPr>
              <a:t>语句，则，处理完整个输入之后才会返回！！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635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相应</a:t>
            </a:r>
            <a:r>
              <a:rPr dirty="0" sz="3900" spc="80"/>
              <a:t>的</a:t>
            </a:r>
            <a:r>
              <a:rPr dirty="0" sz="3900" spc="40"/>
              <a:t> LEX </a:t>
            </a:r>
            <a:r>
              <a:rPr dirty="0" sz="3900" spc="90"/>
              <a:t>源程</a:t>
            </a:r>
            <a:r>
              <a:rPr dirty="0" sz="3900" spc="80"/>
              <a:t>序</a:t>
            </a:r>
            <a:r>
              <a:rPr dirty="0" sz="3900" spc="40"/>
              <a:t> </a:t>
            </a:r>
            <a:r>
              <a:rPr dirty="0" sz="3900" spc="90"/>
              <a:t>框架</a:t>
            </a:r>
            <a:endParaRPr sz="39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345691"/>
            <a:ext cx="6882130" cy="32994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-5" b="1">
                <a:latin typeface="Verdana"/>
                <a:cs typeface="Verdana"/>
              </a:rPr>
              <a:t>/*</a:t>
            </a:r>
            <a:r>
              <a:rPr dirty="0" sz="2000" b="1"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辅助过</a:t>
            </a:r>
            <a:r>
              <a:rPr dirty="0" baseline="1424" sz="2925" spc="60" b="1">
                <a:latin typeface="黑体"/>
                <a:cs typeface="黑体"/>
              </a:rPr>
              <a:t>程</a:t>
            </a:r>
            <a:r>
              <a:rPr dirty="0" baseline="1424" sz="2925" spc="-427" b="1">
                <a:latin typeface="黑体"/>
                <a:cs typeface="黑体"/>
              </a:rPr>
              <a:t> </a:t>
            </a:r>
            <a:r>
              <a:rPr dirty="0" sz="2000" b="1">
                <a:latin typeface="Verdana"/>
                <a:cs typeface="Verdana"/>
              </a:rPr>
              <a:t>*/</a:t>
            </a:r>
            <a:endParaRPr sz="20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spcBef>
                <a:spcPts val="380"/>
              </a:spcBef>
            </a:pPr>
            <a:r>
              <a:rPr dirty="0" sz="2000" spc="-5" b="1">
                <a:latin typeface="Times New Roman"/>
                <a:cs typeface="Times New Roman"/>
              </a:rPr>
              <a:t>int install_id()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505"/>
              </a:spcBef>
              <a:tabLst>
                <a:tab pos="922019" algn="l"/>
              </a:tabLst>
            </a:pPr>
            <a:r>
              <a:rPr dirty="0" baseline="1424" sz="2925" spc="60" b="1">
                <a:latin typeface="宋体"/>
                <a:cs typeface="宋体"/>
              </a:rPr>
              <a:t>┇	</a:t>
            </a:r>
            <a:r>
              <a:rPr dirty="0" sz="2000" spc="-5" b="1">
                <a:latin typeface="Times New Roman"/>
                <a:cs typeface="Times New Roman"/>
              </a:rPr>
              <a:t>/*</a:t>
            </a:r>
            <a:r>
              <a:rPr dirty="0" sz="2000" spc="45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把单词插入符号表并返回该单词在符号表中的位置</a:t>
            </a:r>
            <a:endParaRPr baseline="1424" sz="2925">
              <a:latin typeface="黑体"/>
              <a:cs typeface="黑体"/>
            </a:endParaRPr>
          </a:p>
          <a:p>
            <a:pPr marL="920115" marR="2479675">
              <a:lnSpc>
                <a:spcPct val="121000"/>
              </a:lnSpc>
            </a:pPr>
            <a:r>
              <a:rPr dirty="0" sz="2000" b="1">
                <a:latin typeface="Times New Roman"/>
                <a:cs typeface="Times New Roman"/>
              </a:rPr>
              <a:t>yy</a:t>
            </a:r>
            <a:r>
              <a:rPr dirty="0" sz="2000" spc="-5" b="1">
                <a:latin typeface="Times New Roman"/>
                <a:cs typeface="Times New Roman"/>
              </a:rPr>
              <a:t>te</a:t>
            </a: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1424" sz="2925" spc="67" b="1">
                <a:latin typeface="黑体"/>
                <a:cs typeface="黑体"/>
              </a:rPr>
              <a:t>指向该单词的第一个字符  </a:t>
            </a:r>
            <a:r>
              <a:rPr dirty="0" sz="2000" spc="-5" b="1">
                <a:latin typeface="Times New Roman"/>
                <a:cs typeface="Times New Roman"/>
              </a:rPr>
              <a:t>yyleng</a:t>
            </a:r>
            <a:r>
              <a:rPr dirty="0" baseline="1424" sz="2925" spc="75" b="1">
                <a:latin typeface="黑体"/>
                <a:cs typeface="黑体"/>
              </a:rPr>
              <a:t>给出它的长</a:t>
            </a:r>
            <a:r>
              <a:rPr dirty="0" baseline="1424" sz="2925" spc="60" b="1">
                <a:latin typeface="黑体"/>
                <a:cs typeface="黑体"/>
              </a:rPr>
              <a:t>度</a:t>
            </a:r>
            <a:r>
              <a:rPr dirty="0" baseline="1424" sz="2925" spc="2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409"/>
              </a:spcBef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int num_val()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505"/>
              </a:spcBef>
              <a:tabLst>
                <a:tab pos="922019" algn="l"/>
              </a:tabLst>
            </a:pPr>
            <a:r>
              <a:rPr dirty="0" baseline="1424" sz="2925" spc="60" b="1">
                <a:latin typeface="宋体"/>
                <a:cs typeface="宋体"/>
              </a:rPr>
              <a:t>┇	</a:t>
            </a:r>
            <a:r>
              <a:rPr dirty="0" sz="2000" spc="-5" b="1">
                <a:latin typeface="Times New Roman"/>
                <a:cs typeface="Times New Roman"/>
              </a:rPr>
              <a:t>/*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将识别出的无符号数字符串转换成数值型返回。</a:t>
            </a:r>
            <a:r>
              <a:rPr dirty="0" sz="2000" b="1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635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相应</a:t>
            </a:r>
            <a:r>
              <a:rPr dirty="0" sz="3900" spc="80"/>
              <a:t>的</a:t>
            </a:r>
            <a:r>
              <a:rPr dirty="0" sz="3900" spc="40"/>
              <a:t> LEX </a:t>
            </a:r>
            <a:r>
              <a:rPr dirty="0" sz="3900" spc="90"/>
              <a:t>源程</a:t>
            </a:r>
            <a:r>
              <a:rPr dirty="0" sz="3900" spc="80"/>
              <a:t>序</a:t>
            </a:r>
            <a:r>
              <a:rPr dirty="0" sz="3900" spc="40"/>
              <a:t> </a:t>
            </a:r>
            <a:r>
              <a:rPr dirty="0" sz="3900" spc="90"/>
              <a:t>框架</a:t>
            </a:r>
            <a:endParaRPr sz="39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72034"/>
            <a:ext cx="39281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三、</a:t>
            </a:r>
            <a:r>
              <a:rPr dirty="0" sz="3500" spc="45">
                <a:latin typeface="宋体"/>
                <a:cs typeface="宋体"/>
              </a:rPr>
              <a:t>LEX</a:t>
            </a:r>
            <a:r>
              <a:rPr dirty="0" sz="3500" spc="95"/>
              <a:t>的工作原理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884639"/>
            <a:ext cx="4848860" cy="208280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551180" algn="l"/>
              </a:tabLst>
            </a:pPr>
            <a:r>
              <a:rPr dirty="0" sz="2750" spc="20" b="1">
                <a:latin typeface="黑体"/>
                <a:cs typeface="黑体"/>
              </a:rPr>
              <a:t>LEX</a:t>
            </a:r>
            <a:r>
              <a:rPr dirty="0" sz="2750" spc="45" b="1">
                <a:latin typeface="黑体"/>
                <a:cs typeface="黑体"/>
              </a:rPr>
              <a:t>的工作过</a:t>
            </a:r>
            <a:r>
              <a:rPr dirty="0" sz="2750" spc="35" b="1">
                <a:latin typeface="黑体"/>
                <a:cs typeface="黑体"/>
              </a:rPr>
              <a:t>程</a:t>
            </a:r>
            <a:endParaRPr sz="2750">
              <a:latin typeface="黑体"/>
              <a:cs typeface="黑体"/>
            </a:endParaRPr>
          </a:p>
          <a:p>
            <a:pPr marL="550545" indent="-53848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51180" algn="l"/>
              </a:tabLst>
            </a:pPr>
            <a:r>
              <a:rPr dirty="0" sz="2750" spc="45" b="1">
                <a:latin typeface="黑体"/>
                <a:cs typeface="黑体"/>
              </a:rPr>
              <a:t>处理二义性问题的两条规</a:t>
            </a:r>
            <a:r>
              <a:rPr dirty="0" sz="2750" spc="35" b="1">
                <a:latin typeface="黑体"/>
                <a:cs typeface="黑体"/>
              </a:rPr>
              <a:t>则</a:t>
            </a:r>
            <a:endParaRPr sz="2750">
              <a:latin typeface="黑体"/>
              <a:cs typeface="黑体"/>
            </a:endParaRPr>
          </a:p>
          <a:p>
            <a:pPr marL="550545" indent="-53848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51180" algn="l"/>
              </a:tabLst>
            </a:pPr>
            <a:r>
              <a:rPr dirty="0" sz="2750" spc="20" b="1">
                <a:latin typeface="黑体"/>
                <a:cs typeface="黑体"/>
              </a:rPr>
              <a:t>LEX</a:t>
            </a:r>
            <a:r>
              <a:rPr dirty="0" sz="2750" spc="45" b="1">
                <a:latin typeface="黑体"/>
                <a:cs typeface="黑体"/>
              </a:rPr>
              <a:t>工作过程举例</a:t>
            </a:r>
            <a:endParaRPr sz="2750">
              <a:latin typeface="黑体"/>
              <a:cs typeface="黑体"/>
            </a:endParaRPr>
          </a:p>
          <a:p>
            <a:pPr marL="550545" indent="-53848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551180" algn="l"/>
              </a:tabLst>
            </a:pPr>
            <a:r>
              <a:rPr dirty="0" sz="2750" spc="45" b="1">
                <a:latin typeface="黑体"/>
                <a:cs typeface="黑体"/>
              </a:rPr>
              <a:t>控制执行程序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778" y="365938"/>
            <a:ext cx="23215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5">
                <a:latin typeface="宋体"/>
                <a:cs typeface="宋体"/>
              </a:rPr>
              <a:t>1.</a:t>
            </a:r>
            <a:r>
              <a:rPr dirty="0" sz="3500" spc="95"/>
              <a:t>工作过程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412480" cy="138303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188595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扫描每一条翻译规则</a:t>
            </a:r>
            <a:r>
              <a:rPr dirty="0" baseline="1010" sz="4125" spc="44" b="1">
                <a:latin typeface="宋体"/>
                <a:cs typeface="宋体"/>
              </a:rPr>
              <a:t>Pi</a:t>
            </a:r>
            <a:r>
              <a:rPr dirty="0" baseline="1010" sz="4125" spc="44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为之构造一个非确定的有 </a:t>
            </a:r>
            <a:r>
              <a:rPr dirty="0" sz="2750" spc="45" b="1">
                <a:latin typeface="黑体"/>
                <a:cs typeface="黑体"/>
              </a:rPr>
              <a:t>限自动机</a:t>
            </a:r>
            <a:r>
              <a:rPr dirty="0" sz="2750" spc="20" b="1">
                <a:latin typeface="宋体"/>
                <a:cs typeface="宋体"/>
              </a:rPr>
              <a:t>NFA</a:t>
            </a:r>
            <a:r>
              <a:rPr dirty="0" sz="2750" spc="30" b="1">
                <a:latin typeface="宋体"/>
                <a:cs typeface="宋体"/>
              </a:rPr>
              <a:t> </a:t>
            </a:r>
            <a:r>
              <a:rPr dirty="0" sz="2750" spc="20" b="1">
                <a:latin typeface="宋体"/>
                <a:cs typeface="宋体"/>
              </a:rPr>
              <a:t>Mi</a:t>
            </a:r>
            <a:endParaRPr sz="275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将各条翻译规则对应的</a:t>
            </a: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Mi</a:t>
            </a:r>
            <a:r>
              <a:rPr dirty="0" baseline="1010" sz="4125" spc="67" b="1">
                <a:latin typeface="黑体"/>
                <a:cs typeface="黑体"/>
              </a:rPr>
              <a:t>合并为一个新的</a:t>
            </a: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15" b="1">
                <a:latin typeface="宋体"/>
                <a:cs typeface="宋体"/>
              </a:rPr>
              <a:t>M</a:t>
            </a:r>
            <a:endParaRPr baseline="1010" sz="4125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3737" y="3709987"/>
            <a:ext cx="381000" cy="443230"/>
          </a:xfrm>
          <a:custGeom>
            <a:avLst/>
            <a:gdLst/>
            <a:ahLst/>
            <a:cxnLst/>
            <a:rect l="l" t="t" r="r" b="b"/>
            <a:pathLst>
              <a:path w="381000" h="443229">
                <a:moveTo>
                  <a:pt x="0" y="221456"/>
                </a:moveTo>
                <a:lnTo>
                  <a:pt x="5031" y="170678"/>
                </a:lnTo>
                <a:lnTo>
                  <a:pt x="19362" y="124065"/>
                </a:lnTo>
                <a:lnTo>
                  <a:pt x="41850" y="82946"/>
                </a:lnTo>
                <a:lnTo>
                  <a:pt x="71351" y="48651"/>
                </a:lnTo>
                <a:lnTo>
                  <a:pt x="106722" y="22509"/>
                </a:lnTo>
                <a:lnTo>
                  <a:pt x="146820" y="5848"/>
                </a:lnTo>
                <a:lnTo>
                  <a:pt x="190500" y="0"/>
                </a:lnTo>
                <a:lnTo>
                  <a:pt x="234179" y="5848"/>
                </a:lnTo>
                <a:lnTo>
                  <a:pt x="274277" y="22509"/>
                </a:lnTo>
                <a:lnTo>
                  <a:pt x="309648" y="48651"/>
                </a:lnTo>
                <a:lnTo>
                  <a:pt x="339149" y="82946"/>
                </a:lnTo>
                <a:lnTo>
                  <a:pt x="361637" y="124065"/>
                </a:lnTo>
                <a:lnTo>
                  <a:pt x="375968" y="170678"/>
                </a:lnTo>
                <a:lnTo>
                  <a:pt x="381000" y="221456"/>
                </a:lnTo>
                <a:lnTo>
                  <a:pt x="375968" y="272234"/>
                </a:lnTo>
                <a:lnTo>
                  <a:pt x="361637" y="318847"/>
                </a:lnTo>
                <a:lnTo>
                  <a:pt x="339149" y="359966"/>
                </a:lnTo>
                <a:lnTo>
                  <a:pt x="309648" y="394261"/>
                </a:lnTo>
                <a:lnTo>
                  <a:pt x="274277" y="420403"/>
                </a:lnTo>
                <a:lnTo>
                  <a:pt x="234179" y="437064"/>
                </a:lnTo>
                <a:lnTo>
                  <a:pt x="190500" y="442913"/>
                </a:lnTo>
                <a:lnTo>
                  <a:pt x="146820" y="437064"/>
                </a:lnTo>
                <a:lnTo>
                  <a:pt x="106722" y="420403"/>
                </a:lnTo>
                <a:lnTo>
                  <a:pt x="71351" y="394261"/>
                </a:lnTo>
                <a:lnTo>
                  <a:pt x="41850" y="359966"/>
                </a:lnTo>
                <a:lnTo>
                  <a:pt x="19362" y="318847"/>
                </a:lnTo>
                <a:lnTo>
                  <a:pt x="5031" y="272234"/>
                </a:lnTo>
                <a:lnTo>
                  <a:pt x="0" y="221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05977" y="3753611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6450" y="2979737"/>
            <a:ext cx="465455" cy="519430"/>
          </a:xfrm>
          <a:custGeom>
            <a:avLst/>
            <a:gdLst/>
            <a:ahLst/>
            <a:cxnLst/>
            <a:rect l="l" t="t" r="r" b="b"/>
            <a:pathLst>
              <a:path w="465454" h="519429">
                <a:moveTo>
                  <a:pt x="0" y="259556"/>
                </a:moveTo>
                <a:lnTo>
                  <a:pt x="4724" y="207246"/>
                </a:lnTo>
                <a:lnTo>
                  <a:pt x="18276" y="158525"/>
                </a:lnTo>
                <a:lnTo>
                  <a:pt x="39719" y="114435"/>
                </a:lnTo>
                <a:lnTo>
                  <a:pt x="68117" y="76022"/>
                </a:lnTo>
                <a:lnTo>
                  <a:pt x="102537" y="44328"/>
                </a:lnTo>
                <a:lnTo>
                  <a:pt x="142042" y="20397"/>
                </a:lnTo>
                <a:lnTo>
                  <a:pt x="185698" y="5273"/>
                </a:lnTo>
                <a:lnTo>
                  <a:pt x="232569" y="0"/>
                </a:lnTo>
                <a:lnTo>
                  <a:pt x="279439" y="5273"/>
                </a:lnTo>
                <a:lnTo>
                  <a:pt x="323095" y="20397"/>
                </a:lnTo>
                <a:lnTo>
                  <a:pt x="362600" y="44328"/>
                </a:lnTo>
                <a:lnTo>
                  <a:pt x="397020" y="76022"/>
                </a:lnTo>
                <a:lnTo>
                  <a:pt x="425418" y="114435"/>
                </a:lnTo>
                <a:lnTo>
                  <a:pt x="446861" y="158525"/>
                </a:lnTo>
                <a:lnTo>
                  <a:pt x="460413" y="207246"/>
                </a:lnTo>
                <a:lnTo>
                  <a:pt x="465138" y="259556"/>
                </a:lnTo>
                <a:lnTo>
                  <a:pt x="460413" y="311866"/>
                </a:lnTo>
                <a:lnTo>
                  <a:pt x="446861" y="360587"/>
                </a:lnTo>
                <a:lnTo>
                  <a:pt x="425418" y="404677"/>
                </a:lnTo>
                <a:lnTo>
                  <a:pt x="397020" y="443090"/>
                </a:lnTo>
                <a:lnTo>
                  <a:pt x="362600" y="474784"/>
                </a:lnTo>
                <a:lnTo>
                  <a:pt x="323095" y="498715"/>
                </a:lnTo>
                <a:lnTo>
                  <a:pt x="279439" y="513839"/>
                </a:lnTo>
                <a:lnTo>
                  <a:pt x="232569" y="519113"/>
                </a:lnTo>
                <a:lnTo>
                  <a:pt x="185698" y="513839"/>
                </a:lnTo>
                <a:lnTo>
                  <a:pt x="142042" y="498715"/>
                </a:lnTo>
                <a:lnTo>
                  <a:pt x="102537" y="474784"/>
                </a:lnTo>
                <a:lnTo>
                  <a:pt x="68117" y="443090"/>
                </a:lnTo>
                <a:lnTo>
                  <a:pt x="39719" y="404677"/>
                </a:lnTo>
                <a:lnTo>
                  <a:pt x="18276" y="360587"/>
                </a:lnTo>
                <a:lnTo>
                  <a:pt x="4724" y="311866"/>
                </a:lnTo>
                <a:lnTo>
                  <a:pt x="0" y="2595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09315" y="2994659"/>
            <a:ext cx="285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q</a:t>
            </a:r>
            <a:r>
              <a:rPr dirty="0" baseline="-17094" sz="1950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5500" y="3644900"/>
            <a:ext cx="466725" cy="519430"/>
          </a:xfrm>
          <a:custGeom>
            <a:avLst/>
            <a:gdLst/>
            <a:ahLst/>
            <a:cxnLst/>
            <a:rect l="l" t="t" r="r" b="b"/>
            <a:pathLst>
              <a:path w="466725" h="519429">
                <a:moveTo>
                  <a:pt x="0" y="259556"/>
                </a:moveTo>
                <a:lnTo>
                  <a:pt x="4741" y="207246"/>
                </a:lnTo>
                <a:lnTo>
                  <a:pt x="18338" y="158525"/>
                </a:lnTo>
                <a:lnTo>
                  <a:pt x="39854" y="114435"/>
                </a:lnTo>
                <a:lnTo>
                  <a:pt x="68350" y="76022"/>
                </a:lnTo>
                <a:lnTo>
                  <a:pt x="102887" y="44328"/>
                </a:lnTo>
                <a:lnTo>
                  <a:pt x="142527" y="20397"/>
                </a:lnTo>
                <a:lnTo>
                  <a:pt x="186331" y="5273"/>
                </a:lnTo>
                <a:lnTo>
                  <a:pt x="233362" y="0"/>
                </a:lnTo>
                <a:lnTo>
                  <a:pt x="280393" y="5273"/>
                </a:lnTo>
                <a:lnTo>
                  <a:pt x="324197" y="20397"/>
                </a:lnTo>
                <a:lnTo>
                  <a:pt x="363837" y="44328"/>
                </a:lnTo>
                <a:lnTo>
                  <a:pt x="398374" y="76022"/>
                </a:lnTo>
                <a:lnTo>
                  <a:pt x="426870" y="114435"/>
                </a:lnTo>
                <a:lnTo>
                  <a:pt x="448386" y="158525"/>
                </a:lnTo>
                <a:lnTo>
                  <a:pt x="461983" y="207246"/>
                </a:lnTo>
                <a:lnTo>
                  <a:pt x="466725" y="259556"/>
                </a:lnTo>
                <a:lnTo>
                  <a:pt x="461983" y="311866"/>
                </a:lnTo>
                <a:lnTo>
                  <a:pt x="448386" y="360587"/>
                </a:lnTo>
                <a:lnTo>
                  <a:pt x="426870" y="404677"/>
                </a:lnTo>
                <a:lnTo>
                  <a:pt x="398374" y="443090"/>
                </a:lnTo>
                <a:lnTo>
                  <a:pt x="363837" y="474784"/>
                </a:lnTo>
                <a:lnTo>
                  <a:pt x="324197" y="498715"/>
                </a:lnTo>
                <a:lnTo>
                  <a:pt x="280393" y="513839"/>
                </a:lnTo>
                <a:lnTo>
                  <a:pt x="233362" y="519113"/>
                </a:lnTo>
                <a:lnTo>
                  <a:pt x="186331" y="513839"/>
                </a:lnTo>
                <a:lnTo>
                  <a:pt x="142527" y="498715"/>
                </a:lnTo>
                <a:lnTo>
                  <a:pt x="102887" y="474784"/>
                </a:lnTo>
                <a:lnTo>
                  <a:pt x="68350" y="443090"/>
                </a:lnTo>
                <a:lnTo>
                  <a:pt x="39854" y="404677"/>
                </a:lnTo>
                <a:lnTo>
                  <a:pt x="18338" y="360587"/>
                </a:lnTo>
                <a:lnTo>
                  <a:pt x="4741" y="311866"/>
                </a:lnTo>
                <a:lnTo>
                  <a:pt x="0" y="2595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28365" y="3680460"/>
            <a:ext cx="285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q</a:t>
            </a:r>
            <a:r>
              <a:rPr dirty="0" baseline="-17094" sz="1950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5500" y="4795837"/>
            <a:ext cx="466725" cy="519430"/>
          </a:xfrm>
          <a:custGeom>
            <a:avLst/>
            <a:gdLst/>
            <a:ahLst/>
            <a:cxnLst/>
            <a:rect l="l" t="t" r="r" b="b"/>
            <a:pathLst>
              <a:path w="466725" h="519429">
                <a:moveTo>
                  <a:pt x="0" y="259556"/>
                </a:moveTo>
                <a:lnTo>
                  <a:pt x="4741" y="207246"/>
                </a:lnTo>
                <a:lnTo>
                  <a:pt x="18338" y="158525"/>
                </a:lnTo>
                <a:lnTo>
                  <a:pt x="39854" y="114435"/>
                </a:lnTo>
                <a:lnTo>
                  <a:pt x="68350" y="76022"/>
                </a:lnTo>
                <a:lnTo>
                  <a:pt x="102887" y="44328"/>
                </a:lnTo>
                <a:lnTo>
                  <a:pt x="142527" y="20397"/>
                </a:lnTo>
                <a:lnTo>
                  <a:pt x="186331" y="5273"/>
                </a:lnTo>
                <a:lnTo>
                  <a:pt x="233362" y="0"/>
                </a:lnTo>
                <a:lnTo>
                  <a:pt x="280393" y="5273"/>
                </a:lnTo>
                <a:lnTo>
                  <a:pt x="324197" y="20397"/>
                </a:lnTo>
                <a:lnTo>
                  <a:pt x="363837" y="44328"/>
                </a:lnTo>
                <a:lnTo>
                  <a:pt x="398374" y="76022"/>
                </a:lnTo>
                <a:lnTo>
                  <a:pt x="426870" y="114435"/>
                </a:lnTo>
                <a:lnTo>
                  <a:pt x="448386" y="158525"/>
                </a:lnTo>
                <a:lnTo>
                  <a:pt x="461983" y="207246"/>
                </a:lnTo>
                <a:lnTo>
                  <a:pt x="466725" y="259556"/>
                </a:lnTo>
                <a:lnTo>
                  <a:pt x="461983" y="311866"/>
                </a:lnTo>
                <a:lnTo>
                  <a:pt x="448386" y="360587"/>
                </a:lnTo>
                <a:lnTo>
                  <a:pt x="426870" y="404677"/>
                </a:lnTo>
                <a:lnTo>
                  <a:pt x="398374" y="443090"/>
                </a:lnTo>
                <a:lnTo>
                  <a:pt x="363837" y="474784"/>
                </a:lnTo>
                <a:lnTo>
                  <a:pt x="324197" y="498715"/>
                </a:lnTo>
                <a:lnTo>
                  <a:pt x="280393" y="513839"/>
                </a:lnTo>
                <a:lnTo>
                  <a:pt x="233362" y="519113"/>
                </a:lnTo>
                <a:lnTo>
                  <a:pt x="186331" y="513839"/>
                </a:lnTo>
                <a:lnTo>
                  <a:pt x="142527" y="498715"/>
                </a:lnTo>
                <a:lnTo>
                  <a:pt x="102887" y="474784"/>
                </a:lnTo>
                <a:lnTo>
                  <a:pt x="68350" y="443090"/>
                </a:lnTo>
                <a:lnTo>
                  <a:pt x="39854" y="404677"/>
                </a:lnTo>
                <a:lnTo>
                  <a:pt x="18338" y="360587"/>
                </a:lnTo>
                <a:lnTo>
                  <a:pt x="4741" y="311866"/>
                </a:lnTo>
                <a:lnTo>
                  <a:pt x="0" y="2595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28365" y="4823460"/>
            <a:ext cx="285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q</a:t>
            </a:r>
            <a:r>
              <a:rPr dirty="0" baseline="-17094" sz="1950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43762" y="2979737"/>
            <a:ext cx="465455" cy="519430"/>
          </a:xfrm>
          <a:custGeom>
            <a:avLst/>
            <a:gdLst/>
            <a:ahLst/>
            <a:cxnLst/>
            <a:rect l="l" t="t" r="r" b="b"/>
            <a:pathLst>
              <a:path w="465454" h="519429">
                <a:moveTo>
                  <a:pt x="0" y="259556"/>
                </a:moveTo>
                <a:lnTo>
                  <a:pt x="4724" y="207246"/>
                </a:lnTo>
                <a:lnTo>
                  <a:pt x="18276" y="158525"/>
                </a:lnTo>
                <a:lnTo>
                  <a:pt x="39719" y="114435"/>
                </a:lnTo>
                <a:lnTo>
                  <a:pt x="68117" y="76022"/>
                </a:lnTo>
                <a:lnTo>
                  <a:pt x="102537" y="44328"/>
                </a:lnTo>
                <a:lnTo>
                  <a:pt x="142042" y="20397"/>
                </a:lnTo>
                <a:lnTo>
                  <a:pt x="185698" y="5273"/>
                </a:lnTo>
                <a:lnTo>
                  <a:pt x="232569" y="0"/>
                </a:lnTo>
                <a:lnTo>
                  <a:pt x="279439" y="5273"/>
                </a:lnTo>
                <a:lnTo>
                  <a:pt x="323095" y="20397"/>
                </a:lnTo>
                <a:lnTo>
                  <a:pt x="362600" y="44328"/>
                </a:lnTo>
                <a:lnTo>
                  <a:pt x="397020" y="76022"/>
                </a:lnTo>
                <a:lnTo>
                  <a:pt x="425418" y="114435"/>
                </a:lnTo>
                <a:lnTo>
                  <a:pt x="446861" y="158525"/>
                </a:lnTo>
                <a:lnTo>
                  <a:pt x="460413" y="207246"/>
                </a:lnTo>
                <a:lnTo>
                  <a:pt x="465138" y="259556"/>
                </a:lnTo>
                <a:lnTo>
                  <a:pt x="460413" y="311866"/>
                </a:lnTo>
                <a:lnTo>
                  <a:pt x="446861" y="360587"/>
                </a:lnTo>
                <a:lnTo>
                  <a:pt x="425418" y="404677"/>
                </a:lnTo>
                <a:lnTo>
                  <a:pt x="397020" y="443090"/>
                </a:lnTo>
                <a:lnTo>
                  <a:pt x="362600" y="474784"/>
                </a:lnTo>
                <a:lnTo>
                  <a:pt x="323095" y="498715"/>
                </a:lnTo>
                <a:lnTo>
                  <a:pt x="279439" y="513839"/>
                </a:lnTo>
                <a:lnTo>
                  <a:pt x="232569" y="519113"/>
                </a:lnTo>
                <a:lnTo>
                  <a:pt x="185698" y="513839"/>
                </a:lnTo>
                <a:lnTo>
                  <a:pt x="142042" y="498715"/>
                </a:lnTo>
                <a:lnTo>
                  <a:pt x="102537" y="474784"/>
                </a:lnTo>
                <a:lnTo>
                  <a:pt x="68117" y="443090"/>
                </a:lnTo>
                <a:lnTo>
                  <a:pt x="39719" y="404677"/>
                </a:lnTo>
                <a:lnTo>
                  <a:pt x="18276" y="360587"/>
                </a:lnTo>
                <a:lnTo>
                  <a:pt x="4724" y="311866"/>
                </a:lnTo>
                <a:lnTo>
                  <a:pt x="0" y="2595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22502" y="2991611"/>
            <a:ext cx="285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7094" sz="1950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43762" y="3644900"/>
            <a:ext cx="465455" cy="519430"/>
          </a:xfrm>
          <a:custGeom>
            <a:avLst/>
            <a:gdLst/>
            <a:ahLst/>
            <a:cxnLst/>
            <a:rect l="l" t="t" r="r" b="b"/>
            <a:pathLst>
              <a:path w="465454" h="519429">
                <a:moveTo>
                  <a:pt x="0" y="259556"/>
                </a:moveTo>
                <a:lnTo>
                  <a:pt x="4724" y="207246"/>
                </a:lnTo>
                <a:lnTo>
                  <a:pt x="18276" y="158525"/>
                </a:lnTo>
                <a:lnTo>
                  <a:pt x="39719" y="114435"/>
                </a:lnTo>
                <a:lnTo>
                  <a:pt x="68117" y="76022"/>
                </a:lnTo>
                <a:lnTo>
                  <a:pt x="102537" y="44328"/>
                </a:lnTo>
                <a:lnTo>
                  <a:pt x="142042" y="20397"/>
                </a:lnTo>
                <a:lnTo>
                  <a:pt x="185698" y="5273"/>
                </a:lnTo>
                <a:lnTo>
                  <a:pt x="232569" y="0"/>
                </a:lnTo>
                <a:lnTo>
                  <a:pt x="279439" y="5273"/>
                </a:lnTo>
                <a:lnTo>
                  <a:pt x="323095" y="20397"/>
                </a:lnTo>
                <a:lnTo>
                  <a:pt x="362600" y="44328"/>
                </a:lnTo>
                <a:lnTo>
                  <a:pt x="397020" y="76022"/>
                </a:lnTo>
                <a:lnTo>
                  <a:pt x="425418" y="114435"/>
                </a:lnTo>
                <a:lnTo>
                  <a:pt x="446861" y="158525"/>
                </a:lnTo>
                <a:lnTo>
                  <a:pt x="460413" y="207246"/>
                </a:lnTo>
                <a:lnTo>
                  <a:pt x="465138" y="259556"/>
                </a:lnTo>
                <a:lnTo>
                  <a:pt x="460413" y="311866"/>
                </a:lnTo>
                <a:lnTo>
                  <a:pt x="446861" y="360587"/>
                </a:lnTo>
                <a:lnTo>
                  <a:pt x="425418" y="404677"/>
                </a:lnTo>
                <a:lnTo>
                  <a:pt x="397020" y="443090"/>
                </a:lnTo>
                <a:lnTo>
                  <a:pt x="362600" y="474784"/>
                </a:lnTo>
                <a:lnTo>
                  <a:pt x="323095" y="498715"/>
                </a:lnTo>
                <a:lnTo>
                  <a:pt x="279439" y="513839"/>
                </a:lnTo>
                <a:lnTo>
                  <a:pt x="232569" y="519113"/>
                </a:lnTo>
                <a:lnTo>
                  <a:pt x="185698" y="513839"/>
                </a:lnTo>
                <a:lnTo>
                  <a:pt x="142042" y="498715"/>
                </a:lnTo>
                <a:lnTo>
                  <a:pt x="102537" y="474784"/>
                </a:lnTo>
                <a:lnTo>
                  <a:pt x="68117" y="443090"/>
                </a:lnTo>
                <a:lnTo>
                  <a:pt x="39719" y="404677"/>
                </a:lnTo>
                <a:lnTo>
                  <a:pt x="18276" y="360587"/>
                </a:lnTo>
                <a:lnTo>
                  <a:pt x="4724" y="311866"/>
                </a:lnTo>
                <a:lnTo>
                  <a:pt x="0" y="2595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322502" y="3680460"/>
            <a:ext cx="285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7094" sz="1950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59637" y="4795837"/>
            <a:ext cx="465455" cy="519430"/>
          </a:xfrm>
          <a:custGeom>
            <a:avLst/>
            <a:gdLst/>
            <a:ahLst/>
            <a:cxnLst/>
            <a:rect l="l" t="t" r="r" b="b"/>
            <a:pathLst>
              <a:path w="465454" h="519429">
                <a:moveTo>
                  <a:pt x="0" y="259556"/>
                </a:moveTo>
                <a:lnTo>
                  <a:pt x="4724" y="207246"/>
                </a:lnTo>
                <a:lnTo>
                  <a:pt x="18276" y="158525"/>
                </a:lnTo>
                <a:lnTo>
                  <a:pt x="39719" y="114435"/>
                </a:lnTo>
                <a:lnTo>
                  <a:pt x="68117" y="76022"/>
                </a:lnTo>
                <a:lnTo>
                  <a:pt x="102537" y="44328"/>
                </a:lnTo>
                <a:lnTo>
                  <a:pt x="142042" y="20397"/>
                </a:lnTo>
                <a:lnTo>
                  <a:pt x="185698" y="5273"/>
                </a:lnTo>
                <a:lnTo>
                  <a:pt x="232569" y="0"/>
                </a:lnTo>
                <a:lnTo>
                  <a:pt x="279439" y="5273"/>
                </a:lnTo>
                <a:lnTo>
                  <a:pt x="323095" y="20397"/>
                </a:lnTo>
                <a:lnTo>
                  <a:pt x="362600" y="44328"/>
                </a:lnTo>
                <a:lnTo>
                  <a:pt x="397020" y="76022"/>
                </a:lnTo>
                <a:lnTo>
                  <a:pt x="425418" y="114435"/>
                </a:lnTo>
                <a:lnTo>
                  <a:pt x="446861" y="158525"/>
                </a:lnTo>
                <a:lnTo>
                  <a:pt x="460413" y="207246"/>
                </a:lnTo>
                <a:lnTo>
                  <a:pt x="465138" y="259556"/>
                </a:lnTo>
                <a:lnTo>
                  <a:pt x="460413" y="311866"/>
                </a:lnTo>
                <a:lnTo>
                  <a:pt x="446861" y="360587"/>
                </a:lnTo>
                <a:lnTo>
                  <a:pt x="425418" y="404677"/>
                </a:lnTo>
                <a:lnTo>
                  <a:pt x="397020" y="443090"/>
                </a:lnTo>
                <a:lnTo>
                  <a:pt x="362600" y="474784"/>
                </a:lnTo>
                <a:lnTo>
                  <a:pt x="323095" y="498715"/>
                </a:lnTo>
                <a:lnTo>
                  <a:pt x="279439" y="513839"/>
                </a:lnTo>
                <a:lnTo>
                  <a:pt x="232569" y="519113"/>
                </a:lnTo>
                <a:lnTo>
                  <a:pt x="185698" y="513839"/>
                </a:lnTo>
                <a:lnTo>
                  <a:pt x="142042" y="498715"/>
                </a:lnTo>
                <a:lnTo>
                  <a:pt x="102537" y="474784"/>
                </a:lnTo>
                <a:lnTo>
                  <a:pt x="68117" y="443090"/>
                </a:lnTo>
                <a:lnTo>
                  <a:pt x="39719" y="404677"/>
                </a:lnTo>
                <a:lnTo>
                  <a:pt x="18276" y="360587"/>
                </a:lnTo>
                <a:lnTo>
                  <a:pt x="4724" y="311866"/>
                </a:lnTo>
                <a:lnTo>
                  <a:pt x="0" y="2595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98702" y="4823460"/>
            <a:ext cx="285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baseline="-17094" sz="1950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3637" y="2971800"/>
            <a:ext cx="1198880" cy="576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2000" spc="-50">
                <a:latin typeface="Times New Roman"/>
                <a:cs typeface="Times New Roman"/>
              </a:rPr>
              <a:t>NFA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9187" y="3659187"/>
            <a:ext cx="1198880" cy="574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2000" spc="-50">
                <a:latin typeface="Times New Roman"/>
                <a:cs typeface="Times New Roman"/>
              </a:rPr>
              <a:t>NFA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9825" y="4759325"/>
            <a:ext cx="1198880" cy="576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2000" spc="-50">
                <a:latin typeface="Times New Roman"/>
                <a:cs typeface="Times New Roman"/>
              </a:rPr>
              <a:t>NFA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8412" y="3216276"/>
            <a:ext cx="1141730" cy="76200"/>
          </a:xfrm>
          <a:custGeom>
            <a:avLst/>
            <a:gdLst/>
            <a:ahLst/>
            <a:cxnLst/>
            <a:rect l="l" t="t" r="r" b="b"/>
            <a:pathLst>
              <a:path w="1141729" h="76200">
                <a:moveTo>
                  <a:pt x="1065213" y="42862"/>
                </a:moveTo>
                <a:lnTo>
                  <a:pt x="1065213" y="76200"/>
                </a:lnTo>
                <a:lnTo>
                  <a:pt x="1131888" y="42862"/>
                </a:lnTo>
                <a:lnTo>
                  <a:pt x="1065213" y="42862"/>
                </a:lnTo>
                <a:close/>
              </a:path>
              <a:path w="1141729" h="76200">
                <a:moveTo>
                  <a:pt x="1065213" y="33337"/>
                </a:moveTo>
                <a:lnTo>
                  <a:pt x="1065213" y="42862"/>
                </a:lnTo>
                <a:lnTo>
                  <a:pt x="1077912" y="42862"/>
                </a:lnTo>
                <a:lnTo>
                  <a:pt x="1077912" y="33337"/>
                </a:lnTo>
                <a:lnTo>
                  <a:pt x="1065213" y="33337"/>
                </a:lnTo>
                <a:close/>
              </a:path>
              <a:path w="1141729" h="76200">
                <a:moveTo>
                  <a:pt x="1065213" y="0"/>
                </a:moveTo>
                <a:lnTo>
                  <a:pt x="1065213" y="33337"/>
                </a:lnTo>
                <a:lnTo>
                  <a:pt x="1077912" y="33337"/>
                </a:lnTo>
                <a:lnTo>
                  <a:pt x="1077912" y="42862"/>
                </a:lnTo>
                <a:lnTo>
                  <a:pt x="1131891" y="42861"/>
                </a:lnTo>
                <a:lnTo>
                  <a:pt x="1141413" y="38100"/>
                </a:lnTo>
                <a:lnTo>
                  <a:pt x="1065213" y="0"/>
                </a:lnTo>
                <a:close/>
              </a:path>
              <a:path w="1141729" h="76200">
                <a:moveTo>
                  <a:pt x="0" y="33336"/>
                </a:moveTo>
                <a:lnTo>
                  <a:pt x="0" y="42861"/>
                </a:lnTo>
                <a:lnTo>
                  <a:pt x="1065213" y="42862"/>
                </a:lnTo>
                <a:lnTo>
                  <a:pt x="1065213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43625" y="3216276"/>
            <a:ext cx="1082675" cy="76200"/>
          </a:xfrm>
          <a:custGeom>
            <a:avLst/>
            <a:gdLst/>
            <a:ahLst/>
            <a:cxnLst/>
            <a:rect l="l" t="t" r="r" b="b"/>
            <a:pathLst>
              <a:path w="1082675" h="76200">
                <a:moveTo>
                  <a:pt x="1006475" y="42862"/>
                </a:moveTo>
                <a:lnTo>
                  <a:pt x="1006475" y="76200"/>
                </a:lnTo>
                <a:lnTo>
                  <a:pt x="1073150" y="42862"/>
                </a:lnTo>
                <a:lnTo>
                  <a:pt x="1006475" y="42862"/>
                </a:lnTo>
                <a:close/>
              </a:path>
              <a:path w="1082675" h="76200">
                <a:moveTo>
                  <a:pt x="1006475" y="33337"/>
                </a:moveTo>
                <a:lnTo>
                  <a:pt x="1006475" y="42862"/>
                </a:lnTo>
                <a:lnTo>
                  <a:pt x="1019175" y="42862"/>
                </a:lnTo>
                <a:lnTo>
                  <a:pt x="1019175" y="33337"/>
                </a:lnTo>
                <a:lnTo>
                  <a:pt x="1006475" y="33337"/>
                </a:lnTo>
                <a:close/>
              </a:path>
              <a:path w="1082675" h="76200">
                <a:moveTo>
                  <a:pt x="1006475" y="0"/>
                </a:moveTo>
                <a:lnTo>
                  <a:pt x="1006475" y="33337"/>
                </a:lnTo>
                <a:lnTo>
                  <a:pt x="1019175" y="33337"/>
                </a:lnTo>
                <a:lnTo>
                  <a:pt x="1019175" y="42862"/>
                </a:lnTo>
                <a:lnTo>
                  <a:pt x="1073152" y="42861"/>
                </a:lnTo>
                <a:lnTo>
                  <a:pt x="1082675" y="38100"/>
                </a:lnTo>
                <a:lnTo>
                  <a:pt x="1006475" y="0"/>
                </a:lnTo>
                <a:close/>
              </a:path>
              <a:path w="1082675" h="76200">
                <a:moveTo>
                  <a:pt x="0" y="33336"/>
                </a:moveTo>
                <a:lnTo>
                  <a:pt x="0" y="42861"/>
                </a:lnTo>
                <a:lnTo>
                  <a:pt x="1006475" y="42862"/>
                </a:lnTo>
                <a:lnTo>
                  <a:pt x="1006475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46512" y="3900488"/>
            <a:ext cx="1065530" cy="76200"/>
          </a:xfrm>
          <a:custGeom>
            <a:avLst/>
            <a:gdLst/>
            <a:ahLst/>
            <a:cxnLst/>
            <a:rect l="l" t="t" r="r" b="b"/>
            <a:pathLst>
              <a:path w="1065529" h="76200">
                <a:moveTo>
                  <a:pt x="989013" y="42862"/>
                </a:moveTo>
                <a:lnTo>
                  <a:pt x="989013" y="76200"/>
                </a:lnTo>
                <a:lnTo>
                  <a:pt x="1055688" y="42862"/>
                </a:lnTo>
                <a:lnTo>
                  <a:pt x="989013" y="42862"/>
                </a:lnTo>
                <a:close/>
              </a:path>
              <a:path w="1065529" h="76200">
                <a:moveTo>
                  <a:pt x="989013" y="33337"/>
                </a:moveTo>
                <a:lnTo>
                  <a:pt x="989013" y="42862"/>
                </a:lnTo>
                <a:lnTo>
                  <a:pt x="1001713" y="42862"/>
                </a:lnTo>
                <a:lnTo>
                  <a:pt x="1001713" y="33337"/>
                </a:lnTo>
                <a:lnTo>
                  <a:pt x="989013" y="33337"/>
                </a:lnTo>
                <a:close/>
              </a:path>
              <a:path w="1065529" h="76200">
                <a:moveTo>
                  <a:pt x="989013" y="0"/>
                </a:moveTo>
                <a:lnTo>
                  <a:pt x="989013" y="33337"/>
                </a:lnTo>
                <a:lnTo>
                  <a:pt x="1001713" y="33337"/>
                </a:lnTo>
                <a:lnTo>
                  <a:pt x="1001713" y="42862"/>
                </a:lnTo>
                <a:lnTo>
                  <a:pt x="1055691" y="42861"/>
                </a:lnTo>
                <a:lnTo>
                  <a:pt x="1065213" y="38100"/>
                </a:lnTo>
                <a:lnTo>
                  <a:pt x="989013" y="0"/>
                </a:lnTo>
                <a:close/>
              </a:path>
              <a:path w="1065529" h="76200">
                <a:moveTo>
                  <a:pt x="0" y="33336"/>
                </a:moveTo>
                <a:lnTo>
                  <a:pt x="0" y="42861"/>
                </a:lnTo>
                <a:lnTo>
                  <a:pt x="989013" y="42862"/>
                </a:lnTo>
                <a:lnTo>
                  <a:pt x="989013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27750" y="3900488"/>
            <a:ext cx="1103630" cy="76200"/>
          </a:xfrm>
          <a:custGeom>
            <a:avLst/>
            <a:gdLst/>
            <a:ahLst/>
            <a:cxnLst/>
            <a:rect l="l" t="t" r="r" b="b"/>
            <a:pathLst>
              <a:path w="1103629" h="76200">
                <a:moveTo>
                  <a:pt x="1027112" y="42862"/>
                </a:moveTo>
                <a:lnTo>
                  <a:pt x="1027112" y="76200"/>
                </a:lnTo>
                <a:lnTo>
                  <a:pt x="1093787" y="42862"/>
                </a:lnTo>
                <a:lnTo>
                  <a:pt x="1027112" y="42862"/>
                </a:lnTo>
                <a:close/>
              </a:path>
              <a:path w="1103629" h="76200">
                <a:moveTo>
                  <a:pt x="1027112" y="33337"/>
                </a:moveTo>
                <a:lnTo>
                  <a:pt x="1027112" y="42862"/>
                </a:lnTo>
                <a:lnTo>
                  <a:pt x="1039812" y="42862"/>
                </a:lnTo>
                <a:lnTo>
                  <a:pt x="1039812" y="33337"/>
                </a:lnTo>
                <a:lnTo>
                  <a:pt x="1027112" y="33337"/>
                </a:lnTo>
                <a:close/>
              </a:path>
              <a:path w="1103629" h="76200">
                <a:moveTo>
                  <a:pt x="1027112" y="0"/>
                </a:moveTo>
                <a:lnTo>
                  <a:pt x="1027112" y="33337"/>
                </a:lnTo>
                <a:lnTo>
                  <a:pt x="1039812" y="33337"/>
                </a:lnTo>
                <a:lnTo>
                  <a:pt x="1039812" y="42862"/>
                </a:lnTo>
                <a:lnTo>
                  <a:pt x="1093790" y="42861"/>
                </a:lnTo>
                <a:lnTo>
                  <a:pt x="1103312" y="38100"/>
                </a:lnTo>
                <a:lnTo>
                  <a:pt x="1027112" y="0"/>
                </a:lnTo>
                <a:close/>
              </a:path>
              <a:path w="1103629" h="76200">
                <a:moveTo>
                  <a:pt x="0" y="33336"/>
                </a:moveTo>
                <a:lnTo>
                  <a:pt x="0" y="42861"/>
                </a:lnTo>
                <a:lnTo>
                  <a:pt x="1027112" y="42862"/>
                </a:lnTo>
                <a:lnTo>
                  <a:pt x="1027112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46512" y="5032373"/>
            <a:ext cx="1103630" cy="76200"/>
          </a:xfrm>
          <a:custGeom>
            <a:avLst/>
            <a:gdLst/>
            <a:ahLst/>
            <a:cxnLst/>
            <a:rect l="l" t="t" r="r" b="b"/>
            <a:pathLst>
              <a:path w="1103629" h="76200">
                <a:moveTo>
                  <a:pt x="1093788" y="33337"/>
                </a:moveTo>
                <a:lnTo>
                  <a:pt x="1039813" y="33337"/>
                </a:lnTo>
                <a:lnTo>
                  <a:pt x="1039813" y="42862"/>
                </a:lnTo>
                <a:lnTo>
                  <a:pt x="1027113" y="42862"/>
                </a:lnTo>
                <a:lnTo>
                  <a:pt x="1027113" y="76199"/>
                </a:lnTo>
                <a:lnTo>
                  <a:pt x="1103313" y="38099"/>
                </a:lnTo>
                <a:lnTo>
                  <a:pt x="1093788" y="33337"/>
                </a:lnTo>
                <a:close/>
              </a:path>
              <a:path w="1103629" h="76200">
                <a:moveTo>
                  <a:pt x="1027113" y="33337"/>
                </a:moveTo>
                <a:lnTo>
                  <a:pt x="0" y="33338"/>
                </a:lnTo>
                <a:lnTo>
                  <a:pt x="0" y="42863"/>
                </a:lnTo>
                <a:lnTo>
                  <a:pt x="1027113" y="42862"/>
                </a:lnTo>
                <a:lnTo>
                  <a:pt x="1027113" y="33337"/>
                </a:lnTo>
                <a:close/>
              </a:path>
              <a:path w="1103629" h="76200">
                <a:moveTo>
                  <a:pt x="1039813" y="33337"/>
                </a:moveTo>
                <a:lnTo>
                  <a:pt x="1027113" y="33337"/>
                </a:lnTo>
                <a:lnTo>
                  <a:pt x="1027113" y="42862"/>
                </a:lnTo>
                <a:lnTo>
                  <a:pt x="1039813" y="42862"/>
                </a:lnTo>
                <a:lnTo>
                  <a:pt x="1039813" y="33337"/>
                </a:lnTo>
                <a:close/>
              </a:path>
              <a:path w="1103629" h="76200">
                <a:moveTo>
                  <a:pt x="1027113" y="0"/>
                </a:moveTo>
                <a:lnTo>
                  <a:pt x="1027113" y="33337"/>
                </a:lnTo>
                <a:lnTo>
                  <a:pt x="1093788" y="33337"/>
                </a:lnTo>
                <a:lnTo>
                  <a:pt x="1027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43611" y="5011518"/>
            <a:ext cx="1105535" cy="76200"/>
          </a:xfrm>
          <a:custGeom>
            <a:avLst/>
            <a:gdLst/>
            <a:ahLst/>
            <a:cxnLst/>
            <a:rect l="l" t="t" r="r" b="b"/>
            <a:pathLst>
              <a:path w="1105534" h="76200">
                <a:moveTo>
                  <a:pt x="1028700" y="42862"/>
                </a:moveTo>
                <a:lnTo>
                  <a:pt x="1028604" y="76200"/>
                </a:lnTo>
                <a:lnTo>
                  <a:pt x="1095686" y="42899"/>
                </a:lnTo>
                <a:lnTo>
                  <a:pt x="1041400" y="42899"/>
                </a:lnTo>
                <a:lnTo>
                  <a:pt x="1028700" y="42862"/>
                </a:lnTo>
                <a:close/>
              </a:path>
              <a:path w="1105534" h="76200">
                <a:moveTo>
                  <a:pt x="1028727" y="33337"/>
                </a:moveTo>
                <a:lnTo>
                  <a:pt x="1028700" y="42862"/>
                </a:lnTo>
                <a:lnTo>
                  <a:pt x="1041400" y="42899"/>
                </a:lnTo>
                <a:lnTo>
                  <a:pt x="1041426" y="33374"/>
                </a:lnTo>
                <a:lnTo>
                  <a:pt x="1028727" y="33337"/>
                </a:lnTo>
                <a:close/>
              </a:path>
              <a:path w="1105534" h="76200">
                <a:moveTo>
                  <a:pt x="1028823" y="0"/>
                </a:moveTo>
                <a:lnTo>
                  <a:pt x="1028727" y="33337"/>
                </a:lnTo>
                <a:lnTo>
                  <a:pt x="1041426" y="33374"/>
                </a:lnTo>
                <a:lnTo>
                  <a:pt x="1041400" y="42899"/>
                </a:lnTo>
                <a:lnTo>
                  <a:pt x="1095686" y="42899"/>
                </a:lnTo>
                <a:lnTo>
                  <a:pt x="1104913" y="38318"/>
                </a:lnTo>
                <a:lnTo>
                  <a:pt x="1028823" y="0"/>
                </a:lnTo>
                <a:close/>
              </a:path>
              <a:path w="1105534" h="76200">
                <a:moveTo>
                  <a:pt x="27" y="30380"/>
                </a:moveTo>
                <a:lnTo>
                  <a:pt x="0" y="39905"/>
                </a:lnTo>
                <a:lnTo>
                  <a:pt x="1028700" y="42862"/>
                </a:lnTo>
                <a:lnTo>
                  <a:pt x="1028727" y="33337"/>
                </a:lnTo>
                <a:lnTo>
                  <a:pt x="27" y="30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06064" y="3298825"/>
            <a:ext cx="1047115" cy="536575"/>
          </a:xfrm>
          <a:custGeom>
            <a:avLst/>
            <a:gdLst/>
            <a:ahLst/>
            <a:cxnLst/>
            <a:rect l="l" t="t" r="r" b="b"/>
            <a:pathLst>
              <a:path w="1047114" h="536575">
                <a:moveTo>
                  <a:pt x="976668" y="30327"/>
                </a:moveTo>
                <a:lnTo>
                  <a:pt x="0" y="527568"/>
                </a:lnTo>
                <a:lnTo>
                  <a:pt x="4320" y="536056"/>
                </a:lnTo>
                <a:lnTo>
                  <a:pt x="980990" y="38815"/>
                </a:lnTo>
                <a:lnTo>
                  <a:pt x="976668" y="30327"/>
                </a:lnTo>
                <a:close/>
              </a:path>
              <a:path w="1047114" h="536575">
                <a:moveTo>
                  <a:pt x="1028588" y="24565"/>
                </a:moveTo>
                <a:lnTo>
                  <a:pt x="987986" y="24565"/>
                </a:lnTo>
                <a:lnTo>
                  <a:pt x="992306" y="33054"/>
                </a:lnTo>
                <a:lnTo>
                  <a:pt x="980990" y="38815"/>
                </a:lnTo>
                <a:lnTo>
                  <a:pt x="996115" y="68525"/>
                </a:lnTo>
                <a:lnTo>
                  <a:pt x="1028588" y="24565"/>
                </a:lnTo>
                <a:close/>
              </a:path>
              <a:path w="1047114" h="536575">
                <a:moveTo>
                  <a:pt x="987986" y="24565"/>
                </a:moveTo>
                <a:lnTo>
                  <a:pt x="976668" y="30327"/>
                </a:lnTo>
                <a:lnTo>
                  <a:pt x="980990" y="38815"/>
                </a:lnTo>
                <a:lnTo>
                  <a:pt x="992306" y="33054"/>
                </a:lnTo>
                <a:lnTo>
                  <a:pt x="987986" y="24565"/>
                </a:lnTo>
                <a:close/>
              </a:path>
              <a:path w="1047114" h="536575">
                <a:moveTo>
                  <a:pt x="1046735" y="0"/>
                </a:moveTo>
                <a:lnTo>
                  <a:pt x="961543" y="618"/>
                </a:lnTo>
                <a:lnTo>
                  <a:pt x="976668" y="30327"/>
                </a:lnTo>
                <a:lnTo>
                  <a:pt x="987986" y="24565"/>
                </a:lnTo>
                <a:lnTo>
                  <a:pt x="1028588" y="24565"/>
                </a:lnTo>
                <a:lnTo>
                  <a:pt x="104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63787" y="3924301"/>
            <a:ext cx="1009650" cy="76200"/>
          </a:xfrm>
          <a:custGeom>
            <a:avLst/>
            <a:gdLst/>
            <a:ahLst/>
            <a:cxnLst/>
            <a:rect l="l" t="t" r="r" b="b"/>
            <a:pathLst>
              <a:path w="1009650" h="76200">
                <a:moveTo>
                  <a:pt x="933450" y="42862"/>
                </a:moveTo>
                <a:lnTo>
                  <a:pt x="933450" y="76200"/>
                </a:lnTo>
                <a:lnTo>
                  <a:pt x="1000125" y="42862"/>
                </a:lnTo>
                <a:lnTo>
                  <a:pt x="933450" y="42862"/>
                </a:lnTo>
                <a:close/>
              </a:path>
              <a:path w="1009650" h="76200">
                <a:moveTo>
                  <a:pt x="933450" y="33337"/>
                </a:moveTo>
                <a:lnTo>
                  <a:pt x="933450" y="42862"/>
                </a:lnTo>
                <a:lnTo>
                  <a:pt x="946150" y="42862"/>
                </a:lnTo>
                <a:lnTo>
                  <a:pt x="946150" y="33337"/>
                </a:lnTo>
                <a:lnTo>
                  <a:pt x="933450" y="33337"/>
                </a:lnTo>
                <a:close/>
              </a:path>
              <a:path w="1009650" h="76200">
                <a:moveTo>
                  <a:pt x="933450" y="0"/>
                </a:moveTo>
                <a:lnTo>
                  <a:pt x="933450" y="33337"/>
                </a:lnTo>
                <a:lnTo>
                  <a:pt x="946150" y="33337"/>
                </a:lnTo>
                <a:lnTo>
                  <a:pt x="946150" y="42862"/>
                </a:lnTo>
                <a:lnTo>
                  <a:pt x="1000127" y="42861"/>
                </a:lnTo>
                <a:lnTo>
                  <a:pt x="1009650" y="38100"/>
                </a:lnTo>
                <a:lnTo>
                  <a:pt x="933450" y="0"/>
                </a:lnTo>
                <a:close/>
              </a:path>
              <a:path w="1009650" h="76200">
                <a:moveTo>
                  <a:pt x="0" y="33336"/>
                </a:moveTo>
                <a:lnTo>
                  <a:pt x="0" y="42861"/>
                </a:lnTo>
                <a:lnTo>
                  <a:pt x="933450" y="42862"/>
                </a:lnTo>
                <a:lnTo>
                  <a:pt x="93345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05229" y="4136497"/>
            <a:ext cx="1068705" cy="866140"/>
          </a:xfrm>
          <a:custGeom>
            <a:avLst/>
            <a:gdLst/>
            <a:ahLst/>
            <a:cxnLst/>
            <a:rect l="l" t="t" r="r" b="b"/>
            <a:pathLst>
              <a:path w="1068704" h="866139">
                <a:moveTo>
                  <a:pt x="1005978" y="821482"/>
                </a:moveTo>
                <a:lnTo>
                  <a:pt x="985006" y="847397"/>
                </a:lnTo>
                <a:lnTo>
                  <a:pt x="1068208" y="865714"/>
                </a:lnTo>
                <a:lnTo>
                  <a:pt x="1051726" y="829471"/>
                </a:lnTo>
                <a:lnTo>
                  <a:pt x="1015850" y="829471"/>
                </a:lnTo>
                <a:lnTo>
                  <a:pt x="1005978" y="821482"/>
                </a:lnTo>
                <a:close/>
              </a:path>
              <a:path w="1068704" h="866139">
                <a:moveTo>
                  <a:pt x="1011970" y="814078"/>
                </a:moveTo>
                <a:lnTo>
                  <a:pt x="1005978" y="821482"/>
                </a:lnTo>
                <a:lnTo>
                  <a:pt x="1015850" y="829471"/>
                </a:lnTo>
                <a:lnTo>
                  <a:pt x="1021842" y="822067"/>
                </a:lnTo>
                <a:lnTo>
                  <a:pt x="1011970" y="814078"/>
                </a:lnTo>
                <a:close/>
              </a:path>
              <a:path w="1068704" h="866139">
                <a:moveTo>
                  <a:pt x="1032941" y="788163"/>
                </a:moveTo>
                <a:lnTo>
                  <a:pt x="1011970" y="814078"/>
                </a:lnTo>
                <a:lnTo>
                  <a:pt x="1021842" y="822067"/>
                </a:lnTo>
                <a:lnTo>
                  <a:pt x="1015850" y="829471"/>
                </a:lnTo>
                <a:lnTo>
                  <a:pt x="1051726" y="829471"/>
                </a:lnTo>
                <a:lnTo>
                  <a:pt x="1032941" y="788163"/>
                </a:lnTo>
                <a:close/>
              </a:path>
              <a:path w="1068704" h="866139">
                <a:moveTo>
                  <a:pt x="5991" y="0"/>
                </a:moveTo>
                <a:lnTo>
                  <a:pt x="0" y="7404"/>
                </a:lnTo>
                <a:lnTo>
                  <a:pt x="1005978" y="821482"/>
                </a:lnTo>
                <a:lnTo>
                  <a:pt x="1011970" y="814078"/>
                </a:lnTo>
                <a:lnTo>
                  <a:pt x="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77464" y="3073908"/>
            <a:ext cx="137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98290" y="2775203"/>
            <a:ext cx="24885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3470" algn="l"/>
              </a:tabLst>
            </a:pPr>
            <a:r>
              <a:rPr dirty="0" baseline="2777" sz="3000">
                <a:latin typeface="Symbol"/>
                <a:cs typeface="Symbol"/>
              </a:rPr>
              <a:t></a:t>
            </a:r>
            <a:r>
              <a:rPr dirty="0" baseline="2777" sz="3000">
                <a:latin typeface="Times New Roman"/>
                <a:cs typeface="Times New Roman"/>
              </a:rPr>
              <a:t>	</a:t>
            </a:r>
            <a:r>
              <a:rPr dirty="0" sz="200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49377" y="3461004"/>
            <a:ext cx="137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93527" y="3485388"/>
            <a:ext cx="137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7477" y="4546092"/>
            <a:ext cx="137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12577" y="4567428"/>
            <a:ext cx="137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91752" y="4457700"/>
            <a:ext cx="137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72702" y="3838955"/>
            <a:ext cx="137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9339" y="3510788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开始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06500" y="3937001"/>
            <a:ext cx="739775" cy="50800"/>
          </a:xfrm>
          <a:custGeom>
            <a:avLst/>
            <a:gdLst/>
            <a:ahLst/>
            <a:cxnLst/>
            <a:rect l="l" t="t" r="r" b="b"/>
            <a:pathLst>
              <a:path w="739775" h="50800">
                <a:moveTo>
                  <a:pt x="663575" y="30162"/>
                </a:moveTo>
                <a:lnTo>
                  <a:pt x="663575" y="50800"/>
                </a:lnTo>
                <a:lnTo>
                  <a:pt x="725487" y="30162"/>
                </a:lnTo>
                <a:lnTo>
                  <a:pt x="663575" y="30162"/>
                </a:lnTo>
                <a:close/>
              </a:path>
              <a:path w="739775" h="50800">
                <a:moveTo>
                  <a:pt x="663575" y="20637"/>
                </a:moveTo>
                <a:lnTo>
                  <a:pt x="663575" y="30162"/>
                </a:lnTo>
                <a:lnTo>
                  <a:pt x="676275" y="30162"/>
                </a:lnTo>
                <a:lnTo>
                  <a:pt x="676275" y="20637"/>
                </a:lnTo>
                <a:lnTo>
                  <a:pt x="663575" y="20637"/>
                </a:lnTo>
                <a:close/>
              </a:path>
              <a:path w="739775" h="50800">
                <a:moveTo>
                  <a:pt x="663575" y="0"/>
                </a:moveTo>
                <a:lnTo>
                  <a:pt x="663575" y="20637"/>
                </a:lnTo>
                <a:lnTo>
                  <a:pt x="676275" y="20637"/>
                </a:lnTo>
                <a:lnTo>
                  <a:pt x="676275" y="30162"/>
                </a:lnTo>
                <a:lnTo>
                  <a:pt x="725491" y="30161"/>
                </a:lnTo>
                <a:lnTo>
                  <a:pt x="739775" y="25400"/>
                </a:lnTo>
                <a:lnTo>
                  <a:pt x="663575" y="0"/>
                </a:lnTo>
                <a:close/>
              </a:path>
              <a:path w="739775" h="50800">
                <a:moveTo>
                  <a:pt x="0" y="20636"/>
                </a:moveTo>
                <a:lnTo>
                  <a:pt x="0" y="30161"/>
                </a:lnTo>
                <a:lnTo>
                  <a:pt x="663575" y="30162"/>
                </a:lnTo>
                <a:lnTo>
                  <a:pt x="66357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07340" y="5615800"/>
            <a:ext cx="8417560" cy="857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275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99CC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将</a:t>
            </a: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37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确定化为</a:t>
            </a:r>
            <a:r>
              <a:rPr dirty="0" baseline="1010" sz="4125" spc="30" b="1">
                <a:latin typeface="宋体"/>
                <a:cs typeface="宋体"/>
              </a:rPr>
              <a:t>DFA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52" b="1">
                <a:latin typeface="宋体"/>
                <a:cs typeface="宋体"/>
              </a:rPr>
              <a:t>D</a:t>
            </a:r>
            <a:r>
              <a:rPr dirty="0" baseline="1010" sz="4125" spc="52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并</a:t>
            </a:r>
            <a:r>
              <a:rPr dirty="0" baseline="1010" sz="4125" spc="37" b="1">
                <a:latin typeface="黑体"/>
                <a:cs typeface="黑体"/>
              </a:rPr>
              <a:t>Th</a:t>
            </a:r>
            <a:r>
              <a:rPr dirty="0" baseline="1010" sz="4125" spc="60" b="1">
                <a:latin typeface="黑体"/>
                <a:cs typeface="黑体"/>
              </a:rPr>
              <a:t>成</a:t>
            </a:r>
            <a:r>
              <a:rPr dirty="0" baseline="1010" sz="4125" spc="67" b="1">
                <a:latin typeface="黑体"/>
                <a:cs typeface="黑体"/>
              </a:rPr>
              <a:t>该</a:t>
            </a:r>
            <a:r>
              <a:rPr dirty="0" baseline="1010" sz="4125" spc="30" b="1">
                <a:latin typeface="宋体"/>
                <a:cs typeface="宋体"/>
              </a:rPr>
              <a:t>DFA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D</a:t>
            </a:r>
            <a:r>
              <a:rPr dirty="0" baseline="1010" sz="4125" spc="67" b="1">
                <a:latin typeface="黑体"/>
                <a:cs typeface="黑体"/>
              </a:rPr>
              <a:t>的状态转换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ts val="3275"/>
              </a:lnSpc>
            </a:pPr>
            <a:r>
              <a:rPr dirty="0" sz="2750" spc="45" b="1">
                <a:latin typeface="黑体"/>
                <a:cs typeface="黑体"/>
              </a:rPr>
              <a:t>矩阵和控制执行程序。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5327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5">
                <a:latin typeface="宋体"/>
                <a:cs typeface="宋体"/>
              </a:rPr>
              <a:t>2.</a:t>
            </a:r>
            <a:r>
              <a:rPr dirty="0" sz="3500" spc="95"/>
              <a:t>识别单词时的二义性处理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96160"/>
            <a:ext cx="8181975" cy="374332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最长匹配原</a:t>
            </a:r>
            <a:r>
              <a:rPr dirty="0" baseline="1182" sz="3525" spc="60" b="1">
                <a:latin typeface="黑体"/>
                <a:cs typeface="黑体"/>
              </a:rPr>
              <a:t>则</a:t>
            </a:r>
            <a:endParaRPr baseline="1182" sz="3525">
              <a:latin typeface="黑体"/>
              <a:cs typeface="黑体"/>
            </a:endParaRPr>
          </a:p>
          <a:p>
            <a:pPr lvl="1" marL="755650" marR="66675" indent="-285750">
              <a:lnSpc>
                <a:spcPct val="101899"/>
              </a:lnSpc>
              <a:spcBef>
                <a:spcPts val="5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在识别单词符号过程中，当有几个规则看来都适用时</a:t>
            </a:r>
            <a:r>
              <a:rPr dirty="0" baseline="1182" sz="3525" spc="44" b="1">
                <a:latin typeface="黑体"/>
                <a:cs typeface="黑体"/>
              </a:rPr>
              <a:t>， </a:t>
            </a:r>
            <a:r>
              <a:rPr dirty="0" sz="2350" spc="50" b="1">
                <a:latin typeface="黑体"/>
                <a:cs typeface="黑体"/>
              </a:rPr>
              <a:t>则实施最长匹配的那个规则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优先匹配原</a:t>
            </a:r>
            <a:r>
              <a:rPr dirty="0" baseline="1182" sz="3525" spc="60" b="1">
                <a:latin typeface="黑体"/>
                <a:cs typeface="黑体"/>
              </a:rPr>
              <a:t>则</a:t>
            </a:r>
            <a:endParaRPr baseline="1182" sz="3525">
              <a:latin typeface="黑体"/>
              <a:cs typeface="黑体"/>
            </a:endParaRPr>
          </a:p>
          <a:p>
            <a:pPr lvl="1" marL="755650" marR="65405" indent="-285750">
              <a:lnSpc>
                <a:spcPct val="101899"/>
              </a:lnSpc>
              <a:spcBef>
                <a:spcPts val="5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如有几条规则可以同时匹配一字符串，并且匹配的长度 </a:t>
            </a:r>
            <a:r>
              <a:rPr dirty="0" sz="2350" spc="50" b="1">
                <a:latin typeface="黑体"/>
                <a:cs typeface="黑体"/>
              </a:rPr>
              <a:t>相同，则实施最上面的规则。</a:t>
            </a:r>
            <a:endParaRPr sz="235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23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899"/>
              </a:lnSpc>
              <a:spcBef>
                <a:spcPts val="1400"/>
              </a:spcBef>
              <a:buClr>
                <a:srgbClr val="0000FF"/>
              </a:buClr>
              <a:buSzPct val="72340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如果有一些内容不匹配任何规则，则</a:t>
            </a:r>
            <a:r>
              <a:rPr dirty="0" baseline="1182" sz="3525" spc="37" b="1">
                <a:latin typeface="黑体"/>
                <a:cs typeface="黑体"/>
              </a:rPr>
              <a:t>LEX</a:t>
            </a:r>
            <a:r>
              <a:rPr dirty="0" baseline="1182" sz="3525" spc="75" b="1">
                <a:latin typeface="黑体"/>
                <a:cs typeface="黑体"/>
              </a:rPr>
              <a:t>将会把它拷贝到</a:t>
            </a:r>
            <a:r>
              <a:rPr dirty="0" baseline="1182" sz="3525" spc="44" b="1">
                <a:latin typeface="黑体"/>
                <a:cs typeface="黑体"/>
              </a:rPr>
              <a:t>标 </a:t>
            </a:r>
            <a:r>
              <a:rPr dirty="0" sz="2350" spc="50" b="1">
                <a:latin typeface="黑体"/>
                <a:cs typeface="黑体"/>
              </a:rPr>
              <a:t>准输出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4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latin typeface="宋体"/>
                <a:cs typeface="宋体"/>
              </a:rPr>
              <a:t>3.</a:t>
            </a:r>
            <a:r>
              <a:rPr dirty="0" sz="3900" spc="90"/>
              <a:t>工作过程举例</a:t>
            </a:r>
            <a:endParaRPr sz="39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914" y="1298142"/>
          <a:ext cx="2990850" cy="245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470"/>
                <a:gridCol w="715644"/>
                <a:gridCol w="418464"/>
              </a:tblGrid>
              <a:tr h="972635">
                <a:tc>
                  <a:txBody>
                    <a:bodyPr/>
                    <a:lstStyle/>
                    <a:p>
                      <a:pPr marL="31750">
                        <a:lnSpc>
                          <a:spcPts val="3160"/>
                        </a:lnSpc>
                      </a:pPr>
                      <a:r>
                        <a:rPr dirty="0" sz="2750" spc="20" b="1">
                          <a:latin typeface="宋体"/>
                          <a:cs typeface="宋体"/>
                        </a:rPr>
                        <a:t>%%</a:t>
                      </a:r>
                      <a:endParaRPr sz="2750">
                        <a:latin typeface="宋体"/>
                        <a:cs typeface="宋体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750" b="1">
                          <a:latin typeface="宋体"/>
                          <a:cs typeface="宋体"/>
                        </a:rPr>
                        <a:t>a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dirty="0" sz="2750" b="1">
                          <a:latin typeface="宋体"/>
                          <a:cs typeface="宋体"/>
                        </a:rPr>
                        <a:t>{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dirty="0" sz="2750" b="1">
                          <a:latin typeface="宋体"/>
                          <a:cs typeface="宋体"/>
                        </a:rPr>
                        <a:t>}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5715"/>
                </a:tc>
              </a:tr>
              <a:tr h="5135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750" spc="20" b="1">
                          <a:latin typeface="宋体"/>
                          <a:cs typeface="宋体"/>
                        </a:rPr>
                        <a:t>abb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750" b="1">
                          <a:latin typeface="宋体"/>
                          <a:cs typeface="宋体"/>
                        </a:rPr>
                        <a:t>{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750" b="1">
                          <a:latin typeface="宋体"/>
                          <a:cs typeface="宋体"/>
                        </a:rPr>
                        <a:t>}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36195"/>
                </a:tc>
              </a:tr>
              <a:tr h="971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750" spc="20" b="1">
                          <a:latin typeface="宋体"/>
                          <a:cs typeface="宋体"/>
                        </a:rPr>
                        <a:t>{a}</a:t>
                      </a:r>
                      <a:r>
                        <a:rPr dirty="0" baseline="24024" sz="2775" spc="30" b="1">
                          <a:latin typeface="宋体"/>
                          <a:cs typeface="宋体"/>
                        </a:rPr>
                        <a:t>*</a:t>
                      </a:r>
                      <a:r>
                        <a:rPr dirty="0" sz="2750" spc="20" b="1">
                          <a:latin typeface="宋体"/>
                          <a:cs typeface="宋体"/>
                        </a:rPr>
                        <a:t>b{b}</a:t>
                      </a:r>
                      <a:r>
                        <a:rPr dirty="0" baseline="24024" sz="2775" spc="30" b="1">
                          <a:latin typeface="宋体"/>
                          <a:cs typeface="宋体"/>
                        </a:rPr>
                        <a:t>*</a:t>
                      </a:r>
                      <a:endParaRPr baseline="24024" sz="2775">
                        <a:latin typeface="宋体"/>
                        <a:cs typeface="宋体"/>
                      </a:endParaRPr>
                    </a:p>
                    <a:p>
                      <a:pPr marL="31750">
                        <a:lnSpc>
                          <a:spcPts val="3135"/>
                        </a:lnSpc>
                        <a:spcBef>
                          <a:spcPts val="710"/>
                        </a:spcBef>
                      </a:pPr>
                      <a:r>
                        <a:rPr dirty="0" sz="2750" spc="20" b="1">
                          <a:latin typeface="宋体"/>
                          <a:cs typeface="宋体"/>
                        </a:rPr>
                        <a:t>%%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750" b="1">
                          <a:latin typeface="宋体"/>
                          <a:cs typeface="宋体"/>
                        </a:rPr>
                        <a:t>{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750" b="1">
                          <a:latin typeface="宋体"/>
                          <a:cs typeface="宋体"/>
                        </a:rPr>
                        <a:t>}</a:t>
                      </a:r>
                      <a:endParaRPr sz="2750">
                        <a:latin typeface="宋体"/>
                        <a:cs typeface="宋体"/>
                      </a:endParaRPr>
                    </a:p>
                  </a:txBody>
                  <a:tcPr marL="0" marR="0" marB="0" marT="31750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915" y="245554"/>
            <a:ext cx="798385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/>
              <a:t>读</a:t>
            </a:r>
            <a:r>
              <a:rPr dirty="0" sz="3100" spc="45">
                <a:latin typeface="宋体"/>
                <a:cs typeface="宋体"/>
              </a:rPr>
              <a:t>LEX</a:t>
            </a:r>
            <a:r>
              <a:rPr dirty="0" sz="3100" spc="95"/>
              <a:t>源程序，分别</a:t>
            </a:r>
            <a:r>
              <a:rPr dirty="0" sz="3100" spc="50"/>
              <a:t>Th</a:t>
            </a:r>
            <a:r>
              <a:rPr dirty="0" sz="3100" spc="95"/>
              <a:t>成非确定的有限自动机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539" y="1437342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开始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762" y="1866901"/>
            <a:ext cx="831850" cy="76200"/>
          </a:xfrm>
          <a:custGeom>
            <a:avLst/>
            <a:gdLst/>
            <a:ahLst/>
            <a:cxnLst/>
            <a:rect l="l" t="t" r="r" b="b"/>
            <a:pathLst>
              <a:path w="831850" h="76200">
                <a:moveTo>
                  <a:pt x="755650" y="42862"/>
                </a:moveTo>
                <a:lnTo>
                  <a:pt x="755650" y="76200"/>
                </a:lnTo>
                <a:lnTo>
                  <a:pt x="822325" y="42862"/>
                </a:lnTo>
                <a:lnTo>
                  <a:pt x="755650" y="42862"/>
                </a:lnTo>
                <a:close/>
              </a:path>
              <a:path w="831850" h="76200">
                <a:moveTo>
                  <a:pt x="755650" y="33337"/>
                </a:moveTo>
                <a:lnTo>
                  <a:pt x="755650" y="42862"/>
                </a:lnTo>
                <a:lnTo>
                  <a:pt x="768350" y="42862"/>
                </a:lnTo>
                <a:lnTo>
                  <a:pt x="768350" y="33337"/>
                </a:lnTo>
                <a:lnTo>
                  <a:pt x="755650" y="33337"/>
                </a:lnTo>
                <a:close/>
              </a:path>
              <a:path w="831850" h="76200">
                <a:moveTo>
                  <a:pt x="755650" y="0"/>
                </a:moveTo>
                <a:lnTo>
                  <a:pt x="755650" y="33337"/>
                </a:lnTo>
                <a:lnTo>
                  <a:pt x="768350" y="33337"/>
                </a:lnTo>
                <a:lnTo>
                  <a:pt x="768350" y="42862"/>
                </a:lnTo>
                <a:lnTo>
                  <a:pt x="822327" y="42861"/>
                </a:lnTo>
                <a:lnTo>
                  <a:pt x="831850" y="38100"/>
                </a:lnTo>
                <a:lnTo>
                  <a:pt x="755650" y="0"/>
                </a:lnTo>
                <a:close/>
              </a:path>
              <a:path w="831850" h="76200">
                <a:moveTo>
                  <a:pt x="0" y="33336"/>
                </a:moveTo>
                <a:lnTo>
                  <a:pt x="0" y="42861"/>
                </a:lnTo>
                <a:lnTo>
                  <a:pt x="755650" y="42862"/>
                </a:lnTo>
                <a:lnTo>
                  <a:pt x="75565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1837" y="1658937"/>
            <a:ext cx="498475" cy="508000"/>
          </a:xfrm>
          <a:custGeom>
            <a:avLst/>
            <a:gdLst/>
            <a:ahLst/>
            <a:cxnLst/>
            <a:rect l="l" t="t" r="r" b="b"/>
            <a:pathLst>
              <a:path w="498475" h="508000">
                <a:moveTo>
                  <a:pt x="0" y="254000"/>
                </a:moveTo>
                <a:lnTo>
                  <a:pt x="4015" y="208343"/>
                </a:lnTo>
                <a:lnTo>
                  <a:pt x="15592" y="165371"/>
                </a:lnTo>
                <a:lnTo>
                  <a:pt x="34028" y="125801"/>
                </a:lnTo>
                <a:lnTo>
                  <a:pt x="58617" y="90351"/>
                </a:lnTo>
                <a:lnTo>
                  <a:pt x="88656" y="59737"/>
                </a:lnTo>
                <a:lnTo>
                  <a:pt x="123442" y="34678"/>
                </a:lnTo>
                <a:lnTo>
                  <a:pt x="162270" y="15890"/>
                </a:lnTo>
                <a:lnTo>
                  <a:pt x="204436" y="4092"/>
                </a:lnTo>
                <a:lnTo>
                  <a:pt x="249237" y="0"/>
                </a:lnTo>
                <a:lnTo>
                  <a:pt x="294038" y="4092"/>
                </a:lnTo>
                <a:lnTo>
                  <a:pt x="336204" y="15890"/>
                </a:lnTo>
                <a:lnTo>
                  <a:pt x="375032" y="34678"/>
                </a:lnTo>
                <a:lnTo>
                  <a:pt x="409818" y="59737"/>
                </a:lnTo>
                <a:lnTo>
                  <a:pt x="439857" y="90351"/>
                </a:lnTo>
                <a:lnTo>
                  <a:pt x="464446" y="125801"/>
                </a:lnTo>
                <a:lnTo>
                  <a:pt x="482882" y="165371"/>
                </a:lnTo>
                <a:lnTo>
                  <a:pt x="494459" y="208343"/>
                </a:lnTo>
                <a:lnTo>
                  <a:pt x="498475" y="254000"/>
                </a:lnTo>
                <a:lnTo>
                  <a:pt x="494459" y="299656"/>
                </a:lnTo>
                <a:lnTo>
                  <a:pt x="482882" y="342628"/>
                </a:lnTo>
                <a:lnTo>
                  <a:pt x="464446" y="382198"/>
                </a:lnTo>
                <a:lnTo>
                  <a:pt x="439857" y="417648"/>
                </a:lnTo>
                <a:lnTo>
                  <a:pt x="409818" y="448262"/>
                </a:lnTo>
                <a:lnTo>
                  <a:pt x="375032" y="473321"/>
                </a:lnTo>
                <a:lnTo>
                  <a:pt x="336204" y="492109"/>
                </a:lnTo>
                <a:lnTo>
                  <a:pt x="294038" y="503907"/>
                </a:lnTo>
                <a:lnTo>
                  <a:pt x="249237" y="508000"/>
                </a:lnTo>
                <a:lnTo>
                  <a:pt x="204436" y="503907"/>
                </a:lnTo>
                <a:lnTo>
                  <a:pt x="162270" y="492109"/>
                </a:lnTo>
                <a:lnTo>
                  <a:pt x="123442" y="473321"/>
                </a:lnTo>
                <a:lnTo>
                  <a:pt x="88656" y="448262"/>
                </a:lnTo>
                <a:lnTo>
                  <a:pt x="58617" y="417648"/>
                </a:lnTo>
                <a:lnTo>
                  <a:pt x="34028" y="382198"/>
                </a:lnTo>
                <a:lnTo>
                  <a:pt x="15592" y="342628"/>
                </a:lnTo>
                <a:lnTo>
                  <a:pt x="4015" y="299656"/>
                </a:lnTo>
                <a:lnTo>
                  <a:pt x="0" y="25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31540" y="163423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5686" y="1620494"/>
            <a:ext cx="536575" cy="544830"/>
          </a:xfrm>
          <a:custGeom>
            <a:avLst/>
            <a:gdLst/>
            <a:ahLst/>
            <a:cxnLst/>
            <a:rect l="l" t="t" r="r" b="b"/>
            <a:pathLst>
              <a:path w="536575" h="544830">
                <a:moveTo>
                  <a:pt x="267285" y="0"/>
                </a:moveTo>
                <a:lnTo>
                  <a:pt x="213205" y="5079"/>
                </a:lnTo>
                <a:lnTo>
                  <a:pt x="162854" y="21589"/>
                </a:lnTo>
                <a:lnTo>
                  <a:pt x="117365" y="46989"/>
                </a:lnTo>
                <a:lnTo>
                  <a:pt x="77809" y="80009"/>
                </a:lnTo>
                <a:lnTo>
                  <a:pt x="45228" y="120650"/>
                </a:lnTo>
                <a:lnTo>
                  <a:pt x="20684" y="167639"/>
                </a:lnTo>
                <a:lnTo>
                  <a:pt x="5250" y="218439"/>
                </a:lnTo>
                <a:lnTo>
                  <a:pt x="0" y="273050"/>
                </a:lnTo>
                <a:lnTo>
                  <a:pt x="1473" y="300989"/>
                </a:lnTo>
                <a:lnTo>
                  <a:pt x="12302" y="354329"/>
                </a:lnTo>
                <a:lnTo>
                  <a:pt x="32744" y="403859"/>
                </a:lnTo>
                <a:lnTo>
                  <a:pt x="61723" y="447039"/>
                </a:lnTo>
                <a:lnTo>
                  <a:pt x="98178" y="483869"/>
                </a:lnTo>
                <a:lnTo>
                  <a:pt x="141067" y="513079"/>
                </a:lnTo>
                <a:lnTo>
                  <a:pt x="189318" y="533400"/>
                </a:lnTo>
                <a:lnTo>
                  <a:pt x="241801" y="543559"/>
                </a:lnTo>
                <a:lnTo>
                  <a:pt x="269242" y="544829"/>
                </a:lnTo>
                <a:lnTo>
                  <a:pt x="296674" y="543559"/>
                </a:lnTo>
                <a:lnTo>
                  <a:pt x="323322" y="539750"/>
                </a:lnTo>
                <a:lnTo>
                  <a:pt x="349036" y="533400"/>
                </a:lnTo>
                <a:lnTo>
                  <a:pt x="268589" y="533400"/>
                </a:lnTo>
                <a:lnTo>
                  <a:pt x="242454" y="530859"/>
                </a:lnTo>
                <a:lnTo>
                  <a:pt x="192538" y="520700"/>
                </a:lnTo>
                <a:lnTo>
                  <a:pt x="146664" y="501650"/>
                </a:lnTo>
                <a:lnTo>
                  <a:pt x="105877" y="473709"/>
                </a:lnTo>
                <a:lnTo>
                  <a:pt x="71201" y="438150"/>
                </a:lnTo>
                <a:lnTo>
                  <a:pt x="43653" y="396239"/>
                </a:lnTo>
                <a:lnTo>
                  <a:pt x="24255" y="350519"/>
                </a:lnTo>
                <a:lnTo>
                  <a:pt x="14033" y="299719"/>
                </a:lnTo>
                <a:lnTo>
                  <a:pt x="12684" y="273050"/>
                </a:lnTo>
                <a:lnTo>
                  <a:pt x="13971" y="246379"/>
                </a:lnTo>
                <a:lnTo>
                  <a:pt x="24074" y="195579"/>
                </a:lnTo>
                <a:lnTo>
                  <a:pt x="43366" y="148589"/>
                </a:lnTo>
                <a:lnTo>
                  <a:pt x="70820" y="106679"/>
                </a:lnTo>
                <a:lnTo>
                  <a:pt x="105411" y="72389"/>
                </a:lnTo>
                <a:lnTo>
                  <a:pt x="146119" y="43179"/>
                </a:lnTo>
                <a:lnTo>
                  <a:pt x="191928" y="24129"/>
                </a:lnTo>
                <a:lnTo>
                  <a:pt x="241805" y="13969"/>
                </a:lnTo>
                <a:lnTo>
                  <a:pt x="267936" y="12700"/>
                </a:lnTo>
                <a:lnTo>
                  <a:pt x="350740" y="12700"/>
                </a:lnTo>
                <a:lnTo>
                  <a:pt x="347207" y="11429"/>
                </a:lnTo>
                <a:lnTo>
                  <a:pt x="321421" y="5079"/>
                </a:lnTo>
                <a:lnTo>
                  <a:pt x="294726" y="1269"/>
                </a:lnTo>
                <a:lnTo>
                  <a:pt x="267285" y="0"/>
                </a:lnTo>
                <a:close/>
              </a:path>
              <a:path w="536575" h="544830">
                <a:moveTo>
                  <a:pt x="350740" y="12700"/>
                </a:moveTo>
                <a:lnTo>
                  <a:pt x="267936" y="12700"/>
                </a:lnTo>
                <a:lnTo>
                  <a:pt x="294073" y="13969"/>
                </a:lnTo>
                <a:lnTo>
                  <a:pt x="319469" y="17779"/>
                </a:lnTo>
                <a:lnTo>
                  <a:pt x="367497" y="33019"/>
                </a:lnTo>
                <a:lnTo>
                  <a:pt x="410958" y="55879"/>
                </a:lnTo>
                <a:lnTo>
                  <a:pt x="448816" y="87629"/>
                </a:lnTo>
                <a:lnTo>
                  <a:pt x="480054" y="127000"/>
                </a:lnTo>
                <a:lnTo>
                  <a:pt x="503656" y="171450"/>
                </a:lnTo>
                <a:lnTo>
                  <a:pt x="518594" y="219709"/>
                </a:lnTo>
                <a:lnTo>
                  <a:pt x="523843" y="271779"/>
                </a:lnTo>
                <a:lnTo>
                  <a:pt x="522556" y="298450"/>
                </a:lnTo>
                <a:lnTo>
                  <a:pt x="512452" y="349250"/>
                </a:lnTo>
                <a:lnTo>
                  <a:pt x="493161" y="396239"/>
                </a:lnTo>
                <a:lnTo>
                  <a:pt x="465707" y="438150"/>
                </a:lnTo>
                <a:lnTo>
                  <a:pt x="431116" y="473709"/>
                </a:lnTo>
                <a:lnTo>
                  <a:pt x="390408" y="501650"/>
                </a:lnTo>
                <a:lnTo>
                  <a:pt x="344599" y="520700"/>
                </a:lnTo>
                <a:lnTo>
                  <a:pt x="294722" y="530859"/>
                </a:lnTo>
                <a:lnTo>
                  <a:pt x="268589" y="533400"/>
                </a:lnTo>
                <a:lnTo>
                  <a:pt x="349036" y="533400"/>
                </a:lnTo>
                <a:lnTo>
                  <a:pt x="397093" y="511809"/>
                </a:lnTo>
                <a:lnTo>
                  <a:pt x="439747" y="482600"/>
                </a:lnTo>
                <a:lnTo>
                  <a:pt x="475946" y="445769"/>
                </a:lnTo>
                <a:lnTo>
                  <a:pt x="504642" y="401319"/>
                </a:lnTo>
                <a:lnTo>
                  <a:pt x="524767" y="353059"/>
                </a:lnTo>
                <a:lnTo>
                  <a:pt x="535241" y="299719"/>
                </a:lnTo>
                <a:lnTo>
                  <a:pt x="536528" y="271779"/>
                </a:lnTo>
                <a:lnTo>
                  <a:pt x="535054" y="243839"/>
                </a:lnTo>
                <a:lnTo>
                  <a:pt x="524225" y="190500"/>
                </a:lnTo>
                <a:lnTo>
                  <a:pt x="503782" y="142239"/>
                </a:lnTo>
                <a:lnTo>
                  <a:pt x="474804" y="97789"/>
                </a:lnTo>
                <a:lnTo>
                  <a:pt x="438349" y="60959"/>
                </a:lnTo>
                <a:lnTo>
                  <a:pt x="395460" y="31750"/>
                </a:lnTo>
                <a:lnTo>
                  <a:pt x="371936" y="20319"/>
                </a:lnTo>
                <a:lnTo>
                  <a:pt x="350740" y="12700"/>
                </a:lnTo>
                <a:close/>
              </a:path>
              <a:path w="536575" h="544830">
                <a:moveTo>
                  <a:pt x="268589" y="25400"/>
                </a:moveTo>
                <a:lnTo>
                  <a:pt x="243756" y="25400"/>
                </a:lnTo>
                <a:lnTo>
                  <a:pt x="219643" y="29209"/>
                </a:lnTo>
                <a:lnTo>
                  <a:pt x="174047" y="44450"/>
                </a:lnTo>
                <a:lnTo>
                  <a:pt x="132761" y="67309"/>
                </a:lnTo>
                <a:lnTo>
                  <a:pt x="96765" y="96519"/>
                </a:lnTo>
                <a:lnTo>
                  <a:pt x="67047" y="133350"/>
                </a:lnTo>
                <a:lnTo>
                  <a:pt x="44588" y="175259"/>
                </a:lnTo>
                <a:lnTo>
                  <a:pt x="30369" y="222250"/>
                </a:lnTo>
                <a:lnTo>
                  <a:pt x="25368" y="271779"/>
                </a:lnTo>
                <a:lnTo>
                  <a:pt x="26592" y="297179"/>
                </a:lnTo>
                <a:lnTo>
                  <a:pt x="36207" y="345439"/>
                </a:lnTo>
                <a:lnTo>
                  <a:pt x="54563" y="389889"/>
                </a:lnTo>
                <a:lnTo>
                  <a:pt x="80679" y="429259"/>
                </a:lnTo>
                <a:lnTo>
                  <a:pt x="113574" y="463550"/>
                </a:lnTo>
                <a:lnTo>
                  <a:pt x="152260" y="490219"/>
                </a:lnTo>
                <a:lnTo>
                  <a:pt x="195757" y="509269"/>
                </a:lnTo>
                <a:lnTo>
                  <a:pt x="267936" y="520700"/>
                </a:lnTo>
                <a:lnTo>
                  <a:pt x="292770" y="519429"/>
                </a:lnTo>
                <a:lnTo>
                  <a:pt x="316884" y="515619"/>
                </a:lnTo>
                <a:lnTo>
                  <a:pt x="340160" y="509269"/>
                </a:lnTo>
                <a:lnTo>
                  <a:pt x="343349" y="508000"/>
                </a:lnTo>
                <a:lnTo>
                  <a:pt x="267285" y="508000"/>
                </a:lnTo>
                <a:lnTo>
                  <a:pt x="243759" y="506729"/>
                </a:lnTo>
                <a:lnTo>
                  <a:pt x="198977" y="496569"/>
                </a:lnTo>
                <a:lnTo>
                  <a:pt x="157857" y="478789"/>
                </a:lnTo>
                <a:lnTo>
                  <a:pt x="121272" y="453389"/>
                </a:lnTo>
                <a:lnTo>
                  <a:pt x="90157" y="421639"/>
                </a:lnTo>
                <a:lnTo>
                  <a:pt x="65471" y="383539"/>
                </a:lnTo>
                <a:lnTo>
                  <a:pt x="48160" y="341629"/>
                </a:lnTo>
                <a:lnTo>
                  <a:pt x="39152" y="295909"/>
                </a:lnTo>
                <a:lnTo>
                  <a:pt x="38053" y="271779"/>
                </a:lnTo>
                <a:lnTo>
                  <a:pt x="39339" y="247650"/>
                </a:lnTo>
                <a:lnTo>
                  <a:pt x="48703" y="201929"/>
                </a:lnTo>
                <a:lnTo>
                  <a:pt x="66330" y="160019"/>
                </a:lnTo>
                <a:lnTo>
                  <a:pt x="91299" y="121919"/>
                </a:lnTo>
                <a:lnTo>
                  <a:pt x="122670" y="90169"/>
                </a:lnTo>
                <a:lnTo>
                  <a:pt x="159490" y="64769"/>
                </a:lnTo>
                <a:lnTo>
                  <a:pt x="200806" y="48259"/>
                </a:lnTo>
                <a:lnTo>
                  <a:pt x="245708" y="38100"/>
                </a:lnTo>
                <a:lnTo>
                  <a:pt x="269242" y="36829"/>
                </a:lnTo>
                <a:lnTo>
                  <a:pt x="343954" y="36829"/>
                </a:lnTo>
                <a:lnTo>
                  <a:pt x="340770" y="35559"/>
                </a:lnTo>
                <a:lnTo>
                  <a:pt x="317517" y="30479"/>
                </a:lnTo>
                <a:lnTo>
                  <a:pt x="293420" y="26669"/>
                </a:lnTo>
                <a:lnTo>
                  <a:pt x="268589" y="25400"/>
                </a:lnTo>
                <a:close/>
              </a:path>
              <a:path w="536575" h="544830">
                <a:moveTo>
                  <a:pt x="343954" y="36829"/>
                </a:moveTo>
                <a:lnTo>
                  <a:pt x="269242" y="36829"/>
                </a:lnTo>
                <a:lnTo>
                  <a:pt x="315565" y="41909"/>
                </a:lnTo>
                <a:lnTo>
                  <a:pt x="337550" y="48259"/>
                </a:lnTo>
                <a:lnTo>
                  <a:pt x="378669" y="66039"/>
                </a:lnTo>
                <a:lnTo>
                  <a:pt x="415255" y="91439"/>
                </a:lnTo>
                <a:lnTo>
                  <a:pt x="446370" y="123189"/>
                </a:lnTo>
                <a:lnTo>
                  <a:pt x="471056" y="161289"/>
                </a:lnTo>
                <a:lnTo>
                  <a:pt x="488367" y="203200"/>
                </a:lnTo>
                <a:lnTo>
                  <a:pt x="497375" y="248919"/>
                </a:lnTo>
                <a:lnTo>
                  <a:pt x="498475" y="273050"/>
                </a:lnTo>
                <a:lnTo>
                  <a:pt x="497188" y="297179"/>
                </a:lnTo>
                <a:lnTo>
                  <a:pt x="487824" y="342900"/>
                </a:lnTo>
                <a:lnTo>
                  <a:pt x="470197" y="384809"/>
                </a:lnTo>
                <a:lnTo>
                  <a:pt x="445228" y="422909"/>
                </a:lnTo>
                <a:lnTo>
                  <a:pt x="413857" y="454659"/>
                </a:lnTo>
                <a:lnTo>
                  <a:pt x="377037" y="480059"/>
                </a:lnTo>
                <a:lnTo>
                  <a:pt x="335721" y="496569"/>
                </a:lnTo>
                <a:lnTo>
                  <a:pt x="290819" y="506729"/>
                </a:lnTo>
                <a:lnTo>
                  <a:pt x="267285" y="508000"/>
                </a:lnTo>
                <a:lnTo>
                  <a:pt x="343349" y="508000"/>
                </a:lnTo>
                <a:lnTo>
                  <a:pt x="383722" y="490219"/>
                </a:lnTo>
                <a:lnTo>
                  <a:pt x="422487" y="463550"/>
                </a:lnTo>
                <a:lnTo>
                  <a:pt x="455467" y="430529"/>
                </a:lnTo>
                <a:lnTo>
                  <a:pt x="481679" y="391159"/>
                </a:lnTo>
                <a:lnTo>
                  <a:pt x="500138" y="346709"/>
                </a:lnTo>
                <a:lnTo>
                  <a:pt x="509871" y="298450"/>
                </a:lnTo>
                <a:lnTo>
                  <a:pt x="511159" y="273050"/>
                </a:lnTo>
                <a:lnTo>
                  <a:pt x="509934" y="247650"/>
                </a:lnTo>
                <a:lnTo>
                  <a:pt x="500320" y="199389"/>
                </a:lnTo>
                <a:lnTo>
                  <a:pt x="481965" y="154939"/>
                </a:lnTo>
                <a:lnTo>
                  <a:pt x="455848" y="115569"/>
                </a:lnTo>
                <a:lnTo>
                  <a:pt x="422953" y="81279"/>
                </a:lnTo>
                <a:lnTo>
                  <a:pt x="384266" y="54609"/>
                </a:lnTo>
                <a:lnTo>
                  <a:pt x="363058" y="44450"/>
                </a:lnTo>
                <a:lnTo>
                  <a:pt x="343954" y="36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52352" y="1609852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5075" y="1860551"/>
            <a:ext cx="892175" cy="76200"/>
          </a:xfrm>
          <a:custGeom>
            <a:avLst/>
            <a:gdLst/>
            <a:ahLst/>
            <a:cxnLst/>
            <a:rect l="l" t="t" r="r" b="b"/>
            <a:pathLst>
              <a:path w="892175" h="76200">
                <a:moveTo>
                  <a:pt x="815975" y="42862"/>
                </a:moveTo>
                <a:lnTo>
                  <a:pt x="815975" y="76200"/>
                </a:lnTo>
                <a:lnTo>
                  <a:pt x="882650" y="42862"/>
                </a:lnTo>
                <a:lnTo>
                  <a:pt x="815975" y="42862"/>
                </a:lnTo>
                <a:close/>
              </a:path>
              <a:path w="892175" h="76200">
                <a:moveTo>
                  <a:pt x="815975" y="33337"/>
                </a:moveTo>
                <a:lnTo>
                  <a:pt x="815975" y="42862"/>
                </a:lnTo>
                <a:lnTo>
                  <a:pt x="828675" y="42862"/>
                </a:lnTo>
                <a:lnTo>
                  <a:pt x="828675" y="33337"/>
                </a:lnTo>
                <a:lnTo>
                  <a:pt x="815975" y="33337"/>
                </a:lnTo>
                <a:close/>
              </a:path>
              <a:path w="892175" h="76200">
                <a:moveTo>
                  <a:pt x="815975" y="0"/>
                </a:moveTo>
                <a:lnTo>
                  <a:pt x="815975" y="33337"/>
                </a:lnTo>
                <a:lnTo>
                  <a:pt x="828675" y="33337"/>
                </a:lnTo>
                <a:lnTo>
                  <a:pt x="828675" y="42862"/>
                </a:lnTo>
                <a:lnTo>
                  <a:pt x="882652" y="42861"/>
                </a:lnTo>
                <a:lnTo>
                  <a:pt x="892175" y="38100"/>
                </a:lnTo>
                <a:lnTo>
                  <a:pt x="815975" y="0"/>
                </a:lnTo>
                <a:close/>
              </a:path>
              <a:path w="892175" h="76200">
                <a:moveTo>
                  <a:pt x="0" y="33336"/>
                </a:moveTo>
                <a:lnTo>
                  <a:pt x="0" y="42861"/>
                </a:lnTo>
                <a:lnTo>
                  <a:pt x="815975" y="42862"/>
                </a:lnTo>
                <a:lnTo>
                  <a:pt x="815975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53827" y="1390396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0764" y="2830278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开始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9987" y="3238501"/>
            <a:ext cx="831850" cy="76200"/>
          </a:xfrm>
          <a:custGeom>
            <a:avLst/>
            <a:gdLst/>
            <a:ahLst/>
            <a:cxnLst/>
            <a:rect l="l" t="t" r="r" b="b"/>
            <a:pathLst>
              <a:path w="831850" h="76200">
                <a:moveTo>
                  <a:pt x="755650" y="42862"/>
                </a:moveTo>
                <a:lnTo>
                  <a:pt x="755650" y="76200"/>
                </a:lnTo>
                <a:lnTo>
                  <a:pt x="822325" y="42862"/>
                </a:lnTo>
                <a:lnTo>
                  <a:pt x="755650" y="42862"/>
                </a:lnTo>
                <a:close/>
              </a:path>
              <a:path w="831850" h="76200">
                <a:moveTo>
                  <a:pt x="755650" y="33337"/>
                </a:moveTo>
                <a:lnTo>
                  <a:pt x="755650" y="42862"/>
                </a:lnTo>
                <a:lnTo>
                  <a:pt x="768350" y="42862"/>
                </a:lnTo>
                <a:lnTo>
                  <a:pt x="768350" y="33337"/>
                </a:lnTo>
                <a:lnTo>
                  <a:pt x="755650" y="33337"/>
                </a:lnTo>
                <a:close/>
              </a:path>
              <a:path w="831850" h="76200">
                <a:moveTo>
                  <a:pt x="755650" y="0"/>
                </a:moveTo>
                <a:lnTo>
                  <a:pt x="755650" y="33337"/>
                </a:lnTo>
                <a:lnTo>
                  <a:pt x="768350" y="33337"/>
                </a:lnTo>
                <a:lnTo>
                  <a:pt x="768350" y="42862"/>
                </a:lnTo>
                <a:lnTo>
                  <a:pt x="822327" y="42861"/>
                </a:lnTo>
                <a:lnTo>
                  <a:pt x="831850" y="38100"/>
                </a:lnTo>
                <a:lnTo>
                  <a:pt x="755650" y="0"/>
                </a:lnTo>
                <a:close/>
              </a:path>
              <a:path w="831850" h="76200">
                <a:moveTo>
                  <a:pt x="0" y="33336"/>
                </a:moveTo>
                <a:lnTo>
                  <a:pt x="0" y="42861"/>
                </a:lnTo>
                <a:lnTo>
                  <a:pt x="755650" y="42862"/>
                </a:lnTo>
                <a:lnTo>
                  <a:pt x="75565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94062" y="3030537"/>
            <a:ext cx="498475" cy="508000"/>
          </a:xfrm>
          <a:custGeom>
            <a:avLst/>
            <a:gdLst/>
            <a:ahLst/>
            <a:cxnLst/>
            <a:rect l="l" t="t" r="r" b="b"/>
            <a:pathLst>
              <a:path w="498475" h="508000">
                <a:moveTo>
                  <a:pt x="0" y="254000"/>
                </a:moveTo>
                <a:lnTo>
                  <a:pt x="4015" y="208343"/>
                </a:lnTo>
                <a:lnTo>
                  <a:pt x="15592" y="165371"/>
                </a:lnTo>
                <a:lnTo>
                  <a:pt x="34028" y="125801"/>
                </a:lnTo>
                <a:lnTo>
                  <a:pt x="58617" y="90351"/>
                </a:lnTo>
                <a:lnTo>
                  <a:pt x="88656" y="59737"/>
                </a:lnTo>
                <a:lnTo>
                  <a:pt x="123442" y="34678"/>
                </a:lnTo>
                <a:lnTo>
                  <a:pt x="162270" y="15890"/>
                </a:lnTo>
                <a:lnTo>
                  <a:pt x="204436" y="4092"/>
                </a:lnTo>
                <a:lnTo>
                  <a:pt x="249237" y="0"/>
                </a:lnTo>
                <a:lnTo>
                  <a:pt x="294038" y="4092"/>
                </a:lnTo>
                <a:lnTo>
                  <a:pt x="336204" y="15890"/>
                </a:lnTo>
                <a:lnTo>
                  <a:pt x="375032" y="34678"/>
                </a:lnTo>
                <a:lnTo>
                  <a:pt x="409818" y="59737"/>
                </a:lnTo>
                <a:lnTo>
                  <a:pt x="439857" y="90351"/>
                </a:lnTo>
                <a:lnTo>
                  <a:pt x="464446" y="125801"/>
                </a:lnTo>
                <a:lnTo>
                  <a:pt x="482882" y="165371"/>
                </a:lnTo>
                <a:lnTo>
                  <a:pt x="494459" y="208343"/>
                </a:lnTo>
                <a:lnTo>
                  <a:pt x="498475" y="254000"/>
                </a:lnTo>
                <a:lnTo>
                  <a:pt x="494459" y="299656"/>
                </a:lnTo>
                <a:lnTo>
                  <a:pt x="482882" y="342628"/>
                </a:lnTo>
                <a:lnTo>
                  <a:pt x="464446" y="382198"/>
                </a:lnTo>
                <a:lnTo>
                  <a:pt x="439857" y="417648"/>
                </a:lnTo>
                <a:lnTo>
                  <a:pt x="409818" y="448262"/>
                </a:lnTo>
                <a:lnTo>
                  <a:pt x="375032" y="473321"/>
                </a:lnTo>
                <a:lnTo>
                  <a:pt x="336204" y="492109"/>
                </a:lnTo>
                <a:lnTo>
                  <a:pt x="294038" y="503907"/>
                </a:lnTo>
                <a:lnTo>
                  <a:pt x="249237" y="508000"/>
                </a:lnTo>
                <a:lnTo>
                  <a:pt x="204436" y="503907"/>
                </a:lnTo>
                <a:lnTo>
                  <a:pt x="162270" y="492109"/>
                </a:lnTo>
                <a:lnTo>
                  <a:pt x="123442" y="473321"/>
                </a:lnTo>
                <a:lnTo>
                  <a:pt x="88656" y="448262"/>
                </a:lnTo>
                <a:lnTo>
                  <a:pt x="58617" y="417648"/>
                </a:lnTo>
                <a:lnTo>
                  <a:pt x="34028" y="382198"/>
                </a:lnTo>
                <a:lnTo>
                  <a:pt x="15592" y="342628"/>
                </a:lnTo>
                <a:lnTo>
                  <a:pt x="4015" y="299656"/>
                </a:lnTo>
                <a:lnTo>
                  <a:pt x="0" y="25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80752" y="3002787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62487" y="3030537"/>
            <a:ext cx="498475" cy="508000"/>
          </a:xfrm>
          <a:custGeom>
            <a:avLst/>
            <a:gdLst/>
            <a:ahLst/>
            <a:cxnLst/>
            <a:rect l="l" t="t" r="r" b="b"/>
            <a:pathLst>
              <a:path w="498475" h="508000">
                <a:moveTo>
                  <a:pt x="0" y="254000"/>
                </a:moveTo>
                <a:lnTo>
                  <a:pt x="4015" y="208343"/>
                </a:lnTo>
                <a:lnTo>
                  <a:pt x="15592" y="165371"/>
                </a:lnTo>
                <a:lnTo>
                  <a:pt x="34028" y="125801"/>
                </a:lnTo>
                <a:lnTo>
                  <a:pt x="58617" y="90351"/>
                </a:lnTo>
                <a:lnTo>
                  <a:pt x="88656" y="59737"/>
                </a:lnTo>
                <a:lnTo>
                  <a:pt x="123442" y="34678"/>
                </a:lnTo>
                <a:lnTo>
                  <a:pt x="162270" y="15890"/>
                </a:lnTo>
                <a:lnTo>
                  <a:pt x="204436" y="4092"/>
                </a:lnTo>
                <a:lnTo>
                  <a:pt x="249237" y="0"/>
                </a:lnTo>
                <a:lnTo>
                  <a:pt x="294038" y="4092"/>
                </a:lnTo>
                <a:lnTo>
                  <a:pt x="336204" y="15890"/>
                </a:lnTo>
                <a:lnTo>
                  <a:pt x="375032" y="34678"/>
                </a:lnTo>
                <a:lnTo>
                  <a:pt x="409818" y="59737"/>
                </a:lnTo>
                <a:lnTo>
                  <a:pt x="439857" y="90351"/>
                </a:lnTo>
                <a:lnTo>
                  <a:pt x="464446" y="125801"/>
                </a:lnTo>
                <a:lnTo>
                  <a:pt x="482882" y="165371"/>
                </a:lnTo>
                <a:lnTo>
                  <a:pt x="494459" y="208343"/>
                </a:lnTo>
                <a:lnTo>
                  <a:pt x="498475" y="254000"/>
                </a:lnTo>
                <a:lnTo>
                  <a:pt x="494459" y="299656"/>
                </a:lnTo>
                <a:lnTo>
                  <a:pt x="482882" y="342628"/>
                </a:lnTo>
                <a:lnTo>
                  <a:pt x="464446" y="382198"/>
                </a:lnTo>
                <a:lnTo>
                  <a:pt x="439857" y="417648"/>
                </a:lnTo>
                <a:lnTo>
                  <a:pt x="409818" y="448262"/>
                </a:lnTo>
                <a:lnTo>
                  <a:pt x="375032" y="473321"/>
                </a:lnTo>
                <a:lnTo>
                  <a:pt x="336204" y="492109"/>
                </a:lnTo>
                <a:lnTo>
                  <a:pt x="294038" y="503907"/>
                </a:lnTo>
                <a:lnTo>
                  <a:pt x="249237" y="508000"/>
                </a:lnTo>
                <a:lnTo>
                  <a:pt x="204436" y="503907"/>
                </a:lnTo>
                <a:lnTo>
                  <a:pt x="162270" y="492109"/>
                </a:lnTo>
                <a:lnTo>
                  <a:pt x="123442" y="473321"/>
                </a:lnTo>
                <a:lnTo>
                  <a:pt x="88656" y="448262"/>
                </a:lnTo>
                <a:lnTo>
                  <a:pt x="58617" y="417648"/>
                </a:lnTo>
                <a:lnTo>
                  <a:pt x="34028" y="382198"/>
                </a:lnTo>
                <a:lnTo>
                  <a:pt x="15592" y="342628"/>
                </a:lnTo>
                <a:lnTo>
                  <a:pt x="4015" y="299656"/>
                </a:lnTo>
                <a:lnTo>
                  <a:pt x="0" y="25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03140" y="3002787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5225" y="3036887"/>
            <a:ext cx="498475" cy="506730"/>
          </a:xfrm>
          <a:custGeom>
            <a:avLst/>
            <a:gdLst/>
            <a:ahLst/>
            <a:cxnLst/>
            <a:rect l="l" t="t" r="r" b="b"/>
            <a:pathLst>
              <a:path w="498475" h="506729">
                <a:moveTo>
                  <a:pt x="0" y="253206"/>
                </a:moveTo>
                <a:lnTo>
                  <a:pt x="4015" y="207692"/>
                </a:lnTo>
                <a:lnTo>
                  <a:pt x="15592" y="164854"/>
                </a:lnTo>
                <a:lnTo>
                  <a:pt x="34028" y="125408"/>
                </a:lnTo>
                <a:lnTo>
                  <a:pt x="58617" y="90068"/>
                </a:lnTo>
                <a:lnTo>
                  <a:pt x="88656" y="59550"/>
                </a:lnTo>
                <a:lnTo>
                  <a:pt x="123442" y="34570"/>
                </a:lnTo>
                <a:lnTo>
                  <a:pt x="162270" y="15841"/>
                </a:lnTo>
                <a:lnTo>
                  <a:pt x="204436" y="4079"/>
                </a:lnTo>
                <a:lnTo>
                  <a:pt x="249237" y="0"/>
                </a:lnTo>
                <a:lnTo>
                  <a:pt x="294038" y="4079"/>
                </a:lnTo>
                <a:lnTo>
                  <a:pt x="336204" y="15841"/>
                </a:lnTo>
                <a:lnTo>
                  <a:pt x="375032" y="34570"/>
                </a:lnTo>
                <a:lnTo>
                  <a:pt x="409818" y="59550"/>
                </a:lnTo>
                <a:lnTo>
                  <a:pt x="439857" y="90068"/>
                </a:lnTo>
                <a:lnTo>
                  <a:pt x="464446" y="125408"/>
                </a:lnTo>
                <a:lnTo>
                  <a:pt x="482882" y="164854"/>
                </a:lnTo>
                <a:lnTo>
                  <a:pt x="494459" y="207692"/>
                </a:lnTo>
                <a:lnTo>
                  <a:pt x="498475" y="253206"/>
                </a:lnTo>
                <a:lnTo>
                  <a:pt x="494459" y="298720"/>
                </a:lnTo>
                <a:lnTo>
                  <a:pt x="482882" y="341558"/>
                </a:lnTo>
                <a:lnTo>
                  <a:pt x="464446" y="381004"/>
                </a:lnTo>
                <a:lnTo>
                  <a:pt x="439857" y="416344"/>
                </a:lnTo>
                <a:lnTo>
                  <a:pt x="409818" y="446862"/>
                </a:lnTo>
                <a:lnTo>
                  <a:pt x="375032" y="471842"/>
                </a:lnTo>
                <a:lnTo>
                  <a:pt x="336204" y="490571"/>
                </a:lnTo>
                <a:lnTo>
                  <a:pt x="294038" y="502333"/>
                </a:lnTo>
                <a:lnTo>
                  <a:pt x="249237" y="506413"/>
                </a:lnTo>
                <a:lnTo>
                  <a:pt x="204436" y="502333"/>
                </a:lnTo>
                <a:lnTo>
                  <a:pt x="162270" y="490571"/>
                </a:lnTo>
                <a:lnTo>
                  <a:pt x="123442" y="471842"/>
                </a:lnTo>
                <a:lnTo>
                  <a:pt x="88656" y="446862"/>
                </a:lnTo>
                <a:lnTo>
                  <a:pt x="58617" y="416344"/>
                </a:lnTo>
                <a:lnTo>
                  <a:pt x="34028" y="381004"/>
                </a:lnTo>
                <a:lnTo>
                  <a:pt x="15592" y="341558"/>
                </a:lnTo>
                <a:lnTo>
                  <a:pt x="4015" y="298720"/>
                </a:lnTo>
                <a:lnTo>
                  <a:pt x="0" y="2532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76352" y="300888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27984" y="2988919"/>
            <a:ext cx="536575" cy="544830"/>
          </a:xfrm>
          <a:custGeom>
            <a:avLst/>
            <a:gdLst/>
            <a:ahLst/>
            <a:cxnLst/>
            <a:rect l="l" t="t" r="r" b="b"/>
            <a:pathLst>
              <a:path w="536575" h="544829">
                <a:moveTo>
                  <a:pt x="267285" y="0"/>
                </a:moveTo>
                <a:lnTo>
                  <a:pt x="213206" y="5079"/>
                </a:lnTo>
                <a:lnTo>
                  <a:pt x="162854" y="21589"/>
                </a:lnTo>
                <a:lnTo>
                  <a:pt x="117367" y="46989"/>
                </a:lnTo>
                <a:lnTo>
                  <a:pt x="77810" y="80009"/>
                </a:lnTo>
                <a:lnTo>
                  <a:pt x="45229" y="120650"/>
                </a:lnTo>
                <a:lnTo>
                  <a:pt x="20684" y="167639"/>
                </a:lnTo>
                <a:lnTo>
                  <a:pt x="5251" y="218439"/>
                </a:lnTo>
                <a:lnTo>
                  <a:pt x="0" y="273050"/>
                </a:lnTo>
                <a:lnTo>
                  <a:pt x="1474" y="300989"/>
                </a:lnTo>
                <a:lnTo>
                  <a:pt x="12303" y="354329"/>
                </a:lnTo>
                <a:lnTo>
                  <a:pt x="32745" y="403859"/>
                </a:lnTo>
                <a:lnTo>
                  <a:pt x="61723" y="447039"/>
                </a:lnTo>
                <a:lnTo>
                  <a:pt x="98179" y="483869"/>
                </a:lnTo>
                <a:lnTo>
                  <a:pt x="141067" y="513079"/>
                </a:lnTo>
                <a:lnTo>
                  <a:pt x="189320" y="533400"/>
                </a:lnTo>
                <a:lnTo>
                  <a:pt x="241802" y="543559"/>
                </a:lnTo>
                <a:lnTo>
                  <a:pt x="269243" y="544829"/>
                </a:lnTo>
                <a:lnTo>
                  <a:pt x="296675" y="543559"/>
                </a:lnTo>
                <a:lnTo>
                  <a:pt x="323324" y="539750"/>
                </a:lnTo>
                <a:lnTo>
                  <a:pt x="349037" y="533400"/>
                </a:lnTo>
                <a:lnTo>
                  <a:pt x="268591" y="533400"/>
                </a:lnTo>
                <a:lnTo>
                  <a:pt x="242455" y="530859"/>
                </a:lnTo>
                <a:lnTo>
                  <a:pt x="192539" y="520700"/>
                </a:lnTo>
                <a:lnTo>
                  <a:pt x="146664" y="501650"/>
                </a:lnTo>
                <a:lnTo>
                  <a:pt x="105877" y="473709"/>
                </a:lnTo>
                <a:lnTo>
                  <a:pt x="71201" y="438150"/>
                </a:lnTo>
                <a:lnTo>
                  <a:pt x="43654" y="396239"/>
                </a:lnTo>
                <a:lnTo>
                  <a:pt x="24255" y="350519"/>
                </a:lnTo>
                <a:lnTo>
                  <a:pt x="14033" y="299719"/>
                </a:lnTo>
                <a:lnTo>
                  <a:pt x="12684" y="273050"/>
                </a:lnTo>
                <a:lnTo>
                  <a:pt x="13971" y="246379"/>
                </a:lnTo>
                <a:lnTo>
                  <a:pt x="24075" y="195579"/>
                </a:lnTo>
                <a:lnTo>
                  <a:pt x="43367" y="148589"/>
                </a:lnTo>
                <a:lnTo>
                  <a:pt x="70821" y="106679"/>
                </a:lnTo>
                <a:lnTo>
                  <a:pt x="105411" y="72389"/>
                </a:lnTo>
                <a:lnTo>
                  <a:pt x="146121" y="43179"/>
                </a:lnTo>
                <a:lnTo>
                  <a:pt x="191930" y="24129"/>
                </a:lnTo>
                <a:lnTo>
                  <a:pt x="241805" y="13969"/>
                </a:lnTo>
                <a:lnTo>
                  <a:pt x="267938" y="12700"/>
                </a:lnTo>
                <a:lnTo>
                  <a:pt x="350741" y="12700"/>
                </a:lnTo>
                <a:lnTo>
                  <a:pt x="347209" y="11429"/>
                </a:lnTo>
                <a:lnTo>
                  <a:pt x="321423" y="5079"/>
                </a:lnTo>
                <a:lnTo>
                  <a:pt x="294726" y="1269"/>
                </a:lnTo>
                <a:lnTo>
                  <a:pt x="267285" y="0"/>
                </a:lnTo>
                <a:close/>
              </a:path>
              <a:path w="536575" h="544829">
                <a:moveTo>
                  <a:pt x="350741" y="12700"/>
                </a:moveTo>
                <a:lnTo>
                  <a:pt x="267938" y="12700"/>
                </a:lnTo>
                <a:lnTo>
                  <a:pt x="294073" y="13969"/>
                </a:lnTo>
                <a:lnTo>
                  <a:pt x="319471" y="17779"/>
                </a:lnTo>
                <a:lnTo>
                  <a:pt x="367498" y="33019"/>
                </a:lnTo>
                <a:lnTo>
                  <a:pt x="410958" y="55879"/>
                </a:lnTo>
                <a:lnTo>
                  <a:pt x="448816" y="87629"/>
                </a:lnTo>
                <a:lnTo>
                  <a:pt x="480056" y="127000"/>
                </a:lnTo>
                <a:lnTo>
                  <a:pt x="503656" y="171450"/>
                </a:lnTo>
                <a:lnTo>
                  <a:pt x="518595" y="219709"/>
                </a:lnTo>
                <a:lnTo>
                  <a:pt x="523844" y="271779"/>
                </a:lnTo>
                <a:lnTo>
                  <a:pt x="522558" y="298450"/>
                </a:lnTo>
                <a:lnTo>
                  <a:pt x="512453" y="349250"/>
                </a:lnTo>
                <a:lnTo>
                  <a:pt x="493161" y="396239"/>
                </a:lnTo>
                <a:lnTo>
                  <a:pt x="465707" y="438150"/>
                </a:lnTo>
                <a:lnTo>
                  <a:pt x="431118" y="473709"/>
                </a:lnTo>
                <a:lnTo>
                  <a:pt x="390408" y="501650"/>
                </a:lnTo>
                <a:lnTo>
                  <a:pt x="344599" y="520700"/>
                </a:lnTo>
                <a:lnTo>
                  <a:pt x="294723" y="530859"/>
                </a:lnTo>
                <a:lnTo>
                  <a:pt x="268591" y="533400"/>
                </a:lnTo>
                <a:lnTo>
                  <a:pt x="349037" y="533400"/>
                </a:lnTo>
                <a:lnTo>
                  <a:pt x="397093" y="511809"/>
                </a:lnTo>
                <a:lnTo>
                  <a:pt x="439747" y="482600"/>
                </a:lnTo>
                <a:lnTo>
                  <a:pt x="475947" y="445769"/>
                </a:lnTo>
                <a:lnTo>
                  <a:pt x="504643" y="401319"/>
                </a:lnTo>
                <a:lnTo>
                  <a:pt x="524767" y="353059"/>
                </a:lnTo>
                <a:lnTo>
                  <a:pt x="535241" y="299719"/>
                </a:lnTo>
                <a:lnTo>
                  <a:pt x="536529" y="271779"/>
                </a:lnTo>
                <a:lnTo>
                  <a:pt x="535054" y="243839"/>
                </a:lnTo>
                <a:lnTo>
                  <a:pt x="524225" y="190500"/>
                </a:lnTo>
                <a:lnTo>
                  <a:pt x="503783" y="142239"/>
                </a:lnTo>
                <a:lnTo>
                  <a:pt x="474806" y="97789"/>
                </a:lnTo>
                <a:lnTo>
                  <a:pt x="438349" y="60959"/>
                </a:lnTo>
                <a:lnTo>
                  <a:pt x="395461" y="31750"/>
                </a:lnTo>
                <a:lnTo>
                  <a:pt x="371937" y="20319"/>
                </a:lnTo>
                <a:lnTo>
                  <a:pt x="350741" y="12700"/>
                </a:lnTo>
                <a:close/>
              </a:path>
              <a:path w="536575" h="544829">
                <a:moveTo>
                  <a:pt x="268591" y="25400"/>
                </a:moveTo>
                <a:lnTo>
                  <a:pt x="243757" y="25400"/>
                </a:lnTo>
                <a:lnTo>
                  <a:pt x="219643" y="29209"/>
                </a:lnTo>
                <a:lnTo>
                  <a:pt x="174048" y="44450"/>
                </a:lnTo>
                <a:lnTo>
                  <a:pt x="132761" y="67309"/>
                </a:lnTo>
                <a:lnTo>
                  <a:pt x="96766" y="96519"/>
                </a:lnTo>
                <a:lnTo>
                  <a:pt x="67047" y="133350"/>
                </a:lnTo>
                <a:lnTo>
                  <a:pt x="44589" y="175259"/>
                </a:lnTo>
                <a:lnTo>
                  <a:pt x="30370" y="222250"/>
                </a:lnTo>
                <a:lnTo>
                  <a:pt x="25369" y="271779"/>
                </a:lnTo>
                <a:lnTo>
                  <a:pt x="26593" y="297179"/>
                </a:lnTo>
                <a:lnTo>
                  <a:pt x="36208" y="345439"/>
                </a:lnTo>
                <a:lnTo>
                  <a:pt x="54563" y="389889"/>
                </a:lnTo>
                <a:lnTo>
                  <a:pt x="80680" y="429259"/>
                </a:lnTo>
                <a:lnTo>
                  <a:pt x="113574" y="463550"/>
                </a:lnTo>
                <a:lnTo>
                  <a:pt x="152261" y="490219"/>
                </a:lnTo>
                <a:lnTo>
                  <a:pt x="195759" y="509269"/>
                </a:lnTo>
                <a:lnTo>
                  <a:pt x="267938" y="520700"/>
                </a:lnTo>
                <a:lnTo>
                  <a:pt x="292771" y="519429"/>
                </a:lnTo>
                <a:lnTo>
                  <a:pt x="316885" y="515619"/>
                </a:lnTo>
                <a:lnTo>
                  <a:pt x="340160" y="509269"/>
                </a:lnTo>
                <a:lnTo>
                  <a:pt x="343349" y="508000"/>
                </a:lnTo>
                <a:lnTo>
                  <a:pt x="267285" y="508000"/>
                </a:lnTo>
                <a:lnTo>
                  <a:pt x="243761" y="506729"/>
                </a:lnTo>
                <a:lnTo>
                  <a:pt x="198978" y="496569"/>
                </a:lnTo>
                <a:lnTo>
                  <a:pt x="157858" y="478789"/>
                </a:lnTo>
                <a:lnTo>
                  <a:pt x="121273" y="453389"/>
                </a:lnTo>
                <a:lnTo>
                  <a:pt x="90158" y="421639"/>
                </a:lnTo>
                <a:lnTo>
                  <a:pt x="65472" y="383539"/>
                </a:lnTo>
                <a:lnTo>
                  <a:pt x="48160" y="341629"/>
                </a:lnTo>
                <a:lnTo>
                  <a:pt x="39154" y="295909"/>
                </a:lnTo>
                <a:lnTo>
                  <a:pt x="38054" y="271779"/>
                </a:lnTo>
                <a:lnTo>
                  <a:pt x="39340" y="247650"/>
                </a:lnTo>
                <a:lnTo>
                  <a:pt x="48703" y="201929"/>
                </a:lnTo>
                <a:lnTo>
                  <a:pt x="66332" y="160019"/>
                </a:lnTo>
                <a:lnTo>
                  <a:pt x="91300" y="121919"/>
                </a:lnTo>
                <a:lnTo>
                  <a:pt x="122671" y="90169"/>
                </a:lnTo>
                <a:lnTo>
                  <a:pt x="159491" y="64769"/>
                </a:lnTo>
                <a:lnTo>
                  <a:pt x="200806" y="48259"/>
                </a:lnTo>
                <a:lnTo>
                  <a:pt x="245709" y="38100"/>
                </a:lnTo>
                <a:lnTo>
                  <a:pt x="269243" y="36829"/>
                </a:lnTo>
                <a:lnTo>
                  <a:pt x="343954" y="36829"/>
                </a:lnTo>
                <a:lnTo>
                  <a:pt x="340770" y="35559"/>
                </a:lnTo>
                <a:lnTo>
                  <a:pt x="317519" y="30479"/>
                </a:lnTo>
                <a:lnTo>
                  <a:pt x="293422" y="26669"/>
                </a:lnTo>
                <a:lnTo>
                  <a:pt x="268591" y="25400"/>
                </a:lnTo>
                <a:close/>
              </a:path>
              <a:path w="536575" h="544829">
                <a:moveTo>
                  <a:pt x="343954" y="36829"/>
                </a:moveTo>
                <a:lnTo>
                  <a:pt x="269243" y="36829"/>
                </a:lnTo>
                <a:lnTo>
                  <a:pt x="315567" y="41909"/>
                </a:lnTo>
                <a:lnTo>
                  <a:pt x="337552" y="48259"/>
                </a:lnTo>
                <a:lnTo>
                  <a:pt x="378670" y="66039"/>
                </a:lnTo>
                <a:lnTo>
                  <a:pt x="415255" y="91439"/>
                </a:lnTo>
                <a:lnTo>
                  <a:pt x="446370" y="123189"/>
                </a:lnTo>
                <a:lnTo>
                  <a:pt x="471056" y="161289"/>
                </a:lnTo>
                <a:lnTo>
                  <a:pt x="488368" y="203200"/>
                </a:lnTo>
                <a:lnTo>
                  <a:pt x="497375" y="248919"/>
                </a:lnTo>
                <a:lnTo>
                  <a:pt x="498475" y="273050"/>
                </a:lnTo>
                <a:lnTo>
                  <a:pt x="497188" y="297179"/>
                </a:lnTo>
                <a:lnTo>
                  <a:pt x="487826" y="342900"/>
                </a:lnTo>
                <a:lnTo>
                  <a:pt x="470197" y="384809"/>
                </a:lnTo>
                <a:lnTo>
                  <a:pt x="445230" y="422909"/>
                </a:lnTo>
                <a:lnTo>
                  <a:pt x="413857" y="454659"/>
                </a:lnTo>
                <a:lnTo>
                  <a:pt x="377037" y="480059"/>
                </a:lnTo>
                <a:lnTo>
                  <a:pt x="335723" y="496569"/>
                </a:lnTo>
                <a:lnTo>
                  <a:pt x="290819" y="506729"/>
                </a:lnTo>
                <a:lnTo>
                  <a:pt x="267285" y="508000"/>
                </a:lnTo>
                <a:lnTo>
                  <a:pt x="343349" y="508000"/>
                </a:lnTo>
                <a:lnTo>
                  <a:pt x="383722" y="490219"/>
                </a:lnTo>
                <a:lnTo>
                  <a:pt x="422488" y="463550"/>
                </a:lnTo>
                <a:lnTo>
                  <a:pt x="455468" y="430529"/>
                </a:lnTo>
                <a:lnTo>
                  <a:pt x="481679" y="391159"/>
                </a:lnTo>
                <a:lnTo>
                  <a:pt x="500139" y="346709"/>
                </a:lnTo>
                <a:lnTo>
                  <a:pt x="509873" y="298450"/>
                </a:lnTo>
                <a:lnTo>
                  <a:pt x="511159" y="273050"/>
                </a:lnTo>
                <a:lnTo>
                  <a:pt x="509935" y="247650"/>
                </a:lnTo>
                <a:lnTo>
                  <a:pt x="500320" y="199389"/>
                </a:lnTo>
                <a:lnTo>
                  <a:pt x="481966" y="154939"/>
                </a:lnTo>
                <a:lnTo>
                  <a:pt x="455848" y="115569"/>
                </a:lnTo>
                <a:lnTo>
                  <a:pt x="422954" y="81279"/>
                </a:lnTo>
                <a:lnTo>
                  <a:pt x="384267" y="54609"/>
                </a:lnTo>
                <a:lnTo>
                  <a:pt x="363059" y="44450"/>
                </a:lnTo>
                <a:lnTo>
                  <a:pt x="343954" y="36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976552" y="2978403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89362" y="3232151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875" y="42862"/>
                </a:moveTo>
                <a:lnTo>
                  <a:pt x="777875" y="76200"/>
                </a:lnTo>
                <a:lnTo>
                  <a:pt x="844550" y="42862"/>
                </a:lnTo>
                <a:lnTo>
                  <a:pt x="777875" y="42862"/>
                </a:lnTo>
                <a:close/>
              </a:path>
              <a:path w="854075" h="76200">
                <a:moveTo>
                  <a:pt x="777875" y="33337"/>
                </a:moveTo>
                <a:lnTo>
                  <a:pt x="777875" y="42862"/>
                </a:lnTo>
                <a:lnTo>
                  <a:pt x="790576" y="42862"/>
                </a:lnTo>
                <a:lnTo>
                  <a:pt x="790576" y="33337"/>
                </a:lnTo>
                <a:lnTo>
                  <a:pt x="777875" y="33337"/>
                </a:lnTo>
                <a:close/>
              </a:path>
              <a:path w="854075" h="76200">
                <a:moveTo>
                  <a:pt x="777875" y="0"/>
                </a:moveTo>
                <a:lnTo>
                  <a:pt x="777875" y="33337"/>
                </a:lnTo>
                <a:lnTo>
                  <a:pt x="790576" y="33337"/>
                </a:lnTo>
                <a:lnTo>
                  <a:pt x="790576" y="42862"/>
                </a:lnTo>
                <a:lnTo>
                  <a:pt x="844552" y="42861"/>
                </a:lnTo>
                <a:lnTo>
                  <a:pt x="854075" y="38100"/>
                </a:lnTo>
                <a:lnTo>
                  <a:pt x="777875" y="0"/>
                </a:lnTo>
                <a:close/>
              </a:path>
              <a:path w="854075" h="76200">
                <a:moveTo>
                  <a:pt x="0" y="33336"/>
                </a:moveTo>
                <a:lnTo>
                  <a:pt x="0" y="42861"/>
                </a:lnTo>
                <a:lnTo>
                  <a:pt x="777875" y="42862"/>
                </a:lnTo>
                <a:lnTo>
                  <a:pt x="777875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60962" y="3232151"/>
            <a:ext cx="1103630" cy="76200"/>
          </a:xfrm>
          <a:custGeom>
            <a:avLst/>
            <a:gdLst/>
            <a:ahLst/>
            <a:cxnLst/>
            <a:rect l="l" t="t" r="r" b="b"/>
            <a:pathLst>
              <a:path w="1103629" h="76200">
                <a:moveTo>
                  <a:pt x="1027113" y="42862"/>
                </a:moveTo>
                <a:lnTo>
                  <a:pt x="1027113" y="76200"/>
                </a:lnTo>
                <a:lnTo>
                  <a:pt x="1093788" y="42862"/>
                </a:lnTo>
                <a:lnTo>
                  <a:pt x="1027113" y="42862"/>
                </a:lnTo>
                <a:close/>
              </a:path>
              <a:path w="1103629" h="76200">
                <a:moveTo>
                  <a:pt x="1027113" y="33337"/>
                </a:moveTo>
                <a:lnTo>
                  <a:pt x="1027113" y="42862"/>
                </a:lnTo>
                <a:lnTo>
                  <a:pt x="1039813" y="42862"/>
                </a:lnTo>
                <a:lnTo>
                  <a:pt x="1039813" y="33337"/>
                </a:lnTo>
                <a:lnTo>
                  <a:pt x="1027113" y="33337"/>
                </a:lnTo>
                <a:close/>
              </a:path>
              <a:path w="1103629" h="76200">
                <a:moveTo>
                  <a:pt x="1027113" y="0"/>
                </a:moveTo>
                <a:lnTo>
                  <a:pt x="1027113" y="33337"/>
                </a:lnTo>
                <a:lnTo>
                  <a:pt x="1039813" y="33337"/>
                </a:lnTo>
                <a:lnTo>
                  <a:pt x="1039813" y="42862"/>
                </a:lnTo>
                <a:lnTo>
                  <a:pt x="1093791" y="42861"/>
                </a:lnTo>
                <a:lnTo>
                  <a:pt x="1103313" y="38100"/>
                </a:lnTo>
                <a:lnTo>
                  <a:pt x="1027113" y="0"/>
                </a:lnTo>
                <a:close/>
              </a:path>
              <a:path w="1103629" h="76200">
                <a:moveTo>
                  <a:pt x="0" y="33336"/>
                </a:moveTo>
                <a:lnTo>
                  <a:pt x="0" y="42861"/>
                </a:lnTo>
                <a:lnTo>
                  <a:pt x="1027113" y="42862"/>
                </a:lnTo>
                <a:lnTo>
                  <a:pt x="1027113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40525" y="3232151"/>
            <a:ext cx="1103630" cy="76200"/>
          </a:xfrm>
          <a:custGeom>
            <a:avLst/>
            <a:gdLst/>
            <a:ahLst/>
            <a:cxnLst/>
            <a:rect l="l" t="t" r="r" b="b"/>
            <a:pathLst>
              <a:path w="1103629" h="76200">
                <a:moveTo>
                  <a:pt x="1027112" y="42862"/>
                </a:moveTo>
                <a:lnTo>
                  <a:pt x="1027112" y="76200"/>
                </a:lnTo>
                <a:lnTo>
                  <a:pt x="1093787" y="42862"/>
                </a:lnTo>
                <a:lnTo>
                  <a:pt x="1027112" y="42862"/>
                </a:lnTo>
                <a:close/>
              </a:path>
              <a:path w="1103629" h="76200">
                <a:moveTo>
                  <a:pt x="1027112" y="33337"/>
                </a:moveTo>
                <a:lnTo>
                  <a:pt x="1027112" y="42862"/>
                </a:lnTo>
                <a:lnTo>
                  <a:pt x="1039812" y="42862"/>
                </a:lnTo>
                <a:lnTo>
                  <a:pt x="1039812" y="33337"/>
                </a:lnTo>
                <a:lnTo>
                  <a:pt x="1027112" y="33337"/>
                </a:lnTo>
                <a:close/>
              </a:path>
              <a:path w="1103629" h="76200">
                <a:moveTo>
                  <a:pt x="1027112" y="0"/>
                </a:moveTo>
                <a:lnTo>
                  <a:pt x="1027112" y="33337"/>
                </a:lnTo>
                <a:lnTo>
                  <a:pt x="1039812" y="33337"/>
                </a:lnTo>
                <a:lnTo>
                  <a:pt x="1039812" y="42862"/>
                </a:lnTo>
                <a:lnTo>
                  <a:pt x="1093790" y="42861"/>
                </a:lnTo>
                <a:lnTo>
                  <a:pt x="1103312" y="38100"/>
                </a:lnTo>
                <a:lnTo>
                  <a:pt x="1027112" y="0"/>
                </a:lnTo>
                <a:close/>
              </a:path>
              <a:path w="1103629" h="76200">
                <a:moveTo>
                  <a:pt x="0" y="33336"/>
                </a:moveTo>
                <a:lnTo>
                  <a:pt x="0" y="42861"/>
                </a:lnTo>
                <a:lnTo>
                  <a:pt x="1027112" y="42862"/>
                </a:lnTo>
                <a:lnTo>
                  <a:pt x="1027112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92302" y="2761995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50840" y="2783331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2552" y="276199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15589" y="4665174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开始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44812" y="5064126"/>
            <a:ext cx="831850" cy="76200"/>
          </a:xfrm>
          <a:custGeom>
            <a:avLst/>
            <a:gdLst/>
            <a:ahLst/>
            <a:cxnLst/>
            <a:rect l="l" t="t" r="r" b="b"/>
            <a:pathLst>
              <a:path w="831850" h="76200">
                <a:moveTo>
                  <a:pt x="755650" y="42862"/>
                </a:moveTo>
                <a:lnTo>
                  <a:pt x="755650" y="76200"/>
                </a:lnTo>
                <a:lnTo>
                  <a:pt x="822325" y="42862"/>
                </a:lnTo>
                <a:lnTo>
                  <a:pt x="755650" y="42862"/>
                </a:lnTo>
                <a:close/>
              </a:path>
              <a:path w="831850" h="76200">
                <a:moveTo>
                  <a:pt x="755650" y="33337"/>
                </a:moveTo>
                <a:lnTo>
                  <a:pt x="755650" y="42862"/>
                </a:lnTo>
                <a:lnTo>
                  <a:pt x="768350" y="42862"/>
                </a:lnTo>
                <a:lnTo>
                  <a:pt x="768350" y="33337"/>
                </a:lnTo>
                <a:lnTo>
                  <a:pt x="755650" y="33337"/>
                </a:lnTo>
                <a:close/>
              </a:path>
              <a:path w="831850" h="76200">
                <a:moveTo>
                  <a:pt x="755650" y="0"/>
                </a:moveTo>
                <a:lnTo>
                  <a:pt x="755650" y="33337"/>
                </a:lnTo>
                <a:lnTo>
                  <a:pt x="768350" y="33337"/>
                </a:lnTo>
                <a:lnTo>
                  <a:pt x="768350" y="42862"/>
                </a:lnTo>
                <a:lnTo>
                  <a:pt x="822327" y="42861"/>
                </a:lnTo>
                <a:lnTo>
                  <a:pt x="831850" y="38100"/>
                </a:lnTo>
                <a:lnTo>
                  <a:pt x="755650" y="0"/>
                </a:lnTo>
                <a:close/>
              </a:path>
              <a:path w="831850" h="76200">
                <a:moveTo>
                  <a:pt x="0" y="33336"/>
                </a:moveTo>
                <a:lnTo>
                  <a:pt x="0" y="42861"/>
                </a:lnTo>
                <a:lnTo>
                  <a:pt x="755650" y="42862"/>
                </a:lnTo>
                <a:lnTo>
                  <a:pt x="75565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98887" y="4838700"/>
            <a:ext cx="498475" cy="508000"/>
          </a:xfrm>
          <a:custGeom>
            <a:avLst/>
            <a:gdLst/>
            <a:ahLst/>
            <a:cxnLst/>
            <a:rect l="l" t="t" r="r" b="b"/>
            <a:pathLst>
              <a:path w="498475" h="508000">
                <a:moveTo>
                  <a:pt x="0" y="254000"/>
                </a:moveTo>
                <a:lnTo>
                  <a:pt x="4015" y="208343"/>
                </a:lnTo>
                <a:lnTo>
                  <a:pt x="15592" y="165371"/>
                </a:lnTo>
                <a:lnTo>
                  <a:pt x="34028" y="125801"/>
                </a:lnTo>
                <a:lnTo>
                  <a:pt x="58617" y="90351"/>
                </a:lnTo>
                <a:lnTo>
                  <a:pt x="88656" y="59737"/>
                </a:lnTo>
                <a:lnTo>
                  <a:pt x="123442" y="34678"/>
                </a:lnTo>
                <a:lnTo>
                  <a:pt x="162270" y="15890"/>
                </a:lnTo>
                <a:lnTo>
                  <a:pt x="204436" y="4092"/>
                </a:lnTo>
                <a:lnTo>
                  <a:pt x="249237" y="0"/>
                </a:lnTo>
                <a:lnTo>
                  <a:pt x="294038" y="4092"/>
                </a:lnTo>
                <a:lnTo>
                  <a:pt x="336204" y="15890"/>
                </a:lnTo>
                <a:lnTo>
                  <a:pt x="375032" y="34678"/>
                </a:lnTo>
                <a:lnTo>
                  <a:pt x="409818" y="59737"/>
                </a:lnTo>
                <a:lnTo>
                  <a:pt x="439857" y="90351"/>
                </a:lnTo>
                <a:lnTo>
                  <a:pt x="464446" y="125801"/>
                </a:lnTo>
                <a:lnTo>
                  <a:pt x="482882" y="165371"/>
                </a:lnTo>
                <a:lnTo>
                  <a:pt x="494459" y="208343"/>
                </a:lnTo>
                <a:lnTo>
                  <a:pt x="498475" y="254000"/>
                </a:lnTo>
                <a:lnTo>
                  <a:pt x="494459" y="299656"/>
                </a:lnTo>
                <a:lnTo>
                  <a:pt x="482882" y="342628"/>
                </a:lnTo>
                <a:lnTo>
                  <a:pt x="464446" y="382198"/>
                </a:lnTo>
                <a:lnTo>
                  <a:pt x="439857" y="417648"/>
                </a:lnTo>
                <a:lnTo>
                  <a:pt x="409818" y="448262"/>
                </a:lnTo>
                <a:lnTo>
                  <a:pt x="375032" y="473321"/>
                </a:lnTo>
                <a:lnTo>
                  <a:pt x="336204" y="492109"/>
                </a:lnTo>
                <a:lnTo>
                  <a:pt x="294038" y="503907"/>
                </a:lnTo>
                <a:lnTo>
                  <a:pt x="249237" y="508000"/>
                </a:lnTo>
                <a:lnTo>
                  <a:pt x="204436" y="503907"/>
                </a:lnTo>
                <a:lnTo>
                  <a:pt x="162270" y="492109"/>
                </a:lnTo>
                <a:lnTo>
                  <a:pt x="123442" y="473321"/>
                </a:lnTo>
                <a:lnTo>
                  <a:pt x="88656" y="448262"/>
                </a:lnTo>
                <a:lnTo>
                  <a:pt x="58617" y="417648"/>
                </a:lnTo>
                <a:lnTo>
                  <a:pt x="34028" y="382198"/>
                </a:lnTo>
                <a:lnTo>
                  <a:pt x="15592" y="342628"/>
                </a:lnTo>
                <a:lnTo>
                  <a:pt x="4015" y="299656"/>
                </a:lnTo>
                <a:lnTo>
                  <a:pt x="0" y="25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85577" y="4810251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48286" y="4844706"/>
            <a:ext cx="536575" cy="544830"/>
          </a:xfrm>
          <a:custGeom>
            <a:avLst/>
            <a:gdLst/>
            <a:ahLst/>
            <a:cxnLst/>
            <a:rect l="l" t="t" r="r" b="b"/>
            <a:pathLst>
              <a:path w="536575" h="544829">
                <a:moveTo>
                  <a:pt x="267284" y="0"/>
                </a:moveTo>
                <a:lnTo>
                  <a:pt x="213205" y="5079"/>
                </a:lnTo>
                <a:lnTo>
                  <a:pt x="162854" y="21589"/>
                </a:lnTo>
                <a:lnTo>
                  <a:pt x="117365" y="46989"/>
                </a:lnTo>
                <a:lnTo>
                  <a:pt x="77809" y="80009"/>
                </a:lnTo>
                <a:lnTo>
                  <a:pt x="45228" y="120650"/>
                </a:lnTo>
                <a:lnTo>
                  <a:pt x="20683" y="167639"/>
                </a:lnTo>
                <a:lnTo>
                  <a:pt x="5250" y="218439"/>
                </a:lnTo>
                <a:lnTo>
                  <a:pt x="0" y="273050"/>
                </a:lnTo>
                <a:lnTo>
                  <a:pt x="1473" y="300989"/>
                </a:lnTo>
                <a:lnTo>
                  <a:pt x="12302" y="354329"/>
                </a:lnTo>
                <a:lnTo>
                  <a:pt x="32744" y="403859"/>
                </a:lnTo>
                <a:lnTo>
                  <a:pt x="61722" y="447039"/>
                </a:lnTo>
                <a:lnTo>
                  <a:pt x="98178" y="483869"/>
                </a:lnTo>
                <a:lnTo>
                  <a:pt x="141066" y="513079"/>
                </a:lnTo>
                <a:lnTo>
                  <a:pt x="189318" y="533399"/>
                </a:lnTo>
                <a:lnTo>
                  <a:pt x="241801" y="543560"/>
                </a:lnTo>
                <a:lnTo>
                  <a:pt x="269242" y="544829"/>
                </a:lnTo>
                <a:lnTo>
                  <a:pt x="296674" y="543560"/>
                </a:lnTo>
                <a:lnTo>
                  <a:pt x="323322" y="539749"/>
                </a:lnTo>
                <a:lnTo>
                  <a:pt x="349036" y="533399"/>
                </a:lnTo>
                <a:lnTo>
                  <a:pt x="268589" y="533399"/>
                </a:lnTo>
                <a:lnTo>
                  <a:pt x="242454" y="530860"/>
                </a:lnTo>
                <a:lnTo>
                  <a:pt x="192538" y="520699"/>
                </a:lnTo>
                <a:lnTo>
                  <a:pt x="146663" y="501649"/>
                </a:lnTo>
                <a:lnTo>
                  <a:pt x="105876" y="473709"/>
                </a:lnTo>
                <a:lnTo>
                  <a:pt x="71201" y="438149"/>
                </a:lnTo>
                <a:lnTo>
                  <a:pt x="43653" y="396239"/>
                </a:lnTo>
                <a:lnTo>
                  <a:pt x="24254" y="350519"/>
                </a:lnTo>
                <a:lnTo>
                  <a:pt x="14033" y="299719"/>
                </a:lnTo>
                <a:lnTo>
                  <a:pt x="12683" y="273050"/>
                </a:lnTo>
                <a:lnTo>
                  <a:pt x="13971" y="246379"/>
                </a:lnTo>
                <a:lnTo>
                  <a:pt x="24074" y="195579"/>
                </a:lnTo>
                <a:lnTo>
                  <a:pt x="43366" y="148589"/>
                </a:lnTo>
                <a:lnTo>
                  <a:pt x="70820" y="106679"/>
                </a:lnTo>
                <a:lnTo>
                  <a:pt x="105410" y="72389"/>
                </a:lnTo>
                <a:lnTo>
                  <a:pt x="146119" y="43179"/>
                </a:lnTo>
                <a:lnTo>
                  <a:pt x="191928" y="24129"/>
                </a:lnTo>
                <a:lnTo>
                  <a:pt x="241804" y="13969"/>
                </a:lnTo>
                <a:lnTo>
                  <a:pt x="267936" y="12700"/>
                </a:lnTo>
                <a:lnTo>
                  <a:pt x="350740" y="12700"/>
                </a:lnTo>
                <a:lnTo>
                  <a:pt x="347207" y="11429"/>
                </a:lnTo>
                <a:lnTo>
                  <a:pt x="321421" y="5079"/>
                </a:lnTo>
                <a:lnTo>
                  <a:pt x="294726" y="1269"/>
                </a:lnTo>
                <a:lnTo>
                  <a:pt x="267284" y="0"/>
                </a:lnTo>
                <a:close/>
              </a:path>
              <a:path w="536575" h="544829">
                <a:moveTo>
                  <a:pt x="350740" y="12700"/>
                </a:moveTo>
                <a:lnTo>
                  <a:pt x="267936" y="12700"/>
                </a:lnTo>
                <a:lnTo>
                  <a:pt x="294073" y="13969"/>
                </a:lnTo>
                <a:lnTo>
                  <a:pt x="319469" y="17779"/>
                </a:lnTo>
                <a:lnTo>
                  <a:pt x="367497" y="33019"/>
                </a:lnTo>
                <a:lnTo>
                  <a:pt x="410956" y="55879"/>
                </a:lnTo>
                <a:lnTo>
                  <a:pt x="448816" y="87629"/>
                </a:lnTo>
                <a:lnTo>
                  <a:pt x="480054" y="127000"/>
                </a:lnTo>
                <a:lnTo>
                  <a:pt x="503655" y="171450"/>
                </a:lnTo>
                <a:lnTo>
                  <a:pt x="518594" y="219709"/>
                </a:lnTo>
                <a:lnTo>
                  <a:pt x="523843" y="271779"/>
                </a:lnTo>
                <a:lnTo>
                  <a:pt x="522556" y="298450"/>
                </a:lnTo>
                <a:lnTo>
                  <a:pt x="512452" y="349250"/>
                </a:lnTo>
                <a:lnTo>
                  <a:pt x="493160" y="396239"/>
                </a:lnTo>
                <a:lnTo>
                  <a:pt x="465706" y="438149"/>
                </a:lnTo>
                <a:lnTo>
                  <a:pt x="431116" y="473709"/>
                </a:lnTo>
                <a:lnTo>
                  <a:pt x="390408" y="501649"/>
                </a:lnTo>
                <a:lnTo>
                  <a:pt x="344597" y="520699"/>
                </a:lnTo>
                <a:lnTo>
                  <a:pt x="294722" y="530860"/>
                </a:lnTo>
                <a:lnTo>
                  <a:pt x="268589" y="533399"/>
                </a:lnTo>
                <a:lnTo>
                  <a:pt x="349036" y="533399"/>
                </a:lnTo>
                <a:lnTo>
                  <a:pt x="397093" y="511809"/>
                </a:lnTo>
                <a:lnTo>
                  <a:pt x="439746" y="482599"/>
                </a:lnTo>
                <a:lnTo>
                  <a:pt x="475946" y="445769"/>
                </a:lnTo>
                <a:lnTo>
                  <a:pt x="504642" y="401319"/>
                </a:lnTo>
                <a:lnTo>
                  <a:pt x="524766" y="353059"/>
                </a:lnTo>
                <a:lnTo>
                  <a:pt x="535241" y="299719"/>
                </a:lnTo>
                <a:lnTo>
                  <a:pt x="536528" y="271779"/>
                </a:lnTo>
                <a:lnTo>
                  <a:pt x="535054" y="243839"/>
                </a:lnTo>
                <a:lnTo>
                  <a:pt x="524224" y="190500"/>
                </a:lnTo>
                <a:lnTo>
                  <a:pt x="503782" y="142239"/>
                </a:lnTo>
                <a:lnTo>
                  <a:pt x="474804" y="97789"/>
                </a:lnTo>
                <a:lnTo>
                  <a:pt x="438348" y="60959"/>
                </a:lnTo>
                <a:lnTo>
                  <a:pt x="395460" y="31750"/>
                </a:lnTo>
                <a:lnTo>
                  <a:pt x="371936" y="20319"/>
                </a:lnTo>
                <a:lnTo>
                  <a:pt x="350740" y="12700"/>
                </a:lnTo>
                <a:close/>
              </a:path>
              <a:path w="536575" h="544829">
                <a:moveTo>
                  <a:pt x="268589" y="25400"/>
                </a:moveTo>
                <a:lnTo>
                  <a:pt x="243756" y="25400"/>
                </a:lnTo>
                <a:lnTo>
                  <a:pt x="219642" y="29209"/>
                </a:lnTo>
                <a:lnTo>
                  <a:pt x="174047" y="44450"/>
                </a:lnTo>
                <a:lnTo>
                  <a:pt x="132761" y="67309"/>
                </a:lnTo>
                <a:lnTo>
                  <a:pt x="96765" y="96519"/>
                </a:lnTo>
                <a:lnTo>
                  <a:pt x="67045" y="133350"/>
                </a:lnTo>
                <a:lnTo>
                  <a:pt x="44588" y="175259"/>
                </a:lnTo>
                <a:lnTo>
                  <a:pt x="30369" y="222250"/>
                </a:lnTo>
                <a:lnTo>
                  <a:pt x="25368" y="271779"/>
                </a:lnTo>
                <a:lnTo>
                  <a:pt x="26592" y="297179"/>
                </a:lnTo>
                <a:lnTo>
                  <a:pt x="36207" y="345439"/>
                </a:lnTo>
                <a:lnTo>
                  <a:pt x="54561" y="389889"/>
                </a:lnTo>
                <a:lnTo>
                  <a:pt x="80679" y="429259"/>
                </a:lnTo>
                <a:lnTo>
                  <a:pt x="113574" y="463549"/>
                </a:lnTo>
                <a:lnTo>
                  <a:pt x="152260" y="490219"/>
                </a:lnTo>
                <a:lnTo>
                  <a:pt x="195757" y="509269"/>
                </a:lnTo>
                <a:lnTo>
                  <a:pt x="267936" y="520699"/>
                </a:lnTo>
                <a:lnTo>
                  <a:pt x="292770" y="519429"/>
                </a:lnTo>
                <a:lnTo>
                  <a:pt x="316884" y="515619"/>
                </a:lnTo>
                <a:lnTo>
                  <a:pt x="340160" y="509269"/>
                </a:lnTo>
                <a:lnTo>
                  <a:pt x="343349" y="507999"/>
                </a:lnTo>
                <a:lnTo>
                  <a:pt x="267284" y="507999"/>
                </a:lnTo>
                <a:lnTo>
                  <a:pt x="243759" y="506729"/>
                </a:lnTo>
                <a:lnTo>
                  <a:pt x="198977" y="496569"/>
                </a:lnTo>
                <a:lnTo>
                  <a:pt x="157857" y="478789"/>
                </a:lnTo>
                <a:lnTo>
                  <a:pt x="121272" y="453389"/>
                </a:lnTo>
                <a:lnTo>
                  <a:pt x="90157" y="421639"/>
                </a:lnTo>
                <a:lnTo>
                  <a:pt x="65471" y="383539"/>
                </a:lnTo>
                <a:lnTo>
                  <a:pt x="48159" y="341629"/>
                </a:lnTo>
                <a:lnTo>
                  <a:pt x="39152" y="295909"/>
                </a:lnTo>
                <a:lnTo>
                  <a:pt x="38053" y="271779"/>
                </a:lnTo>
                <a:lnTo>
                  <a:pt x="39339" y="247650"/>
                </a:lnTo>
                <a:lnTo>
                  <a:pt x="48701" y="201929"/>
                </a:lnTo>
                <a:lnTo>
                  <a:pt x="66330" y="160019"/>
                </a:lnTo>
                <a:lnTo>
                  <a:pt x="91299" y="121919"/>
                </a:lnTo>
                <a:lnTo>
                  <a:pt x="122670" y="90169"/>
                </a:lnTo>
                <a:lnTo>
                  <a:pt x="159490" y="64769"/>
                </a:lnTo>
                <a:lnTo>
                  <a:pt x="200806" y="48259"/>
                </a:lnTo>
                <a:lnTo>
                  <a:pt x="245708" y="38100"/>
                </a:lnTo>
                <a:lnTo>
                  <a:pt x="269242" y="36829"/>
                </a:lnTo>
                <a:lnTo>
                  <a:pt x="343954" y="36829"/>
                </a:lnTo>
                <a:lnTo>
                  <a:pt x="340770" y="35559"/>
                </a:lnTo>
                <a:lnTo>
                  <a:pt x="317517" y="30479"/>
                </a:lnTo>
                <a:lnTo>
                  <a:pt x="293420" y="26669"/>
                </a:lnTo>
                <a:lnTo>
                  <a:pt x="268589" y="25400"/>
                </a:lnTo>
                <a:close/>
              </a:path>
              <a:path w="536575" h="544829">
                <a:moveTo>
                  <a:pt x="343954" y="36829"/>
                </a:moveTo>
                <a:lnTo>
                  <a:pt x="269242" y="36829"/>
                </a:lnTo>
                <a:lnTo>
                  <a:pt x="315565" y="41909"/>
                </a:lnTo>
                <a:lnTo>
                  <a:pt x="337550" y="48259"/>
                </a:lnTo>
                <a:lnTo>
                  <a:pt x="378669" y="66039"/>
                </a:lnTo>
                <a:lnTo>
                  <a:pt x="415254" y="91439"/>
                </a:lnTo>
                <a:lnTo>
                  <a:pt x="446369" y="123189"/>
                </a:lnTo>
                <a:lnTo>
                  <a:pt x="471055" y="161289"/>
                </a:lnTo>
                <a:lnTo>
                  <a:pt x="488367" y="203200"/>
                </a:lnTo>
                <a:lnTo>
                  <a:pt x="497373" y="248919"/>
                </a:lnTo>
                <a:lnTo>
                  <a:pt x="498475" y="273050"/>
                </a:lnTo>
                <a:lnTo>
                  <a:pt x="497187" y="297179"/>
                </a:lnTo>
                <a:lnTo>
                  <a:pt x="487824" y="342900"/>
                </a:lnTo>
                <a:lnTo>
                  <a:pt x="470197" y="384809"/>
                </a:lnTo>
                <a:lnTo>
                  <a:pt x="445228" y="422909"/>
                </a:lnTo>
                <a:lnTo>
                  <a:pt x="413856" y="454659"/>
                </a:lnTo>
                <a:lnTo>
                  <a:pt x="377037" y="480059"/>
                </a:lnTo>
                <a:lnTo>
                  <a:pt x="335721" y="496569"/>
                </a:lnTo>
                <a:lnTo>
                  <a:pt x="290818" y="506729"/>
                </a:lnTo>
                <a:lnTo>
                  <a:pt x="267284" y="507999"/>
                </a:lnTo>
                <a:lnTo>
                  <a:pt x="343349" y="507999"/>
                </a:lnTo>
                <a:lnTo>
                  <a:pt x="383722" y="490219"/>
                </a:lnTo>
                <a:lnTo>
                  <a:pt x="422487" y="463549"/>
                </a:lnTo>
                <a:lnTo>
                  <a:pt x="455467" y="430529"/>
                </a:lnTo>
                <a:lnTo>
                  <a:pt x="481677" y="391159"/>
                </a:lnTo>
                <a:lnTo>
                  <a:pt x="500138" y="346709"/>
                </a:lnTo>
                <a:lnTo>
                  <a:pt x="509871" y="298450"/>
                </a:lnTo>
                <a:lnTo>
                  <a:pt x="511158" y="273050"/>
                </a:lnTo>
                <a:lnTo>
                  <a:pt x="509934" y="247650"/>
                </a:lnTo>
                <a:lnTo>
                  <a:pt x="500319" y="199389"/>
                </a:lnTo>
                <a:lnTo>
                  <a:pt x="481965" y="154939"/>
                </a:lnTo>
                <a:lnTo>
                  <a:pt x="455848" y="115569"/>
                </a:lnTo>
                <a:lnTo>
                  <a:pt x="422953" y="81279"/>
                </a:lnTo>
                <a:lnTo>
                  <a:pt x="384266" y="54609"/>
                </a:lnTo>
                <a:lnTo>
                  <a:pt x="363058" y="44450"/>
                </a:lnTo>
                <a:lnTo>
                  <a:pt x="343954" y="36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280977" y="483463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35462" y="5091113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875" y="42862"/>
                </a:moveTo>
                <a:lnTo>
                  <a:pt x="777875" y="76200"/>
                </a:lnTo>
                <a:lnTo>
                  <a:pt x="844550" y="42862"/>
                </a:lnTo>
                <a:lnTo>
                  <a:pt x="777875" y="42862"/>
                </a:lnTo>
                <a:close/>
              </a:path>
              <a:path w="854075" h="76200">
                <a:moveTo>
                  <a:pt x="777875" y="33337"/>
                </a:moveTo>
                <a:lnTo>
                  <a:pt x="777875" y="42862"/>
                </a:lnTo>
                <a:lnTo>
                  <a:pt x="790575" y="42862"/>
                </a:lnTo>
                <a:lnTo>
                  <a:pt x="790575" y="33337"/>
                </a:lnTo>
                <a:lnTo>
                  <a:pt x="777875" y="33337"/>
                </a:lnTo>
                <a:close/>
              </a:path>
              <a:path w="854075" h="76200">
                <a:moveTo>
                  <a:pt x="777875" y="0"/>
                </a:moveTo>
                <a:lnTo>
                  <a:pt x="777875" y="33337"/>
                </a:lnTo>
                <a:lnTo>
                  <a:pt x="790575" y="33337"/>
                </a:lnTo>
                <a:lnTo>
                  <a:pt x="790575" y="42862"/>
                </a:lnTo>
                <a:lnTo>
                  <a:pt x="844552" y="42861"/>
                </a:lnTo>
                <a:lnTo>
                  <a:pt x="854075" y="38100"/>
                </a:lnTo>
                <a:lnTo>
                  <a:pt x="777875" y="0"/>
                </a:lnTo>
                <a:close/>
              </a:path>
              <a:path w="854075" h="76200">
                <a:moveTo>
                  <a:pt x="0" y="33336"/>
                </a:moveTo>
                <a:lnTo>
                  <a:pt x="0" y="42861"/>
                </a:lnTo>
                <a:lnTo>
                  <a:pt x="777875" y="42862"/>
                </a:lnTo>
                <a:lnTo>
                  <a:pt x="777875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94631" y="4391032"/>
            <a:ext cx="469900" cy="481965"/>
          </a:xfrm>
          <a:custGeom>
            <a:avLst/>
            <a:gdLst/>
            <a:ahLst/>
            <a:cxnLst/>
            <a:rect l="l" t="t" r="r" b="b"/>
            <a:pathLst>
              <a:path w="469900" h="481964">
                <a:moveTo>
                  <a:pt x="298139" y="9509"/>
                </a:moveTo>
                <a:lnTo>
                  <a:pt x="236566" y="9509"/>
                </a:lnTo>
                <a:lnTo>
                  <a:pt x="259320" y="10777"/>
                </a:lnTo>
                <a:lnTo>
                  <a:pt x="281419" y="14555"/>
                </a:lnTo>
                <a:lnTo>
                  <a:pt x="323232" y="29154"/>
                </a:lnTo>
                <a:lnTo>
                  <a:pt x="361132" y="52325"/>
                </a:lnTo>
                <a:lnTo>
                  <a:pt x="394210" y="83083"/>
                </a:lnTo>
                <a:lnTo>
                  <a:pt x="421543" y="120423"/>
                </a:lnTo>
                <a:lnTo>
                  <a:pt x="442211" y="163329"/>
                </a:lnTo>
                <a:lnTo>
                  <a:pt x="455296" y="210783"/>
                </a:lnTo>
                <a:lnTo>
                  <a:pt x="459889" y="261719"/>
                </a:lnTo>
                <a:lnTo>
                  <a:pt x="458141" y="293551"/>
                </a:lnTo>
                <a:lnTo>
                  <a:pt x="444451" y="354271"/>
                </a:lnTo>
                <a:lnTo>
                  <a:pt x="418230" y="408900"/>
                </a:lnTo>
                <a:lnTo>
                  <a:pt x="380757" y="454865"/>
                </a:lnTo>
                <a:lnTo>
                  <a:pt x="357692" y="474178"/>
                </a:lnTo>
                <a:lnTo>
                  <a:pt x="363808" y="481481"/>
                </a:lnTo>
                <a:lnTo>
                  <a:pt x="407810" y="439592"/>
                </a:lnTo>
                <a:lnTo>
                  <a:pt x="441157" y="387127"/>
                </a:lnTo>
                <a:lnTo>
                  <a:pt x="462099" y="327132"/>
                </a:lnTo>
                <a:lnTo>
                  <a:pt x="469399" y="262249"/>
                </a:lnTo>
                <a:lnTo>
                  <a:pt x="468263" y="236322"/>
                </a:lnTo>
                <a:lnTo>
                  <a:pt x="459046" y="184435"/>
                </a:lnTo>
                <a:lnTo>
                  <a:pt x="441529" y="137506"/>
                </a:lnTo>
                <a:lnTo>
                  <a:pt x="416594" y="95735"/>
                </a:lnTo>
                <a:lnTo>
                  <a:pt x="385152" y="60171"/>
                </a:lnTo>
                <a:lnTo>
                  <a:pt x="348117" y="31874"/>
                </a:lnTo>
                <a:lnTo>
                  <a:pt x="306398" y="11918"/>
                </a:lnTo>
                <a:lnTo>
                  <a:pt x="298139" y="9509"/>
                </a:lnTo>
                <a:close/>
              </a:path>
              <a:path w="469900" h="481964">
                <a:moveTo>
                  <a:pt x="29440" y="376982"/>
                </a:moveTo>
                <a:lnTo>
                  <a:pt x="0" y="395109"/>
                </a:lnTo>
                <a:lnTo>
                  <a:pt x="72395" y="440019"/>
                </a:lnTo>
                <a:lnTo>
                  <a:pt x="67794" y="388033"/>
                </a:lnTo>
                <a:lnTo>
                  <a:pt x="34819" y="388033"/>
                </a:lnTo>
                <a:lnTo>
                  <a:pt x="29440" y="376982"/>
                </a:lnTo>
                <a:close/>
              </a:path>
              <a:path w="469900" h="481964">
                <a:moveTo>
                  <a:pt x="37590" y="371964"/>
                </a:moveTo>
                <a:lnTo>
                  <a:pt x="29440" y="376982"/>
                </a:lnTo>
                <a:lnTo>
                  <a:pt x="34819" y="388033"/>
                </a:lnTo>
                <a:lnTo>
                  <a:pt x="43383" y="383863"/>
                </a:lnTo>
                <a:lnTo>
                  <a:pt x="37590" y="371964"/>
                </a:lnTo>
                <a:close/>
              </a:path>
              <a:path w="469900" h="481964">
                <a:moveTo>
                  <a:pt x="64885" y="355158"/>
                </a:moveTo>
                <a:lnTo>
                  <a:pt x="37590" y="371964"/>
                </a:lnTo>
                <a:lnTo>
                  <a:pt x="43383" y="383863"/>
                </a:lnTo>
                <a:lnTo>
                  <a:pt x="34819" y="388033"/>
                </a:lnTo>
                <a:lnTo>
                  <a:pt x="67794" y="388033"/>
                </a:lnTo>
                <a:lnTo>
                  <a:pt x="64885" y="355158"/>
                </a:lnTo>
                <a:close/>
              </a:path>
              <a:path w="469900" h="481964">
                <a:moveTo>
                  <a:pt x="237109" y="0"/>
                </a:moveTo>
                <a:lnTo>
                  <a:pt x="190116" y="5288"/>
                </a:lnTo>
                <a:lnTo>
                  <a:pt x="146343" y="20568"/>
                </a:lnTo>
                <a:lnTo>
                  <a:pt x="106772" y="44759"/>
                </a:lnTo>
                <a:lnTo>
                  <a:pt x="72340" y="76774"/>
                </a:lnTo>
                <a:lnTo>
                  <a:pt x="43964" y="115536"/>
                </a:lnTo>
                <a:lnTo>
                  <a:pt x="22552" y="159992"/>
                </a:lnTo>
                <a:lnTo>
                  <a:pt x="9015" y="209087"/>
                </a:lnTo>
                <a:lnTo>
                  <a:pt x="4275" y="261719"/>
                </a:lnTo>
                <a:lnTo>
                  <a:pt x="5325" y="286923"/>
                </a:lnTo>
                <a:lnTo>
                  <a:pt x="13698" y="335854"/>
                </a:lnTo>
                <a:lnTo>
                  <a:pt x="29440" y="376982"/>
                </a:lnTo>
                <a:lnTo>
                  <a:pt x="37590" y="371964"/>
                </a:lnTo>
                <a:lnTo>
                  <a:pt x="30072" y="356522"/>
                </a:lnTo>
                <a:lnTo>
                  <a:pt x="29740" y="355840"/>
                </a:lnTo>
                <a:lnTo>
                  <a:pt x="23007" y="333839"/>
                </a:lnTo>
                <a:lnTo>
                  <a:pt x="17932" y="310454"/>
                </a:lnTo>
                <a:lnTo>
                  <a:pt x="14841" y="286518"/>
                </a:lnTo>
                <a:lnTo>
                  <a:pt x="13791" y="262249"/>
                </a:lnTo>
                <a:lnTo>
                  <a:pt x="14927" y="236322"/>
                </a:lnTo>
                <a:lnTo>
                  <a:pt x="23803" y="186961"/>
                </a:lnTo>
                <a:lnTo>
                  <a:pt x="40718" y="141631"/>
                </a:lnTo>
                <a:lnTo>
                  <a:pt x="64759" y="101351"/>
                </a:lnTo>
                <a:lnTo>
                  <a:pt x="95001" y="67133"/>
                </a:lnTo>
                <a:lnTo>
                  <a:pt x="130524" y="39985"/>
                </a:lnTo>
                <a:lnTo>
                  <a:pt x="170420" y="20894"/>
                </a:lnTo>
                <a:lnTo>
                  <a:pt x="213815" y="10838"/>
                </a:lnTo>
                <a:lnTo>
                  <a:pt x="236566" y="9509"/>
                </a:lnTo>
                <a:lnTo>
                  <a:pt x="298139" y="9509"/>
                </a:lnTo>
                <a:lnTo>
                  <a:pt x="284076" y="5407"/>
                </a:lnTo>
                <a:lnTo>
                  <a:pt x="260938" y="1390"/>
                </a:lnTo>
                <a:lnTo>
                  <a:pt x="237109" y="0"/>
                </a:lnTo>
                <a:close/>
              </a:path>
              <a:path w="469900" h="481964">
                <a:moveTo>
                  <a:pt x="29740" y="355840"/>
                </a:moveTo>
                <a:lnTo>
                  <a:pt x="30010" y="356522"/>
                </a:lnTo>
                <a:lnTo>
                  <a:pt x="29901" y="356169"/>
                </a:lnTo>
                <a:lnTo>
                  <a:pt x="29740" y="355840"/>
                </a:lnTo>
                <a:close/>
              </a:path>
              <a:path w="469900" h="481964">
                <a:moveTo>
                  <a:pt x="29901" y="356169"/>
                </a:moveTo>
                <a:lnTo>
                  <a:pt x="30010" y="356522"/>
                </a:lnTo>
                <a:lnTo>
                  <a:pt x="29901" y="356169"/>
                </a:lnTo>
                <a:close/>
              </a:path>
              <a:path w="469900" h="481964">
                <a:moveTo>
                  <a:pt x="29799" y="355840"/>
                </a:moveTo>
                <a:lnTo>
                  <a:pt x="29901" y="356169"/>
                </a:lnTo>
                <a:lnTo>
                  <a:pt x="29799" y="355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41968" y="4391032"/>
            <a:ext cx="474980" cy="481965"/>
          </a:xfrm>
          <a:custGeom>
            <a:avLst/>
            <a:gdLst/>
            <a:ahLst/>
            <a:cxnLst/>
            <a:rect l="l" t="t" r="r" b="b"/>
            <a:pathLst>
              <a:path w="474979" h="481964">
                <a:moveTo>
                  <a:pt x="303352" y="9509"/>
                </a:moveTo>
                <a:lnTo>
                  <a:pt x="241780" y="9509"/>
                </a:lnTo>
                <a:lnTo>
                  <a:pt x="264533" y="10777"/>
                </a:lnTo>
                <a:lnTo>
                  <a:pt x="286632" y="14555"/>
                </a:lnTo>
                <a:lnTo>
                  <a:pt x="328446" y="29154"/>
                </a:lnTo>
                <a:lnTo>
                  <a:pt x="366345" y="52325"/>
                </a:lnTo>
                <a:lnTo>
                  <a:pt x="399423" y="83083"/>
                </a:lnTo>
                <a:lnTo>
                  <a:pt x="426756" y="120423"/>
                </a:lnTo>
                <a:lnTo>
                  <a:pt x="447424" y="163329"/>
                </a:lnTo>
                <a:lnTo>
                  <a:pt x="460509" y="210783"/>
                </a:lnTo>
                <a:lnTo>
                  <a:pt x="465103" y="261719"/>
                </a:lnTo>
                <a:lnTo>
                  <a:pt x="463354" y="293551"/>
                </a:lnTo>
                <a:lnTo>
                  <a:pt x="449665" y="354271"/>
                </a:lnTo>
                <a:lnTo>
                  <a:pt x="423443" y="408900"/>
                </a:lnTo>
                <a:lnTo>
                  <a:pt x="385970" y="454865"/>
                </a:lnTo>
                <a:lnTo>
                  <a:pt x="362906" y="474178"/>
                </a:lnTo>
                <a:lnTo>
                  <a:pt x="369021" y="481481"/>
                </a:lnTo>
                <a:lnTo>
                  <a:pt x="413024" y="439592"/>
                </a:lnTo>
                <a:lnTo>
                  <a:pt x="446370" y="387127"/>
                </a:lnTo>
                <a:lnTo>
                  <a:pt x="467313" y="327132"/>
                </a:lnTo>
                <a:lnTo>
                  <a:pt x="474612" y="262249"/>
                </a:lnTo>
                <a:lnTo>
                  <a:pt x="473476" y="236322"/>
                </a:lnTo>
                <a:lnTo>
                  <a:pt x="464259" y="184435"/>
                </a:lnTo>
                <a:lnTo>
                  <a:pt x="446742" y="137506"/>
                </a:lnTo>
                <a:lnTo>
                  <a:pt x="421807" y="95735"/>
                </a:lnTo>
                <a:lnTo>
                  <a:pt x="390366" y="60171"/>
                </a:lnTo>
                <a:lnTo>
                  <a:pt x="353329" y="31874"/>
                </a:lnTo>
                <a:lnTo>
                  <a:pt x="311612" y="11918"/>
                </a:lnTo>
                <a:lnTo>
                  <a:pt x="303352" y="9509"/>
                </a:lnTo>
                <a:close/>
              </a:path>
              <a:path w="474979" h="481964">
                <a:moveTo>
                  <a:pt x="29952" y="366244"/>
                </a:moveTo>
                <a:lnTo>
                  <a:pt x="0" y="382884"/>
                </a:lnTo>
                <a:lnTo>
                  <a:pt x="70311" y="430993"/>
                </a:lnTo>
                <a:lnTo>
                  <a:pt x="67985" y="377483"/>
                </a:lnTo>
                <a:lnTo>
                  <a:pt x="35151" y="377483"/>
                </a:lnTo>
                <a:lnTo>
                  <a:pt x="29952" y="366244"/>
                </a:lnTo>
                <a:close/>
              </a:path>
              <a:path w="474979" h="481964">
                <a:moveTo>
                  <a:pt x="38302" y="361606"/>
                </a:moveTo>
                <a:lnTo>
                  <a:pt x="29952" y="366244"/>
                </a:lnTo>
                <a:lnTo>
                  <a:pt x="35151" y="377483"/>
                </a:lnTo>
                <a:lnTo>
                  <a:pt x="43795" y="373484"/>
                </a:lnTo>
                <a:lnTo>
                  <a:pt x="38302" y="361606"/>
                </a:lnTo>
                <a:close/>
              </a:path>
              <a:path w="474979" h="481964">
                <a:moveTo>
                  <a:pt x="66611" y="345879"/>
                </a:moveTo>
                <a:lnTo>
                  <a:pt x="38302" y="361606"/>
                </a:lnTo>
                <a:lnTo>
                  <a:pt x="43795" y="373484"/>
                </a:lnTo>
                <a:lnTo>
                  <a:pt x="35151" y="377483"/>
                </a:lnTo>
                <a:lnTo>
                  <a:pt x="67985" y="377483"/>
                </a:lnTo>
                <a:lnTo>
                  <a:pt x="66611" y="345879"/>
                </a:lnTo>
                <a:close/>
              </a:path>
              <a:path w="474979" h="481964">
                <a:moveTo>
                  <a:pt x="242322" y="0"/>
                </a:moveTo>
                <a:lnTo>
                  <a:pt x="195329" y="5288"/>
                </a:lnTo>
                <a:lnTo>
                  <a:pt x="151556" y="20568"/>
                </a:lnTo>
                <a:lnTo>
                  <a:pt x="111986" y="44759"/>
                </a:lnTo>
                <a:lnTo>
                  <a:pt x="77553" y="76774"/>
                </a:lnTo>
                <a:lnTo>
                  <a:pt x="49178" y="115536"/>
                </a:lnTo>
                <a:lnTo>
                  <a:pt x="27766" y="159992"/>
                </a:lnTo>
                <a:lnTo>
                  <a:pt x="14229" y="209087"/>
                </a:lnTo>
                <a:lnTo>
                  <a:pt x="9489" y="261719"/>
                </a:lnTo>
                <a:lnTo>
                  <a:pt x="10408" y="285356"/>
                </a:lnTo>
                <a:lnTo>
                  <a:pt x="17778" y="331362"/>
                </a:lnTo>
                <a:lnTo>
                  <a:pt x="29952" y="366244"/>
                </a:lnTo>
                <a:lnTo>
                  <a:pt x="38302" y="361606"/>
                </a:lnTo>
                <a:lnTo>
                  <a:pt x="33355" y="350911"/>
                </a:lnTo>
                <a:lnTo>
                  <a:pt x="33160" y="350555"/>
                </a:lnTo>
                <a:lnTo>
                  <a:pt x="33096" y="350227"/>
                </a:lnTo>
                <a:lnTo>
                  <a:pt x="27114" y="329473"/>
                </a:lnTo>
                <a:lnTo>
                  <a:pt x="22645" y="307451"/>
                </a:lnTo>
                <a:lnTo>
                  <a:pt x="19926" y="284976"/>
                </a:lnTo>
                <a:lnTo>
                  <a:pt x="19005" y="262249"/>
                </a:lnTo>
                <a:lnTo>
                  <a:pt x="20140" y="236322"/>
                </a:lnTo>
                <a:lnTo>
                  <a:pt x="29016" y="186961"/>
                </a:lnTo>
                <a:lnTo>
                  <a:pt x="45932" y="141631"/>
                </a:lnTo>
                <a:lnTo>
                  <a:pt x="69973" y="101351"/>
                </a:lnTo>
                <a:lnTo>
                  <a:pt x="100214" y="67133"/>
                </a:lnTo>
                <a:lnTo>
                  <a:pt x="135737" y="39985"/>
                </a:lnTo>
                <a:lnTo>
                  <a:pt x="175633" y="20894"/>
                </a:lnTo>
                <a:lnTo>
                  <a:pt x="219029" y="10838"/>
                </a:lnTo>
                <a:lnTo>
                  <a:pt x="241780" y="9509"/>
                </a:lnTo>
                <a:lnTo>
                  <a:pt x="303352" y="9509"/>
                </a:lnTo>
                <a:lnTo>
                  <a:pt x="289289" y="5407"/>
                </a:lnTo>
                <a:lnTo>
                  <a:pt x="266151" y="1390"/>
                </a:lnTo>
                <a:lnTo>
                  <a:pt x="242322" y="0"/>
                </a:lnTo>
                <a:close/>
              </a:path>
              <a:path w="474979" h="481964">
                <a:moveTo>
                  <a:pt x="33039" y="350227"/>
                </a:moveTo>
                <a:lnTo>
                  <a:pt x="33293" y="350911"/>
                </a:lnTo>
                <a:lnTo>
                  <a:pt x="33190" y="350555"/>
                </a:lnTo>
                <a:lnTo>
                  <a:pt x="33039" y="350227"/>
                </a:lnTo>
                <a:close/>
              </a:path>
              <a:path w="474979" h="481964">
                <a:moveTo>
                  <a:pt x="33190" y="350555"/>
                </a:moveTo>
                <a:lnTo>
                  <a:pt x="33293" y="350911"/>
                </a:lnTo>
                <a:lnTo>
                  <a:pt x="33190" y="350555"/>
                </a:lnTo>
                <a:close/>
              </a:path>
              <a:path w="474979" h="481964">
                <a:moveTo>
                  <a:pt x="33096" y="350227"/>
                </a:moveTo>
                <a:lnTo>
                  <a:pt x="33190" y="350555"/>
                </a:lnTo>
                <a:lnTo>
                  <a:pt x="33096" y="35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642927" y="4106164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9" name="object 39"/>
          <p:cNvSpPr txBox="1"/>
          <p:nvPr/>
        </p:nvSpPr>
        <p:spPr>
          <a:xfrm>
            <a:off x="4522152" y="4633467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28465" y="4039107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8990" y="1597351"/>
            <a:ext cx="20320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0" b="1">
                <a:latin typeface="宋体"/>
                <a:cs typeface="宋体"/>
              </a:rPr>
              <a:t>a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8665" y="2892750"/>
            <a:ext cx="56388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abb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7065" y="4700215"/>
            <a:ext cx="157162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{a}</a:t>
            </a:r>
            <a:r>
              <a:rPr dirty="0" baseline="24024" sz="2775" spc="30" b="1">
                <a:latin typeface="宋体"/>
                <a:cs typeface="宋体"/>
              </a:rPr>
              <a:t>*</a:t>
            </a:r>
            <a:r>
              <a:rPr dirty="0" sz="2750" spc="20" b="1">
                <a:latin typeface="宋体"/>
                <a:cs typeface="宋体"/>
              </a:rPr>
              <a:t>b{b}</a:t>
            </a:r>
            <a:r>
              <a:rPr dirty="0" baseline="24024" sz="2775" spc="30" b="1">
                <a:latin typeface="宋体"/>
                <a:cs typeface="宋体"/>
              </a:rPr>
              <a:t>*</a:t>
            </a:r>
            <a:endParaRPr baseline="24024" sz="277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308800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/>
              <a:t>合并为一个</a:t>
            </a:r>
            <a:r>
              <a:rPr dirty="0" sz="3100" spc="40">
                <a:latin typeface="宋体"/>
                <a:cs typeface="宋体"/>
              </a:rPr>
              <a:t>NFA</a:t>
            </a:r>
            <a:r>
              <a:rPr dirty="0" sz="3100" spc="-5">
                <a:latin typeface="宋体"/>
                <a:cs typeface="宋体"/>
              </a:rPr>
              <a:t> </a:t>
            </a:r>
            <a:r>
              <a:rPr dirty="0" sz="3100" spc="35">
                <a:latin typeface="宋体"/>
                <a:cs typeface="宋体"/>
              </a:rPr>
              <a:t>M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3627" y="2013204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5852" y="2933700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5852" y="4280916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6177" y="1991868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5540" y="2933700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5540" y="4302252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8427" y="2939796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1952" y="2912364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41437" y="2001591"/>
            <a:ext cx="7101361" cy="2854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25290" y="1772412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7132002" y="2695956"/>
            <a:ext cx="2514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7215" y="2717292"/>
            <a:ext cx="2514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7177" y="3573779"/>
            <a:ext cx="2514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6215" y="2695956"/>
            <a:ext cx="532765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dirty="0" sz="3200" b="1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  <a:spcBef>
                <a:spcPts val="840"/>
              </a:spcBef>
            </a:pPr>
            <a:r>
              <a:rPr dirty="0" sz="3200" b="1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1739" y="2688534"/>
            <a:ext cx="74041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宋体"/>
                <a:cs typeface="宋体"/>
              </a:rPr>
              <a:t>开始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1702" y="2958084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3039" y="3796474"/>
            <a:ext cx="203835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0" b="1">
                <a:latin typeface="Symbol"/>
                <a:cs typeface="Symbol"/>
              </a:rPr>
              <a:t>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3989" y="2699194"/>
            <a:ext cx="203835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0" b="1">
                <a:latin typeface="Symbol"/>
                <a:cs typeface="Symbol"/>
              </a:rPr>
              <a:t>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3989" y="1888426"/>
            <a:ext cx="203835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0" b="1">
                <a:latin typeface="Symbol"/>
                <a:cs typeface="Symbol"/>
              </a:rPr>
              <a:t></a:t>
            </a:r>
            <a:endParaRPr sz="3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8284209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词法分析程序作为语法分析程序的子程序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07340" y="4476625"/>
            <a:ext cx="4655185" cy="156464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避免了中间文件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省去了取送符号的工作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有利于提高编译程序的效率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1275" y="1760537"/>
            <a:ext cx="1622425" cy="955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6520" marR="91440" indent="356870">
              <a:lnSpc>
                <a:spcPct val="103299"/>
              </a:lnSpc>
              <a:spcBef>
                <a:spcPts val="165"/>
              </a:spcBef>
            </a:pPr>
            <a:r>
              <a:rPr dirty="0" sz="2750" spc="45" b="1">
                <a:latin typeface="黑体"/>
                <a:cs typeface="黑体"/>
              </a:rPr>
              <a:t>语法 </a:t>
            </a:r>
            <a:r>
              <a:rPr dirty="0" sz="2750" spc="45" b="1">
                <a:latin typeface="黑体"/>
                <a:cs typeface="黑体"/>
              </a:rPr>
              <a:t>分析程</a:t>
            </a:r>
            <a:r>
              <a:rPr dirty="0" sz="2750" spc="35" b="1">
                <a:latin typeface="黑体"/>
                <a:cs typeface="黑体"/>
              </a:rPr>
              <a:t>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937" y="1739901"/>
            <a:ext cx="1622425" cy="955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6520" marR="91440" indent="356870">
              <a:lnSpc>
                <a:spcPct val="103299"/>
              </a:lnSpc>
              <a:spcBef>
                <a:spcPts val="160"/>
              </a:spcBef>
            </a:pPr>
            <a:r>
              <a:rPr dirty="0" sz="2750" spc="45" b="1">
                <a:latin typeface="黑体"/>
                <a:cs typeface="黑体"/>
              </a:rPr>
              <a:t>词法 </a:t>
            </a:r>
            <a:r>
              <a:rPr dirty="0" sz="2750" spc="45" b="1">
                <a:latin typeface="黑体"/>
                <a:cs typeface="黑体"/>
              </a:rPr>
              <a:t>分析程</a:t>
            </a:r>
            <a:r>
              <a:rPr dirty="0" sz="2750" spc="35" b="1">
                <a:latin typeface="黑体"/>
                <a:cs typeface="黑体"/>
              </a:rPr>
              <a:t>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9000" y="1906588"/>
            <a:ext cx="1676400" cy="76200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1676400" h="7620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1676400" h="76200">
                <a:moveTo>
                  <a:pt x="76200" y="42862"/>
                </a:moveTo>
                <a:lnTo>
                  <a:pt x="63500" y="42862"/>
                </a:lnTo>
                <a:lnTo>
                  <a:pt x="76200" y="42862"/>
                </a:lnTo>
                <a:close/>
              </a:path>
              <a:path w="1676400" h="76200">
                <a:moveTo>
                  <a:pt x="1676400" y="33336"/>
                </a:moveTo>
                <a:lnTo>
                  <a:pt x="76200" y="33337"/>
                </a:lnTo>
                <a:lnTo>
                  <a:pt x="76200" y="42862"/>
                </a:lnTo>
                <a:lnTo>
                  <a:pt x="1676400" y="42861"/>
                </a:lnTo>
                <a:lnTo>
                  <a:pt x="167640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53940" y="1572987"/>
            <a:ext cx="130365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取下一记号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6875" y="221138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42862"/>
                </a:moveTo>
                <a:lnTo>
                  <a:pt x="304800" y="76200"/>
                </a:lnTo>
                <a:lnTo>
                  <a:pt x="371475" y="42862"/>
                </a:lnTo>
                <a:lnTo>
                  <a:pt x="304800" y="42862"/>
                </a:lnTo>
                <a:close/>
              </a:path>
              <a:path w="381000" h="76200">
                <a:moveTo>
                  <a:pt x="304800" y="33337"/>
                </a:moveTo>
                <a:lnTo>
                  <a:pt x="304800" y="42862"/>
                </a:lnTo>
                <a:lnTo>
                  <a:pt x="317500" y="42862"/>
                </a:lnTo>
                <a:lnTo>
                  <a:pt x="317500" y="33337"/>
                </a:lnTo>
                <a:lnTo>
                  <a:pt x="304800" y="33337"/>
                </a:lnTo>
                <a:close/>
              </a:path>
              <a:path w="381000" h="76200">
                <a:moveTo>
                  <a:pt x="304800" y="0"/>
                </a:moveTo>
                <a:lnTo>
                  <a:pt x="304800" y="33337"/>
                </a:lnTo>
                <a:lnTo>
                  <a:pt x="317500" y="33337"/>
                </a:lnTo>
                <a:lnTo>
                  <a:pt x="317500" y="42862"/>
                </a:lnTo>
                <a:lnTo>
                  <a:pt x="371477" y="42861"/>
                </a:lnTo>
                <a:lnTo>
                  <a:pt x="381000" y="38100"/>
                </a:lnTo>
                <a:lnTo>
                  <a:pt x="304800" y="0"/>
                </a:lnTo>
                <a:close/>
              </a:path>
              <a:path w="381000" h="76200">
                <a:moveTo>
                  <a:pt x="0" y="33336"/>
                </a:moveTo>
                <a:lnTo>
                  <a:pt x="0" y="42861"/>
                </a:lnTo>
                <a:lnTo>
                  <a:pt x="304800" y="42862"/>
                </a:lnTo>
                <a:lnTo>
                  <a:pt x="3048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5353" y="1830534"/>
            <a:ext cx="944880" cy="74993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40"/>
              </a:spcBef>
            </a:pPr>
            <a:r>
              <a:rPr dirty="0" sz="2350" spc="45" b="1">
                <a:latin typeface="黑体"/>
                <a:cs typeface="黑体"/>
              </a:rPr>
              <a:t>字符串 源程序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9612" y="2211388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42862"/>
                </a:moveTo>
                <a:lnTo>
                  <a:pt x="990600" y="76200"/>
                </a:lnTo>
                <a:lnTo>
                  <a:pt x="1057275" y="42862"/>
                </a:lnTo>
                <a:lnTo>
                  <a:pt x="990600" y="42862"/>
                </a:lnTo>
                <a:close/>
              </a:path>
              <a:path w="1066800" h="76200">
                <a:moveTo>
                  <a:pt x="990600" y="33337"/>
                </a:moveTo>
                <a:lnTo>
                  <a:pt x="990600" y="42862"/>
                </a:lnTo>
                <a:lnTo>
                  <a:pt x="1003300" y="42862"/>
                </a:lnTo>
                <a:lnTo>
                  <a:pt x="1003300" y="33337"/>
                </a:lnTo>
                <a:lnTo>
                  <a:pt x="990600" y="33337"/>
                </a:lnTo>
                <a:close/>
              </a:path>
              <a:path w="1066800" h="76200">
                <a:moveTo>
                  <a:pt x="990600" y="0"/>
                </a:moveTo>
                <a:lnTo>
                  <a:pt x="990600" y="33337"/>
                </a:lnTo>
                <a:lnTo>
                  <a:pt x="1003300" y="33337"/>
                </a:lnTo>
                <a:lnTo>
                  <a:pt x="1003300" y="42862"/>
                </a:lnTo>
                <a:lnTo>
                  <a:pt x="1057277" y="42861"/>
                </a:lnTo>
                <a:lnTo>
                  <a:pt x="1066800" y="38100"/>
                </a:lnTo>
                <a:lnTo>
                  <a:pt x="990600" y="0"/>
                </a:lnTo>
                <a:close/>
              </a:path>
              <a:path w="1066800" h="76200">
                <a:moveTo>
                  <a:pt x="0" y="33336"/>
                </a:moveTo>
                <a:lnTo>
                  <a:pt x="0" y="42861"/>
                </a:lnTo>
                <a:lnTo>
                  <a:pt x="990600" y="42862"/>
                </a:lnTo>
                <a:lnTo>
                  <a:pt x="9906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04402" y="1902171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字符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9000" y="2363788"/>
            <a:ext cx="1676400" cy="76200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00200" y="42862"/>
                </a:moveTo>
                <a:lnTo>
                  <a:pt x="1600200" y="76200"/>
                </a:lnTo>
                <a:lnTo>
                  <a:pt x="1666875" y="42862"/>
                </a:lnTo>
                <a:lnTo>
                  <a:pt x="1600200" y="42862"/>
                </a:lnTo>
                <a:close/>
              </a:path>
              <a:path w="1676400" h="76200">
                <a:moveTo>
                  <a:pt x="1600200" y="33337"/>
                </a:moveTo>
                <a:lnTo>
                  <a:pt x="1600200" y="42862"/>
                </a:lnTo>
                <a:lnTo>
                  <a:pt x="1612898" y="42862"/>
                </a:lnTo>
                <a:lnTo>
                  <a:pt x="1612898" y="33337"/>
                </a:lnTo>
                <a:lnTo>
                  <a:pt x="1600200" y="33337"/>
                </a:lnTo>
                <a:close/>
              </a:path>
              <a:path w="1676400" h="76200">
                <a:moveTo>
                  <a:pt x="1600200" y="0"/>
                </a:moveTo>
                <a:lnTo>
                  <a:pt x="1600200" y="33337"/>
                </a:lnTo>
                <a:lnTo>
                  <a:pt x="1612898" y="33337"/>
                </a:lnTo>
                <a:lnTo>
                  <a:pt x="1612898" y="42862"/>
                </a:lnTo>
                <a:lnTo>
                  <a:pt x="1666877" y="42861"/>
                </a:lnTo>
                <a:lnTo>
                  <a:pt x="1676400" y="38100"/>
                </a:lnTo>
                <a:lnTo>
                  <a:pt x="1600200" y="0"/>
                </a:lnTo>
                <a:close/>
              </a:path>
              <a:path w="1676400" h="76200">
                <a:moveTo>
                  <a:pt x="0" y="33336"/>
                </a:moveTo>
                <a:lnTo>
                  <a:pt x="0" y="42861"/>
                </a:lnTo>
                <a:lnTo>
                  <a:pt x="1600200" y="42862"/>
                </a:lnTo>
                <a:lnTo>
                  <a:pt x="1600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34940" y="2435571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记号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5325" y="3321051"/>
            <a:ext cx="1265555" cy="5289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2750" spc="45" b="1">
                <a:latin typeface="黑体"/>
                <a:cs typeface="黑体"/>
              </a:rPr>
              <a:t>符号表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462" y="2695576"/>
            <a:ext cx="76200" cy="625475"/>
          </a:xfrm>
          <a:custGeom>
            <a:avLst/>
            <a:gdLst/>
            <a:ahLst/>
            <a:cxnLst/>
            <a:rect l="l" t="t" r="r" b="b"/>
            <a:pathLst>
              <a:path w="76200" h="625475">
                <a:moveTo>
                  <a:pt x="33337" y="549275"/>
                </a:moveTo>
                <a:lnTo>
                  <a:pt x="0" y="549275"/>
                </a:lnTo>
                <a:lnTo>
                  <a:pt x="38100" y="625475"/>
                </a:lnTo>
                <a:lnTo>
                  <a:pt x="69850" y="561975"/>
                </a:lnTo>
                <a:lnTo>
                  <a:pt x="33337" y="561975"/>
                </a:lnTo>
                <a:lnTo>
                  <a:pt x="33337" y="549275"/>
                </a:lnTo>
                <a:close/>
              </a:path>
              <a:path w="76200" h="625475">
                <a:moveTo>
                  <a:pt x="42862" y="0"/>
                </a:moveTo>
                <a:lnTo>
                  <a:pt x="33337" y="0"/>
                </a:lnTo>
                <a:lnTo>
                  <a:pt x="33337" y="561975"/>
                </a:lnTo>
                <a:lnTo>
                  <a:pt x="42862" y="561975"/>
                </a:lnTo>
                <a:lnTo>
                  <a:pt x="42862" y="0"/>
                </a:lnTo>
                <a:close/>
              </a:path>
              <a:path w="76200" h="625475">
                <a:moveTo>
                  <a:pt x="76200" y="549275"/>
                </a:moveTo>
                <a:lnTo>
                  <a:pt x="42862" y="549275"/>
                </a:lnTo>
                <a:lnTo>
                  <a:pt x="42862" y="561975"/>
                </a:lnTo>
                <a:lnTo>
                  <a:pt x="69850" y="561975"/>
                </a:lnTo>
                <a:lnTo>
                  <a:pt x="76200" y="54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451993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/>
              <a:t>将该</a:t>
            </a:r>
            <a:r>
              <a:rPr dirty="0" sz="3100" spc="40">
                <a:latin typeface="宋体"/>
                <a:cs typeface="宋体"/>
              </a:rPr>
              <a:t>NFA</a:t>
            </a:r>
            <a:r>
              <a:rPr dirty="0" sz="3100" spc="35">
                <a:latin typeface="宋体"/>
                <a:cs typeface="宋体"/>
              </a:rPr>
              <a:t> </a:t>
            </a:r>
            <a:r>
              <a:rPr dirty="0" sz="3100" spc="45">
                <a:latin typeface="宋体"/>
                <a:cs typeface="宋体"/>
              </a:rPr>
              <a:t>M</a:t>
            </a:r>
            <a:r>
              <a:rPr dirty="0" sz="3100" spc="95"/>
              <a:t>确定化为</a:t>
            </a:r>
            <a:r>
              <a:rPr dirty="0" sz="3100" spc="40">
                <a:latin typeface="宋体"/>
                <a:cs typeface="宋体"/>
              </a:rPr>
              <a:t>DFA</a:t>
            </a:r>
            <a:r>
              <a:rPr dirty="0" sz="3100" spc="35">
                <a:latin typeface="宋体"/>
                <a:cs typeface="宋体"/>
              </a:rPr>
              <a:t> D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255974"/>
            <a:ext cx="741362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DFA</a:t>
            </a:r>
            <a:r>
              <a:rPr dirty="0" sz="2750" spc="70" b="1">
                <a:latin typeface="宋体"/>
                <a:cs typeface="宋体"/>
              </a:rPr>
              <a:t> </a:t>
            </a:r>
            <a:r>
              <a:rPr dirty="0" sz="2750" spc="20" b="1">
                <a:latin typeface="宋体"/>
                <a:cs typeface="宋体"/>
              </a:rPr>
              <a:t>D=({a,b},{A,B,C,D,E,F},A,{B.C.E.F},</a:t>
            </a:r>
            <a:r>
              <a:rPr dirty="0" sz="2750" spc="20" b="1">
                <a:latin typeface="Symbol"/>
                <a:cs typeface="Symbol"/>
              </a:rPr>
              <a:t></a:t>
            </a:r>
            <a:r>
              <a:rPr dirty="0" sz="2750" spc="20" b="1">
                <a:latin typeface="宋体"/>
                <a:cs typeface="宋体"/>
              </a:rPr>
              <a:t>)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1671279"/>
            <a:ext cx="3068955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8390" marR="5080" indent="-1076325">
              <a:lnSpc>
                <a:spcPct val="1244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其中：</a:t>
            </a:r>
            <a:r>
              <a:rPr dirty="0" sz="2750" spc="20" b="1">
                <a:latin typeface="宋体"/>
                <a:cs typeface="宋体"/>
              </a:rPr>
              <a:t>A={0,1,3,7</a:t>
            </a:r>
            <a:r>
              <a:rPr dirty="0" sz="2750" spc="10" b="1">
                <a:latin typeface="宋体"/>
                <a:cs typeface="宋体"/>
              </a:rPr>
              <a:t>}  </a:t>
            </a:r>
            <a:r>
              <a:rPr dirty="0" sz="2750" spc="20" b="1">
                <a:latin typeface="宋体"/>
                <a:cs typeface="宋体"/>
              </a:rPr>
              <a:t>D={7}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3727" y="1671279"/>
            <a:ext cx="1638300" cy="106807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2750" spc="20" b="1">
                <a:latin typeface="宋体"/>
                <a:cs typeface="宋体"/>
              </a:rPr>
              <a:t>B={2,4,7}</a:t>
            </a:r>
            <a:endParaRPr sz="2750">
              <a:latin typeface="宋体"/>
              <a:cs typeface="宋体"/>
            </a:endParaRPr>
          </a:p>
          <a:p>
            <a:pPr marL="17145">
              <a:lnSpc>
                <a:spcPct val="100000"/>
              </a:lnSpc>
              <a:spcBef>
                <a:spcPts val="800"/>
              </a:spcBef>
            </a:pPr>
            <a:r>
              <a:rPr dirty="0" sz="2750" spc="20" b="1">
                <a:latin typeface="宋体"/>
                <a:cs typeface="宋体"/>
              </a:rPr>
              <a:t>E={5,8}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6377" y="1671279"/>
            <a:ext cx="1284605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24400"/>
              </a:lnSpc>
              <a:spcBef>
                <a:spcPts val="100"/>
              </a:spcBef>
            </a:pPr>
            <a:r>
              <a:rPr dirty="0" sz="2750" spc="20" b="1">
                <a:latin typeface="宋体"/>
                <a:cs typeface="宋体"/>
              </a:rPr>
              <a:t>C={8}  </a:t>
            </a:r>
            <a:r>
              <a:rPr dirty="0" sz="2750" spc="20" b="1">
                <a:latin typeface="宋体"/>
                <a:cs typeface="宋体"/>
              </a:rPr>
              <a:t>F={6,8</a:t>
            </a:r>
            <a:r>
              <a:rPr dirty="0" sz="2750" spc="10" b="1">
                <a:latin typeface="宋体"/>
                <a:cs typeface="宋体"/>
              </a:rPr>
              <a:t>}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386" y="4230329"/>
            <a:ext cx="499745" cy="517525"/>
          </a:xfrm>
          <a:custGeom>
            <a:avLst/>
            <a:gdLst/>
            <a:ahLst/>
            <a:cxnLst/>
            <a:rect l="l" t="t" r="r" b="b"/>
            <a:pathLst>
              <a:path w="499744" h="517525">
                <a:moveTo>
                  <a:pt x="0" y="258609"/>
                </a:moveTo>
                <a:lnTo>
                  <a:pt x="4021" y="212123"/>
                </a:lnTo>
                <a:lnTo>
                  <a:pt x="15616" y="168371"/>
                </a:lnTo>
                <a:lnTo>
                  <a:pt x="34079" y="128084"/>
                </a:lnTo>
                <a:lnTo>
                  <a:pt x="58706" y="91990"/>
                </a:lnTo>
                <a:lnTo>
                  <a:pt x="88791" y="60821"/>
                </a:lnTo>
                <a:lnTo>
                  <a:pt x="123629" y="35307"/>
                </a:lnTo>
                <a:lnTo>
                  <a:pt x="162516" y="16179"/>
                </a:lnTo>
                <a:lnTo>
                  <a:pt x="204746" y="4166"/>
                </a:lnTo>
                <a:lnTo>
                  <a:pt x="249615" y="0"/>
                </a:lnTo>
                <a:lnTo>
                  <a:pt x="294484" y="4166"/>
                </a:lnTo>
                <a:lnTo>
                  <a:pt x="336714" y="16179"/>
                </a:lnTo>
                <a:lnTo>
                  <a:pt x="375601" y="35307"/>
                </a:lnTo>
                <a:lnTo>
                  <a:pt x="410439" y="60821"/>
                </a:lnTo>
                <a:lnTo>
                  <a:pt x="440524" y="91990"/>
                </a:lnTo>
                <a:lnTo>
                  <a:pt x="465151" y="128084"/>
                </a:lnTo>
                <a:lnTo>
                  <a:pt x="483614" y="168371"/>
                </a:lnTo>
                <a:lnTo>
                  <a:pt x="495209" y="212123"/>
                </a:lnTo>
                <a:lnTo>
                  <a:pt x="499231" y="258609"/>
                </a:lnTo>
                <a:lnTo>
                  <a:pt x="495209" y="305094"/>
                </a:lnTo>
                <a:lnTo>
                  <a:pt x="483614" y="348846"/>
                </a:lnTo>
                <a:lnTo>
                  <a:pt x="465151" y="389133"/>
                </a:lnTo>
                <a:lnTo>
                  <a:pt x="440524" y="425227"/>
                </a:lnTo>
                <a:lnTo>
                  <a:pt x="410439" y="456396"/>
                </a:lnTo>
                <a:lnTo>
                  <a:pt x="375601" y="481910"/>
                </a:lnTo>
                <a:lnTo>
                  <a:pt x="336714" y="501038"/>
                </a:lnTo>
                <a:lnTo>
                  <a:pt x="294484" y="513051"/>
                </a:lnTo>
                <a:lnTo>
                  <a:pt x="249615" y="517218"/>
                </a:lnTo>
                <a:lnTo>
                  <a:pt x="204746" y="513051"/>
                </a:lnTo>
                <a:lnTo>
                  <a:pt x="162516" y="501038"/>
                </a:lnTo>
                <a:lnTo>
                  <a:pt x="123629" y="481910"/>
                </a:lnTo>
                <a:lnTo>
                  <a:pt x="88791" y="456396"/>
                </a:lnTo>
                <a:lnTo>
                  <a:pt x="58706" y="425227"/>
                </a:lnTo>
                <a:lnTo>
                  <a:pt x="34079" y="389133"/>
                </a:lnTo>
                <a:lnTo>
                  <a:pt x="15616" y="348846"/>
                </a:lnTo>
                <a:lnTo>
                  <a:pt x="4021" y="305094"/>
                </a:lnTo>
                <a:lnTo>
                  <a:pt x="0" y="2586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8939" y="4028142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开始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8698" y="3255599"/>
            <a:ext cx="535940" cy="553720"/>
          </a:xfrm>
          <a:custGeom>
            <a:avLst/>
            <a:gdLst/>
            <a:ahLst/>
            <a:cxnLst/>
            <a:rect l="l" t="t" r="r" b="b"/>
            <a:pathLst>
              <a:path w="535939" h="553720">
                <a:moveTo>
                  <a:pt x="266829" y="0"/>
                </a:moveTo>
                <a:lnTo>
                  <a:pt x="212778" y="6350"/>
                </a:lnTo>
                <a:lnTo>
                  <a:pt x="162472" y="22860"/>
                </a:lnTo>
                <a:lnTo>
                  <a:pt x="117049" y="48260"/>
                </a:lnTo>
                <a:lnTo>
                  <a:pt x="77575" y="82550"/>
                </a:lnTo>
                <a:lnTo>
                  <a:pt x="45083" y="123189"/>
                </a:lnTo>
                <a:lnTo>
                  <a:pt x="20615" y="170179"/>
                </a:lnTo>
                <a:lnTo>
                  <a:pt x="5236" y="222250"/>
                </a:lnTo>
                <a:lnTo>
                  <a:pt x="0" y="278129"/>
                </a:lnTo>
                <a:lnTo>
                  <a:pt x="1465" y="306070"/>
                </a:lnTo>
                <a:lnTo>
                  <a:pt x="12250" y="360680"/>
                </a:lnTo>
                <a:lnTo>
                  <a:pt x="32621" y="410209"/>
                </a:lnTo>
                <a:lnTo>
                  <a:pt x="61517" y="454659"/>
                </a:lnTo>
                <a:lnTo>
                  <a:pt x="97896" y="491489"/>
                </a:lnTo>
                <a:lnTo>
                  <a:pt x="140723" y="520700"/>
                </a:lnTo>
                <a:lnTo>
                  <a:pt x="188934" y="542289"/>
                </a:lnTo>
                <a:lnTo>
                  <a:pt x="241391" y="552450"/>
                </a:lnTo>
                <a:lnTo>
                  <a:pt x="268820" y="553719"/>
                </a:lnTo>
                <a:lnTo>
                  <a:pt x="296238" y="552450"/>
                </a:lnTo>
                <a:lnTo>
                  <a:pt x="322872" y="548639"/>
                </a:lnTo>
                <a:lnTo>
                  <a:pt x="344284" y="542289"/>
                </a:lnTo>
                <a:lnTo>
                  <a:pt x="268156" y="542289"/>
                </a:lnTo>
                <a:lnTo>
                  <a:pt x="242054" y="539750"/>
                </a:lnTo>
                <a:lnTo>
                  <a:pt x="192204" y="529589"/>
                </a:lnTo>
                <a:lnTo>
                  <a:pt x="146396" y="509269"/>
                </a:lnTo>
                <a:lnTo>
                  <a:pt x="105676" y="481330"/>
                </a:lnTo>
                <a:lnTo>
                  <a:pt x="71066" y="445769"/>
                </a:lnTo>
                <a:lnTo>
                  <a:pt x="43577" y="403859"/>
                </a:lnTo>
                <a:lnTo>
                  <a:pt x="24225" y="356869"/>
                </a:lnTo>
                <a:lnTo>
                  <a:pt x="14029" y="304800"/>
                </a:lnTo>
                <a:lnTo>
                  <a:pt x="12684" y="278129"/>
                </a:lnTo>
                <a:lnTo>
                  <a:pt x="13969" y="250189"/>
                </a:lnTo>
                <a:lnTo>
                  <a:pt x="24049" y="199389"/>
                </a:lnTo>
                <a:lnTo>
                  <a:pt x="43298" y="152400"/>
                </a:lnTo>
                <a:lnTo>
                  <a:pt x="70690" y="109220"/>
                </a:lnTo>
                <a:lnTo>
                  <a:pt x="105213" y="73660"/>
                </a:lnTo>
                <a:lnTo>
                  <a:pt x="145849" y="45720"/>
                </a:lnTo>
                <a:lnTo>
                  <a:pt x="191588" y="25400"/>
                </a:lnTo>
                <a:lnTo>
                  <a:pt x="241393" y="15239"/>
                </a:lnTo>
                <a:lnTo>
                  <a:pt x="267492" y="12700"/>
                </a:lnTo>
                <a:lnTo>
                  <a:pt x="346715" y="12700"/>
                </a:lnTo>
                <a:lnTo>
                  <a:pt x="320942" y="6350"/>
                </a:lnTo>
                <a:lnTo>
                  <a:pt x="294258" y="1270"/>
                </a:lnTo>
                <a:lnTo>
                  <a:pt x="266829" y="0"/>
                </a:lnTo>
                <a:close/>
              </a:path>
              <a:path w="535939" h="553720">
                <a:moveTo>
                  <a:pt x="346715" y="12700"/>
                </a:moveTo>
                <a:lnTo>
                  <a:pt x="267492" y="12700"/>
                </a:lnTo>
                <a:lnTo>
                  <a:pt x="293594" y="13970"/>
                </a:lnTo>
                <a:lnTo>
                  <a:pt x="318957" y="19050"/>
                </a:lnTo>
                <a:lnTo>
                  <a:pt x="366919" y="34289"/>
                </a:lnTo>
                <a:lnTo>
                  <a:pt x="410312" y="58420"/>
                </a:lnTo>
                <a:lnTo>
                  <a:pt x="448104" y="90170"/>
                </a:lnTo>
                <a:lnTo>
                  <a:pt x="479280" y="129539"/>
                </a:lnTo>
                <a:lnTo>
                  <a:pt x="502828" y="173989"/>
                </a:lnTo>
                <a:lnTo>
                  <a:pt x="517730" y="223520"/>
                </a:lnTo>
                <a:lnTo>
                  <a:pt x="522964" y="276860"/>
                </a:lnTo>
                <a:lnTo>
                  <a:pt x="521679" y="303529"/>
                </a:lnTo>
                <a:lnTo>
                  <a:pt x="511599" y="355600"/>
                </a:lnTo>
                <a:lnTo>
                  <a:pt x="492352" y="402589"/>
                </a:lnTo>
                <a:lnTo>
                  <a:pt x="464958" y="445769"/>
                </a:lnTo>
                <a:lnTo>
                  <a:pt x="430437" y="481330"/>
                </a:lnTo>
                <a:lnTo>
                  <a:pt x="389799" y="509269"/>
                </a:lnTo>
                <a:lnTo>
                  <a:pt x="344062" y="529589"/>
                </a:lnTo>
                <a:lnTo>
                  <a:pt x="294255" y="539750"/>
                </a:lnTo>
                <a:lnTo>
                  <a:pt x="268156" y="542289"/>
                </a:lnTo>
                <a:lnTo>
                  <a:pt x="344284" y="542289"/>
                </a:lnTo>
                <a:lnTo>
                  <a:pt x="396566" y="520700"/>
                </a:lnTo>
                <a:lnTo>
                  <a:pt x="439145" y="490219"/>
                </a:lnTo>
                <a:lnTo>
                  <a:pt x="475256" y="452119"/>
                </a:lnTo>
                <a:lnTo>
                  <a:pt x="503868" y="408939"/>
                </a:lnTo>
                <a:lnTo>
                  <a:pt x="523925" y="358139"/>
                </a:lnTo>
                <a:lnTo>
                  <a:pt x="534365" y="304800"/>
                </a:lnTo>
                <a:lnTo>
                  <a:pt x="535649" y="276860"/>
                </a:lnTo>
                <a:lnTo>
                  <a:pt x="534183" y="248920"/>
                </a:lnTo>
                <a:lnTo>
                  <a:pt x="523398" y="194310"/>
                </a:lnTo>
                <a:lnTo>
                  <a:pt x="503027" y="144779"/>
                </a:lnTo>
                <a:lnTo>
                  <a:pt x="474131" y="100329"/>
                </a:lnTo>
                <a:lnTo>
                  <a:pt x="437752" y="63500"/>
                </a:lnTo>
                <a:lnTo>
                  <a:pt x="394925" y="34289"/>
                </a:lnTo>
                <a:lnTo>
                  <a:pt x="371424" y="21589"/>
                </a:lnTo>
                <a:lnTo>
                  <a:pt x="346715" y="12700"/>
                </a:lnTo>
                <a:close/>
              </a:path>
              <a:path w="535939" h="553720">
                <a:moveTo>
                  <a:pt x="268156" y="25400"/>
                </a:moveTo>
                <a:lnTo>
                  <a:pt x="219318" y="30479"/>
                </a:lnTo>
                <a:lnTo>
                  <a:pt x="173818" y="45720"/>
                </a:lnTo>
                <a:lnTo>
                  <a:pt x="132609" y="68579"/>
                </a:lnTo>
                <a:lnTo>
                  <a:pt x="96673" y="99060"/>
                </a:lnTo>
                <a:lnTo>
                  <a:pt x="66996" y="135889"/>
                </a:lnTo>
                <a:lnTo>
                  <a:pt x="44566" y="179070"/>
                </a:lnTo>
                <a:lnTo>
                  <a:pt x="30364" y="226060"/>
                </a:lnTo>
                <a:lnTo>
                  <a:pt x="25370" y="276860"/>
                </a:lnTo>
                <a:lnTo>
                  <a:pt x="26595" y="303529"/>
                </a:lnTo>
                <a:lnTo>
                  <a:pt x="36201" y="351789"/>
                </a:lnTo>
                <a:lnTo>
                  <a:pt x="54535" y="397509"/>
                </a:lnTo>
                <a:lnTo>
                  <a:pt x="80615" y="436880"/>
                </a:lnTo>
                <a:lnTo>
                  <a:pt x="113456" y="471169"/>
                </a:lnTo>
                <a:lnTo>
                  <a:pt x="152069" y="499109"/>
                </a:lnTo>
                <a:lnTo>
                  <a:pt x="195475" y="518159"/>
                </a:lnTo>
                <a:lnTo>
                  <a:pt x="242718" y="527050"/>
                </a:lnTo>
                <a:lnTo>
                  <a:pt x="267492" y="529589"/>
                </a:lnTo>
                <a:lnTo>
                  <a:pt x="292270" y="528319"/>
                </a:lnTo>
                <a:lnTo>
                  <a:pt x="316330" y="524509"/>
                </a:lnTo>
                <a:lnTo>
                  <a:pt x="339557" y="518159"/>
                </a:lnTo>
                <a:lnTo>
                  <a:pt x="342739" y="516889"/>
                </a:lnTo>
                <a:lnTo>
                  <a:pt x="266829" y="516889"/>
                </a:lnTo>
                <a:lnTo>
                  <a:pt x="220659" y="511809"/>
                </a:lnTo>
                <a:lnTo>
                  <a:pt x="177739" y="497839"/>
                </a:lnTo>
                <a:lnTo>
                  <a:pt x="138870" y="474980"/>
                </a:lnTo>
                <a:lnTo>
                  <a:pt x="104960" y="445769"/>
                </a:lnTo>
                <a:lnTo>
                  <a:pt x="76967" y="410209"/>
                </a:lnTo>
                <a:lnTo>
                  <a:pt x="55854" y="369569"/>
                </a:lnTo>
                <a:lnTo>
                  <a:pt x="42571" y="325120"/>
                </a:lnTo>
                <a:lnTo>
                  <a:pt x="38055" y="276860"/>
                </a:lnTo>
                <a:lnTo>
                  <a:pt x="39339" y="251460"/>
                </a:lnTo>
                <a:lnTo>
                  <a:pt x="48703" y="205739"/>
                </a:lnTo>
                <a:lnTo>
                  <a:pt x="66332" y="162560"/>
                </a:lnTo>
                <a:lnTo>
                  <a:pt x="91290" y="124460"/>
                </a:lnTo>
                <a:lnTo>
                  <a:pt x="122628" y="92710"/>
                </a:lnTo>
                <a:lnTo>
                  <a:pt x="159383" y="67310"/>
                </a:lnTo>
                <a:lnTo>
                  <a:pt x="200596" y="49529"/>
                </a:lnTo>
                <a:lnTo>
                  <a:pt x="245362" y="39370"/>
                </a:lnTo>
                <a:lnTo>
                  <a:pt x="268820" y="38100"/>
                </a:lnTo>
                <a:lnTo>
                  <a:pt x="343351" y="38100"/>
                </a:lnTo>
                <a:lnTo>
                  <a:pt x="340174" y="36829"/>
                </a:lnTo>
                <a:lnTo>
                  <a:pt x="316974" y="30479"/>
                </a:lnTo>
                <a:lnTo>
                  <a:pt x="292930" y="26670"/>
                </a:lnTo>
                <a:lnTo>
                  <a:pt x="268156" y="25400"/>
                </a:lnTo>
                <a:close/>
              </a:path>
              <a:path w="535939" h="553720">
                <a:moveTo>
                  <a:pt x="343351" y="38100"/>
                </a:moveTo>
                <a:lnTo>
                  <a:pt x="268820" y="38100"/>
                </a:lnTo>
                <a:lnTo>
                  <a:pt x="292267" y="39370"/>
                </a:lnTo>
                <a:lnTo>
                  <a:pt x="314989" y="43179"/>
                </a:lnTo>
                <a:lnTo>
                  <a:pt x="357911" y="57150"/>
                </a:lnTo>
                <a:lnTo>
                  <a:pt x="396778" y="80010"/>
                </a:lnTo>
                <a:lnTo>
                  <a:pt x="430688" y="109220"/>
                </a:lnTo>
                <a:lnTo>
                  <a:pt x="458682" y="144779"/>
                </a:lnTo>
                <a:lnTo>
                  <a:pt x="479794" y="185420"/>
                </a:lnTo>
                <a:lnTo>
                  <a:pt x="493077" y="229870"/>
                </a:lnTo>
                <a:lnTo>
                  <a:pt x="497594" y="278129"/>
                </a:lnTo>
                <a:lnTo>
                  <a:pt x="496309" y="303529"/>
                </a:lnTo>
                <a:lnTo>
                  <a:pt x="486947" y="349250"/>
                </a:lnTo>
                <a:lnTo>
                  <a:pt x="469318" y="392430"/>
                </a:lnTo>
                <a:lnTo>
                  <a:pt x="444360" y="430530"/>
                </a:lnTo>
                <a:lnTo>
                  <a:pt x="413020" y="462280"/>
                </a:lnTo>
                <a:lnTo>
                  <a:pt x="376265" y="487680"/>
                </a:lnTo>
                <a:lnTo>
                  <a:pt x="335052" y="505459"/>
                </a:lnTo>
                <a:lnTo>
                  <a:pt x="290286" y="515619"/>
                </a:lnTo>
                <a:lnTo>
                  <a:pt x="266829" y="516889"/>
                </a:lnTo>
                <a:lnTo>
                  <a:pt x="342739" y="516889"/>
                </a:lnTo>
                <a:lnTo>
                  <a:pt x="383031" y="499109"/>
                </a:lnTo>
                <a:lnTo>
                  <a:pt x="421728" y="472439"/>
                </a:lnTo>
                <a:lnTo>
                  <a:pt x="454658" y="438150"/>
                </a:lnTo>
                <a:lnTo>
                  <a:pt x="480834" y="397509"/>
                </a:lnTo>
                <a:lnTo>
                  <a:pt x="499272" y="353059"/>
                </a:lnTo>
                <a:lnTo>
                  <a:pt x="508994" y="303529"/>
                </a:lnTo>
                <a:lnTo>
                  <a:pt x="510279" y="278129"/>
                </a:lnTo>
                <a:lnTo>
                  <a:pt x="509055" y="251460"/>
                </a:lnTo>
                <a:lnTo>
                  <a:pt x="499449" y="203200"/>
                </a:lnTo>
                <a:lnTo>
                  <a:pt x="481115" y="157479"/>
                </a:lnTo>
                <a:lnTo>
                  <a:pt x="455034" y="118110"/>
                </a:lnTo>
                <a:lnTo>
                  <a:pt x="422192" y="83820"/>
                </a:lnTo>
                <a:lnTo>
                  <a:pt x="383579" y="55879"/>
                </a:lnTo>
                <a:lnTo>
                  <a:pt x="362416" y="45720"/>
                </a:lnTo>
                <a:lnTo>
                  <a:pt x="34335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50294" y="3261867"/>
            <a:ext cx="2628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6788" y="3255599"/>
            <a:ext cx="535940" cy="553720"/>
          </a:xfrm>
          <a:custGeom>
            <a:avLst/>
            <a:gdLst/>
            <a:ahLst/>
            <a:cxnLst/>
            <a:rect l="l" t="t" r="r" b="b"/>
            <a:pathLst>
              <a:path w="535940" h="553720">
                <a:moveTo>
                  <a:pt x="266829" y="0"/>
                </a:moveTo>
                <a:lnTo>
                  <a:pt x="212778" y="6350"/>
                </a:lnTo>
                <a:lnTo>
                  <a:pt x="162472" y="22860"/>
                </a:lnTo>
                <a:lnTo>
                  <a:pt x="117049" y="48260"/>
                </a:lnTo>
                <a:lnTo>
                  <a:pt x="77575" y="82550"/>
                </a:lnTo>
                <a:lnTo>
                  <a:pt x="45083" y="123189"/>
                </a:lnTo>
                <a:lnTo>
                  <a:pt x="20615" y="170179"/>
                </a:lnTo>
                <a:lnTo>
                  <a:pt x="5236" y="222250"/>
                </a:lnTo>
                <a:lnTo>
                  <a:pt x="0" y="278129"/>
                </a:lnTo>
                <a:lnTo>
                  <a:pt x="1465" y="306070"/>
                </a:lnTo>
                <a:lnTo>
                  <a:pt x="12250" y="360680"/>
                </a:lnTo>
                <a:lnTo>
                  <a:pt x="32621" y="410209"/>
                </a:lnTo>
                <a:lnTo>
                  <a:pt x="61517" y="454659"/>
                </a:lnTo>
                <a:lnTo>
                  <a:pt x="97896" y="491489"/>
                </a:lnTo>
                <a:lnTo>
                  <a:pt x="140723" y="520700"/>
                </a:lnTo>
                <a:lnTo>
                  <a:pt x="188934" y="542289"/>
                </a:lnTo>
                <a:lnTo>
                  <a:pt x="241391" y="552450"/>
                </a:lnTo>
                <a:lnTo>
                  <a:pt x="268820" y="553719"/>
                </a:lnTo>
                <a:lnTo>
                  <a:pt x="296238" y="552450"/>
                </a:lnTo>
                <a:lnTo>
                  <a:pt x="322872" y="548639"/>
                </a:lnTo>
                <a:lnTo>
                  <a:pt x="344284" y="542289"/>
                </a:lnTo>
                <a:lnTo>
                  <a:pt x="268156" y="542289"/>
                </a:lnTo>
                <a:lnTo>
                  <a:pt x="242054" y="539750"/>
                </a:lnTo>
                <a:lnTo>
                  <a:pt x="192204" y="529589"/>
                </a:lnTo>
                <a:lnTo>
                  <a:pt x="146396" y="509269"/>
                </a:lnTo>
                <a:lnTo>
                  <a:pt x="105676" y="481330"/>
                </a:lnTo>
                <a:lnTo>
                  <a:pt x="71066" y="445769"/>
                </a:lnTo>
                <a:lnTo>
                  <a:pt x="43577" y="403859"/>
                </a:lnTo>
                <a:lnTo>
                  <a:pt x="24225" y="356869"/>
                </a:lnTo>
                <a:lnTo>
                  <a:pt x="14029" y="304800"/>
                </a:lnTo>
                <a:lnTo>
                  <a:pt x="12684" y="278129"/>
                </a:lnTo>
                <a:lnTo>
                  <a:pt x="13970" y="250189"/>
                </a:lnTo>
                <a:lnTo>
                  <a:pt x="24049" y="199389"/>
                </a:lnTo>
                <a:lnTo>
                  <a:pt x="43298" y="152400"/>
                </a:lnTo>
                <a:lnTo>
                  <a:pt x="70690" y="109220"/>
                </a:lnTo>
                <a:lnTo>
                  <a:pt x="105213" y="73660"/>
                </a:lnTo>
                <a:lnTo>
                  <a:pt x="145849" y="45720"/>
                </a:lnTo>
                <a:lnTo>
                  <a:pt x="191588" y="25400"/>
                </a:lnTo>
                <a:lnTo>
                  <a:pt x="241393" y="15239"/>
                </a:lnTo>
                <a:lnTo>
                  <a:pt x="267492" y="12700"/>
                </a:lnTo>
                <a:lnTo>
                  <a:pt x="346715" y="12700"/>
                </a:lnTo>
                <a:lnTo>
                  <a:pt x="320942" y="6350"/>
                </a:lnTo>
                <a:lnTo>
                  <a:pt x="294259" y="1270"/>
                </a:lnTo>
                <a:lnTo>
                  <a:pt x="266829" y="0"/>
                </a:lnTo>
                <a:close/>
              </a:path>
              <a:path w="535940" h="553720">
                <a:moveTo>
                  <a:pt x="346715" y="12700"/>
                </a:moveTo>
                <a:lnTo>
                  <a:pt x="267492" y="12700"/>
                </a:lnTo>
                <a:lnTo>
                  <a:pt x="293594" y="13970"/>
                </a:lnTo>
                <a:lnTo>
                  <a:pt x="318957" y="19050"/>
                </a:lnTo>
                <a:lnTo>
                  <a:pt x="366919" y="34289"/>
                </a:lnTo>
                <a:lnTo>
                  <a:pt x="410312" y="58420"/>
                </a:lnTo>
                <a:lnTo>
                  <a:pt x="448104" y="90170"/>
                </a:lnTo>
                <a:lnTo>
                  <a:pt x="479280" y="129539"/>
                </a:lnTo>
                <a:lnTo>
                  <a:pt x="502828" y="173989"/>
                </a:lnTo>
                <a:lnTo>
                  <a:pt x="517730" y="223520"/>
                </a:lnTo>
                <a:lnTo>
                  <a:pt x="522964" y="276860"/>
                </a:lnTo>
                <a:lnTo>
                  <a:pt x="521679" y="303529"/>
                </a:lnTo>
                <a:lnTo>
                  <a:pt x="511599" y="355600"/>
                </a:lnTo>
                <a:lnTo>
                  <a:pt x="492351" y="402589"/>
                </a:lnTo>
                <a:lnTo>
                  <a:pt x="464958" y="445769"/>
                </a:lnTo>
                <a:lnTo>
                  <a:pt x="430437" y="481330"/>
                </a:lnTo>
                <a:lnTo>
                  <a:pt x="389799" y="509269"/>
                </a:lnTo>
                <a:lnTo>
                  <a:pt x="344062" y="529589"/>
                </a:lnTo>
                <a:lnTo>
                  <a:pt x="294255" y="539750"/>
                </a:lnTo>
                <a:lnTo>
                  <a:pt x="268156" y="542289"/>
                </a:lnTo>
                <a:lnTo>
                  <a:pt x="344284" y="542289"/>
                </a:lnTo>
                <a:lnTo>
                  <a:pt x="396566" y="520700"/>
                </a:lnTo>
                <a:lnTo>
                  <a:pt x="439144" y="490219"/>
                </a:lnTo>
                <a:lnTo>
                  <a:pt x="475256" y="452119"/>
                </a:lnTo>
                <a:lnTo>
                  <a:pt x="503868" y="408939"/>
                </a:lnTo>
                <a:lnTo>
                  <a:pt x="523925" y="358139"/>
                </a:lnTo>
                <a:lnTo>
                  <a:pt x="534365" y="304800"/>
                </a:lnTo>
                <a:lnTo>
                  <a:pt x="535649" y="276860"/>
                </a:lnTo>
                <a:lnTo>
                  <a:pt x="534183" y="248920"/>
                </a:lnTo>
                <a:lnTo>
                  <a:pt x="523398" y="194310"/>
                </a:lnTo>
                <a:lnTo>
                  <a:pt x="503027" y="144779"/>
                </a:lnTo>
                <a:lnTo>
                  <a:pt x="474131" y="100329"/>
                </a:lnTo>
                <a:lnTo>
                  <a:pt x="437752" y="63500"/>
                </a:lnTo>
                <a:lnTo>
                  <a:pt x="394925" y="34289"/>
                </a:lnTo>
                <a:lnTo>
                  <a:pt x="371424" y="21589"/>
                </a:lnTo>
                <a:lnTo>
                  <a:pt x="346715" y="12700"/>
                </a:lnTo>
                <a:close/>
              </a:path>
              <a:path w="535940" h="553720">
                <a:moveTo>
                  <a:pt x="268156" y="25400"/>
                </a:moveTo>
                <a:lnTo>
                  <a:pt x="219318" y="30479"/>
                </a:lnTo>
                <a:lnTo>
                  <a:pt x="173818" y="45720"/>
                </a:lnTo>
                <a:lnTo>
                  <a:pt x="132609" y="68579"/>
                </a:lnTo>
                <a:lnTo>
                  <a:pt x="96673" y="99060"/>
                </a:lnTo>
                <a:lnTo>
                  <a:pt x="66996" y="135889"/>
                </a:lnTo>
                <a:lnTo>
                  <a:pt x="44566" y="179070"/>
                </a:lnTo>
                <a:lnTo>
                  <a:pt x="30364" y="226060"/>
                </a:lnTo>
                <a:lnTo>
                  <a:pt x="25370" y="276860"/>
                </a:lnTo>
                <a:lnTo>
                  <a:pt x="26595" y="303529"/>
                </a:lnTo>
                <a:lnTo>
                  <a:pt x="36201" y="351789"/>
                </a:lnTo>
                <a:lnTo>
                  <a:pt x="54533" y="397509"/>
                </a:lnTo>
                <a:lnTo>
                  <a:pt x="80615" y="436880"/>
                </a:lnTo>
                <a:lnTo>
                  <a:pt x="113456" y="471169"/>
                </a:lnTo>
                <a:lnTo>
                  <a:pt x="152069" y="499109"/>
                </a:lnTo>
                <a:lnTo>
                  <a:pt x="195475" y="518159"/>
                </a:lnTo>
                <a:lnTo>
                  <a:pt x="242718" y="527050"/>
                </a:lnTo>
                <a:lnTo>
                  <a:pt x="267492" y="529589"/>
                </a:lnTo>
                <a:lnTo>
                  <a:pt x="292270" y="528319"/>
                </a:lnTo>
                <a:lnTo>
                  <a:pt x="316330" y="524509"/>
                </a:lnTo>
                <a:lnTo>
                  <a:pt x="339557" y="518159"/>
                </a:lnTo>
                <a:lnTo>
                  <a:pt x="342739" y="516889"/>
                </a:lnTo>
                <a:lnTo>
                  <a:pt x="266829" y="516889"/>
                </a:lnTo>
                <a:lnTo>
                  <a:pt x="220659" y="511809"/>
                </a:lnTo>
                <a:lnTo>
                  <a:pt x="177739" y="497839"/>
                </a:lnTo>
                <a:lnTo>
                  <a:pt x="138870" y="474980"/>
                </a:lnTo>
                <a:lnTo>
                  <a:pt x="104960" y="445769"/>
                </a:lnTo>
                <a:lnTo>
                  <a:pt x="76967" y="410209"/>
                </a:lnTo>
                <a:lnTo>
                  <a:pt x="55854" y="369569"/>
                </a:lnTo>
                <a:lnTo>
                  <a:pt x="42571" y="325120"/>
                </a:lnTo>
                <a:lnTo>
                  <a:pt x="38055" y="276860"/>
                </a:lnTo>
                <a:lnTo>
                  <a:pt x="39339" y="251460"/>
                </a:lnTo>
                <a:lnTo>
                  <a:pt x="48703" y="205739"/>
                </a:lnTo>
                <a:lnTo>
                  <a:pt x="66330" y="162560"/>
                </a:lnTo>
                <a:lnTo>
                  <a:pt x="91290" y="124460"/>
                </a:lnTo>
                <a:lnTo>
                  <a:pt x="122628" y="92710"/>
                </a:lnTo>
                <a:lnTo>
                  <a:pt x="159383" y="67310"/>
                </a:lnTo>
                <a:lnTo>
                  <a:pt x="200596" y="49529"/>
                </a:lnTo>
                <a:lnTo>
                  <a:pt x="245362" y="39370"/>
                </a:lnTo>
                <a:lnTo>
                  <a:pt x="268820" y="38100"/>
                </a:lnTo>
                <a:lnTo>
                  <a:pt x="343351" y="38100"/>
                </a:lnTo>
                <a:lnTo>
                  <a:pt x="340174" y="36829"/>
                </a:lnTo>
                <a:lnTo>
                  <a:pt x="316974" y="30479"/>
                </a:lnTo>
                <a:lnTo>
                  <a:pt x="292930" y="26670"/>
                </a:lnTo>
                <a:lnTo>
                  <a:pt x="268156" y="25400"/>
                </a:lnTo>
                <a:close/>
              </a:path>
              <a:path w="535940" h="553720">
                <a:moveTo>
                  <a:pt x="343351" y="38100"/>
                </a:moveTo>
                <a:lnTo>
                  <a:pt x="268820" y="38100"/>
                </a:lnTo>
                <a:lnTo>
                  <a:pt x="292267" y="39370"/>
                </a:lnTo>
                <a:lnTo>
                  <a:pt x="314989" y="43179"/>
                </a:lnTo>
                <a:lnTo>
                  <a:pt x="357911" y="57150"/>
                </a:lnTo>
                <a:lnTo>
                  <a:pt x="396778" y="80010"/>
                </a:lnTo>
                <a:lnTo>
                  <a:pt x="430688" y="109220"/>
                </a:lnTo>
                <a:lnTo>
                  <a:pt x="458682" y="144779"/>
                </a:lnTo>
                <a:lnTo>
                  <a:pt x="479794" y="185420"/>
                </a:lnTo>
                <a:lnTo>
                  <a:pt x="493077" y="229870"/>
                </a:lnTo>
                <a:lnTo>
                  <a:pt x="497593" y="278129"/>
                </a:lnTo>
                <a:lnTo>
                  <a:pt x="496309" y="303529"/>
                </a:lnTo>
                <a:lnTo>
                  <a:pt x="486947" y="349250"/>
                </a:lnTo>
                <a:lnTo>
                  <a:pt x="469318" y="392430"/>
                </a:lnTo>
                <a:lnTo>
                  <a:pt x="444359" y="430530"/>
                </a:lnTo>
                <a:lnTo>
                  <a:pt x="413020" y="462280"/>
                </a:lnTo>
                <a:lnTo>
                  <a:pt x="376265" y="487680"/>
                </a:lnTo>
                <a:lnTo>
                  <a:pt x="335052" y="505459"/>
                </a:lnTo>
                <a:lnTo>
                  <a:pt x="290286" y="515619"/>
                </a:lnTo>
                <a:lnTo>
                  <a:pt x="266829" y="516889"/>
                </a:lnTo>
                <a:lnTo>
                  <a:pt x="342739" y="516889"/>
                </a:lnTo>
                <a:lnTo>
                  <a:pt x="383031" y="499109"/>
                </a:lnTo>
                <a:lnTo>
                  <a:pt x="421728" y="472439"/>
                </a:lnTo>
                <a:lnTo>
                  <a:pt x="454658" y="438150"/>
                </a:lnTo>
                <a:lnTo>
                  <a:pt x="480834" y="397509"/>
                </a:lnTo>
                <a:lnTo>
                  <a:pt x="499272" y="353059"/>
                </a:lnTo>
                <a:lnTo>
                  <a:pt x="508994" y="303529"/>
                </a:lnTo>
                <a:lnTo>
                  <a:pt x="510279" y="278129"/>
                </a:lnTo>
                <a:lnTo>
                  <a:pt x="509055" y="251460"/>
                </a:lnTo>
                <a:lnTo>
                  <a:pt x="499449" y="203200"/>
                </a:lnTo>
                <a:lnTo>
                  <a:pt x="481115" y="157479"/>
                </a:lnTo>
                <a:lnTo>
                  <a:pt x="455034" y="118110"/>
                </a:lnTo>
                <a:lnTo>
                  <a:pt x="422192" y="83820"/>
                </a:lnTo>
                <a:lnTo>
                  <a:pt x="383579" y="55879"/>
                </a:lnTo>
                <a:lnTo>
                  <a:pt x="362414" y="45720"/>
                </a:lnTo>
                <a:lnTo>
                  <a:pt x="34335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58383" y="3261867"/>
            <a:ext cx="2628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56788" y="5019619"/>
            <a:ext cx="535940" cy="554990"/>
          </a:xfrm>
          <a:custGeom>
            <a:avLst/>
            <a:gdLst/>
            <a:ahLst/>
            <a:cxnLst/>
            <a:rect l="l" t="t" r="r" b="b"/>
            <a:pathLst>
              <a:path w="535940" h="554989">
                <a:moveTo>
                  <a:pt x="266825" y="0"/>
                </a:moveTo>
                <a:lnTo>
                  <a:pt x="212764" y="6350"/>
                </a:lnTo>
                <a:lnTo>
                  <a:pt x="162452" y="22860"/>
                </a:lnTo>
                <a:lnTo>
                  <a:pt x="117029" y="48260"/>
                </a:lnTo>
                <a:lnTo>
                  <a:pt x="77557" y="82550"/>
                </a:lnTo>
                <a:lnTo>
                  <a:pt x="45071" y="123190"/>
                </a:lnTo>
                <a:lnTo>
                  <a:pt x="20610" y="171450"/>
                </a:lnTo>
                <a:lnTo>
                  <a:pt x="5234" y="223520"/>
                </a:lnTo>
                <a:lnTo>
                  <a:pt x="0" y="279400"/>
                </a:lnTo>
                <a:lnTo>
                  <a:pt x="1464" y="307340"/>
                </a:lnTo>
                <a:lnTo>
                  <a:pt x="12244" y="360680"/>
                </a:lnTo>
                <a:lnTo>
                  <a:pt x="32609" y="411480"/>
                </a:lnTo>
                <a:lnTo>
                  <a:pt x="61499" y="454660"/>
                </a:lnTo>
                <a:lnTo>
                  <a:pt x="97876" y="492760"/>
                </a:lnTo>
                <a:lnTo>
                  <a:pt x="140704" y="521970"/>
                </a:lnTo>
                <a:lnTo>
                  <a:pt x="188921" y="543560"/>
                </a:lnTo>
                <a:lnTo>
                  <a:pt x="241387" y="553720"/>
                </a:lnTo>
                <a:lnTo>
                  <a:pt x="268823" y="554990"/>
                </a:lnTo>
                <a:lnTo>
                  <a:pt x="296247" y="553720"/>
                </a:lnTo>
                <a:lnTo>
                  <a:pt x="322884" y="549910"/>
                </a:lnTo>
                <a:lnTo>
                  <a:pt x="344300" y="543560"/>
                </a:lnTo>
                <a:lnTo>
                  <a:pt x="268157" y="543560"/>
                </a:lnTo>
                <a:lnTo>
                  <a:pt x="242054" y="541020"/>
                </a:lnTo>
                <a:lnTo>
                  <a:pt x="192200" y="530860"/>
                </a:lnTo>
                <a:lnTo>
                  <a:pt x="146390" y="510540"/>
                </a:lnTo>
                <a:lnTo>
                  <a:pt x="105670" y="482600"/>
                </a:lnTo>
                <a:lnTo>
                  <a:pt x="71060" y="447040"/>
                </a:lnTo>
                <a:lnTo>
                  <a:pt x="43573" y="403860"/>
                </a:lnTo>
                <a:lnTo>
                  <a:pt x="24223" y="356870"/>
                </a:lnTo>
                <a:lnTo>
                  <a:pt x="14029" y="304800"/>
                </a:lnTo>
                <a:lnTo>
                  <a:pt x="12745" y="276860"/>
                </a:lnTo>
                <a:lnTo>
                  <a:pt x="13970" y="251460"/>
                </a:lnTo>
                <a:lnTo>
                  <a:pt x="24048" y="199390"/>
                </a:lnTo>
                <a:lnTo>
                  <a:pt x="43294" y="152400"/>
                </a:lnTo>
                <a:lnTo>
                  <a:pt x="70685" y="109220"/>
                </a:lnTo>
                <a:lnTo>
                  <a:pt x="105205" y="73660"/>
                </a:lnTo>
                <a:lnTo>
                  <a:pt x="145842" y="45720"/>
                </a:lnTo>
                <a:lnTo>
                  <a:pt x="191582" y="25400"/>
                </a:lnTo>
                <a:lnTo>
                  <a:pt x="241391" y="13970"/>
                </a:lnTo>
                <a:lnTo>
                  <a:pt x="267492" y="12700"/>
                </a:lnTo>
                <a:lnTo>
                  <a:pt x="346727" y="12700"/>
                </a:lnTo>
                <a:lnTo>
                  <a:pt x="320950" y="6350"/>
                </a:lnTo>
                <a:lnTo>
                  <a:pt x="294261" y="1270"/>
                </a:lnTo>
                <a:lnTo>
                  <a:pt x="266825" y="0"/>
                </a:lnTo>
                <a:close/>
              </a:path>
              <a:path w="535940" h="554989">
                <a:moveTo>
                  <a:pt x="346727" y="12700"/>
                </a:moveTo>
                <a:lnTo>
                  <a:pt x="267492" y="12700"/>
                </a:lnTo>
                <a:lnTo>
                  <a:pt x="293596" y="13970"/>
                </a:lnTo>
                <a:lnTo>
                  <a:pt x="318960" y="17780"/>
                </a:lnTo>
                <a:lnTo>
                  <a:pt x="366925" y="34290"/>
                </a:lnTo>
                <a:lnTo>
                  <a:pt x="410320" y="58420"/>
                </a:lnTo>
                <a:lnTo>
                  <a:pt x="448111" y="90170"/>
                </a:lnTo>
                <a:lnTo>
                  <a:pt x="479285" y="129540"/>
                </a:lnTo>
                <a:lnTo>
                  <a:pt x="502831" y="175260"/>
                </a:lnTo>
                <a:lnTo>
                  <a:pt x="517730" y="224790"/>
                </a:lnTo>
                <a:lnTo>
                  <a:pt x="522903" y="276860"/>
                </a:lnTo>
                <a:lnTo>
                  <a:pt x="522903" y="279400"/>
                </a:lnTo>
                <a:lnTo>
                  <a:pt x="517850" y="331470"/>
                </a:lnTo>
                <a:lnTo>
                  <a:pt x="503059" y="381000"/>
                </a:lnTo>
                <a:lnTo>
                  <a:pt x="479612" y="425450"/>
                </a:lnTo>
                <a:lnTo>
                  <a:pt x="448530" y="464820"/>
                </a:lnTo>
                <a:lnTo>
                  <a:pt x="410825" y="497840"/>
                </a:lnTo>
                <a:lnTo>
                  <a:pt x="367511" y="521970"/>
                </a:lnTo>
                <a:lnTo>
                  <a:pt x="319605" y="537210"/>
                </a:lnTo>
                <a:lnTo>
                  <a:pt x="268157" y="543560"/>
                </a:lnTo>
                <a:lnTo>
                  <a:pt x="344300" y="543560"/>
                </a:lnTo>
                <a:lnTo>
                  <a:pt x="396587" y="521970"/>
                </a:lnTo>
                <a:lnTo>
                  <a:pt x="439164" y="491490"/>
                </a:lnTo>
                <a:lnTo>
                  <a:pt x="475272" y="453390"/>
                </a:lnTo>
                <a:lnTo>
                  <a:pt x="503877" y="408940"/>
                </a:lnTo>
                <a:lnTo>
                  <a:pt x="523928" y="359410"/>
                </a:lnTo>
                <a:lnTo>
                  <a:pt x="534365" y="304800"/>
                </a:lnTo>
                <a:lnTo>
                  <a:pt x="535649" y="276860"/>
                </a:lnTo>
                <a:lnTo>
                  <a:pt x="534184" y="248920"/>
                </a:lnTo>
                <a:lnTo>
                  <a:pt x="523405" y="194310"/>
                </a:lnTo>
                <a:lnTo>
                  <a:pt x="503040" y="144780"/>
                </a:lnTo>
                <a:lnTo>
                  <a:pt x="474149" y="100330"/>
                </a:lnTo>
                <a:lnTo>
                  <a:pt x="437774" y="63500"/>
                </a:lnTo>
                <a:lnTo>
                  <a:pt x="394945" y="33020"/>
                </a:lnTo>
                <a:lnTo>
                  <a:pt x="371441" y="21590"/>
                </a:lnTo>
                <a:lnTo>
                  <a:pt x="346727" y="12700"/>
                </a:lnTo>
                <a:close/>
              </a:path>
              <a:path w="535940" h="554989">
                <a:moveTo>
                  <a:pt x="268157" y="25400"/>
                </a:moveTo>
                <a:lnTo>
                  <a:pt x="219322" y="30480"/>
                </a:lnTo>
                <a:lnTo>
                  <a:pt x="173824" y="45720"/>
                </a:lnTo>
                <a:lnTo>
                  <a:pt x="132617" y="68580"/>
                </a:lnTo>
                <a:lnTo>
                  <a:pt x="96678" y="99060"/>
                </a:lnTo>
                <a:lnTo>
                  <a:pt x="67000" y="137160"/>
                </a:lnTo>
                <a:lnTo>
                  <a:pt x="44569" y="179070"/>
                </a:lnTo>
                <a:lnTo>
                  <a:pt x="30364" y="227330"/>
                </a:lnTo>
                <a:lnTo>
                  <a:pt x="25431" y="276860"/>
                </a:lnTo>
                <a:lnTo>
                  <a:pt x="25432" y="279400"/>
                </a:lnTo>
                <a:lnTo>
                  <a:pt x="30246" y="328930"/>
                </a:lnTo>
                <a:lnTo>
                  <a:pt x="44340" y="375920"/>
                </a:lnTo>
                <a:lnTo>
                  <a:pt x="66672" y="419100"/>
                </a:lnTo>
                <a:lnTo>
                  <a:pt x="96259" y="455930"/>
                </a:lnTo>
                <a:lnTo>
                  <a:pt x="132110" y="487680"/>
                </a:lnTo>
                <a:lnTo>
                  <a:pt x="173239" y="510540"/>
                </a:lnTo>
                <a:lnTo>
                  <a:pt x="218678" y="524510"/>
                </a:lnTo>
                <a:lnTo>
                  <a:pt x="267492" y="530860"/>
                </a:lnTo>
                <a:lnTo>
                  <a:pt x="292267" y="529590"/>
                </a:lnTo>
                <a:lnTo>
                  <a:pt x="316326" y="525780"/>
                </a:lnTo>
                <a:lnTo>
                  <a:pt x="339551" y="519430"/>
                </a:lnTo>
                <a:lnTo>
                  <a:pt x="342732" y="518160"/>
                </a:lnTo>
                <a:lnTo>
                  <a:pt x="266825" y="518160"/>
                </a:lnTo>
                <a:lnTo>
                  <a:pt x="220667" y="513080"/>
                </a:lnTo>
                <a:lnTo>
                  <a:pt x="177755" y="497840"/>
                </a:lnTo>
                <a:lnTo>
                  <a:pt x="138891" y="476250"/>
                </a:lnTo>
                <a:lnTo>
                  <a:pt x="104980" y="447040"/>
                </a:lnTo>
                <a:lnTo>
                  <a:pt x="76982" y="411480"/>
                </a:lnTo>
                <a:lnTo>
                  <a:pt x="55863" y="370840"/>
                </a:lnTo>
                <a:lnTo>
                  <a:pt x="42575" y="325120"/>
                </a:lnTo>
                <a:lnTo>
                  <a:pt x="38055" y="276860"/>
                </a:lnTo>
                <a:lnTo>
                  <a:pt x="39339" y="252730"/>
                </a:lnTo>
                <a:lnTo>
                  <a:pt x="48705" y="205740"/>
                </a:lnTo>
                <a:lnTo>
                  <a:pt x="66339" y="162560"/>
                </a:lnTo>
                <a:lnTo>
                  <a:pt x="91305" y="124460"/>
                </a:lnTo>
                <a:lnTo>
                  <a:pt x="122648" y="92710"/>
                </a:lnTo>
                <a:lnTo>
                  <a:pt x="159404" y="67310"/>
                </a:lnTo>
                <a:lnTo>
                  <a:pt x="200614" y="48260"/>
                </a:lnTo>
                <a:lnTo>
                  <a:pt x="245371" y="39370"/>
                </a:lnTo>
                <a:lnTo>
                  <a:pt x="268823" y="38100"/>
                </a:lnTo>
                <a:lnTo>
                  <a:pt x="343346" y="38100"/>
                </a:lnTo>
                <a:lnTo>
                  <a:pt x="340169" y="36830"/>
                </a:lnTo>
                <a:lnTo>
                  <a:pt x="316971" y="30480"/>
                </a:lnTo>
                <a:lnTo>
                  <a:pt x="292929" y="26670"/>
                </a:lnTo>
                <a:lnTo>
                  <a:pt x="268157" y="25400"/>
                </a:lnTo>
                <a:close/>
              </a:path>
              <a:path w="535940" h="554989">
                <a:moveTo>
                  <a:pt x="343346" y="38100"/>
                </a:moveTo>
                <a:lnTo>
                  <a:pt x="268823" y="38100"/>
                </a:lnTo>
                <a:lnTo>
                  <a:pt x="292263" y="39370"/>
                </a:lnTo>
                <a:lnTo>
                  <a:pt x="314981" y="43180"/>
                </a:lnTo>
                <a:lnTo>
                  <a:pt x="357893" y="57150"/>
                </a:lnTo>
                <a:lnTo>
                  <a:pt x="396758" y="80010"/>
                </a:lnTo>
                <a:lnTo>
                  <a:pt x="430668" y="109220"/>
                </a:lnTo>
                <a:lnTo>
                  <a:pt x="458666" y="144780"/>
                </a:lnTo>
                <a:lnTo>
                  <a:pt x="479785" y="185420"/>
                </a:lnTo>
                <a:lnTo>
                  <a:pt x="493074" y="229870"/>
                </a:lnTo>
                <a:lnTo>
                  <a:pt x="497593" y="279400"/>
                </a:lnTo>
                <a:lnTo>
                  <a:pt x="496309" y="303530"/>
                </a:lnTo>
                <a:lnTo>
                  <a:pt x="486943" y="350520"/>
                </a:lnTo>
                <a:lnTo>
                  <a:pt x="469309" y="393700"/>
                </a:lnTo>
                <a:lnTo>
                  <a:pt x="444345" y="431800"/>
                </a:lnTo>
                <a:lnTo>
                  <a:pt x="413000" y="463550"/>
                </a:lnTo>
                <a:lnTo>
                  <a:pt x="376245" y="488950"/>
                </a:lnTo>
                <a:lnTo>
                  <a:pt x="335036" y="506730"/>
                </a:lnTo>
                <a:lnTo>
                  <a:pt x="290277" y="516890"/>
                </a:lnTo>
                <a:lnTo>
                  <a:pt x="266825" y="518160"/>
                </a:lnTo>
                <a:lnTo>
                  <a:pt x="342732" y="518160"/>
                </a:lnTo>
                <a:lnTo>
                  <a:pt x="383025" y="500380"/>
                </a:lnTo>
                <a:lnTo>
                  <a:pt x="421722" y="472440"/>
                </a:lnTo>
                <a:lnTo>
                  <a:pt x="454653" y="438150"/>
                </a:lnTo>
                <a:lnTo>
                  <a:pt x="480832" y="398780"/>
                </a:lnTo>
                <a:lnTo>
                  <a:pt x="499272" y="353060"/>
                </a:lnTo>
                <a:lnTo>
                  <a:pt x="508994" y="303530"/>
                </a:lnTo>
                <a:lnTo>
                  <a:pt x="510218" y="276860"/>
                </a:lnTo>
                <a:lnTo>
                  <a:pt x="509054" y="252730"/>
                </a:lnTo>
                <a:lnTo>
                  <a:pt x="499446" y="203200"/>
                </a:lnTo>
                <a:lnTo>
                  <a:pt x="481111" y="157480"/>
                </a:lnTo>
                <a:lnTo>
                  <a:pt x="455028" y="118110"/>
                </a:lnTo>
                <a:lnTo>
                  <a:pt x="422186" y="83820"/>
                </a:lnTo>
                <a:lnTo>
                  <a:pt x="383573" y="55880"/>
                </a:lnTo>
                <a:lnTo>
                  <a:pt x="362409" y="45720"/>
                </a:lnTo>
                <a:lnTo>
                  <a:pt x="3433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58383" y="5023611"/>
            <a:ext cx="24320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28200" y="5022486"/>
            <a:ext cx="535940" cy="553720"/>
          </a:xfrm>
          <a:custGeom>
            <a:avLst/>
            <a:gdLst/>
            <a:ahLst/>
            <a:cxnLst/>
            <a:rect l="l" t="t" r="r" b="b"/>
            <a:pathLst>
              <a:path w="535939" h="553720">
                <a:moveTo>
                  <a:pt x="266829" y="0"/>
                </a:moveTo>
                <a:lnTo>
                  <a:pt x="212778" y="6349"/>
                </a:lnTo>
                <a:lnTo>
                  <a:pt x="162472" y="22859"/>
                </a:lnTo>
                <a:lnTo>
                  <a:pt x="117049" y="48259"/>
                </a:lnTo>
                <a:lnTo>
                  <a:pt x="77575" y="82549"/>
                </a:lnTo>
                <a:lnTo>
                  <a:pt x="45083" y="123189"/>
                </a:lnTo>
                <a:lnTo>
                  <a:pt x="20617" y="170179"/>
                </a:lnTo>
                <a:lnTo>
                  <a:pt x="5236" y="222249"/>
                </a:lnTo>
                <a:lnTo>
                  <a:pt x="0" y="278129"/>
                </a:lnTo>
                <a:lnTo>
                  <a:pt x="1465" y="306069"/>
                </a:lnTo>
                <a:lnTo>
                  <a:pt x="12250" y="360679"/>
                </a:lnTo>
                <a:lnTo>
                  <a:pt x="32621" y="410209"/>
                </a:lnTo>
                <a:lnTo>
                  <a:pt x="61517" y="454659"/>
                </a:lnTo>
                <a:lnTo>
                  <a:pt x="97896" y="491489"/>
                </a:lnTo>
                <a:lnTo>
                  <a:pt x="140723" y="520699"/>
                </a:lnTo>
                <a:lnTo>
                  <a:pt x="188934" y="542289"/>
                </a:lnTo>
                <a:lnTo>
                  <a:pt x="241391" y="552449"/>
                </a:lnTo>
                <a:lnTo>
                  <a:pt x="268820" y="553719"/>
                </a:lnTo>
                <a:lnTo>
                  <a:pt x="296238" y="552449"/>
                </a:lnTo>
                <a:lnTo>
                  <a:pt x="322872" y="548639"/>
                </a:lnTo>
                <a:lnTo>
                  <a:pt x="344284" y="542289"/>
                </a:lnTo>
                <a:lnTo>
                  <a:pt x="268156" y="542289"/>
                </a:lnTo>
                <a:lnTo>
                  <a:pt x="242054" y="539749"/>
                </a:lnTo>
                <a:lnTo>
                  <a:pt x="192205" y="529589"/>
                </a:lnTo>
                <a:lnTo>
                  <a:pt x="146396" y="509269"/>
                </a:lnTo>
                <a:lnTo>
                  <a:pt x="105676" y="481329"/>
                </a:lnTo>
                <a:lnTo>
                  <a:pt x="71066" y="445769"/>
                </a:lnTo>
                <a:lnTo>
                  <a:pt x="43577" y="403859"/>
                </a:lnTo>
                <a:lnTo>
                  <a:pt x="24225" y="356869"/>
                </a:lnTo>
                <a:lnTo>
                  <a:pt x="14029" y="304799"/>
                </a:lnTo>
                <a:lnTo>
                  <a:pt x="12684" y="278129"/>
                </a:lnTo>
                <a:lnTo>
                  <a:pt x="13970" y="250189"/>
                </a:lnTo>
                <a:lnTo>
                  <a:pt x="24049" y="199389"/>
                </a:lnTo>
                <a:lnTo>
                  <a:pt x="43298" y="152399"/>
                </a:lnTo>
                <a:lnTo>
                  <a:pt x="70690" y="109219"/>
                </a:lnTo>
                <a:lnTo>
                  <a:pt x="105213" y="73659"/>
                </a:lnTo>
                <a:lnTo>
                  <a:pt x="145849" y="45719"/>
                </a:lnTo>
                <a:lnTo>
                  <a:pt x="191588" y="25399"/>
                </a:lnTo>
                <a:lnTo>
                  <a:pt x="241395" y="15239"/>
                </a:lnTo>
                <a:lnTo>
                  <a:pt x="267492" y="12699"/>
                </a:lnTo>
                <a:lnTo>
                  <a:pt x="346715" y="12699"/>
                </a:lnTo>
                <a:lnTo>
                  <a:pt x="320942" y="6349"/>
                </a:lnTo>
                <a:lnTo>
                  <a:pt x="294259" y="1269"/>
                </a:lnTo>
                <a:lnTo>
                  <a:pt x="266829" y="0"/>
                </a:lnTo>
                <a:close/>
              </a:path>
              <a:path w="535939" h="553720">
                <a:moveTo>
                  <a:pt x="346715" y="12699"/>
                </a:moveTo>
                <a:lnTo>
                  <a:pt x="267492" y="12699"/>
                </a:lnTo>
                <a:lnTo>
                  <a:pt x="293594" y="13969"/>
                </a:lnTo>
                <a:lnTo>
                  <a:pt x="318957" y="19049"/>
                </a:lnTo>
                <a:lnTo>
                  <a:pt x="366919" y="34289"/>
                </a:lnTo>
                <a:lnTo>
                  <a:pt x="410312" y="58419"/>
                </a:lnTo>
                <a:lnTo>
                  <a:pt x="448105" y="90169"/>
                </a:lnTo>
                <a:lnTo>
                  <a:pt x="479280" y="129539"/>
                </a:lnTo>
                <a:lnTo>
                  <a:pt x="502828" y="173989"/>
                </a:lnTo>
                <a:lnTo>
                  <a:pt x="517730" y="223519"/>
                </a:lnTo>
                <a:lnTo>
                  <a:pt x="522964" y="276859"/>
                </a:lnTo>
                <a:lnTo>
                  <a:pt x="521679" y="303529"/>
                </a:lnTo>
                <a:lnTo>
                  <a:pt x="511599" y="355599"/>
                </a:lnTo>
                <a:lnTo>
                  <a:pt x="492352" y="402589"/>
                </a:lnTo>
                <a:lnTo>
                  <a:pt x="464958" y="445769"/>
                </a:lnTo>
                <a:lnTo>
                  <a:pt x="430437" y="481329"/>
                </a:lnTo>
                <a:lnTo>
                  <a:pt x="389799" y="509269"/>
                </a:lnTo>
                <a:lnTo>
                  <a:pt x="344062" y="529589"/>
                </a:lnTo>
                <a:lnTo>
                  <a:pt x="294255" y="539749"/>
                </a:lnTo>
                <a:lnTo>
                  <a:pt x="268156" y="542289"/>
                </a:lnTo>
                <a:lnTo>
                  <a:pt x="344284" y="542289"/>
                </a:lnTo>
                <a:lnTo>
                  <a:pt x="396566" y="520699"/>
                </a:lnTo>
                <a:lnTo>
                  <a:pt x="439145" y="490219"/>
                </a:lnTo>
                <a:lnTo>
                  <a:pt x="475258" y="452119"/>
                </a:lnTo>
                <a:lnTo>
                  <a:pt x="503868" y="408939"/>
                </a:lnTo>
                <a:lnTo>
                  <a:pt x="523925" y="358139"/>
                </a:lnTo>
                <a:lnTo>
                  <a:pt x="534365" y="304799"/>
                </a:lnTo>
                <a:lnTo>
                  <a:pt x="535649" y="276859"/>
                </a:lnTo>
                <a:lnTo>
                  <a:pt x="534183" y="248919"/>
                </a:lnTo>
                <a:lnTo>
                  <a:pt x="523398" y="194309"/>
                </a:lnTo>
                <a:lnTo>
                  <a:pt x="503027" y="144779"/>
                </a:lnTo>
                <a:lnTo>
                  <a:pt x="474131" y="100329"/>
                </a:lnTo>
                <a:lnTo>
                  <a:pt x="437752" y="63499"/>
                </a:lnTo>
                <a:lnTo>
                  <a:pt x="394925" y="34289"/>
                </a:lnTo>
                <a:lnTo>
                  <a:pt x="371424" y="21589"/>
                </a:lnTo>
                <a:lnTo>
                  <a:pt x="346715" y="12699"/>
                </a:lnTo>
                <a:close/>
              </a:path>
              <a:path w="535939" h="553720">
                <a:moveTo>
                  <a:pt x="268156" y="25399"/>
                </a:moveTo>
                <a:lnTo>
                  <a:pt x="219318" y="30479"/>
                </a:lnTo>
                <a:lnTo>
                  <a:pt x="173818" y="45719"/>
                </a:lnTo>
                <a:lnTo>
                  <a:pt x="132609" y="68579"/>
                </a:lnTo>
                <a:lnTo>
                  <a:pt x="96673" y="99059"/>
                </a:lnTo>
                <a:lnTo>
                  <a:pt x="66996" y="135889"/>
                </a:lnTo>
                <a:lnTo>
                  <a:pt x="44566" y="179069"/>
                </a:lnTo>
                <a:lnTo>
                  <a:pt x="30364" y="226059"/>
                </a:lnTo>
                <a:lnTo>
                  <a:pt x="25370" y="276859"/>
                </a:lnTo>
                <a:lnTo>
                  <a:pt x="26595" y="303529"/>
                </a:lnTo>
                <a:lnTo>
                  <a:pt x="36201" y="351789"/>
                </a:lnTo>
                <a:lnTo>
                  <a:pt x="54535" y="397509"/>
                </a:lnTo>
                <a:lnTo>
                  <a:pt x="80615" y="436879"/>
                </a:lnTo>
                <a:lnTo>
                  <a:pt x="113456" y="471169"/>
                </a:lnTo>
                <a:lnTo>
                  <a:pt x="152069" y="499109"/>
                </a:lnTo>
                <a:lnTo>
                  <a:pt x="195475" y="518159"/>
                </a:lnTo>
                <a:lnTo>
                  <a:pt x="242718" y="527049"/>
                </a:lnTo>
                <a:lnTo>
                  <a:pt x="267492" y="529589"/>
                </a:lnTo>
                <a:lnTo>
                  <a:pt x="292270" y="528319"/>
                </a:lnTo>
                <a:lnTo>
                  <a:pt x="316330" y="524509"/>
                </a:lnTo>
                <a:lnTo>
                  <a:pt x="339557" y="518159"/>
                </a:lnTo>
                <a:lnTo>
                  <a:pt x="342739" y="516889"/>
                </a:lnTo>
                <a:lnTo>
                  <a:pt x="266829" y="516889"/>
                </a:lnTo>
                <a:lnTo>
                  <a:pt x="220659" y="511809"/>
                </a:lnTo>
                <a:lnTo>
                  <a:pt x="177739" y="497839"/>
                </a:lnTo>
                <a:lnTo>
                  <a:pt x="138870" y="474979"/>
                </a:lnTo>
                <a:lnTo>
                  <a:pt x="104961" y="445769"/>
                </a:lnTo>
                <a:lnTo>
                  <a:pt x="76967" y="410209"/>
                </a:lnTo>
                <a:lnTo>
                  <a:pt x="55854" y="369569"/>
                </a:lnTo>
                <a:lnTo>
                  <a:pt x="42571" y="325119"/>
                </a:lnTo>
                <a:lnTo>
                  <a:pt x="38055" y="276859"/>
                </a:lnTo>
                <a:lnTo>
                  <a:pt x="39339" y="251459"/>
                </a:lnTo>
                <a:lnTo>
                  <a:pt x="48703" y="205739"/>
                </a:lnTo>
                <a:lnTo>
                  <a:pt x="66332" y="162559"/>
                </a:lnTo>
                <a:lnTo>
                  <a:pt x="91290" y="124459"/>
                </a:lnTo>
                <a:lnTo>
                  <a:pt x="122628" y="92709"/>
                </a:lnTo>
                <a:lnTo>
                  <a:pt x="159383" y="67309"/>
                </a:lnTo>
                <a:lnTo>
                  <a:pt x="200596" y="49529"/>
                </a:lnTo>
                <a:lnTo>
                  <a:pt x="245362" y="39369"/>
                </a:lnTo>
                <a:lnTo>
                  <a:pt x="268820" y="38099"/>
                </a:lnTo>
                <a:lnTo>
                  <a:pt x="343351" y="38099"/>
                </a:lnTo>
                <a:lnTo>
                  <a:pt x="340174" y="36829"/>
                </a:lnTo>
                <a:lnTo>
                  <a:pt x="316974" y="30479"/>
                </a:lnTo>
                <a:lnTo>
                  <a:pt x="292930" y="26669"/>
                </a:lnTo>
                <a:lnTo>
                  <a:pt x="268156" y="25399"/>
                </a:lnTo>
                <a:close/>
              </a:path>
              <a:path w="535939" h="553720">
                <a:moveTo>
                  <a:pt x="343351" y="38099"/>
                </a:moveTo>
                <a:lnTo>
                  <a:pt x="268820" y="38099"/>
                </a:lnTo>
                <a:lnTo>
                  <a:pt x="292267" y="39369"/>
                </a:lnTo>
                <a:lnTo>
                  <a:pt x="314989" y="43179"/>
                </a:lnTo>
                <a:lnTo>
                  <a:pt x="357911" y="57149"/>
                </a:lnTo>
                <a:lnTo>
                  <a:pt x="396778" y="80009"/>
                </a:lnTo>
                <a:lnTo>
                  <a:pt x="430688" y="109219"/>
                </a:lnTo>
                <a:lnTo>
                  <a:pt x="458682" y="144779"/>
                </a:lnTo>
                <a:lnTo>
                  <a:pt x="479794" y="185419"/>
                </a:lnTo>
                <a:lnTo>
                  <a:pt x="493077" y="229869"/>
                </a:lnTo>
                <a:lnTo>
                  <a:pt x="497594" y="278129"/>
                </a:lnTo>
                <a:lnTo>
                  <a:pt x="496309" y="303529"/>
                </a:lnTo>
                <a:lnTo>
                  <a:pt x="486947" y="349249"/>
                </a:lnTo>
                <a:lnTo>
                  <a:pt x="469318" y="392429"/>
                </a:lnTo>
                <a:lnTo>
                  <a:pt x="444360" y="430529"/>
                </a:lnTo>
                <a:lnTo>
                  <a:pt x="413020" y="462279"/>
                </a:lnTo>
                <a:lnTo>
                  <a:pt x="376265" y="487679"/>
                </a:lnTo>
                <a:lnTo>
                  <a:pt x="335052" y="505459"/>
                </a:lnTo>
                <a:lnTo>
                  <a:pt x="290286" y="515619"/>
                </a:lnTo>
                <a:lnTo>
                  <a:pt x="266829" y="516889"/>
                </a:lnTo>
                <a:lnTo>
                  <a:pt x="342739" y="516889"/>
                </a:lnTo>
                <a:lnTo>
                  <a:pt x="383033" y="499109"/>
                </a:lnTo>
                <a:lnTo>
                  <a:pt x="421728" y="472439"/>
                </a:lnTo>
                <a:lnTo>
                  <a:pt x="454658" y="438149"/>
                </a:lnTo>
                <a:lnTo>
                  <a:pt x="480834" y="397509"/>
                </a:lnTo>
                <a:lnTo>
                  <a:pt x="499273" y="353059"/>
                </a:lnTo>
                <a:lnTo>
                  <a:pt x="508994" y="303529"/>
                </a:lnTo>
                <a:lnTo>
                  <a:pt x="510279" y="278129"/>
                </a:lnTo>
                <a:lnTo>
                  <a:pt x="509055" y="251459"/>
                </a:lnTo>
                <a:lnTo>
                  <a:pt x="499449" y="203199"/>
                </a:lnTo>
                <a:lnTo>
                  <a:pt x="481115" y="157479"/>
                </a:lnTo>
                <a:lnTo>
                  <a:pt x="455034" y="118109"/>
                </a:lnTo>
                <a:lnTo>
                  <a:pt x="422192" y="83819"/>
                </a:lnTo>
                <a:lnTo>
                  <a:pt x="383579" y="55879"/>
                </a:lnTo>
                <a:lnTo>
                  <a:pt x="362416" y="45719"/>
                </a:lnTo>
                <a:lnTo>
                  <a:pt x="34335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29796" y="5026659"/>
            <a:ext cx="2825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04298" y="4212767"/>
            <a:ext cx="499745" cy="516255"/>
          </a:xfrm>
          <a:custGeom>
            <a:avLst/>
            <a:gdLst/>
            <a:ahLst/>
            <a:cxnLst/>
            <a:rect l="l" t="t" r="r" b="b"/>
            <a:pathLst>
              <a:path w="499745" h="516254">
                <a:moveTo>
                  <a:pt x="0" y="257870"/>
                </a:moveTo>
                <a:lnTo>
                  <a:pt x="4021" y="211517"/>
                </a:lnTo>
                <a:lnTo>
                  <a:pt x="15616" y="167890"/>
                </a:lnTo>
                <a:lnTo>
                  <a:pt x="34079" y="127718"/>
                </a:lnTo>
                <a:lnTo>
                  <a:pt x="58706" y="91727"/>
                </a:lnTo>
                <a:lnTo>
                  <a:pt x="88791" y="60647"/>
                </a:lnTo>
                <a:lnTo>
                  <a:pt x="123629" y="35206"/>
                </a:lnTo>
                <a:lnTo>
                  <a:pt x="162516" y="16132"/>
                </a:lnTo>
                <a:lnTo>
                  <a:pt x="204746" y="4154"/>
                </a:lnTo>
                <a:lnTo>
                  <a:pt x="249615" y="0"/>
                </a:lnTo>
                <a:lnTo>
                  <a:pt x="294484" y="4154"/>
                </a:lnTo>
                <a:lnTo>
                  <a:pt x="336714" y="16132"/>
                </a:lnTo>
                <a:lnTo>
                  <a:pt x="375601" y="35206"/>
                </a:lnTo>
                <a:lnTo>
                  <a:pt x="410439" y="60647"/>
                </a:lnTo>
                <a:lnTo>
                  <a:pt x="440524" y="91727"/>
                </a:lnTo>
                <a:lnTo>
                  <a:pt x="465151" y="127718"/>
                </a:lnTo>
                <a:lnTo>
                  <a:pt x="483614" y="167890"/>
                </a:lnTo>
                <a:lnTo>
                  <a:pt x="495209" y="211517"/>
                </a:lnTo>
                <a:lnTo>
                  <a:pt x="499231" y="257870"/>
                </a:lnTo>
                <a:lnTo>
                  <a:pt x="495209" y="304222"/>
                </a:lnTo>
                <a:lnTo>
                  <a:pt x="483614" y="347849"/>
                </a:lnTo>
                <a:lnTo>
                  <a:pt x="465151" y="388021"/>
                </a:lnTo>
                <a:lnTo>
                  <a:pt x="440524" y="424012"/>
                </a:lnTo>
                <a:lnTo>
                  <a:pt x="410439" y="455092"/>
                </a:lnTo>
                <a:lnTo>
                  <a:pt x="375601" y="480533"/>
                </a:lnTo>
                <a:lnTo>
                  <a:pt x="336714" y="499607"/>
                </a:lnTo>
                <a:lnTo>
                  <a:pt x="294484" y="511585"/>
                </a:lnTo>
                <a:lnTo>
                  <a:pt x="249615" y="515740"/>
                </a:lnTo>
                <a:lnTo>
                  <a:pt x="204746" y="511585"/>
                </a:lnTo>
                <a:lnTo>
                  <a:pt x="162516" y="499607"/>
                </a:lnTo>
                <a:lnTo>
                  <a:pt x="123629" y="480533"/>
                </a:lnTo>
                <a:lnTo>
                  <a:pt x="88791" y="455092"/>
                </a:lnTo>
                <a:lnTo>
                  <a:pt x="58706" y="424012"/>
                </a:lnTo>
                <a:lnTo>
                  <a:pt x="34079" y="388021"/>
                </a:lnTo>
                <a:lnTo>
                  <a:pt x="15616" y="347849"/>
                </a:lnTo>
                <a:lnTo>
                  <a:pt x="4021" y="304222"/>
                </a:lnTo>
                <a:lnTo>
                  <a:pt x="0" y="257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69927" y="3505201"/>
            <a:ext cx="2491105" cy="76200"/>
          </a:xfrm>
          <a:custGeom>
            <a:avLst/>
            <a:gdLst/>
            <a:ahLst/>
            <a:cxnLst/>
            <a:rect l="l" t="t" r="r" b="b"/>
            <a:pathLst>
              <a:path w="2491104" h="76200">
                <a:moveTo>
                  <a:pt x="2414314" y="42862"/>
                </a:moveTo>
                <a:lnTo>
                  <a:pt x="2414314" y="76200"/>
                </a:lnTo>
                <a:lnTo>
                  <a:pt x="2480989" y="42862"/>
                </a:lnTo>
                <a:lnTo>
                  <a:pt x="2414314" y="42862"/>
                </a:lnTo>
                <a:close/>
              </a:path>
              <a:path w="2491104" h="76200">
                <a:moveTo>
                  <a:pt x="2414314" y="33337"/>
                </a:moveTo>
                <a:lnTo>
                  <a:pt x="2414314" y="42862"/>
                </a:lnTo>
                <a:lnTo>
                  <a:pt x="2427014" y="42862"/>
                </a:lnTo>
                <a:lnTo>
                  <a:pt x="2427014" y="33337"/>
                </a:lnTo>
                <a:lnTo>
                  <a:pt x="2414314" y="33337"/>
                </a:lnTo>
                <a:close/>
              </a:path>
              <a:path w="2491104" h="76200">
                <a:moveTo>
                  <a:pt x="2414314" y="0"/>
                </a:moveTo>
                <a:lnTo>
                  <a:pt x="2414314" y="33337"/>
                </a:lnTo>
                <a:lnTo>
                  <a:pt x="2427014" y="33337"/>
                </a:lnTo>
                <a:lnTo>
                  <a:pt x="2427014" y="42862"/>
                </a:lnTo>
                <a:lnTo>
                  <a:pt x="2480991" y="42861"/>
                </a:lnTo>
                <a:lnTo>
                  <a:pt x="2490514" y="38100"/>
                </a:lnTo>
                <a:lnTo>
                  <a:pt x="2414314" y="0"/>
                </a:lnTo>
                <a:close/>
              </a:path>
              <a:path w="2491104" h="76200">
                <a:moveTo>
                  <a:pt x="0" y="33336"/>
                </a:moveTo>
                <a:lnTo>
                  <a:pt x="0" y="42861"/>
                </a:lnTo>
                <a:lnTo>
                  <a:pt x="2414314" y="42862"/>
                </a:lnTo>
                <a:lnTo>
                  <a:pt x="2414314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90525" y="3773487"/>
            <a:ext cx="76200" cy="1287780"/>
          </a:xfrm>
          <a:custGeom>
            <a:avLst/>
            <a:gdLst/>
            <a:ahLst/>
            <a:cxnLst/>
            <a:rect l="l" t="t" r="r" b="b"/>
            <a:pathLst>
              <a:path w="76200" h="1287779">
                <a:moveTo>
                  <a:pt x="33337" y="1211263"/>
                </a:moveTo>
                <a:lnTo>
                  <a:pt x="0" y="1211263"/>
                </a:lnTo>
                <a:lnTo>
                  <a:pt x="38101" y="1287463"/>
                </a:lnTo>
                <a:lnTo>
                  <a:pt x="69850" y="1223962"/>
                </a:lnTo>
                <a:lnTo>
                  <a:pt x="33337" y="1223962"/>
                </a:lnTo>
                <a:lnTo>
                  <a:pt x="33337" y="1211263"/>
                </a:lnTo>
                <a:close/>
              </a:path>
              <a:path w="76200" h="1287779">
                <a:moveTo>
                  <a:pt x="42862" y="0"/>
                </a:moveTo>
                <a:lnTo>
                  <a:pt x="33337" y="0"/>
                </a:lnTo>
                <a:lnTo>
                  <a:pt x="33337" y="1223962"/>
                </a:lnTo>
                <a:lnTo>
                  <a:pt x="42862" y="1223962"/>
                </a:lnTo>
                <a:lnTo>
                  <a:pt x="42862" y="0"/>
                </a:lnTo>
                <a:close/>
              </a:path>
              <a:path w="76200" h="1287779">
                <a:moveTo>
                  <a:pt x="76200" y="1211263"/>
                </a:moveTo>
                <a:lnTo>
                  <a:pt x="42862" y="1211263"/>
                </a:lnTo>
                <a:lnTo>
                  <a:pt x="42862" y="1223962"/>
                </a:lnTo>
                <a:lnTo>
                  <a:pt x="69850" y="1223962"/>
                </a:lnTo>
                <a:lnTo>
                  <a:pt x="76200" y="1211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32348" y="5291138"/>
            <a:ext cx="2528570" cy="76200"/>
          </a:xfrm>
          <a:custGeom>
            <a:avLst/>
            <a:gdLst/>
            <a:ahLst/>
            <a:cxnLst/>
            <a:rect l="l" t="t" r="r" b="b"/>
            <a:pathLst>
              <a:path w="25285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2528570" h="7620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2528570" h="76200">
                <a:moveTo>
                  <a:pt x="76200" y="42862"/>
                </a:moveTo>
                <a:lnTo>
                  <a:pt x="63500" y="42862"/>
                </a:lnTo>
                <a:lnTo>
                  <a:pt x="76200" y="42862"/>
                </a:lnTo>
                <a:close/>
              </a:path>
              <a:path w="2528570" h="76200">
                <a:moveTo>
                  <a:pt x="2528093" y="33336"/>
                </a:moveTo>
                <a:lnTo>
                  <a:pt x="76200" y="33337"/>
                </a:lnTo>
                <a:lnTo>
                  <a:pt x="76200" y="42862"/>
                </a:lnTo>
                <a:lnTo>
                  <a:pt x="2528093" y="42861"/>
                </a:lnTo>
                <a:lnTo>
                  <a:pt x="2528093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61958" y="3697287"/>
            <a:ext cx="867410" cy="676910"/>
          </a:xfrm>
          <a:custGeom>
            <a:avLst/>
            <a:gdLst/>
            <a:ahLst/>
            <a:cxnLst/>
            <a:rect l="l" t="t" r="r" b="b"/>
            <a:pathLst>
              <a:path w="867410" h="676910">
                <a:moveTo>
                  <a:pt x="804215" y="43061"/>
                </a:moveTo>
                <a:lnTo>
                  <a:pt x="0" y="669343"/>
                </a:lnTo>
                <a:lnTo>
                  <a:pt x="5853" y="676857"/>
                </a:lnTo>
                <a:lnTo>
                  <a:pt x="810067" y="50576"/>
                </a:lnTo>
                <a:lnTo>
                  <a:pt x="804215" y="43061"/>
                </a:lnTo>
                <a:close/>
              </a:path>
              <a:path w="867410" h="676910">
                <a:moveTo>
                  <a:pt x="850424" y="35259"/>
                </a:moveTo>
                <a:lnTo>
                  <a:pt x="814235" y="35259"/>
                </a:lnTo>
                <a:lnTo>
                  <a:pt x="820087" y="42773"/>
                </a:lnTo>
                <a:lnTo>
                  <a:pt x="810067" y="50576"/>
                </a:lnTo>
                <a:lnTo>
                  <a:pt x="830550" y="76879"/>
                </a:lnTo>
                <a:lnTo>
                  <a:pt x="850424" y="35259"/>
                </a:lnTo>
                <a:close/>
              </a:path>
              <a:path w="867410" h="676910">
                <a:moveTo>
                  <a:pt x="814235" y="35259"/>
                </a:moveTo>
                <a:lnTo>
                  <a:pt x="804215" y="43061"/>
                </a:lnTo>
                <a:lnTo>
                  <a:pt x="810067" y="50576"/>
                </a:lnTo>
                <a:lnTo>
                  <a:pt x="820087" y="42773"/>
                </a:lnTo>
                <a:lnTo>
                  <a:pt x="814235" y="35259"/>
                </a:lnTo>
                <a:close/>
              </a:path>
              <a:path w="867410" h="676910">
                <a:moveTo>
                  <a:pt x="867261" y="0"/>
                </a:moveTo>
                <a:lnTo>
                  <a:pt x="783732" y="16758"/>
                </a:lnTo>
                <a:lnTo>
                  <a:pt x="804215" y="43061"/>
                </a:lnTo>
                <a:lnTo>
                  <a:pt x="814235" y="35259"/>
                </a:lnTo>
                <a:lnTo>
                  <a:pt x="850424" y="35259"/>
                </a:lnTo>
                <a:lnTo>
                  <a:pt x="867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85910" y="4576151"/>
            <a:ext cx="783590" cy="599440"/>
          </a:xfrm>
          <a:custGeom>
            <a:avLst/>
            <a:gdLst/>
            <a:ahLst/>
            <a:cxnLst/>
            <a:rect l="l" t="t" r="r" b="b"/>
            <a:pathLst>
              <a:path w="783589" h="599439">
                <a:moveTo>
                  <a:pt x="720042" y="556679"/>
                </a:moveTo>
                <a:lnTo>
                  <a:pt x="699827" y="583187"/>
                </a:lnTo>
                <a:lnTo>
                  <a:pt x="783522" y="599099"/>
                </a:lnTo>
                <a:lnTo>
                  <a:pt x="766509" y="564380"/>
                </a:lnTo>
                <a:lnTo>
                  <a:pt x="730140" y="564380"/>
                </a:lnTo>
                <a:lnTo>
                  <a:pt x="720042" y="556679"/>
                </a:lnTo>
                <a:close/>
              </a:path>
              <a:path w="783589" h="599439">
                <a:moveTo>
                  <a:pt x="725818" y="549105"/>
                </a:moveTo>
                <a:lnTo>
                  <a:pt x="720042" y="556679"/>
                </a:lnTo>
                <a:lnTo>
                  <a:pt x="730140" y="564380"/>
                </a:lnTo>
                <a:lnTo>
                  <a:pt x="735916" y="556806"/>
                </a:lnTo>
                <a:lnTo>
                  <a:pt x="725818" y="549105"/>
                </a:lnTo>
                <a:close/>
              </a:path>
              <a:path w="783589" h="599439">
                <a:moveTo>
                  <a:pt x="746034" y="522596"/>
                </a:moveTo>
                <a:lnTo>
                  <a:pt x="725818" y="549105"/>
                </a:lnTo>
                <a:lnTo>
                  <a:pt x="735916" y="556806"/>
                </a:lnTo>
                <a:lnTo>
                  <a:pt x="730140" y="564380"/>
                </a:lnTo>
                <a:lnTo>
                  <a:pt x="766509" y="564380"/>
                </a:lnTo>
                <a:lnTo>
                  <a:pt x="746034" y="522596"/>
                </a:lnTo>
                <a:close/>
              </a:path>
              <a:path w="783589" h="599439">
                <a:moveTo>
                  <a:pt x="5775" y="0"/>
                </a:moveTo>
                <a:lnTo>
                  <a:pt x="0" y="7573"/>
                </a:lnTo>
                <a:lnTo>
                  <a:pt x="720042" y="556679"/>
                </a:lnTo>
                <a:lnTo>
                  <a:pt x="725818" y="549105"/>
                </a:lnTo>
                <a:lnTo>
                  <a:pt x="5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09019" y="3675994"/>
            <a:ext cx="1036319" cy="767715"/>
          </a:xfrm>
          <a:custGeom>
            <a:avLst/>
            <a:gdLst/>
            <a:ahLst/>
            <a:cxnLst/>
            <a:rect l="l" t="t" r="r" b="b"/>
            <a:pathLst>
              <a:path w="1036320" h="767714">
                <a:moveTo>
                  <a:pt x="972158" y="725966"/>
                </a:moveTo>
                <a:lnTo>
                  <a:pt x="959895" y="742563"/>
                </a:lnTo>
                <a:lnTo>
                  <a:pt x="1036274" y="767417"/>
                </a:lnTo>
                <a:lnTo>
                  <a:pt x="1012440" y="733512"/>
                </a:lnTo>
                <a:lnTo>
                  <a:pt x="982371" y="733512"/>
                </a:lnTo>
                <a:lnTo>
                  <a:pt x="972158" y="725966"/>
                </a:lnTo>
                <a:close/>
              </a:path>
              <a:path w="1036320" h="767714">
                <a:moveTo>
                  <a:pt x="977819" y="718304"/>
                </a:moveTo>
                <a:lnTo>
                  <a:pt x="972158" y="725966"/>
                </a:lnTo>
                <a:lnTo>
                  <a:pt x="982371" y="733512"/>
                </a:lnTo>
                <a:lnTo>
                  <a:pt x="988032" y="725850"/>
                </a:lnTo>
                <a:lnTo>
                  <a:pt x="977819" y="718304"/>
                </a:lnTo>
                <a:close/>
              </a:path>
              <a:path w="1036320" h="767714">
                <a:moveTo>
                  <a:pt x="990083" y="701706"/>
                </a:moveTo>
                <a:lnTo>
                  <a:pt x="977819" y="718304"/>
                </a:lnTo>
                <a:lnTo>
                  <a:pt x="988032" y="725850"/>
                </a:lnTo>
                <a:lnTo>
                  <a:pt x="982371" y="733512"/>
                </a:lnTo>
                <a:lnTo>
                  <a:pt x="1012440" y="733512"/>
                </a:lnTo>
                <a:lnTo>
                  <a:pt x="990083" y="701706"/>
                </a:lnTo>
                <a:close/>
              </a:path>
              <a:path w="1036320" h="767714">
                <a:moveTo>
                  <a:pt x="5660" y="0"/>
                </a:moveTo>
                <a:lnTo>
                  <a:pt x="0" y="7660"/>
                </a:lnTo>
                <a:lnTo>
                  <a:pt x="972158" y="725966"/>
                </a:lnTo>
                <a:lnTo>
                  <a:pt x="977819" y="718304"/>
                </a:lnTo>
                <a:lnTo>
                  <a:pt x="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11850" y="4499764"/>
            <a:ext cx="1019175" cy="675640"/>
          </a:xfrm>
          <a:custGeom>
            <a:avLst/>
            <a:gdLst/>
            <a:ahLst/>
            <a:cxnLst/>
            <a:rect l="l" t="t" r="r" b="b"/>
            <a:pathLst>
              <a:path w="1019175" h="675639">
                <a:moveTo>
                  <a:pt x="49574" y="612288"/>
                </a:moveTo>
                <a:lnTo>
                  <a:pt x="0" y="675486"/>
                </a:lnTo>
                <a:lnTo>
                  <a:pt x="77577" y="654673"/>
                </a:lnTo>
                <a:lnTo>
                  <a:pt x="70826" y="644455"/>
                </a:lnTo>
                <a:lnTo>
                  <a:pt x="55605" y="644455"/>
                </a:lnTo>
                <a:lnTo>
                  <a:pt x="50355" y="636507"/>
                </a:lnTo>
                <a:lnTo>
                  <a:pt x="60950" y="629507"/>
                </a:lnTo>
                <a:lnTo>
                  <a:pt x="49574" y="612288"/>
                </a:lnTo>
                <a:close/>
              </a:path>
              <a:path w="1019175" h="675639">
                <a:moveTo>
                  <a:pt x="60950" y="629507"/>
                </a:moveTo>
                <a:lnTo>
                  <a:pt x="50355" y="636507"/>
                </a:lnTo>
                <a:lnTo>
                  <a:pt x="55605" y="644455"/>
                </a:lnTo>
                <a:lnTo>
                  <a:pt x="66201" y="637454"/>
                </a:lnTo>
                <a:lnTo>
                  <a:pt x="60950" y="629507"/>
                </a:lnTo>
                <a:close/>
              </a:path>
              <a:path w="1019175" h="675639">
                <a:moveTo>
                  <a:pt x="66201" y="637454"/>
                </a:moveTo>
                <a:lnTo>
                  <a:pt x="55605" y="644455"/>
                </a:lnTo>
                <a:lnTo>
                  <a:pt x="70826" y="644455"/>
                </a:lnTo>
                <a:lnTo>
                  <a:pt x="66201" y="637454"/>
                </a:lnTo>
                <a:close/>
              </a:path>
              <a:path w="1019175" h="675639">
                <a:moveTo>
                  <a:pt x="1013735" y="0"/>
                </a:moveTo>
                <a:lnTo>
                  <a:pt x="60950" y="629507"/>
                </a:lnTo>
                <a:lnTo>
                  <a:pt x="66201" y="637454"/>
                </a:lnTo>
                <a:lnTo>
                  <a:pt x="1018987" y="7946"/>
                </a:lnTo>
                <a:lnTo>
                  <a:pt x="1013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84682" y="4446588"/>
            <a:ext cx="900430" cy="76200"/>
          </a:xfrm>
          <a:custGeom>
            <a:avLst/>
            <a:gdLst/>
            <a:ahLst/>
            <a:cxnLst/>
            <a:rect l="l" t="t" r="r" b="b"/>
            <a:pathLst>
              <a:path w="900430" h="76200">
                <a:moveTo>
                  <a:pt x="824006" y="42862"/>
                </a:moveTo>
                <a:lnTo>
                  <a:pt x="824006" y="76200"/>
                </a:lnTo>
                <a:lnTo>
                  <a:pt x="890681" y="42862"/>
                </a:lnTo>
                <a:lnTo>
                  <a:pt x="824006" y="42862"/>
                </a:lnTo>
                <a:close/>
              </a:path>
              <a:path w="900430" h="76200">
                <a:moveTo>
                  <a:pt x="824006" y="33337"/>
                </a:moveTo>
                <a:lnTo>
                  <a:pt x="824006" y="42862"/>
                </a:lnTo>
                <a:lnTo>
                  <a:pt x="836706" y="42862"/>
                </a:lnTo>
                <a:lnTo>
                  <a:pt x="836706" y="33337"/>
                </a:lnTo>
                <a:lnTo>
                  <a:pt x="824006" y="33337"/>
                </a:lnTo>
                <a:close/>
              </a:path>
              <a:path w="900430" h="76200">
                <a:moveTo>
                  <a:pt x="824006" y="0"/>
                </a:moveTo>
                <a:lnTo>
                  <a:pt x="824006" y="33337"/>
                </a:lnTo>
                <a:lnTo>
                  <a:pt x="836706" y="33337"/>
                </a:lnTo>
                <a:lnTo>
                  <a:pt x="836706" y="42862"/>
                </a:lnTo>
                <a:lnTo>
                  <a:pt x="890684" y="42861"/>
                </a:lnTo>
                <a:lnTo>
                  <a:pt x="900206" y="38100"/>
                </a:lnTo>
                <a:lnTo>
                  <a:pt x="824006" y="0"/>
                </a:lnTo>
                <a:close/>
              </a:path>
              <a:path w="900430" h="76200">
                <a:moveTo>
                  <a:pt x="0" y="33336"/>
                </a:moveTo>
                <a:lnTo>
                  <a:pt x="0" y="42861"/>
                </a:lnTo>
                <a:lnTo>
                  <a:pt x="824006" y="42862"/>
                </a:lnTo>
                <a:lnTo>
                  <a:pt x="824006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60223" y="4051306"/>
            <a:ext cx="477520" cy="444500"/>
          </a:xfrm>
          <a:custGeom>
            <a:avLst/>
            <a:gdLst/>
            <a:ahLst/>
            <a:cxnLst/>
            <a:rect l="l" t="t" r="r" b="b"/>
            <a:pathLst>
              <a:path w="477520" h="444500">
                <a:moveTo>
                  <a:pt x="182446" y="427093"/>
                </a:moveTo>
                <a:lnTo>
                  <a:pt x="180618" y="436440"/>
                </a:lnTo>
                <a:lnTo>
                  <a:pt x="211109" y="442409"/>
                </a:lnTo>
                <a:lnTo>
                  <a:pt x="242784" y="444483"/>
                </a:lnTo>
                <a:lnTo>
                  <a:pt x="266776" y="443365"/>
                </a:lnTo>
                <a:lnTo>
                  <a:pt x="290012" y="440027"/>
                </a:lnTo>
                <a:lnTo>
                  <a:pt x="310809" y="434978"/>
                </a:lnTo>
                <a:lnTo>
                  <a:pt x="243395" y="434978"/>
                </a:lnTo>
                <a:lnTo>
                  <a:pt x="212939" y="433061"/>
                </a:lnTo>
                <a:lnTo>
                  <a:pt x="182446" y="427093"/>
                </a:lnTo>
                <a:close/>
              </a:path>
              <a:path w="477520" h="444500">
                <a:moveTo>
                  <a:pt x="310748" y="9513"/>
                </a:moveTo>
                <a:lnTo>
                  <a:pt x="242862" y="9513"/>
                </a:lnTo>
                <a:lnTo>
                  <a:pt x="265866" y="10593"/>
                </a:lnTo>
                <a:lnTo>
                  <a:pt x="288202" y="13802"/>
                </a:lnTo>
                <a:lnTo>
                  <a:pt x="330420" y="26179"/>
                </a:lnTo>
                <a:lnTo>
                  <a:pt x="368620" y="45786"/>
                </a:lnTo>
                <a:lnTo>
                  <a:pt x="401895" y="71755"/>
                </a:lnTo>
                <a:lnTo>
                  <a:pt x="429376" y="103270"/>
                </a:lnTo>
                <a:lnTo>
                  <a:pt x="450062" y="139305"/>
                </a:lnTo>
                <a:lnTo>
                  <a:pt x="463174" y="179170"/>
                </a:lnTo>
                <a:lnTo>
                  <a:pt x="467781" y="221990"/>
                </a:lnTo>
                <a:lnTo>
                  <a:pt x="466651" y="243724"/>
                </a:lnTo>
                <a:lnTo>
                  <a:pt x="457779" y="285205"/>
                </a:lnTo>
                <a:lnTo>
                  <a:pt x="440833" y="323344"/>
                </a:lnTo>
                <a:lnTo>
                  <a:pt x="416703" y="357292"/>
                </a:lnTo>
                <a:lnTo>
                  <a:pt x="386284" y="386184"/>
                </a:lnTo>
                <a:lnTo>
                  <a:pt x="350478" y="409150"/>
                </a:lnTo>
                <a:lnTo>
                  <a:pt x="310191" y="425326"/>
                </a:lnTo>
                <a:lnTo>
                  <a:pt x="266321" y="433851"/>
                </a:lnTo>
                <a:lnTo>
                  <a:pt x="243395" y="434978"/>
                </a:lnTo>
                <a:lnTo>
                  <a:pt x="310809" y="434978"/>
                </a:lnTo>
                <a:lnTo>
                  <a:pt x="354435" y="417816"/>
                </a:lnTo>
                <a:lnTo>
                  <a:pt x="391792" y="393955"/>
                </a:lnTo>
                <a:lnTo>
                  <a:pt x="423579" y="363885"/>
                </a:lnTo>
                <a:lnTo>
                  <a:pt x="448853" y="328484"/>
                </a:lnTo>
                <a:lnTo>
                  <a:pt x="466664" y="288635"/>
                </a:lnTo>
                <a:lnTo>
                  <a:pt x="476054" y="245238"/>
                </a:lnTo>
                <a:lnTo>
                  <a:pt x="477292" y="222497"/>
                </a:lnTo>
                <a:lnTo>
                  <a:pt x="476109" y="199754"/>
                </a:lnTo>
                <a:lnTo>
                  <a:pt x="466817" y="156324"/>
                </a:lnTo>
                <a:lnTo>
                  <a:pt x="449089" y="116420"/>
                </a:lnTo>
                <a:lnTo>
                  <a:pt x="423880" y="80953"/>
                </a:lnTo>
                <a:lnTo>
                  <a:pt x="392146" y="50812"/>
                </a:lnTo>
                <a:lnTo>
                  <a:pt x="354832" y="26879"/>
                </a:lnTo>
                <a:lnTo>
                  <a:pt x="312881" y="10035"/>
                </a:lnTo>
                <a:lnTo>
                  <a:pt x="310748" y="9513"/>
                </a:lnTo>
                <a:close/>
              </a:path>
              <a:path w="477520" h="444500">
                <a:moveTo>
                  <a:pt x="0" y="117010"/>
                </a:moveTo>
                <a:lnTo>
                  <a:pt x="14747" y="200917"/>
                </a:lnTo>
                <a:lnTo>
                  <a:pt x="70349" y="141627"/>
                </a:lnTo>
                <a:lnTo>
                  <a:pt x="37383" y="141627"/>
                </a:lnTo>
                <a:lnTo>
                  <a:pt x="28387" y="138499"/>
                </a:lnTo>
                <a:lnTo>
                  <a:pt x="32491" y="126694"/>
                </a:lnTo>
                <a:lnTo>
                  <a:pt x="0" y="117010"/>
                </a:lnTo>
                <a:close/>
              </a:path>
              <a:path w="477520" h="444500">
                <a:moveTo>
                  <a:pt x="32491" y="126694"/>
                </a:moveTo>
                <a:lnTo>
                  <a:pt x="28387" y="138499"/>
                </a:lnTo>
                <a:lnTo>
                  <a:pt x="37383" y="141627"/>
                </a:lnTo>
                <a:lnTo>
                  <a:pt x="41628" y="129417"/>
                </a:lnTo>
                <a:lnTo>
                  <a:pt x="32491" y="126694"/>
                </a:lnTo>
                <a:close/>
              </a:path>
              <a:path w="477520" h="444500">
                <a:moveTo>
                  <a:pt x="41628" y="129417"/>
                </a:moveTo>
                <a:lnTo>
                  <a:pt x="37383" y="141627"/>
                </a:lnTo>
                <a:lnTo>
                  <a:pt x="70349" y="141627"/>
                </a:lnTo>
                <a:lnTo>
                  <a:pt x="73025" y="138775"/>
                </a:lnTo>
                <a:lnTo>
                  <a:pt x="41628" y="129417"/>
                </a:lnTo>
                <a:close/>
              </a:path>
              <a:path w="477520" h="444500">
                <a:moveTo>
                  <a:pt x="243318" y="0"/>
                </a:moveTo>
                <a:lnTo>
                  <a:pt x="199235" y="3900"/>
                </a:lnTo>
                <a:lnTo>
                  <a:pt x="157792" y="15219"/>
                </a:lnTo>
                <a:lnTo>
                  <a:pt x="119797" y="33265"/>
                </a:lnTo>
                <a:lnTo>
                  <a:pt x="86065" y="57344"/>
                </a:lnTo>
                <a:lnTo>
                  <a:pt x="57342" y="86852"/>
                </a:lnTo>
                <a:lnTo>
                  <a:pt x="34461" y="121131"/>
                </a:lnTo>
                <a:lnTo>
                  <a:pt x="32491" y="126694"/>
                </a:lnTo>
                <a:lnTo>
                  <a:pt x="41628" y="129417"/>
                </a:lnTo>
                <a:lnTo>
                  <a:pt x="42900" y="125759"/>
                </a:lnTo>
                <a:lnTo>
                  <a:pt x="43210" y="124867"/>
                </a:lnTo>
                <a:lnTo>
                  <a:pt x="52900" y="108916"/>
                </a:lnTo>
                <a:lnTo>
                  <a:pt x="64526" y="93093"/>
                </a:lnTo>
                <a:lnTo>
                  <a:pt x="91944" y="64838"/>
                </a:lnTo>
                <a:lnTo>
                  <a:pt x="124268" y="41676"/>
                </a:lnTo>
                <a:lnTo>
                  <a:pt x="160717" y="24284"/>
                </a:lnTo>
                <a:lnTo>
                  <a:pt x="200510" y="13338"/>
                </a:lnTo>
                <a:lnTo>
                  <a:pt x="242862" y="9513"/>
                </a:lnTo>
                <a:lnTo>
                  <a:pt x="310748" y="9513"/>
                </a:lnTo>
                <a:lnTo>
                  <a:pt x="290457" y="4547"/>
                </a:lnTo>
                <a:lnTo>
                  <a:pt x="267230" y="1165"/>
                </a:lnTo>
                <a:lnTo>
                  <a:pt x="243318" y="0"/>
                </a:lnTo>
                <a:close/>
              </a:path>
              <a:path w="477520" h="444500">
                <a:moveTo>
                  <a:pt x="43210" y="124867"/>
                </a:moveTo>
                <a:lnTo>
                  <a:pt x="42792" y="125759"/>
                </a:lnTo>
                <a:lnTo>
                  <a:pt x="43049" y="125331"/>
                </a:lnTo>
                <a:lnTo>
                  <a:pt x="43210" y="124867"/>
                </a:lnTo>
                <a:close/>
              </a:path>
              <a:path w="477520" h="444500">
                <a:moveTo>
                  <a:pt x="43049" y="125331"/>
                </a:moveTo>
                <a:lnTo>
                  <a:pt x="42792" y="125759"/>
                </a:lnTo>
                <a:lnTo>
                  <a:pt x="43049" y="125331"/>
                </a:lnTo>
                <a:close/>
              </a:path>
              <a:path w="477520" h="444500">
                <a:moveTo>
                  <a:pt x="43327" y="124867"/>
                </a:moveTo>
                <a:lnTo>
                  <a:pt x="43049" y="125331"/>
                </a:lnTo>
                <a:lnTo>
                  <a:pt x="43327" y="124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17551" y="395071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3719" y="4715764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7846" y="366115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7967" y="3575811"/>
            <a:ext cx="723265" cy="16135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92125">
              <a:lnSpc>
                <a:spcPct val="100000"/>
              </a:lnSpc>
              <a:spcBef>
                <a:spcPts val="94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74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86877" y="4197603"/>
            <a:ext cx="417830" cy="114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spcBef>
                <a:spcPts val="2085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30497" y="4103115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65029" y="3066795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73217" y="5527675"/>
            <a:ext cx="431800" cy="422275"/>
          </a:xfrm>
          <a:custGeom>
            <a:avLst/>
            <a:gdLst/>
            <a:ahLst/>
            <a:cxnLst/>
            <a:rect l="l" t="t" r="r" b="b"/>
            <a:pathLst>
              <a:path w="431800" h="422275">
                <a:moveTo>
                  <a:pt x="44549" y="51040"/>
                </a:moveTo>
                <a:lnTo>
                  <a:pt x="14867" y="106091"/>
                </a:lnTo>
                <a:lnTo>
                  <a:pt x="1678" y="161743"/>
                </a:lnTo>
                <a:lnTo>
                  <a:pt x="0" y="190848"/>
                </a:lnTo>
                <a:lnTo>
                  <a:pt x="1130" y="214487"/>
                </a:lnTo>
                <a:lnTo>
                  <a:pt x="9731" y="259624"/>
                </a:lnTo>
                <a:lnTo>
                  <a:pt x="26070" y="301111"/>
                </a:lnTo>
                <a:lnTo>
                  <a:pt x="49289" y="338017"/>
                </a:lnTo>
                <a:lnTo>
                  <a:pt x="78539" y="369411"/>
                </a:lnTo>
                <a:lnTo>
                  <a:pt x="112966" y="394355"/>
                </a:lnTo>
                <a:lnTo>
                  <a:pt x="151711" y="411902"/>
                </a:lnTo>
                <a:lnTo>
                  <a:pt x="193886" y="421096"/>
                </a:lnTo>
                <a:lnTo>
                  <a:pt x="215973" y="422268"/>
                </a:lnTo>
                <a:lnTo>
                  <a:pt x="238056" y="421040"/>
                </a:lnTo>
                <a:lnTo>
                  <a:pt x="259500" y="417493"/>
                </a:lnTo>
                <a:lnTo>
                  <a:pt x="276543" y="412757"/>
                </a:lnTo>
                <a:lnTo>
                  <a:pt x="215457" y="412757"/>
                </a:lnTo>
                <a:lnTo>
                  <a:pt x="194403" y="411585"/>
                </a:lnTo>
                <a:lnTo>
                  <a:pt x="154250" y="402721"/>
                </a:lnTo>
                <a:lnTo>
                  <a:pt x="117347" y="385898"/>
                </a:lnTo>
                <a:lnTo>
                  <a:pt x="84508" y="361989"/>
                </a:lnTo>
                <a:lnTo>
                  <a:pt x="56565" y="331869"/>
                </a:lnTo>
                <a:lnTo>
                  <a:pt x="34363" y="296427"/>
                </a:lnTo>
                <a:lnTo>
                  <a:pt x="18748" y="256555"/>
                </a:lnTo>
                <a:lnTo>
                  <a:pt x="10561" y="213149"/>
                </a:lnTo>
                <a:lnTo>
                  <a:pt x="9513" y="190393"/>
                </a:lnTo>
                <a:lnTo>
                  <a:pt x="11187" y="162301"/>
                </a:lnTo>
                <a:lnTo>
                  <a:pt x="16061" y="135039"/>
                </a:lnTo>
                <a:lnTo>
                  <a:pt x="23987" y="108838"/>
                </a:lnTo>
                <a:lnTo>
                  <a:pt x="34819" y="83984"/>
                </a:lnTo>
                <a:lnTo>
                  <a:pt x="47929" y="61580"/>
                </a:lnTo>
                <a:lnTo>
                  <a:pt x="48409" y="60761"/>
                </a:lnTo>
                <a:lnTo>
                  <a:pt x="48557" y="60761"/>
                </a:lnTo>
                <a:lnTo>
                  <a:pt x="51310" y="57760"/>
                </a:lnTo>
                <a:lnTo>
                  <a:pt x="44549" y="51040"/>
                </a:lnTo>
                <a:close/>
              </a:path>
              <a:path w="431800" h="422275">
                <a:moveTo>
                  <a:pt x="363896" y="22263"/>
                </a:moveTo>
                <a:lnTo>
                  <a:pt x="356783" y="28597"/>
                </a:lnTo>
                <a:lnTo>
                  <a:pt x="371787" y="45441"/>
                </a:lnTo>
                <a:lnTo>
                  <a:pt x="384704" y="63328"/>
                </a:lnTo>
                <a:lnTo>
                  <a:pt x="405051" y="102637"/>
                </a:lnTo>
                <a:lnTo>
                  <a:pt x="417634" y="145579"/>
                </a:lnTo>
                <a:lnTo>
                  <a:pt x="421917" y="190848"/>
                </a:lnTo>
                <a:lnTo>
                  <a:pt x="420849" y="213149"/>
                </a:lnTo>
                <a:lnTo>
                  <a:pt x="412558" y="256982"/>
                </a:lnTo>
                <a:lnTo>
                  <a:pt x="396865" y="296822"/>
                </a:lnTo>
                <a:lnTo>
                  <a:pt x="374590" y="332224"/>
                </a:lnTo>
                <a:lnTo>
                  <a:pt x="346575" y="362294"/>
                </a:lnTo>
                <a:lnTo>
                  <a:pt x="313664" y="386140"/>
                </a:lnTo>
                <a:lnTo>
                  <a:pt x="276702" y="402880"/>
                </a:lnTo>
                <a:lnTo>
                  <a:pt x="236513" y="411641"/>
                </a:lnTo>
                <a:lnTo>
                  <a:pt x="215457" y="412757"/>
                </a:lnTo>
                <a:lnTo>
                  <a:pt x="276543" y="412757"/>
                </a:lnTo>
                <a:lnTo>
                  <a:pt x="318875" y="394114"/>
                </a:lnTo>
                <a:lnTo>
                  <a:pt x="353232" y="369106"/>
                </a:lnTo>
                <a:lnTo>
                  <a:pt x="382410" y="337662"/>
                </a:lnTo>
                <a:lnTo>
                  <a:pt x="405559" y="300716"/>
                </a:lnTo>
                <a:lnTo>
                  <a:pt x="421822" y="259197"/>
                </a:lnTo>
                <a:lnTo>
                  <a:pt x="430280" y="214487"/>
                </a:lnTo>
                <a:lnTo>
                  <a:pt x="431431" y="190393"/>
                </a:lnTo>
                <a:lnTo>
                  <a:pt x="430274" y="166645"/>
                </a:lnTo>
                <a:lnTo>
                  <a:pt x="421346" y="120614"/>
                </a:lnTo>
                <a:lnTo>
                  <a:pt x="404045" y="77652"/>
                </a:lnTo>
                <a:lnTo>
                  <a:pt x="378899" y="39105"/>
                </a:lnTo>
                <a:lnTo>
                  <a:pt x="363896" y="22263"/>
                </a:lnTo>
                <a:close/>
              </a:path>
              <a:path w="431800" h="422275">
                <a:moveTo>
                  <a:pt x="87490" y="41816"/>
                </a:moveTo>
                <a:lnTo>
                  <a:pt x="53014" y="41816"/>
                </a:lnTo>
                <a:lnTo>
                  <a:pt x="60032" y="48256"/>
                </a:lnTo>
                <a:lnTo>
                  <a:pt x="51310" y="57760"/>
                </a:lnTo>
                <a:lnTo>
                  <a:pt x="74591" y="80902"/>
                </a:lnTo>
                <a:lnTo>
                  <a:pt x="87490" y="41816"/>
                </a:lnTo>
                <a:close/>
              </a:path>
              <a:path w="431800" h="422275">
                <a:moveTo>
                  <a:pt x="48409" y="60761"/>
                </a:moveTo>
                <a:lnTo>
                  <a:pt x="47805" y="61580"/>
                </a:lnTo>
                <a:lnTo>
                  <a:pt x="48149" y="61205"/>
                </a:lnTo>
                <a:lnTo>
                  <a:pt x="48409" y="60761"/>
                </a:lnTo>
                <a:close/>
              </a:path>
              <a:path w="431800" h="422275">
                <a:moveTo>
                  <a:pt x="48149" y="61205"/>
                </a:moveTo>
                <a:lnTo>
                  <a:pt x="47805" y="61580"/>
                </a:lnTo>
                <a:lnTo>
                  <a:pt x="48149" y="61205"/>
                </a:lnTo>
                <a:close/>
              </a:path>
              <a:path w="431800" h="422275">
                <a:moveTo>
                  <a:pt x="48557" y="60761"/>
                </a:moveTo>
                <a:lnTo>
                  <a:pt x="48409" y="60761"/>
                </a:lnTo>
                <a:lnTo>
                  <a:pt x="48149" y="61205"/>
                </a:lnTo>
                <a:lnTo>
                  <a:pt x="48557" y="60761"/>
                </a:lnTo>
                <a:close/>
              </a:path>
              <a:path w="431800" h="422275">
                <a:moveTo>
                  <a:pt x="53014" y="41816"/>
                </a:moveTo>
                <a:lnTo>
                  <a:pt x="44549" y="51040"/>
                </a:lnTo>
                <a:lnTo>
                  <a:pt x="51310" y="57760"/>
                </a:lnTo>
                <a:lnTo>
                  <a:pt x="60032" y="48256"/>
                </a:lnTo>
                <a:lnTo>
                  <a:pt x="53014" y="41816"/>
                </a:lnTo>
                <a:close/>
              </a:path>
              <a:path w="431800" h="422275">
                <a:moveTo>
                  <a:pt x="101289" y="0"/>
                </a:moveTo>
                <a:lnTo>
                  <a:pt x="20549" y="27183"/>
                </a:lnTo>
                <a:lnTo>
                  <a:pt x="44549" y="51040"/>
                </a:lnTo>
                <a:lnTo>
                  <a:pt x="53014" y="41816"/>
                </a:lnTo>
                <a:lnTo>
                  <a:pt x="87490" y="41816"/>
                </a:lnTo>
                <a:lnTo>
                  <a:pt x="10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417138" y="5560059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288290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5">
                <a:latin typeface="宋体"/>
                <a:cs typeface="宋体"/>
              </a:rPr>
              <a:t>4.</a:t>
            </a:r>
            <a:r>
              <a:rPr dirty="0" sz="3100" spc="95"/>
              <a:t>控制执行程序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4140" y="1664715"/>
            <a:ext cx="32416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 b="1">
                <a:latin typeface="黑体"/>
                <a:cs typeface="黑体"/>
              </a:rPr>
              <a:t>输入字符串</a:t>
            </a:r>
            <a:r>
              <a:rPr dirty="0" baseline="1010" sz="4125" spc="52" b="1">
                <a:latin typeface="黑体"/>
                <a:cs typeface="黑体"/>
              </a:rPr>
              <a:t>为</a:t>
            </a:r>
            <a:r>
              <a:rPr dirty="0" baseline="1010" sz="4125" spc="-37" b="1">
                <a:latin typeface="黑体"/>
                <a:cs typeface="黑体"/>
              </a:rPr>
              <a:t> </a:t>
            </a:r>
            <a:r>
              <a:rPr dirty="0" baseline="1010" sz="4125" spc="22" b="1">
                <a:latin typeface="宋体"/>
                <a:cs typeface="宋体"/>
              </a:rPr>
              <a:t>aba</a:t>
            </a:r>
            <a:r>
              <a:rPr dirty="0" sz="2800" spc="15" b="1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6840" y="3078678"/>
            <a:ext cx="71310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读</a:t>
            </a:r>
            <a:r>
              <a:rPr dirty="0" sz="2750" spc="35" b="1">
                <a:latin typeface="黑体"/>
                <a:cs typeface="黑体"/>
              </a:rPr>
              <a:t>入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5615" y="3596838"/>
            <a:ext cx="17780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750" spc="10" b="1">
                <a:latin typeface="宋体"/>
                <a:cs typeface="宋体"/>
              </a:rPr>
              <a:t>-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5915" y="2177796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049243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开始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3705" y="1458467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9285" y="1458467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9285" y="2781300"/>
            <a:ext cx="180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9289" y="2784347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6946" y="1446961"/>
            <a:ext cx="4019892" cy="2026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27931" y="197662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6882" y="2549652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1655" y="1760220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7612" y="2567940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197" y="177545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4049" y="2162555"/>
            <a:ext cx="3035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0331" y="2092452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9014" y="1315211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1705" y="3183635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4139" y="3781254"/>
            <a:ext cx="1717675" cy="221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>
                <a:latin typeface="宋体"/>
                <a:cs typeface="宋体"/>
              </a:rPr>
              <a:t>A={0,1,3,7}</a:t>
            </a:r>
            <a:endParaRPr sz="2350">
              <a:latin typeface="宋体"/>
              <a:cs typeface="宋体"/>
            </a:endParaRPr>
          </a:p>
          <a:p>
            <a:pPr marL="12700" marR="313055">
              <a:lnSpc>
                <a:spcPts val="2810"/>
              </a:lnSpc>
              <a:spcBef>
                <a:spcPts val="185"/>
              </a:spcBef>
            </a:pPr>
            <a:r>
              <a:rPr dirty="0" sz="2350" spc="25" b="1">
                <a:latin typeface="宋体"/>
                <a:cs typeface="宋体"/>
              </a:rPr>
              <a:t>B={2,4,7</a:t>
            </a:r>
            <a:r>
              <a:rPr dirty="0" sz="2350" spc="15" b="1">
                <a:latin typeface="宋体"/>
                <a:cs typeface="宋体"/>
              </a:rPr>
              <a:t>}  </a:t>
            </a:r>
            <a:r>
              <a:rPr dirty="0" sz="2350" spc="20" b="1">
                <a:latin typeface="宋体"/>
                <a:cs typeface="宋体"/>
              </a:rPr>
              <a:t>C={8}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ts val="2785"/>
              </a:lnSpc>
            </a:pPr>
            <a:r>
              <a:rPr dirty="0" sz="2350" spc="20" b="1">
                <a:latin typeface="宋体"/>
                <a:cs typeface="宋体"/>
              </a:rPr>
              <a:t>D={7}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350" spc="20" b="1">
                <a:latin typeface="宋体"/>
                <a:cs typeface="宋体"/>
              </a:rPr>
              <a:t>E={5,8}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350" spc="20" b="1">
                <a:latin typeface="宋体"/>
                <a:cs typeface="宋体"/>
              </a:rPr>
              <a:t>F={6,8}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7540" y="2978871"/>
            <a:ext cx="715010" cy="208280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82245" indent="-182880">
              <a:lnSpc>
                <a:spcPct val="122400"/>
              </a:lnSpc>
              <a:spcBef>
                <a:spcPts val="140"/>
              </a:spcBef>
            </a:pPr>
            <a:r>
              <a:rPr dirty="0" sz="2750" spc="35" b="1">
                <a:latin typeface="黑体"/>
                <a:cs typeface="黑体"/>
              </a:rPr>
              <a:t>状态  </a:t>
            </a:r>
            <a:r>
              <a:rPr dirty="0" sz="2750" spc="15" b="1">
                <a:latin typeface="黑体"/>
                <a:cs typeface="黑体"/>
              </a:rPr>
              <a:t> </a:t>
            </a:r>
            <a:r>
              <a:rPr dirty="0" sz="2750" spc="10" b="1">
                <a:latin typeface="宋体"/>
                <a:cs typeface="宋体"/>
              </a:rPr>
              <a:t>A  B  E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2602" y="4030431"/>
            <a:ext cx="177800" cy="15373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>
              <a:lnSpc>
                <a:spcPct val="120400"/>
              </a:lnSpc>
              <a:spcBef>
                <a:spcPts val="85"/>
              </a:spcBef>
            </a:pPr>
            <a:r>
              <a:rPr dirty="0" sz="2750" spc="10" b="1">
                <a:latin typeface="宋体"/>
                <a:cs typeface="宋体"/>
              </a:rPr>
              <a:t>a  b  a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7090" y="5123886"/>
            <a:ext cx="17780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750" spc="10" b="1">
                <a:latin typeface="宋体"/>
                <a:cs typeface="宋体"/>
              </a:rPr>
              <a:t>-</a:t>
            </a:r>
            <a:endParaRPr sz="2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5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44320" algn="l"/>
              </a:tabLst>
            </a:pPr>
            <a:r>
              <a:rPr dirty="0" sz="3900" spc="80"/>
              <a:t>小</a:t>
            </a:r>
            <a:r>
              <a:rPr dirty="0" sz="3900" spc="80"/>
              <a:t>	</a:t>
            </a:r>
            <a:r>
              <a:rPr dirty="0" sz="3900" spc="80"/>
              <a:t>结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83540" y="1251841"/>
            <a:ext cx="5216525" cy="513651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词法分析器的作用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与语法分析器的关系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独立、子程序、协同程序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配对缓冲区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必要性、算法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记号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记号、模式、单词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属性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  <a:tab pos="336486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二元式形</a:t>
            </a:r>
            <a:r>
              <a:rPr dirty="0" baseline="1182" sz="3525" spc="60" b="1">
                <a:latin typeface="黑体"/>
                <a:cs typeface="黑体"/>
              </a:rPr>
              <a:t>式</a:t>
            </a:r>
            <a:r>
              <a:rPr dirty="0" baseline="1182" sz="3525" b="1">
                <a:latin typeface="黑体"/>
                <a:cs typeface="黑体"/>
              </a:rPr>
              <a:t>	</a:t>
            </a:r>
            <a:r>
              <a:rPr dirty="0" baseline="1182" sz="3525" spc="37" b="1">
                <a:latin typeface="黑体"/>
                <a:cs typeface="黑体"/>
              </a:rPr>
              <a:t>&lt;</a:t>
            </a:r>
            <a:r>
              <a:rPr dirty="0" baseline="1182" sz="3525" spc="75" b="1">
                <a:latin typeface="黑体"/>
                <a:cs typeface="黑体"/>
              </a:rPr>
              <a:t>记号，属性</a:t>
            </a:r>
            <a:r>
              <a:rPr dirty="0" baseline="1182" sz="3525" spc="22" b="1">
                <a:latin typeface="黑体"/>
                <a:cs typeface="黑体"/>
              </a:rPr>
              <a:t>&gt;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描述：正规表达式、正规文法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识别：状态转换图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72407"/>
            <a:ext cx="2834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44320" algn="l"/>
              </a:tabLst>
            </a:pPr>
            <a:r>
              <a:rPr dirty="0" sz="3900" spc="80"/>
              <a:t>小</a:t>
            </a:r>
            <a:r>
              <a:rPr dirty="0" sz="3900" spc="80"/>
              <a:t>	</a:t>
            </a:r>
            <a:r>
              <a:rPr dirty="0" sz="3900" spc="90"/>
              <a:t>结</a:t>
            </a:r>
            <a:r>
              <a:rPr dirty="0" spc="50"/>
              <a:t>（续）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83540" y="1186246"/>
            <a:ext cx="6590030" cy="49764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词法分析器的设计与实现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各类单词符号的正规表达式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各类单词符号的正规文法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构造与文法相应的状态转换图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合并为词法分析器的状态转换图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增加语义动作，构造词法分析器的程序框图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确定输出形式、设计翻译</a:t>
            </a:r>
            <a:r>
              <a:rPr dirty="0" baseline="1182" sz="3525" spc="60" b="1">
                <a:latin typeface="黑体"/>
                <a:cs typeface="黑体"/>
              </a:rPr>
              <a:t>表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定义变量和过程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编码实现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LEX</a:t>
            </a:r>
            <a:r>
              <a:rPr dirty="0" baseline="1010" sz="4125" spc="67" b="1">
                <a:latin typeface="黑体"/>
                <a:cs typeface="黑体"/>
              </a:rPr>
              <a:t>工具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37" b="1">
                <a:latin typeface="黑体"/>
                <a:cs typeface="黑体"/>
              </a:rPr>
              <a:t>LEX</a:t>
            </a:r>
            <a:r>
              <a:rPr dirty="0" baseline="1182" sz="3525" spc="75" b="1">
                <a:latin typeface="黑体"/>
                <a:cs typeface="黑体"/>
              </a:rPr>
              <a:t>源程序的结构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37" b="1">
                <a:latin typeface="黑体"/>
                <a:cs typeface="黑体"/>
              </a:rPr>
              <a:t>LEX</a:t>
            </a:r>
            <a:r>
              <a:rPr dirty="0" baseline="1182" sz="3525" spc="75" b="1">
                <a:latin typeface="黑体"/>
                <a:cs typeface="黑体"/>
              </a:rPr>
              <a:t>工具的使用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777748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/>
              <a:t>词法分析程序与语法分析程序作为协同程序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307340" y="1346050"/>
            <a:ext cx="4445000" cy="1694814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dirty="0" sz="2000" spc="965">
                <a:solidFill>
                  <a:srgbClr val="0000FF"/>
                </a:solidFill>
                <a:latin typeface="Arial"/>
                <a:cs typeface="Arial"/>
              </a:rPr>
              <a:t>!	</a:t>
            </a:r>
            <a:r>
              <a:rPr dirty="0" baseline="1010" sz="4125" spc="67" b="1">
                <a:latin typeface="黑体"/>
                <a:cs typeface="黑体"/>
              </a:rPr>
              <a:t>协同程序：</a:t>
            </a:r>
            <a:endParaRPr baseline="1010" sz="4125">
              <a:latin typeface="黑体"/>
              <a:cs typeface="黑体"/>
            </a:endParaRPr>
          </a:p>
          <a:p>
            <a:pPr marL="755650" marR="5080" indent="22225">
              <a:lnSpc>
                <a:spcPct val="102600"/>
              </a:lnSpc>
              <a:spcBef>
                <a:spcPts val="505"/>
              </a:spcBef>
            </a:pPr>
            <a:r>
              <a:rPr dirty="0" sz="2350" spc="50" b="1">
                <a:latin typeface="黑体"/>
                <a:cs typeface="黑体"/>
              </a:rPr>
              <a:t>如果两个或两个以上的程 </a:t>
            </a:r>
            <a:r>
              <a:rPr dirty="0" sz="2350" spc="45" b="1">
                <a:latin typeface="黑体"/>
                <a:cs typeface="黑体"/>
              </a:rPr>
              <a:t>序，它们之间交叉地执行， </a:t>
            </a:r>
            <a:r>
              <a:rPr dirty="0" sz="2350" spc="50" b="1">
                <a:latin typeface="黑体"/>
                <a:cs typeface="黑体"/>
              </a:rPr>
              <a:t>这些程序称为协同程序。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4527" y="1773428"/>
            <a:ext cx="363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6127" y="1773428"/>
            <a:ext cx="363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9102" y="2759964"/>
            <a:ext cx="819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唤醒</a:t>
            </a:r>
            <a:r>
              <a:rPr dirty="0" sz="2000" b="1">
                <a:latin typeface="Times New Roman"/>
                <a:cs typeface="Times New Roman"/>
              </a:rPr>
              <a:t>P2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3042" y="2209784"/>
            <a:ext cx="76200" cy="518159"/>
          </a:xfrm>
          <a:custGeom>
            <a:avLst/>
            <a:gdLst/>
            <a:ahLst/>
            <a:cxnLst/>
            <a:rect l="l" t="t" r="r" b="b"/>
            <a:pathLst>
              <a:path w="76200" h="518160">
                <a:moveTo>
                  <a:pt x="33336" y="441354"/>
                </a:moveTo>
                <a:lnTo>
                  <a:pt x="0" y="441457"/>
                </a:lnTo>
                <a:lnTo>
                  <a:pt x="38333" y="517540"/>
                </a:lnTo>
                <a:lnTo>
                  <a:pt x="69832" y="454055"/>
                </a:lnTo>
                <a:lnTo>
                  <a:pt x="33375" y="454055"/>
                </a:lnTo>
                <a:lnTo>
                  <a:pt x="33336" y="441354"/>
                </a:lnTo>
                <a:close/>
              </a:path>
              <a:path w="76200" h="518160">
                <a:moveTo>
                  <a:pt x="42861" y="441325"/>
                </a:moveTo>
                <a:lnTo>
                  <a:pt x="33336" y="441354"/>
                </a:lnTo>
                <a:lnTo>
                  <a:pt x="33375" y="454055"/>
                </a:lnTo>
                <a:lnTo>
                  <a:pt x="42900" y="454026"/>
                </a:lnTo>
                <a:lnTo>
                  <a:pt x="42861" y="441325"/>
                </a:lnTo>
                <a:close/>
              </a:path>
              <a:path w="76200" h="518160">
                <a:moveTo>
                  <a:pt x="76198" y="441223"/>
                </a:moveTo>
                <a:lnTo>
                  <a:pt x="42861" y="441325"/>
                </a:lnTo>
                <a:lnTo>
                  <a:pt x="42900" y="454026"/>
                </a:lnTo>
                <a:lnTo>
                  <a:pt x="33375" y="454055"/>
                </a:lnTo>
                <a:lnTo>
                  <a:pt x="69832" y="454055"/>
                </a:lnTo>
                <a:lnTo>
                  <a:pt x="76198" y="441223"/>
                </a:lnTo>
                <a:close/>
              </a:path>
              <a:path w="76200" h="518160">
                <a:moveTo>
                  <a:pt x="41507" y="0"/>
                </a:moveTo>
                <a:lnTo>
                  <a:pt x="31982" y="29"/>
                </a:lnTo>
                <a:lnTo>
                  <a:pt x="33336" y="441354"/>
                </a:lnTo>
                <a:lnTo>
                  <a:pt x="42861" y="441325"/>
                </a:lnTo>
                <a:lnTo>
                  <a:pt x="41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54713" y="2209789"/>
            <a:ext cx="76200" cy="746760"/>
          </a:xfrm>
          <a:custGeom>
            <a:avLst/>
            <a:gdLst/>
            <a:ahLst/>
            <a:cxnLst/>
            <a:rect l="l" t="t" r="r" b="b"/>
            <a:pathLst>
              <a:path w="76200" h="746760">
                <a:moveTo>
                  <a:pt x="33337" y="669945"/>
                </a:moveTo>
                <a:lnTo>
                  <a:pt x="0" y="670016"/>
                </a:lnTo>
                <a:lnTo>
                  <a:pt x="38262" y="746135"/>
                </a:lnTo>
                <a:lnTo>
                  <a:pt x="69838" y="682645"/>
                </a:lnTo>
                <a:lnTo>
                  <a:pt x="33364" y="682645"/>
                </a:lnTo>
                <a:lnTo>
                  <a:pt x="33337" y="669945"/>
                </a:lnTo>
                <a:close/>
              </a:path>
              <a:path w="76200" h="746760">
                <a:moveTo>
                  <a:pt x="42862" y="669925"/>
                </a:moveTo>
                <a:lnTo>
                  <a:pt x="33337" y="669945"/>
                </a:lnTo>
                <a:lnTo>
                  <a:pt x="33364" y="682645"/>
                </a:lnTo>
                <a:lnTo>
                  <a:pt x="42889" y="682625"/>
                </a:lnTo>
                <a:lnTo>
                  <a:pt x="42862" y="669925"/>
                </a:lnTo>
                <a:close/>
              </a:path>
              <a:path w="76200" h="746760">
                <a:moveTo>
                  <a:pt x="76200" y="669853"/>
                </a:moveTo>
                <a:lnTo>
                  <a:pt x="42862" y="669925"/>
                </a:lnTo>
                <a:lnTo>
                  <a:pt x="42889" y="682625"/>
                </a:lnTo>
                <a:lnTo>
                  <a:pt x="33364" y="682645"/>
                </a:lnTo>
                <a:lnTo>
                  <a:pt x="69838" y="682645"/>
                </a:lnTo>
                <a:lnTo>
                  <a:pt x="76200" y="669853"/>
                </a:lnTo>
                <a:close/>
              </a:path>
              <a:path w="76200" h="746760">
                <a:moveTo>
                  <a:pt x="41436" y="0"/>
                </a:moveTo>
                <a:lnTo>
                  <a:pt x="31911" y="20"/>
                </a:lnTo>
                <a:lnTo>
                  <a:pt x="33337" y="669945"/>
                </a:lnTo>
                <a:lnTo>
                  <a:pt x="42862" y="669925"/>
                </a:lnTo>
                <a:lnTo>
                  <a:pt x="41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83276" y="3124200"/>
            <a:ext cx="76200" cy="593725"/>
          </a:xfrm>
          <a:custGeom>
            <a:avLst/>
            <a:gdLst/>
            <a:ahLst/>
            <a:cxnLst/>
            <a:rect l="l" t="t" r="r" b="b"/>
            <a:pathLst>
              <a:path w="76200" h="593725">
                <a:moveTo>
                  <a:pt x="33337" y="517525"/>
                </a:moveTo>
                <a:lnTo>
                  <a:pt x="0" y="517525"/>
                </a:lnTo>
                <a:lnTo>
                  <a:pt x="38100" y="593725"/>
                </a:lnTo>
                <a:lnTo>
                  <a:pt x="69850" y="530225"/>
                </a:lnTo>
                <a:lnTo>
                  <a:pt x="33337" y="530225"/>
                </a:lnTo>
                <a:lnTo>
                  <a:pt x="33337" y="517525"/>
                </a:lnTo>
                <a:close/>
              </a:path>
              <a:path w="76200" h="593725">
                <a:moveTo>
                  <a:pt x="42862" y="0"/>
                </a:moveTo>
                <a:lnTo>
                  <a:pt x="33337" y="0"/>
                </a:lnTo>
                <a:lnTo>
                  <a:pt x="33337" y="530225"/>
                </a:lnTo>
                <a:lnTo>
                  <a:pt x="42862" y="530225"/>
                </a:lnTo>
                <a:lnTo>
                  <a:pt x="42862" y="0"/>
                </a:lnTo>
                <a:close/>
              </a:path>
              <a:path w="76200" h="593725">
                <a:moveTo>
                  <a:pt x="76200" y="517525"/>
                </a:moveTo>
                <a:lnTo>
                  <a:pt x="42862" y="517525"/>
                </a:lnTo>
                <a:lnTo>
                  <a:pt x="42862" y="530225"/>
                </a:lnTo>
                <a:lnTo>
                  <a:pt x="69850" y="530225"/>
                </a:lnTo>
                <a:lnTo>
                  <a:pt x="76200" y="5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4540" y="2988564"/>
            <a:ext cx="6946265" cy="258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38545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唤醒</a:t>
            </a:r>
            <a:r>
              <a:rPr dirty="0" sz="2000" b="1">
                <a:latin typeface="Times New Roman"/>
                <a:cs typeface="Times New Roman"/>
              </a:rPr>
              <a:t>P1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algn="r" marR="1376680">
              <a:lnSpc>
                <a:spcPct val="100000"/>
              </a:lnSpc>
            </a:pPr>
            <a:r>
              <a:rPr dirty="0" baseline="1424" sz="2925" spc="75" b="1">
                <a:latin typeface="宋体"/>
                <a:cs typeface="宋体"/>
              </a:rPr>
              <a:t>唤醒</a:t>
            </a:r>
            <a:r>
              <a:rPr dirty="0" sz="2000" b="1">
                <a:latin typeface="Times New Roman"/>
                <a:cs typeface="Times New Roman"/>
              </a:rPr>
              <a:t>P2</a:t>
            </a:r>
            <a:endParaRPr sz="2000">
              <a:latin typeface="Times New Roman"/>
              <a:cs typeface="Times New Roman"/>
            </a:endParaRPr>
          </a:p>
          <a:p>
            <a:pPr marL="6138545">
              <a:lnSpc>
                <a:spcPts val="2220"/>
              </a:lnSpc>
              <a:spcBef>
                <a:spcPts val="1200"/>
              </a:spcBef>
            </a:pPr>
            <a:r>
              <a:rPr dirty="0" baseline="1424" sz="2925" spc="75" b="1">
                <a:latin typeface="宋体"/>
                <a:cs typeface="宋体"/>
              </a:rPr>
              <a:t>唤醒</a:t>
            </a:r>
            <a:r>
              <a:rPr dirty="0" sz="2000" b="1">
                <a:latin typeface="Times New Roman"/>
                <a:cs typeface="Times New Roman"/>
              </a:rPr>
              <a:t>P1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350" spc="50" b="1">
                <a:latin typeface="黑体"/>
                <a:cs typeface="黑体"/>
              </a:rPr>
              <a:t>词法分析程序与语法分析程</a:t>
            </a:r>
            <a:endParaRPr sz="2350">
              <a:latin typeface="黑体"/>
              <a:cs typeface="黑体"/>
            </a:endParaRPr>
          </a:p>
          <a:p>
            <a:pPr marL="12700" marR="3248660">
              <a:lnSpc>
                <a:spcPts val="2810"/>
              </a:lnSpc>
              <a:spcBef>
                <a:spcPts val="185"/>
              </a:spcBef>
            </a:pPr>
            <a:r>
              <a:rPr dirty="0" sz="2350" spc="45" b="1">
                <a:latin typeface="黑体"/>
                <a:cs typeface="黑体"/>
              </a:rPr>
              <a:t>序在同一遍中，以Th产者和 </a:t>
            </a:r>
            <a:r>
              <a:rPr dirty="0" sz="2350" spc="50" b="1">
                <a:latin typeface="黑体"/>
                <a:cs typeface="黑体"/>
              </a:rPr>
              <a:t>消费者的关系同步运行。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54877" y="3352800"/>
            <a:ext cx="76200" cy="822325"/>
          </a:xfrm>
          <a:custGeom>
            <a:avLst/>
            <a:gdLst/>
            <a:ahLst/>
            <a:cxnLst/>
            <a:rect l="l" t="t" r="r" b="b"/>
            <a:pathLst>
              <a:path w="76200" h="822325">
                <a:moveTo>
                  <a:pt x="33337" y="746125"/>
                </a:moveTo>
                <a:lnTo>
                  <a:pt x="0" y="746125"/>
                </a:lnTo>
                <a:lnTo>
                  <a:pt x="38100" y="822325"/>
                </a:lnTo>
                <a:lnTo>
                  <a:pt x="69850" y="758825"/>
                </a:lnTo>
                <a:lnTo>
                  <a:pt x="33337" y="758825"/>
                </a:lnTo>
                <a:lnTo>
                  <a:pt x="33337" y="746125"/>
                </a:lnTo>
                <a:close/>
              </a:path>
              <a:path w="76200" h="822325">
                <a:moveTo>
                  <a:pt x="42861" y="0"/>
                </a:moveTo>
                <a:lnTo>
                  <a:pt x="33336" y="0"/>
                </a:lnTo>
                <a:lnTo>
                  <a:pt x="33337" y="758825"/>
                </a:lnTo>
                <a:lnTo>
                  <a:pt x="42862" y="758825"/>
                </a:lnTo>
                <a:lnTo>
                  <a:pt x="42861" y="0"/>
                </a:lnTo>
                <a:close/>
              </a:path>
              <a:path w="76200" h="822325">
                <a:moveTo>
                  <a:pt x="76200" y="746125"/>
                </a:moveTo>
                <a:lnTo>
                  <a:pt x="42862" y="746125"/>
                </a:lnTo>
                <a:lnTo>
                  <a:pt x="42862" y="758825"/>
                </a:lnTo>
                <a:lnTo>
                  <a:pt x="69850" y="758825"/>
                </a:lnTo>
                <a:lnTo>
                  <a:pt x="76200" y="746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69516" y="2205037"/>
            <a:ext cx="939800" cy="652145"/>
          </a:xfrm>
          <a:custGeom>
            <a:avLst/>
            <a:gdLst/>
            <a:ahLst/>
            <a:cxnLst/>
            <a:rect l="l" t="t" r="r" b="b"/>
            <a:pathLst>
              <a:path w="939800" h="652144">
                <a:moveTo>
                  <a:pt x="7834" y="638365"/>
                </a:moveTo>
                <a:lnTo>
                  <a:pt x="0" y="643783"/>
                </a:lnTo>
                <a:lnTo>
                  <a:pt x="5417" y="651617"/>
                </a:lnTo>
                <a:lnTo>
                  <a:pt x="13251" y="646200"/>
                </a:lnTo>
                <a:lnTo>
                  <a:pt x="7834" y="638365"/>
                </a:lnTo>
                <a:close/>
              </a:path>
              <a:path w="939800" h="652144">
                <a:moveTo>
                  <a:pt x="23502" y="627531"/>
                </a:moveTo>
                <a:lnTo>
                  <a:pt x="15667" y="632947"/>
                </a:lnTo>
                <a:lnTo>
                  <a:pt x="21085" y="640782"/>
                </a:lnTo>
                <a:lnTo>
                  <a:pt x="28920" y="635364"/>
                </a:lnTo>
                <a:lnTo>
                  <a:pt x="23502" y="627531"/>
                </a:lnTo>
                <a:close/>
              </a:path>
              <a:path w="939800" h="652144">
                <a:moveTo>
                  <a:pt x="39170" y="616695"/>
                </a:moveTo>
                <a:lnTo>
                  <a:pt x="31337" y="622113"/>
                </a:lnTo>
                <a:lnTo>
                  <a:pt x="36755" y="629946"/>
                </a:lnTo>
                <a:lnTo>
                  <a:pt x="44588" y="624530"/>
                </a:lnTo>
                <a:lnTo>
                  <a:pt x="39170" y="616695"/>
                </a:lnTo>
                <a:close/>
              </a:path>
              <a:path w="939800" h="652144">
                <a:moveTo>
                  <a:pt x="54839" y="605859"/>
                </a:moveTo>
                <a:lnTo>
                  <a:pt x="47005" y="611277"/>
                </a:lnTo>
                <a:lnTo>
                  <a:pt x="52423" y="619112"/>
                </a:lnTo>
                <a:lnTo>
                  <a:pt x="60257" y="613694"/>
                </a:lnTo>
                <a:lnTo>
                  <a:pt x="54839" y="605859"/>
                </a:lnTo>
                <a:close/>
              </a:path>
              <a:path w="939800" h="652144">
                <a:moveTo>
                  <a:pt x="70507" y="595025"/>
                </a:moveTo>
                <a:lnTo>
                  <a:pt x="62674" y="600443"/>
                </a:lnTo>
                <a:lnTo>
                  <a:pt x="68091" y="608276"/>
                </a:lnTo>
                <a:lnTo>
                  <a:pt x="75925" y="602858"/>
                </a:lnTo>
                <a:lnTo>
                  <a:pt x="70507" y="595025"/>
                </a:lnTo>
                <a:close/>
              </a:path>
              <a:path w="939800" h="652144">
                <a:moveTo>
                  <a:pt x="86177" y="584189"/>
                </a:moveTo>
                <a:lnTo>
                  <a:pt x="78342" y="589607"/>
                </a:lnTo>
                <a:lnTo>
                  <a:pt x="83760" y="597442"/>
                </a:lnTo>
                <a:lnTo>
                  <a:pt x="91593" y="592024"/>
                </a:lnTo>
                <a:lnTo>
                  <a:pt x="86177" y="584189"/>
                </a:lnTo>
                <a:close/>
              </a:path>
              <a:path w="939800" h="652144">
                <a:moveTo>
                  <a:pt x="101845" y="573354"/>
                </a:moveTo>
                <a:lnTo>
                  <a:pt x="94010" y="578772"/>
                </a:lnTo>
                <a:lnTo>
                  <a:pt x="99428" y="586606"/>
                </a:lnTo>
                <a:lnTo>
                  <a:pt x="107262" y="581188"/>
                </a:lnTo>
                <a:lnTo>
                  <a:pt x="101845" y="573354"/>
                </a:lnTo>
                <a:close/>
              </a:path>
              <a:path w="939800" h="652144">
                <a:moveTo>
                  <a:pt x="117513" y="562519"/>
                </a:moveTo>
                <a:lnTo>
                  <a:pt x="109679" y="567937"/>
                </a:lnTo>
                <a:lnTo>
                  <a:pt x="115097" y="575771"/>
                </a:lnTo>
                <a:lnTo>
                  <a:pt x="122930" y="570354"/>
                </a:lnTo>
                <a:lnTo>
                  <a:pt x="117513" y="562519"/>
                </a:lnTo>
                <a:close/>
              </a:path>
              <a:path w="939800" h="652144">
                <a:moveTo>
                  <a:pt x="133182" y="551684"/>
                </a:moveTo>
                <a:lnTo>
                  <a:pt x="125347" y="557102"/>
                </a:lnTo>
                <a:lnTo>
                  <a:pt x="130765" y="564936"/>
                </a:lnTo>
                <a:lnTo>
                  <a:pt x="138600" y="559518"/>
                </a:lnTo>
                <a:lnTo>
                  <a:pt x="133182" y="551684"/>
                </a:lnTo>
                <a:close/>
              </a:path>
              <a:path w="939800" h="652144">
                <a:moveTo>
                  <a:pt x="148850" y="540849"/>
                </a:moveTo>
                <a:lnTo>
                  <a:pt x="141016" y="546266"/>
                </a:lnTo>
                <a:lnTo>
                  <a:pt x="146433" y="554101"/>
                </a:lnTo>
                <a:lnTo>
                  <a:pt x="154268" y="548683"/>
                </a:lnTo>
                <a:lnTo>
                  <a:pt x="148850" y="540849"/>
                </a:lnTo>
                <a:close/>
              </a:path>
              <a:path w="939800" h="652144">
                <a:moveTo>
                  <a:pt x="164519" y="530014"/>
                </a:moveTo>
                <a:lnTo>
                  <a:pt x="156684" y="535432"/>
                </a:lnTo>
                <a:lnTo>
                  <a:pt x="162102" y="543266"/>
                </a:lnTo>
                <a:lnTo>
                  <a:pt x="169936" y="537848"/>
                </a:lnTo>
                <a:lnTo>
                  <a:pt x="164519" y="530014"/>
                </a:lnTo>
                <a:close/>
              </a:path>
              <a:path w="939800" h="652144">
                <a:moveTo>
                  <a:pt x="180187" y="519178"/>
                </a:moveTo>
                <a:lnTo>
                  <a:pt x="172352" y="524596"/>
                </a:lnTo>
                <a:lnTo>
                  <a:pt x="177770" y="532430"/>
                </a:lnTo>
                <a:lnTo>
                  <a:pt x="185605" y="527013"/>
                </a:lnTo>
                <a:lnTo>
                  <a:pt x="180187" y="519178"/>
                </a:lnTo>
                <a:close/>
              </a:path>
              <a:path w="939800" h="652144">
                <a:moveTo>
                  <a:pt x="195855" y="508344"/>
                </a:moveTo>
                <a:lnTo>
                  <a:pt x="188022" y="513761"/>
                </a:lnTo>
                <a:lnTo>
                  <a:pt x="193440" y="521595"/>
                </a:lnTo>
                <a:lnTo>
                  <a:pt x="201273" y="516177"/>
                </a:lnTo>
                <a:lnTo>
                  <a:pt x="195855" y="508344"/>
                </a:lnTo>
                <a:close/>
              </a:path>
              <a:path w="939800" h="652144">
                <a:moveTo>
                  <a:pt x="211524" y="497508"/>
                </a:moveTo>
                <a:lnTo>
                  <a:pt x="203690" y="502926"/>
                </a:lnTo>
                <a:lnTo>
                  <a:pt x="209108" y="510760"/>
                </a:lnTo>
                <a:lnTo>
                  <a:pt x="216942" y="505343"/>
                </a:lnTo>
                <a:lnTo>
                  <a:pt x="211524" y="497508"/>
                </a:lnTo>
                <a:close/>
              </a:path>
              <a:path w="939800" h="652144">
                <a:moveTo>
                  <a:pt x="227192" y="486674"/>
                </a:moveTo>
                <a:lnTo>
                  <a:pt x="219359" y="492090"/>
                </a:lnTo>
                <a:lnTo>
                  <a:pt x="224776" y="499925"/>
                </a:lnTo>
                <a:lnTo>
                  <a:pt x="232610" y="494507"/>
                </a:lnTo>
                <a:lnTo>
                  <a:pt x="227192" y="486674"/>
                </a:lnTo>
                <a:close/>
              </a:path>
              <a:path w="939800" h="652144">
                <a:moveTo>
                  <a:pt x="242862" y="475838"/>
                </a:moveTo>
                <a:lnTo>
                  <a:pt x="235027" y="481256"/>
                </a:lnTo>
                <a:lnTo>
                  <a:pt x="240445" y="489089"/>
                </a:lnTo>
                <a:lnTo>
                  <a:pt x="248278" y="483673"/>
                </a:lnTo>
                <a:lnTo>
                  <a:pt x="242862" y="475838"/>
                </a:lnTo>
                <a:close/>
              </a:path>
              <a:path w="939800" h="652144">
                <a:moveTo>
                  <a:pt x="258530" y="465002"/>
                </a:moveTo>
                <a:lnTo>
                  <a:pt x="250695" y="470420"/>
                </a:lnTo>
                <a:lnTo>
                  <a:pt x="256113" y="478255"/>
                </a:lnTo>
                <a:lnTo>
                  <a:pt x="263947" y="472837"/>
                </a:lnTo>
                <a:lnTo>
                  <a:pt x="258530" y="465002"/>
                </a:lnTo>
                <a:close/>
              </a:path>
              <a:path w="939800" h="652144">
                <a:moveTo>
                  <a:pt x="274198" y="454168"/>
                </a:moveTo>
                <a:lnTo>
                  <a:pt x="266364" y="459585"/>
                </a:lnTo>
                <a:lnTo>
                  <a:pt x="271782" y="467419"/>
                </a:lnTo>
                <a:lnTo>
                  <a:pt x="279615" y="462001"/>
                </a:lnTo>
                <a:lnTo>
                  <a:pt x="274198" y="454168"/>
                </a:lnTo>
                <a:close/>
              </a:path>
              <a:path w="939800" h="652144">
                <a:moveTo>
                  <a:pt x="289867" y="443332"/>
                </a:moveTo>
                <a:lnTo>
                  <a:pt x="282032" y="448750"/>
                </a:lnTo>
                <a:lnTo>
                  <a:pt x="287450" y="456585"/>
                </a:lnTo>
                <a:lnTo>
                  <a:pt x="295285" y="451167"/>
                </a:lnTo>
                <a:lnTo>
                  <a:pt x="289867" y="443332"/>
                </a:lnTo>
                <a:close/>
              </a:path>
              <a:path w="939800" h="652144">
                <a:moveTo>
                  <a:pt x="305535" y="432497"/>
                </a:moveTo>
                <a:lnTo>
                  <a:pt x="297701" y="437915"/>
                </a:lnTo>
                <a:lnTo>
                  <a:pt x="303118" y="445749"/>
                </a:lnTo>
                <a:lnTo>
                  <a:pt x="310953" y="440331"/>
                </a:lnTo>
                <a:lnTo>
                  <a:pt x="305535" y="432497"/>
                </a:lnTo>
                <a:close/>
              </a:path>
              <a:path w="939800" h="652144">
                <a:moveTo>
                  <a:pt x="321204" y="421662"/>
                </a:moveTo>
                <a:lnTo>
                  <a:pt x="313369" y="427080"/>
                </a:lnTo>
                <a:lnTo>
                  <a:pt x="318787" y="434914"/>
                </a:lnTo>
                <a:lnTo>
                  <a:pt x="326621" y="429497"/>
                </a:lnTo>
                <a:lnTo>
                  <a:pt x="321204" y="421662"/>
                </a:lnTo>
                <a:close/>
              </a:path>
              <a:path w="939800" h="652144">
                <a:moveTo>
                  <a:pt x="336872" y="410827"/>
                </a:moveTo>
                <a:lnTo>
                  <a:pt x="329037" y="416245"/>
                </a:lnTo>
                <a:lnTo>
                  <a:pt x="334455" y="424079"/>
                </a:lnTo>
                <a:lnTo>
                  <a:pt x="342290" y="418661"/>
                </a:lnTo>
                <a:lnTo>
                  <a:pt x="336872" y="410827"/>
                </a:lnTo>
                <a:close/>
              </a:path>
              <a:path w="939800" h="652144">
                <a:moveTo>
                  <a:pt x="352540" y="399992"/>
                </a:moveTo>
                <a:lnTo>
                  <a:pt x="344707" y="405409"/>
                </a:lnTo>
                <a:lnTo>
                  <a:pt x="350125" y="413244"/>
                </a:lnTo>
                <a:lnTo>
                  <a:pt x="357958" y="407826"/>
                </a:lnTo>
                <a:lnTo>
                  <a:pt x="352540" y="399992"/>
                </a:lnTo>
                <a:close/>
              </a:path>
              <a:path w="939800" h="652144">
                <a:moveTo>
                  <a:pt x="368209" y="389157"/>
                </a:moveTo>
                <a:lnTo>
                  <a:pt x="360375" y="394575"/>
                </a:lnTo>
                <a:lnTo>
                  <a:pt x="365793" y="402408"/>
                </a:lnTo>
                <a:lnTo>
                  <a:pt x="373627" y="396991"/>
                </a:lnTo>
                <a:lnTo>
                  <a:pt x="368209" y="389157"/>
                </a:lnTo>
                <a:close/>
              </a:path>
              <a:path w="939800" h="652144">
                <a:moveTo>
                  <a:pt x="383877" y="378321"/>
                </a:moveTo>
                <a:lnTo>
                  <a:pt x="376044" y="383739"/>
                </a:lnTo>
                <a:lnTo>
                  <a:pt x="381461" y="391574"/>
                </a:lnTo>
                <a:lnTo>
                  <a:pt x="389295" y="386156"/>
                </a:lnTo>
                <a:lnTo>
                  <a:pt x="383877" y="378321"/>
                </a:lnTo>
                <a:close/>
              </a:path>
              <a:path w="939800" h="652144">
                <a:moveTo>
                  <a:pt x="399547" y="367487"/>
                </a:moveTo>
                <a:lnTo>
                  <a:pt x="391712" y="372905"/>
                </a:lnTo>
                <a:lnTo>
                  <a:pt x="397130" y="380738"/>
                </a:lnTo>
                <a:lnTo>
                  <a:pt x="404963" y="375320"/>
                </a:lnTo>
                <a:lnTo>
                  <a:pt x="399547" y="367487"/>
                </a:lnTo>
                <a:close/>
              </a:path>
              <a:path w="939800" h="652144">
                <a:moveTo>
                  <a:pt x="415215" y="356651"/>
                </a:moveTo>
                <a:lnTo>
                  <a:pt x="407380" y="362069"/>
                </a:lnTo>
                <a:lnTo>
                  <a:pt x="412798" y="369904"/>
                </a:lnTo>
                <a:lnTo>
                  <a:pt x="420632" y="364486"/>
                </a:lnTo>
                <a:lnTo>
                  <a:pt x="415215" y="356651"/>
                </a:lnTo>
                <a:close/>
              </a:path>
              <a:path w="939800" h="652144">
                <a:moveTo>
                  <a:pt x="430883" y="345815"/>
                </a:moveTo>
                <a:lnTo>
                  <a:pt x="423049" y="351233"/>
                </a:lnTo>
                <a:lnTo>
                  <a:pt x="428467" y="359068"/>
                </a:lnTo>
                <a:lnTo>
                  <a:pt x="436300" y="353650"/>
                </a:lnTo>
                <a:lnTo>
                  <a:pt x="430883" y="345815"/>
                </a:lnTo>
                <a:close/>
              </a:path>
              <a:path w="939800" h="652144">
                <a:moveTo>
                  <a:pt x="446552" y="334981"/>
                </a:moveTo>
                <a:lnTo>
                  <a:pt x="438717" y="340399"/>
                </a:lnTo>
                <a:lnTo>
                  <a:pt x="444135" y="348232"/>
                </a:lnTo>
                <a:lnTo>
                  <a:pt x="451970" y="342814"/>
                </a:lnTo>
                <a:lnTo>
                  <a:pt x="446552" y="334981"/>
                </a:lnTo>
                <a:close/>
              </a:path>
              <a:path w="939800" h="652144">
                <a:moveTo>
                  <a:pt x="462220" y="324145"/>
                </a:moveTo>
                <a:lnTo>
                  <a:pt x="454386" y="329563"/>
                </a:lnTo>
                <a:lnTo>
                  <a:pt x="459803" y="337398"/>
                </a:lnTo>
                <a:lnTo>
                  <a:pt x="467638" y="331980"/>
                </a:lnTo>
                <a:lnTo>
                  <a:pt x="462220" y="324145"/>
                </a:lnTo>
                <a:close/>
              </a:path>
              <a:path w="939800" h="652144">
                <a:moveTo>
                  <a:pt x="477889" y="313310"/>
                </a:moveTo>
                <a:lnTo>
                  <a:pt x="470054" y="318728"/>
                </a:lnTo>
                <a:lnTo>
                  <a:pt x="475472" y="326562"/>
                </a:lnTo>
                <a:lnTo>
                  <a:pt x="483307" y="321144"/>
                </a:lnTo>
                <a:lnTo>
                  <a:pt x="477889" y="313310"/>
                </a:lnTo>
                <a:close/>
              </a:path>
              <a:path w="939800" h="652144">
                <a:moveTo>
                  <a:pt x="493557" y="302475"/>
                </a:moveTo>
                <a:lnTo>
                  <a:pt x="485722" y="307893"/>
                </a:lnTo>
                <a:lnTo>
                  <a:pt x="491140" y="315727"/>
                </a:lnTo>
                <a:lnTo>
                  <a:pt x="498975" y="310310"/>
                </a:lnTo>
                <a:lnTo>
                  <a:pt x="493557" y="302475"/>
                </a:lnTo>
                <a:close/>
              </a:path>
              <a:path w="939800" h="652144">
                <a:moveTo>
                  <a:pt x="509226" y="291640"/>
                </a:moveTo>
                <a:lnTo>
                  <a:pt x="501392" y="297058"/>
                </a:lnTo>
                <a:lnTo>
                  <a:pt x="506810" y="304892"/>
                </a:lnTo>
                <a:lnTo>
                  <a:pt x="514643" y="299474"/>
                </a:lnTo>
                <a:lnTo>
                  <a:pt x="509226" y="291640"/>
                </a:lnTo>
                <a:close/>
              </a:path>
              <a:path w="939800" h="652144">
                <a:moveTo>
                  <a:pt x="524894" y="280805"/>
                </a:moveTo>
                <a:lnTo>
                  <a:pt x="517060" y="286222"/>
                </a:lnTo>
                <a:lnTo>
                  <a:pt x="522477" y="294057"/>
                </a:lnTo>
                <a:lnTo>
                  <a:pt x="530312" y="288639"/>
                </a:lnTo>
                <a:lnTo>
                  <a:pt x="524894" y="280805"/>
                </a:lnTo>
                <a:close/>
              </a:path>
              <a:path w="939800" h="652144">
                <a:moveTo>
                  <a:pt x="540562" y="269970"/>
                </a:moveTo>
                <a:lnTo>
                  <a:pt x="532729" y="275388"/>
                </a:lnTo>
                <a:lnTo>
                  <a:pt x="538145" y="283221"/>
                </a:lnTo>
                <a:lnTo>
                  <a:pt x="545980" y="277804"/>
                </a:lnTo>
                <a:lnTo>
                  <a:pt x="540562" y="269970"/>
                </a:lnTo>
                <a:close/>
              </a:path>
              <a:path w="939800" h="652144">
                <a:moveTo>
                  <a:pt x="556232" y="259134"/>
                </a:moveTo>
                <a:lnTo>
                  <a:pt x="548397" y="264552"/>
                </a:lnTo>
                <a:lnTo>
                  <a:pt x="553815" y="272387"/>
                </a:lnTo>
                <a:lnTo>
                  <a:pt x="561649" y="266969"/>
                </a:lnTo>
                <a:lnTo>
                  <a:pt x="556232" y="259134"/>
                </a:lnTo>
                <a:close/>
              </a:path>
              <a:path w="939800" h="652144">
                <a:moveTo>
                  <a:pt x="571900" y="248300"/>
                </a:moveTo>
                <a:lnTo>
                  <a:pt x="564065" y="253716"/>
                </a:lnTo>
                <a:lnTo>
                  <a:pt x="569483" y="261551"/>
                </a:lnTo>
                <a:lnTo>
                  <a:pt x="577317" y="256133"/>
                </a:lnTo>
                <a:lnTo>
                  <a:pt x="571900" y="248300"/>
                </a:lnTo>
                <a:close/>
              </a:path>
              <a:path w="939800" h="652144">
                <a:moveTo>
                  <a:pt x="587568" y="237464"/>
                </a:moveTo>
                <a:lnTo>
                  <a:pt x="579734" y="242882"/>
                </a:lnTo>
                <a:lnTo>
                  <a:pt x="585152" y="250717"/>
                </a:lnTo>
                <a:lnTo>
                  <a:pt x="592985" y="245299"/>
                </a:lnTo>
                <a:lnTo>
                  <a:pt x="587568" y="237464"/>
                </a:lnTo>
                <a:close/>
              </a:path>
              <a:path w="939800" h="652144">
                <a:moveTo>
                  <a:pt x="603237" y="226628"/>
                </a:moveTo>
                <a:lnTo>
                  <a:pt x="595402" y="232046"/>
                </a:lnTo>
                <a:lnTo>
                  <a:pt x="600820" y="239881"/>
                </a:lnTo>
                <a:lnTo>
                  <a:pt x="608655" y="234463"/>
                </a:lnTo>
                <a:lnTo>
                  <a:pt x="603237" y="226628"/>
                </a:lnTo>
                <a:close/>
              </a:path>
              <a:path w="939800" h="652144">
                <a:moveTo>
                  <a:pt x="618905" y="215794"/>
                </a:moveTo>
                <a:lnTo>
                  <a:pt x="611071" y="221212"/>
                </a:lnTo>
                <a:lnTo>
                  <a:pt x="616488" y="229045"/>
                </a:lnTo>
                <a:lnTo>
                  <a:pt x="624323" y="223627"/>
                </a:lnTo>
                <a:lnTo>
                  <a:pt x="618905" y="215794"/>
                </a:lnTo>
                <a:close/>
              </a:path>
              <a:path w="939800" h="652144">
                <a:moveTo>
                  <a:pt x="634574" y="204958"/>
                </a:moveTo>
                <a:lnTo>
                  <a:pt x="626739" y="210376"/>
                </a:lnTo>
                <a:lnTo>
                  <a:pt x="632157" y="218211"/>
                </a:lnTo>
                <a:lnTo>
                  <a:pt x="639992" y="212793"/>
                </a:lnTo>
                <a:lnTo>
                  <a:pt x="634574" y="204958"/>
                </a:lnTo>
                <a:close/>
              </a:path>
              <a:path w="939800" h="652144">
                <a:moveTo>
                  <a:pt x="650242" y="194124"/>
                </a:moveTo>
                <a:lnTo>
                  <a:pt x="642407" y="199541"/>
                </a:lnTo>
                <a:lnTo>
                  <a:pt x="647825" y="207375"/>
                </a:lnTo>
                <a:lnTo>
                  <a:pt x="655660" y="201957"/>
                </a:lnTo>
                <a:lnTo>
                  <a:pt x="650242" y="194124"/>
                </a:lnTo>
                <a:close/>
              </a:path>
              <a:path w="939800" h="652144">
                <a:moveTo>
                  <a:pt x="665910" y="183288"/>
                </a:moveTo>
                <a:lnTo>
                  <a:pt x="658077" y="188706"/>
                </a:lnTo>
                <a:lnTo>
                  <a:pt x="663494" y="196540"/>
                </a:lnTo>
                <a:lnTo>
                  <a:pt x="671328" y="191123"/>
                </a:lnTo>
                <a:lnTo>
                  <a:pt x="665910" y="183288"/>
                </a:lnTo>
                <a:close/>
              </a:path>
              <a:path w="939800" h="652144">
                <a:moveTo>
                  <a:pt x="681579" y="172453"/>
                </a:moveTo>
                <a:lnTo>
                  <a:pt x="673745" y="177871"/>
                </a:lnTo>
                <a:lnTo>
                  <a:pt x="679162" y="185705"/>
                </a:lnTo>
                <a:lnTo>
                  <a:pt x="686997" y="180287"/>
                </a:lnTo>
                <a:lnTo>
                  <a:pt x="681579" y="172453"/>
                </a:lnTo>
                <a:close/>
              </a:path>
              <a:path w="939800" h="652144">
                <a:moveTo>
                  <a:pt x="697247" y="161618"/>
                </a:moveTo>
                <a:lnTo>
                  <a:pt x="689414" y="167036"/>
                </a:lnTo>
                <a:lnTo>
                  <a:pt x="694830" y="174870"/>
                </a:lnTo>
                <a:lnTo>
                  <a:pt x="702665" y="169452"/>
                </a:lnTo>
                <a:lnTo>
                  <a:pt x="697247" y="161618"/>
                </a:lnTo>
                <a:close/>
              </a:path>
              <a:path w="939800" h="652144">
                <a:moveTo>
                  <a:pt x="712917" y="150783"/>
                </a:moveTo>
                <a:lnTo>
                  <a:pt x="705082" y="156201"/>
                </a:lnTo>
                <a:lnTo>
                  <a:pt x="710500" y="164035"/>
                </a:lnTo>
                <a:lnTo>
                  <a:pt x="718334" y="158617"/>
                </a:lnTo>
                <a:lnTo>
                  <a:pt x="712917" y="150783"/>
                </a:lnTo>
                <a:close/>
              </a:path>
              <a:path w="939800" h="652144">
                <a:moveTo>
                  <a:pt x="728585" y="139947"/>
                </a:moveTo>
                <a:lnTo>
                  <a:pt x="720750" y="145365"/>
                </a:lnTo>
                <a:lnTo>
                  <a:pt x="726168" y="153200"/>
                </a:lnTo>
                <a:lnTo>
                  <a:pt x="734002" y="147782"/>
                </a:lnTo>
                <a:lnTo>
                  <a:pt x="728585" y="139947"/>
                </a:lnTo>
                <a:close/>
              </a:path>
              <a:path w="939800" h="652144">
                <a:moveTo>
                  <a:pt x="744253" y="129113"/>
                </a:moveTo>
                <a:lnTo>
                  <a:pt x="736419" y="134531"/>
                </a:lnTo>
                <a:lnTo>
                  <a:pt x="741837" y="142364"/>
                </a:lnTo>
                <a:lnTo>
                  <a:pt x="749670" y="136947"/>
                </a:lnTo>
                <a:lnTo>
                  <a:pt x="744253" y="129113"/>
                </a:lnTo>
                <a:close/>
              </a:path>
              <a:path w="939800" h="652144">
                <a:moveTo>
                  <a:pt x="759922" y="118277"/>
                </a:moveTo>
                <a:lnTo>
                  <a:pt x="752087" y="123695"/>
                </a:lnTo>
                <a:lnTo>
                  <a:pt x="757505" y="131530"/>
                </a:lnTo>
                <a:lnTo>
                  <a:pt x="765340" y="126112"/>
                </a:lnTo>
                <a:lnTo>
                  <a:pt x="759922" y="118277"/>
                </a:lnTo>
                <a:close/>
              </a:path>
              <a:path w="939800" h="652144">
                <a:moveTo>
                  <a:pt x="775590" y="107443"/>
                </a:moveTo>
                <a:lnTo>
                  <a:pt x="767756" y="112859"/>
                </a:lnTo>
                <a:lnTo>
                  <a:pt x="773173" y="120694"/>
                </a:lnTo>
                <a:lnTo>
                  <a:pt x="781008" y="115276"/>
                </a:lnTo>
                <a:lnTo>
                  <a:pt x="775590" y="107443"/>
                </a:lnTo>
                <a:close/>
              </a:path>
              <a:path w="939800" h="652144">
                <a:moveTo>
                  <a:pt x="791259" y="96607"/>
                </a:moveTo>
                <a:lnTo>
                  <a:pt x="783424" y="102025"/>
                </a:lnTo>
                <a:lnTo>
                  <a:pt x="788842" y="109860"/>
                </a:lnTo>
                <a:lnTo>
                  <a:pt x="796677" y="104442"/>
                </a:lnTo>
                <a:lnTo>
                  <a:pt x="791259" y="96607"/>
                </a:lnTo>
                <a:close/>
              </a:path>
              <a:path w="939800" h="652144">
                <a:moveTo>
                  <a:pt x="806927" y="85771"/>
                </a:moveTo>
                <a:lnTo>
                  <a:pt x="799092" y="91189"/>
                </a:lnTo>
                <a:lnTo>
                  <a:pt x="804510" y="99024"/>
                </a:lnTo>
                <a:lnTo>
                  <a:pt x="812345" y="93606"/>
                </a:lnTo>
                <a:lnTo>
                  <a:pt x="806927" y="85771"/>
                </a:lnTo>
                <a:close/>
              </a:path>
              <a:path w="939800" h="652144">
                <a:moveTo>
                  <a:pt x="822595" y="74937"/>
                </a:moveTo>
                <a:lnTo>
                  <a:pt x="814762" y="80355"/>
                </a:lnTo>
                <a:lnTo>
                  <a:pt x="820179" y="88188"/>
                </a:lnTo>
                <a:lnTo>
                  <a:pt x="828013" y="82772"/>
                </a:lnTo>
                <a:lnTo>
                  <a:pt x="822595" y="74937"/>
                </a:lnTo>
                <a:close/>
              </a:path>
              <a:path w="939800" h="652144">
                <a:moveTo>
                  <a:pt x="838264" y="64101"/>
                </a:moveTo>
                <a:lnTo>
                  <a:pt x="830430" y="69519"/>
                </a:lnTo>
                <a:lnTo>
                  <a:pt x="835847" y="77354"/>
                </a:lnTo>
                <a:lnTo>
                  <a:pt x="843682" y="71936"/>
                </a:lnTo>
                <a:lnTo>
                  <a:pt x="838264" y="64101"/>
                </a:lnTo>
                <a:close/>
              </a:path>
              <a:path w="939800" h="652144">
                <a:moveTo>
                  <a:pt x="939333" y="0"/>
                </a:moveTo>
                <a:lnTo>
                  <a:pt x="854989" y="12004"/>
                </a:lnTo>
                <a:lnTo>
                  <a:pt x="898330" y="74678"/>
                </a:lnTo>
                <a:lnTo>
                  <a:pt x="914709" y="44848"/>
                </a:lnTo>
                <a:lnTo>
                  <a:pt x="882853" y="44848"/>
                </a:lnTo>
                <a:lnTo>
                  <a:pt x="877435" y="37014"/>
                </a:lnTo>
                <a:lnTo>
                  <a:pt x="884396" y="32200"/>
                </a:lnTo>
                <a:lnTo>
                  <a:pt x="921653" y="32200"/>
                </a:lnTo>
                <a:lnTo>
                  <a:pt x="939333" y="0"/>
                </a:lnTo>
                <a:close/>
              </a:path>
              <a:path w="939800" h="652144">
                <a:moveTo>
                  <a:pt x="853932" y="53267"/>
                </a:moveTo>
                <a:lnTo>
                  <a:pt x="846099" y="58684"/>
                </a:lnTo>
                <a:lnTo>
                  <a:pt x="851515" y="66518"/>
                </a:lnTo>
                <a:lnTo>
                  <a:pt x="859350" y="61100"/>
                </a:lnTo>
                <a:lnTo>
                  <a:pt x="853932" y="53267"/>
                </a:lnTo>
                <a:close/>
              </a:path>
              <a:path w="939800" h="652144">
                <a:moveTo>
                  <a:pt x="869602" y="42431"/>
                </a:moveTo>
                <a:lnTo>
                  <a:pt x="861767" y="47849"/>
                </a:lnTo>
                <a:lnTo>
                  <a:pt x="867185" y="55683"/>
                </a:lnTo>
                <a:lnTo>
                  <a:pt x="875018" y="50266"/>
                </a:lnTo>
                <a:lnTo>
                  <a:pt x="869602" y="42431"/>
                </a:lnTo>
                <a:close/>
              </a:path>
              <a:path w="939800" h="652144">
                <a:moveTo>
                  <a:pt x="884396" y="32200"/>
                </a:moveTo>
                <a:lnTo>
                  <a:pt x="877435" y="37014"/>
                </a:lnTo>
                <a:lnTo>
                  <a:pt x="882853" y="44848"/>
                </a:lnTo>
                <a:lnTo>
                  <a:pt x="889812" y="40035"/>
                </a:lnTo>
                <a:lnTo>
                  <a:pt x="884396" y="32200"/>
                </a:lnTo>
                <a:close/>
              </a:path>
              <a:path w="939800" h="652144">
                <a:moveTo>
                  <a:pt x="921653" y="32200"/>
                </a:moveTo>
                <a:lnTo>
                  <a:pt x="884396" y="32200"/>
                </a:lnTo>
                <a:lnTo>
                  <a:pt x="889812" y="40035"/>
                </a:lnTo>
                <a:lnTo>
                  <a:pt x="882853" y="44848"/>
                </a:lnTo>
                <a:lnTo>
                  <a:pt x="914709" y="44848"/>
                </a:lnTo>
                <a:lnTo>
                  <a:pt x="921653" y="32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98661" y="3357509"/>
            <a:ext cx="1010285" cy="508000"/>
          </a:xfrm>
          <a:custGeom>
            <a:avLst/>
            <a:gdLst/>
            <a:ahLst/>
            <a:cxnLst/>
            <a:rect l="l" t="t" r="r" b="b"/>
            <a:pathLst>
              <a:path w="1010284" h="508000">
                <a:moveTo>
                  <a:pt x="8521" y="494775"/>
                </a:moveTo>
                <a:lnTo>
                  <a:pt x="0" y="499029"/>
                </a:lnTo>
                <a:lnTo>
                  <a:pt x="4253" y="507551"/>
                </a:lnTo>
                <a:lnTo>
                  <a:pt x="12776" y="503297"/>
                </a:lnTo>
                <a:lnTo>
                  <a:pt x="8521" y="494775"/>
                </a:lnTo>
                <a:close/>
              </a:path>
              <a:path w="1010284" h="508000">
                <a:moveTo>
                  <a:pt x="25565" y="486266"/>
                </a:moveTo>
                <a:lnTo>
                  <a:pt x="17043" y="490520"/>
                </a:lnTo>
                <a:lnTo>
                  <a:pt x="21297" y="499042"/>
                </a:lnTo>
                <a:lnTo>
                  <a:pt x="29819" y="494788"/>
                </a:lnTo>
                <a:lnTo>
                  <a:pt x="25565" y="486266"/>
                </a:lnTo>
                <a:close/>
              </a:path>
              <a:path w="1010284" h="508000">
                <a:moveTo>
                  <a:pt x="42609" y="477757"/>
                </a:moveTo>
                <a:lnTo>
                  <a:pt x="34088" y="482011"/>
                </a:lnTo>
                <a:lnTo>
                  <a:pt x="38342" y="490534"/>
                </a:lnTo>
                <a:lnTo>
                  <a:pt x="46864" y="486280"/>
                </a:lnTo>
                <a:lnTo>
                  <a:pt x="42609" y="477757"/>
                </a:lnTo>
                <a:close/>
              </a:path>
              <a:path w="1010284" h="508000">
                <a:moveTo>
                  <a:pt x="59654" y="469249"/>
                </a:moveTo>
                <a:lnTo>
                  <a:pt x="51131" y="473502"/>
                </a:lnTo>
                <a:lnTo>
                  <a:pt x="55385" y="482025"/>
                </a:lnTo>
                <a:lnTo>
                  <a:pt x="63908" y="477771"/>
                </a:lnTo>
                <a:lnTo>
                  <a:pt x="59654" y="469249"/>
                </a:lnTo>
                <a:close/>
              </a:path>
              <a:path w="1010284" h="508000">
                <a:moveTo>
                  <a:pt x="76697" y="460740"/>
                </a:moveTo>
                <a:lnTo>
                  <a:pt x="68176" y="464995"/>
                </a:lnTo>
                <a:lnTo>
                  <a:pt x="72430" y="473516"/>
                </a:lnTo>
                <a:lnTo>
                  <a:pt x="80952" y="469262"/>
                </a:lnTo>
                <a:lnTo>
                  <a:pt x="76697" y="460740"/>
                </a:lnTo>
                <a:close/>
              </a:path>
              <a:path w="1010284" h="508000">
                <a:moveTo>
                  <a:pt x="93742" y="452231"/>
                </a:moveTo>
                <a:lnTo>
                  <a:pt x="85220" y="456486"/>
                </a:lnTo>
                <a:lnTo>
                  <a:pt x="89475" y="465007"/>
                </a:lnTo>
                <a:lnTo>
                  <a:pt x="97997" y="460753"/>
                </a:lnTo>
                <a:lnTo>
                  <a:pt x="93742" y="452231"/>
                </a:lnTo>
                <a:close/>
              </a:path>
              <a:path w="1010284" h="508000">
                <a:moveTo>
                  <a:pt x="110787" y="443722"/>
                </a:moveTo>
                <a:lnTo>
                  <a:pt x="102264" y="447977"/>
                </a:lnTo>
                <a:lnTo>
                  <a:pt x="106518" y="456500"/>
                </a:lnTo>
                <a:lnTo>
                  <a:pt x="115041" y="452245"/>
                </a:lnTo>
                <a:lnTo>
                  <a:pt x="110787" y="443722"/>
                </a:lnTo>
                <a:close/>
              </a:path>
              <a:path w="1010284" h="508000">
                <a:moveTo>
                  <a:pt x="127830" y="435215"/>
                </a:moveTo>
                <a:lnTo>
                  <a:pt x="119308" y="439468"/>
                </a:lnTo>
                <a:lnTo>
                  <a:pt x="123563" y="447991"/>
                </a:lnTo>
                <a:lnTo>
                  <a:pt x="132085" y="443736"/>
                </a:lnTo>
                <a:lnTo>
                  <a:pt x="127830" y="435215"/>
                </a:lnTo>
                <a:close/>
              </a:path>
              <a:path w="1010284" h="508000">
                <a:moveTo>
                  <a:pt x="144875" y="426706"/>
                </a:moveTo>
                <a:lnTo>
                  <a:pt x="136353" y="430960"/>
                </a:lnTo>
                <a:lnTo>
                  <a:pt x="140606" y="439482"/>
                </a:lnTo>
                <a:lnTo>
                  <a:pt x="149129" y="435227"/>
                </a:lnTo>
                <a:lnTo>
                  <a:pt x="144875" y="426706"/>
                </a:lnTo>
                <a:close/>
              </a:path>
              <a:path w="1010284" h="508000">
                <a:moveTo>
                  <a:pt x="161919" y="418197"/>
                </a:moveTo>
                <a:lnTo>
                  <a:pt x="153396" y="422451"/>
                </a:lnTo>
                <a:lnTo>
                  <a:pt x="157651" y="430973"/>
                </a:lnTo>
                <a:lnTo>
                  <a:pt x="166173" y="426718"/>
                </a:lnTo>
                <a:lnTo>
                  <a:pt x="161919" y="418197"/>
                </a:lnTo>
                <a:close/>
              </a:path>
              <a:path w="1010284" h="508000">
                <a:moveTo>
                  <a:pt x="178963" y="409688"/>
                </a:moveTo>
                <a:lnTo>
                  <a:pt x="170441" y="413942"/>
                </a:lnTo>
                <a:lnTo>
                  <a:pt x="174696" y="422465"/>
                </a:lnTo>
                <a:lnTo>
                  <a:pt x="183217" y="418211"/>
                </a:lnTo>
                <a:lnTo>
                  <a:pt x="178963" y="409688"/>
                </a:lnTo>
                <a:close/>
              </a:path>
              <a:path w="1010284" h="508000">
                <a:moveTo>
                  <a:pt x="196007" y="401180"/>
                </a:moveTo>
                <a:lnTo>
                  <a:pt x="187486" y="405433"/>
                </a:lnTo>
                <a:lnTo>
                  <a:pt x="191739" y="413956"/>
                </a:lnTo>
                <a:lnTo>
                  <a:pt x="200262" y="409702"/>
                </a:lnTo>
                <a:lnTo>
                  <a:pt x="196007" y="401180"/>
                </a:lnTo>
                <a:close/>
              </a:path>
              <a:path w="1010284" h="508000">
                <a:moveTo>
                  <a:pt x="213051" y="392671"/>
                </a:moveTo>
                <a:lnTo>
                  <a:pt x="204529" y="396925"/>
                </a:lnTo>
                <a:lnTo>
                  <a:pt x="208784" y="405447"/>
                </a:lnTo>
                <a:lnTo>
                  <a:pt x="217305" y="401193"/>
                </a:lnTo>
                <a:lnTo>
                  <a:pt x="213051" y="392671"/>
                </a:lnTo>
                <a:close/>
              </a:path>
              <a:path w="1010284" h="508000">
                <a:moveTo>
                  <a:pt x="230096" y="384162"/>
                </a:moveTo>
                <a:lnTo>
                  <a:pt x="221574" y="388416"/>
                </a:lnTo>
                <a:lnTo>
                  <a:pt x="225828" y="396938"/>
                </a:lnTo>
                <a:lnTo>
                  <a:pt x="234350" y="392684"/>
                </a:lnTo>
                <a:lnTo>
                  <a:pt x="230096" y="384162"/>
                </a:lnTo>
                <a:close/>
              </a:path>
              <a:path w="1010284" h="508000">
                <a:moveTo>
                  <a:pt x="247140" y="375653"/>
                </a:moveTo>
                <a:lnTo>
                  <a:pt x="238617" y="379907"/>
                </a:lnTo>
                <a:lnTo>
                  <a:pt x="242872" y="388430"/>
                </a:lnTo>
                <a:lnTo>
                  <a:pt x="251395" y="384176"/>
                </a:lnTo>
                <a:lnTo>
                  <a:pt x="247140" y="375653"/>
                </a:lnTo>
                <a:close/>
              </a:path>
              <a:path w="1010284" h="508000">
                <a:moveTo>
                  <a:pt x="264184" y="367145"/>
                </a:moveTo>
                <a:lnTo>
                  <a:pt x="255662" y="371400"/>
                </a:lnTo>
                <a:lnTo>
                  <a:pt x="259916" y="379921"/>
                </a:lnTo>
                <a:lnTo>
                  <a:pt x="268438" y="375667"/>
                </a:lnTo>
                <a:lnTo>
                  <a:pt x="264184" y="367145"/>
                </a:lnTo>
                <a:close/>
              </a:path>
              <a:path w="1010284" h="508000">
                <a:moveTo>
                  <a:pt x="281228" y="358636"/>
                </a:moveTo>
                <a:lnTo>
                  <a:pt x="272707" y="362891"/>
                </a:lnTo>
                <a:lnTo>
                  <a:pt x="276961" y="371412"/>
                </a:lnTo>
                <a:lnTo>
                  <a:pt x="285483" y="367158"/>
                </a:lnTo>
                <a:lnTo>
                  <a:pt x="281228" y="358636"/>
                </a:lnTo>
                <a:close/>
              </a:path>
              <a:path w="1010284" h="508000">
                <a:moveTo>
                  <a:pt x="298273" y="350127"/>
                </a:moveTo>
                <a:lnTo>
                  <a:pt x="289750" y="354382"/>
                </a:lnTo>
                <a:lnTo>
                  <a:pt x="294005" y="362903"/>
                </a:lnTo>
                <a:lnTo>
                  <a:pt x="302527" y="358649"/>
                </a:lnTo>
                <a:lnTo>
                  <a:pt x="298273" y="350127"/>
                </a:lnTo>
                <a:close/>
              </a:path>
              <a:path w="1010284" h="508000">
                <a:moveTo>
                  <a:pt x="315316" y="341618"/>
                </a:moveTo>
                <a:lnTo>
                  <a:pt x="306795" y="345873"/>
                </a:lnTo>
                <a:lnTo>
                  <a:pt x="311049" y="354396"/>
                </a:lnTo>
                <a:lnTo>
                  <a:pt x="319571" y="350141"/>
                </a:lnTo>
                <a:lnTo>
                  <a:pt x="315316" y="341618"/>
                </a:lnTo>
                <a:close/>
              </a:path>
              <a:path w="1010284" h="508000">
                <a:moveTo>
                  <a:pt x="332361" y="333110"/>
                </a:moveTo>
                <a:lnTo>
                  <a:pt x="323839" y="337365"/>
                </a:lnTo>
                <a:lnTo>
                  <a:pt x="328093" y="345887"/>
                </a:lnTo>
                <a:lnTo>
                  <a:pt x="336616" y="341632"/>
                </a:lnTo>
                <a:lnTo>
                  <a:pt x="332361" y="333110"/>
                </a:lnTo>
                <a:close/>
              </a:path>
              <a:path w="1010284" h="508000">
                <a:moveTo>
                  <a:pt x="349404" y="324601"/>
                </a:moveTo>
                <a:lnTo>
                  <a:pt x="340883" y="328856"/>
                </a:lnTo>
                <a:lnTo>
                  <a:pt x="345137" y="337378"/>
                </a:lnTo>
                <a:lnTo>
                  <a:pt x="353659" y="333123"/>
                </a:lnTo>
                <a:lnTo>
                  <a:pt x="349404" y="324601"/>
                </a:lnTo>
                <a:close/>
              </a:path>
              <a:path w="1010284" h="508000">
                <a:moveTo>
                  <a:pt x="366449" y="316092"/>
                </a:moveTo>
                <a:lnTo>
                  <a:pt x="357927" y="320347"/>
                </a:lnTo>
                <a:lnTo>
                  <a:pt x="362182" y="328869"/>
                </a:lnTo>
                <a:lnTo>
                  <a:pt x="370704" y="324614"/>
                </a:lnTo>
                <a:lnTo>
                  <a:pt x="366449" y="316092"/>
                </a:lnTo>
                <a:close/>
              </a:path>
              <a:path w="1010284" h="508000">
                <a:moveTo>
                  <a:pt x="383494" y="307583"/>
                </a:moveTo>
                <a:lnTo>
                  <a:pt x="374971" y="311838"/>
                </a:lnTo>
                <a:lnTo>
                  <a:pt x="379225" y="320361"/>
                </a:lnTo>
                <a:lnTo>
                  <a:pt x="387748" y="316106"/>
                </a:lnTo>
                <a:lnTo>
                  <a:pt x="383494" y="307583"/>
                </a:lnTo>
                <a:close/>
              </a:path>
              <a:path w="1010284" h="508000">
                <a:moveTo>
                  <a:pt x="400537" y="299076"/>
                </a:moveTo>
                <a:lnTo>
                  <a:pt x="392015" y="303329"/>
                </a:lnTo>
                <a:lnTo>
                  <a:pt x="396270" y="311852"/>
                </a:lnTo>
                <a:lnTo>
                  <a:pt x="404792" y="307597"/>
                </a:lnTo>
                <a:lnTo>
                  <a:pt x="400537" y="299076"/>
                </a:lnTo>
                <a:close/>
              </a:path>
              <a:path w="1010284" h="508000">
                <a:moveTo>
                  <a:pt x="417582" y="290567"/>
                </a:moveTo>
                <a:lnTo>
                  <a:pt x="409060" y="294821"/>
                </a:lnTo>
                <a:lnTo>
                  <a:pt x="413315" y="303343"/>
                </a:lnTo>
                <a:lnTo>
                  <a:pt x="421836" y="299088"/>
                </a:lnTo>
                <a:lnTo>
                  <a:pt x="417582" y="290567"/>
                </a:lnTo>
                <a:close/>
              </a:path>
              <a:path w="1010284" h="508000">
                <a:moveTo>
                  <a:pt x="434627" y="282058"/>
                </a:moveTo>
                <a:lnTo>
                  <a:pt x="426104" y="286312"/>
                </a:lnTo>
                <a:lnTo>
                  <a:pt x="430358" y="294834"/>
                </a:lnTo>
                <a:lnTo>
                  <a:pt x="438880" y="290579"/>
                </a:lnTo>
                <a:lnTo>
                  <a:pt x="434627" y="282058"/>
                </a:lnTo>
                <a:close/>
              </a:path>
              <a:path w="1010284" h="508000">
                <a:moveTo>
                  <a:pt x="451670" y="273549"/>
                </a:moveTo>
                <a:lnTo>
                  <a:pt x="443148" y="277803"/>
                </a:lnTo>
                <a:lnTo>
                  <a:pt x="447403" y="286326"/>
                </a:lnTo>
                <a:lnTo>
                  <a:pt x="455924" y="282072"/>
                </a:lnTo>
                <a:lnTo>
                  <a:pt x="451670" y="273549"/>
                </a:lnTo>
                <a:close/>
              </a:path>
              <a:path w="1010284" h="508000">
                <a:moveTo>
                  <a:pt x="468715" y="265041"/>
                </a:moveTo>
                <a:lnTo>
                  <a:pt x="460193" y="269294"/>
                </a:lnTo>
                <a:lnTo>
                  <a:pt x="464446" y="277817"/>
                </a:lnTo>
                <a:lnTo>
                  <a:pt x="472969" y="273563"/>
                </a:lnTo>
                <a:lnTo>
                  <a:pt x="468715" y="265041"/>
                </a:lnTo>
                <a:close/>
              </a:path>
              <a:path w="1010284" h="508000">
                <a:moveTo>
                  <a:pt x="485758" y="256532"/>
                </a:moveTo>
                <a:lnTo>
                  <a:pt x="477236" y="260786"/>
                </a:lnTo>
                <a:lnTo>
                  <a:pt x="481491" y="269308"/>
                </a:lnTo>
                <a:lnTo>
                  <a:pt x="490012" y="265054"/>
                </a:lnTo>
                <a:lnTo>
                  <a:pt x="485758" y="256532"/>
                </a:lnTo>
                <a:close/>
              </a:path>
              <a:path w="1010284" h="508000">
                <a:moveTo>
                  <a:pt x="502803" y="248023"/>
                </a:moveTo>
                <a:lnTo>
                  <a:pt x="494281" y="252277"/>
                </a:lnTo>
                <a:lnTo>
                  <a:pt x="498535" y="260799"/>
                </a:lnTo>
                <a:lnTo>
                  <a:pt x="507057" y="256545"/>
                </a:lnTo>
                <a:lnTo>
                  <a:pt x="502803" y="248023"/>
                </a:lnTo>
                <a:close/>
              </a:path>
              <a:path w="1010284" h="508000">
                <a:moveTo>
                  <a:pt x="519847" y="239514"/>
                </a:moveTo>
                <a:lnTo>
                  <a:pt x="511324" y="243768"/>
                </a:lnTo>
                <a:lnTo>
                  <a:pt x="515579" y="252291"/>
                </a:lnTo>
                <a:lnTo>
                  <a:pt x="524102" y="248037"/>
                </a:lnTo>
                <a:lnTo>
                  <a:pt x="519847" y="239514"/>
                </a:lnTo>
                <a:close/>
              </a:path>
              <a:path w="1010284" h="508000">
                <a:moveTo>
                  <a:pt x="536891" y="231006"/>
                </a:moveTo>
                <a:lnTo>
                  <a:pt x="528369" y="235259"/>
                </a:lnTo>
                <a:lnTo>
                  <a:pt x="532624" y="243782"/>
                </a:lnTo>
                <a:lnTo>
                  <a:pt x="541145" y="239528"/>
                </a:lnTo>
                <a:lnTo>
                  <a:pt x="536891" y="231006"/>
                </a:lnTo>
                <a:close/>
              </a:path>
              <a:path w="1010284" h="508000">
                <a:moveTo>
                  <a:pt x="553935" y="222497"/>
                </a:moveTo>
                <a:lnTo>
                  <a:pt x="545414" y="226752"/>
                </a:lnTo>
                <a:lnTo>
                  <a:pt x="549668" y="235273"/>
                </a:lnTo>
                <a:lnTo>
                  <a:pt x="558190" y="231019"/>
                </a:lnTo>
                <a:lnTo>
                  <a:pt x="553935" y="222497"/>
                </a:lnTo>
                <a:close/>
              </a:path>
              <a:path w="1010284" h="508000">
                <a:moveTo>
                  <a:pt x="570980" y="213988"/>
                </a:moveTo>
                <a:lnTo>
                  <a:pt x="562457" y="218243"/>
                </a:lnTo>
                <a:lnTo>
                  <a:pt x="566712" y="226764"/>
                </a:lnTo>
                <a:lnTo>
                  <a:pt x="575235" y="222510"/>
                </a:lnTo>
                <a:lnTo>
                  <a:pt x="570980" y="213988"/>
                </a:lnTo>
                <a:close/>
              </a:path>
              <a:path w="1010284" h="508000">
                <a:moveTo>
                  <a:pt x="588023" y="205479"/>
                </a:moveTo>
                <a:lnTo>
                  <a:pt x="579502" y="209734"/>
                </a:lnTo>
                <a:lnTo>
                  <a:pt x="583756" y="218257"/>
                </a:lnTo>
                <a:lnTo>
                  <a:pt x="592278" y="214002"/>
                </a:lnTo>
                <a:lnTo>
                  <a:pt x="588023" y="205479"/>
                </a:lnTo>
                <a:close/>
              </a:path>
              <a:path w="1010284" h="508000">
                <a:moveTo>
                  <a:pt x="605068" y="196971"/>
                </a:moveTo>
                <a:lnTo>
                  <a:pt x="596546" y="201225"/>
                </a:lnTo>
                <a:lnTo>
                  <a:pt x="600801" y="209748"/>
                </a:lnTo>
                <a:lnTo>
                  <a:pt x="609323" y="205493"/>
                </a:lnTo>
                <a:lnTo>
                  <a:pt x="605068" y="196971"/>
                </a:lnTo>
                <a:close/>
              </a:path>
              <a:path w="1010284" h="508000">
                <a:moveTo>
                  <a:pt x="622113" y="188462"/>
                </a:moveTo>
                <a:lnTo>
                  <a:pt x="613590" y="192717"/>
                </a:lnTo>
                <a:lnTo>
                  <a:pt x="617844" y="201239"/>
                </a:lnTo>
                <a:lnTo>
                  <a:pt x="626367" y="196984"/>
                </a:lnTo>
                <a:lnTo>
                  <a:pt x="622113" y="188462"/>
                </a:lnTo>
                <a:close/>
              </a:path>
              <a:path w="1010284" h="508000">
                <a:moveTo>
                  <a:pt x="639156" y="179953"/>
                </a:moveTo>
                <a:lnTo>
                  <a:pt x="630635" y="184208"/>
                </a:lnTo>
                <a:lnTo>
                  <a:pt x="634889" y="192730"/>
                </a:lnTo>
                <a:lnTo>
                  <a:pt x="643411" y="188475"/>
                </a:lnTo>
                <a:lnTo>
                  <a:pt x="639156" y="179953"/>
                </a:lnTo>
                <a:close/>
              </a:path>
              <a:path w="1010284" h="508000">
                <a:moveTo>
                  <a:pt x="656201" y="171444"/>
                </a:moveTo>
                <a:lnTo>
                  <a:pt x="647679" y="175699"/>
                </a:lnTo>
                <a:lnTo>
                  <a:pt x="651934" y="184222"/>
                </a:lnTo>
                <a:lnTo>
                  <a:pt x="660455" y="179967"/>
                </a:lnTo>
                <a:lnTo>
                  <a:pt x="656201" y="171444"/>
                </a:lnTo>
                <a:close/>
              </a:path>
              <a:path w="1010284" h="508000">
                <a:moveTo>
                  <a:pt x="673246" y="162937"/>
                </a:moveTo>
                <a:lnTo>
                  <a:pt x="664723" y="167190"/>
                </a:lnTo>
                <a:lnTo>
                  <a:pt x="668977" y="175713"/>
                </a:lnTo>
                <a:lnTo>
                  <a:pt x="677500" y="171458"/>
                </a:lnTo>
                <a:lnTo>
                  <a:pt x="673246" y="162937"/>
                </a:lnTo>
                <a:close/>
              </a:path>
              <a:path w="1010284" h="508000">
                <a:moveTo>
                  <a:pt x="690289" y="154428"/>
                </a:moveTo>
                <a:lnTo>
                  <a:pt x="681767" y="158682"/>
                </a:lnTo>
                <a:lnTo>
                  <a:pt x="686022" y="167204"/>
                </a:lnTo>
                <a:lnTo>
                  <a:pt x="694543" y="162949"/>
                </a:lnTo>
                <a:lnTo>
                  <a:pt x="690289" y="154428"/>
                </a:lnTo>
                <a:close/>
              </a:path>
              <a:path w="1010284" h="508000">
                <a:moveTo>
                  <a:pt x="707334" y="145919"/>
                </a:moveTo>
                <a:lnTo>
                  <a:pt x="698812" y="150173"/>
                </a:lnTo>
                <a:lnTo>
                  <a:pt x="703066" y="158695"/>
                </a:lnTo>
                <a:lnTo>
                  <a:pt x="711588" y="154440"/>
                </a:lnTo>
                <a:lnTo>
                  <a:pt x="707334" y="145919"/>
                </a:lnTo>
                <a:close/>
              </a:path>
              <a:path w="1010284" h="508000">
                <a:moveTo>
                  <a:pt x="724378" y="137410"/>
                </a:moveTo>
                <a:lnTo>
                  <a:pt x="715855" y="141664"/>
                </a:lnTo>
                <a:lnTo>
                  <a:pt x="720110" y="150186"/>
                </a:lnTo>
                <a:lnTo>
                  <a:pt x="728633" y="145933"/>
                </a:lnTo>
                <a:lnTo>
                  <a:pt x="724378" y="137410"/>
                </a:lnTo>
                <a:close/>
              </a:path>
              <a:path w="1010284" h="508000">
                <a:moveTo>
                  <a:pt x="741422" y="128902"/>
                </a:moveTo>
                <a:lnTo>
                  <a:pt x="732900" y="133155"/>
                </a:lnTo>
                <a:lnTo>
                  <a:pt x="737154" y="141678"/>
                </a:lnTo>
                <a:lnTo>
                  <a:pt x="745676" y="137424"/>
                </a:lnTo>
                <a:lnTo>
                  <a:pt x="741422" y="128902"/>
                </a:lnTo>
                <a:close/>
              </a:path>
              <a:path w="1010284" h="508000">
                <a:moveTo>
                  <a:pt x="758466" y="120393"/>
                </a:moveTo>
                <a:lnTo>
                  <a:pt x="749945" y="124647"/>
                </a:lnTo>
                <a:lnTo>
                  <a:pt x="754198" y="133169"/>
                </a:lnTo>
                <a:lnTo>
                  <a:pt x="762721" y="128915"/>
                </a:lnTo>
                <a:lnTo>
                  <a:pt x="758466" y="120393"/>
                </a:lnTo>
                <a:close/>
              </a:path>
              <a:path w="1010284" h="508000">
                <a:moveTo>
                  <a:pt x="775510" y="111884"/>
                </a:moveTo>
                <a:lnTo>
                  <a:pt x="766988" y="116138"/>
                </a:lnTo>
                <a:lnTo>
                  <a:pt x="771243" y="124660"/>
                </a:lnTo>
                <a:lnTo>
                  <a:pt x="779764" y="120406"/>
                </a:lnTo>
                <a:lnTo>
                  <a:pt x="775510" y="111884"/>
                </a:lnTo>
                <a:close/>
              </a:path>
              <a:path w="1010284" h="508000">
                <a:moveTo>
                  <a:pt x="792554" y="103375"/>
                </a:moveTo>
                <a:lnTo>
                  <a:pt x="784033" y="107629"/>
                </a:lnTo>
                <a:lnTo>
                  <a:pt x="788287" y="116152"/>
                </a:lnTo>
                <a:lnTo>
                  <a:pt x="796809" y="111898"/>
                </a:lnTo>
                <a:lnTo>
                  <a:pt x="792554" y="103375"/>
                </a:lnTo>
                <a:close/>
              </a:path>
              <a:path w="1010284" h="508000">
                <a:moveTo>
                  <a:pt x="809599" y="94867"/>
                </a:moveTo>
                <a:lnTo>
                  <a:pt x="801076" y="99120"/>
                </a:lnTo>
                <a:lnTo>
                  <a:pt x="805331" y="107643"/>
                </a:lnTo>
                <a:lnTo>
                  <a:pt x="813854" y="103389"/>
                </a:lnTo>
                <a:lnTo>
                  <a:pt x="809599" y="94867"/>
                </a:lnTo>
                <a:close/>
              </a:path>
              <a:path w="1010284" h="508000">
                <a:moveTo>
                  <a:pt x="826642" y="86358"/>
                </a:moveTo>
                <a:lnTo>
                  <a:pt x="818121" y="90613"/>
                </a:lnTo>
                <a:lnTo>
                  <a:pt x="822375" y="99134"/>
                </a:lnTo>
                <a:lnTo>
                  <a:pt x="830897" y="94880"/>
                </a:lnTo>
                <a:lnTo>
                  <a:pt x="826642" y="86358"/>
                </a:lnTo>
                <a:close/>
              </a:path>
              <a:path w="1010284" h="508000">
                <a:moveTo>
                  <a:pt x="843687" y="77849"/>
                </a:moveTo>
                <a:lnTo>
                  <a:pt x="835165" y="82104"/>
                </a:lnTo>
                <a:lnTo>
                  <a:pt x="839420" y="90625"/>
                </a:lnTo>
                <a:lnTo>
                  <a:pt x="847942" y="86371"/>
                </a:lnTo>
                <a:lnTo>
                  <a:pt x="843687" y="77849"/>
                </a:lnTo>
                <a:close/>
              </a:path>
              <a:path w="1010284" h="508000">
                <a:moveTo>
                  <a:pt x="860732" y="69340"/>
                </a:moveTo>
                <a:lnTo>
                  <a:pt x="852209" y="73595"/>
                </a:lnTo>
                <a:lnTo>
                  <a:pt x="856463" y="82118"/>
                </a:lnTo>
                <a:lnTo>
                  <a:pt x="864985" y="77863"/>
                </a:lnTo>
                <a:lnTo>
                  <a:pt x="860732" y="69340"/>
                </a:lnTo>
                <a:close/>
              </a:path>
              <a:path w="1010284" h="508000">
                <a:moveTo>
                  <a:pt x="877775" y="60833"/>
                </a:moveTo>
                <a:lnTo>
                  <a:pt x="869254" y="65087"/>
                </a:lnTo>
                <a:lnTo>
                  <a:pt x="873508" y="73609"/>
                </a:lnTo>
                <a:lnTo>
                  <a:pt x="882030" y="69354"/>
                </a:lnTo>
                <a:lnTo>
                  <a:pt x="877775" y="60833"/>
                </a:lnTo>
                <a:close/>
              </a:path>
              <a:path w="1010284" h="508000">
                <a:moveTo>
                  <a:pt x="894820" y="52324"/>
                </a:moveTo>
                <a:lnTo>
                  <a:pt x="886298" y="56578"/>
                </a:lnTo>
                <a:lnTo>
                  <a:pt x="890551" y="65100"/>
                </a:lnTo>
                <a:lnTo>
                  <a:pt x="899074" y="60845"/>
                </a:lnTo>
                <a:lnTo>
                  <a:pt x="894820" y="52324"/>
                </a:lnTo>
                <a:close/>
              </a:path>
              <a:path w="1010284" h="508000">
                <a:moveTo>
                  <a:pt x="911863" y="43815"/>
                </a:moveTo>
                <a:lnTo>
                  <a:pt x="903342" y="48069"/>
                </a:lnTo>
                <a:lnTo>
                  <a:pt x="907596" y="56591"/>
                </a:lnTo>
                <a:lnTo>
                  <a:pt x="916118" y="52337"/>
                </a:lnTo>
                <a:lnTo>
                  <a:pt x="911863" y="43815"/>
                </a:lnTo>
                <a:close/>
              </a:path>
              <a:path w="1010284" h="508000">
                <a:moveTo>
                  <a:pt x="990103" y="26798"/>
                </a:moveTo>
                <a:lnTo>
                  <a:pt x="945953" y="26798"/>
                </a:lnTo>
                <a:lnTo>
                  <a:pt x="950207" y="35319"/>
                </a:lnTo>
                <a:lnTo>
                  <a:pt x="944138" y="38349"/>
                </a:lnTo>
                <a:lnTo>
                  <a:pt x="959029" y="68176"/>
                </a:lnTo>
                <a:lnTo>
                  <a:pt x="990103" y="26798"/>
                </a:lnTo>
                <a:close/>
              </a:path>
              <a:path w="1010284" h="508000">
                <a:moveTo>
                  <a:pt x="928908" y="35307"/>
                </a:moveTo>
                <a:lnTo>
                  <a:pt x="920386" y="39560"/>
                </a:lnTo>
                <a:lnTo>
                  <a:pt x="924641" y="48083"/>
                </a:lnTo>
                <a:lnTo>
                  <a:pt x="933162" y="43828"/>
                </a:lnTo>
                <a:lnTo>
                  <a:pt x="928908" y="35307"/>
                </a:lnTo>
                <a:close/>
              </a:path>
              <a:path w="1010284" h="508000">
                <a:moveTo>
                  <a:pt x="939884" y="29827"/>
                </a:moveTo>
                <a:lnTo>
                  <a:pt x="937430" y="31052"/>
                </a:lnTo>
                <a:lnTo>
                  <a:pt x="941684" y="39574"/>
                </a:lnTo>
                <a:lnTo>
                  <a:pt x="944138" y="38349"/>
                </a:lnTo>
                <a:lnTo>
                  <a:pt x="939884" y="29827"/>
                </a:lnTo>
                <a:close/>
              </a:path>
              <a:path w="1010284" h="508000">
                <a:moveTo>
                  <a:pt x="945953" y="26798"/>
                </a:moveTo>
                <a:lnTo>
                  <a:pt x="939884" y="29827"/>
                </a:lnTo>
                <a:lnTo>
                  <a:pt x="944138" y="38349"/>
                </a:lnTo>
                <a:lnTo>
                  <a:pt x="950207" y="35319"/>
                </a:lnTo>
                <a:lnTo>
                  <a:pt x="945953" y="26798"/>
                </a:lnTo>
                <a:close/>
              </a:path>
              <a:path w="1010284" h="508000">
                <a:moveTo>
                  <a:pt x="924994" y="0"/>
                </a:moveTo>
                <a:lnTo>
                  <a:pt x="939884" y="29827"/>
                </a:lnTo>
                <a:lnTo>
                  <a:pt x="945953" y="26798"/>
                </a:lnTo>
                <a:lnTo>
                  <a:pt x="990103" y="26798"/>
                </a:lnTo>
                <a:lnTo>
                  <a:pt x="1010188" y="53"/>
                </a:lnTo>
                <a:lnTo>
                  <a:pt x="924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40425" y="3103563"/>
            <a:ext cx="936625" cy="76200"/>
          </a:xfrm>
          <a:custGeom>
            <a:avLst/>
            <a:gdLst/>
            <a:ahLst/>
            <a:cxnLst/>
            <a:rect l="l" t="t" r="r" b="b"/>
            <a:pathLst>
              <a:path w="936625" h="76200">
                <a:moveTo>
                  <a:pt x="936625" y="33336"/>
                </a:moveTo>
                <a:lnTo>
                  <a:pt x="927100" y="33336"/>
                </a:lnTo>
                <a:lnTo>
                  <a:pt x="927100" y="42861"/>
                </a:lnTo>
                <a:lnTo>
                  <a:pt x="936625" y="42861"/>
                </a:lnTo>
                <a:lnTo>
                  <a:pt x="936625" y="33336"/>
                </a:lnTo>
                <a:close/>
              </a:path>
              <a:path w="936625" h="76200">
                <a:moveTo>
                  <a:pt x="917575" y="33336"/>
                </a:moveTo>
                <a:lnTo>
                  <a:pt x="908050" y="33336"/>
                </a:lnTo>
                <a:lnTo>
                  <a:pt x="908050" y="42861"/>
                </a:lnTo>
                <a:lnTo>
                  <a:pt x="917575" y="42861"/>
                </a:lnTo>
                <a:lnTo>
                  <a:pt x="917575" y="33336"/>
                </a:lnTo>
                <a:close/>
              </a:path>
              <a:path w="936625" h="76200">
                <a:moveTo>
                  <a:pt x="898525" y="33336"/>
                </a:moveTo>
                <a:lnTo>
                  <a:pt x="889000" y="33336"/>
                </a:lnTo>
                <a:lnTo>
                  <a:pt x="889000" y="42861"/>
                </a:lnTo>
                <a:lnTo>
                  <a:pt x="898525" y="42861"/>
                </a:lnTo>
                <a:lnTo>
                  <a:pt x="898525" y="33336"/>
                </a:lnTo>
                <a:close/>
              </a:path>
              <a:path w="936625" h="76200">
                <a:moveTo>
                  <a:pt x="879475" y="33336"/>
                </a:moveTo>
                <a:lnTo>
                  <a:pt x="869950" y="33336"/>
                </a:lnTo>
                <a:lnTo>
                  <a:pt x="869950" y="42861"/>
                </a:lnTo>
                <a:lnTo>
                  <a:pt x="879475" y="42861"/>
                </a:lnTo>
                <a:lnTo>
                  <a:pt x="879475" y="33336"/>
                </a:lnTo>
                <a:close/>
              </a:path>
              <a:path w="936625" h="76200">
                <a:moveTo>
                  <a:pt x="860425" y="33336"/>
                </a:moveTo>
                <a:lnTo>
                  <a:pt x="850900" y="33337"/>
                </a:lnTo>
                <a:lnTo>
                  <a:pt x="850900" y="42862"/>
                </a:lnTo>
                <a:lnTo>
                  <a:pt x="860425" y="42861"/>
                </a:lnTo>
                <a:lnTo>
                  <a:pt x="860425" y="33336"/>
                </a:lnTo>
                <a:close/>
              </a:path>
              <a:path w="936625" h="76200">
                <a:moveTo>
                  <a:pt x="841375" y="33337"/>
                </a:moveTo>
                <a:lnTo>
                  <a:pt x="831850" y="33337"/>
                </a:lnTo>
                <a:lnTo>
                  <a:pt x="831850" y="42862"/>
                </a:lnTo>
                <a:lnTo>
                  <a:pt x="841375" y="42862"/>
                </a:lnTo>
                <a:lnTo>
                  <a:pt x="841375" y="33337"/>
                </a:lnTo>
                <a:close/>
              </a:path>
              <a:path w="936625" h="76200">
                <a:moveTo>
                  <a:pt x="822325" y="33337"/>
                </a:moveTo>
                <a:lnTo>
                  <a:pt x="812800" y="33337"/>
                </a:lnTo>
                <a:lnTo>
                  <a:pt x="812800" y="42862"/>
                </a:lnTo>
                <a:lnTo>
                  <a:pt x="822325" y="42862"/>
                </a:lnTo>
                <a:lnTo>
                  <a:pt x="822325" y="33337"/>
                </a:lnTo>
                <a:close/>
              </a:path>
              <a:path w="936625" h="76200">
                <a:moveTo>
                  <a:pt x="803275" y="33337"/>
                </a:moveTo>
                <a:lnTo>
                  <a:pt x="793750" y="33337"/>
                </a:lnTo>
                <a:lnTo>
                  <a:pt x="793750" y="42862"/>
                </a:lnTo>
                <a:lnTo>
                  <a:pt x="803275" y="42862"/>
                </a:lnTo>
                <a:lnTo>
                  <a:pt x="803275" y="33337"/>
                </a:lnTo>
                <a:close/>
              </a:path>
              <a:path w="936625" h="76200">
                <a:moveTo>
                  <a:pt x="784225" y="33337"/>
                </a:moveTo>
                <a:lnTo>
                  <a:pt x="774700" y="33337"/>
                </a:lnTo>
                <a:lnTo>
                  <a:pt x="774700" y="42862"/>
                </a:lnTo>
                <a:lnTo>
                  <a:pt x="784225" y="42862"/>
                </a:lnTo>
                <a:lnTo>
                  <a:pt x="784225" y="33337"/>
                </a:lnTo>
                <a:close/>
              </a:path>
              <a:path w="936625" h="76200">
                <a:moveTo>
                  <a:pt x="765175" y="33337"/>
                </a:moveTo>
                <a:lnTo>
                  <a:pt x="755650" y="33337"/>
                </a:lnTo>
                <a:lnTo>
                  <a:pt x="755650" y="42862"/>
                </a:lnTo>
                <a:lnTo>
                  <a:pt x="765175" y="42862"/>
                </a:lnTo>
                <a:lnTo>
                  <a:pt x="765175" y="33337"/>
                </a:lnTo>
                <a:close/>
              </a:path>
              <a:path w="936625" h="76200">
                <a:moveTo>
                  <a:pt x="746125" y="33337"/>
                </a:moveTo>
                <a:lnTo>
                  <a:pt x="736600" y="33337"/>
                </a:lnTo>
                <a:lnTo>
                  <a:pt x="736600" y="42862"/>
                </a:lnTo>
                <a:lnTo>
                  <a:pt x="746125" y="42862"/>
                </a:lnTo>
                <a:lnTo>
                  <a:pt x="746125" y="33337"/>
                </a:lnTo>
                <a:close/>
              </a:path>
              <a:path w="936625" h="76200">
                <a:moveTo>
                  <a:pt x="727075" y="33337"/>
                </a:moveTo>
                <a:lnTo>
                  <a:pt x="717550" y="33337"/>
                </a:lnTo>
                <a:lnTo>
                  <a:pt x="717550" y="42862"/>
                </a:lnTo>
                <a:lnTo>
                  <a:pt x="727075" y="42862"/>
                </a:lnTo>
                <a:lnTo>
                  <a:pt x="727075" y="33337"/>
                </a:lnTo>
                <a:close/>
              </a:path>
              <a:path w="936625" h="76200">
                <a:moveTo>
                  <a:pt x="708025" y="33337"/>
                </a:moveTo>
                <a:lnTo>
                  <a:pt x="698500" y="33337"/>
                </a:lnTo>
                <a:lnTo>
                  <a:pt x="698500" y="42862"/>
                </a:lnTo>
                <a:lnTo>
                  <a:pt x="708025" y="42862"/>
                </a:lnTo>
                <a:lnTo>
                  <a:pt x="708025" y="33337"/>
                </a:lnTo>
                <a:close/>
              </a:path>
              <a:path w="936625" h="76200">
                <a:moveTo>
                  <a:pt x="688975" y="33337"/>
                </a:moveTo>
                <a:lnTo>
                  <a:pt x="679450" y="33337"/>
                </a:lnTo>
                <a:lnTo>
                  <a:pt x="679450" y="42862"/>
                </a:lnTo>
                <a:lnTo>
                  <a:pt x="688975" y="42862"/>
                </a:lnTo>
                <a:lnTo>
                  <a:pt x="688975" y="33337"/>
                </a:lnTo>
                <a:close/>
              </a:path>
              <a:path w="936625" h="76200">
                <a:moveTo>
                  <a:pt x="669925" y="33337"/>
                </a:moveTo>
                <a:lnTo>
                  <a:pt x="660400" y="33337"/>
                </a:lnTo>
                <a:lnTo>
                  <a:pt x="660400" y="42862"/>
                </a:lnTo>
                <a:lnTo>
                  <a:pt x="669925" y="42862"/>
                </a:lnTo>
                <a:lnTo>
                  <a:pt x="669925" y="33337"/>
                </a:lnTo>
                <a:close/>
              </a:path>
              <a:path w="936625" h="76200">
                <a:moveTo>
                  <a:pt x="650875" y="33337"/>
                </a:moveTo>
                <a:lnTo>
                  <a:pt x="641350" y="33337"/>
                </a:lnTo>
                <a:lnTo>
                  <a:pt x="641350" y="42862"/>
                </a:lnTo>
                <a:lnTo>
                  <a:pt x="650875" y="42862"/>
                </a:lnTo>
                <a:lnTo>
                  <a:pt x="650875" y="33337"/>
                </a:lnTo>
                <a:close/>
              </a:path>
              <a:path w="936625" h="76200">
                <a:moveTo>
                  <a:pt x="631825" y="33337"/>
                </a:moveTo>
                <a:lnTo>
                  <a:pt x="622300" y="33337"/>
                </a:lnTo>
                <a:lnTo>
                  <a:pt x="622300" y="42862"/>
                </a:lnTo>
                <a:lnTo>
                  <a:pt x="631825" y="42862"/>
                </a:lnTo>
                <a:lnTo>
                  <a:pt x="631825" y="33337"/>
                </a:lnTo>
                <a:close/>
              </a:path>
              <a:path w="936625" h="76200">
                <a:moveTo>
                  <a:pt x="612775" y="33337"/>
                </a:moveTo>
                <a:lnTo>
                  <a:pt x="603250" y="33337"/>
                </a:lnTo>
                <a:lnTo>
                  <a:pt x="603250" y="42862"/>
                </a:lnTo>
                <a:lnTo>
                  <a:pt x="612775" y="42862"/>
                </a:lnTo>
                <a:lnTo>
                  <a:pt x="612775" y="33337"/>
                </a:lnTo>
                <a:close/>
              </a:path>
              <a:path w="936625" h="76200">
                <a:moveTo>
                  <a:pt x="593725" y="33337"/>
                </a:moveTo>
                <a:lnTo>
                  <a:pt x="584200" y="33337"/>
                </a:lnTo>
                <a:lnTo>
                  <a:pt x="584200" y="42862"/>
                </a:lnTo>
                <a:lnTo>
                  <a:pt x="593725" y="42862"/>
                </a:lnTo>
                <a:lnTo>
                  <a:pt x="593725" y="33337"/>
                </a:lnTo>
                <a:close/>
              </a:path>
              <a:path w="936625" h="76200">
                <a:moveTo>
                  <a:pt x="574675" y="33337"/>
                </a:moveTo>
                <a:lnTo>
                  <a:pt x="565150" y="33337"/>
                </a:lnTo>
                <a:lnTo>
                  <a:pt x="565150" y="42862"/>
                </a:lnTo>
                <a:lnTo>
                  <a:pt x="574675" y="42862"/>
                </a:lnTo>
                <a:lnTo>
                  <a:pt x="574675" y="33337"/>
                </a:lnTo>
                <a:close/>
              </a:path>
              <a:path w="936625" h="76200">
                <a:moveTo>
                  <a:pt x="555625" y="33337"/>
                </a:moveTo>
                <a:lnTo>
                  <a:pt x="546100" y="33337"/>
                </a:lnTo>
                <a:lnTo>
                  <a:pt x="546100" y="42862"/>
                </a:lnTo>
                <a:lnTo>
                  <a:pt x="555625" y="42862"/>
                </a:lnTo>
                <a:lnTo>
                  <a:pt x="555625" y="33337"/>
                </a:lnTo>
                <a:close/>
              </a:path>
              <a:path w="936625" h="76200">
                <a:moveTo>
                  <a:pt x="536575" y="33337"/>
                </a:moveTo>
                <a:lnTo>
                  <a:pt x="527050" y="33337"/>
                </a:lnTo>
                <a:lnTo>
                  <a:pt x="527050" y="42862"/>
                </a:lnTo>
                <a:lnTo>
                  <a:pt x="536575" y="42862"/>
                </a:lnTo>
                <a:lnTo>
                  <a:pt x="536575" y="33337"/>
                </a:lnTo>
                <a:close/>
              </a:path>
              <a:path w="936625" h="76200">
                <a:moveTo>
                  <a:pt x="517525" y="33337"/>
                </a:moveTo>
                <a:lnTo>
                  <a:pt x="508000" y="33337"/>
                </a:lnTo>
                <a:lnTo>
                  <a:pt x="508000" y="42862"/>
                </a:lnTo>
                <a:lnTo>
                  <a:pt x="517525" y="42862"/>
                </a:lnTo>
                <a:lnTo>
                  <a:pt x="517525" y="33337"/>
                </a:lnTo>
                <a:close/>
              </a:path>
              <a:path w="936625" h="76200">
                <a:moveTo>
                  <a:pt x="498475" y="33337"/>
                </a:moveTo>
                <a:lnTo>
                  <a:pt x="488950" y="33337"/>
                </a:lnTo>
                <a:lnTo>
                  <a:pt x="488950" y="42862"/>
                </a:lnTo>
                <a:lnTo>
                  <a:pt x="498475" y="42862"/>
                </a:lnTo>
                <a:lnTo>
                  <a:pt x="498475" y="33337"/>
                </a:lnTo>
                <a:close/>
              </a:path>
              <a:path w="936625" h="76200">
                <a:moveTo>
                  <a:pt x="479425" y="33337"/>
                </a:moveTo>
                <a:lnTo>
                  <a:pt x="469900" y="33337"/>
                </a:lnTo>
                <a:lnTo>
                  <a:pt x="469900" y="42862"/>
                </a:lnTo>
                <a:lnTo>
                  <a:pt x="479425" y="42862"/>
                </a:lnTo>
                <a:lnTo>
                  <a:pt x="479425" y="33337"/>
                </a:lnTo>
                <a:close/>
              </a:path>
              <a:path w="936625" h="76200">
                <a:moveTo>
                  <a:pt x="460375" y="33337"/>
                </a:moveTo>
                <a:lnTo>
                  <a:pt x="450850" y="33337"/>
                </a:lnTo>
                <a:lnTo>
                  <a:pt x="450850" y="42862"/>
                </a:lnTo>
                <a:lnTo>
                  <a:pt x="460375" y="42862"/>
                </a:lnTo>
                <a:lnTo>
                  <a:pt x="460375" y="33337"/>
                </a:lnTo>
                <a:close/>
              </a:path>
              <a:path w="936625" h="76200">
                <a:moveTo>
                  <a:pt x="441325" y="33337"/>
                </a:moveTo>
                <a:lnTo>
                  <a:pt x="431800" y="33337"/>
                </a:lnTo>
                <a:lnTo>
                  <a:pt x="431800" y="42862"/>
                </a:lnTo>
                <a:lnTo>
                  <a:pt x="441325" y="42862"/>
                </a:lnTo>
                <a:lnTo>
                  <a:pt x="441325" y="33337"/>
                </a:lnTo>
                <a:close/>
              </a:path>
              <a:path w="936625" h="76200">
                <a:moveTo>
                  <a:pt x="422275" y="33337"/>
                </a:moveTo>
                <a:lnTo>
                  <a:pt x="412750" y="33337"/>
                </a:lnTo>
                <a:lnTo>
                  <a:pt x="412750" y="42862"/>
                </a:lnTo>
                <a:lnTo>
                  <a:pt x="422275" y="42862"/>
                </a:lnTo>
                <a:lnTo>
                  <a:pt x="422275" y="33337"/>
                </a:lnTo>
                <a:close/>
              </a:path>
              <a:path w="936625" h="76200">
                <a:moveTo>
                  <a:pt x="403225" y="33337"/>
                </a:moveTo>
                <a:lnTo>
                  <a:pt x="393700" y="33337"/>
                </a:lnTo>
                <a:lnTo>
                  <a:pt x="393700" y="42862"/>
                </a:lnTo>
                <a:lnTo>
                  <a:pt x="403225" y="42862"/>
                </a:lnTo>
                <a:lnTo>
                  <a:pt x="403225" y="33337"/>
                </a:lnTo>
                <a:close/>
              </a:path>
              <a:path w="936625" h="76200">
                <a:moveTo>
                  <a:pt x="384175" y="33337"/>
                </a:moveTo>
                <a:lnTo>
                  <a:pt x="374650" y="33337"/>
                </a:lnTo>
                <a:lnTo>
                  <a:pt x="374650" y="42862"/>
                </a:lnTo>
                <a:lnTo>
                  <a:pt x="384175" y="42862"/>
                </a:lnTo>
                <a:lnTo>
                  <a:pt x="384175" y="33337"/>
                </a:lnTo>
                <a:close/>
              </a:path>
              <a:path w="936625" h="76200">
                <a:moveTo>
                  <a:pt x="365125" y="33337"/>
                </a:moveTo>
                <a:lnTo>
                  <a:pt x="355600" y="33337"/>
                </a:lnTo>
                <a:lnTo>
                  <a:pt x="355600" y="42862"/>
                </a:lnTo>
                <a:lnTo>
                  <a:pt x="365125" y="42862"/>
                </a:lnTo>
                <a:lnTo>
                  <a:pt x="365125" y="33337"/>
                </a:lnTo>
                <a:close/>
              </a:path>
              <a:path w="936625" h="76200">
                <a:moveTo>
                  <a:pt x="346075" y="33337"/>
                </a:moveTo>
                <a:lnTo>
                  <a:pt x="336550" y="33337"/>
                </a:lnTo>
                <a:lnTo>
                  <a:pt x="336550" y="42862"/>
                </a:lnTo>
                <a:lnTo>
                  <a:pt x="346075" y="42862"/>
                </a:lnTo>
                <a:lnTo>
                  <a:pt x="346075" y="33337"/>
                </a:lnTo>
                <a:close/>
              </a:path>
              <a:path w="936625" h="76200">
                <a:moveTo>
                  <a:pt x="327025" y="33337"/>
                </a:moveTo>
                <a:lnTo>
                  <a:pt x="317500" y="33337"/>
                </a:lnTo>
                <a:lnTo>
                  <a:pt x="317500" y="42862"/>
                </a:lnTo>
                <a:lnTo>
                  <a:pt x="327025" y="42862"/>
                </a:lnTo>
                <a:lnTo>
                  <a:pt x="327025" y="33337"/>
                </a:lnTo>
                <a:close/>
              </a:path>
              <a:path w="936625" h="76200">
                <a:moveTo>
                  <a:pt x="307975" y="33337"/>
                </a:moveTo>
                <a:lnTo>
                  <a:pt x="298450" y="33337"/>
                </a:lnTo>
                <a:lnTo>
                  <a:pt x="298450" y="42862"/>
                </a:lnTo>
                <a:lnTo>
                  <a:pt x="307975" y="42862"/>
                </a:lnTo>
                <a:lnTo>
                  <a:pt x="307975" y="33337"/>
                </a:lnTo>
                <a:close/>
              </a:path>
              <a:path w="936625" h="76200">
                <a:moveTo>
                  <a:pt x="288925" y="33337"/>
                </a:moveTo>
                <a:lnTo>
                  <a:pt x="279400" y="33337"/>
                </a:lnTo>
                <a:lnTo>
                  <a:pt x="279400" y="42862"/>
                </a:lnTo>
                <a:lnTo>
                  <a:pt x="288925" y="42862"/>
                </a:lnTo>
                <a:lnTo>
                  <a:pt x="288925" y="33337"/>
                </a:lnTo>
                <a:close/>
              </a:path>
              <a:path w="936625" h="76200">
                <a:moveTo>
                  <a:pt x="269875" y="33337"/>
                </a:moveTo>
                <a:lnTo>
                  <a:pt x="260350" y="33337"/>
                </a:lnTo>
                <a:lnTo>
                  <a:pt x="260350" y="42862"/>
                </a:lnTo>
                <a:lnTo>
                  <a:pt x="269875" y="42862"/>
                </a:lnTo>
                <a:lnTo>
                  <a:pt x="269875" y="33337"/>
                </a:lnTo>
                <a:close/>
              </a:path>
              <a:path w="936625" h="76200">
                <a:moveTo>
                  <a:pt x="250825" y="33337"/>
                </a:moveTo>
                <a:lnTo>
                  <a:pt x="241300" y="33337"/>
                </a:lnTo>
                <a:lnTo>
                  <a:pt x="241300" y="42862"/>
                </a:lnTo>
                <a:lnTo>
                  <a:pt x="250825" y="42862"/>
                </a:lnTo>
                <a:lnTo>
                  <a:pt x="250825" y="33337"/>
                </a:lnTo>
                <a:close/>
              </a:path>
              <a:path w="936625" h="76200">
                <a:moveTo>
                  <a:pt x="231775" y="33337"/>
                </a:moveTo>
                <a:lnTo>
                  <a:pt x="222250" y="33337"/>
                </a:lnTo>
                <a:lnTo>
                  <a:pt x="222250" y="42862"/>
                </a:lnTo>
                <a:lnTo>
                  <a:pt x="231775" y="42862"/>
                </a:lnTo>
                <a:lnTo>
                  <a:pt x="231775" y="33337"/>
                </a:lnTo>
                <a:close/>
              </a:path>
              <a:path w="936625" h="76200">
                <a:moveTo>
                  <a:pt x="212725" y="33337"/>
                </a:moveTo>
                <a:lnTo>
                  <a:pt x="203200" y="33337"/>
                </a:lnTo>
                <a:lnTo>
                  <a:pt x="203200" y="42862"/>
                </a:lnTo>
                <a:lnTo>
                  <a:pt x="212725" y="42862"/>
                </a:lnTo>
                <a:lnTo>
                  <a:pt x="212725" y="33337"/>
                </a:lnTo>
                <a:close/>
              </a:path>
              <a:path w="936625" h="76200">
                <a:moveTo>
                  <a:pt x="193675" y="33337"/>
                </a:moveTo>
                <a:lnTo>
                  <a:pt x="184150" y="33337"/>
                </a:lnTo>
                <a:lnTo>
                  <a:pt x="184150" y="42862"/>
                </a:lnTo>
                <a:lnTo>
                  <a:pt x="193675" y="42862"/>
                </a:lnTo>
                <a:lnTo>
                  <a:pt x="193675" y="33337"/>
                </a:lnTo>
                <a:close/>
              </a:path>
              <a:path w="936625" h="76200">
                <a:moveTo>
                  <a:pt x="174625" y="33337"/>
                </a:moveTo>
                <a:lnTo>
                  <a:pt x="165100" y="33337"/>
                </a:lnTo>
                <a:lnTo>
                  <a:pt x="165100" y="42862"/>
                </a:lnTo>
                <a:lnTo>
                  <a:pt x="174625" y="42862"/>
                </a:lnTo>
                <a:lnTo>
                  <a:pt x="174625" y="33337"/>
                </a:lnTo>
                <a:close/>
              </a:path>
              <a:path w="936625" h="76200">
                <a:moveTo>
                  <a:pt x="155575" y="33337"/>
                </a:moveTo>
                <a:lnTo>
                  <a:pt x="146050" y="33337"/>
                </a:lnTo>
                <a:lnTo>
                  <a:pt x="146050" y="42862"/>
                </a:lnTo>
                <a:lnTo>
                  <a:pt x="155575" y="42862"/>
                </a:lnTo>
                <a:lnTo>
                  <a:pt x="155575" y="33337"/>
                </a:lnTo>
                <a:close/>
              </a:path>
              <a:path w="936625" h="76200">
                <a:moveTo>
                  <a:pt x="136525" y="33337"/>
                </a:moveTo>
                <a:lnTo>
                  <a:pt x="127000" y="33337"/>
                </a:lnTo>
                <a:lnTo>
                  <a:pt x="127000" y="42862"/>
                </a:lnTo>
                <a:lnTo>
                  <a:pt x="136525" y="42862"/>
                </a:lnTo>
                <a:lnTo>
                  <a:pt x="136525" y="33337"/>
                </a:lnTo>
                <a:close/>
              </a:path>
              <a:path w="936625" h="76200">
                <a:moveTo>
                  <a:pt x="117475" y="33337"/>
                </a:moveTo>
                <a:lnTo>
                  <a:pt x="107950" y="33337"/>
                </a:lnTo>
                <a:lnTo>
                  <a:pt x="107950" y="42862"/>
                </a:lnTo>
                <a:lnTo>
                  <a:pt x="117475" y="42862"/>
                </a:lnTo>
                <a:lnTo>
                  <a:pt x="117475" y="33337"/>
                </a:lnTo>
                <a:close/>
              </a:path>
              <a:path w="936625" h="76200">
                <a:moveTo>
                  <a:pt x="98425" y="33337"/>
                </a:moveTo>
                <a:lnTo>
                  <a:pt x="88900" y="33337"/>
                </a:lnTo>
                <a:lnTo>
                  <a:pt x="88900" y="42862"/>
                </a:lnTo>
                <a:lnTo>
                  <a:pt x="98425" y="42862"/>
                </a:lnTo>
                <a:lnTo>
                  <a:pt x="98425" y="33337"/>
                </a:lnTo>
                <a:close/>
              </a:path>
              <a:path w="9366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9850" y="42862"/>
                </a:lnTo>
                <a:lnTo>
                  <a:pt x="6985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936625" h="76200">
                <a:moveTo>
                  <a:pt x="76200" y="33337"/>
                </a:moveTo>
                <a:lnTo>
                  <a:pt x="69850" y="33337"/>
                </a:lnTo>
                <a:lnTo>
                  <a:pt x="6985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936625" h="76200">
                <a:moveTo>
                  <a:pt x="79375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79375" y="42862"/>
                </a:lnTo>
                <a:lnTo>
                  <a:pt x="793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0723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分离词法分析程序的好处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8428355" cy="448564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可以简化设计</a:t>
            </a:r>
            <a:endParaRPr baseline="1010" sz="4125">
              <a:latin typeface="黑体"/>
              <a:cs typeface="黑体"/>
            </a:endParaRPr>
          </a:p>
          <a:p>
            <a:pPr lvl="1" marL="755650" marR="6350" indent="-285750">
              <a:lnSpc>
                <a:spcPct val="101099"/>
              </a:lnSpc>
              <a:spcBef>
                <a:spcPts val="5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词法程序很容易识别并去除空格、注释，使语法分析程</a:t>
            </a:r>
            <a:r>
              <a:rPr dirty="0" baseline="1182" sz="3525" spc="44" b="1">
                <a:latin typeface="黑体"/>
                <a:cs typeface="黑体"/>
              </a:rPr>
              <a:t>序 </a:t>
            </a:r>
            <a:r>
              <a:rPr dirty="0" sz="2350" spc="50" b="1">
                <a:latin typeface="黑体"/>
                <a:cs typeface="黑体"/>
              </a:rPr>
              <a:t>致力于语法分析，结构清晰，易于实现。</a:t>
            </a:r>
            <a:endParaRPr sz="235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可以改进编译程序的效率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ct val="101099"/>
              </a:lnSpc>
              <a:spcBef>
                <a:spcPts val="5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利用专门的读字符和处理记号的技术构造更有效的词法分 </a:t>
            </a:r>
            <a:r>
              <a:rPr dirty="0" sz="2350" spc="50" b="1">
                <a:latin typeface="黑体"/>
                <a:cs typeface="黑体"/>
              </a:rPr>
              <a:t>析程序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Clr>
                <a:srgbClr val="0000FF"/>
              </a:buClr>
              <a:buSzPct val="72727"/>
              <a:buFont typeface="Arial"/>
              <a:buChar char="!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可以加强编译程序的可移植性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在词法分析程序中处理特殊的或非标准的符号。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2022-03-06T13:36:11Z</dcterms:created>
  <dcterms:modified xsi:type="dcterms:W3CDTF">2022-03-06T13:36:11Z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2020-10-21T00:00:00Z</vt:filetime>
  </property>
  <property fmtid="{D5CDD505-2E9C-101B-9397-08002B2CF9AE}" pid="3" name="LastSaved">
    <vt:filetime>2022-03-06T00:00:00Z</vt:filetime>
  </property>
</Properties>
</file>