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2032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2032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2032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2032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2032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49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7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4590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89096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32523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74057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21748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2606703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287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3040869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53"/>
                </a:lnTo>
                <a:lnTo>
                  <a:pt x="57150" y="7459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34538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38881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432234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480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0" y="4754240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516955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0" y="560378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60380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0" y="64699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44"/>
                </a:lnTo>
                <a:lnTo>
                  <a:pt x="57150" y="78508"/>
                </a:lnTo>
                <a:lnTo>
                  <a:pt x="57150" y="7449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0" y="24203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6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0" y="67386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4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0" y="110809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0" y="154053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61"/>
                </a:lnTo>
                <a:lnTo>
                  <a:pt x="57150" y="762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1957697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0" y="23895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282381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11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0" y="3255635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0" y="367097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0" y="410345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36"/>
                </a:lnTo>
                <a:lnTo>
                  <a:pt x="57150" y="7622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0" y="453711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0" y="497134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31"/>
                </a:lnTo>
                <a:lnTo>
                  <a:pt x="57150" y="78479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538665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58209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56"/>
                </a:lnTo>
                <a:lnTo>
                  <a:pt x="57150" y="78528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62527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0" y="668701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59">
                <a:moveTo>
                  <a:pt x="0" y="0"/>
                </a:moveTo>
                <a:lnTo>
                  <a:pt x="0" y="149573"/>
                </a:lnTo>
                <a:lnTo>
                  <a:pt x="57150" y="78471"/>
                </a:lnTo>
                <a:lnTo>
                  <a:pt x="57150" y="7450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9072562" y="6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80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9072562" y="4342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9072562" y="8661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9072562" y="13003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9072562" y="17157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9072562" y="21499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072562" y="25818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59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072562" y="301600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19">
                <a:moveTo>
                  <a:pt x="0" y="0"/>
                </a:moveTo>
                <a:lnTo>
                  <a:pt x="0" y="198122"/>
                </a:lnTo>
                <a:lnTo>
                  <a:pt x="71437" y="135450"/>
                </a:lnTo>
                <a:lnTo>
                  <a:pt x="71437" y="6581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072562" y="34290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072562" y="386326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072562" y="4297501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386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072562" y="472940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9072562" y="51446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9072562" y="55789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072562" y="60131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8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9072562" y="6445070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57"/>
                </a:lnTo>
                <a:lnTo>
                  <a:pt x="71437" y="136190"/>
                </a:lnTo>
                <a:lnTo>
                  <a:pt x="71437" y="6573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9072562" y="21720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381"/>
                </a:lnTo>
                <a:lnTo>
                  <a:pt x="71437" y="136158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9072562" y="6490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5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9072562" y="108324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9072562" y="151511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44"/>
                </a:lnTo>
                <a:lnTo>
                  <a:pt x="71437" y="6728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9072562" y="19328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9072562" y="236473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9072562" y="27989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14"/>
                </a:lnTo>
                <a:lnTo>
                  <a:pt x="71437" y="136191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9072562" y="323077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9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9072562" y="364613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9072562" y="407804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23"/>
                </a:lnTo>
                <a:lnTo>
                  <a:pt x="71437" y="6725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9072562" y="45122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9072562" y="494650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56"/>
                </a:lnTo>
                <a:lnTo>
                  <a:pt x="71437" y="135363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9072562" y="53617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9072562" y="57960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89"/>
                </a:lnTo>
                <a:lnTo>
                  <a:pt x="71437" y="13541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9072562" y="622793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9072562" y="6662180"/>
            <a:ext cx="71755" cy="196215"/>
          </a:xfrm>
          <a:custGeom>
            <a:avLst/>
            <a:gdLst/>
            <a:ahLst/>
            <a:cxnLst/>
            <a:rect l="l" t="t" r="r" b="b"/>
            <a:pathLst>
              <a:path w="71754" h="196215">
                <a:moveTo>
                  <a:pt x="0" y="0"/>
                </a:moveTo>
                <a:lnTo>
                  <a:pt x="0" y="195818"/>
                </a:lnTo>
                <a:lnTo>
                  <a:pt x="2611" y="195818"/>
                </a:lnTo>
                <a:lnTo>
                  <a:pt x="71437" y="135374"/>
                </a:lnTo>
                <a:lnTo>
                  <a:pt x="71437" y="6574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269917"/>
            <a:ext cx="1554480" cy="623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640" y="1134363"/>
            <a:ext cx="8303259" cy="412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33804" y="6637639"/>
            <a:ext cx="31750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pPr marL="203200">
              <a:lnSpc>
                <a:spcPts val="158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0243" y="2419987"/>
            <a:ext cx="6442710" cy="421640"/>
          </a:xfrm>
          <a:custGeom>
            <a:avLst/>
            <a:gdLst/>
            <a:ahLst/>
            <a:cxnLst/>
            <a:rect l="l" t="t" r="r" b="b"/>
            <a:pathLst>
              <a:path w="6442709" h="421639">
                <a:moveTo>
                  <a:pt x="6442715" y="0"/>
                </a:moveTo>
                <a:lnTo>
                  <a:pt x="148850" y="0"/>
                </a:lnTo>
                <a:lnTo>
                  <a:pt x="102826" y="12980"/>
                </a:lnTo>
                <a:lnTo>
                  <a:pt x="69870" y="24048"/>
                </a:lnTo>
                <a:lnTo>
                  <a:pt x="46573" y="35448"/>
                </a:lnTo>
                <a:lnTo>
                  <a:pt x="33505" y="45586"/>
                </a:lnTo>
                <a:lnTo>
                  <a:pt x="26685" y="53811"/>
                </a:lnTo>
                <a:lnTo>
                  <a:pt x="28401" y="62035"/>
                </a:lnTo>
                <a:lnTo>
                  <a:pt x="76118" y="86415"/>
                </a:lnTo>
                <a:lnTo>
                  <a:pt x="126124" y="96540"/>
                </a:lnTo>
                <a:lnTo>
                  <a:pt x="145440" y="99396"/>
                </a:lnTo>
                <a:lnTo>
                  <a:pt x="148850" y="99396"/>
                </a:lnTo>
                <a:lnTo>
                  <a:pt x="145440" y="101921"/>
                </a:lnTo>
                <a:lnTo>
                  <a:pt x="142601" y="102877"/>
                </a:lnTo>
                <a:lnTo>
                  <a:pt x="132372" y="105721"/>
                </a:lnTo>
                <a:lnTo>
                  <a:pt x="117588" y="111422"/>
                </a:lnTo>
                <a:lnTo>
                  <a:pt x="79528" y="125983"/>
                </a:lnTo>
                <a:lnTo>
                  <a:pt x="39753" y="148451"/>
                </a:lnTo>
                <a:lnTo>
                  <a:pt x="10206" y="177893"/>
                </a:lnTo>
                <a:lnTo>
                  <a:pt x="0" y="212399"/>
                </a:lnTo>
                <a:lnTo>
                  <a:pt x="6797" y="231705"/>
                </a:lnTo>
                <a:lnTo>
                  <a:pt x="23275" y="252924"/>
                </a:lnTo>
                <a:lnTo>
                  <a:pt x="51699" y="275391"/>
                </a:lnTo>
                <a:lnTo>
                  <a:pt x="90879" y="298500"/>
                </a:lnTo>
                <a:lnTo>
                  <a:pt x="145440" y="323508"/>
                </a:lnTo>
                <a:lnTo>
                  <a:pt x="148850" y="326356"/>
                </a:lnTo>
                <a:lnTo>
                  <a:pt x="86348" y="344717"/>
                </a:lnTo>
                <a:lnTo>
                  <a:pt x="57947" y="362442"/>
                </a:lnTo>
                <a:lnTo>
                  <a:pt x="53393" y="378903"/>
                </a:lnTo>
                <a:lnTo>
                  <a:pt x="68154" y="393781"/>
                </a:lnTo>
                <a:lnTo>
                  <a:pt x="90879" y="406760"/>
                </a:lnTo>
                <a:lnTo>
                  <a:pt x="119305" y="416888"/>
                </a:lnTo>
                <a:lnTo>
                  <a:pt x="134721" y="421637"/>
                </a:lnTo>
                <a:lnTo>
                  <a:pt x="6442715" y="421637"/>
                </a:lnTo>
                <a:lnTo>
                  <a:pt x="6442715" y="0"/>
                </a:lnTo>
                <a:close/>
              </a:path>
            </a:pathLst>
          </a:custGeom>
          <a:solidFill>
            <a:srgbClr val="FFF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6507" y="2840354"/>
            <a:ext cx="6306820" cy="0"/>
          </a:xfrm>
          <a:custGeom>
            <a:avLst/>
            <a:gdLst/>
            <a:ahLst/>
            <a:cxnLst/>
            <a:rect l="l" t="t" r="r" b="b"/>
            <a:pathLst>
              <a:path w="6306820" h="0">
                <a:moveTo>
                  <a:pt x="0" y="0"/>
                </a:moveTo>
                <a:lnTo>
                  <a:pt x="6306451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1556" y="2837814"/>
            <a:ext cx="6301740" cy="0"/>
          </a:xfrm>
          <a:custGeom>
            <a:avLst/>
            <a:gdLst/>
            <a:ahLst/>
            <a:cxnLst/>
            <a:rect l="l" t="t" r="r" b="b"/>
            <a:pathLst>
              <a:path w="6301740" h="0">
                <a:moveTo>
                  <a:pt x="0" y="0"/>
                </a:moveTo>
                <a:lnTo>
                  <a:pt x="63014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9093" y="2836401"/>
            <a:ext cx="6294120" cy="0"/>
          </a:xfrm>
          <a:custGeom>
            <a:avLst/>
            <a:gdLst/>
            <a:ahLst/>
            <a:cxnLst/>
            <a:rect l="l" t="t" r="r" b="b"/>
            <a:pathLst>
              <a:path w="6294120" h="0">
                <a:moveTo>
                  <a:pt x="0" y="0"/>
                </a:moveTo>
                <a:lnTo>
                  <a:pt x="62938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5459" y="2419350"/>
            <a:ext cx="178395" cy="42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9093" y="2425064"/>
            <a:ext cx="6286500" cy="0"/>
          </a:xfrm>
          <a:custGeom>
            <a:avLst/>
            <a:gdLst/>
            <a:ahLst/>
            <a:cxnLst/>
            <a:rect l="l" t="t" r="r" b="b"/>
            <a:pathLst>
              <a:path w="6286500" h="0">
                <a:moveTo>
                  <a:pt x="0" y="0"/>
                </a:moveTo>
                <a:lnTo>
                  <a:pt x="6286194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9093" y="2419985"/>
            <a:ext cx="6277610" cy="0"/>
          </a:xfrm>
          <a:custGeom>
            <a:avLst/>
            <a:gdLst/>
            <a:ahLst/>
            <a:cxnLst/>
            <a:rect l="l" t="t" r="r" b="b"/>
            <a:pathLst>
              <a:path w="6277609" h="0">
                <a:moveTo>
                  <a:pt x="0" y="0"/>
                </a:moveTo>
                <a:lnTo>
                  <a:pt x="62773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16481" y="2419350"/>
            <a:ext cx="1041768" cy="422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0436" y="2583957"/>
            <a:ext cx="273050" cy="93980"/>
          </a:xfrm>
          <a:custGeom>
            <a:avLst/>
            <a:gdLst/>
            <a:ahLst/>
            <a:cxnLst/>
            <a:rect l="l" t="t" r="r" b="b"/>
            <a:pathLst>
              <a:path w="273050" h="93980">
                <a:moveTo>
                  <a:pt x="226694" y="0"/>
                </a:moveTo>
                <a:lnTo>
                  <a:pt x="224978" y="0"/>
                </a:lnTo>
                <a:lnTo>
                  <a:pt x="218158" y="943"/>
                </a:lnTo>
                <a:lnTo>
                  <a:pt x="208500" y="1899"/>
                </a:lnTo>
                <a:lnTo>
                  <a:pt x="192022" y="3799"/>
                </a:lnTo>
                <a:lnTo>
                  <a:pt x="112491" y="14881"/>
                </a:lnTo>
                <a:lnTo>
                  <a:pt x="72720" y="19625"/>
                </a:lnTo>
                <a:lnTo>
                  <a:pt x="38063" y="25006"/>
                </a:lnTo>
                <a:lnTo>
                  <a:pt x="14770" y="32605"/>
                </a:lnTo>
                <a:lnTo>
                  <a:pt x="3409" y="38930"/>
                </a:lnTo>
                <a:lnTo>
                  <a:pt x="0" y="45586"/>
                </a:lnTo>
                <a:lnTo>
                  <a:pt x="3409" y="51911"/>
                </a:lnTo>
                <a:lnTo>
                  <a:pt x="49426" y="66791"/>
                </a:lnTo>
                <a:lnTo>
                  <a:pt x="105673" y="75016"/>
                </a:lnTo>
                <a:lnTo>
                  <a:pt x="140329" y="80716"/>
                </a:lnTo>
                <a:lnTo>
                  <a:pt x="172143" y="85459"/>
                </a:lnTo>
                <a:lnTo>
                  <a:pt x="199986" y="89898"/>
                </a:lnTo>
                <a:lnTo>
                  <a:pt x="226694" y="93698"/>
                </a:lnTo>
                <a:lnTo>
                  <a:pt x="252830" y="78816"/>
                </a:lnTo>
                <a:lnTo>
                  <a:pt x="239762" y="59510"/>
                </a:lnTo>
                <a:lnTo>
                  <a:pt x="246559" y="55711"/>
                </a:lnTo>
                <a:lnTo>
                  <a:pt x="259627" y="45586"/>
                </a:lnTo>
                <a:lnTo>
                  <a:pt x="271001" y="34505"/>
                </a:lnTo>
                <a:lnTo>
                  <a:pt x="272695" y="24368"/>
                </a:lnTo>
                <a:lnTo>
                  <a:pt x="263037" y="16781"/>
                </a:lnTo>
                <a:lnTo>
                  <a:pt x="247703" y="8543"/>
                </a:lnTo>
                <a:lnTo>
                  <a:pt x="232942" y="2843"/>
                </a:lnTo>
                <a:lnTo>
                  <a:pt x="226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8617" y="2600738"/>
            <a:ext cx="251460" cy="31750"/>
          </a:xfrm>
          <a:custGeom>
            <a:avLst/>
            <a:gdLst/>
            <a:ahLst/>
            <a:cxnLst/>
            <a:rect l="l" t="t" r="r" b="b"/>
            <a:pathLst>
              <a:path w="251459" h="31750">
                <a:moveTo>
                  <a:pt x="232953" y="27848"/>
                </a:moveTo>
                <a:lnTo>
                  <a:pt x="47721" y="27848"/>
                </a:lnTo>
                <a:lnTo>
                  <a:pt x="82378" y="28804"/>
                </a:lnTo>
                <a:lnTo>
                  <a:pt x="122149" y="28804"/>
                </a:lnTo>
                <a:lnTo>
                  <a:pt x="193157" y="30704"/>
                </a:lnTo>
                <a:lnTo>
                  <a:pt x="216455" y="31648"/>
                </a:lnTo>
                <a:lnTo>
                  <a:pt x="224968" y="31648"/>
                </a:lnTo>
                <a:lnTo>
                  <a:pt x="231239" y="28804"/>
                </a:lnTo>
                <a:lnTo>
                  <a:pt x="232953" y="27848"/>
                </a:lnTo>
                <a:close/>
              </a:path>
              <a:path w="251459" h="31750">
                <a:moveTo>
                  <a:pt x="238036" y="0"/>
                </a:moveTo>
                <a:lnTo>
                  <a:pt x="6817" y="18667"/>
                </a:lnTo>
                <a:lnTo>
                  <a:pt x="0" y="25005"/>
                </a:lnTo>
                <a:lnTo>
                  <a:pt x="0" y="28804"/>
                </a:lnTo>
                <a:lnTo>
                  <a:pt x="6817" y="28804"/>
                </a:lnTo>
                <a:lnTo>
                  <a:pt x="21588" y="27848"/>
                </a:lnTo>
                <a:lnTo>
                  <a:pt x="232953" y="27848"/>
                </a:lnTo>
                <a:lnTo>
                  <a:pt x="244856" y="21205"/>
                </a:lnTo>
                <a:lnTo>
                  <a:pt x="251104" y="11068"/>
                </a:lnTo>
                <a:lnTo>
                  <a:pt x="23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7131" y="2419987"/>
            <a:ext cx="942340" cy="421640"/>
          </a:xfrm>
          <a:custGeom>
            <a:avLst/>
            <a:gdLst/>
            <a:ahLst/>
            <a:cxnLst/>
            <a:rect l="l" t="t" r="r" b="b"/>
            <a:pathLst>
              <a:path w="942340" h="421639">
                <a:moveTo>
                  <a:pt x="941962" y="0"/>
                </a:moveTo>
                <a:lnTo>
                  <a:pt x="930588" y="943"/>
                </a:lnTo>
                <a:lnTo>
                  <a:pt x="0" y="163969"/>
                </a:lnTo>
                <a:lnTo>
                  <a:pt x="6247" y="166813"/>
                </a:lnTo>
                <a:lnTo>
                  <a:pt x="21009" y="172512"/>
                </a:lnTo>
                <a:lnTo>
                  <a:pt x="36342" y="180751"/>
                </a:lnTo>
                <a:lnTo>
                  <a:pt x="46000" y="188338"/>
                </a:lnTo>
                <a:lnTo>
                  <a:pt x="44307" y="198475"/>
                </a:lnTo>
                <a:lnTo>
                  <a:pt x="32932" y="209556"/>
                </a:lnTo>
                <a:lnTo>
                  <a:pt x="19864" y="219680"/>
                </a:lnTo>
                <a:lnTo>
                  <a:pt x="13067" y="223480"/>
                </a:lnTo>
                <a:lnTo>
                  <a:pt x="26135" y="242785"/>
                </a:lnTo>
                <a:lnTo>
                  <a:pt x="0" y="257667"/>
                </a:lnTo>
                <a:lnTo>
                  <a:pt x="903540" y="421637"/>
                </a:lnTo>
                <a:lnTo>
                  <a:pt x="927834" y="421637"/>
                </a:lnTo>
                <a:lnTo>
                  <a:pt x="912417" y="416888"/>
                </a:lnTo>
                <a:lnTo>
                  <a:pt x="885709" y="406760"/>
                </a:lnTo>
                <a:lnTo>
                  <a:pt x="861267" y="394731"/>
                </a:lnTo>
                <a:lnTo>
                  <a:pt x="847650" y="379853"/>
                </a:lnTo>
                <a:lnTo>
                  <a:pt x="851060" y="362442"/>
                </a:lnTo>
                <a:lnTo>
                  <a:pt x="881155" y="344717"/>
                </a:lnTo>
                <a:lnTo>
                  <a:pt x="941962" y="326356"/>
                </a:lnTo>
                <a:lnTo>
                  <a:pt x="887402" y="301349"/>
                </a:lnTo>
                <a:lnTo>
                  <a:pt x="846505" y="276973"/>
                </a:lnTo>
                <a:lnTo>
                  <a:pt x="818103" y="253867"/>
                </a:lnTo>
                <a:lnTo>
                  <a:pt x="801626" y="232661"/>
                </a:lnTo>
                <a:lnTo>
                  <a:pt x="793112" y="212399"/>
                </a:lnTo>
                <a:lnTo>
                  <a:pt x="794806" y="193719"/>
                </a:lnTo>
                <a:lnTo>
                  <a:pt x="816387" y="161432"/>
                </a:lnTo>
                <a:lnTo>
                  <a:pt x="854469" y="134527"/>
                </a:lnTo>
                <a:lnTo>
                  <a:pt x="895939" y="114903"/>
                </a:lnTo>
                <a:lnTo>
                  <a:pt x="914110" y="108578"/>
                </a:lnTo>
                <a:lnTo>
                  <a:pt x="928894" y="102877"/>
                </a:lnTo>
                <a:lnTo>
                  <a:pt x="938552" y="100021"/>
                </a:lnTo>
                <a:lnTo>
                  <a:pt x="941962" y="99396"/>
                </a:lnTo>
                <a:lnTo>
                  <a:pt x="938552" y="99396"/>
                </a:lnTo>
                <a:lnTo>
                  <a:pt x="930588" y="98440"/>
                </a:lnTo>
                <a:lnTo>
                  <a:pt x="919237" y="96540"/>
                </a:lnTo>
                <a:lnTo>
                  <a:pt x="903880" y="93696"/>
                </a:lnTo>
                <a:lnTo>
                  <a:pt x="885709" y="90840"/>
                </a:lnTo>
                <a:lnTo>
                  <a:pt x="837991" y="76916"/>
                </a:lnTo>
                <a:lnTo>
                  <a:pt x="819797" y="54754"/>
                </a:lnTo>
                <a:lnTo>
                  <a:pt x="826617" y="46530"/>
                </a:lnTo>
                <a:lnTo>
                  <a:pt x="839685" y="36085"/>
                </a:lnTo>
                <a:lnTo>
                  <a:pt x="862982" y="25005"/>
                </a:lnTo>
                <a:lnTo>
                  <a:pt x="895939" y="12980"/>
                </a:lnTo>
                <a:lnTo>
                  <a:pt x="941962" y="0"/>
                </a:lnTo>
                <a:close/>
              </a:path>
            </a:pathLst>
          </a:custGeom>
          <a:solidFill>
            <a:srgbClr val="DDB7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2004" y="2669416"/>
            <a:ext cx="939165" cy="172720"/>
          </a:xfrm>
          <a:custGeom>
            <a:avLst/>
            <a:gdLst/>
            <a:ahLst/>
            <a:cxnLst/>
            <a:rect l="l" t="t" r="r" b="b"/>
            <a:pathLst>
              <a:path w="939165" h="172719">
                <a:moveTo>
                  <a:pt x="9657" y="0"/>
                </a:moveTo>
                <a:lnTo>
                  <a:pt x="0" y="16463"/>
                </a:lnTo>
                <a:lnTo>
                  <a:pt x="858186" y="172208"/>
                </a:lnTo>
                <a:lnTo>
                  <a:pt x="939125" y="172208"/>
                </a:lnTo>
                <a:lnTo>
                  <a:pt x="939125" y="171258"/>
                </a:lnTo>
                <a:lnTo>
                  <a:pt x="928895" y="166509"/>
                </a:lnTo>
                <a:lnTo>
                  <a:pt x="9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75459" y="2419350"/>
            <a:ext cx="180089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1774" y="2419350"/>
            <a:ext cx="949960" cy="173355"/>
          </a:xfrm>
          <a:custGeom>
            <a:avLst/>
            <a:gdLst/>
            <a:ahLst/>
            <a:cxnLst/>
            <a:rect l="l" t="t" r="r" b="b"/>
            <a:pathLst>
              <a:path w="949960" h="173355">
                <a:moveTo>
                  <a:pt x="945235" y="0"/>
                </a:moveTo>
                <a:lnTo>
                  <a:pt x="904610" y="0"/>
                </a:lnTo>
                <a:lnTo>
                  <a:pt x="11946" y="156370"/>
                </a:lnTo>
                <a:lnTo>
                  <a:pt x="7113" y="171299"/>
                </a:lnTo>
                <a:lnTo>
                  <a:pt x="18194" y="173150"/>
                </a:lnTo>
                <a:lnTo>
                  <a:pt x="23297" y="157326"/>
                </a:lnTo>
                <a:lnTo>
                  <a:pt x="108584" y="157326"/>
                </a:lnTo>
                <a:lnTo>
                  <a:pt x="949355" y="10137"/>
                </a:lnTo>
                <a:lnTo>
                  <a:pt x="945235" y="0"/>
                </a:lnTo>
                <a:close/>
              </a:path>
              <a:path w="949960" h="173355">
                <a:moveTo>
                  <a:pt x="108584" y="157326"/>
                </a:moveTo>
                <a:lnTo>
                  <a:pt x="23297" y="157326"/>
                </a:lnTo>
                <a:lnTo>
                  <a:pt x="18194" y="173150"/>
                </a:lnTo>
                <a:lnTo>
                  <a:pt x="108584" y="157326"/>
                </a:lnTo>
                <a:close/>
              </a:path>
              <a:path w="949960" h="173355">
                <a:moveTo>
                  <a:pt x="11946" y="156370"/>
                </a:moveTo>
                <a:lnTo>
                  <a:pt x="1716" y="160169"/>
                </a:lnTo>
                <a:lnTo>
                  <a:pt x="0" y="165550"/>
                </a:lnTo>
                <a:lnTo>
                  <a:pt x="6820" y="171250"/>
                </a:lnTo>
                <a:lnTo>
                  <a:pt x="7113" y="171299"/>
                </a:lnTo>
                <a:lnTo>
                  <a:pt x="11946" y="156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0653" y="2576676"/>
            <a:ext cx="77262" cy="110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80608" y="2710884"/>
            <a:ext cx="522605" cy="46990"/>
          </a:xfrm>
          <a:custGeom>
            <a:avLst/>
            <a:gdLst/>
            <a:ahLst/>
            <a:cxnLst/>
            <a:rect l="l" t="t" r="r" b="b"/>
            <a:pathLst>
              <a:path w="522605" h="46989">
                <a:moveTo>
                  <a:pt x="118732" y="0"/>
                </a:moveTo>
                <a:lnTo>
                  <a:pt x="77835" y="0"/>
                </a:lnTo>
                <a:lnTo>
                  <a:pt x="42613" y="2856"/>
                </a:lnTo>
                <a:lnTo>
                  <a:pt x="16477" y="8553"/>
                </a:lnTo>
                <a:lnTo>
                  <a:pt x="0" y="19631"/>
                </a:lnTo>
                <a:lnTo>
                  <a:pt x="6247" y="33561"/>
                </a:lnTo>
                <a:lnTo>
                  <a:pt x="31239" y="46539"/>
                </a:lnTo>
                <a:lnTo>
                  <a:pt x="44307" y="37043"/>
                </a:lnTo>
                <a:lnTo>
                  <a:pt x="26135" y="25962"/>
                </a:lnTo>
                <a:lnTo>
                  <a:pt x="22725" y="21531"/>
                </a:lnTo>
                <a:lnTo>
                  <a:pt x="26135" y="19631"/>
                </a:lnTo>
                <a:lnTo>
                  <a:pt x="46023" y="15833"/>
                </a:lnTo>
                <a:lnTo>
                  <a:pt x="77835" y="12984"/>
                </a:lnTo>
                <a:lnTo>
                  <a:pt x="374963" y="12984"/>
                </a:lnTo>
                <a:lnTo>
                  <a:pt x="270992" y="5703"/>
                </a:lnTo>
                <a:lnTo>
                  <a:pt x="218171" y="2856"/>
                </a:lnTo>
                <a:lnTo>
                  <a:pt x="167044" y="956"/>
                </a:lnTo>
                <a:lnTo>
                  <a:pt x="118732" y="0"/>
                </a:lnTo>
                <a:close/>
              </a:path>
              <a:path w="522605" h="46989">
                <a:moveTo>
                  <a:pt x="374963" y="12984"/>
                </a:moveTo>
                <a:lnTo>
                  <a:pt x="118732" y="12984"/>
                </a:lnTo>
                <a:lnTo>
                  <a:pt x="167044" y="13934"/>
                </a:lnTo>
                <a:lnTo>
                  <a:pt x="218171" y="15833"/>
                </a:lnTo>
                <a:lnTo>
                  <a:pt x="270992" y="18681"/>
                </a:lnTo>
                <a:lnTo>
                  <a:pt x="461334" y="32611"/>
                </a:lnTo>
                <a:lnTo>
                  <a:pt x="490858" y="35459"/>
                </a:lnTo>
                <a:lnTo>
                  <a:pt x="512462" y="37043"/>
                </a:lnTo>
                <a:lnTo>
                  <a:pt x="518710" y="37992"/>
                </a:lnTo>
                <a:lnTo>
                  <a:pt x="522120" y="25012"/>
                </a:lnTo>
                <a:lnTo>
                  <a:pt x="515872" y="24063"/>
                </a:lnTo>
                <a:lnTo>
                  <a:pt x="494268" y="22480"/>
                </a:lnTo>
                <a:lnTo>
                  <a:pt x="464173" y="19631"/>
                </a:lnTo>
                <a:lnTo>
                  <a:pt x="421559" y="16783"/>
                </a:lnTo>
                <a:lnTo>
                  <a:pt x="374963" y="12984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44242" y="2754575"/>
            <a:ext cx="287655" cy="38100"/>
          </a:xfrm>
          <a:custGeom>
            <a:avLst/>
            <a:gdLst/>
            <a:ahLst/>
            <a:cxnLst/>
            <a:rect l="l" t="t" r="r" b="b"/>
            <a:pathLst>
              <a:path w="287655" h="38100">
                <a:moveTo>
                  <a:pt x="197418" y="12978"/>
                </a:moveTo>
                <a:lnTo>
                  <a:pt x="49410" y="12978"/>
                </a:lnTo>
                <a:lnTo>
                  <a:pt x="72708" y="13926"/>
                </a:lnTo>
                <a:lnTo>
                  <a:pt x="123835" y="17725"/>
                </a:lnTo>
                <a:lnTo>
                  <a:pt x="152259" y="20257"/>
                </a:lnTo>
                <a:lnTo>
                  <a:pt x="207918" y="27854"/>
                </a:lnTo>
                <a:lnTo>
                  <a:pt x="232932" y="30387"/>
                </a:lnTo>
                <a:lnTo>
                  <a:pt x="252797" y="33235"/>
                </a:lnTo>
                <a:lnTo>
                  <a:pt x="269276" y="36085"/>
                </a:lnTo>
                <a:lnTo>
                  <a:pt x="281223" y="37034"/>
                </a:lnTo>
                <a:lnTo>
                  <a:pt x="284060" y="37984"/>
                </a:lnTo>
                <a:lnTo>
                  <a:pt x="287470" y="25006"/>
                </a:lnTo>
                <a:lnTo>
                  <a:pt x="284060" y="24056"/>
                </a:lnTo>
                <a:lnTo>
                  <a:pt x="272686" y="23107"/>
                </a:lnTo>
                <a:lnTo>
                  <a:pt x="256207" y="20257"/>
                </a:lnTo>
                <a:lnTo>
                  <a:pt x="236342" y="17725"/>
                </a:lnTo>
                <a:lnTo>
                  <a:pt x="211328" y="14876"/>
                </a:lnTo>
                <a:lnTo>
                  <a:pt x="197418" y="12978"/>
                </a:lnTo>
                <a:close/>
              </a:path>
              <a:path w="287655" h="38100">
                <a:moveTo>
                  <a:pt x="49410" y="0"/>
                </a:moveTo>
                <a:lnTo>
                  <a:pt x="31239" y="0"/>
                </a:lnTo>
                <a:lnTo>
                  <a:pt x="14761" y="2848"/>
                </a:lnTo>
                <a:lnTo>
                  <a:pt x="0" y="9179"/>
                </a:lnTo>
                <a:lnTo>
                  <a:pt x="3409" y="19309"/>
                </a:lnTo>
                <a:lnTo>
                  <a:pt x="14761" y="27854"/>
                </a:lnTo>
                <a:lnTo>
                  <a:pt x="31239" y="18359"/>
                </a:lnTo>
                <a:lnTo>
                  <a:pt x="23275" y="13926"/>
                </a:lnTo>
                <a:lnTo>
                  <a:pt x="21581" y="13926"/>
                </a:lnTo>
                <a:lnTo>
                  <a:pt x="23275" y="12978"/>
                </a:lnTo>
                <a:lnTo>
                  <a:pt x="197418" y="12978"/>
                </a:lnTo>
                <a:lnTo>
                  <a:pt x="155098" y="7279"/>
                </a:lnTo>
                <a:lnTo>
                  <a:pt x="127245" y="4747"/>
                </a:lnTo>
                <a:lnTo>
                  <a:pt x="97700" y="2848"/>
                </a:lnTo>
                <a:lnTo>
                  <a:pt x="72708" y="948"/>
                </a:lnTo>
                <a:lnTo>
                  <a:pt x="49410" y="0"/>
                </a:lnTo>
                <a:close/>
              </a:path>
              <a:path w="287655" h="38100">
                <a:moveTo>
                  <a:pt x="23275" y="12978"/>
                </a:moveTo>
                <a:lnTo>
                  <a:pt x="21581" y="13926"/>
                </a:lnTo>
                <a:lnTo>
                  <a:pt x="23275" y="13760"/>
                </a:lnTo>
                <a:lnTo>
                  <a:pt x="23275" y="12978"/>
                </a:lnTo>
                <a:close/>
              </a:path>
              <a:path w="287655" h="38100">
                <a:moveTo>
                  <a:pt x="23275" y="13760"/>
                </a:moveTo>
                <a:lnTo>
                  <a:pt x="21581" y="13926"/>
                </a:lnTo>
                <a:lnTo>
                  <a:pt x="23275" y="13926"/>
                </a:lnTo>
                <a:lnTo>
                  <a:pt x="23275" y="13760"/>
                </a:lnTo>
                <a:close/>
              </a:path>
              <a:path w="287655" h="38100">
                <a:moveTo>
                  <a:pt x="31239" y="12978"/>
                </a:moveTo>
                <a:lnTo>
                  <a:pt x="23275" y="12978"/>
                </a:lnTo>
                <a:lnTo>
                  <a:pt x="23275" y="13760"/>
                </a:lnTo>
                <a:lnTo>
                  <a:pt x="31239" y="12978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4377" y="2649792"/>
            <a:ext cx="658495" cy="53340"/>
          </a:xfrm>
          <a:custGeom>
            <a:avLst/>
            <a:gdLst/>
            <a:ahLst/>
            <a:cxnLst/>
            <a:rect l="l" t="t" r="r" b="b"/>
            <a:pathLst>
              <a:path w="658494" h="53339">
                <a:moveTo>
                  <a:pt x="376679" y="0"/>
                </a:moveTo>
                <a:lnTo>
                  <a:pt x="314178" y="0"/>
                </a:lnTo>
                <a:lnTo>
                  <a:pt x="251127" y="956"/>
                </a:lnTo>
                <a:lnTo>
                  <a:pt x="191463" y="2856"/>
                </a:lnTo>
                <a:lnTo>
                  <a:pt x="136926" y="5699"/>
                </a:lnTo>
                <a:lnTo>
                  <a:pt x="89209" y="9180"/>
                </a:lnTo>
                <a:lnTo>
                  <a:pt x="49433" y="15836"/>
                </a:lnTo>
                <a:lnTo>
                  <a:pt x="0" y="37986"/>
                </a:lnTo>
                <a:lnTo>
                  <a:pt x="4554" y="52867"/>
                </a:lnTo>
                <a:lnTo>
                  <a:pt x="24442" y="47167"/>
                </a:lnTo>
                <a:lnTo>
                  <a:pt x="22725" y="39886"/>
                </a:lnTo>
                <a:lnTo>
                  <a:pt x="31262" y="35143"/>
                </a:lnTo>
                <a:lnTo>
                  <a:pt x="92619" y="22162"/>
                </a:lnTo>
                <a:lnTo>
                  <a:pt x="136926" y="18680"/>
                </a:lnTo>
                <a:lnTo>
                  <a:pt x="191463" y="15836"/>
                </a:lnTo>
                <a:lnTo>
                  <a:pt x="251127" y="13936"/>
                </a:lnTo>
                <a:lnTo>
                  <a:pt x="314178" y="12980"/>
                </a:lnTo>
                <a:lnTo>
                  <a:pt x="657902" y="12980"/>
                </a:lnTo>
                <a:lnTo>
                  <a:pt x="657902" y="6656"/>
                </a:lnTo>
                <a:lnTo>
                  <a:pt x="649388" y="6656"/>
                </a:lnTo>
                <a:lnTo>
                  <a:pt x="627784" y="5699"/>
                </a:lnTo>
                <a:lnTo>
                  <a:pt x="593134" y="4756"/>
                </a:lnTo>
                <a:lnTo>
                  <a:pt x="548828" y="2856"/>
                </a:lnTo>
                <a:lnTo>
                  <a:pt x="376679" y="0"/>
                </a:lnTo>
                <a:close/>
              </a:path>
              <a:path w="658494" h="53339">
                <a:moveTo>
                  <a:pt x="657902" y="12980"/>
                </a:moveTo>
                <a:lnTo>
                  <a:pt x="376679" y="12980"/>
                </a:lnTo>
                <a:lnTo>
                  <a:pt x="548828" y="15836"/>
                </a:lnTo>
                <a:lnTo>
                  <a:pt x="593134" y="17736"/>
                </a:lnTo>
                <a:lnTo>
                  <a:pt x="627784" y="18680"/>
                </a:lnTo>
                <a:lnTo>
                  <a:pt x="649388" y="19624"/>
                </a:lnTo>
                <a:lnTo>
                  <a:pt x="657902" y="19624"/>
                </a:lnTo>
                <a:lnTo>
                  <a:pt x="657902" y="1298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4960" y="2577619"/>
            <a:ext cx="772160" cy="79375"/>
          </a:xfrm>
          <a:custGeom>
            <a:avLst/>
            <a:gdLst/>
            <a:ahLst/>
            <a:cxnLst/>
            <a:rect l="l" t="t" r="r" b="b"/>
            <a:pathLst>
              <a:path w="772160" h="79375">
                <a:moveTo>
                  <a:pt x="772080" y="0"/>
                </a:moveTo>
                <a:lnTo>
                  <a:pt x="697655" y="0"/>
                </a:lnTo>
                <a:lnTo>
                  <a:pt x="515872" y="2856"/>
                </a:lnTo>
                <a:lnTo>
                  <a:pt x="370432" y="8237"/>
                </a:lnTo>
                <a:lnTo>
                  <a:pt x="226685" y="15836"/>
                </a:lnTo>
                <a:lnTo>
                  <a:pt x="160201" y="21219"/>
                </a:lnTo>
                <a:lnTo>
                  <a:pt x="103970" y="28806"/>
                </a:lnTo>
                <a:lnTo>
                  <a:pt x="56253" y="37043"/>
                </a:lnTo>
                <a:lnTo>
                  <a:pt x="0" y="61104"/>
                </a:lnTo>
                <a:lnTo>
                  <a:pt x="0" y="78828"/>
                </a:lnTo>
                <a:lnTo>
                  <a:pt x="19887" y="73129"/>
                </a:lnTo>
                <a:lnTo>
                  <a:pt x="19887" y="64891"/>
                </a:lnTo>
                <a:lnTo>
                  <a:pt x="32955" y="58248"/>
                </a:lnTo>
                <a:lnTo>
                  <a:pt x="163611" y="34187"/>
                </a:lnTo>
                <a:lnTo>
                  <a:pt x="226685" y="28806"/>
                </a:lnTo>
                <a:lnTo>
                  <a:pt x="370432" y="21219"/>
                </a:lnTo>
                <a:lnTo>
                  <a:pt x="515872" y="15836"/>
                </a:lnTo>
                <a:lnTo>
                  <a:pt x="697655" y="12980"/>
                </a:lnTo>
                <a:lnTo>
                  <a:pt x="772080" y="12980"/>
                </a:lnTo>
                <a:lnTo>
                  <a:pt x="772080" y="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27764" y="2522546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 h="0">
                <a:moveTo>
                  <a:pt x="0" y="0"/>
                </a:moveTo>
                <a:lnTo>
                  <a:pt x="525529" y="0"/>
                </a:lnTo>
              </a:path>
            </a:pathLst>
          </a:custGeom>
          <a:ln w="32287">
            <a:solidFill>
              <a:srgbClr val="A53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49115" y="2442038"/>
            <a:ext cx="1520825" cy="309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重庆大</a:t>
            </a:r>
            <a:r>
              <a:rPr dirty="0" sz="1850" spc="-60" b="1" i="1">
                <a:solidFill>
                  <a:srgbClr val="0000FF"/>
                </a:solidFill>
                <a:latin typeface="宋体"/>
                <a:cs typeface="宋体"/>
              </a:rPr>
              <a:t>学</a:t>
            </a:r>
            <a:r>
              <a:rPr dirty="0" sz="1850" spc="-95" b="1" i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葛亮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4762"/>
            <a:ext cx="15621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428081" y="1312164"/>
            <a:ext cx="15417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90"/>
              <a:t>第</a:t>
            </a:r>
            <a:r>
              <a:rPr dirty="0" sz="4400" spc="-5">
                <a:latin typeface="Verdana"/>
                <a:cs typeface="Verdana"/>
              </a:rPr>
              <a:t>4</a:t>
            </a:r>
            <a:r>
              <a:rPr dirty="0" sz="4300" spc="80"/>
              <a:t>章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6731" y="1316896"/>
            <a:ext cx="2266950" cy="683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90" b="1">
                <a:solidFill>
                  <a:srgbClr val="FF3300"/>
                </a:solidFill>
                <a:latin typeface="黑体"/>
                <a:cs typeface="黑体"/>
              </a:rPr>
              <a:t>语法分析</a:t>
            </a:r>
            <a:endParaRPr sz="4300">
              <a:latin typeface="黑体"/>
              <a:cs typeface="黑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5552" y="3611372"/>
            <a:ext cx="6437630" cy="134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5395" marR="612775" indent="-1243330">
              <a:lnSpc>
                <a:spcPct val="121700"/>
              </a:lnSpc>
              <a:spcBef>
                <a:spcPts val="100"/>
              </a:spcBef>
            </a:pPr>
            <a:r>
              <a:rPr dirty="0" baseline="1182" sz="3525" spc="75" b="1">
                <a:latin typeface="黑体"/>
                <a:cs typeface="黑体"/>
              </a:rPr>
              <a:t>知识点：预测分析方法、</a:t>
            </a:r>
            <a:r>
              <a:rPr dirty="0" sz="2400" spc="-5" b="1">
                <a:latin typeface="Verdana"/>
                <a:cs typeface="Verdana"/>
              </a:rPr>
              <a:t>LL(1)</a:t>
            </a:r>
            <a:r>
              <a:rPr dirty="0" baseline="1182" sz="3525" spc="75" b="1">
                <a:latin typeface="黑体"/>
                <a:cs typeface="黑体"/>
              </a:rPr>
              <a:t>分析程序 </a:t>
            </a:r>
            <a:r>
              <a:rPr dirty="0" baseline="1182" sz="3525" spc="75" b="1">
                <a:latin typeface="黑体"/>
                <a:cs typeface="黑体"/>
              </a:rPr>
              <a:t>移进</a:t>
            </a:r>
            <a:r>
              <a:rPr dirty="0" sz="2400" spc="-5" b="1">
                <a:latin typeface="Verdana"/>
                <a:cs typeface="Verdana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归约分析方法、</a:t>
            </a:r>
            <a:r>
              <a:rPr dirty="0" sz="2400" spc="-5" b="1">
                <a:latin typeface="Verdana"/>
                <a:cs typeface="Verdana"/>
              </a:rPr>
              <a:t>LR</a:t>
            </a:r>
            <a:r>
              <a:rPr dirty="0" baseline="1182" sz="3525" spc="75" b="1">
                <a:latin typeface="黑体"/>
                <a:cs typeface="黑体"/>
              </a:rPr>
              <a:t>分析程序</a:t>
            </a:r>
            <a:endParaRPr baseline="1182" sz="3525">
              <a:latin typeface="黑体"/>
              <a:cs typeface="黑体"/>
            </a:endParaRPr>
          </a:p>
          <a:p>
            <a:pPr marL="1307465">
              <a:lnSpc>
                <a:spcPct val="100000"/>
              </a:lnSpc>
              <a:spcBef>
                <a:spcPts val="500"/>
              </a:spcBef>
            </a:pPr>
            <a:r>
              <a:rPr dirty="0" sz="2400" spc="-10" b="1">
                <a:latin typeface="Verdana"/>
                <a:cs typeface="Verdana"/>
              </a:rPr>
              <a:t>SLR(1)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LR(1)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LALR(1)</a:t>
            </a:r>
            <a:r>
              <a:rPr dirty="0" baseline="1182" sz="3525" spc="75" b="1">
                <a:latin typeface="黑体"/>
                <a:cs typeface="黑体"/>
              </a:rPr>
              <a:t>分析表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635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/>
              <a:t>4.2.2</a:t>
            </a:r>
            <a:r>
              <a:rPr dirty="0" spc="10"/>
              <a:t> </a:t>
            </a:r>
            <a:r>
              <a:rPr dirty="0" spc="90"/>
              <a:t>递归调用预测分析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7155180" cy="2408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一种确定的、不带回溯的递归下降分析方法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3919854">
              <a:lnSpc>
                <a:spcPct val="121500"/>
              </a:lnSpc>
            </a:pPr>
            <a:r>
              <a:rPr dirty="0" sz="2750" spc="45" b="1">
                <a:latin typeface="黑体"/>
                <a:cs typeface="黑体"/>
              </a:rPr>
              <a:t>一、如何克服回溯？ </a:t>
            </a:r>
            <a:r>
              <a:rPr dirty="0" sz="2750" spc="45" b="1">
                <a:latin typeface="黑体"/>
                <a:cs typeface="黑体"/>
              </a:rPr>
              <a:t>二、对文法的要求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750" spc="45" b="1">
                <a:latin typeface="黑体"/>
                <a:cs typeface="黑体"/>
              </a:rPr>
              <a:t>三、预测分析程序的构造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00659"/>
            <a:ext cx="62420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>
                <a:solidFill>
                  <a:srgbClr val="FF0000"/>
                </a:solidFill>
              </a:rPr>
              <a:t>定义</a:t>
            </a:r>
            <a:r>
              <a:rPr dirty="0" sz="3600" spc="15">
                <a:solidFill>
                  <a:srgbClr val="FF0000"/>
                </a:solidFill>
                <a:latin typeface="Verdana"/>
                <a:cs typeface="Verdana"/>
              </a:rPr>
              <a:t>4.14</a:t>
            </a:r>
            <a:r>
              <a:rPr dirty="0" sz="3500" spc="15">
                <a:solidFill>
                  <a:srgbClr val="FF0000"/>
                </a:solidFill>
              </a:rPr>
              <a:t>：</a:t>
            </a:r>
            <a:r>
              <a:rPr dirty="0" sz="3500" spc="95">
                <a:solidFill>
                  <a:srgbClr val="FF0000"/>
                </a:solidFill>
              </a:rPr>
              <a:t>闭包</a:t>
            </a:r>
            <a:r>
              <a:rPr dirty="0" sz="3500" spc="15">
                <a:solidFill>
                  <a:srgbClr val="FF0000"/>
                </a:solidFill>
              </a:rPr>
              <a:t>（</a:t>
            </a:r>
            <a:r>
              <a:rPr dirty="0" sz="3600" spc="15">
                <a:solidFill>
                  <a:srgbClr val="FF0000"/>
                </a:solidFill>
                <a:latin typeface="Verdana"/>
                <a:cs typeface="Verdana"/>
              </a:rPr>
              <a:t>closure</a:t>
            </a:r>
            <a:r>
              <a:rPr dirty="0" sz="3500" spc="15">
                <a:solidFill>
                  <a:srgbClr val="FF0000"/>
                </a:solidFill>
              </a:rPr>
              <a:t>）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27" y="1251203"/>
            <a:ext cx="8299450" cy="51581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0955">
              <a:lnSpc>
                <a:spcPct val="101099"/>
              </a:lnSpc>
              <a:spcBef>
                <a:spcPts val="55"/>
              </a:spcBef>
            </a:pPr>
            <a:r>
              <a:rPr dirty="0" sz="3100" spc="95" b="1">
                <a:latin typeface="黑体"/>
                <a:cs typeface="黑体"/>
              </a:rPr>
              <a:t>设</a:t>
            </a:r>
            <a:r>
              <a:rPr dirty="0" sz="3200" b="1">
                <a:latin typeface="Verdana"/>
                <a:cs typeface="Verdana"/>
              </a:rPr>
              <a:t>I</a:t>
            </a:r>
            <a:r>
              <a:rPr dirty="0" sz="3100" spc="95" b="1">
                <a:latin typeface="黑体"/>
                <a:cs typeface="黑体"/>
              </a:rPr>
              <a:t>是文法</a:t>
            </a:r>
            <a:r>
              <a:rPr dirty="0" sz="3200" b="1">
                <a:latin typeface="Verdana"/>
                <a:cs typeface="Verdana"/>
              </a:rPr>
              <a:t>G</a:t>
            </a:r>
            <a:r>
              <a:rPr dirty="0" sz="3100" spc="95" b="1">
                <a:latin typeface="黑体"/>
                <a:cs typeface="黑体"/>
              </a:rPr>
              <a:t>的一个</a:t>
            </a:r>
            <a:r>
              <a:rPr dirty="0" sz="3200" spc="-5" b="1">
                <a:latin typeface="Verdana"/>
                <a:cs typeface="Verdana"/>
              </a:rPr>
              <a:t>LR(1)</a:t>
            </a:r>
            <a:r>
              <a:rPr dirty="0" sz="3100" spc="95" b="1">
                <a:latin typeface="黑体"/>
                <a:cs typeface="黑体"/>
              </a:rPr>
              <a:t>项目集，  </a:t>
            </a:r>
            <a:r>
              <a:rPr dirty="0" sz="3200" spc="-5" b="1">
                <a:latin typeface="Verdana"/>
                <a:cs typeface="Verdana"/>
              </a:rPr>
              <a:t>closure(I)</a:t>
            </a:r>
            <a:r>
              <a:rPr dirty="0" sz="3100" spc="95" b="1">
                <a:latin typeface="黑体"/>
                <a:cs typeface="黑体"/>
              </a:rPr>
              <a:t>是从</a:t>
            </a:r>
            <a:r>
              <a:rPr dirty="0" sz="3200" b="1">
                <a:latin typeface="Verdana"/>
                <a:cs typeface="Verdana"/>
              </a:rPr>
              <a:t>I</a:t>
            </a:r>
            <a:r>
              <a:rPr dirty="0" sz="3100" spc="95" b="1">
                <a:latin typeface="黑体"/>
                <a:cs typeface="黑体"/>
              </a:rPr>
              <a:t>出发，用下面的方法构造的 </a:t>
            </a:r>
            <a:r>
              <a:rPr dirty="0" sz="3100" spc="95" b="1">
                <a:latin typeface="黑体"/>
                <a:cs typeface="黑体"/>
              </a:rPr>
              <a:t>项目集</a:t>
            </a:r>
            <a:endParaRPr sz="31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040765" indent="-76200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1041400" algn="l"/>
              </a:tabLst>
            </a:pPr>
            <a:r>
              <a:rPr dirty="0" sz="2800" b="1">
                <a:latin typeface="Verdana"/>
                <a:cs typeface="Verdana"/>
              </a:rPr>
              <a:t>I</a:t>
            </a:r>
            <a:r>
              <a:rPr dirty="0" baseline="1010" sz="4125" spc="67" b="1">
                <a:latin typeface="黑体"/>
                <a:cs typeface="黑体"/>
              </a:rPr>
              <a:t>中的每一个项目都属于</a:t>
            </a:r>
            <a:r>
              <a:rPr dirty="0" sz="2800" b="1">
                <a:latin typeface="Verdana"/>
                <a:cs typeface="Verdana"/>
              </a:rPr>
              <a:t>closure(I)</a:t>
            </a:r>
            <a:r>
              <a:rPr dirty="0" baseline="1010" sz="4125" b="1">
                <a:latin typeface="黑体"/>
                <a:cs typeface="黑体"/>
              </a:rPr>
              <a:t>；</a:t>
            </a:r>
            <a:endParaRPr baseline="1010" sz="4125">
              <a:latin typeface="黑体"/>
              <a:cs typeface="黑体"/>
            </a:endParaRPr>
          </a:p>
          <a:p>
            <a:pPr marL="1002665" marR="5080" indent="-723900">
              <a:lnSpc>
                <a:spcPct val="100200"/>
              </a:lnSpc>
              <a:spcBef>
                <a:spcPts val="710"/>
              </a:spcBef>
              <a:buSzPct val="101818"/>
              <a:buFont typeface="Verdana"/>
              <a:buAutoNum type="arabicParenBoth"/>
              <a:tabLst>
                <a:tab pos="1041400" algn="l"/>
              </a:tabLst>
            </a:pPr>
            <a:r>
              <a:rPr dirty="0"/>
              <a:t>	</a:t>
            </a:r>
            <a:r>
              <a:rPr dirty="0" baseline="1010" sz="4125" spc="67" b="1">
                <a:latin typeface="黑体"/>
                <a:cs typeface="黑体"/>
              </a:rPr>
              <a:t>若项目</a:t>
            </a:r>
            <a:r>
              <a:rPr dirty="0" sz="2800" spc="10" b="1">
                <a:latin typeface="Verdana"/>
                <a:cs typeface="Verdana"/>
              </a:rPr>
              <a:t>[A</a:t>
            </a:r>
            <a:r>
              <a:rPr dirty="0" baseline="1010" sz="4125" spc="15" b="1" i="1">
                <a:latin typeface="Symbol"/>
                <a:cs typeface="Symbol"/>
              </a:rPr>
              <a:t></a:t>
            </a:r>
            <a:r>
              <a:rPr dirty="0" sz="2800" spc="10" b="1">
                <a:latin typeface="Verdana"/>
                <a:cs typeface="Verdana"/>
              </a:rPr>
              <a:t>·B</a:t>
            </a:r>
            <a:r>
              <a:rPr dirty="0" baseline="1010" sz="4125" spc="15" b="1" i="1">
                <a:latin typeface="Symbol"/>
                <a:cs typeface="Symbol"/>
              </a:rPr>
              <a:t>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sz="2800" spc="10" b="1">
                <a:latin typeface="Verdana"/>
                <a:cs typeface="Verdana"/>
              </a:rPr>
              <a:t>a]</a:t>
            </a:r>
            <a:r>
              <a:rPr dirty="0" baseline="1010" sz="4125" spc="67" b="1">
                <a:latin typeface="黑体"/>
                <a:cs typeface="黑体"/>
              </a:rPr>
              <a:t>属于</a:t>
            </a:r>
            <a:r>
              <a:rPr dirty="0" sz="2800" b="1">
                <a:latin typeface="Verdana"/>
                <a:cs typeface="Verdana"/>
              </a:rPr>
              <a:t>closure(I)</a:t>
            </a:r>
            <a:r>
              <a:rPr dirty="0" baseline="1010" sz="4125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且 </a:t>
            </a:r>
            <a:r>
              <a:rPr dirty="0" sz="2800" spc="20" b="1">
                <a:latin typeface="Verdana"/>
                <a:cs typeface="Verdana"/>
              </a:rPr>
              <a:t>B</a:t>
            </a:r>
            <a:r>
              <a:rPr dirty="0" baseline="1010" sz="4125" spc="30" b="1" i="1">
                <a:latin typeface="Symbol"/>
                <a:cs typeface="Symbol"/>
              </a:rPr>
              <a:t></a:t>
            </a:r>
            <a:r>
              <a:rPr dirty="0" baseline="1010" sz="4125" spc="67" b="1">
                <a:latin typeface="黑体"/>
                <a:cs typeface="黑体"/>
              </a:rPr>
              <a:t>是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67" b="1">
                <a:latin typeface="黑体"/>
                <a:cs typeface="黑体"/>
              </a:rPr>
              <a:t>的一个产生式，则对任何终结符号 </a:t>
            </a:r>
            <a:r>
              <a:rPr dirty="0" sz="2800" spc="5" b="1">
                <a:latin typeface="Verdana"/>
                <a:cs typeface="Verdana"/>
              </a:rPr>
              <a:t>b</a:t>
            </a:r>
            <a:r>
              <a:rPr dirty="0" baseline="1010" sz="4125" spc="7" b="1" i="1">
                <a:latin typeface="Symbol"/>
                <a:cs typeface="Symbol"/>
              </a:rPr>
              <a:t></a:t>
            </a:r>
            <a:r>
              <a:rPr dirty="0" sz="2800" spc="5" b="1">
                <a:latin typeface="Verdana"/>
                <a:cs typeface="Verdana"/>
              </a:rPr>
              <a:t>FIRST(</a:t>
            </a:r>
            <a:r>
              <a:rPr dirty="0" baseline="1010" sz="4125" spc="7" b="1" i="1">
                <a:latin typeface="Symbol"/>
                <a:cs typeface="Symbol"/>
              </a:rPr>
              <a:t></a:t>
            </a:r>
            <a:r>
              <a:rPr dirty="0" sz="2800" spc="5" b="1">
                <a:latin typeface="Verdana"/>
                <a:cs typeface="Verdana"/>
              </a:rPr>
              <a:t>a)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若项目</a:t>
            </a:r>
            <a:r>
              <a:rPr dirty="0" sz="2800" spc="10" b="1">
                <a:latin typeface="Verdana"/>
                <a:cs typeface="Verdana"/>
              </a:rPr>
              <a:t>[B</a:t>
            </a:r>
            <a:r>
              <a:rPr dirty="0" baseline="1010" sz="4125" spc="15" b="1" i="1">
                <a:latin typeface="Symbol"/>
                <a:cs typeface="Symbol"/>
              </a:rPr>
              <a:t></a:t>
            </a:r>
            <a:r>
              <a:rPr dirty="0" sz="2800" spc="10" b="1">
                <a:latin typeface="Verdana"/>
                <a:cs typeface="Verdana"/>
              </a:rPr>
              <a:t>·</a:t>
            </a:r>
            <a:r>
              <a:rPr dirty="0" baseline="1010" sz="4125" spc="15" b="1" i="1">
                <a:latin typeface="Symbol"/>
                <a:cs typeface="Symbol"/>
              </a:rPr>
              <a:t>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sz="2800" spc="10" b="1">
                <a:latin typeface="Verdana"/>
                <a:cs typeface="Verdana"/>
              </a:rPr>
              <a:t>b]</a:t>
            </a:r>
            <a:r>
              <a:rPr dirty="0" baseline="1010" sz="4125" spc="67" b="1">
                <a:latin typeface="黑体"/>
                <a:cs typeface="黑体"/>
              </a:rPr>
              <a:t>不属于 集合</a:t>
            </a:r>
            <a:r>
              <a:rPr dirty="0" sz="2800" b="1">
                <a:latin typeface="Verdana"/>
                <a:cs typeface="Verdana"/>
              </a:rPr>
              <a:t>closure(I)</a:t>
            </a:r>
            <a:r>
              <a:rPr dirty="0" baseline="1010" sz="4125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则将它加入</a:t>
            </a:r>
            <a:r>
              <a:rPr dirty="0" sz="2800" b="1">
                <a:latin typeface="Verdana"/>
                <a:cs typeface="Verdana"/>
              </a:rPr>
              <a:t>closure(I)</a:t>
            </a:r>
            <a:r>
              <a:rPr dirty="0" baseline="1010" sz="4125" b="1">
                <a:latin typeface="黑体"/>
                <a:cs typeface="黑体"/>
              </a:rPr>
              <a:t>；</a:t>
            </a:r>
            <a:endParaRPr baseline="1010" sz="4125">
              <a:latin typeface="黑体"/>
              <a:cs typeface="黑体"/>
            </a:endParaRPr>
          </a:p>
          <a:p>
            <a:pPr marL="1002665" marR="288925" indent="-723900">
              <a:lnSpc>
                <a:spcPts val="3250"/>
              </a:lnSpc>
              <a:spcBef>
                <a:spcPts val="850"/>
              </a:spcBef>
              <a:buSzPct val="101818"/>
              <a:buFont typeface="Verdana"/>
              <a:buAutoNum type="arabicParenBoth"/>
              <a:tabLst>
                <a:tab pos="1041400" algn="l"/>
              </a:tabLst>
            </a:pPr>
            <a:r>
              <a:rPr dirty="0"/>
              <a:t>	</a:t>
            </a:r>
            <a:r>
              <a:rPr dirty="0" baseline="1010" sz="4125" spc="67" b="1">
                <a:latin typeface="黑体"/>
                <a:cs typeface="黑体"/>
              </a:rPr>
              <a:t>重复规则</a:t>
            </a:r>
            <a:r>
              <a:rPr dirty="0" sz="2800" b="1">
                <a:latin typeface="Verdana"/>
                <a:cs typeface="Verdana"/>
              </a:rPr>
              <a:t>(</a:t>
            </a:r>
            <a:r>
              <a:rPr dirty="0" sz="2800" spc="-10" b="1">
                <a:latin typeface="Verdana"/>
                <a:cs typeface="Verdana"/>
              </a:rPr>
              <a:t>2</a:t>
            </a:r>
            <a:r>
              <a:rPr dirty="0" sz="2800" spc="5" b="1">
                <a:latin typeface="Verdana"/>
                <a:cs typeface="Verdana"/>
              </a:rPr>
              <a:t>)</a:t>
            </a:r>
            <a:r>
              <a:rPr dirty="0" baseline="1010" sz="4125" spc="67" b="1">
                <a:latin typeface="黑体"/>
                <a:cs typeface="黑体"/>
              </a:rPr>
              <a:t>，直到</a:t>
            </a:r>
            <a:r>
              <a:rPr dirty="0" sz="2800" b="1">
                <a:latin typeface="Verdana"/>
                <a:cs typeface="Verdana"/>
              </a:rPr>
              <a:t>cl</a:t>
            </a:r>
            <a:r>
              <a:rPr dirty="0" sz="2800" spc="-5" b="1">
                <a:latin typeface="Verdana"/>
                <a:cs typeface="Verdana"/>
              </a:rPr>
              <a:t>o</a:t>
            </a:r>
            <a:r>
              <a:rPr dirty="0" sz="2800" b="1">
                <a:latin typeface="Verdana"/>
                <a:cs typeface="Verdana"/>
              </a:rPr>
              <a:t>s</a:t>
            </a:r>
            <a:r>
              <a:rPr dirty="0" sz="2800" spc="5" b="1">
                <a:latin typeface="Verdana"/>
                <a:cs typeface="Verdana"/>
              </a:rPr>
              <a:t>u</a:t>
            </a:r>
            <a:r>
              <a:rPr dirty="0" sz="2800" spc="-5" b="1">
                <a:latin typeface="Verdana"/>
                <a:cs typeface="Verdana"/>
              </a:rPr>
              <a:t>r</a:t>
            </a:r>
            <a:r>
              <a:rPr dirty="0" sz="2800" b="1">
                <a:latin typeface="Verdana"/>
                <a:cs typeface="Verdana"/>
              </a:rPr>
              <a:t>e(</a:t>
            </a:r>
            <a:r>
              <a:rPr dirty="0" sz="2800" spc="-5" b="1">
                <a:latin typeface="Verdana"/>
                <a:cs typeface="Verdana"/>
              </a:rPr>
              <a:t>I</a:t>
            </a:r>
            <a:r>
              <a:rPr dirty="0" sz="2800" spc="10" b="1">
                <a:latin typeface="Verdana"/>
                <a:cs typeface="Verdana"/>
              </a:rPr>
              <a:t>)</a:t>
            </a:r>
            <a:r>
              <a:rPr dirty="0" baseline="1010" sz="4125" spc="67" b="1">
                <a:latin typeface="黑体"/>
                <a:cs typeface="黑体"/>
              </a:rPr>
              <a:t>不再增大为 </a:t>
            </a:r>
            <a:r>
              <a:rPr dirty="0" sz="2750" spc="45" b="1">
                <a:latin typeface="黑体"/>
                <a:cs typeface="黑体"/>
              </a:rPr>
              <a:t>止。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4263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09495" algn="l"/>
              </a:tabLst>
            </a:pPr>
            <a:r>
              <a:rPr dirty="0" spc="90"/>
              <a:t>算法</a:t>
            </a:r>
            <a:r>
              <a:rPr dirty="0" spc="40"/>
              <a:t>4.7	closure(I)</a:t>
            </a:r>
            <a:r>
              <a:rPr dirty="0" spc="90"/>
              <a:t>的构造过程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60780"/>
            <a:ext cx="6177280" cy="47866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baseline="1182" sz="3525" spc="75" b="1">
                <a:latin typeface="黑体"/>
                <a:cs typeface="黑体"/>
              </a:rPr>
              <a:t>输入：项目集合</a:t>
            </a:r>
            <a:r>
              <a:rPr dirty="0" sz="2400" b="1" i="1">
                <a:latin typeface="Times New Roman"/>
                <a:cs typeface="Times New Roman"/>
              </a:rPr>
              <a:t>I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12700" marR="2741930">
              <a:lnSpc>
                <a:spcPct val="121500"/>
              </a:lnSpc>
              <a:spcBef>
                <a:spcPts val="5"/>
              </a:spcBef>
            </a:pPr>
            <a:r>
              <a:rPr dirty="0" baseline="1182" sz="3525" spc="75" b="1">
                <a:latin typeface="黑体"/>
                <a:cs typeface="黑体"/>
              </a:rPr>
              <a:t>输出：集合</a:t>
            </a:r>
            <a:r>
              <a:rPr dirty="0" sz="2400" b="1" i="1">
                <a:latin typeface="Times New Roman"/>
                <a:cs typeface="Times New Roman"/>
              </a:rPr>
              <a:t>J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spc="-5" b="1">
                <a:latin typeface="Times New Roman"/>
                <a:cs typeface="Times New Roman"/>
              </a:rPr>
              <a:t>cl</a:t>
            </a:r>
            <a:r>
              <a:rPr dirty="0" sz="2400" b="1">
                <a:latin typeface="Times New Roman"/>
                <a:cs typeface="Times New Roman"/>
              </a:rPr>
              <a:t>osu</a:t>
            </a:r>
            <a:r>
              <a:rPr dirty="0" sz="2400" spc="-5" b="1">
                <a:latin typeface="Times New Roman"/>
                <a:cs typeface="Times New Roman"/>
              </a:rPr>
              <a:t>re</a:t>
            </a:r>
            <a:r>
              <a:rPr dirty="0" sz="2400" b="1">
                <a:latin typeface="Times New Roman"/>
                <a:cs typeface="Times New Roman"/>
              </a:rPr>
              <a:t>(I)</a:t>
            </a:r>
            <a:r>
              <a:rPr dirty="0" baseline="1182" sz="3525" spc="44" b="1">
                <a:latin typeface="黑体"/>
                <a:cs typeface="黑体"/>
              </a:rPr>
              <a:t>。 </a:t>
            </a:r>
            <a:r>
              <a:rPr dirty="0" sz="2350" spc="50" b="1">
                <a:latin typeface="黑体"/>
                <a:cs typeface="黑体"/>
              </a:rPr>
              <a:t>方法：</a:t>
            </a:r>
            <a:endParaRPr sz="2350">
              <a:latin typeface="黑体"/>
              <a:cs typeface="黑体"/>
            </a:endParaRPr>
          </a:p>
          <a:p>
            <a:pPr marL="317500">
              <a:lnSpc>
                <a:spcPct val="100000"/>
              </a:lnSpc>
              <a:spcBef>
                <a:spcPts val="570"/>
              </a:spcBef>
            </a:pPr>
            <a:r>
              <a:rPr dirty="0" sz="2400" spc="5" b="1">
                <a:latin typeface="Times New Roman"/>
                <a:cs typeface="Times New Roman"/>
              </a:rPr>
              <a:t>J=I</a:t>
            </a:r>
            <a:r>
              <a:rPr dirty="0" baseline="1182" sz="3525" spc="7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marL="317500" marR="4594225">
              <a:lnSpc>
                <a:spcPts val="3500"/>
              </a:lnSpc>
              <a:spcBef>
                <a:spcPts val="130"/>
              </a:spcBef>
            </a:pPr>
            <a:r>
              <a:rPr dirty="0" sz="2400" b="1">
                <a:latin typeface="Times New Roman"/>
                <a:cs typeface="Times New Roman"/>
              </a:rPr>
              <a:t>do {  J_n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w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J;</a:t>
            </a:r>
            <a:endParaRPr sz="2400">
              <a:latin typeface="Times New Roman"/>
              <a:cs typeface="Times New Roman"/>
            </a:endParaRPr>
          </a:p>
          <a:p>
            <a:pPr marL="927100" marR="5080" indent="-609600">
              <a:lnSpc>
                <a:spcPct val="100800"/>
              </a:lnSpc>
              <a:spcBef>
                <a:spcPts val="360"/>
              </a:spcBef>
            </a:pP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J_new</a:t>
            </a:r>
            <a:r>
              <a:rPr dirty="0" baseline="1182" sz="3525" spc="75" b="1">
                <a:latin typeface="黑体"/>
                <a:cs typeface="黑体"/>
              </a:rPr>
              <a:t>中的每一个项目</a:t>
            </a:r>
            <a:r>
              <a:rPr dirty="0" sz="2400" spc="10" b="1">
                <a:latin typeface="Times New Roman"/>
                <a:cs typeface="Times New Roman"/>
              </a:rPr>
              <a:t>[A</a:t>
            </a:r>
            <a:r>
              <a:rPr dirty="0" baseline="1182" sz="3525" spc="15" b="1" i="1">
                <a:latin typeface="Symbol"/>
                <a:cs typeface="Symbol"/>
              </a:rPr>
              <a:t></a:t>
            </a:r>
            <a:r>
              <a:rPr dirty="0" sz="2400" spc="10" b="1">
                <a:latin typeface="Times New Roman"/>
                <a:cs typeface="Times New Roman"/>
              </a:rPr>
              <a:t>·B</a:t>
            </a:r>
            <a:r>
              <a:rPr dirty="0" baseline="1182" sz="3525" spc="15" b="1" i="1">
                <a:latin typeface="Symbol"/>
                <a:cs typeface="Symbol"/>
              </a:rPr>
              <a:t>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Times New Roman"/>
                <a:cs typeface="Times New Roman"/>
              </a:rPr>
              <a:t>a]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和 </a:t>
            </a:r>
            <a:r>
              <a:rPr dirty="0" baseline="1182" sz="3525" spc="75" b="1">
                <a:latin typeface="黑体"/>
                <a:cs typeface="黑体"/>
              </a:rPr>
              <a:t>文法</a:t>
            </a:r>
            <a:r>
              <a:rPr dirty="0" sz="2400" spc="-5" b="1">
                <a:latin typeface="Times New Roman"/>
                <a:cs typeface="Times New Roman"/>
              </a:rPr>
              <a:t>G</a:t>
            </a:r>
            <a:r>
              <a:rPr dirty="0" baseline="1182" sz="3525" spc="75" b="1">
                <a:latin typeface="黑体"/>
                <a:cs typeface="黑体"/>
              </a:rPr>
              <a:t>的每个产生式</a:t>
            </a:r>
            <a:r>
              <a:rPr dirty="0" sz="2400" spc="25" b="1">
                <a:latin typeface="Times New Roman"/>
                <a:cs typeface="Times New Roman"/>
              </a:rPr>
              <a:t>B</a:t>
            </a:r>
            <a:r>
              <a:rPr dirty="0" baseline="1182" sz="3525" spc="37" b="1" i="1">
                <a:latin typeface="Symbol"/>
                <a:cs typeface="Symbol"/>
              </a:rPr>
              <a:t></a:t>
            </a:r>
            <a:r>
              <a:rPr dirty="0" baseline="1182" sz="3525" spc="1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525"/>
              </a:spcBef>
            </a:pP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(FIRST(</a:t>
            </a:r>
            <a:r>
              <a:rPr dirty="0" baseline="1182" sz="3525" b="1" i="1">
                <a:latin typeface="Symbol"/>
                <a:cs typeface="Symbol"/>
              </a:rPr>
              <a:t></a:t>
            </a:r>
            <a:r>
              <a:rPr dirty="0" sz="2400" b="1">
                <a:latin typeface="Times New Roman"/>
                <a:cs typeface="Times New Roman"/>
              </a:rPr>
              <a:t>a)</a:t>
            </a:r>
            <a:r>
              <a:rPr dirty="0" baseline="1182" sz="3525" spc="75" b="1">
                <a:latin typeface="黑体"/>
                <a:cs typeface="黑体"/>
              </a:rPr>
              <a:t>中的每一个终结符号</a:t>
            </a:r>
            <a:r>
              <a:rPr dirty="0" sz="2400" b="1">
                <a:latin typeface="Times New Roman"/>
                <a:cs typeface="Times New Roman"/>
              </a:rPr>
              <a:t>b)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dirty="0" sz="2400" spc="-5" b="1">
                <a:latin typeface="Times New Roman"/>
                <a:cs typeface="Times New Roman"/>
              </a:rPr>
              <a:t>if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Times New Roman"/>
                <a:cs typeface="Times New Roman"/>
              </a:rPr>
              <a:t>([B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Times New Roman"/>
                <a:cs typeface="Times New Roman"/>
              </a:rPr>
              <a:t>·</a:t>
            </a:r>
            <a:r>
              <a:rPr dirty="0" baseline="1182" sz="3525" spc="15" b="1" i="1">
                <a:latin typeface="Symbol"/>
                <a:cs typeface="Symbol"/>
              </a:rPr>
              <a:t>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Times New Roman"/>
                <a:cs typeface="Times New Roman"/>
              </a:rPr>
              <a:t>b]</a:t>
            </a:r>
            <a:r>
              <a:rPr dirty="0" baseline="1182" sz="3525" spc="15" b="1" i="1">
                <a:latin typeface="Symbol"/>
                <a:cs typeface="Symbol"/>
              </a:rPr>
              <a:t></a:t>
            </a:r>
            <a:r>
              <a:rPr dirty="0" sz="2400" spc="10" b="1">
                <a:latin typeface="Times New Roman"/>
                <a:cs typeface="Times New Roman"/>
              </a:rPr>
              <a:t>J)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把</a:t>
            </a:r>
            <a:r>
              <a:rPr dirty="0" sz="2400" spc="15" b="1">
                <a:latin typeface="Times New Roman"/>
                <a:cs typeface="Times New Roman"/>
              </a:rPr>
              <a:t>[B</a:t>
            </a:r>
            <a:r>
              <a:rPr dirty="0" baseline="1182" sz="3525" spc="22" b="1" i="1">
                <a:latin typeface="Symbol"/>
                <a:cs typeface="Symbol"/>
              </a:rPr>
              <a:t></a:t>
            </a:r>
            <a:r>
              <a:rPr dirty="0" sz="2400" spc="15" b="1">
                <a:latin typeface="Times New Roman"/>
                <a:cs typeface="Times New Roman"/>
              </a:rPr>
              <a:t>·</a:t>
            </a:r>
            <a:r>
              <a:rPr dirty="0" baseline="1182" sz="3525" spc="22" b="1" i="1">
                <a:latin typeface="Symbol"/>
                <a:cs typeface="Symbol"/>
              </a:rPr>
              <a:t>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sz="2400" spc="15" b="1">
                <a:latin typeface="Times New Roman"/>
                <a:cs typeface="Times New Roman"/>
              </a:rPr>
              <a:t>b]</a:t>
            </a:r>
            <a:r>
              <a:rPr dirty="0" baseline="1182" sz="3525" spc="75" b="1">
                <a:latin typeface="黑体"/>
                <a:cs typeface="黑体"/>
              </a:rPr>
              <a:t>加入</a:t>
            </a:r>
            <a:r>
              <a:rPr dirty="0" sz="2400" spc="20" b="1">
                <a:latin typeface="Times New Roman"/>
                <a:cs typeface="Times New Roman"/>
              </a:rPr>
              <a:t>J</a:t>
            </a:r>
            <a:r>
              <a:rPr dirty="0" baseline="1182" sz="3525" spc="3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marL="31750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Times New Roman"/>
                <a:cs typeface="Times New Roman"/>
              </a:rPr>
              <a:t>} </a:t>
            </a:r>
            <a:r>
              <a:rPr dirty="0" sz="2400" spc="-5" b="1">
                <a:latin typeface="Times New Roman"/>
                <a:cs typeface="Times New Roman"/>
              </a:rPr>
              <a:t>while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(J_new!=J)</a:t>
            </a:r>
            <a:r>
              <a:rPr dirty="0" baseline="1182" sz="3525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101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102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00659"/>
            <a:ext cx="50107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>
                <a:solidFill>
                  <a:srgbClr val="FF0000"/>
                </a:solidFill>
              </a:rPr>
              <a:t>定义</a:t>
            </a:r>
            <a:r>
              <a:rPr dirty="0" sz="3600" spc="15">
                <a:solidFill>
                  <a:srgbClr val="FF0000"/>
                </a:solidFill>
                <a:latin typeface="Verdana"/>
                <a:cs typeface="Verdana"/>
              </a:rPr>
              <a:t>4.15</a:t>
            </a:r>
            <a:r>
              <a:rPr dirty="0" sz="3500" spc="15">
                <a:solidFill>
                  <a:srgbClr val="FF0000"/>
                </a:solidFill>
              </a:rPr>
              <a:t>：</a:t>
            </a:r>
            <a:r>
              <a:rPr dirty="0" sz="3500" spc="95">
                <a:solidFill>
                  <a:srgbClr val="FF0000"/>
                </a:solidFill>
              </a:rPr>
              <a:t>转移函数</a:t>
            </a:r>
            <a:r>
              <a:rPr dirty="0" sz="3600" spc="-5">
                <a:solidFill>
                  <a:srgbClr val="FF0000"/>
                </a:solidFill>
                <a:latin typeface="Verdana"/>
                <a:cs typeface="Verdana"/>
              </a:rPr>
              <a:t>go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253235"/>
            <a:ext cx="8710930" cy="46799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dirty="0" baseline="1010" sz="4125" spc="67" b="1">
                <a:latin typeface="黑体"/>
                <a:cs typeface="黑体"/>
              </a:rPr>
              <a:t>若</a:t>
            </a:r>
            <a:r>
              <a:rPr dirty="0" sz="2800" spc="-5" b="1">
                <a:latin typeface="Verdana"/>
                <a:cs typeface="Verdana"/>
              </a:rPr>
              <a:t>I</a:t>
            </a:r>
            <a:r>
              <a:rPr dirty="0" baseline="1010" sz="4125" spc="67" b="1">
                <a:latin typeface="黑体"/>
                <a:cs typeface="黑体"/>
              </a:rPr>
              <a:t>是文法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67" b="1">
                <a:latin typeface="黑体"/>
                <a:cs typeface="黑体"/>
              </a:rPr>
              <a:t>的一个</a:t>
            </a:r>
            <a:r>
              <a:rPr dirty="0" sz="2800" spc="-5" b="1">
                <a:latin typeface="Verdana"/>
                <a:cs typeface="Verdana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项目集</a:t>
            </a:r>
            <a:r>
              <a:rPr dirty="0" baseline="1010" sz="4125" spc="30" b="1">
                <a:latin typeface="黑体"/>
                <a:cs typeface="黑体"/>
              </a:rPr>
              <a:t>，</a:t>
            </a:r>
            <a:r>
              <a:rPr dirty="0" sz="2800" spc="20" b="1">
                <a:latin typeface="Verdana"/>
                <a:cs typeface="Verdana"/>
              </a:rPr>
              <a:t>X</a:t>
            </a:r>
            <a:r>
              <a:rPr dirty="0" baseline="1010" sz="4125" spc="67" b="1">
                <a:latin typeface="黑体"/>
                <a:cs typeface="黑体"/>
              </a:rPr>
              <a:t>是一个文法符号，  </a:t>
            </a:r>
            <a:r>
              <a:rPr dirty="0" sz="2750" spc="45" b="1">
                <a:latin typeface="黑体"/>
                <a:cs typeface="黑体"/>
              </a:rPr>
              <a:t>定义：</a:t>
            </a:r>
            <a:endParaRPr sz="2750">
              <a:latin typeface="黑体"/>
              <a:cs typeface="黑体"/>
            </a:endParaRPr>
          </a:p>
          <a:p>
            <a:pPr algn="ctr" marR="175260">
              <a:lnSpc>
                <a:spcPct val="100000"/>
              </a:lnSpc>
              <a:spcBef>
                <a:spcPts val="690"/>
              </a:spcBef>
            </a:pPr>
            <a:r>
              <a:rPr dirty="0" sz="2800" spc="-5" b="1">
                <a:latin typeface="Verdana"/>
                <a:cs typeface="Verdana"/>
              </a:rPr>
              <a:t>go(I,X)=closure(J)</a:t>
            </a:r>
            <a:endParaRPr sz="2800">
              <a:latin typeface="Verdana"/>
              <a:cs typeface="Verdana"/>
            </a:endParaRPr>
          </a:p>
          <a:p>
            <a:pPr marL="431800">
              <a:lnSpc>
                <a:spcPct val="100000"/>
              </a:lnSpc>
              <a:spcBef>
                <a:spcPts val="545"/>
              </a:spcBef>
            </a:pPr>
            <a:r>
              <a:rPr dirty="0" baseline="1182" sz="3525" spc="75" b="1">
                <a:latin typeface="黑体"/>
                <a:cs typeface="黑体"/>
              </a:rPr>
              <a:t>其中</a:t>
            </a:r>
            <a:r>
              <a:rPr dirty="0" baseline="1182" sz="3525" spc="22" b="1">
                <a:latin typeface="黑体"/>
                <a:cs typeface="黑体"/>
              </a:rPr>
              <a:t>：</a:t>
            </a:r>
            <a:r>
              <a:rPr dirty="0" sz="2400" spc="15" b="1">
                <a:latin typeface="Verdana"/>
                <a:cs typeface="Verdana"/>
              </a:rPr>
              <a:t>J={</a:t>
            </a:r>
            <a:r>
              <a:rPr dirty="0" sz="2400" spc="-5" b="1">
                <a:latin typeface="Verdana"/>
                <a:cs typeface="Verdana"/>
              </a:rPr>
              <a:t> </a:t>
            </a:r>
            <a:r>
              <a:rPr dirty="0" sz="2400" spc="10" b="1">
                <a:latin typeface="Verdana"/>
                <a:cs typeface="Verdana"/>
              </a:rPr>
              <a:t>[A</a:t>
            </a:r>
            <a:r>
              <a:rPr dirty="0" baseline="1182" sz="3525" spc="15" b="1" i="1">
                <a:latin typeface="Symbol"/>
                <a:cs typeface="Symbol"/>
              </a:rPr>
              <a:t></a:t>
            </a:r>
            <a:r>
              <a:rPr dirty="0" sz="2400" spc="10" b="1">
                <a:latin typeface="Verdana"/>
                <a:cs typeface="Verdana"/>
              </a:rPr>
              <a:t>X·</a:t>
            </a:r>
            <a:r>
              <a:rPr dirty="0" baseline="1182" sz="3525" spc="15" b="1" i="1">
                <a:latin typeface="Symbol"/>
                <a:cs typeface="Symbol"/>
              </a:rPr>
              <a:t>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a]</a:t>
            </a:r>
            <a:r>
              <a:rPr dirty="0" sz="2400" spc="-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|</a:t>
            </a:r>
            <a:r>
              <a:rPr dirty="0" sz="2400" spc="-5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当</a:t>
            </a:r>
            <a:r>
              <a:rPr dirty="0" sz="2400" spc="10" b="1">
                <a:latin typeface="Verdana"/>
                <a:cs typeface="Verdana"/>
              </a:rPr>
              <a:t>[A</a:t>
            </a:r>
            <a:r>
              <a:rPr dirty="0" baseline="1182" sz="3525" spc="15" b="1" i="1">
                <a:latin typeface="Symbol"/>
                <a:cs typeface="Symbol"/>
              </a:rPr>
              <a:t></a:t>
            </a:r>
            <a:r>
              <a:rPr dirty="0" sz="2400" spc="10" b="1">
                <a:latin typeface="Verdana"/>
                <a:cs typeface="Verdana"/>
              </a:rPr>
              <a:t>·X</a:t>
            </a:r>
            <a:r>
              <a:rPr dirty="0" baseline="1182" sz="3525" spc="15" b="1" i="1">
                <a:latin typeface="Symbol"/>
                <a:cs typeface="Symbol"/>
              </a:rPr>
              <a:t>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a]</a:t>
            </a:r>
            <a:r>
              <a:rPr dirty="0" baseline="1182" sz="3525" spc="75" b="1">
                <a:latin typeface="黑体"/>
                <a:cs typeface="黑体"/>
              </a:rPr>
              <a:t>属于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1182" sz="3525" spc="60" b="1">
                <a:latin typeface="黑体"/>
                <a:cs typeface="黑体"/>
              </a:rPr>
              <a:t>时</a:t>
            </a:r>
            <a:r>
              <a:rPr dirty="0" baseline="1182" sz="3525" spc="-532" b="1">
                <a:latin typeface="黑体"/>
                <a:cs typeface="黑体"/>
              </a:rPr>
              <a:t> </a:t>
            </a:r>
            <a:r>
              <a:rPr dirty="0" sz="2400" b="1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12700" marR="976630">
              <a:lnSpc>
                <a:spcPct val="206199"/>
              </a:lnSpc>
              <a:spcBef>
                <a:spcPts val="540"/>
              </a:spcBef>
            </a:pPr>
            <a:r>
              <a:rPr dirty="0" baseline="1010" sz="4125" spc="67" b="1">
                <a:latin typeface="黑体"/>
                <a:cs typeface="黑体"/>
              </a:rPr>
              <a:t>项目</a:t>
            </a:r>
            <a:r>
              <a:rPr dirty="0" sz="2800" spc="10" b="1">
                <a:latin typeface="Verdana"/>
                <a:cs typeface="Verdana"/>
              </a:rPr>
              <a:t>[A</a:t>
            </a:r>
            <a:r>
              <a:rPr dirty="0" baseline="1010" sz="4125" spc="15" b="1" i="1">
                <a:latin typeface="Symbol"/>
                <a:cs typeface="Symbol"/>
              </a:rPr>
              <a:t></a:t>
            </a:r>
            <a:r>
              <a:rPr dirty="0" sz="2800" spc="10" b="1">
                <a:latin typeface="Verdana"/>
                <a:cs typeface="Verdana"/>
              </a:rPr>
              <a:t>X·</a:t>
            </a:r>
            <a:r>
              <a:rPr dirty="0" baseline="1010" sz="4125" spc="15" b="1" i="1">
                <a:latin typeface="Symbol"/>
                <a:cs typeface="Symbol"/>
              </a:rPr>
              <a:t>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sz="2800" spc="10" b="1">
                <a:latin typeface="Verdana"/>
                <a:cs typeface="Verdana"/>
              </a:rPr>
              <a:t>a]</a:t>
            </a:r>
            <a:r>
              <a:rPr dirty="0" baseline="1010" sz="4125" spc="67" b="1">
                <a:latin typeface="黑体"/>
                <a:cs typeface="黑体"/>
              </a:rPr>
              <a:t>称为</a:t>
            </a:r>
            <a:r>
              <a:rPr dirty="0" sz="2800" spc="10" b="1">
                <a:latin typeface="Verdana"/>
                <a:cs typeface="Verdana"/>
              </a:rPr>
              <a:t>[A</a:t>
            </a:r>
            <a:r>
              <a:rPr dirty="0" baseline="1010" sz="4125" spc="15" b="1" i="1">
                <a:latin typeface="Symbol"/>
                <a:cs typeface="Symbol"/>
              </a:rPr>
              <a:t></a:t>
            </a:r>
            <a:r>
              <a:rPr dirty="0" sz="2800" spc="10" b="1">
                <a:latin typeface="Verdana"/>
                <a:cs typeface="Verdana"/>
              </a:rPr>
              <a:t>·X</a:t>
            </a:r>
            <a:r>
              <a:rPr dirty="0" baseline="1010" sz="4125" spc="15" b="1" i="1">
                <a:latin typeface="Symbol"/>
                <a:cs typeface="Symbol"/>
              </a:rPr>
              <a:t>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sz="2800" spc="10" b="1">
                <a:latin typeface="Verdana"/>
                <a:cs typeface="Verdana"/>
              </a:rPr>
              <a:t>a]</a:t>
            </a:r>
            <a:r>
              <a:rPr dirty="0" baseline="1010" sz="4125" spc="67" b="1">
                <a:latin typeface="黑体"/>
                <a:cs typeface="黑体"/>
              </a:rPr>
              <a:t>的后继</a:t>
            </a:r>
            <a:r>
              <a:rPr dirty="0" baseline="1010" sz="4125" spc="52" b="1">
                <a:latin typeface="黑体"/>
                <a:cs typeface="黑体"/>
              </a:rPr>
              <a:t>。 </a:t>
            </a:r>
            <a:r>
              <a:rPr dirty="0" sz="2750" spc="45" b="1">
                <a:solidFill>
                  <a:srgbClr val="0000FF"/>
                </a:solidFill>
                <a:latin typeface="黑体"/>
                <a:cs typeface="黑体"/>
              </a:rPr>
              <a:t>直观含义：</a:t>
            </a:r>
            <a:endParaRPr sz="2750">
              <a:latin typeface="黑体"/>
              <a:cs typeface="黑体"/>
            </a:endParaRPr>
          </a:p>
          <a:p>
            <a:pPr marL="501650">
              <a:lnSpc>
                <a:spcPct val="100000"/>
              </a:lnSpc>
              <a:spcBef>
                <a:spcPts val="765"/>
              </a:spcBef>
            </a:pPr>
            <a:r>
              <a:rPr dirty="0" baseline="1010" sz="4125" spc="67" b="1">
                <a:latin typeface="黑体"/>
                <a:cs typeface="黑体"/>
              </a:rPr>
              <a:t>若</a:t>
            </a:r>
            <a:r>
              <a:rPr dirty="0" sz="2800" spc="-5" b="1">
                <a:latin typeface="Verdana"/>
                <a:cs typeface="Verdana"/>
              </a:rPr>
              <a:t>I</a:t>
            </a:r>
            <a:r>
              <a:rPr dirty="0" baseline="1010" sz="4125" spc="67" b="1">
                <a:latin typeface="黑体"/>
                <a:cs typeface="黑体"/>
              </a:rPr>
              <a:t>是某个活前</a:t>
            </a:r>
            <a:r>
              <a:rPr dirty="0" baseline="1010" sz="4125" spc="52" b="1">
                <a:latin typeface="黑体"/>
                <a:cs typeface="黑体"/>
              </a:rPr>
              <a:t>缀</a:t>
            </a:r>
            <a:r>
              <a:rPr dirty="0" baseline="1010" sz="4125" spc="-630" b="1">
                <a:latin typeface="黑体"/>
                <a:cs typeface="黑体"/>
              </a:rPr>
              <a:t> </a:t>
            </a:r>
            <a:r>
              <a:rPr dirty="0" baseline="1010" sz="4125" spc="22" b="1" i="1">
                <a:latin typeface="Symbol"/>
                <a:cs typeface="Symbol"/>
              </a:rPr>
              <a:t></a:t>
            </a:r>
            <a:r>
              <a:rPr dirty="0" baseline="1010" sz="4125" spc="405" b="1" i="1"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的有效项目集</a:t>
            </a:r>
            <a:r>
              <a:rPr dirty="0" baseline="1010" sz="4125" spc="52" b="1">
                <a:latin typeface="黑体"/>
                <a:cs typeface="黑体"/>
              </a:rPr>
              <a:t>，</a:t>
            </a:r>
            <a:endParaRPr baseline="1010" sz="4125">
              <a:latin typeface="黑体"/>
              <a:cs typeface="黑体"/>
            </a:endParaRPr>
          </a:p>
          <a:p>
            <a:pPr marL="501650">
              <a:lnSpc>
                <a:spcPct val="100000"/>
              </a:lnSpc>
              <a:spcBef>
                <a:spcPts val="650"/>
              </a:spcBef>
            </a:pPr>
            <a:r>
              <a:rPr dirty="0" baseline="1010" sz="4125" spc="52" b="1">
                <a:latin typeface="黑体"/>
                <a:cs typeface="黑体"/>
              </a:rPr>
              <a:t>则</a:t>
            </a:r>
            <a:r>
              <a:rPr dirty="0" baseline="1010" sz="4125" spc="-630" b="1">
                <a:latin typeface="黑体"/>
                <a:cs typeface="黑体"/>
              </a:rPr>
              <a:t> </a:t>
            </a:r>
            <a:r>
              <a:rPr dirty="0" sz="2800" spc="-5" b="1">
                <a:latin typeface="Verdana"/>
                <a:cs typeface="Verdana"/>
              </a:rPr>
              <a:t>go(I,X)</a:t>
            </a:r>
            <a:r>
              <a:rPr dirty="0" sz="2800" spc="10" b="1">
                <a:latin typeface="Verdana"/>
                <a:cs typeface="Verdana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便是对活前</a:t>
            </a:r>
            <a:r>
              <a:rPr dirty="0" baseline="1010" sz="4125" spc="52" b="1">
                <a:latin typeface="黑体"/>
                <a:cs typeface="黑体"/>
              </a:rPr>
              <a:t>缀</a:t>
            </a:r>
            <a:r>
              <a:rPr dirty="0" baseline="1010" sz="4125" spc="-622" b="1">
                <a:latin typeface="黑体"/>
                <a:cs typeface="黑体"/>
              </a:rPr>
              <a:t> </a:t>
            </a:r>
            <a:r>
              <a:rPr dirty="0" baseline="1010" sz="4125" spc="7" b="1" i="1">
                <a:solidFill>
                  <a:srgbClr val="3333FF"/>
                </a:solidFill>
                <a:latin typeface="Symbol"/>
                <a:cs typeface="Symbol"/>
              </a:rPr>
              <a:t></a:t>
            </a: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X</a:t>
            </a:r>
            <a:r>
              <a:rPr dirty="0" sz="2800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的有效项目集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103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02691"/>
            <a:ext cx="79711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3245" algn="l"/>
              </a:tabLst>
            </a:pPr>
            <a:r>
              <a:rPr dirty="0" sz="3100" spc="95">
                <a:solidFill>
                  <a:srgbClr val="FF0000"/>
                </a:solidFill>
              </a:rPr>
              <a:t>算法</a:t>
            </a:r>
            <a:r>
              <a:rPr dirty="0" sz="3200">
                <a:solidFill>
                  <a:srgbClr val="FF0000"/>
                </a:solidFill>
                <a:latin typeface="Verdana"/>
                <a:cs typeface="Verdana"/>
              </a:rPr>
              <a:t>4.8	</a:t>
            </a:r>
            <a:r>
              <a:rPr dirty="0" sz="3100" spc="95">
                <a:solidFill>
                  <a:srgbClr val="FF0000"/>
                </a:solidFill>
              </a:rPr>
              <a:t>构造文法</a:t>
            </a:r>
            <a:r>
              <a:rPr dirty="0" sz="3200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dirty="0" sz="3100" spc="95">
                <a:solidFill>
                  <a:srgbClr val="FF0000"/>
                </a:solidFill>
              </a:rPr>
              <a:t>的</a:t>
            </a:r>
            <a:r>
              <a:rPr dirty="0" sz="3200" spc="-5">
                <a:solidFill>
                  <a:srgbClr val="FF0000"/>
                </a:solidFill>
                <a:latin typeface="Verdana"/>
                <a:cs typeface="Verdana"/>
              </a:rPr>
              <a:t>LR(1)</a:t>
            </a:r>
            <a:r>
              <a:rPr dirty="0" sz="3100" spc="95">
                <a:solidFill>
                  <a:srgbClr val="FF0000"/>
                </a:solidFill>
              </a:rPr>
              <a:t>项目集规范族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665" y="1186180"/>
            <a:ext cx="7083425" cy="456311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baseline="1010" sz="4125" spc="67" b="1">
                <a:latin typeface="黑体"/>
                <a:cs typeface="黑体"/>
              </a:rPr>
              <a:t>输入：拓广文法</a:t>
            </a:r>
            <a:r>
              <a:rPr dirty="0" sz="2800" spc="5" b="1">
                <a:latin typeface="Verdana"/>
                <a:cs typeface="Verdana"/>
              </a:rPr>
              <a:t>G</a:t>
            </a:r>
            <a:r>
              <a:rPr dirty="0" baseline="1010" sz="4125" spc="7" b="1" i="1">
                <a:latin typeface="Symbol"/>
                <a:cs typeface="Symbol"/>
              </a:rPr>
              <a:t></a:t>
            </a:r>
            <a:endParaRPr baseline="1010" sz="4125">
              <a:latin typeface="Symbol"/>
              <a:cs typeface="Symbol"/>
            </a:endParaRPr>
          </a:p>
          <a:p>
            <a:pPr marL="12700" marR="1969770">
              <a:lnSpc>
                <a:spcPts val="4070"/>
              </a:lnSpc>
              <a:spcBef>
                <a:spcPts val="195"/>
              </a:spcBef>
            </a:pPr>
            <a:r>
              <a:rPr dirty="0" baseline="1010" sz="4125" spc="67" b="1">
                <a:latin typeface="黑体"/>
                <a:cs typeface="黑体"/>
              </a:rPr>
              <a:t>输出</a:t>
            </a:r>
            <a:r>
              <a:rPr dirty="0" baseline="1010" sz="4125" spc="22" b="1">
                <a:latin typeface="黑体"/>
                <a:cs typeface="黑体"/>
              </a:rPr>
              <a:t>：</a:t>
            </a:r>
            <a:r>
              <a:rPr dirty="0" sz="2800" spc="15" b="1">
                <a:latin typeface="Verdana"/>
                <a:cs typeface="Verdana"/>
              </a:rPr>
              <a:t>G</a:t>
            </a:r>
            <a:r>
              <a:rPr dirty="0" baseline="1010" sz="4125" spc="22" b="1" i="1">
                <a:latin typeface="Symbol"/>
                <a:cs typeface="Symbol"/>
              </a:rPr>
              <a:t>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sz="2800" spc="-5" b="1">
                <a:latin typeface="Verdana"/>
                <a:cs typeface="Verdana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项目集规范族 </a:t>
            </a:r>
            <a:r>
              <a:rPr dirty="0" sz="2750" spc="45" b="1">
                <a:latin typeface="黑体"/>
                <a:cs typeface="黑体"/>
              </a:rPr>
              <a:t>方法：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412750" marR="1834514">
              <a:lnSpc>
                <a:spcPct val="117500"/>
              </a:lnSpc>
            </a:pPr>
            <a:r>
              <a:rPr dirty="0" sz="2400" b="1">
                <a:latin typeface="Verdana"/>
                <a:cs typeface="Verdana"/>
              </a:rPr>
              <a:t>C={closure({[S</a:t>
            </a:r>
            <a:r>
              <a:rPr dirty="0" baseline="1182" sz="3525" b="1" i="1">
                <a:latin typeface="Symbol"/>
                <a:cs typeface="Symbol"/>
              </a:rPr>
              <a:t></a:t>
            </a:r>
            <a:r>
              <a:rPr dirty="0" sz="2400" b="1">
                <a:latin typeface="Verdana"/>
                <a:cs typeface="Verdana"/>
              </a:rPr>
              <a:t>·S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sz="2400" b="1">
                <a:latin typeface="Verdana"/>
                <a:cs typeface="Verdana"/>
              </a:rPr>
              <a:t>$]})};  </a:t>
            </a:r>
            <a:r>
              <a:rPr dirty="0" sz="2400" spc="-5" b="1">
                <a:latin typeface="Verdana"/>
                <a:cs typeface="Verdana"/>
              </a:rPr>
              <a:t>do</a:t>
            </a:r>
            <a:endParaRPr sz="2400">
              <a:latin typeface="Verdana"/>
              <a:cs typeface="Verdana"/>
            </a:endParaRPr>
          </a:p>
          <a:p>
            <a:pPr marL="936625" marR="5080" indent="-314325">
              <a:lnSpc>
                <a:spcPct val="118300"/>
              </a:lnSpc>
              <a:spcBef>
                <a:spcPts val="95"/>
              </a:spcBef>
            </a:pPr>
            <a:r>
              <a:rPr dirty="0" sz="2400" spc="-5" b="1">
                <a:latin typeface="Verdana"/>
                <a:cs typeface="Verdana"/>
              </a:rPr>
              <a:t>for</a:t>
            </a:r>
            <a:r>
              <a:rPr dirty="0" sz="2400" spc="-7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(C</a:t>
            </a:r>
            <a:r>
              <a:rPr dirty="0" baseline="1182" sz="3525" spc="75" b="1">
                <a:latin typeface="黑体"/>
                <a:cs typeface="黑体"/>
              </a:rPr>
              <a:t>中的每一个项目集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和每一个文法符号</a:t>
            </a:r>
            <a:r>
              <a:rPr dirty="0" sz="2400" b="1">
                <a:latin typeface="Verdana"/>
                <a:cs typeface="Verdana"/>
              </a:rPr>
              <a:t>X)  if</a:t>
            </a:r>
            <a:r>
              <a:rPr dirty="0" sz="2400" spc="-5" b="1">
                <a:latin typeface="Verdana"/>
                <a:cs typeface="Verdana"/>
              </a:rPr>
              <a:t> (go(I,X)</a:t>
            </a:r>
            <a:r>
              <a:rPr dirty="0" baseline="1182" sz="3525" spc="75" b="1">
                <a:latin typeface="黑体"/>
                <a:cs typeface="黑体"/>
              </a:rPr>
              <a:t>不为空，且不在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baseline="1182" sz="3525" spc="75" b="1">
                <a:latin typeface="黑体"/>
                <a:cs typeface="黑体"/>
              </a:rPr>
              <a:t>中</a:t>
            </a:r>
            <a:r>
              <a:rPr dirty="0" sz="2400" b="1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412750" marR="2210435" indent="838200">
              <a:lnSpc>
                <a:spcPct val="120800"/>
              </a:lnSpc>
              <a:spcBef>
                <a:spcPts val="25"/>
              </a:spcBef>
            </a:pPr>
            <a:r>
              <a:rPr dirty="0" baseline="1182" sz="3525" spc="75" b="1">
                <a:latin typeface="黑体"/>
                <a:cs typeface="黑体"/>
              </a:rPr>
              <a:t>把</a:t>
            </a:r>
            <a:r>
              <a:rPr dirty="0" sz="2400" spc="-5" b="1">
                <a:latin typeface="Verdana"/>
                <a:cs typeface="Verdana"/>
              </a:rPr>
              <a:t>go(I,X)</a:t>
            </a:r>
            <a:r>
              <a:rPr dirty="0" baseline="1182" sz="3525" spc="75" b="1">
                <a:latin typeface="黑体"/>
                <a:cs typeface="黑体"/>
              </a:rPr>
              <a:t>加入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baseline="1182" sz="3525" spc="75" b="1">
                <a:latin typeface="黑体"/>
                <a:cs typeface="黑体"/>
              </a:rPr>
              <a:t>中</a:t>
            </a:r>
            <a:r>
              <a:rPr dirty="0" sz="2400" b="1">
                <a:latin typeface="Verdana"/>
                <a:cs typeface="Verdana"/>
              </a:rPr>
              <a:t>;  while</a:t>
            </a:r>
            <a:r>
              <a:rPr dirty="0" sz="2400" spc="-7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baseline="1182" sz="3525" spc="75" b="1">
                <a:latin typeface="黑体"/>
                <a:cs typeface="黑体"/>
              </a:rPr>
              <a:t>没有新项目集加入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baseline="1182" sz="3525" spc="75" b="1">
                <a:latin typeface="黑体"/>
                <a:cs typeface="黑体"/>
              </a:rPr>
              <a:t>中</a:t>
            </a:r>
            <a:r>
              <a:rPr dirty="0" sz="2400" spc="-5" b="1">
                <a:latin typeface="Verdana"/>
                <a:cs typeface="Verdana"/>
              </a:rPr>
              <a:t>).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104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052" y="156576"/>
            <a:ext cx="8133080" cy="991235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100" spc="95">
                <a:solidFill>
                  <a:srgbClr val="FF0000"/>
                </a:solidFill>
              </a:rPr>
              <a:t>示例</a:t>
            </a:r>
            <a:r>
              <a:rPr dirty="0" sz="3100" spc="95">
                <a:solidFill>
                  <a:srgbClr val="000000"/>
                </a:solidFill>
              </a:rPr>
              <a:t>：构造如下文法的</a:t>
            </a:r>
            <a:r>
              <a:rPr dirty="0" sz="3100" spc="45">
                <a:solidFill>
                  <a:srgbClr val="000000"/>
                </a:solidFill>
                <a:latin typeface="宋体"/>
                <a:cs typeface="宋体"/>
              </a:rPr>
              <a:t>LR(1)</a:t>
            </a:r>
            <a:r>
              <a:rPr dirty="0" sz="3100" spc="95">
                <a:solidFill>
                  <a:srgbClr val="000000"/>
                </a:solidFill>
              </a:rPr>
              <a:t>项目集规范族：</a:t>
            </a:r>
            <a:endParaRPr sz="3100">
              <a:latin typeface="宋体"/>
              <a:cs typeface="宋体"/>
            </a:endParaRPr>
          </a:p>
          <a:p>
            <a:pPr marL="909319">
              <a:lnSpc>
                <a:spcPct val="100000"/>
              </a:lnSpc>
              <a:spcBef>
                <a:spcPts val="445"/>
              </a:spcBef>
              <a:tabLst>
                <a:tab pos="2750820" algn="l"/>
                <a:tab pos="4592320" algn="l"/>
                <a:tab pos="6433820" algn="l"/>
              </a:tabLst>
            </a:pPr>
            <a:r>
              <a:rPr dirty="0" sz="2350" spc="20">
                <a:solidFill>
                  <a:srgbClr val="000000"/>
                </a:solidFill>
                <a:latin typeface="宋体"/>
                <a:cs typeface="宋体"/>
              </a:rPr>
              <a:t>(1)</a:t>
            </a:r>
            <a:r>
              <a:rPr dirty="0" sz="2350" spc="4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z="2350" spc="30">
                <a:solidFill>
                  <a:srgbClr val="000000"/>
                </a:solidFill>
                <a:latin typeface="宋体"/>
                <a:cs typeface="宋体"/>
              </a:rPr>
              <a:t>S</a:t>
            </a:r>
            <a:r>
              <a:rPr dirty="0" sz="2350" spc="30" i="1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dirty="0" sz="2350" spc="30">
                <a:solidFill>
                  <a:srgbClr val="000000"/>
                </a:solidFill>
                <a:latin typeface="宋体"/>
                <a:cs typeface="宋体"/>
              </a:rPr>
              <a:t>CC	</a:t>
            </a:r>
            <a:r>
              <a:rPr dirty="0" sz="2350" spc="20">
                <a:solidFill>
                  <a:srgbClr val="000000"/>
                </a:solidFill>
                <a:latin typeface="宋体"/>
                <a:cs typeface="宋体"/>
              </a:rPr>
              <a:t>(2)</a:t>
            </a:r>
            <a:r>
              <a:rPr dirty="0" sz="2350" spc="45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z="2350" spc="30">
                <a:solidFill>
                  <a:srgbClr val="000000"/>
                </a:solidFill>
                <a:latin typeface="宋体"/>
                <a:cs typeface="宋体"/>
              </a:rPr>
              <a:t>C</a:t>
            </a:r>
            <a:r>
              <a:rPr dirty="0" sz="2350" spc="30" i="1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dirty="0" sz="2350" spc="30">
                <a:solidFill>
                  <a:srgbClr val="000000"/>
                </a:solidFill>
                <a:latin typeface="宋体"/>
                <a:cs typeface="宋体"/>
              </a:rPr>
              <a:t>cC	</a:t>
            </a:r>
            <a:r>
              <a:rPr dirty="0" sz="2350" spc="20">
                <a:solidFill>
                  <a:srgbClr val="000000"/>
                </a:solidFill>
                <a:latin typeface="宋体"/>
                <a:cs typeface="宋体"/>
              </a:rPr>
              <a:t>(3)</a:t>
            </a:r>
            <a:r>
              <a:rPr dirty="0" sz="2350" spc="45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z="2350" spc="30">
                <a:solidFill>
                  <a:srgbClr val="000000"/>
                </a:solidFill>
                <a:latin typeface="宋体"/>
                <a:cs typeface="宋体"/>
              </a:rPr>
              <a:t>C</a:t>
            </a:r>
            <a:r>
              <a:rPr dirty="0" sz="2350" spc="30" i="1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dirty="0" sz="2350" spc="30">
                <a:solidFill>
                  <a:srgbClr val="000000"/>
                </a:solidFill>
                <a:latin typeface="宋体"/>
                <a:cs typeface="宋体"/>
              </a:rPr>
              <a:t>d	</a:t>
            </a:r>
            <a:r>
              <a:rPr dirty="0" sz="2350" spc="50">
                <a:solidFill>
                  <a:srgbClr val="000000"/>
                </a:solidFill>
              </a:rPr>
              <a:t>（文法</a:t>
            </a:r>
            <a:r>
              <a:rPr dirty="0" sz="2350" spc="25">
                <a:solidFill>
                  <a:srgbClr val="000000"/>
                </a:solidFill>
                <a:latin typeface="宋体"/>
                <a:cs typeface="宋体"/>
              </a:rPr>
              <a:t>4.8</a:t>
            </a:r>
            <a:r>
              <a:rPr dirty="0" sz="2350" spc="25">
                <a:solidFill>
                  <a:srgbClr val="000000"/>
                </a:solidFill>
              </a:rPr>
              <a:t>）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927" y="1439522"/>
            <a:ext cx="7791450" cy="496189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拓广文法：</a:t>
            </a:r>
            <a:endParaRPr baseline="1010" sz="4125">
              <a:latin typeface="黑体"/>
              <a:cs typeface="黑体"/>
            </a:endParaRPr>
          </a:p>
          <a:p>
            <a:pPr marL="507365">
              <a:lnSpc>
                <a:spcPct val="100000"/>
              </a:lnSpc>
              <a:spcBef>
                <a:spcPts val="480"/>
              </a:spcBef>
              <a:tabLst>
                <a:tab pos="2271395" algn="l"/>
                <a:tab pos="4112895" algn="l"/>
                <a:tab pos="5954395" algn="l"/>
              </a:tabLst>
            </a:pPr>
            <a:r>
              <a:rPr dirty="0" sz="2350" spc="20" b="1">
                <a:latin typeface="宋体"/>
                <a:cs typeface="宋体"/>
              </a:rPr>
              <a:t>(0)</a:t>
            </a:r>
            <a:r>
              <a:rPr dirty="0" sz="2350" spc="4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S</a:t>
            </a:r>
            <a:r>
              <a:rPr dirty="0" sz="2350" spc="25" b="1" i="1">
                <a:latin typeface="Symbol"/>
                <a:cs typeface="Symbol"/>
              </a:rPr>
              <a:t></a:t>
            </a:r>
            <a:r>
              <a:rPr dirty="0" sz="2350" spc="25" b="1">
                <a:latin typeface="宋体"/>
                <a:cs typeface="宋体"/>
              </a:rPr>
              <a:t>S	</a:t>
            </a:r>
            <a:r>
              <a:rPr dirty="0" sz="2350" spc="20" b="1">
                <a:latin typeface="宋体"/>
                <a:cs typeface="宋体"/>
              </a:rPr>
              <a:t>(1)</a:t>
            </a:r>
            <a:r>
              <a:rPr dirty="0" sz="2350" spc="45" b="1">
                <a:latin typeface="宋体"/>
                <a:cs typeface="宋体"/>
              </a:rPr>
              <a:t> </a:t>
            </a:r>
            <a:r>
              <a:rPr dirty="0" sz="2350" spc="30" b="1">
                <a:latin typeface="宋体"/>
                <a:cs typeface="宋体"/>
              </a:rPr>
              <a:t>S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宋体"/>
                <a:cs typeface="宋体"/>
              </a:rPr>
              <a:t>CC	</a:t>
            </a:r>
            <a:r>
              <a:rPr dirty="0" sz="2350" spc="20" b="1">
                <a:latin typeface="宋体"/>
                <a:cs typeface="宋体"/>
              </a:rPr>
              <a:t>(2)</a:t>
            </a:r>
            <a:r>
              <a:rPr dirty="0" sz="2350" spc="45" b="1">
                <a:latin typeface="宋体"/>
                <a:cs typeface="宋体"/>
              </a:rPr>
              <a:t> </a:t>
            </a:r>
            <a:r>
              <a:rPr dirty="0" sz="2350" spc="30" b="1">
                <a:latin typeface="宋体"/>
                <a:cs typeface="宋体"/>
              </a:rPr>
              <a:t>C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宋体"/>
                <a:cs typeface="宋体"/>
              </a:rPr>
              <a:t>cC	</a:t>
            </a:r>
            <a:r>
              <a:rPr dirty="0" sz="2350" spc="20" b="1">
                <a:latin typeface="宋体"/>
                <a:cs typeface="宋体"/>
              </a:rPr>
              <a:t>(3) </a:t>
            </a:r>
            <a:r>
              <a:rPr dirty="0" sz="2350" spc="30" b="1">
                <a:latin typeface="宋体"/>
                <a:cs typeface="宋体"/>
              </a:rPr>
              <a:t>C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宋体"/>
                <a:cs typeface="宋体"/>
              </a:rPr>
              <a:t>d</a:t>
            </a:r>
            <a:endParaRPr sz="2350">
              <a:latin typeface="宋体"/>
              <a:cs typeface="宋体"/>
            </a:endParaRPr>
          </a:p>
          <a:p>
            <a:pPr marL="393700" indent="-342900">
              <a:lnSpc>
                <a:spcPct val="100000"/>
              </a:lnSpc>
              <a:spcBef>
                <a:spcPts val="89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根据算法</a:t>
            </a:r>
            <a:r>
              <a:rPr dirty="0" baseline="1010" sz="4125" spc="30" b="1">
                <a:latin typeface="宋体"/>
                <a:cs typeface="宋体"/>
              </a:rPr>
              <a:t>4.6</a:t>
            </a:r>
            <a:r>
              <a:rPr dirty="0" baseline="1010" sz="4125" spc="67" b="1">
                <a:latin typeface="黑体"/>
                <a:cs typeface="黑体"/>
              </a:rPr>
              <a:t>构造其</a:t>
            </a:r>
            <a:r>
              <a:rPr dirty="0" baseline="1010" sz="4125" spc="30" b="1">
                <a:latin typeface="宋体"/>
                <a:cs typeface="宋体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项目集规范族。</a:t>
            </a:r>
            <a:endParaRPr baseline="1010" sz="4125">
              <a:latin typeface="黑体"/>
              <a:cs typeface="黑体"/>
            </a:endParaRPr>
          </a:p>
          <a:p>
            <a:pPr marL="204470">
              <a:lnSpc>
                <a:spcPct val="100000"/>
              </a:lnSpc>
              <a:spcBef>
                <a:spcPts val="455"/>
              </a:spcBef>
            </a:pP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baseline="1182" sz="3525" spc="37" b="1">
                <a:latin typeface="宋体"/>
                <a:cs typeface="宋体"/>
              </a:rPr>
              <a:t>=closure({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[S</a:t>
            </a:r>
            <a:r>
              <a:rPr dirty="0" baseline="1182" sz="3525" spc="37" b="1" i="1">
                <a:solidFill>
                  <a:srgbClr val="3333FF"/>
                </a:solidFill>
                <a:latin typeface="Symbol"/>
                <a:cs typeface="Symbol"/>
              </a:rPr>
              <a:t></a:t>
            </a:r>
            <a:r>
              <a:rPr dirty="0" sz="2400" spc="25" b="1">
                <a:solidFill>
                  <a:srgbClr val="3333FF"/>
                </a:solidFill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S,$]</a:t>
            </a:r>
            <a:r>
              <a:rPr dirty="0" baseline="1182" sz="3525" spc="37" b="1">
                <a:latin typeface="宋体"/>
                <a:cs typeface="宋体"/>
              </a:rPr>
              <a:t>})</a:t>
            </a:r>
            <a:endParaRPr baseline="1182" sz="3525">
              <a:latin typeface="宋体"/>
              <a:cs typeface="宋体"/>
            </a:endParaRPr>
          </a:p>
          <a:p>
            <a:pPr marL="507365">
              <a:lnSpc>
                <a:spcPct val="100000"/>
              </a:lnSpc>
              <a:spcBef>
                <a:spcPts val="530"/>
              </a:spcBef>
            </a:pPr>
            <a:r>
              <a:rPr dirty="0" baseline="1182" sz="3525" spc="30" b="1">
                <a:latin typeface="宋体"/>
                <a:cs typeface="宋体"/>
              </a:rPr>
              <a:t>={[S</a:t>
            </a:r>
            <a:r>
              <a:rPr dirty="0" baseline="1182" sz="3525" spc="30" b="1" i="1">
                <a:latin typeface="Symbol"/>
                <a:cs typeface="Symbol"/>
              </a:rPr>
              <a:t></a:t>
            </a:r>
            <a:r>
              <a:rPr dirty="0" sz="2400" spc="20" b="1">
                <a:latin typeface="Times New Roman"/>
                <a:cs typeface="Times New Roman"/>
              </a:rPr>
              <a:t>·</a:t>
            </a:r>
            <a:r>
              <a:rPr dirty="0" baseline="1182" sz="3525" spc="30" b="1">
                <a:latin typeface="宋体"/>
                <a:cs typeface="宋体"/>
              </a:rPr>
              <a:t>S,$] [S</a:t>
            </a:r>
            <a:r>
              <a:rPr dirty="0" baseline="1182" sz="3525" spc="30" b="1" i="1">
                <a:latin typeface="Symbol"/>
                <a:cs typeface="Symbol"/>
              </a:rPr>
              <a:t></a:t>
            </a:r>
            <a:r>
              <a:rPr dirty="0" sz="2400" spc="20" b="1">
                <a:latin typeface="Times New Roman"/>
                <a:cs typeface="Times New Roman"/>
              </a:rPr>
              <a:t>·</a:t>
            </a:r>
            <a:r>
              <a:rPr dirty="0" baseline="1182" sz="3525" spc="30" b="1">
                <a:latin typeface="宋体"/>
                <a:cs typeface="宋体"/>
              </a:rPr>
              <a:t>CC,$] [C</a:t>
            </a:r>
            <a:r>
              <a:rPr dirty="0" baseline="1182" sz="3525" spc="30" b="1" i="1">
                <a:latin typeface="Symbol"/>
                <a:cs typeface="Symbol"/>
              </a:rPr>
              <a:t></a:t>
            </a:r>
            <a:r>
              <a:rPr dirty="0" sz="2400" spc="20" b="1">
                <a:latin typeface="Times New Roman"/>
                <a:cs typeface="Times New Roman"/>
              </a:rPr>
              <a:t>·</a:t>
            </a:r>
            <a:r>
              <a:rPr dirty="0" baseline="1182" sz="3525" spc="30" b="1">
                <a:latin typeface="宋体"/>
                <a:cs typeface="宋体"/>
              </a:rPr>
              <a:t>cC,c/d]</a:t>
            </a:r>
            <a:r>
              <a:rPr dirty="0" baseline="1182" sz="3525" spc="165" b="1">
                <a:latin typeface="宋体"/>
                <a:cs typeface="宋体"/>
              </a:rPr>
              <a:t> </a:t>
            </a:r>
            <a:r>
              <a:rPr dirty="0" baseline="1182" sz="3525" spc="37" b="1">
                <a:latin typeface="宋体"/>
                <a:cs typeface="宋体"/>
              </a:rPr>
              <a:t>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d,c/d]}</a:t>
            </a:r>
            <a:endParaRPr baseline="1182" sz="3525">
              <a:latin typeface="宋体"/>
              <a:cs typeface="宋体"/>
            </a:endParaRPr>
          </a:p>
          <a:p>
            <a:pPr marL="204470" marR="869950">
              <a:lnSpc>
                <a:spcPct val="117500"/>
              </a:lnSpc>
              <a:spcBef>
                <a:spcPts val="120"/>
              </a:spcBef>
            </a:pP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-16129" sz="2325" spc="37" b="1">
                <a:latin typeface="宋体"/>
                <a:cs typeface="宋体"/>
              </a:rPr>
              <a:t>1</a:t>
            </a:r>
            <a:r>
              <a:rPr dirty="0" baseline="1182" sz="3525" spc="37" b="1">
                <a:latin typeface="宋体"/>
                <a:cs typeface="宋体"/>
              </a:rPr>
              <a:t>=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go(I</a:t>
            </a:r>
            <a:r>
              <a:rPr dirty="0" baseline="-16129" sz="2325" spc="37" b="1">
                <a:solidFill>
                  <a:srgbClr val="3333FF"/>
                </a:solidFill>
                <a:latin typeface="宋体"/>
                <a:cs typeface="宋体"/>
              </a:rPr>
              <a:t>0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,S)=</a:t>
            </a:r>
            <a:r>
              <a:rPr dirty="0" baseline="1182" sz="3525" spc="37" b="1">
                <a:latin typeface="宋体"/>
                <a:cs typeface="宋体"/>
              </a:rPr>
              <a:t>closure({[S</a:t>
            </a:r>
            <a:r>
              <a:rPr dirty="0" baseline="1182" sz="3525" spc="37" b="1" i="1">
                <a:latin typeface="Symbol"/>
                <a:cs typeface="Symbol"/>
              </a:rPr>
              <a:t></a:t>
            </a:r>
            <a:r>
              <a:rPr dirty="0" baseline="1182" sz="3525" spc="37" b="1">
                <a:latin typeface="宋体"/>
                <a:cs typeface="宋体"/>
              </a:rPr>
              <a:t>S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,$]})={[S</a:t>
            </a:r>
            <a:r>
              <a:rPr dirty="0" baseline="1182" sz="3525" spc="37" b="1" i="1">
                <a:latin typeface="Symbol"/>
                <a:cs typeface="Symbol"/>
              </a:rPr>
              <a:t></a:t>
            </a:r>
            <a:r>
              <a:rPr dirty="0" baseline="1182" sz="3525" spc="37" b="1">
                <a:latin typeface="宋体"/>
                <a:cs typeface="宋体"/>
              </a:rPr>
              <a:t>S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,$]}  I</a:t>
            </a:r>
            <a:r>
              <a:rPr dirty="0" baseline="-17921" sz="2325" spc="37" b="1">
                <a:latin typeface="宋体"/>
                <a:cs typeface="宋体"/>
              </a:rPr>
              <a:t>2</a:t>
            </a:r>
            <a:r>
              <a:rPr dirty="0" baseline="1182" sz="3525" spc="37" b="1">
                <a:latin typeface="宋体"/>
                <a:cs typeface="宋体"/>
              </a:rPr>
              <a:t>=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go(I</a:t>
            </a:r>
            <a:r>
              <a:rPr dirty="0" baseline="-17921" sz="2325" spc="37" b="1">
                <a:solidFill>
                  <a:srgbClr val="3333FF"/>
                </a:solidFill>
                <a:latin typeface="宋体"/>
                <a:cs typeface="宋体"/>
              </a:rPr>
              <a:t>0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,C)=</a:t>
            </a:r>
            <a:r>
              <a:rPr dirty="0" baseline="1182" sz="3525" spc="37" b="1">
                <a:latin typeface="宋体"/>
                <a:cs typeface="宋体"/>
              </a:rPr>
              <a:t>closure({[S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C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C,$]})</a:t>
            </a:r>
            <a:endParaRPr baseline="1182" sz="3525">
              <a:latin typeface="宋体"/>
              <a:cs typeface="宋体"/>
            </a:endParaRPr>
          </a:p>
          <a:p>
            <a:pPr marL="204470" marR="2216150" indent="302895">
              <a:lnSpc>
                <a:spcPct val="121700"/>
              </a:lnSpc>
            </a:pPr>
            <a:r>
              <a:rPr dirty="0" baseline="1182" sz="3525" spc="30" b="1">
                <a:latin typeface="宋体"/>
                <a:cs typeface="宋体"/>
              </a:rPr>
              <a:t>={[S</a:t>
            </a:r>
            <a:r>
              <a:rPr dirty="0" baseline="1182" sz="3525" spc="30" b="1" i="1">
                <a:latin typeface="Symbol"/>
                <a:cs typeface="Symbol"/>
              </a:rPr>
              <a:t></a:t>
            </a:r>
            <a:r>
              <a:rPr dirty="0" baseline="1182" sz="3525" spc="30" b="1">
                <a:latin typeface="宋体"/>
                <a:cs typeface="宋体"/>
              </a:rPr>
              <a:t>C</a:t>
            </a:r>
            <a:r>
              <a:rPr dirty="0" sz="2400" spc="20" b="1">
                <a:latin typeface="Times New Roman"/>
                <a:cs typeface="Times New Roman"/>
              </a:rPr>
              <a:t>·</a:t>
            </a:r>
            <a:r>
              <a:rPr dirty="0" baseline="1182" sz="3525" spc="30" b="1">
                <a:latin typeface="宋体"/>
                <a:cs typeface="宋体"/>
              </a:rPr>
              <a:t>C,$] [C</a:t>
            </a:r>
            <a:r>
              <a:rPr dirty="0" baseline="1182" sz="3525" spc="30" b="1" i="1">
                <a:latin typeface="Symbol"/>
                <a:cs typeface="Symbol"/>
              </a:rPr>
              <a:t></a:t>
            </a:r>
            <a:r>
              <a:rPr dirty="0" sz="2400" spc="20" b="1">
                <a:latin typeface="Times New Roman"/>
                <a:cs typeface="Times New Roman"/>
              </a:rPr>
              <a:t>·</a:t>
            </a:r>
            <a:r>
              <a:rPr dirty="0" baseline="1182" sz="3525" spc="30" b="1">
                <a:latin typeface="宋体"/>
                <a:cs typeface="宋体"/>
              </a:rPr>
              <a:t>cC,$] </a:t>
            </a:r>
            <a:r>
              <a:rPr dirty="0" baseline="1182" sz="3525" spc="37" b="1">
                <a:latin typeface="宋体"/>
                <a:cs typeface="宋体"/>
              </a:rPr>
              <a:t>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d,$]}  I</a:t>
            </a:r>
            <a:r>
              <a:rPr dirty="0" baseline="-17921" sz="2325" spc="37" b="1">
                <a:latin typeface="宋体"/>
                <a:cs typeface="宋体"/>
              </a:rPr>
              <a:t>3</a:t>
            </a:r>
            <a:r>
              <a:rPr dirty="0" baseline="1182" sz="3525" spc="37" b="1">
                <a:latin typeface="宋体"/>
                <a:cs typeface="宋体"/>
              </a:rPr>
              <a:t>=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go(I</a:t>
            </a:r>
            <a:r>
              <a:rPr dirty="0" baseline="-17921" sz="2325" spc="37" b="1">
                <a:solidFill>
                  <a:srgbClr val="3333FF"/>
                </a:solidFill>
                <a:latin typeface="宋体"/>
                <a:cs typeface="宋体"/>
              </a:rPr>
              <a:t>0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,c)=</a:t>
            </a:r>
            <a:r>
              <a:rPr dirty="0" baseline="1182" sz="3525" spc="37" b="1">
                <a:latin typeface="宋体"/>
                <a:cs typeface="宋体"/>
              </a:rPr>
              <a:t>closure({[C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c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C,c/d]})</a:t>
            </a:r>
            <a:endParaRPr baseline="1182" sz="3525">
              <a:latin typeface="宋体"/>
              <a:cs typeface="宋体"/>
            </a:endParaRPr>
          </a:p>
          <a:p>
            <a:pPr marL="507365">
              <a:lnSpc>
                <a:spcPct val="100000"/>
              </a:lnSpc>
              <a:spcBef>
                <a:spcPts val="525"/>
              </a:spcBef>
            </a:pPr>
            <a:r>
              <a:rPr dirty="0" baseline="1182" sz="3525" spc="30" b="1">
                <a:latin typeface="宋体"/>
                <a:cs typeface="宋体"/>
              </a:rPr>
              <a:t>={[C</a:t>
            </a:r>
            <a:r>
              <a:rPr dirty="0" baseline="1182" sz="3525" spc="30" b="1" i="1">
                <a:latin typeface="Symbol"/>
                <a:cs typeface="Symbol"/>
              </a:rPr>
              <a:t></a:t>
            </a:r>
            <a:r>
              <a:rPr dirty="0" baseline="1182" sz="3525" spc="30" b="1">
                <a:latin typeface="宋体"/>
                <a:cs typeface="宋体"/>
              </a:rPr>
              <a:t>c</a:t>
            </a:r>
            <a:r>
              <a:rPr dirty="0" sz="2400" spc="20" b="1">
                <a:latin typeface="Times New Roman"/>
                <a:cs typeface="Times New Roman"/>
              </a:rPr>
              <a:t>·</a:t>
            </a:r>
            <a:r>
              <a:rPr dirty="0" baseline="1182" sz="3525" spc="30" b="1">
                <a:latin typeface="宋体"/>
                <a:cs typeface="宋体"/>
              </a:rPr>
              <a:t>C,c/d] [C</a:t>
            </a:r>
            <a:r>
              <a:rPr dirty="0" baseline="1182" sz="3525" spc="30" b="1" i="1">
                <a:latin typeface="Symbol"/>
                <a:cs typeface="Symbol"/>
              </a:rPr>
              <a:t></a:t>
            </a:r>
            <a:r>
              <a:rPr dirty="0" sz="2400" spc="20" b="1">
                <a:latin typeface="Times New Roman"/>
                <a:cs typeface="Times New Roman"/>
              </a:rPr>
              <a:t>·</a:t>
            </a:r>
            <a:r>
              <a:rPr dirty="0" baseline="1182" sz="3525" spc="30" b="1">
                <a:latin typeface="宋体"/>
                <a:cs typeface="宋体"/>
              </a:rPr>
              <a:t>cC,c/d]</a:t>
            </a:r>
            <a:r>
              <a:rPr dirty="0" baseline="1182" sz="3525" spc="89" b="1">
                <a:latin typeface="宋体"/>
                <a:cs typeface="宋体"/>
              </a:rPr>
              <a:t> </a:t>
            </a:r>
            <a:r>
              <a:rPr dirty="0" baseline="1182" sz="3525" spc="37" b="1">
                <a:latin typeface="宋体"/>
                <a:cs typeface="宋体"/>
              </a:rPr>
              <a:t>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d,c/d]}</a:t>
            </a:r>
            <a:endParaRPr baseline="1182" sz="3525">
              <a:latin typeface="宋体"/>
              <a:cs typeface="宋体"/>
            </a:endParaRPr>
          </a:p>
          <a:p>
            <a:pPr marL="204470">
              <a:lnSpc>
                <a:spcPct val="100000"/>
              </a:lnSpc>
              <a:spcBef>
                <a:spcPts val="600"/>
              </a:spcBef>
            </a:pP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4</a:t>
            </a:r>
            <a:r>
              <a:rPr dirty="0" baseline="1182" sz="3525" spc="37" b="1">
                <a:latin typeface="宋体"/>
                <a:cs typeface="宋体"/>
              </a:rPr>
              <a:t>=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go(I</a:t>
            </a:r>
            <a:r>
              <a:rPr dirty="0" baseline="-17921" sz="2325" spc="37" b="1">
                <a:solidFill>
                  <a:srgbClr val="3333FF"/>
                </a:solidFill>
                <a:latin typeface="宋体"/>
                <a:cs typeface="宋体"/>
              </a:rPr>
              <a:t>0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,d)=</a:t>
            </a:r>
            <a:r>
              <a:rPr dirty="0" baseline="1182" sz="3525" spc="37" b="1">
                <a:latin typeface="宋体"/>
                <a:cs typeface="宋体"/>
              </a:rPr>
              <a:t>closure({[C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,c/d]})={[C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,c/d]}</a:t>
            </a:r>
            <a:endParaRPr baseline="1182" sz="3525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105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1049170"/>
            <a:ext cx="7607300" cy="5062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 marR="261620">
              <a:lnSpc>
                <a:spcPct val="120900"/>
              </a:lnSpc>
              <a:spcBef>
                <a:spcPts val="95"/>
              </a:spcBef>
            </a:pPr>
            <a:r>
              <a:rPr dirty="0" sz="2350" spc="25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5</a:t>
            </a:r>
            <a:r>
              <a:rPr dirty="0" sz="2350" spc="25" b="1">
                <a:latin typeface="宋体"/>
                <a:cs typeface="宋体"/>
              </a:rPr>
              <a:t>=</a:t>
            </a:r>
            <a:r>
              <a:rPr dirty="0" sz="2350" spc="25" b="1">
                <a:solidFill>
                  <a:srgbClr val="3333FF"/>
                </a:solidFill>
                <a:latin typeface="宋体"/>
                <a:cs typeface="宋体"/>
              </a:rPr>
              <a:t>go(I</a:t>
            </a:r>
            <a:r>
              <a:rPr dirty="0" baseline="-17921" sz="2325" spc="37" b="1">
                <a:solidFill>
                  <a:srgbClr val="3333FF"/>
                </a:solidFill>
                <a:latin typeface="宋体"/>
                <a:cs typeface="宋体"/>
              </a:rPr>
              <a:t>2</a:t>
            </a:r>
            <a:r>
              <a:rPr dirty="0" sz="2350" spc="25" b="1">
                <a:solidFill>
                  <a:srgbClr val="3333FF"/>
                </a:solidFill>
                <a:latin typeface="宋体"/>
                <a:cs typeface="宋体"/>
              </a:rPr>
              <a:t>,C)=</a:t>
            </a:r>
            <a:r>
              <a:rPr dirty="0" sz="2350" spc="25" b="1">
                <a:latin typeface="宋体"/>
                <a:cs typeface="宋体"/>
              </a:rPr>
              <a:t>closure({[S</a:t>
            </a:r>
            <a:r>
              <a:rPr dirty="0" sz="2350" spc="25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宋体"/>
                <a:cs typeface="宋体"/>
              </a:rPr>
              <a:t>CC</a:t>
            </a:r>
            <a:r>
              <a:rPr dirty="0" sz="2350" spc="25" b="1">
                <a:latin typeface="黑体"/>
                <a:cs typeface="黑体"/>
              </a:rPr>
              <a:t>·</a:t>
            </a:r>
            <a:r>
              <a:rPr dirty="0" sz="2350" spc="25" b="1">
                <a:latin typeface="宋体"/>
                <a:cs typeface="宋体"/>
              </a:rPr>
              <a:t>,$]})={[S</a:t>
            </a:r>
            <a:r>
              <a:rPr dirty="0" sz="2350" spc="25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宋体"/>
                <a:cs typeface="宋体"/>
              </a:rPr>
              <a:t>CC</a:t>
            </a:r>
            <a:r>
              <a:rPr dirty="0" sz="2350" spc="25" b="1">
                <a:latin typeface="黑体"/>
                <a:cs typeface="黑体"/>
              </a:rPr>
              <a:t>·</a:t>
            </a:r>
            <a:r>
              <a:rPr dirty="0" sz="2350" spc="25" b="1">
                <a:latin typeface="宋体"/>
                <a:cs typeface="宋体"/>
              </a:rPr>
              <a:t>,$]}  I</a:t>
            </a:r>
            <a:r>
              <a:rPr dirty="0" baseline="-17921" sz="2325" spc="37" b="1">
                <a:latin typeface="宋体"/>
                <a:cs typeface="宋体"/>
              </a:rPr>
              <a:t>6</a:t>
            </a:r>
            <a:r>
              <a:rPr dirty="0" sz="2350" spc="25" b="1">
                <a:latin typeface="宋体"/>
                <a:cs typeface="宋体"/>
              </a:rPr>
              <a:t>=</a:t>
            </a:r>
            <a:r>
              <a:rPr dirty="0" sz="2350" spc="25" b="1">
                <a:solidFill>
                  <a:srgbClr val="3333FF"/>
                </a:solidFill>
                <a:latin typeface="宋体"/>
                <a:cs typeface="宋体"/>
              </a:rPr>
              <a:t>go(I</a:t>
            </a:r>
            <a:r>
              <a:rPr dirty="0" baseline="-17921" sz="2325" spc="37" b="1">
                <a:solidFill>
                  <a:srgbClr val="3333FF"/>
                </a:solidFill>
                <a:latin typeface="宋体"/>
                <a:cs typeface="宋体"/>
              </a:rPr>
              <a:t>2</a:t>
            </a:r>
            <a:r>
              <a:rPr dirty="0" sz="2350" spc="25" b="1">
                <a:solidFill>
                  <a:srgbClr val="3333FF"/>
                </a:solidFill>
                <a:latin typeface="宋体"/>
                <a:cs typeface="宋体"/>
              </a:rPr>
              <a:t>,c)=</a:t>
            </a:r>
            <a:r>
              <a:rPr dirty="0" sz="2350" spc="25" b="1">
                <a:latin typeface="宋体"/>
                <a:cs typeface="宋体"/>
              </a:rPr>
              <a:t>closure({[C</a:t>
            </a:r>
            <a:r>
              <a:rPr dirty="0" sz="2350" spc="25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宋体"/>
                <a:cs typeface="宋体"/>
              </a:rPr>
              <a:t>c</a:t>
            </a:r>
            <a:r>
              <a:rPr dirty="0" sz="2350" spc="25" b="1">
                <a:latin typeface="黑体"/>
                <a:cs typeface="黑体"/>
              </a:rPr>
              <a:t>·</a:t>
            </a:r>
            <a:r>
              <a:rPr dirty="0" sz="2350" spc="25" b="1">
                <a:latin typeface="宋体"/>
                <a:cs typeface="宋体"/>
              </a:rPr>
              <a:t>C,$]})</a:t>
            </a:r>
            <a:endParaRPr sz="2350">
              <a:latin typeface="宋体"/>
              <a:cs typeface="宋体"/>
            </a:endParaRPr>
          </a:p>
          <a:p>
            <a:pPr marL="406400">
              <a:lnSpc>
                <a:spcPct val="100000"/>
              </a:lnSpc>
              <a:spcBef>
                <a:spcPts val="85"/>
              </a:spcBef>
            </a:pPr>
            <a:r>
              <a:rPr dirty="0" sz="2350" spc="25" b="1">
                <a:latin typeface="宋体"/>
                <a:cs typeface="宋体"/>
              </a:rPr>
              <a:t>={[C</a:t>
            </a:r>
            <a:r>
              <a:rPr dirty="0" sz="2350" spc="25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宋体"/>
                <a:cs typeface="宋体"/>
              </a:rPr>
              <a:t>c</a:t>
            </a:r>
            <a:r>
              <a:rPr dirty="0" sz="2350" spc="25" b="1">
                <a:latin typeface="黑体"/>
                <a:cs typeface="黑体"/>
              </a:rPr>
              <a:t>·</a:t>
            </a:r>
            <a:r>
              <a:rPr dirty="0" sz="2350" spc="25" b="1">
                <a:latin typeface="宋体"/>
                <a:cs typeface="宋体"/>
              </a:rPr>
              <a:t>C,$] </a:t>
            </a:r>
            <a:r>
              <a:rPr dirty="0" sz="2350" spc="30" b="1">
                <a:latin typeface="宋体"/>
                <a:cs typeface="宋体"/>
              </a:rPr>
              <a:t>[C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黑体"/>
                <a:cs typeface="黑体"/>
              </a:rPr>
              <a:t>·</a:t>
            </a:r>
            <a:r>
              <a:rPr dirty="0" sz="2350" spc="30" b="1">
                <a:latin typeface="宋体"/>
                <a:cs typeface="宋体"/>
              </a:rPr>
              <a:t>cC,$]</a:t>
            </a:r>
            <a:r>
              <a:rPr dirty="0" sz="2350" spc="50" b="1">
                <a:latin typeface="宋体"/>
                <a:cs typeface="宋体"/>
              </a:rPr>
              <a:t> </a:t>
            </a:r>
            <a:r>
              <a:rPr dirty="0" sz="2350" spc="30" b="1">
                <a:latin typeface="宋体"/>
                <a:cs typeface="宋体"/>
              </a:rPr>
              <a:t>[C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黑体"/>
                <a:cs typeface="黑体"/>
              </a:rPr>
              <a:t>·</a:t>
            </a:r>
            <a:r>
              <a:rPr dirty="0" sz="2350" spc="30" b="1">
                <a:latin typeface="宋体"/>
                <a:cs typeface="宋体"/>
              </a:rPr>
              <a:t>d,$]}</a:t>
            </a:r>
            <a:endParaRPr sz="235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  <a:spcBef>
                <a:spcPts val="685"/>
              </a:spcBef>
            </a:pPr>
            <a:r>
              <a:rPr dirty="0" sz="2350" spc="25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7</a:t>
            </a:r>
            <a:r>
              <a:rPr dirty="0" sz="2350" spc="25" b="1">
                <a:latin typeface="宋体"/>
                <a:cs typeface="宋体"/>
              </a:rPr>
              <a:t>=</a:t>
            </a:r>
            <a:r>
              <a:rPr dirty="0" sz="2350" spc="25" b="1">
                <a:solidFill>
                  <a:srgbClr val="3333FF"/>
                </a:solidFill>
                <a:latin typeface="宋体"/>
                <a:cs typeface="宋体"/>
              </a:rPr>
              <a:t>go(I</a:t>
            </a:r>
            <a:r>
              <a:rPr dirty="0" baseline="-17921" sz="2325" spc="37" b="1">
                <a:solidFill>
                  <a:srgbClr val="3333FF"/>
                </a:solidFill>
                <a:latin typeface="宋体"/>
                <a:cs typeface="宋体"/>
              </a:rPr>
              <a:t>2</a:t>
            </a:r>
            <a:r>
              <a:rPr dirty="0" sz="2350" spc="25" b="1">
                <a:solidFill>
                  <a:srgbClr val="3333FF"/>
                </a:solidFill>
                <a:latin typeface="宋体"/>
                <a:cs typeface="宋体"/>
              </a:rPr>
              <a:t>,d)=</a:t>
            </a:r>
            <a:r>
              <a:rPr dirty="0" sz="2350" spc="25" b="1">
                <a:latin typeface="宋体"/>
                <a:cs typeface="宋体"/>
              </a:rPr>
              <a:t>closure({[C</a:t>
            </a:r>
            <a:r>
              <a:rPr dirty="0" sz="2350" spc="25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宋体"/>
                <a:cs typeface="宋体"/>
              </a:rPr>
              <a:t>d</a:t>
            </a:r>
            <a:r>
              <a:rPr dirty="0" sz="2350" spc="25" b="1">
                <a:latin typeface="黑体"/>
                <a:cs typeface="黑体"/>
              </a:rPr>
              <a:t>·</a:t>
            </a:r>
            <a:r>
              <a:rPr dirty="0" sz="2350" spc="25" b="1">
                <a:latin typeface="宋体"/>
                <a:cs typeface="宋体"/>
              </a:rPr>
              <a:t>,$]})={[C</a:t>
            </a:r>
            <a:r>
              <a:rPr dirty="0" sz="2350" spc="25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宋体"/>
                <a:cs typeface="宋体"/>
              </a:rPr>
              <a:t>d</a:t>
            </a:r>
            <a:r>
              <a:rPr dirty="0" sz="2350" spc="25" b="1">
                <a:latin typeface="黑体"/>
                <a:cs typeface="黑体"/>
              </a:rPr>
              <a:t>·</a:t>
            </a:r>
            <a:r>
              <a:rPr dirty="0" sz="2350" spc="25" b="1">
                <a:latin typeface="宋体"/>
                <a:cs typeface="宋体"/>
              </a:rPr>
              <a:t>,$]}</a:t>
            </a:r>
            <a:endParaRPr sz="23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371475" marR="55880" indent="-307975">
              <a:lnSpc>
                <a:spcPct val="120000"/>
              </a:lnSpc>
            </a:pP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8</a:t>
            </a:r>
            <a:r>
              <a:rPr dirty="0" baseline="1182" sz="3525" spc="37" b="1">
                <a:latin typeface="宋体"/>
                <a:cs typeface="宋体"/>
              </a:rPr>
              <a:t>=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go(I</a:t>
            </a:r>
            <a:r>
              <a:rPr dirty="0" baseline="-17921" sz="2325" spc="37" b="1">
                <a:solidFill>
                  <a:srgbClr val="3333FF"/>
                </a:solidFill>
                <a:latin typeface="宋体"/>
                <a:cs typeface="宋体"/>
              </a:rPr>
              <a:t>3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,C)=</a:t>
            </a:r>
            <a:r>
              <a:rPr dirty="0" baseline="1182" sz="3525" spc="37" b="1">
                <a:latin typeface="宋体"/>
                <a:cs typeface="宋体"/>
              </a:rPr>
              <a:t>closure({[C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cC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,c/d]})={[C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cC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,c/d]}  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go(I</a:t>
            </a:r>
            <a:r>
              <a:rPr dirty="0" baseline="-17921" sz="2325" spc="37" b="1">
                <a:solidFill>
                  <a:srgbClr val="3333FF"/>
                </a:solidFill>
                <a:latin typeface="宋体"/>
                <a:cs typeface="宋体"/>
              </a:rPr>
              <a:t>3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,c)=</a:t>
            </a:r>
            <a:r>
              <a:rPr dirty="0" baseline="1182" sz="3525" spc="37" b="1">
                <a:latin typeface="宋体"/>
                <a:cs typeface="宋体"/>
              </a:rPr>
              <a:t>closure({[C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c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C,c/d]})=I</a:t>
            </a:r>
            <a:r>
              <a:rPr dirty="0" baseline="-17921" sz="2325" spc="37" b="1">
                <a:latin typeface="宋体"/>
                <a:cs typeface="宋体"/>
              </a:rPr>
              <a:t>3  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go(I</a:t>
            </a:r>
            <a:r>
              <a:rPr dirty="0" baseline="-16129" sz="2325" spc="37" b="1">
                <a:solidFill>
                  <a:srgbClr val="3333FF"/>
                </a:solidFill>
                <a:latin typeface="宋体"/>
                <a:cs typeface="宋体"/>
              </a:rPr>
              <a:t>3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,d)=</a:t>
            </a:r>
            <a:r>
              <a:rPr dirty="0" baseline="1182" sz="3525" spc="37" b="1">
                <a:latin typeface="宋体"/>
                <a:cs typeface="宋体"/>
              </a:rPr>
              <a:t>closure({[C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,c/d]})=I</a:t>
            </a:r>
            <a:r>
              <a:rPr dirty="0" baseline="-16129" sz="2325" spc="37" b="1">
                <a:latin typeface="宋体"/>
                <a:cs typeface="宋体"/>
              </a:rPr>
              <a:t>4</a:t>
            </a:r>
            <a:endParaRPr baseline="-16129" sz="2325">
              <a:latin typeface="宋体"/>
              <a:cs typeface="宋体"/>
            </a:endParaRPr>
          </a:p>
          <a:p>
            <a:pPr marL="371475" marR="671195" indent="-307975">
              <a:lnSpc>
                <a:spcPct val="121700"/>
              </a:lnSpc>
              <a:spcBef>
                <a:spcPts val="2185"/>
              </a:spcBef>
            </a:pP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9</a:t>
            </a:r>
            <a:r>
              <a:rPr dirty="0" baseline="1182" sz="3525" spc="37" b="1">
                <a:latin typeface="宋体"/>
                <a:cs typeface="宋体"/>
              </a:rPr>
              <a:t>=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go(I</a:t>
            </a:r>
            <a:r>
              <a:rPr dirty="0" baseline="-17921" sz="2325" spc="37" b="1">
                <a:solidFill>
                  <a:srgbClr val="3333FF"/>
                </a:solidFill>
                <a:latin typeface="宋体"/>
                <a:cs typeface="宋体"/>
              </a:rPr>
              <a:t>6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,C)=</a:t>
            </a:r>
            <a:r>
              <a:rPr dirty="0" baseline="1182" sz="3525" spc="37" b="1">
                <a:latin typeface="宋体"/>
                <a:cs typeface="宋体"/>
              </a:rPr>
              <a:t>closure({[C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cC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,$]})={[C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cC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,$]}  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go(I</a:t>
            </a:r>
            <a:r>
              <a:rPr dirty="0" baseline="-17921" sz="2325" spc="37" b="1">
                <a:solidFill>
                  <a:srgbClr val="3333FF"/>
                </a:solidFill>
                <a:latin typeface="宋体"/>
                <a:cs typeface="宋体"/>
              </a:rPr>
              <a:t>6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,c)=</a:t>
            </a:r>
            <a:r>
              <a:rPr dirty="0" baseline="1182" sz="3525" spc="37" b="1">
                <a:latin typeface="宋体"/>
                <a:cs typeface="宋体"/>
              </a:rPr>
              <a:t>closure({[C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c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C,$]})=I</a:t>
            </a:r>
            <a:r>
              <a:rPr dirty="0" baseline="-17921" sz="2325" spc="37" b="1">
                <a:latin typeface="宋体"/>
                <a:cs typeface="宋体"/>
              </a:rPr>
              <a:t>6</a:t>
            </a:r>
            <a:endParaRPr baseline="-17921" sz="2325">
              <a:latin typeface="宋体"/>
              <a:cs typeface="宋体"/>
            </a:endParaRPr>
          </a:p>
          <a:p>
            <a:pPr marL="371475">
              <a:lnSpc>
                <a:spcPct val="100000"/>
              </a:lnSpc>
              <a:spcBef>
                <a:spcPts val="525"/>
              </a:spcBef>
            </a:pP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go(I</a:t>
            </a:r>
            <a:r>
              <a:rPr dirty="0" baseline="-16129" sz="2325" spc="37" b="1">
                <a:solidFill>
                  <a:srgbClr val="3333FF"/>
                </a:solidFill>
                <a:latin typeface="宋体"/>
                <a:cs typeface="宋体"/>
              </a:rPr>
              <a:t>6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,d)=</a:t>
            </a:r>
            <a:r>
              <a:rPr dirty="0" baseline="1182" sz="3525" spc="37" b="1">
                <a:latin typeface="宋体"/>
                <a:cs typeface="宋体"/>
              </a:rPr>
              <a:t>closure({[C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,$]})=I</a:t>
            </a:r>
            <a:r>
              <a:rPr dirty="0" baseline="-16129" sz="2325" spc="37" b="1">
                <a:latin typeface="宋体"/>
                <a:cs typeface="宋体"/>
              </a:rPr>
              <a:t>7</a:t>
            </a:r>
            <a:endParaRPr baseline="-16129" sz="2325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0052" y="318706"/>
            <a:ext cx="206565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0000"/>
                </a:solidFill>
              </a:rPr>
              <a:t>示例（续）</a:t>
            </a:r>
            <a:endParaRPr sz="31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106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35826"/>
            <a:ext cx="5334000" cy="503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 b="1">
                <a:solidFill>
                  <a:srgbClr val="FF0000"/>
                </a:solidFill>
                <a:latin typeface="黑体"/>
                <a:cs typeface="黑体"/>
              </a:rPr>
              <a:t>识别文法</a:t>
            </a:r>
            <a:r>
              <a:rPr dirty="0" sz="3100" spc="45" b="1">
                <a:solidFill>
                  <a:srgbClr val="FF0000"/>
                </a:solidFill>
                <a:latin typeface="宋体"/>
                <a:cs typeface="宋体"/>
              </a:rPr>
              <a:t>4.8</a:t>
            </a:r>
            <a:r>
              <a:rPr dirty="0" sz="3100" spc="95" b="1">
                <a:solidFill>
                  <a:srgbClr val="FF0000"/>
                </a:solidFill>
                <a:latin typeface="黑体"/>
                <a:cs typeface="黑体"/>
              </a:rPr>
              <a:t>所有活前缀的</a:t>
            </a:r>
            <a:r>
              <a:rPr dirty="0" sz="3100" spc="45" b="1">
                <a:solidFill>
                  <a:srgbClr val="FF0000"/>
                </a:solidFill>
                <a:latin typeface="宋体"/>
                <a:cs typeface="宋体"/>
              </a:rPr>
              <a:t>DFA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524" y="912812"/>
            <a:ext cx="1771650" cy="12084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412750" marR="153670" indent="-285750">
              <a:lnSpc>
                <a:spcPts val="2210"/>
              </a:lnSpc>
              <a:spcBef>
                <a:spcPts val="20"/>
              </a:spcBef>
              <a:tabLst>
                <a:tab pos="126619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baseline="-13888" sz="1800" spc="-7" b="1">
                <a:latin typeface="Times New Roman"/>
                <a:cs typeface="Times New Roman"/>
              </a:rPr>
              <a:t>0</a:t>
            </a:r>
            <a:r>
              <a:rPr dirty="0" sz="1800" spc="-5" b="1">
                <a:latin typeface="Times New Roman"/>
                <a:cs typeface="Times New Roman"/>
              </a:rPr>
              <a:t>:</a:t>
            </a:r>
            <a:r>
              <a:rPr dirty="0" sz="1800" spc="5" b="1">
                <a:latin typeface="Times New Roman"/>
                <a:cs typeface="Times New Roman"/>
              </a:rPr>
              <a:t> S</a:t>
            </a:r>
            <a:r>
              <a:rPr dirty="0" sz="1750" spc="5" b="1" i="1">
                <a:latin typeface="Symbol"/>
                <a:cs typeface="Symbol"/>
              </a:rPr>
              <a:t></a:t>
            </a:r>
            <a:r>
              <a:rPr dirty="0" sz="1800" spc="5" b="1">
                <a:latin typeface="Times New Roman"/>
                <a:cs typeface="Times New Roman"/>
              </a:rPr>
              <a:t>·S,	</a:t>
            </a:r>
            <a:r>
              <a:rPr dirty="0" sz="1800" b="1">
                <a:latin typeface="Times New Roman"/>
                <a:cs typeface="Times New Roman"/>
              </a:rPr>
              <a:t>$  S</a:t>
            </a:r>
            <a:r>
              <a:rPr dirty="0" sz="1750" b="1" i="1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·CC,</a:t>
            </a:r>
            <a:r>
              <a:rPr dirty="0" sz="1800" spc="4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  <a:p>
            <a:pPr marL="412750" marR="153670">
              <a:lnSpc>
                <a:spcPts val="2090"/>
              </a:lnSpc>
              <a:spcBef>
                <a:spcPts val="90"/>
              </a:spcBef>
              <a:tabLst>
                <a:tab pos="1234440" algn="l"/>
              </a:tabLst>
            </a:pP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·cC, </a:t>
            </a:r>
            <a:r>
              <a:rPr dirty="0" sz="1800" spc="-5" b="1">
                <a:latin typeface="Times New Roman"/>
                <a:cs typeface="Times New Roman"/>
              </a:rPr>
              <a:t>c/d  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·d,	</a:t>
            </a:r>
            <a:r>
              <a:rPr dirty="0" sz="1800" spc="-5" b="1">
                <a:latin typeface="Times New Roman"/>
                <a:cs typeface="Times New Roman"/>
              </a:rPr>
              <a:t>c/d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6349" y="895350"/>
            <a:ext cx="1535430" cy="3733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baseline="-13888" sz="1800" spc="-7" b="1">
                <a:latin typeface="Times New Roman"/>
                <a:cs typeface="Times New Roman"/>
              </a:rPr>
              <a:t>1</a:t>
            </a:r>
            <a:r>
              <a:rPr dirty="0" sz="1800" spc="-5" b="1">
                <a:latin typeface="Times New Roman"/>
                <a:cs typeface="Times New Roman"/>
              </a:rPr>
              <a:t>: </a:t>
            </a:r>
            <a:r>
              <a:rPr dirty="0" sz="1800" spc="5" b="1">
                <a:latin typeface="Times New Roman"/>
                <a:cs typeface="Times New Roman"/>
              </a:rPr>
              <a:t>S</a:t>
            </a:r>
            <a:r>
              <a:rPr dirty="0" sz="1750" spc="5" b="1" i="1">
                <a:latin typeface="Symbol"/>
                <a:cs typeface="Symbol"/>
              </a:rPr>
              <a:t></a:t>
            </a:r>
            <a:r>
              <a:rPr dirty="0" sz="1800" spc="5" b="1">
                <a:latin typeface="Times New Roman"/>
                <a:cs typeface="Times New Roman"/>
              </a:rPr>
              <a:t>S·,</a:t>
            </a:r>
            <a:r>
              <a:rPr dirty="0" sz="1800" spc="409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3964" y="1039134"/>
            <a:ext cx="624205" cy="50800"/>
          </a:xfrm>
          <a:custGeom>
            <a:avLst/>
            <a:gdLst/>
            <a:ahLst/>
            <a:cxnLst/>
            <a:rect l="l" t="t" r="r" b="b"/>
            <a:pathLst>
              <a:path w="624205" h="50800">
                <a:moveTo>
                  <a:pt x="615430" y="20407"/>
                </a:moveTo>
                <a:lnTo>
                  <a:pt x="585793" y="20407"/>
                </a:lnTo>
                <a:lnTo>
                  <a:pt x="585964" y="29931"/>
                </a:lnTo>
                <a:lnTo>
                  <a:pt x="573266" y="30157"/>
                </a:lnTo>
                <a:lnTo>
                  <a:pt x="573633" y="50791"/>
                </a:lnTo>
                <a:lnTo>
                  <a:pt x="623973" y="24490"/>
                </a:lnTo>
                <a:lnTo>
                  <a:pt x="615430" y="20407"/>
                </a:lnTo>
                <a:close/>
              </a:path>
              <a:path w="624205" h="50800">
                <a:moveTo>
                  <a:pt x="573096" y="20633"/>
                </a:moveTo>
                <a:lnTo>
                  <a:pt x="0" y="30841"/>
                </a:lnTo>
                <a:lnTo>
                  <a:pt x="170" y="40365"/>
                </a:lnTo>
                <a:lnTo>
                  <a:pt x="573266" y="30157"/>
                </a:lnTo>
                <a:lnTo>
                  <a:pt x="573096" y="20633"/>
                </a:lnTo>
                <a:close/>
              </a:path>
              <a:path w="624205" h="50800">
                <a:moveTo>
                  <a:pt x="585793" y="20407"/>
                </a:moveTo>
                <a:lnTo>
                  <a:pt x="573096" y="20633"/>
                </a:lnTo>
                <a:lnTo>
                  <a:pt x="573266" y="30157"/>
                </a:lnTo>
                <a:lnTo>
                  <a:pt x="585964" y="29931"/>
                </a:lnTo>
                <a:lnTo>
                  <a:pt x="585793" y="20407"/>
                </a:lnTo>
                <a:close/>
              </a:path>
              <a:path w="624205" h="50800">
                <a:moveTo>
                  <a:pt x="572729" y="0"/>
                </a:moveTo>
                <a:lnTo>
                  <a:pt x="573096" y="20633"/>
                </a:lnTo>
                <a:lnTo>
                  <a:pt x="585793" y="20407"/>
                </a:lnTo>
                <a:lnTo>
                  <a:pt x="615430" y="20407"/>
                </a:lnTo>
                <a:lnTo>
                  <a:pt x="572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55488" y="74930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82377" y="1890050"/>
            <a:ext cx="613410" cy="50800"/>
          </a:xfrm>
          <a:custGeom>
            <a:avLst/>
            <a:gdLst/>
            <a:ahLst/>
            <a:cxnLst/>
            <a:rect l="l" t="t" r="r" b="b"/>
            <a:pathLst>
              <a:path w="613410" h="50800">
                <a:moveTo>
                  <a:pt x="604337" y="20403"/>
                </a:moveTo>
                <a:lnTo>
                  <a:pt x="574680" y="20403"/>
                </a:lnTo>
                <a:lnTo>
                  <a:pt x="574852" y="29926"/>
                </a:lnTo>
                <a:lnTo>
                  <a:pt x="562155" y="30156"/>
                </a:lnTo>
                <a:lnTo>
                  <a:pt x="562529" y="50791"/>
                </a:lnTo>
                <a:lnTo>
                  <a:pt x="612861" y="24474"/>
                </a:lnTo>
                <a:lnTo>
                  <a:pt x="604337" y="20403"/>
                </a:lnTo>
                <a:close/>
              </a:path>
              <a:path w="613410" h="50800">
                <a:moveTo>
                  <a:pt x="561983" y="20634"/>
                </a:moveTo>
                <a:lnTo>
                  <a:pt x="0" y="30824"/>
                </a:lnTo>
                <a:lnTo>
                  <a:pt x="172" y="40347"/>
                </a:lnTo>
                <a:lnTo>
                  <a:pt x="562155" y="30156"/>
                </a:lnTo>
                <a:lnTo>
                  <a:pt x="561983" y="20634"/>
                </a:lnTo>
                <a:close/>
              </a:path>
              <a:path w="613410" h="50800">
                <a:moveTo>
                  <a:pt x="574680" y="20403"/>
                </a:moveTo>
                <a:lnTo>
                  <a:pt x="561983" y="20634"/>
                </a:lnTo>
                <a:lnTo>
                  <a:pt x="562155" y="30156"/>
                </a:lnTo>
                <a:lnTo>
                  <a:pt x="574852" y="29926"/>
                </a:lnTo>
                <a:lnTo>
                  <a:pt x="574680" y="20403"/>
                </a:lnTo>
                <a:close/>
              </a:path>
              <a:path w="613410" h="50800">
                <a:moveTo>
                  <a:pt x="561609" y="0"/>
                </a:moveTo>
                <a:lnTo>
                  <a:pt x="561983" y="20634"/>
                </a:lnTo>
                <a:lnTo>
                  <a:pt x="574680" y="20403"/>
                </a:lnTo>
                <a:lnTo>
                  <a:pt x="604337" y="20403"/>
                </a:lnTo>
                <a:lnTo>
                  <a:pt x="561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55488" y="161493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1563" y="1673225"/>
            <a:ext cx="1608455" cy="3714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baseline="-13888" sz="1800" spc="-7" b="1">
                <a:latin typeface="Times New Roman"/>
                <a:cs typeface="Times New Roman"/>
              </a:rPr>
              <a:t>5</a:t>
            </a:r>
            <a:r>
              <a:rPr dirty="0" sz="1800" spc="-5" b="1">
                <a:latin typeface="Times New Roman"/>
                <a:cs typeface="Times New Roman"/>
              </a:rPr>
              <a:t>: </a:t>
            </a:r>
            <a:r>
              <a:rPr dirty="0" sz="1800" spc="5" b="1">
                <a:latin typeface="Times New Roman"/>
                <a:cs typeface="Times New Roman"/>
              </a:rPr>
              <a:t>S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CC·,</a:t>
            </a:r>
            <a:r>
              <a:rPr dirty="0" sz="1800" spc="3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71614" y="1828694"/>
            <a:ext cx="759460" cy="50800"/>
          </a:xfrm>
          <a:custGeom>
            <a:avLst/>
            <a:gdLst/>
            <a:ahLst/>
            <a:cxnLst/>
            <a:rect l="l" t="t" r="r" b="b"/>
            <a:pathLst>
              <a:path w="759460" h="50800">
                <a:moveTo>
                  <a:pt x="708025" y="30162"/>
                </a:moveTo>
                <a:lnTo>
                  <a:pt x="707981" y="50800"/>
                </a:lnTo>
                <a:lnTo>
                  <a:pt x="749420" y="30189"/>
                </a:lnTo>
                <a:lnTo>
                  <a:pt x="720725" y="30189"/>
                </a:lnTo>
                <a:lnTo>
                  <a:pt x="708025" y="30162"/>
                </a:lnTo>
                <a:close/>
              </a:path>
              <a:path w="759460" h="50800">
                <a:moveTo>
                  <a:pt x="708045" y="20637"/>
                </a:moveTo>
                <a:lnTo>
                  <a:pt x="708025" y="30162"/>
                </a:lnTo>
                <a:lnTo>
                  <a:pt x="720725" y="30189"/>
                </a:lnTo>
                <a:lnTo>
                  <a:pt x="720745" y="20664"/>
                </a:lnTo>
                <a:lnTo>
                  <a:pt x="708045" y="20637"/>
                </a:lnTo>
                <a:close/>
              </a:path>
              <a:path w="759460" h="50800">
                <a:moveTo>
                  <a:pt x="708088" y="0"/>
                </a:moveTo>
                <a:lnTo>
                  <a:pt x="708045" y="20637"/>
                </a:lnTo>
                <a:lnTo>
                  <a:pt x="720745" y="20664"/>
                </a:lnTo>
                <a:lnTo>
                  <a:pt x="720725" y="30189"/>
                </a:lnTo>
                <a:lnTo>
                  <a:pt x="749420" y="30189"/>
                </a:lnTo>
                <a:lnTo>
                  <a:pt x="758835" y="25506"/>
                </a:lnTo>
                <a:lnTo>
                  <a:pt x="708088" y="0"/>
                </a:lnTo>
                <a:close/>
              </a:path>
              <a:path w="759460" h="50800">
                <a:moveTo>
                  <a:pt x="20" y="19155"/>
                </a:moveTo>
                <a:lnTo>
                  <a:pt x="0" y="28680"/>
                </a:lnTo>
                <a:lnTo>
                  <a:pt x="708025" y="30162"/>
                </a:lnTo>
                <a:lnTo>
                  <a:pt x="708045" y="20637"/>
                </a:lnTo>
                <a:lnTo>
                  <a:pt x="20" y="19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31963" y="152654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26999" y="4397375"/>
            <a:ext cx="255270" cy="280670"/>
          </a:xfrm>
          <a:custGeom>
            <a:avLst/>
            <a:gdLst/>
            <a:ahLst/>
            <a:cxnLst/>
            <a:rect l="l" t="t" r="r" b="b"/>
            <a:pathLst>
              <a:path w="255269" h="280670">
                <a:moveTo>
                  <a:pt x="254809" y="0"/>
                </a:moveTo>
                <a:lnTo>
                  <a:pt x="209007" y="4512"/>
                </a:lnTo>
                <a:lnTo>
                  <a:pt x="165897" y="17523"/>
                </a:lnTo>
                <a:lnTo>
                  <a:pt x="126201" y="38241"/>
                </a:lnTo>
                <a:lnTo>
                  <a:pt x="90638" y="65875"/>
                </a:lnTo>
                <a:lnTo>
                  <a:pt x="59927" y="99634"/>
                </a:lnTo>
                <a:lnTo>
                  <a:pt x="34788" y="138728"/>
                </a:lnTo>
                <a:lnTo>
                  <a:pt x="15941" y="182365"/>
                </a:lnTo>
                <a:lnTo>
                  <a:pt x="4105" y="229756"/>
                </a:lnTo>
                <a:lnTo>
                  <a:pt x="0" y="2801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26999" y="4683457"/>
            <a:ext cx="22225" cy="114300"/>
          </a:xfrm>
          <a:custGeom>
            <a:avLst/>
            <a:gdLst/>
            <a:ahLst/>
            <a:cxnLst/>
            <a:rect l="l" t="t" r="r" b="b"/>
            <a:pathLst>
              <a:path w="22225" h="114300">
                <a:moveTo>
                  <a:pt x="21911" y="114270"/>
                </a:moveTo>
                <a:lnTo>
                  <a:pt x="13382" y="105290"/>
                </a:lnTo>
                <a:lnTo>
                  <a:pt x="6417" y="80802"/>
                </a:lnTo>
                <a:lnTo>
                  <a:pt x="1721" y="4448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73716" y="4397375"/>
            <a:ext cx="275590" cy="253365"/>
          </a:xfrm>
          <a:custGeom>
            <a:avLst/>
            <a:gdLst/>
            <a:ahLst/>
            <a:cxnLst/>
            <a:rect l="l" t="t" r="r" b="b"/>
            <a:pathLst>
              <a:path w="275589" h="253364">
                <a:moveTo>
                  <a:pt x="0" y="0"/>
                </a:moveTo>
                <a:lnTo>
                  <a:pt x="49534" y="4079"/>
                </a:lnTo>
                <a:lnTo>
                  <a:pt x="96156" y="15843"/>
                </a:lnTo>
                <a:lnTo>
                  <a:pt x="139086" y="34574"/>
                </a:lnTo>
                <a:lnTo>
                  <a:pt x="177547" y="59558"/>
                </a:lnTo>
                <a:lnTo>
                  <a:pt x="210761" y="90081"/>
                </a:lnTo>
                <a:lnTo>
                  <a:pt x="237948" y="125426"/>
                </a:lnTo>
                <a:lnTo>
                  <a:pt x="258331" y="164879"/>
                </a:lnTo>
                <a:lnTo>
                  <a:pt x="271131" y="207725"/>
                </a:lnTo>
                <a:lnTo>
                  <a:pt x="275571" y="253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72877" y="4623741"/>
            <a:ext cx="176530" cy="267970"/>
          </a:xfrm>
          <a:custGeom>
            <a:avLst/>
            <a:gdLst/>
            <a:ahLst/>
            <a:cxnLst/>
            <a:rect l="l" t="t" r="r" b="b"/>
            <a:pathLst>
              <a:path w="176529" h="267970">
                <a:moveTo>
                  <a:pt x="0" y="267346"/>
                </a:moveTo>
                <a:lnTo>
                  <a:pt x="68667" y="246337"/>
                </a:lnTo>
                <a:lnTo>
                  <a:pt x="98633" y="221689"/>
                </a:lnTo>
                <a:lnTo>
                  <a:pt x="124741" y="189045"/>
                </a:lnTo>
                <a:lnTo>
                  <a:pt x="146283" y="149479"/>
                </a:lnTo>
                <a:lnTo>
                  <a:pt x="162548" y="104066"/>
                </a:lnTo>
                <a:lnTo>
                  <a:pt x="172827" y="53881"/>
                </a:lnTo>
                <a:lnTo>
                  <a:pt x="17641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8697" y="4722909"/>
            <a:ext cx="49530" cy="109855"/>
          </a:xfrm>
          <a:custGeom>
            <a:avLst/>
            <a:gdLst/>
            <a:ahLst/>
            <a:cxnLst/>
            <a:rect l="l" t="t" r="r" b="b"/>
            <a:pathLst>
              <a:path w="49530" h="109854">
                <a:moveTo>
                  <a:pt x="19907" y="61802"/>
                </a:moveTo>
                <a:lnTo>
                  <a:pt x="0" y="67241"/>
                </a:lnTo>
                <a:lnTo>
                  <a:pt x="37890" y="109551"/>
                </a:lnTo>
                <a:lnTo>
                  <a:pt x="44972" y="74053"/>
                </a:lnTo>
                <a:lnTo>
                  <a:pt x="23254" y="74053"/>
                </a:lnTo>
                <a:lnTo>
                  <a:pt x="19907" y="61802"/>
                </a:lnTo>
                <a:close/>
              </a:path>
              <a:path w="49530" h="109854">
                <a:moveTo>
                  <a:pt x="29096" y="59291"/>
                </a:moveTo>
                <a:lnTo>
                  <a:pt x="19907" y="61802"/>
                </a:lnTo>
                <a:lnTo>
                  <a:pt x="23254" y="74053"/>
                </a:lnTo>
                <a:lnTo>
                  <a:pt x="32443" y="71542"/>
                </a:lnTo>
                <a:lnTo>
                  <a:pt x="29096" y="59291"/>
                </a:lnTo>
                <a:close/>
              </a:path>
              <a:path w="49530" h="109854">
                <a:moveTo>
                  <a:pt x="49002" y="53853"/>
                </a:moveTo>
                <a:lnTo>
                  <a:pt x="29096" y="59291"/>
                </a:lnTo>
                <a:lnTo>
                  <a:pt x="32443" y="71542"/>
                </a:lnTo>
                <a:lnTo>
                  <a:pt x="23254" y="74053"/>
                </a:lnTo>
                <a:lnTo>
                  <a:pt x="44972" y="74053"/>
                </a:lnTo>
                <a:lnTo>
                  <a:pt x="49002" y="53853"/>
                </a:lnTo>
                <a:close/>
              </a:path>
              <a:path w="49530" h="109854">
                <a:moveTo>
                  <a:pt x="12896" y="0"/>
                </a:moveTo>
                <a:lnTo>
                  <a:pt x="3708" y="2510"/>
                </a:lnTo>
                <a:lnTo>
                  <a:pt x="19907" y="61802"/>
                </a:lnTo>
                <a:lnTo>
                  <a:pt x="29096" y="59291"/>
                </a:lnTo>
                <a:lnTo>
                  <a:pt x="12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88924" y="4074667"/>
            <a:ext cx="12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95426" y="5097462"/>
            <a:ext cx="1875155" cy="3733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ts val="2150"/>
              </a:lnSpc>
            </a:pP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baseline="-13888" sz="1800" spc="-7" b="1">
                <a:latin typeface="Times New Roman"/>
                <a:cs typeface="Times New Roman"/>
              </a:rPr>
              <a:t>8</a:t>
            </a:r>
            <a:r>
              <a:rPr dirty="0" sz="1800" spc="-5" b="1">
                <a:latin typeface="Times New Roman"/>
                <a:cs typeface="Times New Roman"/>
              </a:rPr>
              <a:t>: 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cC·,</a:t>
            </a:r>
            <a:r>
              <a:rPr dirty="0" sz="1800" spc="4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c/d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54025" y="5246688"/>
            <a:ext cx="1028700" cy="50800"/>
          </a:xfrm>
          <a:custGeom>
            <a:avLst/>
            <a:gdLst/>
            <a:ahLst/>
            <a:cxnLst/>
            <a:rect l="l" t="t" r="r" b="b"/>
            <a:pathLst>
              <a:path w="1028700" h="50800">
                <a:moveTo>
                  <a:pt x="977900" y="30162"/>
                </a:moveTo>
                <a:lnTo>
                  <a:pt x="977900" y="50800"/>
                </a:lnTo>
                <a:lnTo>
                  <a:pt x="1019175" y="30162"/>
                </a:lnTo>
                <a:lnTo>
                  <a:pt x="977900" y="30162"/>
                </a:lnTo>
                <a:close/>
              </a:path>
              <a:path w="1028700" h="50800">
                <a:moveTo>
                  <a:pt x="977900" y="20637"/>
                </a:moveTo>
                <a:lnTo>
                  <a:pt x="977900" y="30162"/>
                </a:lnTo>
                <a:lnTo>
                  <a:pt x="990601" y="30162"/>
                </a:lnTo>
                <a:lnTo>
                  <a:pt x="990601" y="20637"/>
                </a:lnTo>
                <a:lnTo>
                  <a:pt x="977900" y="20637"/>
                </a:lnTo>
                <a:close/>
              </a:path>
              <a:path w="1028700" h="50800">
                <a:moveTo>
                  <a:pt x="977900" y="0"/>
                </a:moveTo>
                <a:lnTo>
                  <a:pt x="977900" y="20637"/>
                </a:lnTo>
                <a:lnTo>
                  <a:pt x="990601" y="20637"/>
                </a:lnTo>
                <a:lnTo>
                  <a:pt x="990601" y="30162"/>
                </a:lnTo>
                <a:lnTo>
                  <a:pt x="1019177" y="30161"/>
                </a:lnTo>
                <a:lnTo>
                  <a:pt x="1028700" y="25400"/>
                </a:lnTo>
                <a:lnTo>
                  <a:pt x="977900" y="0"/>
                </a:lnTo>
                <a:close/>
              </a:path>
              <a:path w="1028700" h="50800">
                <a:moveTo>
                  <a:pt x="0" y="20636"/>
                </a:moveTo>
                <a:lnTo>
                  <a:pt x="0" y="30161"/>
                </a:lnTo>
                <a:lnTo>
                  <a:pt x="977900" y="30162"/>
                </a:lnTo>
                <a:lnTo>
                  <a:pt x="977900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346113" y="494030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76125" y="5703887"/>
            <a:ext cx="50800" cy="567055"/>
          </a:xfrm>
          <a:custGeom>
            <a:avLst/>
            <a:gdLst/>
            <a:ahLst/>
            <a:cxnLst/>
            <a:rect l="l" t="t" r="r" b="b"/>
            <a:pathLst>
              <a:path w="50800" h="567054">
                <a:moveTo>
                  <a:pt x="20637" y="515937"/>
                </a:moveTo>
                <a:lnTo>
                  <a:pt x="0" y="515938"/>
                </a:lnTo>
                <a:lnTo>
                  <a:pt x="25400" y="566738"/>
                </a:lnTo>
                <a:lnTo>
                  <a:pt x="44449" y="528638"/>
                </a:lnTo>
                <a:lnTo>
                  <a:pt x="20637" y="528638"/>
                </a:lnTo>
                <a:lnTo>
                  <a:pt x="20637" y="515937"/>
                </a:lnTo>
                <a:close/>
              </a:path>
              <a:path w="50800" h="567054">
                <a:moveTo>
                  <a:pt x="50800" y="515937"/>
                </a:moveTo>
                <a:lnTo>
                  <a:pt x="20637" y="515937"/>
                </a:lnTo>
                <a:lnTo>
                  <a:pt x="20637" y="528638"/>
                </a:lnTo>
                <a:lnTo>
                  <a:pt x="30162" y="528638"/>
                </a:lnTo>
                <a:lnTo>
                  <a:pt x="30162" y="515937"/>
                </a:lnTo>
                <a:lnTo>
                  <a:pt x="50800" y="515937"/>
                </a:lnTo>
                <a:close/>
              </a:path>
              <a:path w="50800" h="567054">
                <a:moveTo>
                  <a:pt x="50799" y="515937"/>
                </a:moveTo>
                <a:lnTo>
                  <a:pt x="30162" y="515937"/>
                </a:lnTo>
                <a:lnTo>
                  <a:pt x="30162" y="528638"/>
                </a:lnTo>
                <a:lnTo>
                  <a:pt x="44449" y="528638"/>
                </a:lnTo>
                <a:lnTo>
                  <a:pt x="50799" y="515937"/>
                </a:lnTo>
                <a:close/>
              </a:path>
              <a:path w="50800" h="567054">
                <a:moveTo>
                  <a:pt x="30161" y="0"/>
                </a:moveTo>
                <a:lnTo>
                  <a:pt x="20636" y="0"/>
                </a:lnTo>
                <a:lnTo>
                  <a:pt x="20637" y="515937"/>
                </a:lnTo>
                <a:lnTo>
                  <a:pt x="30162" y="515937"/>
                </a:lnTo>
                <a:lnTo>
                  <a:pt x="30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380788" y="6257925"/>
            <a:ext cx="1773555" cy="3714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ts val="2155"/>
              </a:lnSpc>
            </a:pP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baseline="-13888" sz="1800" spc="-7" b="1">
                <a:latin typeface="Times New Roman"/>
                <a:cs typeface="Times New Roman"/>
              </a:rPr>
              <a:t>4</a:t>
            </a:r>
            <a:r>
              <a:rPr dirty="0" sz="1800" spc="-5" b="1">
                <a:latin typeface="Times New Roman"/>
                <a:cs typeface="Times New Roman"/>
              </a:rPr>
              <a:t>: 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d·,</a:t>
            </a:r>
            <a:r>
              <a:rPr dirty="0" sz="1800" spc="4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c/d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2137" y="2116137"/>
            <a:ext cx="1905" cy="4318000"/>
          </a:xfrm>
          <a:custGeom>
            <a:avLst/>
            <a:gdLst/>
            <a:ahLst/>
            <a:cxnLst/>
            <a:rect l="l" t="t" r="r" b="b"/>
            <a:pathLst>
              <a:path w="1904" h="4318000">
                <a:moveTo>
                  <a:pt x="0" y="0"/>
                </a:moveTo>
                <a:lnTo>
                  <a:pt x="1588" y="431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7050" y="6391140"/>
            <a:ext cx="597535" cy="50800"/>
          </a:xfrm>
          <a:custGeom>
            <a:avLst/>
            <a:gdLst/>
            <a:ahLst/>
            <a:cxnLst/>
            <a:rect l="l" t="t" r="r" b="b"/>
            <a:pathLst>
              <a:path w="597535" h="50800">
                <a:moveTo>
                  <a:pt x="546100" y="30162"/>
                </a:moveTo>
                <a:lnTo>
                  <a:pt x="546045" y="50799"/>
                </a:lnTo>
                <a:lnTo>
                  <a:pt x="587528" y="30196"/>
                </a:lnTo>
                <a:lnTo>
                  <a:pt x="558800" y="30196"/>
                </a:lnTo>
                <a:lnTo>
                  <a:pt x="546100" y="30162"/>
                </a:lnTo>
                <a:close/>
              </a:path>
              <a:path w="597535" h="50800">
                <a:moveTo>
                  <a:pt x="546125" y="20637"/>
                </a:moveTo>
                <a:lnTo>
                  <a:pt x="546100" y="30162"/>
                </a:lnTo>
                <a:lnTo>
                  <a:pt x="558800" y="30196"/>
                </a:lnTo>
                <a:lnTo>
                  <a:pt x="558825" y="20671"/>
                </a:lnTo>
                <a:lnTo>
                  <a:pt x="546125" y="20637"/>
                </a:lnTo>
                <a:close/>
              </a:path>
              <a:path w="597535" h="50800">
                <a:moveTo>
                  <a:pt x="546180" y="0"/>
                </a:moveTo>
                <a:lnTo>
                  <a:pt x="546125" y="20637"/>
                </a:lnTo>
                <a:lnTo>
                  <a:pt x="558825" y="20671"/>
                </a:lnTo>
                <a:lnTo>
                  <a:pt x="558800" y="30196"/>
                </a:lnTo>
                <a:lnTo>
                  <a:pt x="587528" y="30196"/>
                </a:lnTo>
                <a:lnTo>
                  <a:pt x="596913" y="25535"/>
                </a:lnTo>
                <a:lnTo>
                  <a:pt x="546180" y="0"/>
                </a:lnTo>
                <a:close/>
              </a:path>
              <a:path w="597535" h="50800">
                <a:moveTo>
                  <a:pt x="25" y="19184"/>
                </a:moveTo>
                <a:lnTo>
                  <a:pt x="0" y="28709"/>
                </a:lnTo>
                <a:lnTo>
                  <a:pt x="546100" y="30162"/>
                </a:lnTo>
                <a:lnTo>
                  <a:pt x="546125" y="20637"/>
                </a:lnTo>
                <a:lnTo>
                  <a:pt x="25" y="1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17238" y="606805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65263" y="3978275"/>
            <a:ext cx="1579880" cy="371475"/>
          </a:xfrm>
          <a:custGeom>
            <a:avLst/>
            <a:gdLst/>
            <a:ahLst/>
            <a:cxnLst/>
            <a:rect l="l" t="t" r="r" b="b"/>
            <a:pathLst>
              <a:path w="1579879" h="371475">
                <a:moveTo>
                  <a:pt x="0" y="0"/>
                </a:moveTo>
                <a:lnTo>
                  <a:pt x="1579563" y="0"/>
                </a:lnTo>
                <a:lnTo>
                  <a:pt x="1579563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254163" y="3964940"/>
            <a:ext cx="1311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baseline="-13888" sz="1800" spc="-7" b="1">
                <a:latin typeface="Times New Roman"/>
                <a:cs typeface="Times New Roman"/>
              </a:rPr>
              <a:t>7</a:t>
            </a:r>
            <a:r>
              <a:rPr dirty="0" sz="1800" spc="-5" b="1">
                <a:latin typeface="Times New Roman"/>
                <a:cs typeface="Times New Roman"/>
              </a:rPr>
              <a:t>: 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d·,</a:t>
            </a:r>
            <a:r>
              <a:rPr dirty="0" sz="1800" spc="3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38188" y="4129087"/>
            <a:ext cx="716280" cy="50800"/>
          </a:xfrm>
          <a:custGeom>
            <a:avLst/>
            <a:gdLst/>
            <a:ahLst/>
            <a:cxnLst/>
            <a:rect l="l" t="t" r="r" b="b"/>
            <a:pathLst>
              <a:path w="716279" h="50800">
                <a:moveTo>
                  <a:pt x="665162" y="0"/>
                </a:moveTo>
                <a:lnTo>
                  <a:pt x="665162" y="50800"/>
                </a:lnTo>
                <a:lnTo>
                  <a:pt x="706437" y="30162"/>
                </a:lnTo>
                <a:lnTo>
                  <a:pt x="677862" y="30162"/>
                </a:lnTo>
                <a:lnTo>
                  <a:pt x="677862" y="20637"/>
                </a:lnTo>
                <a:lnTo>
                  <a:pt x="706437" y="20637"/>
                </a:lnTo>
                <a:lnTo>
                  <a:pt x="665162" y="0"/>
                </a:lnTo>
                <a:close/>
              </a:path>
              <a:path w="716279" h="50800">
                <a:moveTo>
                  <a:pt x="665162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665162" y="30162"/>
                </a:lnTo>
                <a:lnTo>
                  <a:pt x="665162" y="20637"/>
                </a:lnTo>
                <a:close/>
              </a:path>
              <a:path w="716279" h="50800">
                <a:moveTo>
                  <a:pt x="706437" y="20637"/>
                </a:moveTo>
                <a:lnTo>
                  <a:pt x="677862" y="20637"/>
                </a:lnTo>
                <a:lnTo>
                  <a:pt x="677862" y="30162"/>
                </a:lnTo>
                <a:lnTo>
                  <a:pt x="706437" y="30162"/>
                </a:lnTo>
                <a:lnTo>
                  <a:pt x="715962" y="25400"/>
                </a:lnTo>
                <a:lnTo>
                  <a:pt x="706437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46375" y="2224087"/>
            <a:ext cx="255270" cy="279400"/>
          </a:xfrm>
          <a:custGeom>
            <a:avLst/>
            <a:gdLst/>
            <a:ahLst/>
            <a:cxnLst/>
            <a:rect l="l" t="t" r="r" b="b"/>
            <a:pathLst>
              <a:path w="255270" h="279400">
                <a:moveTo>
                  <a:pt x="254809" y="0"/>
                </a:moveTo>
                <a:lnTo>
                  <a:pt x="209007" y="4498"/>
                </a:lnTo>
                <a:lnTo>
                  <a:pt x="165897" y="17466"/>
                </a:lnTo>
                <a:lnTo>
                  <a:pt x="126201" y="38118"/>
                </a:lnTo>
                <a:lnTo>
                  <a:pt x="90638" y="65663"/>
                </a:lnTo>
                <a:lnTo>
                  <a:pt x="59927" y="99314"/>
                </a:lnTo>
                <a:lnTo>
                  <a:pt x="34788" y="138282"/>
                </a:lnTo>
                <a:lnTo>
                  <a:pt x="15941" y="181779"/>
                </a:lnTo>
                <a:lnTo>
                  <a:pt x="4105" y="229016"/>
                </a:lnTo>
                <a:lnTo>
                  <a:pt x="0" y="27920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46374" y="2509249"/>
            <a:ext cx="22225" cy="114300"/>
          </a:xfrm>
          <a:custGeom>
            <a:avLst/>
            <a:gdLst/>
            <a:ahLst/>
            <a:cxnLst/>
            <a:rect l="l" t="t" r="r" b="b"/>
            <a:pathLst>
              <a:path w="22225" h="114300">
                <a:moveTo>
                  <a:pt x="21911" y="113902"/>
                </a:moveTo>
                <a:lnTo>
                  <a:pt x="13382" y="104951"/>
                </a:lnTo>
                <a:lnTo>
                  <a:pt x="6417" y="80542"/>
                </a:lnTo>
                <a:lnTo>
                  <a:pt x="1721" y="4433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3091" y="2224087"/>
            <a:ext cx="275590" cy="252729"/>
          </a:xfrm>
          <a:custGeom>
            <a:avLst/>
            <a:gdLst/>
            <a:ahLst/>
            <a:cxnLst/>
            <a:rect l="l" t="t" r="r" b="b"/>
            <a:pathLst>
              <a:path w="275589" h="252730">
                <a:moveTo>
                  <a:pt x="0" y="0"/>
                </a:moveTo>
                <a:lnTo>
                  <a:pt x="49534" y="4066"/>
                </a:lnTo>
                <a:lnTo>
                  <a:pt x="96156" y="15792"/>
                </a:lnTo>
                <a:lnTo>
                  <a:pt x="139086" y="34463"/>
                </a:lnTo>
                <a:lnTo>
                  <a:pt x="177547" y="59367"/>
                </a:lnTo>
                <a:lnTo>
                  <a:pt x="210761" y="89791"/>
                </a:lnTo>
                <a:lnTo>
                  <a:pt x="237948" y="125023"/>
                </a:lnTo>
                <a:lnTo>
                  <a:pt x="258331" y="164349"/>
                </a:lnTo>
                <a:lnTo>
                  <a:pt x="271131" y="207058"/>
                </a:lnTo>
                <a:lnTo>
                  <a:pt x="275571" y="2524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92252" y="2449997"/>
            <a:ext cx="176530" cy="266700"/>
          </a:xfrm>
          <a:custGeom>
            <a:avLst/>
            <a:gdLst/>
            <a:ahLst/>
            <a:cxnLst/>
            <a:rect l="l" t="t" r="r" b="b"/>
            <a:pathLst>
              <a:path w="176529" h="266700">
                <a:moveTo>
                  <a:pt x="0" y="266215"/>
                </a:moveTo>
                <a:lnTo>
                  <a:pt x="68667" y="245295"/>
                </a:lnTo>
                <a:lnTo>
                  <a:pt x="98633" y="220751"/>
                </a:lnTo>
                <a:lnTo>
                  <a:pt x="124741" y="188245"/>
                </a:lnTo>
                <a:lnTo>
                  <a:pt x="146283" y="148846"/>
                </a:lnTo>
                <a:lnTo>
                  <a:pt x="162548" y="103626"/>
                </a:lnTo>
                <a:lnTo>
                  <a:pt x="172827" y="53653"/>
                </a:lnTo>
                <a:lnTo>
                  <a:pt x="17641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38037" y="2548567"/>
            <a:ext cx="49530" cy="109220"/>
          </a:xfrm>
          <a:custGeom>
            <a:avLst/>
            <a:gdLst/>
            <a:ahLst/>
            <a:cxnLst/>
            <a:rect l="l" t="t" r="r" b="b"/>
            <a:pathLst>
              <a:path w="49529" h="109219">
                <a:moveTo>
                  <a:pt x="19903" y="61472"/>
                </a:moveTo>
                <a:lnTo>
                  <a:pt x="0" y="66927"/>
                </a:lnTo>
                <a:lnTo>
                  <a:pt x="37926" y="109206"/>
                </a:lnTo>
                <a:lnTo>
                  <a:pt x="44975" y="73720"/>
                </a:lnTo>
                <a:lnTo>
                  <a:pt x="23261" y="73720"/>
                </a:lnTo>
                <a:lnTo>
                  <a:pt x="19903" y="61472"/>
                </a:lnTo>
                <a:close/>
              </a:path>
              <a:path w="49529" h="109219">
                <a:moveTo>
                  <a:pt x="29090" y="58954"/>
                </a:moveTo>
                <a:lnTo>
                  <a:pt x="19903" y="61472"/>
                </a:lnTo>
                <a:lnTo>
                  <a:pt x="23261" y="73720"/>
                </a:lnTo>
                <a:lnTo>
                  <a:pt x="32447" y="71202"/>
                </a:lnTo>
                <a:lnTo>
                  <a:pt x="29090" y="58954"/>
                </a:lnTo>
                <a:close/>
              </a:path>
              <a:path w="49529" h="109219">
                <a:moveTo>
                  <a:pt x="48992" y="53498"/>
                </a:moveTo>
                <a:lnTo>
                  <a:pt x="29090" y="58954"/>
                </a:lnTo>
                <a:lnTo>
                  <a:pt x="32447" y="71202"/>
                </a:lnTo>
                <a:lnTo>
                  <a:pt x="23261" y="73720"/>
                </a:lnTo>
                <a:lnTo>
                  <a:pt x="44975" y="73720"/>
                </a:lnTo>
                <a:lnTo>
                  <a:pt x="48992" y="53498"/>
                </a:lnTo>
                <a:close/>
              </a:path>
              <a:path w="49529" h="109219">
                <a:moveTo>
                  <a:pt x="12931" y="0"/>
                </a:moveTo>
                <a:lnTo>
                  <a:pt x="3743" y="2517"/>
                </a:lnTo>
                <a:lnTo>
                  <a:pt x="19903" y="61472"/>
                </a:lnTo>
                <a:lnTo>
                  <a:pt x="29090" y="58954"/>
                </a:lnTo>
                <a:lnTo>
                  <a:pt x="12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874999" y="2002028"/>
            <a:ext cx="12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48101" y="2609850"/>
            <a:ext cx="1713230" cy="3746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ts val="2155"/>
              </a:lnSpc>
            </a:pP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baseline="-13888" sz="1800" spc="-7" b="1">
                <a:latin typeface="Times New Roman"/>
                <a:cs typeface="Times New Roman"/>
              </a:rPr>
              <a:t>9</a:t>
            </a:r>
            <a:r>
              <a:rPr dirty="0" sz="1800" spc="-5" b="1">
                <a:latin typeface="Times New Roman"/>
                <a:cs typeface="Times New Roman"/>
              </a:rPr>
              <a:t>: 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cC·,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44826" y="2794001"/>
            <a:ext cx="803275" cy="50800"/>
          </a:xfrm>
          <a:custGeom>
            <a:avLst/>
            <a:gdLst/>
            <a:ahLst/>
            <a:cxnLst/>
            <a:rect l="l" t="t" r="r" b="b"/>
            <a:pathLst>
              <a:path w="803275" h="50800">
                <a:moveTo>
                  <a:pt x="752475" y="30162"/>
                </a:moveTo>
                <a:lnTo>
                  <a:pt x="752475" y="50800"/>
                </a:lnTo>
                <a:lnTo>
                  <a:pt x="793749" y="30162"/>
                </a:lnTo>
                <a:lnTo>
                  <a:pt x="752475" y="30162"/>
                </a:lnTo>
                <a:close/>
              </a:path>
              <a:path w="803275" h="50800">
                <a:moveTo>
                  <a:pt x="752475" y="20637"/>
                </a:moveTo>
                <a:lnTo>
                  <a:pt x="752475" y="30162"/>
                </a:lnTo>
                <a:lnTo>
                  <a:pt x="765174" y="30162"/>
                </a:lnTo>
                <a:lnTo>
                  <a:pt x="765174" y="20637"/>
                </a:lnTo>
                <a:lnTo>
                  <a:pt x="752475" y="20637"/>
                </a:lnTo>
                <a:close/>
              </a:path>
              <a:path w="803275" h="50800">
                <a:moveTo>
                  <a:pt x="752475" y="0"/>
                </a:moveTo>
                <a:lnTo>
                  <a:pt x="752475" y="20637"/>
                </a:lnTo>
                <a:lnTo>
                  <a:pt x="765174" y="20637"/>
                </a:lnTo>
                <a:lnTo>
                  <a:pt x="765174" y="30162"/>
                </a:lnTo>
                <a:lnTo>
                  <a:pt x="793752" y="30161"/>
                </a:lnTo>
                <a:lnTo>
                  <a:pt x="803274" y="25400"/>
                </a:lnTo>
                <a:lnTo>
                  <a:pt x="752475" y="0"/>
                </a:lnTo>
                <a:close/>
              </a:path>
              <a:path w="803275" h="50800">
                <a:moveTo>
                  <a:pt x="0" y="20636"/>
                </a:moveTo>
                <a:lnTo>
                  <a:pt x="0" y="30161"/>
                </a:lnTo>
                <a:lnTo>
                  <a:pt x="752475" y="30162"/>
                </a:lnTo>
                <a:lnTo>
                  <a:pt x="752475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070263" y="249885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31857" y="3503597"/>
            <a:ext cx="50800" cy="476884"/>
          </a:xfrm>
          <a:custGeom>
            <a:avLst/>
            <a:gdLst/>
            <a:ahLst/>
            <a:cxnLst/>
            <a:rect l="l" t="t" r="r" b="b"/>
            <a:pathLst>
              <a:path w="50800" h="476885">
                <a:moveTo>
                  <a:pt x="20637" y="425481"/>
                </a:moveTo>
                <a:lnTo>
                  <a:pt x="0" y="425550"/>
                </a:lnTo>
                <a:lnTo>
                  <a:pt x="25568" y="476265"/>
                </a:lnTo>
                <a:lnTo>
                  <a:pt x="44452" y="438181"/>
                </a:lnTo>
                <a:lnTo>
                  <a:pt x="20679" y="438181"/>
                </a:lnTo>
                <a:lnTo>
                  <a:pt x="20637" y="425481"/>
                </a:lnTo>
                <a:close/>
              </a:path>
              <a:path w="50800" h="476885">
                <a:moveTo>
                  <a:pt x="30162" y="425450"/>
                </a:moveTo>
                <a:lnTo>
                  <a:pt x="20637" y="425481"/>
                </a:lnTo>
                <a:lnTo>
                  <a:pt x="20679" y="438181"/>
                </a:lnTo>
                <a:lnTo>
                  <a:pt x="30204" y="438149"/>
                </a:lnTo>
                <a:lnTo>
                  <a:pt x="30162" y="425450"/>
                </a:lnTo>
                <a:close/>
              </a:path>
              <a:path w="50800" h="476885">
                <a:moveTo>
                  <a:pt x="50800" y="425381"/>
                </a:moveTo>
                <a:lnTo>
                  <a:pt x="30162" y="425450"/>
                </a:lnTo>
                <a:lnTo>
                  <a:pt x="30204" y="438149"/>
                </a:lnTo>
                <a:lnTo>
                  <a:pt x="20679" y="438181"/>
                </a:lnTo>
                <a:lnTo>
                  <a:pt x="44452" y="438181"/>
                </a:lnTo>
                <a:lnTo>
                  <a:pt x="50800" y="425381"/>
                </a:lnTo>
                <a:close/>
              </a:path>
              <a:path w="50800" h="476885">
                <a:moveTo>
                  <a:pt x="28743" y="0"/>
                </a:moveTo>
                <a:lnTo>
                  <a:pt x="19218" y="31"/>
                </a:lnTo>
                <a:lnTo>
                  <a:pt x="20637" y="425481"/>
                </a:lnTo>
                <a:lnTo>
                  <a:pt x="30162" y="425450"/>
                </a:lnTo>
                <a:lnTo>
                  <a:pt x="28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82374" y="4843462"/>
            <a:ext cx="1765300" cy="862330"/>
          </a:xfrm>
          <a:custGeom>
            <a:avLst/>
            <a:gdLst/>
            <a:ahLst/>
            <a:cxnLst/>
            <a:rect l="l" t="t" r="r" b="b"/>
            <a:pathLst>
              <a:path w="1765300" h="862329">
                <a:moveTo>
                  <a:pt x="0" y="0"/>
                </a:moveTo>
                <a:lnTo>
                  <a:pt x="1765300" y="0"/>
                </a:lnTo>
                <a:lnTo>
                  <a:pt x="1765300" y="862013"/>
                </a:lnTo>
                <a:lnTo>
                  <a:pt x="0" y="8620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471274" y="4830571"/>
            <a:ext cx="1572260" cy="11379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323850" marR="30480" indent="-285750">
              <a:lnSpc>
                <a:spcPct val="101699"/>
              </a:lnSpc>
              <a:spcBef>
                <a:spcPts val="60"/>
              </a:spcBef>
            </a:pP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baseline="-13888" sz="1800" spc="-7" b="1">
                <a:latin typeface="Times New Roman"/>
                <a:cs typeface="Times New Roman"/>
              </a:rPr>
              <a:t>3</a:t>
            </a:r>
            <a:r>
              <a:rPr dirty="0" sz="1800" spc="-5" b="1">
                <a:latin typeface="Times New Roman"/>
                <a:cs typeface="Times New Roman"/>
              </a:rPr>
              <a:t>: 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c·C, </a:t>
            </a:r>
            <a:r>
              <a:rPr dirty="0" sz="1800" spc="-5" b="1">
                <a:latin typeface="Times New Roman"/>
                <a:cs typeface="Times New Roman"/>
              </a:rPr>
              <a:t>c/d  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·cC, </a:t>
            </a:r>
            <a:r>
              <a:rPr dirty="0" sz="1800" spc="-5" b="1">
                <a:latin typeface="Times New Roman"/>
                <a:cs typeface="Times New Roman"/>
              </a:rPr>
              <a:t>c/d  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·d,</a:t>
            </a:r>
            <a:r>
              <a:rPr dirty="0" sz="1800" spc="4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c/d</a:t>
            </a:r>
            <a:endParaRPr sz="1800">
              <a:latin typeface="Times New Roman"/>
              <a:cs typeface="Times New Roman"/>
            </a:endParaRPr>
          </a:p>
          <a:p>
            <a:pPr algn="ctr" marL="215900">
              <a:lnSpc>
                <a:spcPct val="100000"/>
              </a:lnSpc>
              <a:spcBef>
                <a:spcPts val="50"/>
              </a:spcBef>
            </a:pPr>
            <a:r>
              <a:rPr dirty="0" sz="1800" b="1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6125" y="4918964"/>
            <a:ext cx="12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53724" y="5232401"/>
            <a:ext cx="631825" cy="50800"/>
          </a:xfrm>
          <a:custGeom>
            <a:avLst/>
            <a:gdLst/>
            <a:ahLst/>
            <a:cxnLst/>
            <a:rect l="l" t="t" r="r" b="b"/>
            <a:pathLst>
              <a:path w="631825" h="50800">
                <a:moveTo>
                  <a:pt x="581024" y="30162"/>
                </a:moveTo>
                <a:lnTo>
                  <a:pt x="581024" y="50800"/>
                </a:lnTo>
                <a:lnTo>
                  <a:pt x="622299" y="30162"/>
                </a:lnTo>
                <a:lnTo>
                  <a:pt x="581024" y="30162"/>
                </a:lnTo>
                <a:close/>
              </a:path>
              <a:path w="631825" h="50800">
                <a:moveTo>
                  <a:pt x="581024" y="20637"/>
                </a:moveTo>
                <a:lnTo>
                  <a:pt x="581024" y="30162"/>
                </a:lnTo>
                <a:lnTo>
                  <a:pt x="593724" y="30162"/>
                </a:lnTo>
                <a:lnTo>
                  <a:pt x="593724" y="20637"/>
                </a:lnTo>
                <a:lnTo>
                  <a:pt x="581024" y="20637"/>
                </a:lnTo>
                <a:close/>
              </a:path>
              <a:path w="631825" h="50800">
                <a:moveTo>
                  <a:pt x="581024" y="0"/>
                </a:moveTo>
                <a:lnTo>
                  <a:pt x="581024" y="20637"/>
                </a:lnTo>
                <a:lnTo>
                  <a:pt x="593724" y="20637"/>
                </a:lnTo>
                <a:lnTo>
                  <a:pt x="593724" y="30162"/>
                </a:lnTo>
                <a:lnTo>
                  <a:pt x="622302" y="30161"/>
                </a:lnTo>
                <a:lnTo>
                  <a:pt x="631824" y="25400"/>
                </a:lnTo>
                <a:lnTo>
                  <a:pt x="581024" y="0"/>
                </a:lnTo>
                <a:close/>
              </a:path>
              <a:path w="631825" h="50800">
                <a:moveTo>
                  <a:pt x="0" y="20636"/>
                </a:moveTo>
                <a:lnTo>
                  <a:pt x="0" y="30161"/>
                </a:lnTo>
                <a:lnTo>
                  <a:pt x="581024" y="30162"/>
                </a:lnTo>
                <a:lnTo>
                  <a:pt x="581024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3725" y="2133600"/>
            <a:ext cx="1905" cy="3124200"/>
          </a:xfrm>
          <a:custGeom>
            <a:avLst/>
            <a:gdLst/>
            <a:ahLst/>
            <a:cxnLst/>
            <a:rect l="l" t="t" r="r" b="b"/>
            <a:pathLst>
              <a:path w="1904" h="3124200">
                <a:moveTo>
                  <a:pt x="0" y="0"/>
                </a:moveTo>
                <a:lnTo>
                  <a:pt x="1417" y="3124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66849" y="2640012"/>
            <a:ext cx="1593850" cy="863600"/>
          </a:xfrm>
          <a:custGeom>
            <a:avLst/>
            <a:gdLst/>
            <a:ahLst/>
            <a:cxnLst/>
            <a:rect l="l" t="t" r="r" b="b"/>
            <a:pathLst>
              <a:path w="1593850" h="863600">
                <a:moveTo>
                  <a:pt x="0" y="0"/>
                </a:moveTo>
                <a:lnTo>
                  <a:pt x="1593850" y="0"/>
                </a:lnTo>
                <a:lnTo>
                  <a:pt x="1593850" y="863600"/>
                </a:lnTo>
                <a:lnTo>
                  <a:pt x="0" y="863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255749" y="2626867"/>
            <a:ext cx="1393825" cy="113220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323850" marR="30480" indent="-285750">
              <a:lnSpc>
                <a:spcPct val="101699"/>
              </a:lnSpc>
              <a:spcBef>
                <a:spcPts val="60"/>
              </a:spcBef>
            </a:pP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baseline="-13888" sz="1800" spc="-7" b="1">
                <a:latin typeface="Times New Roman"/>
                <a:cs typeface="Times New Roman"/>
              </a:rPr>
              <a:t>6</a:t>
            </a:r>
            <a:r>
              <a:rPr dirty="0" sz="1800" spc="-5" b="1">
                <a:latin typeface="Times New Roman"/>
                <a:cs typeface="Times New Roman"/>
              </a:rPr>
              <a:t>: 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c·C, </a:t>
            </a:r>
            <a:r>
              <a:rPr dirty="0" sz="1800" b="1">
                <a:latin typeface="Times New Roman"/>
                <a:cs typeface="Times New Roman"/>
              </a:rPr>
              <a:t>$  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·cC, </a:t>
            </a:r>
            <a:r>
              <a:rPr dirty="0" sz="1800" b="1">
                <a:latin typeface="Times New Roman"/>
                <a:cs typeface="Times New Roman"/>
              </a:rPr>
              <a:t>$  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·d,</a:t>
            </a:r>
            <a:r>
              <a:rPr dirty="0" sz="1800" spc="38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  <a:p>
            <a:pPr algn="ctr" marL="269875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442929" y="3077937"/>
            <a:ext cx="715010" cy="50800"/>
          </a:xfrm>
          <a:custGeom>
            <a:avLst/>
            <a:gdLst/>
            <a:ahLst/>
            <a:cxnLst/>
            <a:rect l="l" t="t" r="r" b="b"/>
            <a:pathLst>
              <a:path w="715010" h="50800">
                <a:moveTo>
                  <a:pt x="663574" y="30161"/>
                </a:moveTo>
                <a:lnTo>
                  <a:pt x="663483" y="50798"/>
                </a:lnTo>
                <a:lnTo>
                  <a:pt x="705105" y="30218"/>
                </a:lnTo>
                <a:lnTo>
                  <a:pt x="676275" y="30218"/>
                </a:lnTo>
                <a:lnTo>
                  <a:pt x="663574" y="30161"/>
                </a:lnTo>
                <a:close/>
              </a:path>
              <a:path w="715010" h="50800">
                <a:moveTo>
                  <a:pt x="663617" y="20636"/>
                </a:moveTo>
                <a:lnTo>
                  <a:pt x="663574" y="30161"/>
                </a:lnTo>
                <a:lnTo>
                  <a:pt x="676275" y="30218"/>
                </a:lnTo>
                <a:lnTo>
                  <a:pt x="676316" y="20693"/>
                </a:lnTo>
                <a:lnTo>
                  <a:pt x="663617" y="20636"/>
                </a:lnTo>
                <a:close/>
              </a:path>
              <a:path w="715010" h="50800">
                <a:moveTo>
                  <a:pt x="663708" y="0"/>
                </a:moveTo>
                <a:lnTo>
                  <a:pt x="663617" y="20636"/>
                </a:lnTo>
                <a:lnTo>
                  <a:pt x="676316" y="20693"/>
                </a:lnTo>
                <a:lnTo>
                  <a:pt x="676275" y="30218"/>
                </a:lnTo>
                <a:lnTo>
                  <a:pt x="705105" y="30218"/>
                </a:lnTo>
                <a:lnTo>
                  <a:pt x="714395" y="25624"/>
                </a:lnTo>
                <a:lnTo>
                  <a:pt x="663708" y="0"/>
                </a:lnTo>
                <a:close/>
              </a:path>
              <a:path w="715010" h="50800">
                <a:moveTo>
                  <a:pt x="41" y="17687"/>
                </a:moveTo>
                <a:lnTo>
                  <a:pt x="0" y="27212"/>
                </a:lnTo>
                <a:lnTo>
                  <a:pt x="663574" y="30161"/>
                </a:lnTo>
                <a:lnTo>
                  <a:pt x="663617" y="20636"/>
                </a:lnTo>
                <a:lnTo>
                  <a:pt x="41" y="17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699999" y="1484312"/>
          <a:ext cx="1584325" cy="2703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915"/>
                <a:gridCol w="848360"/>
              </a:tblGrid>
              <a:tr h="893762">
                <a:tc gridSpan="2">
                  <a:txBody>
                    <a:bodyPr/>
                    <a:lstStyle/>
                    <a:p>
                      <a:pPr marL="412750" indent="-285750">
                        <a:lnSpc>
                          <a:spcPts val="2160"/>
                        </a:lnSpc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13888" sz="1800" spc="-7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750" spc="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C·C,</a:t>
                      </a:r>
                      <a:r>
                        <a:rPr dirty="0" sz="1800" spc="3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$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12750" marR="125730">
                        <a:lnSpc>
                          <a:spcPct val="101099"/>
                        </a:lnSpc>
                        <a:spcBef>
                          <a:spcPts val="25"/>
                        </a:spcBef>
                        <a:tabLst>
                          <a:tab pos="1234440" algn="l"/>
                        </a:tabLst>
                      </a:pP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750" spc="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·cC,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$  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750" spc="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800" spc="5" b="1">
                          <a:latin typeface="Times New Roman"/>
                          <a:cs typeface="Times New Roman"/>
                        </a:rPr>
                        <a:t>·d,	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$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9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7093687" y="0"/>
            <a:ext cx="1529080" cy="1546860"/>
          </a:xfrm>
          <a:custGeom>
            <a:avLst/>
            <a:gdLst/>
            <a:ahLst/>
            <a:cxnLst/>
            <a:rect l="l" t="t" r="r" b="b"/>
            <a:pathLst>
              <a:path w="1529079" h="1546860">
                <a:moveTo>
                  <a:pt x="0" y="0"/>
                </a:moveTo>
                <a:lnTo>
                  <a:pt x="1528762" y="0"/>
                </a:lnTo>
                <a:lnTo>
                  <a:pt x="1528762" y="1546339"/>
                </a:lnTo>
                <a:lnTo>
                  <a:pt x="0" y="1546339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7172428" y="14731"/>
            <a:ext cx="1174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(0)</a:t>
            </a:r>
            <a:r>
              <a:rPr dirty="0" sz="2400" spc="-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15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baseline="1182" sz="3525" spc="22" i="1">
                <a:solidFill>
                  <a:srgbClr val="000000"/>
                </a:solidFill>
                <a:latin typeface="Symbol"/>
                <a:cs typeface="Symbol"/>
              </a:rPr>
              <a:t></a:t>
            </a:r>
            <a:r>
              <a:rPr dirty="0" sz="2400" spc="15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172428" y="383539"/>
            <a:ext cx="1370330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444500" algn="l"/>
              </a:tabLst>
            </a:pP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CC</a:t>
            </a:r>
            <a:endParaRPr sz="2400">
              <a:latin typeface="Times New Roman"/>
              <a:cs typeface="Times New Roman"/>
            </a:endParaRPr>
          </a:p>
          <a:p>
            <a:pPr marL="444500" indent="-431800">
              <a:lnSpc>
                <a:spcPct val="100000"/>
              </a:lnSpc>
              <a:buAutoNum type="arabicParenBoth"/>
              <a:tabLst>
                <a:tab pos="444500" algn="l"/>
              </a:tabLst>
            </a:pPr>
            <a:r>
              <a:rPr dirty="0" sz="2400" spc="10" b="1">
                <a:latin typeface="Times New Roman"/>
                <a:cs typeface="Times New Roman"/>
              </a:rPr>
              <a:t>C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Times New Roman"/>
                <a:cs typeface="Times New Roman"/>
              </a:rPr>
              <a:t>cC</a:t>
            </a:r>
            <a:endParaRPr sz="2400">
              <a:latin typeface="Times New Roman"/>
              <a:cs typeface="Times New Roman"/>
            </a:endParaRPr>
          </a:p>
          <a:p>
            <a:pPr marL="444500" indent="-431800">
              <a:lnSpc>
                <a:spcPct val="100000"/>
              </a:lnSpc>
              <a:spcBef>
                <a:spcPts val="25"/>
              </a:spcBef>
              <a:buAutoNum type="arabicParenBoth"/>
              <a:tabLst>
                <a:tab pos="444500" algn="l"/>
              </a:tabLst>
            </a:pPr>
            <a:r>
              <a:rPr dirty="0" sz="2400" spc="15" b="1">
                <a:latin typeface="Times New Roman"/>
                <a:cs typeface="Times New Roman"/>
              </a:rPr>
              <a:t>C</a:t>
            </a:r>
            <a:r>
              <a:rPr dirty="0" baseline="1182" sz="3525" spc="22" b="1" i="1">
                <a:latin typeface="Symbol"/>
                <a:cs typeface="Symbol"/>
              </a:rPr>
              <a:t></a:t>
            </a:r>
            <a:r>
              <a:rPr dirty="0" sz="2400" spc="15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107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87621"/>
            <a:ext cx="61487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09495" algn="l"/>
              </a:tabLst>
            </a:pPr>
            <a:r>
              <a:rPr dirty="0" spc="90">
                <a:solidFill>
                  <a:srgbClr val="FF0000"/>
                </a:solidFill>
              </a:rPr>
              <a:t>算法</a:t>
            </a:r>
            <a:r>
              <a:rPr dirty="0" spc="40">
                <a:solidFill>
                  <a:srgbClr val="FF0000"/>
                </a:solidFill>
                <a:latin typeface="宋体"/>
                <a:cs typeface="宋体"/>
              </a:rPr>
              <a:t>4.9	</a:t>
            </a:r>
            <a:r>
              <a:rPr dirty="0" spc="90">
                <a:solidFill>
                  <a:srgbClr val="FF0000"/>
                </a:solidFill>
              </a:rPr>
              <a:t>构造</a:t>
            </a:r>
            <a:r>
              <a:rPr dirty="0" spc="40">
                <a:solidFill>
                  <a:srgbClr val="FF0000"/>
                </a:solidFill>
                <a:latin typeface="宋体"/>
                <a:cs typeface="宋体"/>
              </a:rPr>
              <a:t>LR(1)</a:t>
            </a:r>
            <a:r>
              <a:rPr dirty="0" spc="90">
                <a:solidFill>
                  <a:srgbClr val="FF0000"/>
                </a:solidFill>
              </a:rPr>
              <a:t>分析表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953" y="995364"/>
            <a:ext cx="8354059" cy="551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 marR="2430780">
              <a:lnSpc>
                <a:spcPct val="122400"/>
              </a:lnSpc>
              <a:spcBef>
                <a:spcPts val="110"/>
              </a:spcBef>
              <a:tabLst>
                <a:tab pos="283337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输入：拓广文法</a:t>
            </a:r>
            <a:r>
              <a:rPr dirty="0" sz="2400" b="1">
                <a:latin typeface="Verdana"/>
                <a:cs typeface="Verdana"/>
              </a:rPr>
              <a:t>G</a:t>
            </a:r>
            <a:r>
              <a:rPr dirty="0" baseline="1182" sz="3525" spc="15" b="1" i="1">
                <a:latin typeface="Symbol"/>
                <a:cs typeface="Symbol"/>
              </a:rPr>
              <a:t></a:t>
            </a:r>
            <a:r>
              <a:rPr dirty="0" baseline="1182" sz="3525">
                <a:latin typeface="Times New Roman"/>
                <a:cs typeface="Times New Roman"/>
              </a:rPr>
              <a:t>	</a:t>
            </a:r>
            <a:r>
              <a:rPr dirty="0" baseline="1182" sz="3525" spc="75" b="1">
                <a:latin typeface="黑体"/>
                <a:cs typeface="黑体"/>
              </a:rPr>
              <a:t>输出：文法</a:t>
            </a:r>
            <a:r>
              <a:rPr dirty="0" sz="2400" b="1">
                <a:latin typeface="Verdana"/>
                <a:cs typeface="Verdana"/>
              </a:rPr>
              <a:t>G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baseline="1182" sz="3525" spc="67" b="1">
                <a:latin typeface="黑体"/>
                <a:cs typeface="黑体"/>
              </a:rPr>
              <a:t>的分析表 </a:t>
            </a:r>
            <a:r>
              <a:rPr dirty="0" sz="2350" spc="50" b="1">
                <a:latin typeface="黑体"/>
                <a:cs typeface="黑体"/>
              </a:rPr>
              <a:t>方法如下：</a:t>
            </a:r>
            <a:endParaRPr sz="2350">
              <a:latin typeface="黑体"/>
              <a:cs typeface="黑体"/>
            </a:endParaRPr>
          </a:p>
          <a:p>
            <a:pPr marL="378460" indent="-328295">
              <a:lnSpc>
                <a:spcPct val="100000"/>
              </a:lnSpc>
              <a:spcBef>
                <a:spcPts val="540"/>
              </a:spcBef>
              <a:buSzPct val="97872"/>
              <a:buFont typeface="Verdana"/>
              <a:buAutoNum type="arabicPeriod"/>
              <a:tabLst>
                <a:tab pos="3790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构造文法</a:t>
            </a:r>
            <a:r>
              <a:rPr dirty="0" sz="2400" spc="5" b="1">
                <a:latin typeface="Verdana"/>
                <a:cs typeface="Verdana"/>
              </a:rPr>
              <a:t>G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baseline="1182" sz="3525" spc="75" b="1">
                <a:latin typeface="黑体"/>
                <a:cs typeface="黑体"/>
              </a:rPr>
              <a:t>的</a:t>
            </a:r>
            <a:r>
              <a:rPr dirty="0" sz="2400" spc="-5" b="1">
                <a:latin typeface="Verdana"/>
                <a:cs typeface="Verdana"/>
              </a:rPr>
              <a:t>LR(1)</a:t>
            </a:r>
            <a:r>
              <a:rPr dirty="0" baseline="1182" sz="3525" spc="75" b="1">
                <a:latin typeface="黑体"/>
                <a:cs typeface="黑体"/>
              </a:rPr>
              <a:t>项目集规范族</a:t>
            </a:r>
            <a:r>
              <a:rPr dirty="0" sz="2400" spc="-5" b="1">
                <a:latin typeface="Verdana"/>
                <a:cs typeface="Verdana"/>
              </a:rPr>
              <a:t>C={I</a:t>
            </a:r>
            <a:r>
              <a:rPr dirty="0" baseline="-17361" sz="2400" spc="-7" b="1">
                <a:latin typeface="Verdana"/>
                <a:cs typeface="Verdana"/>
              </a:rPr>
              <a:t>0</a:t>
            </a:r>
            <a:r>
              <a:rPr dirty="0" sz="2400" spc="-5" b="1">
                <a:latin typeface="Verdana"/>
                <a:cs typeface="Verdana"/>
              </a:rPr>
              <a:t>,I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,…,I</a:t>
            </a:r>
            <a:r>
              <a:rPr dirty="0" baseline="-17361" sz="2400" spc="-7" b="1">
                <a:latin typeface="Verdana"/>
                <a:cs typeface="Verdana"/>
              </a:rPr>
              <a:t>n</a:t>
            </a:r>
            <a:r>
              <a:rPr dirty="0" sz="2400" spc="-5" b="1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378460" indent="-328295">
              <a:lnSpc>
                <a:spcPct val="100000"/>
              </a:lnSpc>
              <a:spcBef>
                <a:spcPts val="625"/>
              </a:spcBef>
              <a:buSzPct val="97872"/>
              <a:buFont typeface="Verdana"/>
              <a:buAutoNum type="arabicPeriod"/>
              <a:tabLst>
                <a:tab pos="3790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对于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状态</a:t>
            </a:r>
            <a:r>
              <a:rPr dirty="0" sz="2400" spc="25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182" sz="3525" spc="37" b="1">
                <a:latin typeface="黑体"/>
                <a:cs typeface="黑体"/>
              </a:rPr>
              <a:t>（</a:t>
            </a:r>
            <a:r>
              <a:rPr dirty="0" baseline="1182" sz="3525" spc="75" b="1">
                <a:latin typeface="黑体"/>
                <a:cs typeface="黑体"/>
              </a:rPr>
              <a:t>代表项目集</a:t>
            </a:r>
            <a:r>
              <a:rPr dirty="0" sz="2400" spc="25" b="1">
                <a:latin typeface="Verdana"/>
                <a:cs typeface="Verdana"/>
              </a:rPr>
              <a:t>I</a:t>
            </a:r>
            <a:r>
              <a:rPr dirty="0" baseline="-17361" sz="2400" spc="37" b="1">
                <a:latin typeface="Verdana"/>
                <a:cs typeface="Verdana"/>
              </a:rPr>
              <a:t>i</a:t>
            </a:r>
            <a:r>
              <a:rPr dirty="0" baseline="1182" sz="3525" spc="37" b="1">
                <a:latin typeface="黑体"/>
                <a:cs typeface="黑体"/>
              </a:rPr>
              <a:t>），</a:t>
            </a:r>
            <a:r>
              <a:rPr dirty="0" baseline="1182" sz="3525" spc="75" b="1">
                <a:latin typeface="黑体"/>
                <a:cs typeface="黑体"/>
              </a:rPr>
              <a:t>分析动作如下：</a:t>
            </a:r>
            <a:endParaRPr baseline="1182" sz="3525">
              <a:latin typeface="黑体"/>
              <a:cs typeface="黑体"/>
            </a:endParaRPr>
          </a:p>
          <a:p>
            <a:pPr lvl="1" marL="841375" marR="1843405" indent="-476250">
              <a:lnSpc>
                <a:spcPct val="100800"/>
              </a:lnSpc>
              <a:spcBef>
                <a:spcPts val="505"/>
              </a:spcBef>
              <a:buSzPct val="102127"/>
              <a:buFont typeface="Verdana"/>
              <a:buAutoNum type="alphaLcParenR"/>
              <a:tabLst>
                <a:tab pos="8382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[A</a:t>
            </a:r>
            <a:r>
              <a:rPr dirty="0" baseline="1182" sz="3525" spc="75" b="1" i="1">
                <a:solidFill>
                  <a:srgbClr val="3333FF"/>
                </a:solidFill>
                <a:latin typeface="Symbol"/>
                <a:cs typeface="Symbol"/>
              </a:rPr>
              <a:t></a:t>
            </a:r>
            <a:r>
              <a:rPr dirty="0" baseline="1182" sz="3525" spc="37" b="1" i="1">
                <a:solidFill>
                  <a:srgbClr val="3333FF"/>
                </a:solidFill>
                <a:latin typeface="Symbol"/>
                <a:cs typeface="Symbol"/>
              </a:rPr>
              <a:t>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·a</a:t>
            </a:r>
            <a:r>
              <a:rPr dirty="0" baseline="1182" sz="3525" spc="30" b="1" i="1">
                <a:solidFill>
                  <a:srgbClr val="3333FF"/>
                </a:solidFill>
                <a:latin typeface="Symbol"/>
                <a:cs typeface="Symbol"/>
              </a:rPr>
              <a:t>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,b</a:t>
            </a:r>
            <a:r>
              <a:rPr dirty="0" sz="2400" spc="-10" b="1">
                <a:solidFill>
                  <a:srgbClr val="3333FF"/>
                </a:solidFill>
                <a:latin typeface="Verdana"/>
                <a:cs typeface="Verdana"/>
              </a:rPr>
              <a:t>]</a:t>
            </a:r>
            <a:r>
              <a:rPr dirty="0" baseline="1182" sz="3525" spc="44" b="1" i="1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-17361" sz="240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，且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g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o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(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-17361" sz="240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,a)</a:t>
            </a:r>
            <a:r>
              <a:rPr dirty="0" sz="2400" spc="5" b="1">
                <a:solidFill>
                  <a:srgbClr val="3333FF"/>
                </a:solidFill>
                <a:latin typeface="Verdana"/>
                <a:cs typeface="Verdana"/>
              </a:rPr>
              <a:t>=I</a:t>
            </a:r>
            <a:r>
              <a:rPr dirty="0" baseline="-17361" sz="2400" spc="7" b="1">
                <a:solidFill>
                  <a:srgbClr val="3333FF"/>
                </a:solidFill>
                <a:latin typeface="Verdana"/>
                <a:cs typeface="Verdana"/>
              </a:rPr>
              <a:t>j</a:t>
            </a:r>
            <a:r>
              <a:rPr dirty="0" baseline="1182" sz="3525" spc="60" b="1">
                <a:latin typeface="黑体"/>
                <a:cs typeface="黑体"/>
              </a:rPr>
              <a:t>，则 </a:t>
            </a:r>
            <a:r>
              <a:rPr dirty="0" baseline="1182" sz="3525" spc="75" b="1">
                <a:latin typeface="黑体"/>
                <a:cs typeface="黑体"/>
              </a:rPr>
              <a:t>置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action[i,a]=sj</a:t>
            </a:r>
            <a:endParaRPr sz="2400">
              <a:latin typeface="Verdana"/>
              <a:cs typeface="Verdana"/>
            </a:endParaRPr>
          </a:p>
          <a:p>
            <a:pPr lvl="1" marL="847725" indent="-482600">
              <a:lnSpc>
                <a:spcPct val="100000"/>
              </a:lnSpc>
              <a:spcBef>
                <a:spcPts val="505"/>
              </a:spcBef>
              <a:buSzPct val="102127"/>
              <a:buFont typeface="Verdana"/>
              <a:buAutoNum type="alphaLcParenR"/>
              <a:tabLst>
                <a:tab pos="84772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10" b="1">
                <a:solidFill>
                  <a:srgbClr val="3333FF"/>
                </a:solidFill>
                <a:latin typeface="Verdana"/>
                <a:cs typeface="Verdana"/>
              </a:rPr>
              <a:t>[A</a:t>
            </a:r>
            <a:r>
              <a:rPr dirty="0" baseline="1182" sz="3525" spc="15" b="1" i="1">
                <a:solidFill>
                  <a:srgbClr val="3333FF"/>
                </a:solidFill>
                <a:latin typeface="Symbol"/>
                <a:cs typeface="Symbol"/>
              </a:rPr>
              <a:t></a:t>
            </a:r>
            <a:r>
              <a:rPr dirty="0" sz="2400" spc="10" b="1">
                <a:solidFill>
                  <a:srgbClr val="3333FF"/>
                </a:solidFill>
                <a:latin typeface="Verdana"/>
                <a:cs typeface="Verdana"/>
              </a:rPr>
              <a:t>·,a]</a:t>
            </a:r>
            <a:r>
              <a:rPr dirty="0" baseline="1182" sz="3525" spc="15" b="1" i="1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dirty="0" sz="2400" spc="1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-17361" sz="2400" spc="15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且</a:t>
            </a:r>
            <a:r>
              <a:rPr dirty="0" sz="2400" spc="10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182" sz="3525" spc="15" b="1" i="1">
                <a:solidFill>
                  <a:srgbClr val="3333FF"/>
                </a:solidFill>
                <a:latin typeface="Symbol"/>
                <a:cs typeface="Symbol"/>
              </a:rPr>
              <a:t></a:t>
            </a:r>
            <a:r>
              <a:rPr dirty="0" sz="2400" spc="10" b="1">
                <a:solidFill>
                  <a:srgbClr val="3333FF"/>
                </a:solidFill>
                <a:latin typeface="Verdana"/>
                <a:cs typeface="Verdana"/>
              </a:rPr>
              <a:t>S</a:t>
            </a:r>
            <a:r>
              <a:rPr dirty="0" baseline="1182" sz="3525" spc="15" b="1" i="1">
                <a:solidFill>
                  <a:srgbClr val="3333FF"/>
                </a:solidFill>
                <a:latin typeface="Symbol"/>
                <a:cs typeface="Symbol"/>
              </a:rPr>
              <a:t>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则置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action[i,a]=rj</a:t>
            </a:r>
            <a:endParaRPr sz="2400">
              <a:latin typeface="Verdana"/>
              <a:cs typeface="Verdana"/>
            </a:endParaRPr>
          </a:p>
          <a:p>
            <a:pPr lvl="1" marL="814069" indent="-449580">
              <a:lnSpc>
                <a:spcPct val="100000"/>
              </a:lnSpc>
              <a:spcBef>
                <a:spcPts val="625"/>
              </a:spcBef>
              <a:buSzPct val="102127"/>
              <a:buFont typeface="Verdana"/>
              <a:buAutoNum type="alphaLcParenR"/>
              <a:tabLst>
                <a:tab pos="8147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5" b="1">
                <a:solidFill>
                  <a:srgbClr val="3333FF"/>
                </a:solidFill>
                <a:latin typeface="Verdana"/>
                <a:cs typeface="Verdana"/>
              </a:rPr>
              <a:t>[S</a:t>
            </a:r>
            <a:r>
              <a:rPr dirty="0" baseline="1182" sz="3525" spc="7" b="1" i="1">
                <a:solidFill>
                  <a:srgbClr val="3333FF"/>
                </a:solidFill>
                <a:latin typeface="Symbol"/>
                <a:cs typeface="Symbol"/>
              </a:rPr>
              <a:t></a:t>
            </a:r>
            <a:r>
              <a:rPr dirty="0" sz="2400" spc="5" b="1">
                <a:solidFill>
                  <a:srgbClr val="3333FF"/>
                </a:solidFill>
                <a:latin typeface="Verdana"/>
                <a:cs typeface="Verdana"/>
              </a:rPr>
              <a:t>S·,$]</a:t>
            </a:r>
            <a:r>
              <a:rPr dirty="0" baseline="1182" sz="3525" spc="7" b="1" i="1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dirty="0" sz="2400" spc="5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-17361" sz="2400" spc="7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则置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action[i,$]=acc</a:t>
            </a:r>
            <a:endParaRPr sz="2400">
              <a:latin typeface="Verdana"/>
              <a:cs typeface="Verdana"/>
            </a:endParaRPr>
          </a:p>
          <a:p>
            <a:pPr marL="378460" indent="-328295">
              <a:lnSpc>
                <a:spcPct val="100000"/>
              </a:lnSpc>
              <a:spcBef>
                <a:spcPts val="620"/>
              </a:spcBef>
              <a:buSzPct val="97872"/>
              <a:buFont typeface="Verdana"/>
              <a:buAutoNum type="arabicPeriod"/>
              <a:tabLst>
                <a:tab pos="3790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若对非终结符号</a:t>
            </a:r>
            <a:r>
              <a:rPr dirty="0" sz="2400" spc="20" b="1">
                <a:latin typeface="Verdana"/>
                <a:cs typeface="Verdana"/>
              </a:rPr>
              <a:t>A</a:t>
            </a:r>
            <a:r>
              <a:rPr dirty="0" baseline="1182" sz="3525" spc="30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有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go(I</a:t>
            </a:r>
            <a:r>
              <a:rPr dirty="0" baseline="-17361" sz="240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,A)=I</a:t>
            </a:r>
            <a:r>
              <a:rPr dirty="0" baseline="-17361" sz="2400" b="1">
                <a:solidFill>
                  <a:srgbClr val="3333FF"/>
                </a:solidFill>
                <a:latin typeface="Verdana"/>
                <a:cs typeface="Verdana"/>
              </a:rPr>
              <a:t>j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则置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goto[i,A]=j</a:t>
            </a:r>
            <a:endParaRPr sz="2400">
              <a:latin typeface="Verdana"/>
              <a:cs typeface="Verdana"/>
            </a:endParaRPr>
          </a:p>
          <a:p>
            <a:pPr marL="317500" marR="44450" indent="-266700">
              <a:lnSpc>
                <a:spcPct val="100000"/>
              </a:lnSpc>
              <a:spcBef>
                <a:spcPts val="530"/>
              </a:spcBef>
              <a:buSzPct val="97872"/>
              <a:buFont typeface="Verdana"/>
              <a:buAutoNum type="arabicPeriod"/>
              <a:tabLst>
                <a:tab pos="387985" algn="l"/>
              </a:tabLst>
            </a:pPr>
            <a:r>
              <a:rPr dirty="0" baseline="1182" sz="3525" spc="195" b="1">
                <a:latin typeface="黑体"/>
                <a:cs typeface="黑体"/>
              </a:rPr>
              <a:t>凡是不能用上述规则填入信息的空白表项，均置上出错标 </a:t>
            </a:r>
            <a:r>
              <a:rPr dirty="0" baseline="1182" sz="3525" spc="75" b="1">
                <a:latin typeface="黑体"/>
                <a:cs typeface="黑体"/>
              </a:rPr>
              <a:t>志</a:t>
            </a:r>
            <a:r>
              <a:rPr dirty="0" sz="2400" spc="-5" b="1">
                <a:latin typeface="Verdana"/>
                <a:cs typeface="Verdana"/>
              </a:rPr>
              <a:t>error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17500" marR="43180" indent="-266700">
              <a:lnSpc>
                <a:spcPct val="101499"/>
              </a:lnSpc>
              <a:spcBef>
                <a:spcPts val="484"/>
              </a:spcBef>
              <a:buSzPct val="97872"/>
              <a:buFont typeface="Verdana"/>
              <a:buAutoNum type="arabicPeriod"/>
              <a:tabLst>
                <a:tab pos="389890" algn="l"/>
              </a:tabLst>
            </a:pPr>
            <a:r>
              <a:rPr dirty="0" baseline="1182" sz="3525" spc="209" b="1">
                <a:latin typeface="黑体"/>
                <a:cs typeface="黑体"/>
              </a:rPr>
              <a:t>分析程序的初态是包括</a:t>
            </a:r>
            <a:r>
              <a:rPr dirty="0" sz="2400" spc="10" b="1">
                <a:latin typeface="Verdana"/>
                <a:cs typeface="Verdana"/>
              </a:rPr>
              <a:t>[S</a:t>
            </a:r>
            <a:r>
              <a:rPr dirty="0" baseline="1182" sz="3525" spc="15" b="1" i="1">
                <a:latin typeface="Symbol"/>
                <a:cs typeface="Symbol"/>
              </a:rPr>
              <a:t></a:t>
            </a:r>
            <a:r>
              <a:rPr dirty="0" sz="2400" spc="10" b="1">
                <a:latin typeface="Verdana"/>
                <a:cs typeface="Verdana"/>
              </a:rPr>
              <a:t>·s,$]</a:t>
            </a:r>
            <a:r>
              <a:rPr dirty="0" baseline="1182" sz="3525" spc="209" b="1">
                <a:latin typeface="黑体"/>
                <a:cs typeface="黑体"/>
              </a:rPr>
              <a:t>的有效项目集所对应的 </a:t>
            </a:r>
            <a:r>
              <a:rPr dirty="0" sz="2350" spc="50" b="1">
                <a:latin typeface="黑体"/>
                <a:cs typeface="黑体"/>
              </a:rPr>
              <a:t>状态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108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85419"/>
            <a:ext cx="6452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FF0000"/>
                </a:solidFill>
                <a:latin typeface="黑体"/>
                <a:cs typeface="黑体"/>
              </a:rPr>
              <a:t>例：</a:t>
            </a:r>
            <a:r>
              <a:rPr dirty="0" sz="3500" spc="95">
                <a:solidFill>
                  <a:srgbClr val="FF0000"/>
                </a:solidFill>
              </a:rPr>
              <a:t>构造文法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4.8</a:t>
            </a:r>
            <a:r>
              <a:rPr dirty="0" sz="3500" spc="95">
                <a:solidFill>
                  <a:srgbClr val="FF0000"/>
                </a:solidFill>
              </a:rPr>
              <a:t>的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LR(1)</a:t>
            </a:r>
            <a:r>
              <a:rPr dirty="0" sz="3500" spc="95">
                <a:solidFill>
                  <a:srgbClr val="FF0000"/>
                </a:solidFill>
              </a:rPr>
              <a:t>分析表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2902" y="1583646"/>
            <a:ext cx="48958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350" spc="40" b="1">
                <a:latin typeface="黑体"/>
                <a:cs typeface="黑体"/>
              </a:rPr>
              <a:t>且</a:t>
            </a:r>
            <a:r>
              <a:rPr dirty="0" sz="2350" spc="25" b="1">
                <a:latin typeface="黑体"/>
                <a:cs typeface="黑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sz="2350" spc="25" b="1">
                <a:latin typeface="宋体"/>
                <a:cs typeface="宋体"/>
              </a:rPr>
              <a:t>,S)=I</a:t>
            </a:r>
            <a:r>
              <a:rPr dirty="0" baseline="-17921" sz="2325" spc="37" b="1">
                <a:latin typeface="宋体"/>
                <a:cs typeface="宋体"/>
              </a:rPr>
              <a:t>1</a:t>
            </a:r>
            <a:r>
              <a:rPr dirty="0" sz="2350" spc="25" b="1">
                <a:latin typeface="黑体"/>
                <a:cs typeface="黑体"/>
              </a:rPr>
              <a:t>， </a:t>
            </a:r>
            <a:r>
              <a:rPr dirty="0" sz="2350" spc="50" b="1">
                <a:latin typeface="黑体"/>
                <a:cs typeface="黑体"/>
              </a:rPr>
              <a:t>故</a:t>
            </a:r>
            <a:r>
              <a:rPr dirty="0" sz="2350" spc="25" b="1">
                <a:latin typeface="黑体"/>
                <a:cs typeface="黑体"/>
              </a:rPr>
              <a:t>：</a:t>
            </a:r>
            <a:r>
              <a:rPr dirty="0" sz="2350" spc="25" b="1">
                <a:latin typeface="宋体"/>
                <a:cs typeface="宋体"/>
              </a:rPr>
              <a:t>goto[0,S]=1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627" y="1038088"/>
            <a:ext cx="2300605" cy="136461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考察</a:t>
            </a:r>
            <a:r>
              <a:rPr dirty="0" baseline="1010" sz="4125" spc="30" b="1">
                <a:latin typeface="宋体"/>
                <a:cs typeface="宋体"/>
              </a:rPr>
              <a:t>I</a:t>
            </a:r>
            <a:r>
              <a:rPr dirty="0" baseline="-18018" sz="2775" spc="30" b="1">
                <a:latin typeface="宋体"/>
                <a:cs typeface="宋体"/>
              </a:rPr>
              <a:t>0</a:t>
            </a:r>
            <a:r>
              <a:rPr dirty="0" baseline="1010" sz="4125" spc="30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lvl="1" marL="781050" indent="-286385">
              <a:lnSpc>
                <a:spcPct val="100000"/>
              </a:lnSpc>
              <a:spcBef>
                <a:spcPts val="45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81050" algn="l"/>
              </a:tabLst>
            </a:pPr>
            <a:r>
              <a:rPr dirty="0" baseline="1182" sz="3525" spc="30" b="1">
                <a:latin typeface="宋体"/>
                <a:cs typeface="宋体"/>
              </a:rPr>
              <a:t>[S</a:t>
            </a:r>
            <a:r>
              <a:rPr dirty="0" baseline="1182" sz="3525" spc="30" b="1" i="1">
                <a:latin typeface="Symbol"/>
                <a:cs typeface="Symbol"/>
              </a:rPr>
              <a:t></a:t>
            </a:r>
            <a:r>
              <a:rPr dirty="0" sz="2400" spc="20" b="1">
                <a:latin typeface="Times New Roman"/>
                <a:cs typeface="Times New Roman"/>
              </a:rPr>
              <a:t>·</a:t>
            </a:r>
            <a:r>
              <a:rPr dirty="0" baseline="1182" sz="3525" spc="30" b="1">
                <a:latin typeface="宋体"/>
                <a:cs typeface="宋体"/>
              </a:rPr>
              <a:t>S,$]</a:t>
            </a:r>
            <a:endParaRPr baseline="1182" sz="3525">
              <a:latin typeface="宋体"/>
              <a:cs typeface="宋体"/>
            </a:endParaRPr>
          </a:p>
          <a:p>
            <a:pPr lvl="1" marL="781050" indent="-286385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8105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[S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CC,$]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227" y="2376931"/>
            <a:ext cx="2100580" cy="91566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[C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spc="-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cC,c/d]</a:t>
            </a:r>
            <a:endParaRPr baseline="1182" sz="3525">
              <a:latin typeface="宋体"/>
              <a:cs typeface="宋体"/>
            </a:endParaRPr>
          </a:p>
          <a:p>
            <a:pPr marL="298450" indent="-28575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d,c/d]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8642" y="1926995"/>
            <a:ext cx="1667510" cy="1360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24300"/>
              </a:lnSpc>
              <a:spcBef>
                <a:spcPts val="95"/>
              </a:spcBef>
            </a:pPr>
            <a:r>
              <a:rPr dirty="0" sz="2350" spc="25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sz="2350" spc="25" b="1">
                <a:latin typeface="宋体"/>
                <a:cs typeface="宋体"/>
              </a:rPr>
              <a:t>,C)=I</a:t>
            </a:r>
            <a:r>
              <a:rPr dirty="0" baseline="-17921" sz="2325" spc="22" b="1">
                <a:latin typeface="宋体"/>
                <a:cs typeface="宋体"/>
              </a:rPr>
              <a:t>2  </a:t>
            </a:r>
            <a:r>
              <a:rPr dirty="0" sz="2350" spc="25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sz="2350" spc="25" b="1">
                <a:latin typeface="宋体"/>
                <a:cs typeface="宋体"/>
              </a:rPr>
              <a:t>,c)=I</a:t>
            </a:r>
            <a:r>
              <a:rPr dirty="0" baseline="-17921" sz="2325" spc="22" b="1">
                <a:latin typeface="宋体"/>
                <a:cs typeface="宋体"/>
              </a:rPr>
              <a:t>3  </a:t>
            </a:r>
            <a:r>
              <a:rPr dirty="0" sz="2350" spc="25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sz="2350" spc="25" b="1">
                <a:latin typeface="宋体"/>
                <a:cs typeface="宋体"/>
              </a:rPr>
              <a:t>,d)=I</a:t>
            </a:r>
            <a:r>
              <a:rPr dirty="0" baseline="-17921" sz="2325" spc="22" b="1">
                <a:latin typeface="宋体"/>
                <a:cs typeface="宋体"/>
              </a:rPr>
              <a:t>4</a:t>
            </a:r>
            <a:endParaRPr baseline="-17921" sz="2325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4240" y="1926995"/>
            <a:ext cx="2181225" cy="1360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95"/>
              </a:spcBef>
            </a:pPr>
            <a:r>
              <a:rPr dirty="0" sz="2350" spc="25" b="1">
                <a:latin typeface="宋体"/>
                <a:cs typeface="宋体"/>
              </a:rPr>
              <a:t>goto[0,C]=2  </a:t>
            </a:r>
            <a:r>
              <a:rPr dirty="0" sz="2350" spc="25" b="1">
                <a:latin typeface="宋体"/>
                <a:cs typeface="宋体"/>
              </a:rPr>
              <a:t>action[0,c]=s3  action[0,d]=s4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627" y="3366376"/>
            <a:ext cx="3805554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考察</a:t>
            </a:r>
            <a:r>
              <a:rPr dirty="0" baseline="1010" sz="4125" spc="37" b="1">
                <a:latin typeface="宋体"/>
                <a:cs typeface="宋体"/>
              </a:rPr>
              <a:t>I</a:t>
            </a:r>
            <a:r>
              <a:rPr dirty="0" baseline="-18018" sz="2775" spc="37" b="1">
                <a:latin typeface="宋体"/>
                <a:cs typeface="宋体"/>
              </a:rPr>
              <a:t>1</a:t>
            </a:r>
            <a:r>
              <a:rPr dirty="0" baseline="1010" sz="4125" spc="37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由于</a:t>
            </a:r>
            <a:r>
              <a:rPr dirty="0" baseline="1182" sz="3525" spc="30" b="1">
                <a:latin typeface="宋体"/>
                <a:cs typeface="宋体"/>
              </a:rPr>
              <a:t>[S</a:t>
            </a:r>
            <a:r>
              <a:rPr dirty="0" baseline="1182" sz="3525" spc="30" b="1" i="1">
                <a:latin typeface="Symbol"/>
                <a:cs typeface="Symbol"/>
              </a:rPr>
              <a:t></a:t>
            </a:r>
            <a:r>
              <a:rPr dirty="0" baseline="1182" sz="3525" spc="30" b="1">
                <a:latin typeface="宋体"/>
                <a:cs typeface="宋体"/>
              </a:rPr>
              <a:t>S</a:t>
            </a:r>
            <a:r>
              <a:rPr dirty="0" sz="2400" spc="20" b="1">
                <a:latin typeface="Times New Roman"/>
                <a:cs typeface="Times New Roman"/>
              </a:rPr>
              <a:t>·</a:t>
            </a:r>
            <a:r>
              <a:rPr dirty="0" baseline="1182" sz="3525" spc="30" b="1">
                <a:latin typeface="宋体"/>
                <a:cs typeface="宋体"/>
              </a:rPr>
              <a:t>,$]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5027" y="3412446"/>
            <a:ext cx="26416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故</a:t>
            </a:r>
            <a:r>
              <a:rPr dirty="0" sz="2350" spc="25" b="1">
                <a:latin typeface="宋体"/>
                <a:cs typeface="宋体"/>
              </a:rPr>
              <a:t>action[1,$]=acc</a:t>
            </a:r>
            <a:endParaRPr sz="2350">
              <a:latin typeface="宋体"/>
              <a:cs typeface="宋体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4977" y="3913326"/>
          <a:ext cx="7729855" cy="1764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9825"/>
                <a:gridCol w="536575"/>
                <a:gridCol w="1901189"/>
                <a:gridCol w="2882265"/>
              </a:tblGrid>
              <a:tr h="451565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190"/>
                        </a:lnSpc>
                        <a:buClr>
                          <a:srgbClr val="0000FF"/>
                        </a:buClr>
                        <a:buSzPct val="72727"/>
                        <a:buFont typeface="Arial"/>
                        <a:buChar char="■"/>
                        <a:tabLst>
                          <a:tab pos="374015" algn="l"/>
                          <a:tab pos="374650" algn="l"/>
                        </a:tabLst>
                      </a:pPr>
                      <a:r>
                        <a:rPr dirty="0" baseline="1010" sz="4125" spc="67" b="1">
                          <a:latin typeface="黑体"/>
                          <a:cs typeface="黑体"/>
                        </a:rPr>
                        <a:t>考察</a:t>
                      </a:r>
                      <a:r>
                        <a:rPr dirty="0" baseline="1010" sz="4125" spc="30" b="1">
                          <a:latin typeface="宋体"/>
                          <a:cs typeface="宋体"/>
                        </a:rPr>
                        <a:t>I</a:t>
                      </a:r>
                      <a:r>
                        <a:rPr dirty="0" baseline="-18018" sz="2775" spc="30" b="1">
                          <a:latin typeface="宋体"/>
                          <a:cs typeface="宋体"/>
                        </a:rPr>
                        <a:t>2</a:t>
                      </a:r>
                      <a:r>
                        <a:rPr dirty="0" baseline="1010" sz="4125" spc="30" b="1">
                          <a:latin typeface="黑体"/>
                          <a:cs typeface="黑体"/>
                        </a:rPr>
                        <a:t>：</a:t>
                      </a:r>
                      <a:endParaRPr baseline="1010" sz="4125">
                        <a:latin typeface="黑体"/>
                        <a:cs typeface="黑体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61667">
                <a:tc>
                  <a:txBody>
                    <a:bodyPr/>
                    <a:lstStyle/>
                    <a:p>
                      <a:pPr marL="774700" indent="-286385">
                        <a:lnSpc>
                          <a:spcPct val="100000"/>
                        </a:lnSpc>
                        <a:spcBef>
                          <a:spcPts val="70"/>
                        </a:spcBef>
                        <a:buClr>
                          <a:srgbClr val="0000FF"/>
                        </a:buClr>
                        <a:buSzPct val="72340"/>
                        <a:buFont typeface="Wingdings"/>
                        <a:buChar char=""/>
                        <a:tabLst>
                          <a:tab pos="774700" algn="l"/>
                        </a:tabLst>
                      </a:pPr>
                      <a:r>
                        <a:rPr dirty="0" baseline="1182" sz="3525" spc="37" b="1">
                          <a:latin typeface="宋体"/>
                          <a:cs typeface="宋体"/>
                        </a:rPr>
                        <a:t>[S</a:t>
                      </a:r>
                      <a:r>
                        <a:rPr dirty="0" baseline="1182" sz="3525" spc="3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baseline="1182" sz="3525" spc="37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400" spc="25" b="1">
                          <a:latin typeface="Times New Roman"/>
                          <a:cs typeface="Times New Roman"/>
                        </a:rPr>
                        <a:t>·</a:t>
                      </a:r>
                      <a:r>
                        <a:rPr dirty="0" baseline="1182" sz="3525" spc="37" b="1">
                          <a:latin typeface="宋体"/>
                          <a:cs typeface="宋体"/>
                        </a:rPr>
                        <a:t>C,$]</a:t>
                      </a:r>
                      <a:endParaRPr baseline="1182" sz="3525">
                        <a:latin typeface="宋体"/>
                        <a:cs typeface="宋体"/>
                      </a:endParaRPr>
                    </a:p>
                    <a:p>
                      <a:pPr marL="774700" indent="-286385">
                        <a:lnSpc>
                          <a:spcPct val="100000"/>
                        </a:lnSpc>
                        <a:spcBef>
                          <a:spcPts val="525"/>
                        </a:spcBef>
                        <a:buClr>
                          <a:srgbClr val="0000FF"/>
                        </a:buClr>
                        <a:buSzPct val="72340"/>
                        <a:buFont typeface="Wingdings"/>
                        <a:buChar char=""/>
                        <a:tabLst>
                          <a:tab pos="774700" algn="l"/>
                        </a:tabLst>
                      </a:pPr>
                      <a:r>
                        <a:rPr dirty="0" baseline="1182" sz="3525" spc="37" b="1">
                          <a:latin typeface="宋体"/>
                          <a:cs typeface="宋体"/>
                        </a:rPr>
                        <a:t>[C</a:t>
                      </a:r>
                      <a:r>
                        <a:rPr dirty="0" baseline="1182" sz="3525" spc="3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25" b="1">
                          <a:latin typeface="Times New Roman"/>
                          <a:cs typeface="Times New Roman"/>
                        </a:rPr>
                        <a:t>·</a:t>
                      </a:r>
                      <a:r>
                        <a:rPr dirty="0" baseline="1182" sz="3525" spc="37" b="1">
                          <a:latin typeface="宋体"/>
                          <a:cs typeface="宋体"/>
                        </a:rPr>
                        <a:t>cC,$]</a:t>
                      </a:r>
                      <a:endParaRPr baseline="1182" sz="3525">
                        <a:latin typeface="宋体"/>
                        <a:cs typeface="宋体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350" b="1">
                          <a:latin typeface="黑体"/>
                          <a:cs typeface="黑体"/>
                        </a:rPr>
                        <a:t>且</a:t>
                      </a:r>
                      <a:endParaRPr sz="2350">
                        <a:latin typeface="黑体"/>
                        <a:cs typeface="黑体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go(I</a:t>
                      </a:r>
                      <a:r>
                        <a:rPr dirty="0" baseline="-17921" sz="2325" spc="37" b="1">
                          <a:latin typeface="宋体"/>
                          <a:cs typeface="宋体"/>
                        </a:rPr>
                        <a:t>2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,C)=I</a:t>
                      </a:r>
                      <a:r>
                        <a:rPr dirty="0" baseline="-17921" sz="2325" spc="37" b="1">
                          <a:latin typeface="宋体"/>
                          <a:cs typeface="宋体"/>
                        </a:rPr>
                        <a:t>5</a:t>
                      </a:r>
                      <a:endParaRPr baseline="-17921" sz="2325">
                        <a:latin typeface="宋体"/>
                        <a:cs typeface="宋体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go(I</a:t>
                      </a:r>
                      <a:r>
                        <a:rPr dirty="0" baseline="-17921" sz="2325" spc="37" b="1">
                          <a:latin typeface="宋体"/>
                          <a:cs typeface="宋体"/>
                        </a:rPr>
                        <a:t>2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,c)=I</a:t>
                      </a:r>
                      <a:r>
                        <a:rPr dirty="0" baseline="-17921" sz="2325" spc="37" b="1">
                          <a:latin typeface="宋体"/>
                          <a:cs typeface="宋体"/>
                        </a:rPr>
                        <a:t>6</a:t>
                      </a:r>
                      <a:endParaRPr baseline="-17921" sz="2325">
                        <a:latin typeface="宋体"/>
                        <a:cs typeface="宋体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350" spc="50" b="1">
                          <a:latin typeface="黑体"/>
                          <a:cs typeface="黑体"/>
                        </a:rPr>
                        <a:t>故</a:t>
                      </a:r>
                      <a:r>
                        <a:rPr dirty="0" sz="2350" spc="25" b="1">
                          <a:latin typeface="黑体"/>
                          <a:cs typeface="黑体"/>
                        </a:rPr>
                        <a:t>：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goto[2,C]=5</a:t>
                      </a:r>
                      <a:endParaRPr sz="2350">
                        <a:latin typeface="宋体"/>
                        <a:cs typeface="宋体"/>
                      </a:endParaRPr>
                    </a:p>
                    <a:p>
                      <a:pPr marL="6940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action[2,c]=s6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11430"/>
                </a:tc>
              </a:tr>
              <a:tr h="450976">
                <a:tc>
                  <a:txBody>
                    <a:bodyPr/>
                    <a:lstStyle/>
                    <a:p>
                      <a:pPr marL="774700" indent="-286385">
                        <a:lnSpc>
                          <a:spcPct val="100000"/>
                        </a:lnSpc>
                        <a:spcBef>
                          <a:spcPts val="195"/>
                        </a:spcBef>
                        <a:buClr>
                          <a:srgbClr val="0000FF"/>
                        </a:buClr>
                        <a:buSzPct val="72340"/>
                        <a:buFont typeface="Wingdings"/>
                        <a:buChar char=""/>
                        <a:tabLst>
                          <a:tab pos="774700" algn="l"/>
                        </a:tabLst>
                      </a:pPr>
                      <a:r>
                        <a:rPr dirty="0" baseline="1182" sz="3525" spc="37" b="1">
                          <a:latin typeface="宋体"/>
                          <a:cs typeface="宋体"/>
                        </a:rPr>
                        <a:t>[C</a:t>
                      </a:r>
                      <a:r>
                        <a:rPr dirty="0" baseline="1182" sz="3525" spc="3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25" b="1">
                          <a:latin typeface="Times New Roman"/>
                          <a:cs typeface="Times New Roman"/>
                        </a:rPr>
                        <a:t>·</a:t>
                      </a:r>
                      <a:r>
                        <a:rPr dirty="0" baseline="1182" sz="3525" spc="37" b="1">
                          <a:latin typeface="宋体"/>
                          <a:cs typeface="宋体"/>
                        </a:rPr>
                        <a:t>d,$]</a:t>
                      </a:r>
                      <a:endParaRPr baseline="1182" sz="3525">
                        <a:latin typeface="宋体"/>
                        <a:cs typeface="宋体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go(I</a:t>
                      </a:r>
                      <a:r>
                        <a:rPr dirty="0" baseline="-17921" sz="2325" spc="37" b="1">
                          <a:latin typeface="宋体"/>
                          <a:cs typeface="宋体"/>
                        </a:rPr>
                        <a:t>2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,d)=I</a:t>
                      </a:r>
                      <a:r>
                        <a:rPr dirty="0" baseline="-17921" sz="2325" spc="37" b="1">
                          <a:latin typeface="宋体"/>
                          <a:cs typeface="宋体"/>
                        </a:rPr>
                        <a:t>7</a:t>
                      </a:r>
                      <a:endParaRPr baseline="-17921" sz="2325">
                        <a:latin typeface="宋体"/>
                        <a:cs typeface="宋体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action[2,d]=s7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27305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48627" y="5653198"/>
            <a:ext cx="2466975" cy="928369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考察</a:t>
            </a:r>
            <a:r>
              <a:rPr dirty="0" baseline="1010" sz="4125" spc="15" b="1">
                <a:latin typeface="宋体"/>
                <a:cs typeface="宋体"/>
              </a:rPr>
              <a:t>I</a:t>
            </a:r>
            <a:r>
              <a:rPr dirty="0" baseline="-18018" sz="2775" spc="15" b="1">
                <a:latin typeface="宋体"/>
                <a:cs typeface="宋体"/>
              </a:rPr>
              <a:t>4</a:t>
            </a:r>
            <a:r>
              <a:rPr dirty="0" baseline="1010" sz="4125" spc="15" b="1">
                <a:latin typeface="宋体"/>
                <a:cs typeface="宋体"/>
              </a:rPr>
              <a:t>:</a:t>
            </a:r>
            <a:endParaRPr baseline="1010" sz="4125">
              <a:latin typeface="宋体"/>
              <a:cs typeface="宋体"/>
            </a:endParaRPr>
          </a:p>
          <a:p>
            <a:pPr lvl="1" marL="781050" indent="-286385">
              <a:lnSpc>
                <a:spcPct val="100000"/>
              </a:lnSpc>
              <a:spcBef>
                <a:spcPts val="434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8105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,c/d]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4065" y="6192222"/>
            <a:ext cx="44881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40" b="1">
                <a:latin typeface="黑体"/>
                <a:cs typeface="黑体"/>
              </a:rPr>
              <a:t>故</a:t>
            </a:r>
            <a:r>
              <a:rPr dirty="0" sz="2350" spc="-40" b="1">
                <a:latin typeface="黑体"/>
                <a:cs typeface="黑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action[4,c]=action[4,d]=r3</a:t>
            </a:r>
            <a:endParaRPr sz="2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108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127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0000"/>
                </a:solidFill>
              </a:rPr>
              <a:t>文法</a:t>
            </a:r>
            <a:r>
              <a:rPr dirty="0" spc="40">
                <a:solidFill>
                  <a:srgbClr val="FF0000"/>
                </a:solidFill>
                <a:latin typeface="宋体"/>
                <a:cs typeface="宋体"/>
              </a:rPr>
              <a:t>4.8</a:t>
            </a:r>
            <a:r>
              <a:rPr dirty="0" spc="90">
                <a:solidFill>
                  <a:srgbClr val="FF0000"/>
                </a:solidFill>
              </a:rPr>
              <a:t>的</a:t>
            </a:r>
            <a:r>
              <a:rPr dirty="0" spc="40">
                <a:solidFill>
                  <a:srgbClr val="FF0000"/>
                </a:solidFill>
                <a:latin typeface="宋体"/>
                <a:cs typeface="宋体"/>
              </a:rPr>
              <a:t>LR(1)</a:t>
            </a:r>
            <a:r>
              <a:rPr dirty="0" spc="90">
                <a:solidFill>
                  <a:srgbClr val="FF0000"/>
                </a:solidFill>
              </a:rPr>
              <a:t>分析表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1587" y="1111250"/>
          <a:ext cx="6569075" cy="5514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755"/>
                <a:gridCol w="1087755"/>
                <a:gridCol w="1089660"/>
                <a:gridCol w="1088389"/>
                <a:gridCol w="1088390"/>
                <a:gridCol w="1088389"/>
              </a:tblGrid>
              <a:tr h="457200">
                <a:tc rowSpan="2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350" spc="50" b="1">
                          <a:latin typeface="黑体"/>
                          <a:cs typeface="黑体"/>
                        </a:rPr>
                        <a:t>状态</a:t>
                      </a:r>
                      <a:endParaRPr sz="2350">
                        <a:latin typeface="黑体"/>
                        <a:cs typeface="黑体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5" b="1">
                          <a:latin typeface="Verdana"/>
                          <a:cs typeface="Verdana"/>
                        </a:rPr>
                        <a:t>action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5" b="1">
                          <a:latin typeface="Verdana"/>
                          <a:cs typeface="Verdana"/>
                        </a:rPr>
                        <a:t>goto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$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279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5" b="1">
                          <a:latin typeface="Verdana"/>
                          <a:cs typeface="Verdana"/>
                        </a:rPr>
                        <a:t>acc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s6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s7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8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6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s6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s7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7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8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4612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一、如何克服回溯？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6540" y="1272400"/>
            <a:ext cx="8341359" cy="3335654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406400" marR="685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能够根据所面临的输入符号准确地指派一个候选式 </a:t>
            </a:r>
            <a:r>
              <a:rPr dirty="0" sz="2750" spc="45" b="1">
                <a:latin typeface="黑体"/>
                <a:cs typeface="黑体"/>
              </a:rPr>
              <a:t>去执行任务。</a:t>
            </a:r>
            <a:endParaRPr sz="2750">
              <a:latin typeface="黑体"/>
              <a:cs typeface="黑体"/>
            </a:endParaRPr>
          </a:p>
          <a:p>
            <a:pPr marL="406400" indent="-342900">
              <a:lnSpc>
                <a:spcPct val="100000"/>
              </a:lnSpc>
              <a:spcBef>
                <a:spcPts val="6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该选择的工作结果是确信无疑的。</a:t>
            </a:r>
            <a:endParaRPr baseline="1010" sz="4125">
              <a:latin typeface="黑体"/>
              <a:cs typeface="黑体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例：</a:t>
            </a:r>
            <a:endParaRPr baseline="1010" sz="4125">
              <a:latin typeface="黑体"/>
              <a:cs typeface="黑体"/>
            </a:endParaRPr>
          </a:p>
          <a:p>
            <a:pPr marL="520700">
              <a:lnSpc>
                <a:spcPct val="100000"/>
              </a:lnSpc>
              <a:spcBef>
                <a:spcPts val="630"/>
              </a:spcBef>
            </a:pPr>
            <a:r>
              <a:rPr dirty="0" sz="2800" spc="10" b="1">
                <a:latin typeface="Verdana"/>
                <a:cs typeface="Verdana"/>
              </a:rPr>
              <a:t>A</a:t>
            </a:r>
            <a:r>
              <a:rPr dirty="0" baseline="1010" sz="4125" spc="15" b="1" i="1">
                <a:latin typeface="Symbol"/>
                <a:cs typeface="Symbol"/>
              </a:rPr>
              <a:t></a:t>
            </a:r>
            <a:r>
              <a:rPr dirty="0" baseline="-17543" sz="2850" spc="15" b="1">
                <a:latin typeface="Verdana"/>
                <a:cs typeface="Verdana"/>
              </a:rPr>
              <a:t>1</a:t>
            </a:r>
            <a:r>
              <a:rPr dirty="0" sz="2800" spc="10" b="1">
                <a:latin typeface="Verdana"/>
                <a:cs typeface="Verdana"/>
              </a:rPr>
              <a:t>|</a:t>
            </a:r>
            <a:r>
              <a:rPr dirty="0" baseline="1010" sz="4125" spc="15" b="1" i="1">
                <a:latin typeface="Symbol"/>
                <a:cs typeface="Symbol"/>
              </a:rPr>
              <a:t></a:t>
            </a:r>
            <a:r>
              <a:rPr dirty="0" baseline="-17543" sz="2850" spc="15" b="1">
                <a:latin typeface="Verdana"/>
                <a:cs typeface="Verdana"/>
              </a:rPr>
              <a:t>2</a:t>
            </a:r>
            <a:r>
              <a:rPr dirty="0" sz="2800" spc="10" b="1">
                <a:latin typeface="Verdana"/>
                <a:cs typeface="Verdana"/>
              </a:rPr>
              <a:t>|</a:t>
            </a:r>
            <a:r>
              <a:rPr dirty="0" baseline="1010" sz="4125" spc="15" b="1">
                <a:latin typeface="Symbol"/>
                <a:cs typeface="Symbol"/>
              </a:rPr>
              <a:t></a:t>
            </a:r>
            <a:r>
              <a:rPr dirty="0" sz="2800" spc="10" b="1">
                <a:latin typeface="Verdana"/>
                <a:cs typeface="Verdana"/>
              </a:rPr>
              <a:t>|</a:t>
            </a:r>
            <a:r>
              <a:rPr dirty="0" baseline="1010" sz="4125" spc="15" b="1" i="1">
                <a:latin typeface="Symbol"/>
                <a:cs typeface="Symbol"/>
              </a:rPr>
              <a:t></a:t>
            </a:r>
            <a:r>
              <a:rPr dirty="0" baseline="-17543" sz="2850" spc="15" b="1">
                <a:latin typeface="Verdana"/>
                <a:cs typeface="Verdana"/>
              </a:rPr>
              <a:t>i</a:t>
            </a:r>
            <a:r>
              <a:rPr dirty="0" sz="2800" spc="10" b="1">
                <a:latin typeface="Verdana"/>
                <a:cs typeface="Verdana"/>
              </a:rPr>
              <a:t>|</a:t>
            </a:r>
            <a:r>
              <a:rPr dirty="0" baseline="1010" sz="4125" spc="15" b="1">
                <a:latin typeface="Symbol"/>
                <a:cs typeface="Symbol"/>
              </a:rPr>
              <a:t></a:t>
            </a:r>
            <a:r>
              <a:rPr dirty="0" baseline="1010" sz="4125" spc="40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Verdana"/>
                <a:cs typeface="Verdana"/>
              </a:rPr>
              <a:t>|</a:t>
            </a:r>
            <a:r>
              <a:rPr dirty="0" baseline="1010" sz="4125" spc="7" b="1" i="1">
                <a:latin typeface="Symbol"/>
                <a:cs typeface="Symbol"/>
              </a:rPr>
              <a:t></a:t>
            </a:r>
            <a:r>
              <a:rPr dirty="0" baseline="-17543" sz="2850" spc="7" b="1">
                <a:latin typeface="Verdana"/>
                <a:cs typeface="Verdana"/>
              </a:rPr>
              <a:t>n</a:t>
            </a:r>
            <a:endParaRPr baseline="-17543" sz="2850">
              <a:latin typeface="Verdana"/>
              <a:cs typeface="Verdana"/>
            </a:endParaRPr>
          </a:p>
          <a:p>
            <a:pPr marL="520700">
              <a:lnSpc>
                <a:spcPct val="100000"/>
              </a:lnSpc>
              <a:spcBef>
                <a:spcPts val="640"/>
              </a:spcBef>
            </a:pPr>
            <a:r>
              <a:rPr dirty="0" baseline="1182" sz="3525" spc="75" b="1">
                <a:latin typeface="黑体"/>
                <a:cs typeface="黑体"/>
              </a:rPr>
              <a:t>当前输入符号</a:t>
            </a:r>
            <a:r>
              <a:rPr dirty="0" baseline="1182" sz="3525" spc="37" b="1">
                <a:latin typeface="黑体"/>
                <a:cs typeface="黑体"/>
              </a:rPr>
              <a:t>：</a:t>
            </a:r>
            <a:r>
              <a:rPr dirty="0" sz="2400" spc="25" b="1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520700">
              <a:lnSpc>
                <a:spcPct val="100000"/>
              </a:lnSpc>
              <a:spcBef>
                <a:spcPts val="650"/>
              </a:spcBef>
            </a:pPr>
            <a:r>
              <a:rPr dirty="0" sz="2750" spc="45" b="1">
                <a:latin typeface="黑体"/>
                <a:cs typeface="黑体"/>
              </a:rPr>
              <a:t>指派</a:t>
            </a:r>
            <a:r>
              <a:rPr dirty="0" sz="2750" spc="5" b="1" i="1">
                <a:latin typeface="Symbol"/>
                <a:cs typeface="Symbol"/>
              </a:rPr>
              <a:t></a:t>
            </a:r>
            <a:r>
              <a:rPr dirty="0" baseline="-19005" sz="2850" spc="7" b="1">
                <a:latin typeface="Verdana"/>
                <a:cs typeface="Verdana"/>
              </a:rPr>
              <a:t>i</a:t>
            </a:r>
            <a:r>
              <a:rPr dirty="0" sz="2750" spc="45" b="1">
                <a:latin typeface="黑体"/>
                <a:cs typeface="黑体"/>
              </a:rPr>
              <a:t>去匹配输入符号串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108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0290" y="344602"/>
            <a:ext cx="14020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示例：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302003"/>
            <a:ext cx="53613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试构造文法</a:t>
            </a:r>
            <a:r>
              <a:rPr dirty="0" sz="2800" spc="-5" b="1">
                <a:latin typeface="Verdana"/>
                <a:cs typeface="Verdana"/>
              </a:rPr>
              <a:t>4.7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sz="2800" spc="-5" b="1">
                <a:latin typeface="Verdana"/>
                <a:cs typeface="Verdana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分析表</a:t>
            </a:r>
            <a:endParaRPr baseline="1010" sz="4125">
              <a:latin typeface="黑体"/>
              <a:cs typeface="黑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8290" y="1790059"/>
          <a:ext cx="6945630" cy="287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5255"/>
                <a:gridCol w="2277745"/>
                <a:gridCol w="1992629"/>
              </a:tblGrid>
              <a:tr h="1179000"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 b="1">
                          <a:latin typeface="Verdana"/>
                          <a:cs typeface="Verdana"/>
                        </a:rPr>
                        <a:t>(1)</a:t>
                      </a:r>
                      <a:r>
                        <a:rPr dirty="0" sz="2800" spc="-7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00" spc="5" b="1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baseline="1010" sz="41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800" spc="5" b="1">
                          <a:latin typeface="Verdana"/>
                          <a:cs typeface="Verdana"/>
                        </a:rPr>
                        <a:t>L=R</a:t>
                      </a:r>
                      <a:endParaRPr sz="2800">
                        <a:latin typeface="Verdana"/>
                        <a:cs typeface="Verdana"/>
                      </a:endParaRPr>
                    </a:p>
                    <a:p>
                      <a:pPr marL="4889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800" spc="-5" b="1">
                          <a:latin typeface="Verdana"/>
                          <a:cs typeface="Verdana"/>
                        </a:rPr>
                        <a:t>(4)</a:t>
                      </a:r>
                      <a:r>
                        <a:rPr dirty="0" sz="2800" spc="-1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00" spc="10" b="1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baseline="1010" sz="4125" spc="1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800" spc="10" b="1">
                          <a:latin typeface="Verdana"/>
                          <a:cs typeface="Verdana"/>
                        </a:rPr>
                        <a:t>id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 b="1">
                          <a:latin typeface="Verdana"/>
                          <a:cs typeface="Verdana"/>
                        </a:rPr>
                        <a:t>(2)</a:t>
                      </a:r>
                      <a:r>
                        <a:rPr dirty="0" sz="2800" spc="-9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00" spc="15" b="1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baseline="1010" sz="4125" spc="22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800" spc="15" b="1">
                          <a:latin typeface="Verdana"/>
                          <a:cs typeface="Verdana"/>
                        </a:rPr>
                        <a:t>R</a:t>
                      </a:r>
                      <a:endParaRPr sz="2800">
                        <a:latin typeface="Verdana"/>
                        <a:cs typeface="Verdana"/>
                      </a:endParaRPr>
                    </a:p>
                    <a:p>
                      <a:pPr marL="3803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800" spc="-5" b="1">
                          <a:latin typeface="Verdana"/>
                          <a:cs typeface="Verdana"/>
                        </a:rPr>
                        <a:t>(5)</a:t>
                      </a:r>
                      <a:r>
                        <a:rPr dirty="0" sz="2800" spc="-8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00" spc="10" b="1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baseline="1010" sz="4125" spc="1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800" spc="10" b="1">
                          <a:latin typeface="Verdana"/>
                          <a:cs typeface="Verdana"/>
                        </a:rPr>
                        <a:t>L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 b="1">
                          <a:latin typeface="Verdana"/>
                          <a:cs typeface="Verdana"/>
                        </a:rPr>
                        <a:t>(3)</a:t>
                      </a:r>
                      <a:r>
                        <a:rPr dirty="0" sz="2800" spc="-7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00" spc="5" b="1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baseline="1010" sz="41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800" spc="5" b="1">
                          <a:latin typeface="Verdana"/>
                          <a:cs typeface="Verdana"/>
                        </a:rPr>
                        <a:t>*R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33655"/>
                </a:tc>
              </a:tr>
              <a:tr h="1188720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660"/>
                        </a:spcBef>
                        <a:buClr>
                          <a:srgbClr val="0000FF"/>
                        </a:buClr>
                        <a:buSzPct val="72727"/>
                        <a:buFont typeface="Arial"/>
                        <a:buChar char="■"/>
                        <a:tabLst>
                          <a:tab pos="374015" algn="l"/>
                          <a:tab pos="374650" algn="l"/>
                        </a:tabLst>
                      </a:pPr>
                      <a:r>
                        <a:rPr dirty="0" baseline="1010" sz="4125" spc="67" b="1">
                          <a:latin typeface="黑体"/>
                          <a:cs typeface="黑体"/>
                        </a:rPr>
                        <a:t>拓广文法</a:t>
                      </a:r>
                      <a:r>
                        <a:rPr dirty="0" sz="2800" spc="5" b="1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baseline="1010" sz="4125" spc="7" b="1" i="1">
                          <a:latin typeface="Symbol"/>
                          <a:cs typeface="Symbol"/>
                        </a:rPr>
                        <a:t></a:t>
                      </a:r>
                      <a:endParaRPr baseline="1010" sz="4125">
                        <a:latin typeface="Symbol"/>
                        <a:cs typeface="Symbol"/>
                      </a:endParaRPr>
                    </a:p>
                    <a:p>
                      <a:pPr marL="4889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2800" spc="-5" b="1">
                          <a:latin typeface="Verdana"/>
                          <a:cs typeface="Verdana"/>
                        </a:rPr>
                        <a:t>(0)</a:t>
                      </a:r>
                      <a:r>
                        <a:rPr dirty="0" sz="2800" spc="-1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00" spc="10" b="1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baseline="1010" sz="4125" spc="15" b="1" i="1">
                          <a:latin typeface="Symbol"/>
                          <a:cs typeface="Symbol"/>
                        </a:rPr>
                        <a:t></a:t>
                      </a:r>
                      <a:r>
                        <a:rPr dirty="0" sz="2800" spc="10" b="1">
                          <a:latin typeface="Verdana"/>
                          <a:cs typeface="Verdana"/>
                        </a:rPr>
                        <a:t>S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2108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dirty="0" sz="2800" spc="-5" b="1">
                          <a:latin typeface="Verdana"/>
                          <a:cs typeface="Verdana"/>
                        </a:rPr>
                        <a:t>(1)</a:t>
                      </a:r>
                      <a:r>
                        <a:rPr dirty="0" sz="2800" spc="-4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00" spc="5" b="1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baseline="1010" sz="41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800" spc="5" b="1">
                          <a:latin typeface="Verdana"/>
                          <a:cs typeface="Verdana"/>
                        </a:rPr>
                        <a:t>L=R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  <a:p>
                      <a:pPr algn="r" marR="66040">
                        <a:lnSpc>
                          <a:spcPct val="100000"/>
                        </a:lnSpc>
                      </a:pPr>
                      <a:r>
                        <a:rPr dirty="0" sz="2800" spc="-5" b="1">
                          <a:latin typeface="Verdana"/>
                          <a:cs typeface="Verdana"/>
                        </a:rPr>
                        <a:t>(2)</a:t>
                      </a:r>
                      <a:r>
                        <a:rPr dirty="0" sz="2800" spc="-9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00" spc="15" b="1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baseline="1010" sz="4125" spc="22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800" spc="15" b="1">
                          <a:latin typeface="Verdana"/>
                          <a:cs typeface="Verdana"/>
                        </a:rPr>
                        <a:t>R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4445"/>
                </a:tc>
              </a:tr>
              <a:tr h="502344"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800" spc="-5" b="1">
                          <a:latin typeface="Verdana"/>
                          <a:cs typeface="Verdana"/>
                        </a:rPr>
                        <a:t>(3)</a:t>
                      </a:r>
                      <a:r>
                        <a:rPr dirty="0" sz="2800" spc="-2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00" spc="5" b="1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baseline="1010" sz="41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800" spc="5" b="1">
                          <a:latin typeface="Verdana"/>
                          <a:cs typeface="Verdana"/>
                        </a:rPr>
                        <a:t>*R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800" spc="-5" b="1">
                          <a:latin typeface="Verdana"/>
                          <a:cs typeface="Verdana"/>
                        </a:rPr>
                        <a:t>(4)</a:t>
                      </a:r>
                      <a:r>
                        <a:rPr dirty="0" sz="2800" spc="-1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00" spc="10" b="1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baseline="1010" sz="4125" spc="1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800" spc="10" b="1">
                          <a:latin typeface="Verdana"/>
                          <a:cs typeface="Verdana"/>
                        </a:rPr>
                        <a:t>id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800" spc="-5" b="1">
                          <a:latin typeface="Verdana"/>
                          <a:cs typeface="Verdana"/>
                        </a:rPr>
                        <a:t>(5)</a:t>
                      </a:r>
                      <a:r>
                        <a:rPr dirty="0" sz="2800" spc="-8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800" spc="10" b="1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baseline="1010" sz="4125" spc="1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800" spc="10" b="1">
                          <a:latin typeface="Verdana"/>
                          <a:cs typeface="Verdana"/>
                        </a:rPr>
                        <a:t>L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40005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07340" y="5035803"/>
            <a:ext cx="8319134" cy="86995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2900">
              <a:lnSpc>
                <a:spcPts val="3290"/>
              </a:lnSpc>
              <a:spcBef>
                <a:spcPts val="26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构造文法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b="1" i="1">
                <a:latin typeface="Symbol"/>
                <a:cs typeface="Symbol"/>
              </a:rPr>
              <a:t>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sz="2800" spc="-5" b="1">
                <a:latin typeface="Verdana"/>
                <a:cs typeface="Verdana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项目集规范族及识别所有活前 缀的</a:t>
            </a:r>
            <a:r>
              <a:rPr dirty="0" sz="2800" b="1">
                <a:latin typeface="Verdana"/>
                <a:cs typeface="Verdana"/>
              </a:rPr>
              <a:t>DFA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662" y="784225"/>
            <a:ext cx="1183005" cy="808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245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sz="1800" spc="5" b="1">
                <a:latin typeface="Times New Roman"/>
                <a:cs typeface="Times New Roman"/>
              </a:rPr>
              <a:t>S</a:t>
            </a:r>
            <a:r>
              <a:rPr dirty="0" sz="1750" spc="5" b="1" i="1">
                <a:latin typeface="Symbol"/>
                <a:cs typeface="Symbol"/>
              </a:rPr>
              <a:t></a:t>
            </a:r>
            <a:r>
              <a:rPr dirty="0" sz="1800" spc="5" b="1">
                <a:latin typeface="Times New Roman"/>
                <a:cs typeface="Times New Roman"/>
              </a:rPr>
              <a:t>S·,</a:t>
            </a:r>
            <a:r>
              <a:rPr dirty="0" sz="1800" spc="4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1676" y="1582737"/>
            <a:ext cx="50800" cy="649605"/>
          </a:xfrm>
          <a:custGeom>
            <a:avLst/>
            <a:gdLst/>
            <a:ahLst/>
            <a:cxnLst/>
            <a:rect l="l" t="t" r="r" b="b"/>
            <a:pathLst>
              <a:path w="50800" h="649605">
                <a:moveTo>
                  <a:pt x="30162" y="63500"/>
                </a:moveTo>
                <a:lnTo>
                  <a:pt x="20637" y="63500"/>
                </a:lnTo>
                <a:lnTo>
                  <a:pt x="20636" y="649288"/>
                </a:lnTo>
                <a:lnTo>
                  <a:pt x="30161" y="649288"/>
                </a:lnTo>
                <a:lnTo>
                  <a:pt x="30162" y="63500"/>
                </a:lnTo>
                <a:close/>
              </a:path>
              <a:path w="50800" h="649605">
                <a:moveTo>
                  <a:pt x="25400" y="0"/>
                </a:moveTo>
                <a:lnTo>
                  <a:pt x="0" y="76200"/>
                </a:lnTo>
                <a:lnTo>
                  <a:pt x="20637" y="76200"/>
                </a:lnTo>
                <a:lnTo>
                  <a:pt x="20637" y="63500"/>
                </a:lnTo>
                <a:lnTo>
                  <a:pt x="46566" y="63500"/>
                </a:lnTo>
                <a:lnTo>
                  <a:pt x="25400" y="0"/>
                </a:lnTo>
                <a:close/>
              </a:path>
              <a:path w="50800" h="649605">
                <a:moveTo>
                  <a:pt x="46566" y="63500"/>
                </a:moveTo>
                <a:lnTo>
                  <a:pt x="30162" y="63500"/>
                </a:lnTo>
                <a:lnTo>
                  <a:pt x="30162" y="76200"/>
                </a:lnTo>
                <a:lnTo>
                  <a:pt x="50800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80539" y="1830323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1362" y="777875"/>
            <a:ext cx="1365250" cy="1073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250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0805" marR="104139">
              <a:lnSpc>
                <a:spcPts val="2210"/>
              </a:lnSpc>
              <a:spcBef>
                <a:spcPts val="40"/>
              </a:spcBef>
              <a:tabLst>
                <a:tab pos="938530" algn="l"/>
              </a:tabLst>
            </a:pP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sz="1750" b="1" i="1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L·=R, $  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L·,	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50230" y="1847850"/>
            <a:ext cx="634365" cy="389890"/>
          </a:xfrm>
          <a:custGeom>
            <a:avLst/>
            <a:gdLst/>
            <a:ahLst/>
            <a:cxnLst/>
            <a:rect l="l" t="t" r="r" b="b"/>
            <a:pathLst>
              <a:path w="634364" h="389889">
                <a:moveTo>
                  <a:pt x="566789" y="35642"/>
                </a:moveTo>
                <a:lnTo>
                  <a:pt x="0" y="381698"/>
                </a:lnTo>
                <a:lnTo>
                  <a:pt x="4964" y="389827"/>
                </a:lnTo>
                <a:lnTo>
                  <a:pt x="571753" y="43772"/>
                </a:lnTo>
                <a:lnTo>
                  <a:pt x="566789" y="35642"/>
                </a:lnTo>
                <a:close/>
              </a:path>
              <a:path w="634364" h="389889">
                <a:moveTo>
                  <a:pt x="609814" y="29024"/>
                </a:moveTo>
                <a:lnTo>
                  <a:pt x="577629" y="29024"/>
                </a:lnTo>
                <a:lnTo>
                  <a:pt x="582592" y="37155"/>
                </a:lnTo>
                <a:lnTo>
                  <a:pt x="571753" y="43772"/>
                </a:lnTo>
                <a:lnTo>
                  <a:pt x="582507" y="61386"/>
                </a:lnTo>
                <a:lnTo>
                  <a:pt x="609814" y="29024"/>
                </a:lnTo>
                <a:close/>
              </a:path>
              <a:path w="634364" h="389889">
                <a:moveTo>
                  <a:pt x="577629" y="29024"/>
                </a:moveTo>
                <a:lnTo>
                  <a:pt x="566789" y="35642"/>
                </a:lnTo>
                <a:lnTo>
                  <a:pt x="571753" y="43772"/>
                </a:lnTo>
                <a:lnTo>
                  <a:pt x="582592" y="37155"/>
                </a:lnTo>
                <a:lnTo>
                  <a:pt x="577629" y="29024"/>
                </a:lnTo>
                <a:close/>
              </a:path>
              <a:path w="634364" h="389889">
                <a:moveTo>
                  <a:pt x="634306" y="0"/>
                </a:moveTo>
                <a:lnTo>
                  <a:pt x="556035" y="18028"/>
                </a:lnTo>
                <a:lnTo>
                  <a:pt x="566789" y="35642"/>
                </a:lnTo>
                <a:lnTo>
                  <a:pt x="577629" y="29024"/>
                </a:lnTo>
                <a:lnTo>
                  <a:pt x="609814" y="29024"/>
                </a:lnTo>
                <a:lnTo>
                  <a:pt x="634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20327" y="1763267"/>
            <a:ext cx="194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7075" y="2549526"/>
            <a:ext cx="1365250" cy="7766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17804">
              <a:lnSpc>
                <a:spcPts val="2390"/>
              </a:lnSpc>
              <a:spcBef>
                <a:spcPts val="265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3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ts val="2150"/>
              </a:lnSpc>
              <a:tabLst>
                <a:tab pos="913130" algn="l"/>
              </a:tabLst>
            </a:pPr>
            <a:r>
              <a:rPr dirty="0" sz="1800" spc="5" b="1">
                <a:latin typeface="Times New Roman"/>
                <a:cs typeface="Times New Roman"/>
              </a:rPr>
              <a:t>S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R·,	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7000" y="2855913"/>
            <a:ext cx="600075" cy="50800"/>
          </a:xfrm>
          <a:custGeom>
            <a:avLst/>
            <a:gdLst/>
            <a:ahLst/>
            <a:cxnLst/>
            <a:rect l="l" t="t" r="r" b="b"/>
            <a:pathLst>
              <a:path w="600075" h="50800">
                <a:moveTo>
                  <a:pt x="523875" y="30162"/>
                </a:moveTo>
                <a:lnTo>
                  <a:pt x="523875" y="50800"/>
                </a:lnTo>
                <a:lnTo>
                  <a:pt x="585787" y="30162"/>
                </a:lnTo>
                <a:lnTo>
                  <a:pt x="523875" y="30162"/>
                </a:lnTo>
                <a:close/>
              </a:path>
              <a:path w="600075" h="50800">
                <a:moveTo>
                  <a:pt x="523875" y="20637"/>
                </a:moveTo>
                <a:lnTo>
                  <a:pt x="523875" y="30162"/>
                </a:lnTo>
                <a:lnTo>
                  <a:pt x="536575" y="30162"/>
                </a:lnTo>
                <a:lnTo>
                  <a:pt x="536575" y="20637"/>
                </a:lnTo>
                <a:lnTo>
                  <a:pt x="523875" y="20637"/>
                </a:lnTo>
                <a:close/>
              </a:path>
              <a:path w="600075" h="50800">
                <a:moveTo>
                  <a:pt x="523875" y="0"/>
                </a:moveTo>
                <a:lnTo>
                  <a:pt x="523875" y="20637"/>
                </a:lnTo>
                <a:lnTo>
                  <a:pt x="536575" y="20637"/>
                </a:lnTo>
                <a:lnTo>
                  <a:pt x="536575" y="30162"/>
                </a:lnTo>
                <a:lnTo>
                  <a:pt x="585791" y="30161"/>
                </a:lnTo>
                <a:lnTo>
                  <a:pt x="600075" y="25400"/>
                </a:lnTo>
                <a:lnTo>
                  <a:pt x="523875" y="0"/>
                </a:lnTo>
                <a:close/>
              </a:path>
              <a:path w="600075" h="50800">
                <a:moveTo>
                  <a:pt x="0" y="20636"/>
                </a:moveTo>
                <a:lnTo>
                  <a:pt x="0" y="30161"/>
                </a:lnTo>
                <a:lnTo>
                  <a:pt x="523875" y="30162"/>
                </a:lnTo>
                <a:lnTo>
                  <a:pt x="523875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72714" y="2488691"/>
            <a:ext cx="208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4376" y="4243387"/>
            <a:ext cx="1500505" cy="173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250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4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91440">
              <a:lnSpc>
                <a:spcPct val="100000"/>
              </a:lnSpc>
              <a:spcBef>
                <a:spcPts val="10"/>
              </a:spcBef>
            </a:pP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*·R, </a:t>
            </a:r>
            <a:r>
              <a:rPr dirty="0" sz="1800" spc="35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=/$</a:t>
            </a:r>
            <a:endParaRPr sz="1800">
              <a:latin typeface="Times New Roman"/>
              <a:cs typeface="Times New Roman"/>
            </a:endParaRPr>
          </a:p>
          <a:p>
            <a:pPr algn="just" marL="91440" marR="105410">
              <a:lnSpc>
                <a:spcPct val="99400"/>
              </a:lnSpc>
              <a:spcBef>
                <a:spcPts val="60"/>
              </a:spcBef>
            </a:pP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·L, </a:t>
            </a:r>
            <a:r>
              <a:rPr dirty="0" sz="1800" spc="-5" b="1">
                <a:latin typeface="Times New Roman"/>
                <a:cs typeface="Times New Roman"/>
              </a:rPr>
              <a:t>=/$  </a:t>
            </a: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·*R, </a:t>
            </a:r>
            <a:r>
              <a:rPr dirty="0" sz="1800" spc="-5" b="1">
                <a:latin typeface="Times New Roman"/>
                <a:cs typeface="Times New Roman"/>
              </a:rPr>
              <a:t>=/$  </a:t>
            </a: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750" b="1" i="1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·id,   </a:t>
            </a:r>
            <a:r>
              <a:rPr dirty="0" sz="1800" spc="38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=/$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50054" y="4174349"/>
            <a:ext cx="604520" cy="408940"/>
          </a:xfrm>
          <a:custGeom>
            <a:avLst/>
            <a:gdLst/>
            <a:ahLst/>
            <a:cxnLst/>
            <a:rect l="l" t="t" r="r" b="b"/>
            <a:pathLst>
              <a:path w="604520" h="408939">
                <a:moveTo>
                  <a:pt x="538440" y="370177"/>
                </a:moveTo>
                <a:lnTo>
                  <a:pt x="526920" y="387300"/>
                </a:lnTo>
                <a:lnTo>
                  <a:pt x="604321" y="408763"/>
                </a:lnTo>
                <a:lnTo>
                  <a:pt x="580038" y="377267"/>
                </a:lnTo>
                <a:lnTo>
                  <a:pt x="548977" y="377267"/>
                </a:lnTo>
                <a:lnTo>
                  <a:pt x="538440" y="370177"/>
                </a:lnTo>
                <a:close/>
              </a:path>
              <a:path w="604520" h="408939">
                <a:moveTo>
                  <a:pt x="543757" y="362275"/>
                </a:moveTo>
                <a:lnTo>
                  <a:pt x="538440" y="370177"/>
                </a:lnTo>
                <a:lnTo>
                  <a:pt x="548977" y="377267"/>
                </a:lnTo>
                <a:lnTo>
                  <a:pt x="554295" y="369365"/>
                </a:lnTo>
                <a:lnTo>
                  <a:pt x="543757" y="362275"/>
                </a:lnTo>
                <a:close/>
              </a:path>
              <a:path w="604520" h="408939">
                <a:moveTo>
                  <a:pt x="555278" y="345152"/>
                </a:moveTo>
                <a:lnTo>
                  <a:pt x="543757" y="362275"/>
                </a:lnTo>
                <a:lnTo>
                  <a:pt x="554295" y="369365"/>
                </a:lnTo>
                <a:lnTo>
                  <a:pt x="548977" y="377267"/>
                </a:lnTo>
                <a:lnTo>
                  <a:pt x="580038" y="377267"/>
                </a:lnTo>
                <a:lnTo>
                  <a:pt x="555278" y="345152"/>
                </a:lnTo>
                <a:close/>
              </a:path>
              <a:path w="604520" h="408939">
                <a:moveTo>
                  <a:pt x="5317" y="0"/>
                </a:moveTo>
                <a:lnTo>
                  <a:pt x="0" y="7901"/>
                </a:lnTo>
                <a:lnTo>
                  <a:pt x="538440" y="370177"/>
                </a:lnTo>
                <a:lnTo>
                  <a:pt x="543757" y="362275"/>
                </a:lnTo>
                <a:lnTo>
                  <a:pt x="5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12402" y="3842004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3800" y="5256212"/>
            <a:ext cx="1425575" cy="7397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18440">
              <a:lnSpc>
                <a:spcPts val="2390"/>
              </a:lnSpc>
              <a:spcBef>
                <a:spcPts val="265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5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ts val="2150"/>
              </a:lnSpc>
              <a:tabLst>
                <a:tab pos="963930" algn="l"/>
              </a:tabLst>
            </a:pP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750" b="1" i="1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id·,	</a:t>
            </a:r>
            <a:r>
              <a:rPr dirty="0" sz="1800" spc="-5" b="1">
                <a:latin typeface="Times New Roman"/>
                <a:cs typeface="Times New Roman"/>
              </a:rPr>
              <a:t>=/$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17688" y="4454526"/>
            <a:ext cx="50800" cy="790575"/>
          </a:xfrm>
          <a:custGeom>
            <a:avLst/>
            <a:gdLst/>
            <a:ahLst/>
            <a:cxnLst/>
            <a:rect l="l" t="t" r="r" b="b"/>
            <a:pathLst>
              <a:path w="50800" h="790575">
                <a:moveTo>
                  <a:pt x="20637" y="714375"/>
                </a:moveTo>
                <a:lnTo>
                  <a:pt x="0" y="714375"/>
                </a:lnTo>
                <a:lnTo>
                  <a:pt x="25400" y="790575"/>
                </a:lnTo>
                <a:lnTo>
                  <a:pt x="46566" y="727075"/>
                </a:lnTo>
                <a:lnTo>
                  <a:pt x="20637" y="727075"/>
                </a:lnTo>
                <a:lnTo>
                  <a:pt x="20637" y="714375"/>
                </a:lnTo>
                <a:close/>
              </a:path>
              <a:path w="50800" h="790575">
                <a:moveTo>
                  <a:pt x="30161" y="0"/>
                </a:moveTo>
                <a:lnTo>
                  <a:pt x="20636" y="0"/>
                </a:lnTo>
                <a:lnTo>
                  <a:pt x="20637" y="727075"/>
                </a:lnTo>
                <a:lnTo>
                  <a:pt x="30162" y="727075"/>
                </a:lnTo>
                <a:lnTo>
                  <a:pt x="30161" y="0"/>
                </a:lnTo>
                <a:close/>
              </a:path>
              <a:path w="50800" h="790575">
                <a:moveTo>
                  <a:pt x="50800" y="714375"/>
                </a:moveTo>
                <a:lnTo>
                  <a:pt x="30162" y="714375"/>
                </a:lnTo>
                <a:lnTo>
                  <a:pt x="30162" y="727075"/>
                </a:lnTo>
                <a:lnTo>
                  <a:pt x="46566" y="727075"/>
                </a:lnTo>
                <a:lnTo>
                  <a:pt x="50800" y="714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91614" y="4451604"/>
            <a:ext cx="236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5737" y="762000"/>
            <a:ext cx="1425575" cy="16668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254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6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0805" marR="164465">
              <a:lnSpc>
                <a:spcPts val="2180"/>
              </a:lnSpc>
              <a:spcBef>
                <a:spcPts val="65"/>
              </a:spcBef>
              <a:tabLst>
                <a:tab pos="1052830" algn="l"/>
              </a:tabLst>
            </a:pP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sz="1750" b="1" i="1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L=·R, $  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·L,	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  <a:p>
            <a:pPr marL="90805" marR="224790">
              <a:lnSpc>
                <a:spcPts val="2110"/>
              </a:lnSpc>
              <a:spcBef>
                <a:spcPts val="85"/>
              </a:spcBef>
              <a:tabLst>
                <a:tab pos="1052830" algn="l"/>
                <a:tab pos="1078230" algn="l"/>
              </a:tabLst>
            </a:pP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·*R,	</a:t>
            </a:r>
            <a:r>
              <a:rPr dirty="0" sz="1800" b="1">
                <a:latin typeface="Times New Roman"/>
                <a:cs typeface="Times New Roman"/>
              </a:rPr>
              <a:t>$  </a:t>
            </a:r>
            <a:r>
              <a:rPr dirty="0" sz="1800" spc="-5" b="1">
                <a:latin typeface="Times New Roman"/>
                <a:cs typeface="Times New Roman"/>
              </a:rPr>
              <a:t>L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800" spc="-5" b="1">
                <a:latin typeface="Times New Roman"/>
                <a:cs typeface="Times New Roman"/>
              </a:rPr>
              <a:t>·id</a:t>
            </a:r>
            <a:r>
              <a:rPr dirty="0" sz="1800" b="1">
                <a:latin typeface="Times New Roman"/>
                <a:cs typeface="Times New Roman"/>
              </a:rPr>
              <a:t>,		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62487" y="1246188"/>
            <a:ext cx="601980" cy="50800"/>
          </a:xfrm>
          <a:custGeom>
            <a:avLst/>
            <a:gdLst/>
            <a:ahLst/>
            <a:cxnLst/>
            <a:rect l="l" t="t" r="r" b="b"/>
            <a:pathLst>
              <a:path w="601979" h="50800">
                <a:moveTo>
                  <a:pt x="525463" y="30162"/>
                </a:moveTo>
                <a:lnTo>
                  <a:pt x="525463" y="50800"/>
                </a:lnTo>
                <a:lnTo>
                  <a:pt x="587376" y="30162"/>
                </a:lnTo>
                <a:lnTo>
                  <a:pt x="525463" y="30162"/>
                </a:lnTo>
                <a:close/>
              </a:path>
              <a:path w="601979" h="50800">
                <a:moveTo>
                  <a:pt x="525463" y="20637"/>
                </a:moveTo>
                <a:lnTo>
                  <a:pt x="525463" y="30162"/>
                </a:lnTo>
                <a:lnTo>
                  <a:pt x="538163" y="30162"/>
                </a:lnTo>
                <a:lnTo>
                  <a:pt x="538163" y="20637"/>
                </a:lnTo>
                <a:lnTo>
                  <a:pt x="525463" y="20637"/>
                </a:lnTo>
                <a:close/>
              </a:path>
              <a:path w="601979" h="50800">
                <a:moveTo>
                  <a:pt x="525463" y="0"/>
                </a:moveTo>
                <a:lnTo>
                  <a:pt x="525463" y="20637"/>
                </a:lnTo>
                <a:lnTo>
                  <a:pt x="538163" y="20637"/>
                </a:lnTo>
                <a:lnTo>
                  <a:pt x="538163" y="30162"/>
                </a:lnTo>
                <a:lnTo>
                  <a:pt x="587380" y="30161"/>
                </a:lnTo>
                <a:lnTo>
                  <a:pt x="601663" y="25400"/>
                </a:lnTo>
                <a:lnTo>
                  <a:pt x="525463" y="0"/>
                </a:lnTo>
                <a:close/>
              </a:path>
              <a:path w="601979" h="50800">
                <a:moveTo>
                  <a:pt x="0" y="20636"/>
                </a:moveTo>
                <a:lnTo>
                  <a:pt x="0" y="30161"/>
                </a:lnTo>
                <a:lnTo>
                  <a:pt x="525463" y="30162"/>
                </a:lnTo>
                <a:lnTo>
                  <a:pt x="525463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693602" y="876300"/>
            <a:ext cx="1701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7812" y="4176712"/>
            <a:ext cx="1424305" cy="7543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245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7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*R·,</a:t>
            </a:r>
            <a:r>
              <a:rPr dirty="0" sz="1800" spc="4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=/$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54562" y="4505326"/>
            <a:ext cx="601980" cy="50800"/>
          </a:xfrm>
          <a:custGeom>
            <a:avLst/>
            <a:gdLst/>
            <a:ahLst/>
            <a:cxnLst/>
            <a:rect l="l" t="t" r="r" b="b"/>
            <a:pathLst>
              <a:path w="601979" h="50800">
                <a:moveTo>
                  <a:pt x="525462" y="30162"/>
                </a:moveTo>
                <a:lnTo>
                  <a:pt x="525462" y="50800"/>
                </a:lnTo>
                <a:lnTo>
                  <a:pt x="587375" y="30162"/>
                </a:lnTo>
                <a:lnTo>
                  <a:pt x="525462" y="30162"/>
                </a:lnTo>
                <a:close/>
              </a:path>
              <a:path w="601979" h="50800">
                <a:moveTo>
                  <a:pt x="525462" y="20637"/>
                </a:moveTo>
                <a:lnTo>
                  <a:pt x="525462" y="30162"/>
                </a:lnTo>
                <a:lnTo>
                  <a:pt x="538162" y="30162"/>
                </a:lnTo>
                <a:lnTo>
                  <a:pt x="538162" y="20637"/>
                </a:lnTo>
                <a:lnTo>
                  <a:pt x="525462" y="20637"/>
                </a:lnTo>
                <a:close/>
              </a:path>
              <a:path w="601979" h="50800">
                <a:moveTo>
                  <a:pt x="525462" y="0"/>
                </a:moveTo>
                <a:lnTo>
                  <a:pt x="525462" y="20637"/>
                </a:lnTo>
                <a:lnTo>
                  <a:pt x="538162" y="20637"/>
                </a:lnTo>
                <a:lnTo>
                  <a:pt x="538162" y="30162"/>
                </a:lnTo>
                <a:lnTo>
                  <a:pt x="587378" y="30161"/>
                </a:lnTo>
                <a:lnTo>
                  <a:pt x="601662" y="25400"/>
                </a:lnTo>
                <a:lnTo>
                  <a:pt x="525462" y="0"/>
                </a:lnTo>
                <a:close/>
              </a:path>
              <a:path w="601979" h="50800">
                <a:moveTo>
                  <a:pt x="0" y="20636"/>
                </a:moveTo>
                <a:lnTo>
                  <a:pt x="0" y="30161"/>
                </a:lnTo>
                <a:lnTo>
                  <a:pt x="525462" y="30162"/>
                </a:lnTo>
                <a:lnTo>
                  <a:pt x="525462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782502" y="4125467"/>
            <a:ext cx="208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72101" y="5138737"/>
            <a:ext cx="1411605" cy="808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254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8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  <a:tabLst>
                <a:tab pos="938530" algn="l"/>
              </a:tabLst>
            </a:pP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L·,	</a:t>
            </a:r>
            <a:r>
              <a:rPr dirty="0" sz="1800" spc="-5" b="1">
                <a:latin typeface="Times New Roman"/>
                <a:cs typeface="Times New Roman"/>
              </a:rPr>
              <a:t>=/$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57737" y="5573713"/>
            <a:ext cx="621030" cy="50800"/>
          </a:xfrm>
          <a:custGeom>
            <a:avLst/>
            <a:gdLst/>
            <a:ahLst/>
            <a:cxnLst/>
            <a:rect l="l" t="t" r="r" b="b"/>
            <a:pathLst>
              <a:path w="621029" h="50800">
                <a:moveTo>
                  <a:pt x="544513" y="30162"/>
                </a:moveTo>
                <a:lnTo>
                  <a:pt x="544513" y="50800"/>
                </a:lnTo>
                <a:lnTo>
                  <a:pt x="606426" y="30162"/>
                </a:lnTo>
                <a:lnTo>
                  <a:pt x="544513" y="30162"/>
                </a:lnTo>
                <a:close/>
              </a:path>
              <a:path w="621029" h="50800">
                <a:moveTo>
                  <a:pt x="544513" y="20637"/>
                </a:moveTo>
                <a:lnTo>
                  <a:pt x="544513" y="30162"/>
                </a:lnTo>
                <a:lnTo>
                  <a:pt x="557213" y="30162"/>
                </a:lnTo>
                <a:lnTo>
                  <a:pt x="557213" y="20637"/>
                </a:lnTo>
                <a:lnTo>
                  <a:pt x="544513" y="20637"/>
                </a:lnTo>
                <a:close/>
              </a:path>
              <a:path w="621029" h="50800">
                <a:moveTo>
                  <a:pt x="544513" y="0"/>
                </a:moveTo>
                <a:lnTo>
                  <a:pt x="544513" y="20637"/>
                </a:lnTo>
                <a:lnTo>
                  <a:pt x="557213" y="20637"/>
                </a:lnTo>
                <a:lnTo>
                  <a:pt x="557213" y="30162"/>
                </a:lnTo>
                <a:lnTo>
                  <a:pt x="606429" y="30161"/>
                </a:lnTo>
                <a:lnTo>
                  <a:pt x="620713" y="25400"/>
                </a:lnTo>
                <a:lnTo>
                  <a:pt x="544513" y="0"/>
                </a:lnTo>
                <a:close/>
              </a:path>
              <a:path w="621029" h="50800">
                <a:moveTo>
                  <a:pt x="0" y="20636"/>
                </a:moveTo>
                <a:lnTo>
                  <a:pt x="0" y="30161"/>
                </a:lnTo>
                <a:lnTo>
                  <a:pt x="544513" y="30162"/>
                </a:lnTo>
                <a:lnTo>
                  <a:pt x="544513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14252" y="5128260"/>
            <a:ext cx="194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05675" y="777875"/>
            <a:ext cx="1304925" cy="8604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250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9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sz="1750" b="1" i="1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L=R·,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05600" y="1227138"/>
            <a:ext cx="600075" cy="50800"/>
          </a:xfrm>
          <a:custGeom>
            <a:avLst/>
            <a:gdLst/>
            <a:ahLst/>
            <a:cxnLst/>
            <a:rect l="l" t="t" r="r" b="b"/>
            <a:pathLst>
              <a:path w="600075" h="50800">
                <a:moveTo>
                  <a:pt x="523875" y="30162"/>
                </a:moveTo>
                <a:lnTo>
                  <a:pt x="523875" y="50800"/>
                </a:lnTo>
                <a:lnTo>
                  <a:pt x="585787" y="30162"/>
                </a:lnTo>
                <a:lnTo>
                  <a:pt x="523875" y="30162"/>
                </a:lnTo>
                <a:close/>
              </a:path>
              <a:path w="600075" h="50800">
                <a:moveTo>
                  <a:pt x="523875" y="20637"/>
                </a:moveTo>
                <a:lnTo>
                  <a:pt x="523875" y="30162"/>
                </a:lnTo>
                <a:lnTo>
                  <a:pt x="536575" y="30162"/>
                </a:lnTo>
                <a:lnTo>
                  <a:pt x="536575" y="20637"/>
                </a:lnTo>
                <a:lnTo>
                  <a:pt x="523875" y="20637"/>
                </a:lnTo>
                <a:close/>
              </a:path>
              <a:path w="600075" h="50800">
                <a:moveTo>
                  <a:pt x="523875" y="0"/>
                </a:moveTo>
                <a:lnTo>
                  <a:pt x="523875" y="20637"/>
                </a:lnTo>
                <a:lnTo>
                  <a:pt x="536575" y="20637"/>
                </a:lnTo>
                <a:lnTo>
                  <a:pt x="536575" y="30162"/>
                </a:lnTo>
                <a:lnTo>
                  <a:pt x="585791" y="30161"/>
                </a:lnTo>
                <a:lnTo>
                  <a:pt x="600075" y="25400"/>
                </a:lnTo>
                <a:lnTo>
                  <a:pt x="523875" y="0"/>
                </a:lnTo>
                <a:close/>
              </a:path>
              <a:path w="600075" h="50800">
                <a:moveTo>
                  <a:pt x="0" y="20636"/>
                </a:moveTo>
                <a:lnTo>
                  <a:pt x="0" y="30161"/>
                </a:lnTo>
                <a:lnTo>
                  <a:pt x="523875" y="30162"/>
                </a:lnTo>
                <a:lnTo>
                  <a:pt x="523875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716077" y="851915"/>
            <a:ext cx="208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50125" y="2024062"/>
            <a:ext cx="1320800" cy="7715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254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10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L·,</a:t>
            </a:r>
            <a:r>
              <a:rPr dirty="0" sz="1800" spc="4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97662" y="2208213"/>
            <a:ext cx="660400" cy="50800"/>
          </a:xfrm>
          <a:custGeom>
            <a:avLst/>
            <a:gdLst/>
            <a:ahLst/>
            <a:cxnLst/>
            <a:rect l="l" t="t" r="r" b="b"/>
            <a:pathLst>
              <a:path w="660400" h="50800">
                <a:moveTo>
                  <a:pt x="584200" y="30162"/>
                </a:moveTo>
                <a:lnTo>
                  <a:pt x="584200" y="50800"/>
                </a:lnTo>
                <a:lnTo>
                  <a:pt x="646112" y="30162"/>
                </a:lnTo>
                <a:lnTo>
                  <a:pt x="584200" y="30162"/>
                </a:lnTo>
                <a:close/>
              </a:path>
              <a:path w="660400" h="50800">
                <a:moveTo>
                  <a:pt x="584200" y="20637"/>
                </a:moveTo>
                <a:lnTo>
                  <a:pt x="584200" y="30162"/>
                </a:lnTo>
                <a:lnTo>
                  <a:pt x="596900" y="30162"/>
                </a:lnTo>
                <a:lnTo>
                  <a:pt x="596900" y="20637"/>
                </a:lnTo>
                <a:lnTo>
                  <a:pt x="584200" y="20637"/>
                </a:lnTo>
                <a:close/>
              </a:path>
              <a:path w="660400" h="50800">
                <a:moveTo>
                  <a:pt x="584200" y="0"/>
                </a:moveTo>
                <a:lnTo>
                  <a:pt x="584200" y="20637"/>
                </a:lnTo>
                <a:lnTo>
                  <a:pt x="596900" y="20637"/>
                </a:lnTo>
                <a:lnTo>
                  <a:pt x="596900" y="30162"/>
                </a:lnTo>
                <a:lnTo>
                  <a:pt x="646116" y="30161"/>
                </a:lnTo>
                <a:lnTo>
                  <a:pt x="660400" y="25400"/>
                </a:lnTo>
                <a:lnTo>
                  <a:pt x="584200" y="0"/>
                </a:lnTo>
                <a:close/>
              </a:path>
              <a:path w="660400" h="50800">
                <a:moveTo>
                  <a:pt x="0" y="20636"/>
                </a:moveTo>
                <a:lnTo>
                  <a:pt x="0" y="30161"/>
                </a:lnTo>
                <a:lnTo>
                  <a:pt x="584200" y="30162"/>
                </a:lnTo>
                <a:lnTo>
                  <a:pt x="584200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755765" y="1833371"/>
            <a:ext cx="194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67587" y="3144837"/>
            <a:ext cx="1304925" cy="1647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260"/>
              </a:spcBef>
            </a:pPr>
            <a:r>
              <a:rPr dirty="0" sz="2000" spc="-15" b="1">
                <a:latin typeface="Times New Roman"/>
                <a:cs typeface="Times New Roman"/>
              </a:rPr>
              <a:t>I</a:t>
            </a:r>
            <a:r>
              <a:rPr dirty="0" baseline="-17094" sz="1950" spc="-22" b="1">
                <a:latin typeface="Times New Roman"/>
                <a:cs typeface="Times New Roman"/>
              </a:rPr>
              <a:t>11</a:t>
            </a:r>
            <a:r>
              <a:rPr dirty="0" sz="2000" spc="-1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1440" marR="186690">
              <a:lnSpc>
                <a:spcPts val="2180"/>
              </a:lnSpc>
              <a:spcBef>
                <a:spcPts val="65"/>
              </a:spcBef>
              <a:tabLst>
                <a:tab pos="995680" algn="l"/>
              </a:tabLst>
            </a:pP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*·R, </a:t>
            </a:r>
            <a:r>
              <a:rPr dirty="0" sz="1800" b="1">
                <a:latin typeface="Times New Roman"/>
                <a:cs typeface="Times New Roman"/>
              </a:rPr>
              <a:t>$  R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800" spc="-5" b="1">
                <a:latin typeface="Times New Roman"/>
                <a:cs typeface="Times New Roman"/>
              </a:rPr>
              <a:t>·L</a:t>
            </a:r>
            <a:r>
              <a:rPr dirty="0" sz="1800" b="1">
                <a:latin typeface="Times New Roman"/>
                <a:cs typeface="Times New Roman"/>
              </a:rPr>
              <a:t>,	$</a:t>
            </a:r>
            <a:endParaRPr sz="1800">
              <a:latin typeface="Times New Roman"/>
              <a:cs typeface="Times New Roman"/>
            </a:endParaRPr>
          </a:p>
          <a:p>
            <a:pPr marL="91440" marR="161290">
              <a:lnSpc>
                <a:spcPts val="2090"/>
              </a:lnSpc>
              <a:spcBef>
                <a:spcPts val="105"/>
              </a:spcBef>
              <a:tabLst>
                <a:tab pos="1021080" algn="l"/>
              </a:tabLst>
            </a:pP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·*R, </a:t>
            </a:r>
            <a:r>
              <a:rPr dirty="0" sz="1800" b="1">
                <a:latin typeface="Times New Roman"/>
                <a:cs typeface="Times New Roman"/>
              </a:rPr>
              <a:t>$  </a:t>
            </a:r>
            <a:r>
              <a:rPr dirty="0" sz="1800" spc="-5" b="1">
                <a:latin typeface="Times New Roman"/>
                <a:cs typeface="Times New Roman"/>
              </a:rPr>
              <a:t>L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800" spc="-5" b="1">
                <a:latin typeface="Times New Roman"/>
                <a:cs typeface="Times New Roman"/>
              </a:rPr>
              <a:t>·id</a:t>
            </a:r>
            <a:r>
              <a:rPr dirty="0" sz="1800" b="1">
                <a:latin typeface="Times New Roman"/>
                <a:cs typeface="Times New Roman"/>
              </a:rPr>
              <a:t>,	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34533" y="2417061"/>
            <a:ext cx="1023619" cy="732790"/>
          </a:xfrm>
          <a:custGeom>
            <a:avLst/>
            <a:gdLst/>
            <a:ahLst/>
            <a:cxnLst/>
            <a:rect l="l" t="t" r="r" b="b"/>
            <a:pathLst>
              <a:path w="1023620" h="732789">
                <a:moveTo>
                  <a:pt x="958744" y="692143"/>
                </a:moveTo>
                <a:lnTo>
                  <a:pt x="946753" y="708940"/>
                </a:lnTo>
                <a:lnTo>
                  <a:pt x="1023529" y="732539"/>
                </a:lnTo>
                <a:lnTo>
                  <a:pt x="999502" y="699522"/>
                </a:lnTo>
                <a:lnTo>
                  <a:pt x="969081" y="699522"/>
                </a:lnTo>
                <a:lnTo>
                  <a:pt x="958744" y="692143"/>
                </a:lnTo>
                <a:close/>
              </a:path>
              <a:path w="1023620" h="732789">
                <a:moveTo>
                  <a:pt x="964277" y="684391"/>
                </a:moveTo>
                <a:lnTo>
                  <a:pt x="958744" y="692143"/>
                </a:lnTo>
                <a:lnTo>
                  <a:pt x="969081" y="699522"/>
                </a:lnTo>
                <a:lnTo>
                  <a:pt x="974614" y="691770"/>
                </a:lnTo>
                <a:lnTo>
                  <a:pt x="964277" y="684391"/>
                </a:lnTo>
                <a:close/>
              </a:path>
              <a:path w="1023620" h="732789">
                <a:moveTo>
                  <a:pt x="976268" y="667594"/>
                </a:moveTo>
                <a:lnTo>
                  <a:pt x="964277" y="684391"/>
                </a:lnTo>
                <a:lnTo>
                  <a:pt x="974614" y="691770"/>
                </a:lnTo>
                <a:lnTo>
                  <a:pt x="969081" y="699522"/>
                </a:lnTo>
                <a:lnTo>
                  <a:pt x="999502" y="699522"/>
                </a:lnTo>
                <a:lnTo>
                  <a:pt x="976268" y="667594"/>
                </a:lnTo>
                <a:close/>
              </a:path>
              <a:path w="1023620" h="732789">
                <a:moveTo>
                  <a:pt x="5533" y="0"/>
                </a:moveTo>
                <a:lnTo>
                  <a:pt x="0" y="7752"/>
                </a:lnTo>
                <a:lnTo>
                  <a:pt x="958744" y="692143"/>
                </a:lnTo>
                <a:lnTo>
                  <a:pt x="964277" y="684391"/>
                </a:lnTo>
                <a:lnTo>
                  <a:pt x="5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274752" y="2418588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78437" y="3024187"/>
            <a:ext cx="1351280" cy="822325"/>
          </a:xfrm>
          <a:custGeom>
            <a:avLst/>
            <a:gdLst/>
            <a:ahLst/>
            <a:cxnLst/>
            <a:rect l="l" t="t" r="r" b="b"/>
            <a:pathLst>
              <a:path w="1351279" h="822325">
                <a:moveTo>
                  <a:pt x="0" y="0"/>
                </a:moveTo>
                <a:lnTo>
                  <a:pt x="1350962" y="0"/>
                </a:lnTo>
                <a:lnTo>
                  <a:pt x="1350962" y="822325"/>
                </a:lnTo>
                <a:lnTo>
                  <a:pt x="0" y="822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319077" y="3043428"/>
            <a:ext cx="1133475" cy="60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12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980440" algn="l"/>
              </a:tabLst>
            </a:pP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750" b="1" i="1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id·,	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08866" y="2432038"/>
            <a:ext cx="50800" cy="632460"/>
          </a:xfrm>
          <a:custGeom>
            <a:avLst/>
            <a:gdLst/>
            <a:ahLst/>
            <a:cxnLst/>
            <a:rect l="l" t="t" r="r" b="b"/>
            <a:pathLst>
              <a:path w="50800" h="632460">
                <a:moveTo>
                  <a:pt x="0" y="555574"/>
                </a:moveTo>
                <a:lnTo>
                  <a:pt x="25208" y="631837"/>
                </a:lnTo>
                <a:lnTo>
                  <a:pt x="46547" y="568349"/>
                </a:lnTo>
                <a:lnTo>
                  <a:pt x="30129" y="568349"/>
                </a:lnTo>
                <a:lnTo>
                  <a:pt x="20604" y="568326"/>
                </a:lnTo>
                <a:lnTo>
                  <a:pt x="20636" y="555625"/>
                </a:lnTo>
                <a:lnTo>
                  <a:pt x="0" y="555574"/>
                </a:lnTo>
                <a:close/>
              </a:path>
              <a:path w="50800" h="632460">
                <a:moveTo>
                  <a:pt x="20636" y="555625"/>
                </a:moveTo>
                <a:lnTo>
                  <a:pt x="20604" y="568326"/>
                </a:lnTo>
                <a:lnTo>
                  <a:pt x="30129" y="568349"/>
                </a:lnTo>
                <a:lnTo>
                  <a:pt x="30161" y="555649"/>
                </a:lnTo>
                <a:lnTo>
                  <a:pt x="20636" y="555625"/>
                </a:lnTo>
                <a:close/>
              </a:path>
              <a:path w="50800" h="632460">
                <a:moveTo>
                  <a:pt x="30161" y="555649"/>
                </a:moveTo>
                <a:lnTo>
                  <a:pt x="30129" y="568349"/>
                </a:lnTo>
                <a:lnTo>
                  <a:pt x="46547" y="568349"/>
                </a:lnTo>
                <a:lnTo>
                  <a:pt x="50798" y="555701"/>
                </a:lnTo>
                <a:lnTo>
                  <a:pt x="30161" y="555649"/>
                </a:lnTo>
                <a:close/>
              </a:path>
              <a:path w="50800" h="632460">
                <a:moveTo>
                  <a:pt x="22031" y="0"/>
                </a:moveTo>
                <a:lnTo>
                  <a:pt x="20636" y="555625"/>
                </a:lnTo>
                <a:lnTo>
                  <a:pt x="30161" y="555649"/>
                </a:lnTo>
                <a:lnTo>
                  <a:pt x="31556" y="24"/>
                </a:lnTo>
                <a:lnTo>
                  <a:pt x="22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593715" y="2439923"/>
            <a:ext cx="236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53375" y="4805362"/>
            <a:ext cx="50800" cy="373380"/>
          </a:xfrm>
          <a:custGeom>
            <a:avLst/>
            <a:gdLst/>
            <a:ahLst/>
            <a:cxnLst/>
            <a:rect l="l" t="t" r="r" b="b"/>
            <a:pathLst>
              <a:path w="50800" h="373379">
                <a:moveTo>
                  <a:pt x="20637" y="296862"/>
                </a:moveTo>
                <a:lnTo>
                  <a:pt x="0" y="296862"/>
                </a:lnTo>
                <a:lnTo>
                  <a:pt x="25400" y="373062"/>
                </a:lnTo>
                <a:lnTo>
                  <a:pt x="46566" y="309562"/>
                </a:lnTo>
                <a:lnTo>
                  <a:pt x="20637" y="309562"/>
                </a:lnTo>
                <a:lnTo>
                  <a:pt x="20637" y="296862"/>
                </a:lnTo>
                <a:close/>
              </a:path>
              <a:path w="50800" h="373379">
                <a:moveTo>
                  <a:pt x="30162" y="0"/>
                </a:moveTo>
                <a:lnTo>
                  <a:pt x="20637" y="0"/>
                </a:lnTo>
                <a:lnTo>
                  <a:pt x="20637" y="309562"/>
                </a:lnTo>
                <a:lnTo>
                  <a:pt x="30162" y="309562"/>
                </a:lnTo>
                <a:lnTo>
                  <a:pt x="30162" y="0"/>
                </a:lnTo>
                <a:close/>
              </a:path>
              <a:path w="50800" h="373379">
                <a:moveTo>
                  <a:pt x="50800" y="296862"/>
                </a:moveTo>
                <a:lnTo>
                  <a:pt x="30162" y="296862"/>
                </a:lnTo>
                <a:lnTo>
                  <a:pt x="30162" y="309562"/>
                </a:lnTo>
                <a:lnTo>
                  <a:pt x="46566" y="309562"/>
                </a:lnTo>
                <a:lnTo>
                  <a:pt x="50800" y="296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351712" y="5159375"/>
            <a:ext cx="1335405" cy="8604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260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13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*R·,</a:t>
            </a:r>
            <a:r>
              <a:rPr dirty="0" sz="1800" spc="409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63827" y="4786884"/>
            <a:ext cx="208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16700" y="3424238"/>
            <a:ext cx="741680" cy="50800"/>
          </a:xfrm>
          <a:custGeom>
            <a:avLst/>
            <a:gdLst/>
            <a:ahLst/>
            <a:cxnLst/>
            <a:rect l="l" t="t" r="r" b="b"/>
            <a:pathLst>
              <a:path w="741679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741679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741679" h="50800">
                <a:moveTo>
                  <a:pt x="76200" y="30162"/>
                </a:moveTo>
                <a:lnTo>
                  <a:pt x="63500" y="30162"/>
                </a:lnTo>
                <a:lnTo>
                  <a:pt x="76200" y="30162"/>
                </a:lnTo>
                <a:close/>
              </a:path>
              <a:path w="741679" h="50800">
                <a:moveTo>
                  <a:pt x="741362" y="20636"/>
                </a:moveTo>
                <a:lnTo>
                  <a:pt x="76200" y="20637"/>
                </a:lnTo>
                <a:lnTo>
                  <a:pt x="76200" y="30162"/>
                </a:lnTo>
                <a:lnTo>
                  <a:pt x="741362" y="30161"/>
                </a:lnTo>
                <a:lnTo>
                  <a:pt x="741362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835140" y="3073908"/>
            <a:ext cx="236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33662" y="5527676"/>
            <a:ext cx="622300" cy="50800"/>
          </a:xfrm>
          <a:custGeom>
            <a:avLst/>
            <a:gdLst/>
            <a:ahLst/>
            <a:cxnLst/>
            <a:rect l="l" t="t" r="r" b="b"/>
            <a:pathLst>
              <a:path w="62230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622300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622300" h="50800">
                <a:moveTo>
                  <a:pt x="76200" y="30162"/>
                </a:moveTo>
                <a:lnTo>
                  <a:pt x="63500" y="30162"/>
                </a:lnTo>
                <a:lnTo>
                  <a:pt x="76200" y="30162"/>
                </a:lnTo>
                <a:close/>
              </a:path>
              <a:path w="622300" h="50800">
                <a:moveTo>
                  <a:pt x="622300" y="20636"/>
                </a:moveTo>
                <a:lnTo>
                  <a:pt x="76200" y="20637"/>
                </a:lnTo>
                <a:lnTo>
                  <a:pt x="76200" y="30162"/>
                </a:lnTo>
                <a:lnTo>
                  <a:pt x="622300" y="30161"/>
                </a:lnTo>
                <a:lnTo>
                  <a:pt x="62230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839402" y="5173979"/>
            <a:ext cx="236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49680" y="3773497"/>
            <a:ext cx="419100" cy="469900"/>
          </a:xfrm>
          <a:custGeom>
            <a:avLst/>
            <a:gdLst/>
            <a:ahLst/>
            <a:cxnLst/>
            <a:rect l="l" t="t" r="r" b="b"/>
            <a:pathLst>
              <a:path w="419100" h="469900">
                <a:moveTo>
                  <a:pt x="264788" y="9505"/>
                </a:moveTo>
                <a:lnTo>
                  <a:pt x="209244" y="9505"/>
                </a:lnTo>
                <a:lnTo>
                  <a:pt x="229586" y="10758"/>
                </a:lnTo>
                <a:lnTo>
                  <a:pt x="249353" y="14509"/>
                </a:lnTo>
                <a:lnTo>
                  <a:pt x="286791" y="29036"/>
                </a:lnTo>
                <a:lnTo>
                  <a:pt x="320783" y="52141"/>
                </a:lnTo>
                <a:lnTo>
                  <a:pt x="350493" y="82862"/>
                </a:lnTo>
                <a:lnTo>
                  <a:pt x="375070" y="120200"/>
                </a:lnTo>
                <a:lnTo>
                  <a:pt x="393667" y="163137"/>
                </a:lnTo>
                <a:lnTo>
                  <a:pt x="405445" y="210646"/>
                </a:lnTo>
                <a:lnTo>
                  <a:pt x="409575" y="261673"/>
                </a:lnTo>
                <a:lnTo>
                  <a:pt x="408230" y="291114"/>
                </a:lnTo>
                <a:lnTo>
                  <a:pt x="397665" y="347648"/>
                </a:lnTo>
                <a:lnTo>
                  <a:pt x="377314" y="399290"/>
                </a:lnTo>
                <a:lnTo>
                  <a:pt x="348056" y="443945"/>
                </a:lnTo>
                <a:lnTo>
                  <a:pt x="329946" y="463409"/>
                </a:lnTo>
                <a:lnTo>
                  <a:pt x="336925" y="469891"/>
                </a:lnTo>
                <a:lnTo>
                  <a:pt x="371409" y="428273"/>
                </a:lnTo>
                <a:lnTo>
                  <a:pt x="397333" y="378146"/>
                </a:lnTo>
                <a:lnTo>
                  <a:pt x="413494" y="322056"/>
                </a:lnTo>
                <a:lnTo>
                  <a:pt x="419089" y="262114"/>
                </a:lnTo>
                <a:lnTo>
                  <a:pt x="418064" y="236178"/>
                </a:lnTo>
                <a:lnTo>
                  <a:pt x="409790" y="184473"/>
                </a:lnTo>
                <a:lnTo>
                  <a:pt x="394062" y="137621"/>
                </a:lnTo>
                <a:lnTo>
                  <a:pt x="371660" y="95892"/>
                </a:lnTo>
                <a:lnTo>
                  <a:pt x="343390" y="60333"/>
                </a:lnTo>
                <a:lnTo>
                  <a:pt x="310046" y="32002"/>
                </a:lnTo>
                <a:lnTo>
                  <a:pt x="272430" y="11986"/>
                </a:lnTo>
                <a:lnTo>
                  <a:pt x="264788" y="9505"/>
                </a:lnTo>
                <a:close/>
              </a:path>
              <a:path w="419100" h="469900">
                <a:moveTo>
                  <a:pt x="38937" y="412405"/>
                </a:moveTo>
                <a:lnTo>
                  <a:pt x="22266" y="425395"/>
                </a:lnTo>
                <a:lnTo>
                  <a:pt x="89137" y="469891"/>
                </a:lnTo>
                <a:lnTo>
                  <a:pt x="72393" y="422578"/>
                </a:lnTo>
                <a:lnTo>
                  <a:pt x="46240" y="422578"/>
                </a:lnTo>
                <a:lnTo>
                  <a:pt x="38937" y="412405"/>
                </a:lnTo>
                <a:close/>
              </a:path>
              <a:path w="419100" h="469900">
                <a:moveTo>
                  <a:pt x="46457" y="406546"/>
                </a:moveTo>
                <a:lnTo>
                  <a:pt x="38937" y="412405"/>
                </a:lnTo>
                <a:lnTo>
                  <a:pt x="46240" y="422578"/>
                </a:lnTo>
                <a:lnTo>
                  <a:pt x="53977" y="417023"/>
                </a:lnTo>
                <a:lnTo>
                  <a:pt x="46457" y="406546"/>
                </a:lnTo>
                <a:close/>
              </a:path>
              <a:path w="419100" h="469900">
                <a:moveTo>
                  <a:pt x="62339" y="394171"/>
                </a:moveTo>
                <a:lnTo>
                  <a:pt x="46457" y="406546"/>
                </a:lnTo>
                <a:lnTo>
                  <a:pt x="53977" y="417023"/>
                </a:lnTo>
                <a:lnTo>
                  <a:pt x="46240" y="422578"/>
                </a:lnTo>
                <a:lnTo>
                  <a:pt x="72393" y="422578"/>
                </a:lnTo>
                <a:lnTo>
                  <a:pt x="62339" y="394171"/>
                </a:lnTo>
                <a:close/>
              </a:path>
              <a:path w="419100" h="469900">
                <a:moveTo>
                  <a:pt x="209847" y="0"/>
                </a:moveTo>
                <a:lnTo>
                  <a:pt x="167375" y="5299"/>
                </a:lnTo>
                <a:lnTo>
                  <a:pt x="127829" y="20641"/>
                </a:lnTo>
                <a:lnTo>
                  <a:pt x="92155" y="44883"/>
                </a:lnTo>
                <a:lnTo>
                  <a:pt x="61154" y="76930"/>
                </a:lnTo>
                <a:lnTo>
                  <a:pt x="35638" y="115689"/>
                </a:lnTo>
                <a:lnTo>
                  <a:pt x="16403" y="160098"/>
                </a:lnTo>
                <a:lnTo>
                  <a:pt x="4252" y="209116"/>
                </a:lnTo>
                <a:lnTo>
                  <a:pt x="0" y="261673"/>
                </a:lnTo>
                <a:lnTo>
                  <a:pt x="1449" y="292699"/>
                </a:lnTo>
                <a:lnTo>
                  <a:pt x="12844" y="352237"/>
                </a:lnTo>
                <a:lnTo>
                  <a:pt x="34946" y="406797"/>
                </a:lnTo>
                <a:lnTo>
                  <a:pt x="38937" y="412405"/>
                </a:lnTo>
                <a:lnTo>
                  <a:pt x="46457" y="406546"/>
                </a:lnTo>
                <a:lnTo>
                  <a:pt x="43557" y="402506"/>
                </a:lnTo>
                <a:lnTo>
                  <a:pt x="43007" y="401740"/>
                </a:lnTo>
                <a:lnTo>
                  <a:pt x="31559" y="377042"/>
                </a:lnTo>
                <a:lnTo>
                  <a:pt x="22100" y="349991"/>
                </a:lnTo>
                <a:lnTo>
                  <a:pt x="15196" y="321632"/>
                </a:lnTo>
                <a:lnTo>
                  <a:pt x="11028" y="292699"/>
                </a:lnTo>
                <a:lnTo>
                  <a:pt x="10909" y="291114"/>
                </a:lnTo>
                <a:lnTo>
                  <a:pt x="9517" y="262114"/>
                </a:lnTo>
                <a:lnTo>
                  <a:pt x="10542" y="236178"/>
                </a:lnTo>
                <a:lnTo>
                  <a:pt x="18536" y="186762"/>
                </a:lnTo>
                <a:lnTo>
                  <a:pt x="33760" y="141400"/>
                </a:lnTo>
                <a:lnTo>
                  <a:pt x="55377" y="101122"/>
                </a:lnTo>
                <a:lnTo>
                  <a:pt x="82538" y="66944"/>
                </a:lnTo>
                <a:lnTo>
                  <a:pt x="114394" y="39864"/>
                </a:lnTo>
                <a:lnTo>
                  <a:pt x="150108" y="20845"/>
                </a:lnTo>
                <a:lnTo>
                  <a:pt x="188907" y="10834"/>
                </a:lnTo>
                <a:lnTo>
                  <a:pt x="209244" y="9505"/>
                </a:lnTo>
                <a:lnTo>
                  <a:pt x="264788" y="9505"/>
                </a:lnTo>
                <a:lnTo>
                  <a:pt x="252279" y="5445"/>
                </a:lnTo>
                <a:lnTo>
                  <a:pt x="231380" y="1403"/>
                </a:lnTo>
                <a:lnTo>
                  <a:pt x="209847" y="0"/>
                </a:lnTo>
                <a:close/>
              </a:path>
              <a:path w="419100" h="469900">
                <a:moveTo>
                  <a:pt x="43007" y="401740"/>
                </a:moveTo>
                <a:lnTo>
                  <a:pt x="43455" y="402506"/>
                </a:lnTo>
                <a:lnTo>
                  <a:pt x="43266" y="402101"/>
                </a:lnTo>
                <a:lnTo>
                  <a:pt x="43007" y="401740"/>
                </a:lnTo>
                <a:close/>
              </a:path>
              <a:path w="419100" h="469900">
                <a:moveTo>
                  <a:pt x="43266" y="402101"/>
                </a:moveTo>
                <a:lnTo>
                  <a:pt x="43455" y="402506"/>
                </a:lnTo>
                <a:lnTo>
                  <a:pt x="43266" y="402101"/>
                </a:lnTo>
                <a:close/>
              </a:path>
              <a:path w="419100" h="469900">
                <a:moveTo>
                  <a:pt x="43097" y="401740"/>
                </a:moveTo>
                <a:lnTo>
                  <a:pt x="43266" y="402101"/>
                </a:lnTo>
                <a:lnTo>
                  <a:pt x="43097" y="401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112577" y="3610355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912101" y="2790825"/>
            <a:ext cx="50800" cy="351155"/>
          </a:xfrm>
          <a:custGeom>
            <a:avLst/>
            <a:gdLst/>
            <a:ahLst/>
            <a:cxnLst/>
            <a:rect l="l" t="t" r="r" b="b"/>
            <a:pathLst>
              <a:path w="50800" h="351155">
                <a:moveTo>
                  <a:pt x="30162" y="63500"/>
                </a:moveTo>
                <a:lnTo>
                  <a:pt x="20637" y="63500"/>
                </a:lnTo>
                <a:lnTo>
                  <a:pt x="20636" y="350837"/>
                </a:lnTo>
                <a:lnTo>
                  <a:pt x="30161" y="350837"/>
                </a:lnTo>
                <a:lnTo>
                  <a:pt x="30162" y="63500"/>
                </a:lnTo>
                <a:close/>
              </a:path>
              <a:path w="50800" h="351155">
                <a:moveTo>
                  <a:pt x="25400" y="0"/>
                </a:moveTo>
                <a:lnTo>
                  <a:pt x="0" y="76200"/>
                </a:lnTo>
                <a:lnTo>
                  <a:pt x="20637" y="76200"/>
                </a:lnTo>
                <a:lnTo>
                  <a:pt x="20637" y="63500"/>
                </a:lnTo>
                <a:lnTo>
                  <a:pt x="46566" y="63500"/>
                </a:lnTo>
                <a:lnTo>
                  <a:pt x="25400" y="0"/>
                </a:lnTo>
                <a:close/>
              </a:path>
              <a:path w="50800" h="351155">
                <a:moveTo>
                  <a:pt x="46566" y="63500"/>
                </a:moveTo>
                <a:lnTo>
                  <a:pt x="30162" y="63500"/>
                </a:lnTo>
                <a:lnTo>
                  <a:pt x="30162" y="76200"/>
                </a:lnTo>
                <a:lnTo>
                  <a:pt x="50800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7705090" y="2769108"/>
            <a:ext cx="194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02467" y="3959233"/>
            <a:ext cx="374650" cy="500380"/>
          </a:xfrm>
          <a:custGeom>
            <a:avLst/>
            <a:gdLst/>
            <a:ahLst/>
            <a:cxnLst/>
            <a:rect l="l" t="t" r="r" b="b"/>
            <a:pathLst>
              <a:path w="374650" h="500379">
                <a:moveTo>
                  <a:pt x="209882" y="0"/>
                </a:moveTo>
                <a:lnTo>
                  <a:pt x="167462" y="5052"/>
                </a:lnTo>
                <a:lnTo>
                  <a:pt x="127955" y="19667"/>
                </a:lnTo>
                <a:lnTo>
                  <a:pt x="92268" y="42791"/>
                </a:lnTo>
                <a:lnTo>
                  <a:pt x="61247" y="73370"/>
                </a:lnTo>
                <a:lnTo>
                  <a:pt x="35702" y="110369"/>
                </a:lnTo>
                <a:lnTo>
                  <a:pt x="16437" y="152777"/>
                </a:lnTo>
                <a:lnTo>
                  <a:pt x="4263" y="199593"/>
                </a:lnTo>
                <a:lnTo>
                  <a:pt x="0" y="249821"/>
                </a:lnTo>
                <a:lnTo>
                  <a:pt x="1057" y="275301"/>
                </a:lnTo>
                <a:lnTo>
                  <a:pt x="9311" y="323960"/>
                </a:lnTo>
                <a:lnTo>
                  <a:pt x="25062" y="368712"/>
                </a:lnTo>
                <a:lnTo>
                  <a:pt x="47494" y="408561"/>
                </a:lnTo>
                <a:lnTo>
                  <a:pt x="75793" y="442508"/>
                </a:lnTo>
                <a:lnTo>
                  <a:pt x="109157" y="469541"/>
                </a:lnTo>
                <a:lnTo>
                  <a:pt x="146775" y="488627"/>
                </a:lnTo>
                <a:lnTo>
                  <a:pt x="187802" y="498709"/>
                </a:lnTo>
                <a:lnTo>
                  <a:pt x="209316" y="500044"/>
                </a:lnTo>
                <a:lnTo>
                  <a:pt x="234156" y="498327"/>
                </a:lnTo>
                <a:lnTo>
                  <a:pt x="258450" y="493170"/>
                </a:lnTo>
                <a:lnTo>
                  <a:pt x="265751" y="490537"/>
                </a:lnTo>
                <a:lnTo>
                  <a:pt x="209891" y="490537"/>
                </a:lnTo>
                <a:lnTo>
                  <a:pt x="189514" y="489339"/>
                </a:lnTo>
                <a:lnTo>
                  <a:pt x="150597" y="479902"/>
                </a:lnTo>
                <a:lnTo>
                  <a:pt x="114761" y="461838"/>
                </a:lnTo>
                <a:lnTo>
                  <a:pt x="82807" y="436063"/>
                </a:lnTo>
                <a:lnTo>
                  <a:pt x="55572" y="403517"/>
                </a:lnTo>
                <a:lnTo>
                  <a:pt x="33898" y="365158"/>
                </a:lnTo>
                <a:lnTo>
                  <a:pt x="18623" y="321960"/>
                </a:lnTo>
                <a:lnTo>
                  <a:pt x="10574" y="274900"/>
                </a:lnTo>
                <a:lnTo>
                  <a:pt x="9517" y="250223"/>
                </a:lnTo>
                <a:lnTo>
                  <a:pt x="10539" y="225548"/>
                </a:lnTo>
                <a:lnTo>
                  <a:pt x="18521" y="178480"/>
                </a:lnTo>
                <a:lnTo>
                  <a:pt x="33728" y="135270"/>
                </a:lnTo>
                <a:lnTo>
                  <a:pt x="55326" y="96889"/>
                </a:lnTo>
                <a:lnTo>
                  <a:pt x="82477" y="64311"/>
                </a:lnTo>
                <a:lnTo>
                  <a:pt x="114339" y="38483"/>
                </a:lnTo>
                <a:lnTo>
                  <a:pt x="150088" y="20332"/>
                </a:lnTo>
                <a:lnTo>
                  <a:pt x="188945" y="10774"/>
                </a:lnTo>
                <a:lnTo>
                  <a:pt x="209325" y="9508"/>
                </a:lnTo>
                <a:lnTo>
                  <a:pt x="266273" y="9508"/>
                </a:lnTo>
                <a:lnTo>
                  <a:pt x="250587" y="4827"/>
                </a:lnTo>
                <a:lnTo>
                  <a:pt x="230409" y="1235"/>
                </a:lnTo>
                <a:lnTo>
                  <a:pt x="209882" y="0"/>
                </a:lnTo>
                <a:close/>
              </a:path>
              <a:path w="374650" h="500379">
                <a:moveTo>
                  <a:pt x="319473" y="450973"/>
                </a:moveTo>
                <a:lnTo>
                  <a:pt x="278655" y="475758"/>
                </a:lnTo>
                <a:lnTo>
                  <a:pt x="233484" y="488825"/>
                </a:lnTo>
                <a:lnTo>
                  <a:pt x="209891" y="490537"/>
                </a:lnTo>
                <a:lnTo>
                  <a:pt x="265751" y="490537"/>
                </a:lnTo>
                <a:lnTo>
                  <a:pt x="304281" y="473101"/>
                </a:lnTo>
                <a:lnTo>
                  <a:pt x="328007" y="455744"/>
                </a:lnTo>
                <a:lnTo>
                  <a:pt x="322980" y="451370"/>
                </a:lnTo>
                <a:lnTo>
                  <a:pt x="319112" y="451370"/>
                </a:lnTo>
                <a:lnTo>
                  <a:pt x="319473" y="450973"/>
                </a:lnTo>
                <a:close/>
              </a:path>
              <a:path w="374650" h="500379">
                <a:moveTo>
                  <a:pt x="356037" y="440013"/>
                </a:moveTo>
                <a:lnTo>
                  <a:pt x="329430" y="440013"/>
                </a:lnTo>
                <a:lnTo>
                  <a:pt x="336480" y="446417"/>
                </a:lnTo>
                <a:lnTo>
                  <a:pt x="328007" y="455744"/>
                </a:lnTo>
                <a:lnTo>
                  <a:pt x="343781" y="469469"/>
                </a:lnTo>
                <a:lnTo>
                  <a:pt x="356037" y="440013"/>
                </a:lnTo>
                <a:close/>
              </a:path>
              <a:path w="374650" h="500379">
                <a:moveTo>
                  <a:pt x="329430" y="440013"/>
                </a:moveTo>
                <a:lnTo>
                  <a:pt x="320820" y="449491"/>
                </a:lnTo>
                <a:lnTo>
                  <a:pt x="328007" y="455744"/>
                </a:lnTo>
                <a:lnTo>
                  <a:pt x="336480" y="446417"/>
                </a:lnTo>
                <a:lnTo>
                  <a:pt x="329430" y="440013"/>
                </a:lnTo>
                <a:close/>
              </a:path>
              <a:path w="374650" h="500379">
                <a:moveTo>
                  <a:pt x="319918" y="450663"/>
                </a:moveTo>
                <a:lnTo>
                  <a:pt x="319473" y="450973"/>
                </a:lnTo>
                <a:lnTo>
                  <a:pt x="319112" y="451370"/>
                </a:lnTo>
                <a:lnTo>
                  <a:pt x="319918" y="450663"/>
                </a:lnTo>
                <a:close/>
              </a:path>
              <a:path w="374650" h="500379">
                <a:moveTo>
                  <a:pt x="322167" y="450663"/>
                </a:moveTo>
                <a:lnTo>
                  <a:pt x="319918" y="450663"/>
                </a:lnTo>
                <a:lnTo>
                  <a:pt x="319112" y="451370"/>
                </a:lnTo>
                <a:lnTo>
                  <a:pt x="322980" y="451370"/>
                </a:lnTo>
                <a:lnTo>
                  <a:pt x="322167" y="450663"/>
                </a:lnTo>
                <a:close/>
              </a:path>
              <a:path w="374650" h="500379">
                <a:moveTo>
                  <a:pt x="320820" y="449491"/>
                </a:moveTo>
                <a:lnTo>
                  <a:pt x="319473" y="450973"/>
                </a:lnTo>
                <a:lnTo>
                  <a:pt x="319918" y="450663"/>
                </a:lnTo>
                <a:lnTo>
                  <a:pt x="322167" y="450663"/>
                </a:lnTo>
                <a:lnTo>
                  <a:pt x="320820" y="449491"/>
                </a:lnTo>
                <a:close/>
              </a:path>
              <a:path w="374650" h="500379">
                <a:moveTo>
                  <a:pt x="374637" y="395310"/>
                </a:moveTo>
                <a:lnTo>
                  <a:pt x="305457" y="436124"/>
                </a:lnTo>
                <a:lnTo>
                  <a:pt x="320820" y="449491"/>
                </a:lnTo>
                <a:lnTo>
                  <a:pt x="329430" y="440013"/>
                </a:lnTo>
                <a:lnTo>
                  <a:pt x="356037" y="440013"/>
                </a:lnTo>
                <a:lnTo>
                  <a:pt x="374637" y="395310"/>
                </a:lnTo>
                <a:close/>
              </a:path>
              <a:path w="374650" h="500379">
                <a:moveTo>
                  <a:pt x="266273" y="9508"/>
                </a:moveTo>
                <a:lnTo>
                  <a:pt x="209325" y="9508"/>
                </a:lnTo>
                <a:lnTo>
                  <a:pt x="228754" y="10615"/>
                </a:lnTo>
                <a:lnTo>
                  <a:pt x="247876" y="13958"/>
                </a:lnTo>
                <a:lnTo>
                  <a:pt x="284704" y="27114"/>
                </a:lnTo>
                <a:lnTo>
                  <a:pt x="318815" y="48527"/>
                </a:lnTo>
                <a:lnTo>
                  <a:pt x="349487" y="78098"/>
                </a:lnTo>
                <a:lnTo>
                  <a:pt x="356428" y="71575"/>
                </a:lnTo>
                <a:lnTo>
                  <a:pt x="325073" y="41347"/>
                </a:lnTo>
                <a:lnTo>
                  <a:pt x="289342" y="18794"/>
                </a:lnTo>
                <a:lnTo>
                  <a:pt x="270277" y="10703"/>
                </a:lnTo>
                <a:lnTo>
                  <a:pt x="266273" y="9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916102" y="3680460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93995" y="2238375"/>
            <a:ext cx="1543050" cy="22307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217804">
              <a:lnSpc>
                <a:spcPts val="2390"/>
              </a:lnSpc>
              <a:spcBef>
                <a:spcPts val="270"/>
              </a:spcBef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0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1440" marR="281305">
              <a:lnSpc>
                <a:spcPts val="2210"/>
              </a:lnSpc>
              <a:spcBef>
                <a:spcPts val="25"/>
              </a:spcBef>
            </a:pPr>
            <a:r>
              <a:rPr dirty="0" sz="1800" spc="5" b="1">
                <a:latin typeface="Times New Roman"/>
                <a:cs typeface="Times New Roman"/>
              </a:rPr>
              <a:t>S</a:t>
            </a:r>
            <a:r>
              <a:rPr dirty="0" sz="1750" spc="5" b="1" i="1">
                <a:latin typeface="Symbol"/>
                <a:cs typeface="Symbol"/>
              </a:rPr>
              <a:t></a:t>
            </a:r>
            <a:r>
              <a:rPr dirty="0" sz="1800" spc="5" b="1">
                <a:latin typeface="Times New Roman"/>
                <a:cs typeface="Times New Roman"/>
              </a:rPr>
              <a:t>·S, </a:t>
            </a:r>
            <a:r>
              <a:rPr dirty="0" sz="1800" b="1">
                <a:latin typeface="Times New Roman"/>
                <a:cs typeface="Times New Roman"/>
              </a:rPr>
              <a:t>$  S</a:t>
            </a:r>
            <a:r>
              <a:rPr dirty="0" sz="1750" b="1" i="1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·L=R,</a:t>
            </a:r>
            <a:r>
              <a:rPr dirty="0" sz="1800" spc="3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  <a:p>
            <a:pPr marL="91440" marR="173355">
              <a:lnSpc>
                <a:spcPts val="2090"/>
              </a:lnSpc>
              <a:spcBef>
                <a:spcPts val="90"/>
              </a:spcBef>
              <a:tabLst>
                <a:tab pos="913130" algn="l"/>
                <a:tab pos="1052830" algn="l"/>
              </a:tabLst>
            </a:pPr>
            <a:r>
              <a:rPr dirty="0" sz="1800" spc="5" b="1">
                <a:latin typeface="Times New Roman"/>
                <a:cs typeface="Times New Roman"/>
              </a:rPr>
              <a:t>S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·R,	</a:t>
            </a:r>
            <a:r>
              <a:rPr dirty="0" sz="1800" b="1">
                <a:latin typeface="Times New Roman"/>
                <a:cs typeface="Times New Roman"/>
              </a:rPr>
              <a:t>$  </a:t>
            </a:r>
            <a:r>
              <a:rPr dirty="0" sz="1800" spc="-5" b="1">
                <a:latin typeface="Times New Roman"/>
                <a:cs typeface="Times New Roman"/>
              </a:rPr>
              <a:t>L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800" spc="-5" b="1">
                <a:latin typeface="Times New Roman"/>
                <a:cs typeface="Times New Roman"/>
              </a:rPr>
              <a:t>·</a:t>
            </a:r>
            <a:r>
              <a:rPr dirty="0" sz="1800" b="1">
                <a:latin typeface="Times New Roman"/>
                <a:cs typeface="Times New Roman"/>
              </a:rPr>
              <a:t>*R,		</a:t>
            </a:r>
            <a:r>
              <a:rPr dirty="0" sz="1800" spc="-5" b="1">
                <a:latin typeface="Times New Roman"/>
                <a:cs typeface="Times New Roman"/>
              </a:rPr>
              <a:t>=</a:t>
            </a:r>
            <a:r>
              <a:rPr dirty="0" sz="1800" b="1">
                <a:latin typeface="Times New Roman"/>
                <a:cs typeface="Times New Roman"/>
              </a:rPr>
              <a:t>/$</a:t>
            </a:r>
            <a:endParaRPr sz="1800">
              <a:latin typeface="Times New Roman"/>
              <a:cs typeface="Times New Roman"/>
            </a:endParaRPr>
          </a:p>
          <a:p>
            <a:pPr marL="91440" marR="147955">
              <a:lnSpc>
                <a:spcPts val="2090"/>
              </a:lnSpc>
              <a:spcBef>
                <a:spcPts val="114"/>
              </a:spcBef>
              <a:tabLst>
                <a:tab pos="938530" algn="l"/>
                <a:tab pos="107823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L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800" spc="-5" b="1">
                <a:latin typeface="Times New Roman"/>
                <a:cs typeface="Times New Roman"/>
              </a:rPr>
              <a:t>·id</a:t>
            </a:r>
            <a:r>
              <a:rPr dirty="0" sz="1800" b="1">
                <a:latin typeface="Times New Roman"/>
                <a:cs typeface="Times New Roman"/>
              </a:rPr>
              <a:t>,		</a:t>
            </a:r>
            <a:r>
              <a:rPr dirty="0" sz="1800" spc="-5" b="1">
                <a:latin typeface="Times New Roman"/>
                <a:cs typeface="Times New Roman"/>
              </a:rPr>
              <a:t>=</a:t>
            </a:r>
            <a:r>
              <a:rPr dirty="0" sz="1800" b="1">
                <a:latin typeface="Times New Roman"/>
                <a:cs typeface="Times New Roman"/>
              </a:rPr>
              <a:t>/$  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·L,	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5409" y="3306763"/>
            <a:ext cx="530225" cy="50800"/>
          </a:xfrm>
          <a:custGeom>
            <a:avLst/>
            <a:gdLst/>
            <a:ahLst/>
            <a:cxnLst/>
            <a:rect l="l" t="t" r="r" b="b"/>
            <a:pathLst>
              <a:path w="530225" h="50800">
                <a:moveTo>
                  <a:pt x="453784" y="30162"/>
                </a:moveTo>
                <a:lnTo>
                  <a:pt x="453783" y="50800"/>
                </a:lnTo>
                <a:lnTo>
                  <a:pt x="515696" y="30162"/>
                </a:lnTo>
                <a:lnTo>
                  <a:pt x="453784" y="30162"/>
                </a:lnTo>
                <a:close/>
              </a:path>
              <a:path w="530225" h="50800">
                <a:moveTo>
                  <a:pt x="453784" y="20637"/>
                </a:moveTo>
                <a:lnTo>
                  <a:pt x="453784" y="30162"/>
                </a:lnTo>
                <a:lnTo>
                  <a:pt x="466484" y="30162"/>
                </a:lnTo>
                <a:lnTo>
                  <a:pt x="466484" y="20637"/>
                </a:lnTo>
                <a:lnTo>
                  <a:pt x="453784" y="20637"/>
                </a:lnTo>
                <a:close/>
              </a:path>
              <a:path w="530225" h="50800">
                <a:moveTo>
                  <a:pt x="453784" y="0"/>
                </a:moveTo>
                <a:lnTo>
                  <a:pt x="453784" y="20637"/>
                </a:lnTo>
                <a:lnTo>
                  <a:pt x="466484" y="20637"/>
                </a:lnTo>
                <a:lnTo>
                  <a:pt x="466484" y="30162"/>
                </a:lnTo>
                <a:lnTo>
                  <a:pt x="515700" y="30161"/>
                </a:lnTo>
                <a:lnTo>
                  <a:pt x="529983" y="25400"/>
                </a:lnTo>
                <a:lnTo>
                  <a:pt x="453784" y="0"/>
                </a:lnTo>
                <a:close/>
              </a:path>
              <a:path w="530225" h="50800">
                <a:moveTo>
                  <a:pt x="0" y="20636"/>
                </a:moveTo>
                <a:lnTo>
                  <a:pt x="0" y="30161"/>
                </a:lnTo>
                <a:lnTo>
                  <a:pt x="453784" y="30162"/>
                </a:lnTo>
                <a:lnTo>
                  <a:pt x="453784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66090" y="2945355"/>
            <a:ext cx="485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宋体"/>
                <a:cs typeface="宋体"/>
              </a:rPr>
              <a:t>开始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6987" y="53624"/>
            <a:ext cx="1300480" cy="1754505"/>
          </a:xfrm>
          <a:custGeom>
            <a:avLst/>
            <a:gdLst/>
            <a:ahLst/>
            <a:cxnLst/>
            <a:rect l="l" t="t" r="r" b="b"/>
            <a:pathLst>
              <a:path w="1300480" h="1754505">
                <a:moveTo>
                  <a:pt x="0" y="0"/>
                </a:moveTo>
                <a:lnTo>
                  <a:pt x="1300356" y="0"/>
                </a:lnTo>
                <a:lnTo>
                  <a:pt x="1300356" y="1754325"/>
                </a:lnTo>
                <a:lnTo>
                  <a:pt x="0" y="1754325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05727" y="72643"/>
            <a:ext cx="113030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17500" algn="l"/>
              </a:tabLst>
            </a:pPr>
            <a:r>
              <a:rPr dirty="0" sz="1800" spc="5" b="1">
                <a:latin typeface="Times New Roman"/>
                <a:cs typeface="Times New Roman"/>
              </a:rPr>
              <a:t>S’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45"/>
              </a:spcBef>
              <a:buAutoNum type="arabicParenR"/>
              <a:tabLst>
                <a:tab pos="317500" algn="l"/>
              </a:tabLst>
            </a:pP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sz="1750" b="1" i="1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L=R</a:t>
            </a:r>
            <a:endParaRPr sz="1800">
              <a:latin typeface="Times New Roman"/>
              <a:cs typeface="Times New Roman"/>
            </a:endParaRPr>
          </a:p>
          <a:p>
            <a:pPr marL="317500" indent="-304800">
              <a:lnSpc>
                <a:spcPts val="2125"/>
              </a:lnSpc>
              <a:spcBef>
                <a:spcPts val="50"/>
              </a:spcBef>
              <a:buAutoNum type="arabicParenR"/>
              <a:tabLst>
                <a:tab pos="317500" algn="l"/>
              </a:tabLst>
            </a:pPr>
            <a:r>
              <a:rPr dirty="0" sz="1800" spc="10" b="1">
                <a:latin typeface="Times New Roman"/>
                <a:cs typeface="Times New Roman"/>
              </a:rPr>
              <a:t>S</a:t>
            </a:r>
            <a:r>
              <a:rPr dirty="0" sz="1750" spc="10" b="1" i="1">
                <a:latin typeface="Symbol"/>
                <a:cs typeface="Symbol"/>
              </a:rPr>
              <a:t></a:t>
            </a:r>
            <a:r>
              <a:rPr dirty="0" sz="1800" spc="10" b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317500" indent="-304800">
              <a:lnSpc>
                <a:spcPts val="2125"/>
              </a:lnSpc>
              <a:buAutoNum type="arabicParenR"/>
              <a:tabLst>
                <a:tab pos="317500" algn="l"/>
              </a:tabLst>
            </a:pP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*R</a:t>
            </a:r>
            <a:endParaRPr sz="1800">
              <a:latin typeface="Times New Roman"/>
              <a:cs typeface="Times New Roman"/>
            </a:endParaRPr>
          </a:p>
          <a:p>
            <a:pPr marL="317500" indent="-304800">
              <a:lnSpc>
                <a:spcPts val="2125"/>
              </a:lnSpc>
              <a:spcBef>
                <a:spcPts val="50"/>
              </a:spcBef>
              <a:buAutoNum type="arabicParenR"/>
              <a:tabLst>
                <a:tab pos="317500" algn="l"/>
              </a:tabLst>
            </a:pP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id</a:t>
            </a:r>
            <a:endParaRPr sz="1800">
              <a:latin typeface="Times New Roman"/>
              <a:cs typeface="Times New Roman"/>
            </a:endParaRPr>
          </a:p>
          <a:p>
            <a:pPr marL="317500" indent="-304800">
              <a:lnSpc>
                <a:spcPts val="2125"/>
              </a:lnSpc>
              <a:buAutoNum type="arabicParenR"/>
              <a:tabLst>
                <a:tab pos="317500" algn="l"/>
              </a:tabLst>
            </a:pPr>
            <a:r>
              <a:rPr dirty="0" sz="1800" spc="10" b="1">
                <a:latin typeface="Times New Roman"/>
                <a:cs typeface="Times New Roman"/>
              </a:rPr>
              <a:t>R</a:t>
            </a:r>
            <a:r>
              <a:rPr dirty="0" sz="1750" spc="10" b="1" i="1">
                <a:latin typeface="Symbol"/>
                <a:cs typeface="Symbol"/>
              </a:rPr>
              <a:t></a:t>
            </a:r>
            <a:r>
              <a:rPr dirty="0" sz="1800" spc="10" b="1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112</a:t>
            </a:fld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1442402" y="134290"/>
            <a:ext cx="27787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示例（续）：</a:t>
            </a:r>
            <a:endParaRPr sz="35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70866"/>
            <a:ext cx="46202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文法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4.7</a:t>
            </a:r>
            <a:r>
              <a:rPr dirty="0" sz="3500" spc="95">
                <a:solidFill>
                  <a:srgbClr val="FF0000"/>
                </a:solidFill>
              </a:rPr>
              <a:t>的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LR(1)</a:t>
            </a:r>
            <a:r>
              <a:rPr dirty="0" sz="3500" spc="95">
                <a:solidFill>
                  <a:srgbClr val="FF0000"/>
                </a:solidFill>
              </a:rPr>
              <a:t>分析表</a:t>
            </a:r>
            <a:endParaRPr sz="350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650" y="893762"/>
          <a:ext cx="6478905" cy="588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4545"/>
                <a:gridCol w="804545"/>
                <a:gridCol w="802640"/>
                <a:gridCol w="803909"/>
                <a:gridCol w="803910"/>
                <a:gridCol w="803910"/>
                <a:gridCol w="802639"/>
                <a:gridCol w="804545"/>
              </a:tblGrid>
              <a:tr h="365742">
                <a:tc rowSpan="2"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750" spc="50" b="1">
                          <a:latin typeface="黑体"/>
                          <a:cs typeface="黑体"/>
                        </a:rPr>
                        <a:t>状态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action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goto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4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88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=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*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$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acc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s12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s12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13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12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13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0445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练习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287083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考虑如下文法</a:t>
            </a:r>
            <a:r>
              <a:rPr dirty="0" baseline="1010" sz="4125" spc="30" b="1">
                <a:latin typeface="黑体"/>
                <a:cs typeface="黑体"/>
              </a:rPr>
              <a:t>G:</a:t>
            </a:r>
            <a:endParaRPr baseline="1010" sz="4125">
              <a:latin typeface="黑体"/>
              <a:cs typeface="黑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02689" y="1778130"/>
          <a:ext cx="2203450" cy="1468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310"/>
                <a:gridCol w="539115"/>
                <a:gridCol w="358139"/>
                <a:gridCol w="478155"/>
              </a:tblGrid>
              <a:tr h="988738">
                <a:tc>
                  <a:txBody>
                    <a:bodyPr/>
                    <a:lstStyle/>
                    <a:p>
                      <a:pPr marL="31750">
                        <a:lnSpc>
                          <a:spcPts val="3270"/>
                        </a:lnSpc>
                      </a:pPr>
                      <a:r>
                        <a:rPr dirty="0" sz="2750" spc="10" b="1">
                          <a:latin typeface="黑体"/>
                          <a:cs typeface="黑体"/>
                        </a:rPr>
                        <a:t>S</a:t>
                      </a:r>
                      <a:r>
                        <a:rPr dirty="0" sz="2750" spc="-60" b="1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2750" spc="45">
                          <a:latin typeface="Wingdings"/>
                          <a:cs typeface="Wingdings"/>
                        </a:rPr>
                        <a:t></a:t>
                      </a:r>
                      <a:endParaRPr sz="2750">
                        <a:latin typeface="Wingdings"/>
                        <a:cs typeface="Wingding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750" spc="10" b="1">
                          <a:latin typeface="黑体"/>
                          <a:cs typeface="黑体"/>
                        </a:rPr>
                        <a:t>A</a:t>
                      </a:r>
                      <a:r>
                        <a:rPr dirty="0" sz="2750" spc="-60" b="1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2750" spc="45">
                          <a:latin typeface="Wingdings"/>
                          <a:cs typeface="Wingdings"/>
                        </a:rPr>
                        <a:t></a:t>
                      </a:r>
                      <a:endParaRPr sz="2750">
                        <a:latin typeface="Wingdings"/>
                        <a:cs typeface="Wingding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270"/>
                        </a:lnSpc>
                      </a:pPr>
                      <a:r>
                        <a:rPr dirty="0" sz="2750" b="1">
                          <a:latin typeface="黑体"/>
                          <a:cs typeface="黑体"/>
                        </a:rPr>
                        <a:t>A</a:t>
                      </a:r>
                      <a:endParaRPr sz="2750">
                        <a:latin typeface="黑体"/>
                        <a:cs typeface="黑体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750" spc="20" b="1">
                          <a:latin typeface="黑体"/>
                          <a:cs typeface="黑体"/>
                        </a:rPr>
                        <a:t>BA</a:t>
                      </a:r>
                      <a:endParaRPr sz="2750">
                        <a:latin typeface="黑体"/>
                        <a:cs typeface="黑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2750" b="1">
                          <a:latin typeface="黑体"/>
                          <a:cs typeface="黑体"/>
                        </a:rPr>
                        <a:t>|</a:t>
                      </a:r>
                      <a:endParaRPr sz="2750">
                        <a:latin typeface="黑体"/>
                        <a:cs typeface="黑体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dirty="0" sz="2750" b="1">
                          <a:latin typeface="黑体"/>
                          <a:cs typeface="黑体"/>
                        </a:rPr>
                        <a:t>ε</a:t>
                      </a:r>
                      <a:endParaRPr sz="2750">
                        <a:latin typeface="黑体"/>
                        <a:cs typeface="黑体"/>
                      </a:endParaRPr>
                    </a:p>
                  </a:txBody>
                  <a:tcPr marL="0" marR="0" marB="0" marT="635"/>
                </a:tc>
              </a:tr>
              <a:tr h="4797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750" spc="10" b="1">
                          <a:latin typeface="黑体"/>
                          <a:cs typeface="黑体"/>
                        </a:rPr>
                        <a:t>B</a:t>
                      </a:r>
                      <a:r>
                        <a:rPr dirty="0" sz="2750" spc="-30" b="1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2750" spc="45">
                          <a:latin typeface="Wingdings"/>
                          <a:cs typeface="Wingdings"/>
                        </a:rPr>
                        <a:t></a:t>
                      </a:r>
                      <a:endParaRPr sz="2750">
                        <a:latin typeface="Wingdings"/>
                        <a:cs typeface="Wingdings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750" spc="20" b="1">
                          <a:latin typeface="黑体"/>
                          <a:cs typeface="黑体"/>
                        </a:rPr>
                        <a:t>aB</a:t>
                      </a:r>
                      <a:endParaRPr sz="2750">
                        <a:latin typeface="黑体"/>
                        <a:cs typeface="黑体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750" b="1">
                          <a:latin typeface="黑体"/>
                          <a:cs typeface="黑体"/>
                        </a:rPr>
                        <a:t>|</a:t>
                      </a:r>
                      <a:endParaRPr sz="2750">
                        <a:latin typeface="黑体"/>
                        <a:cs typeface="黑体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750" b="1">
                          <a:latin typeface="黑体"/>
                          <a:cs typeface="黑体"/>
                        </a:rPr>
                        <a:t>b</a:t>
                      </a:r>
                      <a:endParaRPr sz="2750">
                        <a:latin typeface="黑体"/>
                        <a:cs typeface="黑体"/>
                      </a:endParaRPr>
                    </a:p>
                  </a:txBody>
                  <a:tcPr marL="0" marR="0" marB="0" marT="24765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07340" y="3225759"/>
            <a:ext cx="6639559" cy="1558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11630">
              <a:lnSpc>
                <a:spcPct val="120700"/>
              </a:lnSpc>
              <a:spcBef>
                <a:spcPts val="100"/>
              </a:spcBef>
            </a:pPr>
            <a:r>
              <a:rPr dirty="0" sz="2750" spc="20" b="1">
                <a:latin typeface="黑体"/>
                <a:cs typeface="黑体"/>
              </a:rPr>
              <a:t>(1)</a:t>
            </a:r>
            <a:r>
              <a:rPr dirty="0" sz="2750" spc="45" b="1">
                <a:latin typeface="黑体"/>
                <a:cs typeface="黑体"/>
              </a:rPr>
              <a:t>证明该文法是</a:t>
            </a:r>
            <a:r>
              <a:rPr dirty="0" sz="2750" spc="20" b="1">
                <a:latin typeface="黑体"/>
                <a:cs typeface="黑体"/>
              </a:rPr>
              <a:t>LR(1)</a:t>
            </a:r>
            <a:r>
              <a:rPr dirty="0" sz="2750" spc="45" b="1">
                <a:latin typeface="黑体"/>
                <a:cs typeface="黑体"/>
              </a:rPr>
              <a:t>文法；  </a:t>
            </a:r>
            <a:r>
              <a:rPr dirty="0" sz="2750" spc="20" b="1">
                <a:latin typeface="黑体"/>
                <a:cs typeface="黑体"/>
              </a:rPr>
              <a:t>(2)</a:t>
            </a:r>
            <a:r>
              <a:rPr dirty="0" sz="2750" spc="45" b="1">
                <a:latin typeface="黑体"/>
                <a:cs typeface="黑体"/>
              </a:rPr>
              <a:t>构造该文法的</a:t>
            </a:r>
            <a:r>
              <a:rPr dirty="0" sz="2750" spc="20" b="1">
                <a:latin typeface="黑体"/>
                <a:cs typeface="黑体"/>
              </a:rPr>
              <a:t>LR(1)</a:t>
            </a:r>
            <a:r>
              <a:rPr dirty="0" sz="2750" spc="45" b="1">
                <a:latin typeface="黑体"/>
                <a:cs typeface="黑体"/>
              </a:rPr>
              <a:t>分析表；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750" spc="20" b="1">
                <a:latin typeface="黑体"/>
                <a:cs typeface="黑体"/>
              </a:rPr>
              <a:t>(3)</a:t>
            </a:r>
            <a:r>
              <a:rPr dirty="0" sz="2750" spc="45" b="1">
                <a:latin typeface="黑体"/>
                <a:cs typeface="黑体"/>
              </a:rPr>
              <a:t>给出对于输入符号串</a:t>
            </a:r>
            <a:r>
              <a:rPr dirty="0" sz="2750" spc="20" b="1">
                <a:latin typeface="黑体"/>
                <a:cs typeface="黑体"/>
              </a:rPr>
              <a:t>abab</a:t>
            </a:r>
            <a:r>
              <a:rPr dirty="0" sz="2750" spc="45" b="1">
                <a:latin typeface="黑体"/>
                <a:cs typeface="黑体"/>
              </a:rPr>
              <a:t>的分析过程。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70631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Verdana"/>
                <a:cs typeface="Verdana"/>
              </a:rPr>
              <a:t>4.4.4</a:t>
            </a:r>
            <a:r>
              <a:rPr dirty="0" sz="4000" spc="-30">
                <a:latin typeface="Verdana"/>
                <a:cs typeface="Verdana"/>
              </a:rPr>
              <a:t> </a:t>
            </a:r>
            <a:r>
              <a:rPr dirty="0" sz="4000" spc="-5">
                <a:latin typeface="Verdana"/>
                <a:cs typeface="Verdana"/>
              </a:rPr>
              <a:t>LALR(1)</a:t>
            </a:r>
            <a:r>
              <a:rPr dirty="0" sz="3900" spc="90"/>
              <a:t>分析表的构造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53235"/>
            <a:ext cx="56457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6375" indent="-19431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69090"/>
              <a:buFont typeface="Arial"/>
              <a:buChar char="■"/>
              <a:tabLst>
                <a:tab pos="20701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描述</a:t>
            </a:r>
            <a:r>
              <a:rPr dirty="0" sz="2800" spc="-5" b="1">
                <a:latin typeface="Verdana"/>
                <a:cs typeface="Verdana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项目集特征的两个定义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191003"/>
            <a:ext cx="1400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75" b="1">
                <a:latin typeface="黑体"/>
                <a:cs typeface="黑体"/>
              </a:rPr>
              <a:t>定义</a:t>
            </a:r>
            <a:r>
              <a:rPr dirty="0" sz="2400" spc="5" b="1">
                <a:latin typeface="Verdana"/>
                <a:cs typeface="Verdana"/>
              </a:rPr>
              <a:t>4</a:t>
            </a:r>
            <a:r>
              <a:rPr dirty="0" sz="2400" spc="-5" b="1">
                <a:latin typeface="Verdana"/>
                <a:cs typeface="Verdana"/>
              </a:rPr>
              <a:t>.</a:t>
            </a:r>
            <a:r>
              <a:rPr dirty="0" sz="2400" spc="5" b="1">
                <a:latin typeface="Verdana"/>
                <a:cs typeface="Verdana"/>
              </a:rPr>
              <a:t>16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8964" y="2191003"/>
            <a:ext cx="6590030" cy="112395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 indent="12700">
              <a:lnSpc>
                <a:spcPct val="101200"/>
              </a:lnSpc>
              <a:spcBef>
                <a:spcPts val="65"/>
              </a:spcBef>
            </a:pPr>
            <a:r>
              <a:rPr dirty="0" baseline="1182" sz="3525" spc="75" b="1">
                <a:latin typeface="黑体"/>
                <a:cs typeface="黑体"/>
              </a:rPr>
              <a:t>如果两个</a:t>
            </a:r>
            <a:r>
              <a:rPr dirty="0" sz="2400" spc="-5" b="1">
                <a:latin typeface="Verdana"/>
                <a:cs typeface="Verdana"/>
              </a:rPr>
              <a:t>LR(1)</a:t>
            </a:r>
            <a:r>
              <a:rPr dirty="0" baseline="1182" sz="3525" spc="75" b="1">
                <a:latin typeface="黑体"/>
                <a:cs typeface="黑体"/>
              </a:rPr>
              <a:t>项目集去掉搜索符号之后是相同 </a:t>
            </a:r>
            <a:r>
              <a:rPr dirty="0" baseline="1182" sz="3525" spc="75" b="1">
                <a:latin typeface="黑体"/>
                <a:cs typeface="黑体"/>
              </a:rPr>
              <a:t>的，则称这两个项目集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具有相同的心</a:t>
            </a:r>
            <a:r>
              <a:rPr dirty="0" baseline="1182" sz="3525" spc="75" b="1">
                <a:latin typeface="黑体"/>
                <a:cs typeface="黑体"/>
              </a:rPr>
              <a:t>（</a:t>
            </a:r>
            <a:r>
              <a:rPr dirty="0" sz="2400" b="1">
                <a:latin typeface="Verdana"/>
                <a:cs typeface="Verdana"/>
              </a:rPr>
              <a:t>co</a:t>
            </a:r>
            <a:r>
              <a:rPr dirty="0" sz="2400" spc="-10" b="1">
                <a:latin typeface="Verdana"/>
                <a:cs typeface="Verdana"/>
              </a:rPr>
              <a:t>r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baseline="1182" sz="3525" spc="60" b="1">
                <a:latin typeface="黑体"/>
                <a:cs typeface="黑体"/>
              </a:rPr>
              <a:t>）， </a:t>
            </a:r>
            <a:r>
              <a:rPr dirty="0" sz="2350" spc="50" b="1">
                <a:latin typeface="黑体"/>
                <a:cs typeface="黑体"/>
              </a:rPr>
              <a:t>即这两个项目集是</a:t>
            </a:r>
            <a:r>
              <a:rPr dirty="0" sz="2350" spc="50" b="1">
                <a:solidFill>
                  <a:srgbClr val="3333FF"/>
                </a:solidFill>
                <a:latin typeface="黑体"/>
                <a:cs typeface="黑体"/>
              </a:rPr>
              <a:t>同心集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3727195"/>
            <a:ext cx="1400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75" b="1">
                <a:latin typeface="黑体"/>
                <a:cs typeface="黑体"/>
              </a:rPr>
              <a:t>定义</a:t>
            </a:r>
            <a:r>
              <a:rPr dirty="0" sz="2400" spc="5" b="1">
                <a:latin typeface="Verdana"/>
                <a:cs typeface="Verdana"/>
              </a:rPr>
              <a:t>4</a:t>
            </a:r>
            <a:r>
              <a:rPr dirty="0" sz="2400" spc="-5" b="1">
                <a:latin typeface="Verdana"/>
                <a:cs typeface="Verdana"/>
              </a:rPr>
              <a:t>.</a:t>
            </a:r>
            <a:r>
              <a:rPr dirty="0" sz="2400" spc="5" b="1">
                <a:latin typeface="Verdana"/>
                <a:cs typeface="Verdana"/>
              </a:rPr>
              <a:t>17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8964" y="3727195"/>
            <a:ext cx="6765925" cy="14859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12700">
              <a:lnSpc>
                <a:spcPct val="100400"/>
              </a:lnSpc>
              <a:spcBef>
                <a:spcPts val="85"/>
              </a:spcBef>
            </a:pPr>
            <a:r>
              <a:rPr dirty="0" baseline="1182" sz="3525" spc="75" b="1">
                <a:latin typeface="黑体"/>
                <a:cs typeface="黑体"/>
              </a:rPr>
              <a:t>除去初态项目集外，一个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项目集的核</a:t>
            </a:r>
            <a:r>
              <a:rPr dirty="0" baseline="1182" sz="3525" spc="15" b="1">
                <a:latin typeface="黑体"/>
                <a:cs typeface="黑体"/>
              </a:rPr>
              <a:t>（</a:t>
            </a:r>
            <a:r>
              <a:rPr dirty="0" sz="2400" spc="10" b="1">
                <a:latin typeface="Verdana"/>
                <a:cs typeface="Verdana"/>
              </a:rPr>
              <a:t>kernel</a:t>
            </a:r>
            <a:r>
              <a:rPr dirty="0" baseline="1182" sz="3525" spc="15" b="1">
                <a:latin typeface="黑体"/>
                <a:cs typeface="黑体"/>
              </a:rPr>
              <a:t>）  </a:t>
            </a:r>
            <a:r>
              <a:rPr dirty="0" sz="2350" spc="45" b="1">
                <a:latin typeface="黑体"/>
                <a:cs typeface="黑体"/>
              </a:rPr>
              <a:t>是由该项目集中那些圆点不在最左边的项目组成。  </a:t>
            </a:r>
            <a:r>
              <a:rPr dirty="0" sz="2400" spc="-5" b="1">
                <a:latin typeface="Verdana"/>
                <a:cs typeface="Verdana"/>
              </a:rPr>
              <a:t>LR(1)</a:t>
            </a:r>
            <a:r>
              <a:rPr dirty="0" baseline="1182" sz="3525" spc="75" b="1">
                <a:latin typeface="黑体"/>
                <a:cs typeface="黑体"/>
              </a:rPr>
              <a:t>初态项目集的核中有且只有项目 </a:t>
            </a:r>
            <a:r>
              <a:rPr dirty="0" sz="2400" b="1">
                <a:latin typeface="Verdana"/>
                <a:cs typeface="Verdana"/>
              </a:rPr>
              <a:t>[S</a:t>
            </a:r>
            <a:r>
              <a:rPr dirty="0" baseline="1182" sz="3525" b="1" i="1">
                <a:latin typeface="Symbol"/>
                <a:cs typeface="Symbol"/>
              </a:rPr>
              <a:t></a:t>
            </a:r>
            <a:r>
              <a:rPr dirty="0" sz="2400" b="1">
                <a:latin typeface="Verdana"/>
                <a:cs typeface="Verdana"/>
              </a:rPr>
              <a:t>·S,$]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98627"/>
            <a:ext cx="74739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>
                <a:solidFill>
                  <a:srgbClr val="FF0000"/>
                </a:solidFill>
              </a:rPr>
              <a:t>构造</a:t>
            </a:r>
            <a:r>
              <a:rPr dirty="0" sz="4000" spc="-5">
                <a:solidFill>
                  <a:srgbClr val="FF0000"/>
                </a:solidFill>
                <a:latin typeface="Verdana"/>
                <a:cs typeface="Verdana"/>
              </a:rPr>
              <a:t>LALR(1)</a:t>
            </a:r>
            <a:r>
              <a:rPr dirty="0" sz="3900" spc="90">
                <a:solidFill>
                  <a:srgbClr val="FF0000"/>
                </a:solidFill>
              </a:rPr>
              <a:t>分析表的基本思想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27" y="1417828"/>
            <a:ext cx="8041005" cy="45669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355600" marR="102870" indent="-342900">
              <a:lnSpc>
                <a:spcPct val="101200"/>
              </a:lnSpc>
              <a:spcBef>
                <a:spcPts val="6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合并</a:t>
            </a:r>
            <a:r>
              <a:rPr dirty="0" sz="2800" spc="-5" b="1">
                <a:latin typeface="Verdana"/>
                <a:cs typeface="Verdana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项目集规范族中的同心集，以减少分 </a:t>
            </a:r>
            <a:r>
              <a:rPr dirty="0" sz="2750" spc="45" b="1">
                <a:latin typeface="黑体"/>
                <a:cs typeface="黑体"/>
              </a:rPr>
              <a:t>析表的状态数。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用核代替项目集，以减少项目集所需的存储空间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00FF"/>
              </a:buClr>
              <a:buFont typeface="Arial"/>
              <a:buChar char="■"/>
            </a:pPr>
            <a:endParaRPr sz="3600">
              <a:latin typeface="Times New Roman"/>
              <a:cs typeface="Times New Roman"/>
            </a:endParaRPr>
          </a:p>
          <a:p>
            <a:pPr algn="just" marL="355600" marR="130175" indent="-342900">
              <a:lnSpc>
                <a:spcPct val="99900"/>
              </a:lnSpc>
              <a:buClr>
                <a:srgbClr val="0000FF"/>
              </a:buClr>
              <a:buSzPct val="71428"/>
              <a:buFont typeface="Arial"/>
              <a:buChar char="■"/>
              <a:tabLst>
                <a:tab pos="355600" algn="l"/>
              </a:tabLst>
            </a:pPr>
            <a:r>
              <a:rPr dirty="0" sz="2800" spc="-5" b="1">
                <a:latin typeface="Verdana"/>
                <a:cs typeface="Verdana"/>
              </a:rPr>
              <a:t>go(I,X)</a:t>
            </a:r>
            <a:r>
              <a:rPr dirty="0" baseline="1010" sz="4125" spc="67" b="1">
                <a:latin typeface="黑体"/>
                <a:cs typeface="黑体"/>
              </a:rPr>
              <a:t>仅仅依赖于</a:t>
            </a:r>
            <a:r>
              <a:rPr dirty="0" sz="2800" spc="-5" b="1">
                <a:latin typeface="Verdana"/>
                <a:cs typeface="Verdana"/>
              </a:rPr>
              <a:t>I</a:t>
            </a:r>
            <a:r>
              <a:rPr dirty="0" baseline="1010" sz="4125" spc="67" b="1">
                <a:latin typeface="黑体"/>
                <a:cs typeface="黑体"/>
              </a:rPr>
              <a:t>的心，因此</a:t>
            </a:r>
            <a:r>
              <a:rPr dirty="0" sz="2800" spc="-5" b="1">
                <a:latin typeface="Verdana"/>
                <a:cs typeface="Verdana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项目集 合并后的转移函数可以通过</a:t>
            </a:r>
            <a:r>
              <a:rPr dirty="0" sz="2800" spc="-5" b="1">
                <a:latin typeface="Verdana"/>
                <a:cs typeface="Verdana"/>
              </a:rPr>
              <a:t>go(I,X)</a:t>
            </a:r>
            <a:r>
              <a:rPr dirty="0" baseline="1010" sz="4125" spc="67" b="1">
                <a:latin typeface="黑体"/>
                <a:cs typeface="黑体"/>
              </a:rPr>
              <a:t>自身的合并 </a:t>
            </a:r>
            <a:r>
              <a:rPr dirty="0" sz="2750" spc="45" b="1">
                <a:latin typeface="黑体"/>
                <a:cs typeface="黑体"/>
              </a:rPr>
              <a:t>得到。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FF"/>
              </a:buClr>
              <a:buFont typeface="Arial"/>
              <a:buChar char="■"/>
            </a:pPr>
            <a:endParaRPr sz="375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ts val="3310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同心集的合并</a:t>
            </a:r>
            <a:r>
              <a:rPr dirty="0" baseline="1010" sz="4125" spc="67" b="1">
                <a:latin typeface="黑体"/>
                <a:cs typeface="黑体"/>
              </a:rPr>
              <a:t>，可能导致</a:t>
            </a: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归约</a:t>
            </a: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-</a:t>
            </a: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归约</a:t>
            </a:r>
            <a:r>
              <a:rPr dirty="0" baseline="1010" sz="4125" spc="67" b="1">
                <a:latin typeface="黑体"/>
                <a:cs typeface="黑体"/>
              </a:rPr>
              <a:t>的冲突，但不 会产生新的移进</a:t>
            </a:r>
            <a:r>
              <a:rPr dirty="0" sz="2800" spc="5" b="1">
                <a:latin typeface="Verdana"/>
                <a:cs typeface="Verdana"/>
              </a:rPr>
              <a:t>-</a:t>
            </a:r>
            <a:r>
              <a:rPr dirty="0" baseline="1010" sz="4125" spc="67" b="1">
                <a:latin typeface="黑体"/>
                <a:cs typeface="黑体"/>
              </a:rPr>
              <a:t>归约冲突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116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45554"/>
            <a:ext cx="757428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0000"/>
                </a:solidFill>
              </a:rPr>
              <a:t>同心集的合并不会引进新的移进</a:t>
            </a:r>
            <a:r>
              <a:rPr dirty="0" sz="3100" spc="45">
                <a:solidFill>
                  <a:srgbClr val="FF0000"/>
                </a:solidFill>
                <a:latin typeface="宋体"/>
                <a:cs typeface="宋体"/>
              </a:rPr>
              <a:t>-</a:t>
            </a:r>
            <a:r>
              <a:rPr dirty="0" sz="3100" spc="95">
                <a:solidFill>
                  <a:srgbClr val="FF0000"/>
                </a:solidFill>
              </a:rPr>
              <a:t>归约冲突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27" y="1283715"/>
            <a:ext cx="8055609" cy="42570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2970"/>
              </a:lnSpc>
              <a:spcBef>
                <a:spcPts val="525"/>
              </a:spcBef>
            </a:pPr>
            <a:r>
              <a:rPr dirty="0" baseline="1010" sz="4125" spc="67" b="1">
                <a:latin typeface="黑体"/>
                <a:cs typeface="黑体"/>
              </a:rPr>
              <a:t>如果合并后的项目集中存在移进</a:t>
            </a:r>
            <a:r>
              <a:rPr dirty="0" sz="2800" spc="5" b="1">
                <a:latin typeface="Verdana"/>
                <a:cs typeface="Verdana"/>
              </a:rPr>
              <a:t>-</a:t>
            </a:r>
            <a:r>
              <a:rPr dirty="0" baseline="1010" sz="4125" spc="67" b="1">
                <a:latin typeface="黑体"/>
                <a:cs typeface="黑体"/>
              </a:rPr>
              <a:t>归约冲突，则意味 </a:t>
            </a:r>
            <a:r>
              <a:rPr dirty="0" sz="2750" spc="45" b="1">
                <a:latin typeface="黑体"/>
                <a:cs typeface="黑体"/>
              </a:rPr>
              <a:t>着：</a:t>
            </a:r>
            <a:endParaRPr sz="2750">
              <a:latin typeface="黑体"/>
              <a:cs typeface="黑体"/>
            </a:endParaRPr>
          </a:p>
          <a:p>
            <a:pPr marL="12700" marR="266700" indent="244475">
              <a:lnSpc>
                <a:spcPts val="2970"/>
              </a:lnSpc>
              <a:spcBef>
                <a:spcPts val="755"/>
              </a:spcBef>
            </a:pPr>
            <a:r>
              <a:rPr dirty="0" baseline="1010" sz="4125" spc="67" b="1">
                <a:latin typeface="黑体"/>
                <a:cs typeface="黑体"/>
              </a:rPr>
              <a:t>项目</a:t>
            </a: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[A</a:t>
            </a:r>
            <a:r>
              <a:rPr dirty="0" baseline="1010" sz="4125" spc="7" b="1" i="1">
                <a:solidFill>
                  <a:srgbClr val="3333FF"/>
                </a:solidFill>
                <a:latin typeface="Symbol"/>
                <a:cs typeface="Symbol"/>
              </a:rPr>
              <a:t></a:t>
            </a: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·,a]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[B</a:t>
            </a:r>
            <a:r>
              <a:rPr dirty="0" baseline="1010" sz="4125" spc="7" b="1" i="1">
                <a:solidFill>
                  <a:srgbClr val="3333FF"/>
                </a:solidFill>
                <a:latin typeface="Symbol"/>
                <a:cs typeface="Symbol"/>
              </a:rPr>
              <a:t></a:t>
            </a: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·a</a:t>
            </a:r>
            <a:r>
              <a:rPr dirty="0" baseline="1010" sz="4125" spc="7" b="1" i="1">
                <a:solidFill>
                  <a:srgbClr val="3333FF"/>
                </a:solidFill>
                <a:latin typeface="Symbol"/>
                <a:cs typeface="Symbol"/>
              </a:rPr>
              <a:t></a:t>
            </a: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,b] </a:t>
            </a:r>
            <a:r>
              <a:rPr dirty="0" baseline="1010" sz="4125" spc="67" b="1">
                <a:latin typeface="黑体"/>
                <a:cs typeface="黑体"/>
              </a:rPr>
              <a:t>处于合并后的同 </a:t>
            </a:r>
            <a:r>
              <a:rPr dirty="0" sz="2750" spc="45" b="1">
                <a:latin typeface="黑体"/>
                <a:cs typeface="黑体"/>
              </a:rPr>
              <a:t>一项目集中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3180"/>
              </a:lnSpc>
            </a:pPr>
            <a:r>
              <a:rPr dirty="0" baseline="1010" sz="4125" spc="67" b="1">
                <a:latin typeface="黑体"/>
                <a:cs typeface="黑体"/>
              </a:rPr>
              <a:t>合并前必存在某个</a:t>
            </a:r>
            <a:r>
              <a:rPr dirty="0" sz="2800" spc="20" b="1">
                <a:latin typeface="Verdana"/>
                <a:cs typeface="Verdana"/>
              </a:rPr>
              <a:t>c</a:t>
            </a:r>
            <a:r>
              <a:rPr dirty="0" baseline="1010" sz="4125" spc="30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使得</a:t>
            </a: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[A</a:t>
            </a:r>
            <a:r>
              <a:rPr dirty="0" baseline="1010" sz="4125" spc="7" b="1" i="1">
                <a:solidFill>
                  <a:srgbClr val="3333FF"/>
                </a:solidFill>
                <a:latin typeface="Symbol"/>
                <a:cs typeface="Symbol"/>
              </a:rPr>
              <a:t></a:t>
            </a: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·,a]</a:t>
            </a:r>
            <a:r>
              <a:rPr dirty="0" baseline="1010" sz="4125" spc="52" b="1">
                <a:latin typeface="黑体"/>
                <a:cs typeface="黑体"/>
              </a:rPr>
              <a:t>和</a:t>
            </a:r>
            <a:endParaRPr baseline="1010" sz="4125">
              <a:latin typeface="黑体"/>
              <a:cs typeface="黑体"/>
            </a:endParaRPr>
          </a:p>
          <a:p>
            <a:pPr marL="12700">
              <a:lnSpc>
                <a:spcPts val="3180"/>
              </a:lnSpc>
            </a:pP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[B</a:t>
            </a:r>
            <a:r>
              <a:rPr dirty="0" baseline="1010" sz="4125" spc="7" b="1" i="1">
                <a:solidFill>
                  <a:srgbClr val="3333FF"/>
                </a:solidFill>
                <a:latin typeface="Symbol"/>
                <a:cs typeface="Symbol"/>
              </a:rPr>
              <a:t></a:t>
            </a: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·a</a:t>
            </a:r>
            <a:r>
              <a:rPr dirty="0" baseline="1010" sz="4125" spc="7" b="1" i="1">
                <a:solidFill>
                  <a:srgbClr val="3333FF"/>
                </a:solidFill>
                <a:latin typeface="Symbol"/>
                <a:cs typeface="Symbol"/>
              </a:rPr>
              <a:t></a:t>
            </a: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,c]</a:t>
            </a:r>
            <a:r>
              <a:rPr dirty="0" baseline="1010" sz="4125" spc="67" b="1">
                <a:latin typeface="黑体"/>
                <a:cs typeface="黑体"/>
              </a:rPr>
              <a:t>同处于某个项目集中。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 marR="288925">
              <a:lnSpc>
                <a:spcPts val="2970"/>
              </a:lnSpc>
              <a:spcBef>
                <a:spcPts val="5"/>
              </a:spcBef>
            </a:pPr>
            <a:r>
              <a:rPr dirty="0" baseline="1010" sz="4125" spc="67" b="1">
                <a:latin typeface="黑体"/>
                <a:cs typeface="黑体"/>
              </a:rPr>
              <a:t>说明，原来的</a:t>
            </a:r>
            <a:r>
              <a:rPr dirty="0" sz="2800" spc="-5" b="1">
                <a:latin typeface="Verdana"/>
                <a:cs typeface="Verdana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项目集中已经存在移进</a:t>
            </a:r>
            <a:r>
              <a:rPr dirty="0" sz="2800" spc="5" b="1">
                <a:latin typeface="Verdana"/>
                <a:cs typeface="Verdana"/>
              </a:rPr>
              <a:t>-</a:t>
            </a:r>
            <a:r>
              <a:rPr dirty="0" baseline="1010" sz="4125" spc="67" b="1">
                <a:latin typeface="黑体"/>
                <a:cs typeface="黑体"/>
              </a:rPr>
              <a:t>归约 </a:t>
            </a:r>
            <a:r>
              <a:rPr dirty="0" sz="2750" spc="45" b="1">
                <a:latin typeface="黑体"/>
                <a:cs typeface="黑体"/>
              </a:rPr>
              <a:t>冲突。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4990" y="205930"/>
            <a:ext cx="675830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0000"/>
                </a:solidFill>
              </a:rPr>
              <a:t>同心集的合并可能导致归约</a:t>
            </a:r>
            <a:r>
              <a:rPr dirty="0" sz="3100" spc="45">
                <a:solidFill>
                  <a:srgbClr val="FF0000"/>
                </a:solidFill>
                <a:latin typeface="宋体"/>
                <a:cs typeface="宋体"/>
              </a:rPr>
              <a:t>-</a:t>
            </a:r>
            <a:r>
              <a:rPr dirty="0" sz="3100" spc="95">
                <a:solidFill>
                  <a:srgbClr val="FF0000"/>
                </a:solidFill>
              </a:rPr>
              <a:t>归约冲突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0077" y="3656076"/>
            <a:ext cx="15341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Verdana"/>
                <a:cs typeface="Verdana"/>
              </a:rPr>
              <a:t>(3)</a:t>
            </a:r>
            <a:r>
              <a:rPr dirty="0" sz="2000" spc="-70" b="1">
                <a:latin typeface="Verdana"/>
                <a:cs typeface="Verdana"/>
              </a:rPr>
              <a:t> </a:t>
            </a:r>
            <a:r>
              <a:rPr dirty="0" sz="2000" spc="5" b="1">
                <a:latin typeface="Verdana"/>
                <a:cs typeface="Verdana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Verdana"/>
                <a:cs typeface="Verdana"/>
              </a:rPr>
              <a:t>aBe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4765" y="3656076"/>
            <a:ext cx="15455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Verdana"/>
                <a:cs typeface="Verdana"/>
              </a:rPr>
              <a:t>(4)</a:t>
            </a:r>
            <a:r>
              <a:rPr dirty="0" sz="2000" spc="-70" b="1">
                <a:latin typeface="Verdana"/>
                <a:cs typeface="Verdana"/>
              </a:rPr>
              <a:t> </a:t>
            </a:r>
            <a:r>
              <a:rPr dirty="0" sz="2000" spc="5" b="1">
                <a:latin typeface="Verdana"/>
                <a:cs typeface="Verdana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Verdana"/>
                <a:cs typeface="Verdana"/>
              </a:rPr>
              <a:t>bAe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90" y="1183335"/>
            <a:ext cx="3759835" cy="31356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baseline="1182" sz="3525" spc="75" b="1">
                <a:latin typeface="黑体"/>
                <a:cs typeface="黑体"/>
              </a:rPr>
              <a:t>例：有文法</a:t>
            </a:r>
            <a:r>
              <a:rPr dirty="0" sz="2400" spc="20" b="1">
                <a:latin typeface="Verdana"/>
                <a:cs typeface="Verdana"/>
              </a:rPr>
              <a:t>G</a:t>
            </a:r>
            <a:r>
              <a:rPr dirty="0" baseline="1182" sz="3525" spc="30" b="1">
                <a:latin typeface="黑体"/>
                <a:cs typeface="黑体"/>
              </a:rPr>
              <a:t>：</a:t>
            </a:r>
            <a:endParaRPr baseline="1182" sz="3525">
              <a:latin typeface="黑体"/>
              <a:cs typeface="黑体"/>
            </a:endParaRPr>
          </a:p>
          <a:p>
            <a:pPr marL="731520" marR="5080">
              <a:lnSpc>
                <a:spcPct val="108000"/>
              </a:lnSpc>
              <a:spcBef>
                <a:spcPts val="40"/>
              </a:spcBef>
            </a:pPr>
            <a:r>
              <a:rPr dirty="0" sz="2000" b="1">
                <a:latin typeface="Verdana"/>
                <a:cs typeface="Verdana"/>
              </a:rPr>
              <a:t>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45" b="1">
                <a:latin typeface="Verdana"/>
                <a:cs typeface="Verdana"/>
              </a:rPr>
              <a:t>a</a:t>
            </a:r>
            <a:r>
              <a:rPr dirty="0" sz="2000" spc="-5" b="1">
                <a:latin typeface="Verdana"/>
                <a:cs typeface="Verdana"/>
              </a:rPr>
              <a:t>A</a:t>
            </a:r>
            <a:r>
              <a:rPr dirty="0" sz="2000" b="1">
                <a:latin typeface="Verdana"/>
                <a:cs typeface="Verdana"/>
              </a:rPr>
              <a:t>d|bBd|aB</a:t>
            </a:r>
            <a:r>
              <a:rPr dirty="0" sz="2000" spc="-5" b="1">
                <a:latin typeface="Verdana"/>
                <a:cs typeface="Verdana"/>
              </a:rPr>
              <a:t>e</a:t>
            </a:r>
            <a:r>
              <a:rPr dirty="0" sz="2000" b="1">
                <a:latin typeface="Verdana"/>
                <a:cs typeface="Verdana"/>
              </a:rPr>
              <a:t>|b</a:t>
            </a:r>
            <a:r>
              <a:rPr dirty="0" sz="2000" spc="-5" b="1">
                <a:latin typeface="Verdana"/>
                <a:cs typeface="Verdana"/>
              </a:rPr>
              <a:t>A</a:t>
            </a:r>
            <a:r>
              <a:rPr dirty="0" sz="2000" b="1">
                <a:latin typeface="Verdana"/>
                <a:cs typeface="Verdana"/>
              </a:rPr>
              <a:t>e  </a:t>
            </a:r>
            <a:r>
              <a:rPr dirty="0" sz="2000" spc="10" b="1">
                <a:latin typeface="Verdana"/>
                <a:cs typeface="Verdana"/>
              </a:rPr>
              <a:t>A</a:t>
            </a:r>
            <a:r>
              <a:rPr dirty="0" baseline="1424" sz="2925" spc="15" b="1" i="1">
                <a:latin typeface="Symbol"/>
                <a:cs typeface="Symbol"/>
              </a:rPr>
              <a:t></a:t>
            </a:r>
            <a:r>
              <a:rPr dirty="0" sz="2000" spc="10" b="1"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  <a:p>
            <a:pPr marL="731520">
              <a:lnSpc>
                <a:spcPct val="100000"/>
              </a:lnSpc>
              <a:spcBef>
                <a:spcPts val="290"/>
              </a:spcBef>
              <a:tabLst>
                <a:tab pos="2198370" algn="l"/>
              </a:tabLst>
            </a:pPr>
            <a:r>
              <a:rPr dirty="0" sz="2000" spc="15" b="1">
                <a:latin typeface="Verdana"/>
                <a:cs typeface="Verdana"/>
              </a:rPr>
              <a:t>B</a:t>
            </a:r>
            <a:r>
              <a:rPr dirty="0" baseline="1424" sz="2925" spc="22" b="1" i="1">
                <a:latin typeface="Symbol"/>
                <a:cs typeface="Symbol"/>
              </a:rPr>
              <a:t></a:t>
            </a:r>
            <a:r>
              <a:rPr dirty="0" sz="2000" spc="15" b="1">
                <a:latin typeface="Verdana"/>
                <a:cs typeface="Verdana"/>
              </a:rPr>
              <a:t>c	</a:t>
            </a:r>
            <a:r>
              <a:rPr dirty="0" baseline="1424" sz="2925" spc="75" b="1">
                <a:latin typeface="黑体"/>
                <a:cs typeface="黑体"/>
              </a:rPr>
              <a:t>（文法</a:t>
            </a:r>
            <a:r>
              <a:rPr dirty="0" sz="2000" spc="10" b="1">
                <a:latin typeface="Verdana"/>
                <a:cs typeface="Verdana"/>
              </a:rPr>
              <a:t>4.9</a:t>
            </a:r>
            <a:r>
              <a:rPr dirty="0" baseline="1424" sz="2925" spc="15" b="1">
                <a:latin typeface="黑体"/>
                <a:cs typeface="黑体"/>
              </a:rPr>
              <a:t>）</a:t>
            </a:r>
            <a:endParaRPr baseline="1424" sz="29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拓广文法</a:t>
            </a:r>
            <a:r>
              <a:rPr dirty="0" sz="2400" spc="5" b="1">
                <a:latin typeface="Verdana"/>
                <a:cs typeface="Verdana"/>
              </a:rPr>
              <a:t>G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endParaRPr baseline="1182" sz="3525">
              <a:latin typeface="Symbol"/>
              <a:cs typeface="Symbol"/>
            </a:endParaRPr>
          </a:p>
          <a:p>
            <a:pPr lvl="1" marL="1014094" indent="-544830">
              <a:lnSpc>
                <a:spcPct val="100000"/>
              </a:lnSpc>
              <a:spcBef>
                <a:spcPts val="204"/>
              </a:spcBef>
              <a:buAutoNum type="arabicParenBoth"/>
              <a:tabLst>
                <a:tab pos="1014730" algn="l"/>
              </a:tabLst>
            </a:pPr>
            <a:r>
              <a:rPr dirty="0" sz="2000" spc="15" b="1">
                <a:latin typeface="Verdana"/>
                <a:cs typeface="Verdana"/>
              </a:rPr>
              <a:t>S</a:t>
            </a:r>
            <a:r>
              <a:rPr dirty="0" baseline="1424" sz="2925" spc="22" b="1" i="1">
                <a:latin typeface="Symbol"/>
                <a:cs typeface="Symbol"/>
              </a:rPr>
              <a:t></a:t>
            </a:r>
            <a:r>
              <a:rPr dirty="0" sz="2000" spc="15" b="1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 lvl="1" marL="1014094" indent="-544830">
              <a:lnSpc>
                <a:spcPct val="100000"/>
              </a:lnSpc>
              <a:spcBef>
                <a:spcPts val="195"/>
              </a:spcBef>
              <a:buAutoNum type="arabicParenBoth"/>
              <a:tabLst>
                <a:tab pos="1014730" algn="l"/>
                <a:tab pos="2164715" algn="l"/>
              </a:tabLst>
            </a:pPr>
            <a:r>
              <a:rPr dirty="0" sz="2000" spc="5" b="1">
                <a:latin typeface="Verdana"/>
                <a:cs typeface="Verdana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Verdana"/>
                <a:cs typeface="Verdana"/>
              </a:rPr>
              <a:t>aAd	</a:t>
            </a:r>
            <a:r>
              <a:rPr dirty="0" sz="2000" b="1">
                <a:latin typeface="Verdana"/>
                <a:cs typeface="Verdana"/>
              </a:rPr>
              <a:t>(2)</a:t>
            </a:r>
            <a:r>
              <a:rPr dirty="0" sz="2000" spc="-45" b="1">
                <a:latin typeface="Verdana"/>
                <a:cs typeface="Verdana"/>
              </a:rPr>
              <a:t> </a:t>
            </a:r>
            <a:r>
              <a:rPr dirty="0" sz="2000" spc="5" b="1">
                <a:latin typeface="Verdana"/>
                <a:cs typeface="Verdana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Verdana"/>
                <a:cs typeface="Verdana"/>
              </a:rPr>
              <a:t>bBd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2134870" algn="l"/>
              </a:tabLst>
            </a:pPr>
            <a:r>
              <a:rPr dirty="0" sz="2000" b="1">
                <a:latin typeface="Verdana"/>
                <a:cs typeface="Verdana"/>
              </a:rPr>
              <a:t>(5) </a:t>
            </a:r>
            <a:r>
              <a:rPr dirty="0" sz="2000" spc="10" b="1">
                <a:latin typeface="Verdana"/>
                <a:cs typeface="Verdana"/>
              </a:rPr>
              <a:t>A</a:t>
            </a:r>
            <a:r>
              <a:rPr dirty="0" baseline="1424" sz="2925" spc="15" b="1" i="1">
                <a:latin typeface="Symbol"/>
                <a:cs typeface="Symbol"/>
              </a:rPr>
              <a:t></a:t>
            </a:r>
            <a:r>
              <a:rPr dirty="0" sz="2000" spc="10" b="1">
                <a:latin typeface="Verdana"/>
                <a:cs typeface="Verdana"/>
              </a:rPr>
              <a:t>c	</a:t>
            </a:r>
            <a:r>
              <a:rPr dirty="0" sz="2000" b="1">
                <a:latin typeface="Verdana"/>
                <a:cs typeface="Verdana"/>
              </a:rPr>
              <a:t>(6)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spc="15" b="1">
                <a:latin typeface="Verdana"/>
                <a:cs typeface="Verdana"/>
              </a:rPr>
              <a:t>B</a:t>
            </a:r>
            <a:r>
              <a:rPr dirty="0" baseline="1424" sz="2925" spc="22" b="1" i="1">
                <a:latin typeface="Symbol"/>
                <a:cs typeface="Symbol"/>
              </a:rPr>
              <a:t></a:t>
            </a:r>
            <a:r>
              <a:rPr dirty="0" sz="2000" spc="15" b="1"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890" y="4641476"/>
            <a:ext cx="8310880" cy="159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构造识别文法</a:t>
            </a:r>
            <a:r>
              <a:rPr dirty="0" baseline="1182" sz="3525" spc="30" b="1">
                <a:latin typeface="宋体"/>
                <a:cs typeface="宋体"/>
              </a:rPr>
              <a:t>G</a:t>
            </a:r>
            <a:r>
              <a:rPr dirty="0" baseline="1182" sz="3525" spc="30" b="1" i="1">
                <a:latin typeface="Symbol"/>
                <a:cs typeface="Symbol"/>
              </a:rPr>
              <a:t></a:t>
            </a:r>
            <a:r>
              <a:rPr dirty="0" baseline="1182" sz="3525" spc="75" b="1">
                <a:latin typeface="黑体"/>
                <a:cs typeface="黑体"/>
              </a:rPr>
              <a:t>的所有活前缀的</a:t>
            </a:r>
            <a:r>
              <a:rPr dirty="0" baseline="1182" sz="3525" spc="37" b="1">
                <a:latin typeface="宋体"/>
                <a:cs typeface="宋体"/>
              </a:rPr>
              <a:t>DFA</a:t>
            </a:r>
            <a:endParaRPr baseline="1182" sz="3525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487045">
              <a:lnSpc>
                <a:spcPct val="100000"/>
              </a:lnSpc>
            </a:pP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baseline="1182" sz="3525" spc="37" b="1">
                <a:latin typeface="宋体"/>
                <a:cs typeface="宋体"/>
              </a:rPr>
              <a:t>={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[S</a:t>
            </a:r>
            <a:r>
              <a:rPr dirty="0" baseline="1182" sz="3525" spc="37" b="1" i="1">
                <a:solidFill>
                  <a:srgbClr val="3333FF"/>
                </a:solidFill>
                <a:latin typeface="Symbol"/>
                <a:cs typeface="Symbol"/>
              </a:rPr>
              <a:t></a:t>
            </a:r>
            <a:r>
              <a:rPr dirty="0" sz="2400" spc="25" b="1">
                <a:solidFill>
                  <a:srgbClr val="3333FF"/>
                </a:solidFill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solidFill>
                  <a:srgbClr val="3333FF"/>
                </a:solidFill>
                <a:latin typeface="宋体"/>
                <a:cs typeface="宋体"/>
              </a:rPr>
              <a:t>S,$]</a:t>
            </a:r>
            <a:endParaRPr baseline="1182" sz="3525">
              <a:latin typeface="宋体"/>
              <a:cs typeface="宋体"/>
            </a:endParaRPr>
          </a:p>
          <a:p>
            <a:pPr marL="1102995">
              <a:lnSpc>
                <a:spcPct val="100000"/>
              </a:lnSpc>
              <a:spcBef>
                <a:spcPts val="340"/>
              </a:spcBef>
            </a:pPr>
            <a:r>
              <a:rPr dirty="0" baseline="1182" sz="3525" spc="30" b="1">
                <a:latin typeface="宋体"/>
                <a:cs typeface="宋体"/>
              </a:rPr>
              <a:t>[S</a:t>
            </a:r>
            <a:r>
              <a:rPr dirty="0" baseline="1182" sz="3525" spc="30" b="1" i="1">
                <a:latin typeface="Symbol"/>
                <a:cs typeface="Symbol"/>
              </a:rPr>
              <a:t></a:t>
            </a:r>
            <a:r>
              <a:rPr dirty="0" sz="2400" spc="20" b="1">
                <a:latin typeface="Times New Roman"/>
                <a:cs typeface="Times New Roman"/>
              </a:rPr>
              <a:t>·</a:t>
            </a:r>
            <a:r>
              <a:rPr dirty="0" baseline="1182" sz="3525" spc="30" b="1">
                <a:latin typeface="宋体"/>
                <a:cs typeface="宋体"/>
              </a:rPr>
              <a:t>aAd,$] [S</a:t>
            </a:r>
            <a:r>
              <a:rPr dirty="0" baseline="1182" sz="3525" spc="30" b="1" i="1">
                <a:latin typeface="Symbol"/>
                <a:cs typeface="Symbol"/>
              </a:rPr>
              <a:t></a:t>
            </a:r>
            <a:r>
              <a:rPr dirty="0" sz="2400" spc="20" b="1">
                <a:latin typeface="Times New Roman"/>
                <a:cs typeface="Times New Roman"/>
              </a:rPr>
              <a:t>·</a:t>
            </a:r>
            <a:r>
              <a:rPr dirty="0" baseline="1182" sz="3525" spc="30" b="1">
                <a:latin typeface="宋体"/>
                <a:cs typeface="宋体"/>
              </a:rPr>
              <a:t>bBd,$] [S</a:t>
            </a:r>
            <a:r>
              <a:rPr dirty="0" baseline="1182" sz="3525" spc="30" b="1" i="1">
                <a:latin typeface="Symbol"/>
                <a:cs typeface="Symbol"/>
              </a:rPr>
              <a:t></a:t>
            </a:r>
            <a:r>
              <a:rPr dirty="0" sz="2400" spc="20" b="1">
                <a:latin typeface="Times New Roman"/>
                <a:cs typeface="Times New Roman"/>
              </a:rPr>
              <a:t>·</a:t>
            </a:r>
            <a:r>
              <a:rPr dirty="0" baseline="1182" sz="3525" spc="30" b="1">
                <a:latin typeface="宋体"/>
                <a:cs typeface="宋体"/>
              </a:rPr>
              <a:t>aBe,$]</a:t>
            </a:r>
            <a:r>
              <a:rPr dirty="0" baseline="1182" sz="3525" spc="172" b="1">
                <a:latin typeface="宋体"/>
                <a:cs typeface="宋体"/>
              </a:rPr>
              <a:t> </a:t>
            </a:r>
            <a:r>
              <a:rPr dirty="0" baseline="1182" sz="3525" spc="37" b="1">
                <a:latin typeface="宋体"/>
                <a:cs typeface="宋体"/>
              </a:rPr>
              <a:t>[S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bAe,$]}</a:t>
            </a:r>
            <a:endParaRPr baseline="1182" sz="3525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48" y="5516879"/>
            <a:ext cx="161290" cy="121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endParaRPr sz="12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437" y="4578350"/>
            <a:ext cx="1574800" cy="2225675"/>
          </a:xfrm>
          <a:custGeom>
            <a:avLst/>
            <a:gdLst/>
            <a:ahLst/>
            <a:cxnLst/>
            <a:rect l="l" t="t" r="r" b="b"/>
            <a:pathLst>
              <a:path w="1574800" h="2225675">
                <a:moveTo>
                  <a:pt x="0" y="0"/>
                </a:moveTo>
                <a:lnTo>
                  <a:pt x="1574799" y="0"/>
                </a:lnTo>
                <a:lnTo>
                  <a:pt x="1574799" y="2225674"/>
                </a:lnTo>
                <a:lnTo>
                  <a:pt x="0" y="2225674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0178" y="4597908"/>
            <a:ext cx="1208405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1155" algn="l"/>
              </a:tabLst>
            </a:pPr>
            <a:r>
              <a:rPr dirty="0" sz="2000" spc="15" b="1">
                <a:latin typeface="Times New Roman"/>
                <a:cs typeface="Times New Roman"/>
              </a:rPr>
              <a:t>S</a:t>
            </a:r>
            <a:r>
              <a:rPr dirty="0" baseline="1424" sz="2925" spc="22" b="1" i="1">
                <a:latin typeface="Symbol"/>
                <a:cs typeface="Symbol"/>
              </a:rPr>
              <a:t></a:t>
            </a:r>
            <a:r>
              <a:rPr dirty="0" sz="2000" spc="15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buAutoNum type="arabicParenR"/>
              <a:tabLst>
                <a:tab pos="351155" algn="l"/>
              </a:tabLst>
            </a:pP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45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buAutoNum type="arabicParenR"/>
              <a:tabLst>
                <a:tab pos="351155" algn="l"/>
              </a:tabLst>
            </a:pP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45" b="1">
                <a:latin typeface="Times New Roman"/>
                <a:cs typeface="Times New Roman"/>
              </a:rPr>
              <a:t>bBd</a:t>
            </a:r>
            <a:endParaRPr sz="20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buAutoNum type="arabicParenR"/>
              <a:tabLst>
                <a:tab pos="35115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aBe</a:t>
            </a:r>
            <a:endParaRPr sz="20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buAutoNum type="arabicParenR"/>
              <a:tabLst>
                <a:tab pos="351155" algn="l"/>
              </a:tabLst>
            </a:pP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baseline="1424" sz="2925" spc="15" b="1" i="1">
                <a:latin typeface="Symbol"/>
                <a:cs typeface="Symbol"/>
              </a:rPr>
              <a:t></a:t>
            </a:r>
            <a:r>
              <a:rPr dirty="0" sz="2000" spc="10" b="1">
                <a:latin typeface="Times New Roman"/>
                <a:cs typeface="Times New Roman"/>
              </a:rPr>
              <a:t>bAe</a:t>
            </a:r>
            <a:endParaRPr sz="200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AutoNum type="arabicParenR"/>
              <a:tabLst>
                <a:tab pos="337185" algn="l"/>
              </a:tabLst>
            </a:pPr>
            <a:r>
              <a:rPr dirty="0" sz="2000" spc="15" b="1">
                <a:latin typeface="Times New Roman"/>
                <a:cs typeface="Times New Roman"/>
              </a:rPr>
              <a:t>A</a:t>
            </a:r>
            <a:r>
              <a:rPr dirty="0" baseline="1424" sz="2925" spc="22" b="1" i="1">
                <a:latin typeface="Symbol"/>
                <a:cs typeface="Symbol"/>
              </a:rPr>
              <a:t></a:t>
            </a:r>
            <a:r>
              <a:rPr dirty="0" sz="2000" spc="15" b="1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buAutoNum type="arabicParenR"/>
              <a:tabLst>
                <a:tab pos="351155" algn="l"/>
              </a:tabLst>
            </a:pPr>
            <a:r>
              <a:rPr dirty="0" sz="2000" spc="15" b="1">
                <a:latin typeface="Times New Roman"/>
                <a:cs typeface="Times New Roman"/>
              </a:rPr>
              <a:t>B</a:t>
            </a:r>
            <a:r>
              <a:rPr dirty="0" baseline="1424" sz="2925" spc="22" b="1" i="1">
                <a:latin typeface="Symbol"/>
                <a:cs typeface="Symbol"/>
              </a:rPr>
              <a:t></a:t>
            </a:r>
            <a:r>
              <a:rPr dirty="0" sz="2000" spc="15" b="1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362" y="1403350"/>
            <a:ext cx="1441450" cy="2070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0731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844"/>
              </a:spcBef>
            </a:pPr>
            <a:r>
              <a:rPr dirty="0" sz="2000" spc="-5" b="1">
                <a:latin typeface="Times New Roman"/>
                <a:cs typeface="Times New Roman"/>
              </a:rPr>
              <a:t>I0:</a:t>
            </a:r>
            <a:endParaRPr sz="2000">
              <a:latin typeface="Times New Roman"/>
              <a:cs typeface="Times New Roman"/>
            </a:endParaRPr>
          </a:p>
          <a:p>
            <a:pPr marL="218440" marR="32384">
              <a:lnSpc>
                <a:spcPct val="100000"/>
              </a:lnSpc>
            </a:pP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baseline="1424" sz="2925" spc="15" b="1" i="1">
                <a:latin typeface="Symbol"/>
                <a:cs typeface="Symbol"/>
              </a:rPr>
              <a:t></a:t>
            </a:r>
            <a:r>
              <a:rPr dirty="0" sz="2000" spc="10" b="1">
                <a:latin typeface="Times New Roman"/>
                <a:cs typeface="Times New Roman"/>
              </a:rPr>
              <a:t>·S, </a:t>
            </a:r>
            <a:r>
              <a:rPr dirty="0" sz="2000" b="1">
                <a:latin typeface="Times New Roman"/>
                <a:cs typeface="Times New Roman"/>
              </a:rPr>
              <a:t>$  </a:t>
            </a: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·aAd,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$  </a:t>
            </a: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·bBd,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$  </a:t>
            </a: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·aBe, </a:t>
            </a:r>
            <a:r>
              <a:rPr dirty="0" sz="2000" b="1">
                <a:latin typeface="Times New Roman"/>
                <a:cs typeface="Times New Roman"/>
              </a:rPr>
              <a:t>$  </a:t>
            </a: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·bAe,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1300" y="188912"/>
            <a:ext cx="1170305" cy="6750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dirty="0" sz="2000" spc="-5" b="1">
                <a:latin typeface="Times New Roman"/>
                <a:cs typeface="Times New Roman"/>
              </a:rPr>
              <a:t>I1:</a:t>
            </a:r>
            <a:endParaRPr sz="20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</a:pP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baseline="1424" sz="2925" spc="15" b="1" i="1">
                <a:latin typeface="Symbol"/>
                <a:cs typeface="Symbol"/>
              </a:rPr>
              <a:t></a:t>
            </a:r>
            <a:r>
              <a:rPr dirty="0" sz="2000" spc="10" b="1">
                <a:latin typeface="Times New Roman"/>
                <a:cs typeface="Times New Roman"/>
              </a:rPr>
              <a:t>S·,</a:t>
            </a:r>
            <a:r>
              <a:rPr dirty="0" sz="2000" spc="409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8988" y="863600"/>
            <a:ext cx="76200" cy="539750"/>
          </a:xfrm>
          <a:custGeom>
            <a:avLst/>
            <a:gdLst/>
            <a:ahLst/>
            <a:cxnLst/>
            <a:rect l="l" t="t" r="r" b="b"/>
            <a:pathLst>
              <a:path w="76200" h="539750">
                <a:moveTo>
                  <a:pt x="42862" y="63500"/>
                </a:moveTo>
                <a:lnTo>
                  <a:pt x="33337" y="63500"/>
                </a:lnTo>
                <a:lnTo>
                  <a:pt x="33336" y="539750"/>
                </a:lnTo>
                <a:lnTo>
                  <a:pt x="42861" y="539750"/>
                </a:lnTo>
                <a:lnTo>
                  <a:pt x="42862" y="63500"/>
                </a:lnTo>
                <a:close/>
              </a:path>
              <a:path w="76200" h="53975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3975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65487" y="1628775"/>
            <a:ext cx="1441450" cy="16192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dirty="0" sz="2000" spc="-5" b="1">
                <a:latin typeface="Times New Roman"/>
                <a:cs typeface="Times New Roman"/>
              </a:rPr>
              <a:t>I2:</a:t>
            </a:r>
            <a:endParaRPr sz="2000">
              <a:latin typeface="Times New Roman"/>
              <a:cs typeface="Times New Roman"/>
            </a:endParaRPr>
          </a:p>
          <a:p>
            <a:pPr marL="140335" marR="32384" indent="13970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a·Ad, </a:t>
            </a:r>
            <a:r>
              <a:rPr dirty="0" sz="2000" b="1">
                <a:latin typeface="Times New Roman"/>
                <a:cs typeface="Times New Roman"/>
              </a:rPr>
              <a:t>$  </a:t>
            </a: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a·Be, </a:t>
            </a:r>
            <a:r>
              <a:rPr dirty="0" sz="2000" b="1">
                <a:latin typeface="Times New Roman"/>
                <a:cs typeface="Times New Roman"/>
              </a:rPr>
              <a:t>$  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·c, </a:t>
            </a:r>
            <a:r>
              <a:rPr dirty="0" sz="2000" b="1">
                <a:latin typeface="Times New Roman"/>
                <a:cs typeface="Times New Roman"/>
              </a:rPr>
              <a:t>d  </a:t>
            </a:r>
            <a:r>
              <a:rPr dirty="0" sz="2000" spc="5" b="1">
                <a:latin typeface="Times New Roman"/>
                <a:cs typeface="Times New Roman"/>
              </a:rPr>
              <a:t>B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·c,</a:t>
            </a:r>
            <a:r>
              <a:rPr dirty="0" sz="2000" spc="4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1525" y="4600575"/>
            <a:ext cx="1440180" cy="16192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dirty="0" sz="2000" spc="-5" b="1">
                <a:latin typeface="Times New Roman"/>
                <a:cs typeface="Times New Roman"/>
              </a:rPr>
              <a:t>I3:</a:t>
            </a:r>
            <a:endParaRPr sz="2000">
              <a:latin typeface="Times New Roman"/>
              <a:cs typeface="Times New Roman"/>
            </a:endParaRPr>
          </a:p>
          <a:p>
            <a:pPr marL="140335" marR="31115" indent="13970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b·Bd, </a:t>
            </a:r>
            <a:r>
              <a:rPr dirty="0" sz="2000" b="1">
                <a:latin typeface="Times New Roman"/>
                <a:cs typeface="Times New Roman"/>
              </a:rPr>
              <a:t>$  </a:t>
            </a: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b·Ae, </a:t>
            </a:r>
            <a:r>
              <a:rPr dirty="0" sz="2000" b="1">
                <a:latin typeface="Times New Roman"/>
                <a:cs typeface="Times New Roman"/>
              </a:rPr>
              <a:t>$  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·c, </a:t>
            </a:r>
            <a:r>
              <a:rPr dirty="0" sz="2000" b="1">
                <a:latin typeface="Times New Roman"/>
                <a:cs typeface="Times New Roman"/>
              </a:rPr>
              <a:t>e  </a:t>
            </a:r>
            <a:r>
              <a:rPr dirty="0" sz="2000" spc="5" b="1">
                <a:latin typeface="Times New Roman"/>
                <a:cs typeface="Times New Roman"/>
              </a:rPr>
              <a:t>B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·c,</a:t>
            </a:r>
            <a:r>
              <a:rPr dirty="0" sz="2000" spc="4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7275" y="2124075"/>
            <a:ext cx="1441450" cy="630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2370"/>
              </a:lnSpc>
            </a:pPr>
            <a:r>
              <a:rPr dirty="0" sz="2000" spc="-30" b="1">
                <a:latin typeface="Times New Roman"/>
                <a:cs typeface="Times New Roman"/>
              </a:rPr>
              <a:t>I11:</a:t>
            </a:r>
            <a:endParaRPr sz="200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aBe·,</a:t>
            </a:r>
            <a:r>
              <a:rPr dirty="0" sz="2000" spc="4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5100" y="3922712"/>
            <a:ext cx="1441450" cy="8115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85"/>
              </a:spcBef>
            </a:pPr>
            <a:r>
              <a:rPr dirty="0" sz="2000" spc="-5" b="1">
                <a:latin typeface="Times New Roman"/>
                <a:cs typeface="Times New Roman"/>
              </a:rPr>
              <a:t>I7:</a:t>
            </a:r>
            <a:endParaRPr sz="20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bA·e,</a:t>
            </a:r>
            <a:r>
              <a:rPr dirty="0" sz="2000" spc="43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62825" y="863600"/>
            <a:ext cx="1441450" cy="7651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09"/>
              </a:spcBef>
            </a:pPr>
            <a:r>
              <a:rPr dirty="0" sz="2000" spc="-5" b="1">
                <a:latin typeface="Times New Roman"/>
                <a:cs typeface="Times New Roman"/>
              </a:rPr>
              <a:t>I10:</a:t>
            </a:r>
            <a:endParaRPr sz="200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aAd·,</a:t>
            </a:r>
            <a:r>
              <a:rPr dirty="0" sz="2000" spc="4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2725" y="5095875"/>
            <a:ext cx="1441450" cy="6286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2370"/>
              </a:lnSpc>
            </a:pPr>
            <a:r>
              <a:rPr dirty="0" sz="2000" spc="-5" b="1">
                <a:latin typeface="Times New Roman"/>
                <a:cs typeface="Times New Roman"/>
              </a:rPr>
              <a:t>I8:</a:t>
            </a:r>
            <a:endParaRPr sz="20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bB·d,</a:t>
            </a:r>
            <a:r>
              <a:rPr dirty="0" sz="2000" spc="4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2725" y="3159125"/>
            <a:ext cx="2970530" cy="4508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84"/>
              </a:spcBef>
              <a:tabLst>
                <a:tab pos="577215" algn="l"/>
                <a:tab pos="19215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I6:	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c·, </a:t>
            </a:r>
            <a:r>
              <a:rPr dirty="0" sz="2000" b="1">
                <a:latin typeface="Times New Roman"/>
                <a:cs typeface="Times New Roman"/>
              </a:rPr>
              <a:t>d	</a:t>
            </a:r>
            <a:r>
              <a:rPr dirty="0" sz="2000" spc="5" b="1">
                <a:latin typeface="Times New Roman"/>
                <a:cs typeface="Times New Roman"/>
              </a:rPr>
              <a:t>B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c·,</a:t>
            </a:r>
            <a:r>
              <a:rPr dirty="0" sz="2000" spc="4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0650" y="906462"/>
            <a:ext cx="1441450" cy="6750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dirty="0" sz="2000" spc="-5" b="1">
                <a:latin typeface="Times New Roman"/>
                <a:cs typeface="Times New Roman"/>
              </a:rPr>
              <a:t>I4:</a:t>
            </a:r>
            <a:endParaRPr sz="20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aA·d,</a:t>
            </a:r>
            <a:r>
              <a:rPr dirty="0" sz="2000" spc="4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2725" y="6173787"/>
            <a:ext cx="2970530" cy="4508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80"/>
              </a:spcBef>
              <a:tabLst>
                <a:tab pos="577215" algn="l"/>
                <a:tab pos="18929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I9:	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c·,</a:t>
            </a:r>
            <a:r>
              <a:rPr dirty="0" sz="2000" spc="50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	</a:t>
            </a:r>
            <a:r>
              <a:rPr dirty="0" sz="2000" spc="5" b="1">
                <a:latin typeface="Times New Roman"/>
                <a:cs typeface="Times New Roman"/>
              </a:rPr>
              <a:t>B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c·,d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46687" y="2124075"/>
            <a:ext cx="1441450" cy="630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2370"/>
              </a:lnSpc>
            </a:pPr>
            <a:r>
              <a:rPr dirty="0" sz="2000" spc="-5" b="1">
                <a:latin typeface="Times New Roman"/>
                <a:cs typeface="Times New Roman"/>
              </a:rPr>
              <a:t>I5:</a:t>
            </a:r>
            <a:endParaRPr sz="20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aB·e,</a:t>
            </a:r>
            <a:r>
              <a:rPr dirty="0" sz="2000" spc="4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7812" y="2400301"/>
            <a:ext cx="447675" cy="76200"/>
          </a:xfrm>
          <a:custGeom>
            <a:avLst/>
            <a:gdLst/>
            <a:ahLst/>
            <a:cxnLst/>
            <a:rect l="l" t="t" r="r" b="b"/>
            <a:pathLst>
              <a:path w="447675" h="76200">
                <a:moveTo>
                  <a:pt x="371475" y="42862"/>
                </a:moveTo>
                <a:lnTo>
                  <a:pt x="371475" y="76200"/>
                </a:lnTo>
                <a:lnTo>
                  <a:pt x="438150" y="42862"/>
                </a:lnTo>
                <a:lnTo>
                  <a:pt x="371475" y="42862"/>
                </a:lnTo>
                <a:close/>
              </a:path>
              <a:path w="447675" h="76200">
                <a:moveTo>
                  <a:pt x="371475" y="33337"/>
                </a:moveTo>
                <a:lnTo>
                  <a:pt x="371475" y="42862"/>
                </a:lnTo>
                <a:lnTo>
                  <a:pt x="384175" y="42862"/>
                </a:lnTo>
                <a:lnTo>
                  <a:pt x="384175" y="33337"/>
                </a:lnTo>
                <a:lnTo>
                  <a:pt x="371475" y="33337"/>
                </a:lnTo>
                <a:close/>
              </a:path>
              <a:path w="447675" h="76200">
                <a:moveTo>
                  <a:pt x="371475" y="0"/>
                </a:moveTo>
                <a:lnTo>
                  <a:pt x="371475" y="33337"/>
                </a:lnTo>
                <a:lnTo>
                  <a:pt x="384175" y="33337"/>
                </a:lnTo>
                <a:lnTo>
                  <a:pt x="384175" y="42862"/>
                </a:lnTo>
                <a:lnTo>
                  <a:pt x="438152" y="42861"/>
                </a:lnTo>
                <a:lnTo>
                  <a:pt x="447675" y="38100"/>
                </a:lnTo>
                <a:lnTo>
                  <a:pt x="371475" y="0"/>
                </a:lnTo>
                <a:close/>
              </a:path>
              <a:path w="447675" h="76200">
                <a:moveTo>
                  <a:pt x="0" y="33336"/>
                </a:moveTo>
                <a:lnTo>
                  <a:pt x="0" y="42861"/>
                </a:lnTo>
                <a:lnTo>
                  <a:pt x="371475" y="42862"/>
                </a:lnTo>
                <a:lnTo>
                  <a:pt x="371475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06923" y="2401664"/>
            <a:ext cx="540385" cy="76200"/>
          </a:xfrm>
          <a:custGeom>
            <a:avLst/>
            <a:gdLst/>
            <a:ahLst/>
            <a:cxnLst/>
            <a:rect l="l" t="t" r="r" b="b"/>
            <a:pathLst>
              <a:path w="540385" h="76200">
                <a:moveTo>
                  <a:pt x="463550" y="42861"/>
                </a:moveTo>
                <a:lnTo>
                  <a:pt x="463452" y="76200"/>
                </a:lnTo>
                <a:lnTo>
                  <a:pt x="530544" y="42899"/>
                </a:lnTo>
                <a:lnTo>
                  <a:pt x="476250" y="42899"/>
                </a:lnTo>
                <a:lnTo>
                  <a:pt x="463550" y="42861"/>
                </a:lnTo>
                <a:close/>
              </a:path>
              <a:path w="540385" h="76200">
                <a:moveTo>
                  <a:pt x="463578" y="33336"/>
                </a:moveTo>
                <a:lnTo>
                  <a:pt x="463550" y="42861"/>
                </a:lnTo>
                <a:lnTo>
                  <a:pt x="476250" y="42899"/>
                </a:lnTo>
                <a:lnTo>
                  <a:pt x="476277" y="33374"/>
                </a:lnTo>
                <a:lnTo>
                  <a:pt x="463578" y="33336"/>
                </a:lnTo>
                <a:close/>
              </a:path>
              <a:path w="540385" h="76200">
                <a:moveTo>
                  <a:pt x="463676" y="0"/>
                </a:moveTo>
                <a:lnTo>
                  <a:pt x="463578" y="33336"/>
                </a:lnTo>
                <a:lnTo>
                  <a:pt x="476277" y="33374"/>
                </a:lnTo>
                <a:lnTo>
                  <a:pt x="476250" y="42899"/>
                </a:lnTo>
                <a:lnTo>
                  <a:pt x="530544" y="42899"/>
                </a:lnTo>
                <a:lnTo>
                  <a:pt x="539763" y="38323"/>
                </a:lnTo>
                <a:lnTo>
                  <a:pt x="463676" y="0"/>
                </a:lnTo>
                <a:close/>
              </a:path>
              <a:path w="540385" h="76200">
                <a:moveTo>
                  <a:pt x="27" y="31973"/>
                </a:moveTo>
                <a:lnTo>
                  <a:pt x="0" y="41498"/>
                </a:lnTo>
                <a:lnTo>
                  <a:pt x="463550" y="42861"/>
                </a:lnTo>
                <a:lnTo>
                  <a:pt x="463578" y="33336"/>
                </a:lnTo>
                <a:lnTo>
                  <a:pt x="27" y="31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51387" y="5372101"/>
            <a:ext cx="541655" cy="76200"/>
          </a:xfrm>
          <a:custGeom>
            <a:avLst/>
            <a:gdLst/>
            <a:ahLst/>
            <a:cxnLst/>
            <a:rect l="l" t="t" r="r" b="b"/>
            <a:pathLst>
              <a:path w="541654" h="76200">
                <a:moveTo>
                  <a:pt x="465137" y="42862"/>
                </a:moveTo>
                <a:lnTo>
                  <a:pt x="465137" y="76200"/>
                </a:lnTo>
                <a:lnTo>
                  <a:pt x="531812" y="42862"/>
                </a:lnTo>
                <a:lnTo>
                  <a:pt x="465137" y="42862"/>
                </a:lnTo>
                <a:close/>
              </a:path>
              <a:path w="541654" h="76200">
                <a:moveTo>
                  <a:pt x="465137" y="33337"/>
                </a:moveTo>
                <a:lnTo>
                  <a:pt x="465137" y="42862"/>
                </a:lnTo>
                <a:lnTo>
                  <a:pt x="477837" y="42862"/>
                </a:lnTo>
                <a:lnTo>
                  <a:pt x="477837" y="33337"/>
                </a:lnTo>
                <a:lnTo>
                  <a:pt x="465137" y="33337"/>
                </a:lnTo>
                <a:close/>
              </a:path>
              <a:path w="541654" h="76200">
                <a:moveTo>
                  <a:pt x="465137" y="0"/>
                </a:moveTo>
                <a:lnTo>
                  <a:pt x="465137" y="33337"/>
                </a:lnTo>
                <a:lnTo>
                  <a:pt x="477837" y="33337"/>
                </a:lnTo>
                <a:lnTo>
                  <a:pt x="477837" y="42862"/>
                </a:lnTo>
                <a:lnTo>
                  <a:pt x="531815" y="42861"/>
                </a:lnTo>
                <a:lnTo>
                  <a:pt x="541337" y="38100"/>
                </a:lnTo>
                <a:lnTo>
                  <a:pt x="465137" y="0"/>
                </a:lnTo>
                <a:close/>
              </a:path>
              <a:path w="541654" h="76200">
                <a:moveTo>
                  <a:pt x="0" y="33336"/>
                </a:moveTo>
                <a:lnTo>
                  <a:pt x="0" y="42861"/>
                </a:lnTo>
                <a:lnTo>
                  <a:pt x="465137" y="42862"/>
                </a:lnTo>
                <a:lnTo>
                  <a:pt x="465137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42089" y="1207919"/>
            <a:ext cx="721360" cy="76200"/>
          </a:xfrm>
          <a:custGeom>
            <a:avLst/>
            <a:gdLst/>
            <a:ahLst/>
            <a:cxnLst/>
            <a:rect l="l" t="t" r="r" b="b"/>
            <a:pathLst>
              <a:path w="721359" h="76200">
                <a:moveTo>
                  <a:pt x="644524" y="42862"/>
                </a:moveTo>
                <a:lnTo>
                  <a:pt x="644451" y="76200"/>
                </a:lnTo>
                <a:lnTo>
                  <a:pt x="711438" y="42890"/>
                </a:lnTo>
                <a:lnTo>
                  <a:pt x="657225" y="42890"/>
                </a:lnTo>
                <a:lnTo>
                  <a:pt x="644524" y="42862"/>
                </a:lnTo>
                <a:close/>
              </a:path>
              <a:path w="721359" h="76200">
                <a:moveTo>
                  <a:pt x="644545" y="33337"/>
                </a:moveTo>
                <a:lnTo>
                  <a:pt x="644524" y="42862"/>
                </a:lnTo>
                <a:lnTo>
                  <a:pt x="657225" y="42890"/>
                </a:lnTo>
                <a:lnTo>
                  <a:pt x="657246" y="33365"/>
                </a:lnTo>
                <a:lnTo>
                  <a:pt x="644545" y="33337"/>
                </a:lnTo>
                <a:close/>
              </a:path>
              <a:path w="721359" h="76200">
                <a:moveTo>
                  <a:pt x="644618" y="0"/>
                </a:moveTo>
                <a:lnTo>
                  <a:pt x="644545" y="33337"/>
                </a:lnTo>
                <a:lnTo>
                  <a:pt x="657246" y="33365"/>
                </a:lnTo>
                <a:lnTo>
                  <a:pt x="657225" y="42890"/>
                </a:lnTo>
                <a:lnTo>
                  <a:pt x="711438" y="42890"/>
                </a:lnTo>
                <a:lnTo>
                  <a:pt x="720735" y="38267"/>
                </a:lnTo>
                <a:lnTo>
                  <a:pt x="644618" y="0"/>
                </a:lnTo>
                <a:close/>
              </a:path>
              <a:path w="721359" h="76200">
                <a:moveTo>
                  <a:pt x="20" y="31917"/>
                </a:moveTo>
                <a:lnTo>
                  <a:pt x="0" y="41442"/>
                </a:lnTo>
                <a:lnTo>
                  <a:pt x="644524" y="42862"/>
                </a:lnTo>
                <a:lnTo>
                  <a:pt x="644545" y="33337"/>
                </a:lnTo>
                <a:lnTo>
                  <a:pt x="20" y="31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88137" y="2401888"/>
            <a:ext cx="719455" cy="76200"/>
          </a:xfrm>
          <a:custGeom>
            <a:avLst/>
            <a:gdLst/>
            <a:ahLst/>
            <a:cxnLst/>
            <a:rect l="l" t="t" r="r" b="b"/>
            <a:pathLst>
              <a:path w="719454" h="76200">
                <a:moveTo>
                  <a:pt x="642937" y="42862"/>
                </a:moveTo>
                <a:lnTo>
                  <a:pt x="642937" y="76200"/>
                </a:lnTo>
                <a:lnTo>
                  <a:pt x="709612" y="42862"/>
                </a:lnTo>
                <a:lnTo>
                  <a:pt x="642937" y="42862"/>
                </a:lnTo>
                <a:close/>
              </a:path>
              <a:path w="719454" h="76200">
                <a:moveTo>
                  <a:pt x="642937" y="33337"/>
                </a:moveTo>
                <a:lnTo>
                  <a:pt x="642937" y="42862"/>
                </a:lnTo>
                <a:lnTo>
                  <a:pt x="655637" y="42862"/>
                </a:lnTo>
                <a:lnTo>
                  <a:pt x="655637" y="33337"/>
                </a:lnTo>
                <a:lnTo>
                  <a:pt x="642937" y="33337"/>
                </a:lnTo>
                <a:close/>
              </a:path>
              <a:path w="719454" h="76200">
                <a:moveTo>
                  <a:pt x="642937" y="0"/>
                </a:moveTo>
                <a:lnTo>
                  <a:pt x="642937" y="33337"/>
                </a:lnTo>
                <a:lnTo>
                  <a:pt x="655637" y="33337"/>
                </a:lnTo>
                <a:lnTo>
                  <a:pt x="655637" y="42862"/>
                </a:lnTo>
                <a:lnTo>
                  <a:pt x="709615" y="42861"/>
                </a:lnTo>
                <a:lnTo>
                  <a:pt x="719137" y="38100"/>
                </a:lnTo>
                <a:lnTo>
                  <a:pt x="642937" y="0"/>
                </a:lnTo>
                <a:close/>
              </a:path>
              <a:path w="719454" h="76200">
                <a:moveTo>
                  <a:pt x="0" y="33336"/>
                </a:moveTo>
                <a:lnTo>
                  <a:pt x="0" y="42861"/>
                </a:lnTo>
                <a:lnTo>
                  <a:pt x="642937" y="42862"/>
                </a:lnTo>
                <a:lnTo>
                  <a:pt x="642937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451725" y="5049837"/>
            <a:ext cx="1441450" cy="720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dirty="0" sz="2000" spc="-5" b="1">
                <a:latin typeface="Times New Roman"/>
                <a:cs typeface="Times New Roman"/>
              </a:rPr>
              <a:t>I13:</a:t>
            </a:r>
            <a:endParaRPr sz="200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bBd·,</a:t>
            </a:r>
            <a:r>
              <a:rPr dirty="0" sz="2000" spc="4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51725" y="3968750"/>
            <a:ext cx="1441450" cy="720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dirty="0" sz="2000" spc="-5" b="1">
                <a:latin typeface="Times New Roman"/>
                <a:cs typeface="Times New Roman"/>
              </a:rPr>
              <a:t>I12:</a:t>
            </a:r>
            <a:endParaRPr sz="200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bAe·,</a:t>
            </a:r>
            <a:r>
              <a:rPr dirty="0" sz="2000" spc="43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86550" y="4291013"/>
            <a:ext cx="765175" cy="76200"/>
          </a:xfrm>
          <a:custGeom>
            <a:avLst/>
            <a:gdLst/>
            <a:ahLst/>
            <a:cxnLst/>
            <a:rect l="l" t="t" r="r" b="b"/>
            <a:pathLst>
              <a:path w="765175" h="76200">
                <a:moveTo>
                  <a:pt x="688975" y="42862"/>
                </a:moveTo>
                <a:lnTo>
                  <a:pt x="688975" y="76200"/>
                </a:lnTo>
                <a:lnTo>
                  <a:pt x="755650" y="42862"/>
                </a:lnTo>
                <a:lnTo>
                  <a:pt x="688975" y="42862"/>
                </a:lnTo>
                <a:close/>
              </a:path>
              <a:path w="765175" h="76200">
                <a:moveTo>
                  <a:pt x="688975" y="33337"/>
                </a:moveTo>
                <a:lnTo>
                  <a:pt x="688975" y="42862"/>
                </a:lnTo>
                <a:lnTo>
                  <a:pt x="701675" y="42862"/>
                </a:lnTo>
                <a:lnTo>
                  <a:pt x="701675" y="33337"/>
                </a:lnTo>
                <a:lnTo>
                  <a:pt x="688975" y="33337"/>
                </a:lnTo>
                <a:close/>
              </a:path>
              <a:path w="765175" h="76200">
                <a:moveTo>
                  <a:pt x="688975" y="0"/>
                </a:moveTo>
                <a:lnTo>
                  <a:pt x="688975" y="33337"/>
                </a:lnTo>
                <a:lnTo>
                  <a:pt x="701675" y="33337"/>
                </a:lnTo>
                <a:lnTo>
                  <a:pt x="701675" y="42862"/>
                </a:lnTo>
                <a:lnTo>
                  <a:pt x="755652" y="42861"/>
                </a:lnTo>
                <a:lnTo>
                  <a:pt x="765175" y="38100"/>
                </a:lnTo>
                <a:lnTo>
                  <a:pt x="688975" y="0"/>
                </a:lnTo>
                <a:close/>
              </a:path>
              <a:path w="765175" h="76200">
                <a:moveTo>
                  <a:pt x="0" y="33336"/>
                </a:moveTo>
                <a:lnTo>
                  <a:pt x="0" y="42861"/>
                </a:lnTo>
                <a:lnTo>
                  <a:pt x="688975" y="42862"/>
                </a:lnTo>
                <a:lnTo>
                  <a:pt x="688975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34175" y="5372101"/>
            <a:ext cx="717550" cy="76200"/>
          </a:xfrm>
          <a:custGeom>
            <a:avLst/>
            <a:gdLst/>
            <a:ahLst/>
            <a:cxnLst/>
            <a:rect l="l" t="t" r="r" b="b"/>
            <a:pathLst>
              <a:path w="717550" h="76200">
                <a:moveTo>
                  <a:pt x="641350" y="42862"/>
                </a:moveTo>
                <a:lnTo>
                  <a:pt x="641350" y="76200"/>
                </a:lnTo>
                <a:lnTo>
                  <a:pt x="708025" y="42862"/>
                </a:lnTo>
                <a:lnTo>
                  <a:pt x="641350" y="42862"/>
                </a:lnTo>
                <a:close/>
              </a:path>
              <a:path w="717550" h="76200">
                <a:moveTo>
                  <a:pt x="641350" y="33337"/>
                </a:moveTo>
                <a:lnTo>
                  <a:pt x="641350" y="42862"/>
                </a:lnTo>
                <a:lnTo>
                  <a:pt x="654050" y="42862"/>
                </a:lnTo>
                <a:lnTo>
                  <a:pt x="654050" y="33337"/>
                </a:lnTo>
                <a:lnTo>
                  <a:pt x="641350" y="33337"/>
                </a:lnTo>
                <a:close/>
              </a:path>
              <a:path w="717550" h="76200">
                <a:moveTo>
                  <a:pt x="641350" y="0"/>
                </a:moveTo>
                <a:lnTo>
                  <a:pt x="641350" y="33337"/>
                </a:lnTo>
                <a:lnTo>
                  <a:pt x="654050" y="33337"/>
                </a:lnTo>
                <a:lnTo>
                  <a:pt x="654050" y="42862"/>
                </a:lnTo>
                <a:lnTo>
                  <a:pt x="708027" y="42861"/>
                </a:lnTo>
                <a:lnTo>
                  <a:pt x="717550" y="38100"/>
                </a:lnTo>
                <a:lnTo>
                  <a:pt x="641350" y="0"/>
                </a:lnTo>
                <a:close/>
              </a:path>
              <a:path w="717550" h="76200">
                <a:moveTo>
                  <a:pt x="0" y="33336"/>
                </a:moveTo>
                <a:lnTo>
                  <a:pt x="0" y="42861"/>
                </a:lnTo>
                <a:lnTo>
                  <a:pt x="641350" y="42862"/>
                </a:lnTo>
                <a:lnTo>
                  <a:pt x="64135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27487" y="6219824"/>
            <a:ext cx="1265555" cy="217804"/>
          </a:xfrm>
          <a:custGeom>
            <a:avLst/>
            <a:gdLst/>
            <a:ahLst/>
            <a:cxnLst/>
            <a:rect l="l" t="t" r="r" b="b"/>
            <a:pathLst>
              <a:path w="1265554" h="217804">
                <a:moveTo>
                  <a:pt x="1189037" y="141288"/>
                </a:moveTo>
                <a:lnTo>
                  <a:pt x="1189037" y="217488"/>
                </a:lnTo>
                <a:lnTo>
                  <a:pt x="1255712" y="184150"/>
                </a:lnTo>
                <a:lnTo>
                  <a:pt x="1201737" y="184150"/>
                </a:lnTo>
                <a:lnTo>
                  <a:pt x="1201737" y="174625"/>
                </a:lnTo>
                <a:lnTo>
                  <a:pt x="1255712" y="174625"/>
                </a:lnTo>
                <a:lnTo>
                  <a:pt x="1189037" y="141288"/>
                </a:lnTo>
                <a:close/>
              </a:path>
              <a:path w="1265554" h="217804">
                <a:moveTo>
                  <a:pt x="9525" y="0"/>
                </a:moveTo>
                <a:lnTo>
                  <a:pt x="0" y="0"/>
                </a:lnTo>
                <a:lnTo>
                  <a:pt x="0" y="184150"/>
                </a:lnTo>
                <a:lnTo>
                  <a:pt x="1189037" y="184150"/>
                </a:lnTo>
                <a:lnTo>
                  <a:pt x="1189037" y="179388"/>
                </a:lnTo>
                <a:lnTo>
                  <a:pt x="9525" y="179388"/>
                </a:lnTo>
                <a:lnTo>
                  <a:pt x="4762" y="174625"/>
                </a:lnTo>
                <a:lnTo>
                  <a:pt x="9525" y="174625"/>
                </a:lnTo>
                <a:lnTo>
                  <a:pt x="9525" y="0"/>
                </a:lnTo>
                <a:close/>
              </a:path>
              <a:path w="1265554" h="217804">
                <a:moveTo>
                  <a:pt x="1255712" y="174625"/>
                </a:moveTo>
                <a:lnTo>
                  <a:pt x="1201737" y="174625"/>
                </a:lnTo>
                <a:lnTo>
                  <a:pt x="1201737" y="184150"/>
                </a:lnTo>
                <a:lnTo>
                  <a:pt x="1255712" y="184150"/>
                </a:lnTo>
                <a:lnTo>
                  <a:pt x="1265237" y="179388"/>
                </a:lnTo>
                <a:lnTo>
                  <a:pt x="1255712" y="174625"/>
                </a:lnTo>
                <a:close/>
              </a:path>
              <a:path w="1265554" h="217804">
                <a:moveTo>
                  <a:pt x="9525" y="174625"/>
                </a:moveTo>
                <a:lnTo>
                  <a:pt x="4762" y="174625"/>
                </a:lnTo>
                <a:lnTo>
                  <a:pt x="9525" y="179388"/>
                </a:lnTo>
                <a:lnTo>
                  <a:pt x="9525" y="174625"/>
                </a:lnTo>
                <a:close/>
              </a:path>
              <a:path w="1265554" h="217804">
                <a:moveTo>
                  <a:pt x="1189037" y="174625"/>
                </a:moveTo>
                <a:lnTo>
                  <a:pt x="9525" y="174625"/>
                </a:lnTo>
                <a:lnTo>
                  <a:pt x="9525" y="179388"/>
                </a:lnTo>
                <a:lnTo>
                  <a:pt x="1189037" y="179388"/>
                </a:lnTo>
                <a:lnTo>
                  <a:pt x="1189037" y="174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27487" y="4291012"/>
            <a:ext cx="1217930" cy="309880"/>
          </a:xfrm>
          <a:custGeom>
            <a:avLst/>
            <a:gdLst/>
            <a:ahLst/>
            <a:cxnLst/>
            <a:rect l="l" t="t" r="r" b="b"/>
            <a:pathLst>
              <a:path w="1217929" h="309879">
                <a:moveTo>
                  <a:pt x="1141412" y="33337"/>
                </a:moveTo>
                <a:lnTo>
                  <a:pt x="0" y="33337"/>
                </a:lnTo>
                <a:lnTo>
                  <a:pt x="0" y="309562"/>
                </a:lnTo>
                <a:lnTo>
                  <a:pt x="9525" y="309562"/>
                </a:lnTo>
                <a:lnTo>
                  <a:pt x="9525" y="42862"/>
                </a:lnTo>
                <a:lnTo>
                  <a:pt x="4762" y="42862"/>
                </a:lnTo>
                <a:lnTo>
                  <a:pt x="9525" y="38100"/>
                </a:lnTo>
                <a:lnTo>
                  <a:pt x="1141412" y="38100"/>
                </a:lnTo>
                <a:lnTo>
                  <a:pt x="1141412" y="33337"/>
                </a:lnTo>
                <a:close/>
              </a:path>
              <a:path w="1217929" h="309879">
                <a:moveTo>
                  <a:pt x="1141412" y="0"/>
                </a:moveTo>
                <a:lnTo>
                  <a:pt x="1141412" y="76200"/>
                </a:lnTo>
                <a:lnTo>
                  <a:pt x="1208087" y="42862"/>
                </a:lnTo>
                <a:lnTo>
                  <a:pt x="1154112" y="42862"/>
                </a:lnTo>
                <a:lnTo>
                  <a:pt x="1154112" y="33337"/>
                </a:lnTo>
                <a:lnTo>
                  <a:pt x="1208087" y="33337"/>
                </a:lnTo>
                <a:lnTo>
                  <a:pt x="1141412" y="0"/>
                </a:lnTo>
                <a:close/>
              </a:path>
              <a:path w="1217929" h="309879">
                <a:moveTo>
                  <a:pt x="9525" y="38100"/>
                </a:moveTo>
                <a:lnTo>
                  <a:pt x="4762" y="42862"/>
                </a:lnTo>
                <a:lnTo>
                  <a:pt x="9525" y="42862"/>
                </a:lnTo>
                <a:lnTo>
                  <a:pt x="9525" y="38100"/>
                </a:lnTo>
                <a:close/>
              </a:path>
              <a:path w="1217929" h="309879">
                <a:moveTo>
                  <a:pt x="1141412" y="38100"/>
                </a:moveTo>
                <a:lnTo>
                  <a:pt x="9525" y="38100"/>
                </a:lnTo>
                <a:lnTo>
                  <a:pt x="9525" y="42862"/>
                </a:lnTo>
                <a:lnTo>
                  <a:pt x="1141412" y="42862"/>
                </a:lnTo>
                <a:lnTo>
                  <a:pt x="1141412" y="38100"/>
                </a:lnTo>
                <a:close/>
              </a:path>
              <a:path w="1217929" h="309879">
                <a:moveTo>
                  <a:pt x="1208087" y="33337"/>
                </a:moveTo>
                <a:lnTo>
                  <a:pt x="1154112" y="33337"/>
                </a:lnTo>
                <a:lnTo>
                  <a:pt x="1154112" y="42862"/>
                </a:lnTo>
                <a:lnTo>
                  <a:pt x="1208087" y="42862"/>
                </a:lnTo>
                <a:lnTo>
                  <a:pt x="1217612" y="38100"/>
                </a:lnTo>
                <a:lnTo>
                  <a:pt x="1208087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81451" y="3248025"/>
            <a:ext cx="1311275" cy="174625"/>
          </a:xfrm>
          <a:custGeom>
            <a:avLst/>
            <a:gdLst/>
            <a:ahLst/>
            <a:cxnLst/>
            <a:rect l="l" t="t" r="r" b="b"/>
            <a:pathLst>
              <a:path w="1311275" h="174625">
                <a:moveTo>
                  <a:pt x="1235073" y="98425"/>
                </a:moveTo>
                <a:lnTo>
                  <a:pt x="1235073" y="174625"/>
                </a:lnTo>
                <a:lnTo>
                  <a:pt x="1301748" y="141287"/>
                </a:lnTo>
                <a:lnTo>
                  <a:pt x="1247773" y="141287"/>
                </a:lnTo>
                <a:lnTo>
                  <a:pt x="1247773" y="131762"/>
                </a:lnTo>
                <a:lnTo>
                  <a:pt x="1301748" y="131762"/>
                </a:lnTo>
                <a:lnTo>
                  <a:pt x="1235073" y="98425"/>
                </a:lnTo>
                <a:close/>
              </a:path>
              <a:path w="1311275" h="174625">
                <a:moveTo>
                  <a:pt x="9525" y="0"/>
                </a:moveTo>
                <a:lnTo>
                  <a:pt x="0" y="0"/>
                </a:lnTo>
                <a:lnTo>
                  <a:pt x="0" y="141287"/>
                </a:lnTo>
                <a:lnTo>
                  <a:pt x="1235073" y="141287"/>
                </a:lnTo>
                <a:lnTo>
                  <a:pt x="1235073" y="136525"/>
                </a:lnTo>
                <a:lnTo>
                  <a:pt x="9525" y="136525"/>
                </a:lnTo>
                <a:lnTo>
                  <a:pt x="4762" y="131762"/>
                </a:lnTo>
                <a:lnTo>
                  <a:pt x="9525" y="131762"/>
                </a:lnTo>
                <a:lnTo>
                  <a:pt x="9525" y="0"/>
                </a:lnTo>
                <a:close/>
              </a:path>
              <a:path w="1311275" h="174625">
                <a:moveTo>
                  <a:pt x="1301748" y="131762"/>
                </a:moveTo>
                <a:lnTo>
                  <a:pt x="1247773" y="131762"/>
                </a:lnTo>
                <a:lnTo>
                  <a:pt x="1247773" y="141287"/>
                </a:lnTo>
                <a:lnTo>
                  <a:pt x="1301748" y="141287"/>
                </a:lnTo>
                <a:lnTo>
                  <a:pt x="1311273" y="136525"/>
                </a:lnTo>
                <a:lnTo>
                  <a:pt x="1301748" y="131762"/>
                </a:lnTo>
                <a:close/>
              </a:path>
              <a:path w="1311275" h="174625">
                <a:moveTo>
                  <a:pt x="9525" y="131762"/>
                </a:moveTo>
                <a:lnTo>
                  <a:pt x="4762" y="131762"/>
                </a:lnTo>
                <a:lnTo>
                  <a:pt x="9525" y="136525"/>
                </a:lnTo>
                <a:lnTo>
                  <a:pt x="9525" y="131762"/>
                </a:lnTo>
                <a:close/>
              </a:path>
              <a:path w="1311275" h="174625">
                <a:moveTo>
                  <a:pt x="1235073" y="131762"/>
                </a:moveTo>
                <a:lnTo>
                  <a:pt x="9525" y="131762"/>
                </a:lnTo>
                <a:lnTo>
                  <a:pt x="9525" y="136525"/>
                </a:lnTo>
                <a:lnTo>
                  <a:pt x="1235073" y="136525"/>
                </a:lnTo>
                <a:lnTo>
                  <a:pt x="1235073" y="131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81450" y="1206500"/>
            <a:ext cx="1219200" cy="422275"/>
          </a:xfrm>
          <a:custGeom>
            <a:avLst/>
            <a:gdLst/>
            <a:ahLst/>
            <a:cxnLst/>
            <a:rect l="l" t="t" r="r" b="b"/>
            <a:pathLst>
              <a:path w="1219200" h="422275">
                <a:moveTo>
                  <a:pt x="1143000" y="33337"/>
                </a:moveTo>
                <a:lnTo>
                  <a:pt x="0" y="33337"/>
                </a:lnTo>
                <a:lnTo>
                  <a:pt x="0" y="422275"/>
                </a:lnTo>
                <a:lnTo>
                  <a:pt x="9525" y="422275"/>
                </a:lnTo>
                <a:lnTo>
                  <a:pt x="9525" y="42862"/>
                </a:lnTo>
                <a:lnTo>
                  <a:pt x="4762" y="42862"/>
                </a:lnTo>
                <a:lnTo>
                  <a:pt x="9525" y="38100"/>
                </a:lnTo>
                <a:lnTo>
                  <a:pt x="1143000" y="38100"/>
                </a:lnTo>
                <a:lnTo>
                  <a:pt x="1143000" y="33337"/>
                </a:lnTo>
                <a:close/>
              </a:path>
              <a:path w="1219200" h="422275">
                <a:moveTo>
                  <a:pt x="1143000" y="0"/>
                </a:moveTo>
                <a:lnTo>
                  <a:pt x="1143000" y="76200"/>
                </a:lnTo>
                <a:lnTo>
                  <a:pt x="1209675" y="42862"/>
                </a:lnTo>
                <a:lnTo>
                  <a:pt x="1155700" y="42862"/>
                </a:lnTo>
                <a:lnTo>
                  <a:pt x="1155700" y="33337"/>
                </a:lnTo>
                <a:lnTo>
                  <a:pt x="1209675" y="33337"/>
                </a:lnTo>
                <a:lnTo>
                  <a:pt x="1143000" y="0"/>
                </a:lnTo>
                <a:close/>
              </a:path>
              <a:path w="1219200" h="422275">
                <a:moveTo>
                  <a:pt x="9525" y="38100"/>
                </a:moveTo>
                <a:lnTo>
                  <a:pt x="4762" y="42862"/>
                </a:lnTo>
                <a:lnTo>
                  <a:pt x="9525" y="42862"/>
                </a:lnTo>
                <a:lnTo>
                  <a:pt x="9525" y="38100"/>
                </a:lnTo>
                <a:close/>
              </a:path>
              <a:path w="1219200" h="422275">
                <a:moveTo>
                  <a:pt x="1143000" y="38100"/>
                </a:moveTo>
                <a:lnTo>
                  <a:pt x="9525" y="38100"/>
                </a:lnTo>
                <a:lnTo>
                  <a:pt x="9525" y="42862"/>
                </a:lnTo>
                <a:lnTo>
                  <a:pt x="1143000" y="42862"/>
                </a:lnTo>
                <a:lnTo>
                  <a:pt x="1143000" y="38100"/>
                </a:lnTo>
                <a:close/>
              </a:path>
              <a:path w="1219200" h="422275">
                <a:moveTo>
                  <a:pt x="1209675" y="33337"/>
                </a:moveTo>
                <a:lnTo>
                  <a:pt x="1155700" y="33337"/>
                </a:lnTo>
                <a:lnTo>
                  <a:pt x="1155700" y="42862"/>
                </a:lnTo>
                <a:lnTo>
                  <a:pt x="1209675" y="42862"/>
                </a:lnTo>
                <a:lnTo>
                  <a:pt x="1219200" y="38100"/>
                </a:lnTo>
                <a:lnTo>
                  <a:pt x="12096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92326" y="3473448"/>
            <a:ext cx="1219200" cy="1974850"/>
          </a:xfrm>
          <a:custGeom>
            <a:avLst/>
            <a:gdLst/>
            <a:ahLst/>
            <a:cxnLst/>
            <a:rect l="l" t="t" r="r" b="b"/>
            <a:pathLst>
              <a:path w="1219200" h="1974850">
                <a:moveTo>
                  <a:pt x="1142998" y="1898649"/>
                </a:moveTo>
                <a:lnTo>
                  <a:pt x="1142998" y="1974849"/>
                </a:lnTo>
                <a:lnTo>
                  <a:pt x="1209673" y="1941512"/>
                </a:lnTo>
                <a:lnTo>
                  <a:pt x="1155698" y="1941512"/>
                </a:lnTo>
                <a:lnTo>
                  <a:pt x="1155698" y="1931987"/>
                </a:lnTo>
                <a:lnTo>
                  <a:pt x="1209673" y="1931987"/>
                </a:lnTo>
                <a:lnTo>
                  <a:pt x="1142998" y="1898649"/>
                </a:lnTo>
                <a:close/>
              </a:path>
              <a:path w="1219200" h="1974850">
                <a:moveTo>
                  <a:pt x="9525" y="0"/>
                </a:moveTo>
                <a:lnTo>
                  <a:pt x="0" y="0"/>
                </a:lnTo>
                <a:lnTo>
                  <a:pt x="0" y="1941512"/>
                </a:lnTo>
                <a:lnTo>
                  <a:pt x="1142998" y="1941512"/>
                </a:lnTo>
                <a:lnTo>
                  <a:pt x="1142998" y="1936749"/>
                </a:lnTo>
                <a:lnTo>
                  <a:pt x="9525" y="1936749"/>
                </a:lnTo>
                <a:lnTo>
                  <a:pt x="4762" y="1931987"/>
                </a:lnTo>
                <a:lnTo>
                  <a:pt x="9525" y="1931987"/>
                </a:lnTo>
                <a:lnTo>
                  <a:pt x="9525" y="0"/>
                </a:lnTo>
                <a:close/>
              </a:path>
              <a:path w="1219200" h="1974850">
                <a:moveTo>
                  <a:pt x="1209673" y="1931987"/>
                </a:moveTo>
                <a:lnTo>
                  <a:pt x="1155698" y="1931987"/>
                </a:lnTo>
                <a:lnTo>
                  <a:pt x="1155698" y="1941512"/>
                </a:lnTo>
                <a:lnTo>
                  <a:pt x="1209673" y="1941512"/>
                </a:lnTo>
                <a:lnTo>
                  <a:pt x="1219198" y="1936749"/>
                </a:lnTo>
                <a:lnTo>
                  <a:pt x="1209673" y="1931987"/>
                </a:lnTo>
                <a:close/>
              </a:path>
              <a:path w="1219200" h="1974850">
                <a:moveTo>
                  <a:pt x="9525" y="1931987"/>
                </a:moveTo>
                <a:lnTo>
                  <a:pt x="4762" y="1931987"/>
                </a:lnTo>
                <a:lnTo>
                  <a:pt x="9525" y="1936749"/>
                </a:lnTo>
                <a:lnTo>
                  <a:pt x="9525" y="1931987"/>
                </a:lnTo>
                <a:close/>
              </a:path>
              <a:path w="1219200" h="1974850">
                <a:moveTo>
                  <a:pt x="1142998" y="1931987"/>
                </a:moveTo>
                <a:lnTo>
                  <a:pt x="9525" y="1931987"/>
                </a:lnTo>
                <a:lnTo>
                  <a:pt x="9525" y="1936749"/>
                </a:lnTo>
                <a:lnTo>
                  <a:pt x="1142998" y="1936749"/>
                </a:lnTo>
                <a:lnTo>
                  <a:pt x="1142998" y="1931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129789" y="1011428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93377" y="207517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18689" y="3647947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63365" y="117297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28540" y="207517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09402" y="3334004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53852" y="3964940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72990" y="504393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09402" y="6348476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63702" y="813307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08152" y="2029459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8152" y="3964940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54190" y="5001259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55637" y="2355851"/>
            <a:ext cx="720725" cy="76200"/>
          </a:xfrm>
          <a:custGeom>
            <a:avLst/>
            <a:gdLst/>
            <a:ahLst/>
            <a:cxnLst/>
            <a:rect l="l" t="t" r="r" b="b"/>
            <a:pathLst>
              <a:path w="720725" h="76200">
                <a:moveTo>
                  <a:pt x="644524" y="0"/>
                </a:moveTo>
                <a:lnTo>
                  <a:pt x="644524" y="76200"/>
                </a:lnTo>
                <a:lnTo>
                  <a:pt x="711201" y="42862"/>
                </a:lnTo>
                <a:lnTo>
                  <a:pt x="657224" y="42862"/>
                </a:lnTo>
                <a:lnTo>
                  <a:pt x="657224" y="33337"/>
                </a:lnTo>
                <a:lnTo>
                  <a:pt x="711197" y="33337"/>
                </a:lnTo>
                <a:lnTo>
                  <a:pt x="644524" y="0"/>
                </a:lnTo>
                <a:close/>
              </a:path>
              <a:path w="720725" h="76200">
                <a:moveTo>
                  <a:pt x="644524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644524" y="42862"/>
                </a:lnTo>
                <a:lnTo>
                  <a:pt x="644524" y="33337"/>
                </a:lnTo>
                <a:close/>
              </a:path>
              <a:path w="720725" h="76200">
                <a:moveTo>
                  <a:pt x="711197" y="33337"/>
                </a:moveTo>
                <a:lnTo>
                  <a:pt x="657224" y="33337"/>
                </a:lnTo>
                <a:lnTo>
                  <a:pt x="657224" y="42862"/>
                </a:lnTo>
                <a:lnTo>
                  <a:pt x="711201" y="42862"/>
                </a:lnTo>
                <a:lnTo>
                  <a:pt x="720724" y="38101"/>
                </a:lnTo>
                <a:lnTo>
                  <a:pt x="711197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83565" y="2069811"/>
            <a:ext cx="53721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宋体"/>
                <a:cs typeface="宋体"/>
              </a:rPr>
              <a:t>开始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118</a:t>
            </a:fld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70866"/>
            <a:ext cx="46202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文法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4.9</a:t>
            </a:r>
            <a:r>
              <a:rPr dirty="0" sz="3500" spc="95">
                <a:solidFill>
                  <a:srgbClr val="FF0000"/>
                </a:solidFill>
              </a:rPr>
              <a:t>的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LR(1)</a:t>
            </a:r>
            <a:r>
              <a:rPr dirty="0" sz="3500" spc="95">
                <a:solidFill>
                  <a:srgbClr val="FF0000"/>
                </a:solidFill>
              </a:rPr>
              <a:t>分析表</a:t>
            </a:r>
            <a:endParaRPr sz="350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7750" y="849312"/>
          <a:ext cx="7018655" cy="588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/>
                <a:gridCol w="696595"/>
                <a:gridCol w="699770"/>
                <a:gridCol w="696594"/>
                <a:gridCol w="696594"/>
                <a:gridCol w="696595"/>
                <a:gridCol w="696595"/>
                <a:gridCol w="699770"/>
                <a:gridCol w="696595"/>
                <a:gridCol w="696595"/>
              </a:tblGrid>
              <a:tr h="365742">
                <a:tc row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750" spc="50" b="1">
                          <a:latin typeface="黑体"/>
                          <a:cs typeface="黑体"/>
                        </a:rPr>
                        <a:t>状态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action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goto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4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$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acc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90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90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s12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latin typeface="Verdana"/>
                          <a:cs typeface="Verdana"/>
                        </a:rPr>
                        <a:t>s13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11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12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13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5" b="1">
                          <a:latin typeface="Verdana"/>
                          <a:cs typeface="Verdana"/>
                        </a:rPr>
                        <a:t>r2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二、对文法的要求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260208"/>
            <a:ext cx="2315210" cy="44386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800" spc="-5" b="1">
                <a:latin typeface="Verdana"/>
                <a:cs typeface="Verdana"/>
              </a:rPr>
              <a:t>1.</a:t>
            </a:r>
            <a:r>
              <a:rPr dirty="0" sz="2800" spc="-65" b="1">
                <a:latin typeface="Verdana"/>
                <a:cs typeface="Verdana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不含左递归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0002" y="4239259"/>
            <a:ext cx="399415" cy="36195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>
                <a:latin typeface="Symbol"/>
                <a:cs typeface="Symbol"/>
              </a:rPr>
              <a:t>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1402" y="4696459"/>
            <a:ext cx="399415" cy="36195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>
                <a:latin typeface="Symbol"/>
                <a:cs typeface="Symbol"/>
              </a:rPr>
              <a:t>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6515" y="4109362"/>
            <a:ext cx="4349750" cy="1043940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323850">
              <a:lnSpc>
                <a:spcPct val="100000"/>
              </a:lnSpc>
              <a:spcBef>
                <a:spcPts val="1285"/>
              </a:spcBef>
              <a:tabLst>
                <a:tab pos="4158615" algn="l"/>
              </a:tabLst>
            </a:pPr>
            <a:r>
              <a:rPr dirty="0" sz="2350" spc="25" b="1">
                <a:latin typeface="宋体"/>
                <a:cs typeface="宋体"/>
              </a:rPr>
              <a:t>a</a:t>
            </a:r>
            <a:r>
              <a:rPr dirty="0" sz="2350" spc="25" b="1" i="1">
                <a:latin typeface="Symbol"/>
                <a:cs typeface="Symbol"/>
              </a:rPr>
              <a:t></a:t>
            </a:r>
            <a:r>
              <a:rPr dirty="0" sz="2350" spc="25" b="1">
                <a:latin typeface="宋体"/>
                <a:cs typeface="宋体"/>
              </a:rPr>
              <a:t>,a</a:t>
            </a:r>
            <a:r>
              <a:rPr dirty="0" sz="2350" spc="25" b="1" i="1">
                <a:latin typeface="Symbol"/>
                <a:cs typeface="Symbol"/>
              </a:rPr>
              <a:t></a:t>
            </a:r>
            <a:r>
              <a:rPr dirty="0" sz="2350" spc="25" b="1">
                <a:latin typeface="宋体"/>
                <a:cs typeface="宋体"/>
              </a:rPr>
              <a:t>V</a:t>
            </a:r>
            <a:r>
              <a:rPr dirty="0" baseline="-17921" sz="2325" spc="37" b="1">
                <a:latin typeface="宋体"/>
                <a:cs typeface="宋体"/>
              </a:rPr>
              <a:t>T</a:t>
            </a:r>
            <a:r>
              <a:rPr dirty="0" sz="2350" spc="25" b="1">
                <a:latin typeface="宋体"/>
                <a:cs typeface="宋体"/>
              </a:rPr>
              <a:t>,</a:t>
            </a:r>
            <a:r>
              <a:rPr dirty="0" sz="2350" spc="-750" b="1">
                <a:latin typeface="宋体"/>
                <a:cs typeface="宋体"/>
              </a:rPr>
              <a:t> </a:t>
            </a: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baseline="-17921" sz="2325" spc="37" b="1">
                <a:latin typeface="宋体"/>
                <a:cs typeface="宋体"/>
              </a:rPr>
              <a:t>i </a:t>
            </a:r>
            <a:r>
              <a:rPr dirty="0" sz="2350" spc="50" b="1">
                <a:latin typeface="宋体"/>
                <a:cs typeface="宋体"/>
              </a:rPr>
              <a:t>、</a:t>
            </a:r>
            <a:r>
              <a:rPr dirty="0" sz="2350" spc="25" b="1" i="1">
                <a:latin typeface="Symbol"/>
                <a:cs typeface="Symbol"/>
              </a:rPr>
              <a:t></a:t>
            </a:r>
            <a:r>
              <a:rPr dirty="0" sz="2350" spc="25" b="1">
                <a:latin typeface="宋体"/>
                <a:cs typeface="宋体"/>
              </a:rPr>
              <a:t>(V</a:t>
            </a:r>
            <a:r>
              <a:rPr dirty="0" baseline="-17921" sz="2325" spc="37" b="1">
                <a:latin typeface="宋体"/>
                <a:cs typeface="宋体"/>
              </a:rPr>
              <a:t>T</a:t>
            </a:r>
            <a:r>
              <a:rPr dirty="0" sz="2350" spc="25" b="1">
                <a:latin typeface="宋体"/>
                <a:cs typeface="宋体"/>
              </a:rPr>
              <a:t>∪V</a:t>
            </a:r>
            <a:r>
              <a:rPr dirty="0" baseline="-17921" sz="2325" spc="37" b="1">
                <a:latin typeface="宋体"/>
                <a:cs typeface="宋体"/>
              </a:rPr>
              <a:t>N</a:t>
            </a:r>
            <a:r>
              <a:rPr dirty="0" sz="2350" spc="25" b="1">
                <a:latin typeface="宋体"/>
                <a:cs typeface="宋体"/>
              </a:rPr>
              <a:t>)</a:t>
            </a:r>
            <a:r>
              <a:rPr dirty="0" baseline="25089" sz="2325" spc="37" b="1">
                <a:latin typeface="宋体"/>
                <a:cs typeface="宋体"/>
              </a:rPr>
              <a:t>*	</a:t>
            </a:r>
            <a:r>
              <a:rPr dirty="0" sz="2350" spc="15" b="1">
                <a:latin typeface="宋体"/>
                <a:cs typeface="宋体"/>
              </a:rPr>
              <a:t>}</a:t>
            </a:r>
            <a:endParaRPr sz="2350">
              <a:latin typeface="宋体"/>
              <a:cs typeface="宋体"/>
            </a:endParaRPr>
          </a:p>
          <a:p>
            <a:pPr marL="50800">
              <a:lnSpc>
                <a:spcPct val="100000"/>
              </a:lnSpc>
              <a:spcBef>
                <a:spcPts val="1190"/>
              </a:spcBef>
            </a:pPr>
            <a:r>
              <a:rPr dirty="0" sz="2350" spc="30" b="1" i="1">
                <a:latin typeface="Symbol"/>
                <a:cs typeface="Symbol"/>
              </a:rPr>
              <a:t></a:t>
            </a:r>
            <a:r>
              <a:rPr dirty="0" sz="2350" spc="30" b="1">
                <a:latin typeface="宋体"/>
                <a:cs typeface="宋体"/>
              </a:rPr>
              <a:t>，</a:t>
            </a:r>
            <a:r>
              <a:rPr dirty="0" sz="2350" spc="50" b="1">
                <a:latin typeface="宋体"/>
                <a:cs typeface="宋体"/>
              </a:rPr>
              <a:t>则规定</a:t>
            </a:r>
            <a:r>
              <a:rPr dirty="0" sz="2350" spc="25" b="1" i="1">
                <a:latin typeface="Symbol"/>
                <a:cs typeface="Symbol"/>
              </a:rPr>
              <a:t></a:t>
            </a:r>
            <a:r>
              <a:rPr dirty="0" sz="2350" spc="25" b="1">
                <a:latin typeface="宋体"/>
                <a:cs typeface="宋体"/>
              </a:rPr>
              <a:t>FIRST(</a:t>
            </a: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baseline="-17921" sz="2325" spc="37" b="1">
                <a:latin typeface="宋体"/>
                <a:cs typeface="宋体"/>
              </a:rPr>
              <a:t>i</a:t>
            </a:r>
            <a:r>
              <a:rPr dirty="0" sz="2350" spc="25" b="1">
                <a:latin typeface="宋体"/>
                <a:cs typeface="宋体"/>
              </a:rPr>
              <a:t>)</a:t>
            </a:r>
            <a:r>
              <a:rPr dirty="0" sz="2350" spc="40" b="1">
                <a:latin typeface="宋体"/>
                <a:cs typeface="宋体"/>
              </a:rPr>
              <a:t>。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728" y="2475483"/>
            <a:ext cx="51117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Verdana"/>
                <a:cs typeface="Verdana"/>
              </a:rPr>
              <a:t>2.</a:t>
            </a:r>
            <a:r>
              <a:rPr dirty="0" sz="2800" spc="-10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FIRST(</a:t>
            </a:r>
            <a:r>
              <a:rPr dirty="0" baseline="1010" sz="4125" b="1" i="1">
                <a:latin typeface="Symbol"/>
                <a:cs typeface="Symbol"/>
              </a:rPr>
              <a:t></a:t>
            </a:r>
            <a:r>
              <a:rPr dirty="0" baseline="-17543" sz="2850" b="1">
                <a:latin typeface="Verdana"/>
                <a:cs typeface="Verdana"/>
              </a:rPr>
              <a:t>i</a:t>
            </a:r>
            <a:r>
              <a:rPr dirty="0" sz="2800" b="1">
                <a:latin typeface="Verdana"/>
                <a:cs typeface="Verdana"/>
              </a:rPr>
              <a:t>)</a:t>
            </a:r>
            <a:r>
              <a:rPr dirty="0" baseline="1010" sz="4125" b="1">
                <a:latin typeface="Cambria Math"/>
                <a:cs typeface="Cambria Math"/>
              </a:rPr>
              <a:t>∩</a:t>
            </a:r>
            <a:r>
              <a:rPr dirty="0" sz="2800" b="1">
                <a:latin typeface="Verdana"/>
                <a:cs typeface="Verdana"/>
              </a:rPr>
              <a:t>FIRST(</a:t>
            </a:r>
            <a:r>
              <a:rPr dirty="0" baseline="1010" sz="4125" b="1" i="1">
                <a:latin typeface="Symbol"/>
                <a:cs typeface="Symbol"/>
              </a:rPr>
              <a:t></a:t>
            </a:r>
            <a:r>
              <a:rPr dirty="0" baseline="-17543" sz="2850" b="1">
                <a:latin typeface="Verdana"/>
                <a:cs typeface="Verdana"/>
              </a:rPr>
              <a:t>j</a:t>
            </a:r>
            <a:r>
              <a:rPr dirty="0" sz="2800" b="1">
                <a:latin typeface="Verdana"/>
                <a:cs typeface="Verdana"/>
              </a:rPr>
              <a:t>)=</a:t>
            </a:r>
            <a:r>
              <a:rPr dirty="0" baseline="1010" sz="4125" b="1" i="1">
                <a:latin typeface="Symbol"/>
                <a:cs typeface="Symbol"/>
              </a:rPr>
              <a:t></a:t>
            </a:r>
            <a:endParaRPr baseline="1010" sz="4125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0390" y="2475483"/>
            <a:ext cx="11988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10" sz="4125" spc="67" b="1">
                <a:latin typeface="黑体"/>
                <a:cs typeface="黑体"/>
              </a:rPr>
              <a:t>（</a:t>
            </a:r>
            <a:r>
              <a:rPr dirty="0" sz="2800" spc="5" b="1">
                <a:latin typeface="Verdana"/>
                <a:cs typeface="Verdana"/>
              </a:rPr>
              <a:t>i</a:t>
            </a:r>
            <a:r>
              <a:rPr dirty="0" baseline="1010" sz="4125" spc="37" b="1" i="1">
                <a:latin typeface="Symbol"/>
                <a:cs typeface="Symbol"/>
              </a:rPr>
              <a:t></a:t>
            </a:r>
            <a:r>
              <a:rPr dirty="0" sz="2800" spc="-5" b="1">
                <a:latin typeface="Verdana"/>
                <a:cs typeface="Verdana"/>
              </a:rPr>
              <a:t>j</a:t>
            </a:r>
            <a:r>
              <a:rPr dirty="0" baseline="1010" sz="4125" spc="52" b="1">
                <a:latin typeface="黑体"/>
                <a:cs typeface="黑体"/>
              </a:rPr>
              <a:t>）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915" y="3426459"/>
            <a:ext cx="2867025" cy="17265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spc="5" b="1">
                <a:latin typeface="Verdana"/>
                <a:cs typeface="Verdana"/>
              </a:rPr>
              <a:t>A</a:t>
            </a:r>
            <a:r>
              <a:rPr dirty="0" baseline="1010" sz="4125" spc="7" b="1" i="1">
                <a:latin typeface="Symbol"/>
                <a:cs typeface="Symbol"/>
              </a:rPr>
              <a:t></a:t>
            </a:r>
            <a:r>
              <a:rPr dirty="0" baseline="-17543" sz="2850" spc="7" b="1">
                <a:latin typeface="Verdana"/>
                <a:cs typeface="Verdana"/>
              </a:rPr>
              <a:t>1</a:t>
            </a:r>
            <a:r>
              <a:rPr dirty="0" sz="2800" spc="5" b="1">
                <a:latin typeface="Verdana"/>
                <a:cs typeface="Verdana"/>
              </a:rPr>
              <a:t>|</a:t>
            </a:r>
            <a:r>
              <a:rPr dirty="0" baseline="1010" sz="4125" spc="7" b="1" i="1">
                <a:latin typeface="Symbol"/>
                <a:cs typeface="Symbol"/>
              </a:rPr>
              <a:t></a:t>
            </a:r>
            <a:r>
              <a:rPr dirty="0" baseline="-17543" sz="2850" spc="7" b="1">
                <a:latin typeface="Verdana"/>
                <a:cs typeface="Verdana"/>
              </a:rPr>
              <a:t>2</a:t>
            </a:r>
            <a:r>
              <a:rPr dirty="0" sz="2800" spc="5" b="1">
                <a:latin typeface="Verdana"/>
                <a:cs typeface="Verdana"/>
              </a:rPr>
              <a:t>|</a:t>
            </a:r>
            <a:r>
              <a:rPr dirty="0" baseline="1010" sz="4125" spc="7" b="1">
                <a:latin typeface="Symbol"/>
                <a:cs typeface="Symbol"/>
              </a:rPr>
              <a:t></a:t>
            </a:r>
            <a:r>
              <a:rPr dirty="0" sz="2800" spc="5" b="1">
                <a:latin typeface="Verdana"/>
                <a:cs typeface="Verdana"/>
              </a:rPr>
              <a:t>|</a:t>
            </a:r>
            <a:r>
              <a:rPr dirty="0" baseline="1010" sz="4125" spc="7" b="1" i="1">
                <a:latin typeface="Symbol"/>
                <a:cs typeface="Symbol"/>
              </a:rPr>
              <a:t></a:t>
            </a:r>
            <a:r>
              <a:rPr dirty="0" baseline="-17543" sz="2850" spc="7" b="1">
                <a:latin typeface="Verdana"/>
                <a:cs typeface="Verdana"/>
              </a:rPr>
              <a:t>n</a:t>
            </a:r>
            <a:endParaRPr baseline="-17543" sz="2850">
              <a:latin typeface="Verdana"/>
              <a:cs typeface="Verdana"/>
            </a:endParaRPr>
          </a:p>
          <a:p>
            <a:pPr marL="237490">
              <a:lnSpc>
                <a:spcPct val="100000"/>
              </a:lnSpc>
              <a:spcBef>
                <a:spcPts val="3204"/>
              </a:spcBef>
            </a:pPr>
            <a:r>
              <a:rPr dirty="0" sz="2350" spc="25" b="1">
                <a:latin typeface="宋体"/>
                <a:cs typeface="宋体"/>
              </a:rPr>
              <a:t>FIRST(</a:t>
            </a: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baseline="-17921" sz="2325" spc="37" b="1">
                <a:latin typeface="宋体"/>
                <a:cs typeface="宋体"/>
              </a:rPr>
              <a:t>i</a:t>
            </a:r>
            <a:r>
              <a:rPr dirty="0" sz="2350" spc="25" b="1">
                <a:latin typeface="宋体"/>
                <a:cs typeface="宋体"/>
              </a:rPr>
              <a:t>)={ </a:t>
            </a:r>
            <a:r>
              <a:rPr dirty="0" sz="2350" spc="20" b="1">
                <a:latin typeface="宋体"/>
                <a:cs typeface="宋体"/>
              </a:rPr>
              <a:t>a|</a:t>
            </a:r>
            <a:r>
              <a:rPr dirty="0" sz="2350" spc="-40" b="1">
                <a:latin typeface="宋体"/>
                <a:cs typeface="宋体"/>
              </a:rPr>
              <a:t> </a:t>
            </a:r>
            <a:r>
              <a:rPr dirty="0" sz="2350" spc="20" b="1" i="1">
                <a:latin typeface="Symbol"/>
                <a:cs typeface="Symbol"/>
              </a:rPr>
              <a:t></a:t>
            </a:r>
            <a:r>
              <a:rPr dirty="0" baseline="-17921" sz="2325" spc="30" b="1">
                <a:latin typeface="宋体"/>
                <a:cs typeface="宋体"/>
              </a:rPr>
              <a:t>i</a:t>
            </a:r>
            <a:endParaRPr baseline="-17921" sz="2325">
              <a:latin typeface="宋体"/>
              <a:cs typeface="宋体"/>
            </a:endParaRPr>
          </a:p>
          <a:p>
            <a:pPr marL="1548765">
              <a:lnSpc>
                <a:spcPct val="100000"/>
              </a:lnSpc>
              <a:spcBef>
                <a:spcPts val="1185"/>
              </a:spcBef>
            </a:pPr>
            <a:r>
              <a:rPr dirty="0" sz="2350" spc="50" b="1">
                <a:latin typeface="宋体"/>
                <a:cs typeface="宋体"/>
              </a:rPr>
              <a:t>如</a:t>
            </a:r>
            <a:r>
              <a:rPr dirty="0" sz="2350" spc="40" b="1">
                <a:latin typeface="宋体"/>
                <a:cs typeface="宋体"/>
              </a:rPr>
              <a:t>果</a:t>
            </a:r>
            <a:r>
              <a:rPr dirty="0" sz="2350" b="1">
                <a:latin typeface="宋体"/>
                <a:cs typeface="宋体"/>
              </a:rPr>
              <a:t> </a:t>
            </a:r>
            <a:r>
              <a:rPr dirty="0" sz="2350" spc="20" b="1" i="1">
                <a:latin typeface="Symbol"/>
                <a:cs typeface="Symbol"/>
              </a:rPr>
              <a:t></a:t>
            </a:r>
            <a:r>
              <a:rPr dirty="0" baseline="-17921" sz="2325" spc="30" b="1">
                <a:latin typeface="宋体"/>
                <a:cs typeface="宋体"/>
              </a:rPr>
              <a:t>i</a:t>
            </a:r>
            <a:endParaRPr baseline="-17921" sz="2325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452" y="5687059"/>
            <a:ext cx="7921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75" b="1">
                <a:latin typeface="黑体"/>
                <a:cs typeface="黑体"/>
              </a:rPr>
              <a:t>非终结符号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的所有候选式的开头终结符号集两两互不相交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30240" y="1399540"/>
            <a:ext cx="182181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5" b="1">
                <a:latin typeface="Times New Roman"/>
                <a:cs typeface="Times New Roman"/>
              </a:rPr>
              <a:t>A</a:t>
            </a:r>
            <a:r>
              <a:rPr dirty="0" baseline="1010" sz="4125" spc="22" b="1" i="1">
                <a:latin typeface="Symbol"/>
                <a:cs typeface="Symbol"/>
              </a:rPr>
              <a:t></a:t>
            </a:r>
            <a:r>
              <a:rPr dirty="0" sz="2800" spc="15" b="1">
                <a:latin typeface="Times New Roman"/>
                <a:cs typeface="Times New Roman"/>
              </a:rPr>
              <a:t>…</a:t>
            </a:r>
            <a:r>
              <a:rPr dirty="0" baseline="1010" sz="4125" spc="22" b="1" i="1">
                <a:latin typeface="Symbol"/>
                <a:cs typeface="Symbol"/>
              </a:rPr>
              <a:t></a:t>
            </a:r>
            <a:r>
              <a:rPr dirty="0" sz="2800" spc="15" b="1">
                <a:latin typeface="Times New Roman"/>
                <a:cs typeface="Times New Roman"/>
              </a:rPr>
              <a:t>A</a:t>
            </a:r>
            <a:r>
              <a:rPr dirty="0" baseline="1010" sz="4125" spc="22" b="1" i="1">
                <a:latin typeface="Symbol"/>
                <a:cs typeface="Symbol"/>
              </a:rPr>
              <a:t></a:t>
            </a:r>
            <a:endParaRPr baseline="1010" sz="412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2573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0000"/>
                </a:solidFill>
              </a:rPr>
              <a:t>合并同心集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6540" y="1154829"/>
            <a:ext cx="8012430" cy="485267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855"/>
              </a:spcBef>
              <a:buClr>
                <a:srgbClr val="0000FF"/>
              </a:buClr>
              <a:buSzPct val="68750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sz="3200" spc="-5" b="1">
                <a:latin typeface="Verdana"/>
                <a:cs typeface="Verdana"/>
              </a:rPr>
              <a:t>LR(1)</a:t>
            </a:r>
            <a:r>
              <a:rPr dirty="0" sz="3100" spc="95" b="1">
                <a:latin typeface="黑体"/>
                <a:cs typeface="黑体"/>
              </a:rPr>
              <a:t>项目集规范族中</a:t>
            </a:r>
            <a:endParaRPr sz="3100">
              <a:latin typeface="黑体"/>
              <a:cs typeface="黑体"/>
            </a:endParaRPr>
          </a:p>
          <a:p>
            <a:pPr lvl="1" marL="806450" indent="-285750">
              <a:lnSpc>
                <a:spcPct val="100000"/>
              </a:lnSpc>
              <a:spcBef>
                <a:spcPts val="665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8064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活前缀</a:t>
            </a:r>
            <a:r>
              <a:rPr dirty="0" sz="2800" b="1">
                <a:latin typeface="Verdana"/>
                <a:cs typeface="Verdana"/>
              </a:rPr>
              <a:t>ac</a:t>
            </a:r>
            <a:r>
              <a:rPr dirty="0" baseline="1010" sz="4125" spc="67" b="1">
                <a:latin typeface="黑体"/>
                <a:cs typeface="黑体"/>
              </a:rPr>
              <a:t>的有效项目集是</a:t>
            </a:r>
            <a:r>
              <a:rPr dirty="0" sz="2800" spc="-5" b="1">
                <a:latin typeface="Verdana"/>
                <a:cs typeface="Verdana"/>
              </a:rPr>
              <a:t>I</a:t>
            </a:r>
            <a:r>
              <a:rPr dirty="0" baseline="-17543" sz="2850" b="1">
                <a:latin typeface="Verdana"/>
                <a:cs typeface="Verdana"/>
              </a:rPr>
              <a:t>6</a:t>
            </a:r>
            <a:endParaRPr baseline="-17543" sz="2850">
              <a:latin typeface="Verdana"/>
              <a:cs typeface="Verdana"/>
            </a:endParaRPr>
          </a:p>
          <a:p>
            <a:pPr lvl="1" marL="806450" indent="-28575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8064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活前缀</a:t>
            </a:r>
            <a:r>
              <a:rPr dirty="0" sz="2800" b="1">
                <a:latin typeface="Verdana"/>
                <a:cs typeface="Verdana"/>
              </a:rPr>
              <a:t>bc</a:t>
            </a:r>
            <a:r>
              <a:rPr dirty="0" baseline="1010" sz="4125" spc="67" b="1">
                <a:latin typeface="黑体"/>
                <a:cs typeface="黑体"/>
              </a:rPr>
              <a:t>的有效项目集是</a:t>
            </a:r>
            <a:r>
              <a:rPr dirty="0" sz="2800" spc="-5" b="1">
                <a:latin typeface="Verdana"/>
                <a:cs typeface="Verdana"/>
              </a:rPr>
              <a:t>I</a:t>
            </a:r>
            <a:r>
              <a:rPr dirty="0" baseline="-17543" sz="2850" b="1">
                <a:latin typeface="Verdana"/>
                <a:cs typeface="Verdana"/>
              </a:rPr>
              <a:t>9</a:t>
            </a:r>
            <a:endParaRPr baseline="-17543" sz="2850">
              <a:latin typeface="Verdana"/>
              <a:cs typeface="Verdana"/>
            </a:endParaRPr>
          </a:p>
          <a:p>
            <a:pPr lvl="1" marL="806450" indent="-28575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8064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这两个项目集都不含冲突项目，且是同心集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buClr>
                <a:srgbClr val="0000FF"/>
              </a:buClr>
              <a:buFont typeface="Wingdings"/>
              <a:buChar char=""/>
            </a:pPr>
            <a:endParaRPr sz="28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1625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sz="3100" spc="95" b="1">
                <a:latin typeface="黑体"/>
                <a:cs typeface="黑体"/>
              </a:rPr>
              <a:t>它们合并后得到的集合为：</a:t>
            </a:r>
            <a:endParaRPr sz="3100">
              <a:latin typeface="黑体"/>
              <a:cs typeface="黑体"/>
            </a:endParaRPr>
          </a:p>
          <a:p>
            <a:pPr marL="520700">
              <a:lnSpc>
                <a:spcPct val="100000"/>
              </a:lnSpc>
              <a:spcBef>
                <a:spcPts val="685"/>
              </a:spcBef>
            </a:pPr>
            <a:r>
              <a:rPr dirty="0" sz="2800" b="1">
                <a:latin typeface="Verdana"/>
                <a:cs typeface="Verdana"/>
              </a:rPr>
              <a:t>{[A</a:t>
            </a:r>
            <a:r>
              <a:rPr dirty="0" baseline="1010" sz="4125" b="1" i="1">
                <a:latin typeface="Symbol"/>
                <a:cs typeface="Symbol"/>
              </a:rPr>
              <a:t></a:t>
            </a:r>
            <a:r>
              <a:rPr dirty="0" sz="2800" b="1">
                <a:latin typeface="Verdana"/>
                <a:cs typeface="Verdana"/>
              </a:rPr>
              <a:t>c·, </a:t>
            </a:r>
            <a:r>
              <a:rPr dirty="0" sz="2800" spc="-5" b="1">
                <a:latin typeface="Verdana"/>
                <a:cs typeface="Verdana"/>
              </a:rPr>
              <a:t>d/e] </a:t>
            </a:r>
            <a:r>
              <a:rPr dirty="0" sz="2800" spc="5" b="1">
                <a:latin typeface="Verdana"/>
                <a:cs typeface="Verdana"/>
              </a:rPr>
              <a:t>[B</a:t>
            </a:r>
            <a:r>
              <a:rPr dirty="0" baseline="1010" sz="4125" spc="7" b="1" i="1">
                <a:latin typeface="Symbol"/>
                <a:cs typeface="Symbol"/>
              </a:rPr>
              <a:t></a:t>
            </a:r>
            <a:r>
              <a:rPr dirty="0" sz="2800" spc="5" b="1">
                <a:latin typeface="Verdana"/>
                <a:cs typeface="Verdana"/>
              </a:rPr>
              <a:t>c·,</a:t>
            </a:r>
            <a:r>
              <a:rPr dirty="0" sz="2800" spc="15" b="1">
                <a:latin typeface="Verdana"/>
                <a:cs typeface="Verdana"/>
              </a:rPr>
              <a:t> </a:t>
            </a:r>
            <a:r>
              <a:rPr dirty="0" sz="2800" spc="-5" b="1">
                <a:latin typeface="Verdana"/>
                <a:cs typeface="Verdana"/>
              </a:rPr>
              <a:t>d/e]}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buClr>
                <a:srgbClr val="0000FF"/>
              </a:buClr>
              <a:buSzPct val="7096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sz="3100" spc="95" b="1">
                <a:latin typeface="黑体"/>
                <a:cs typeface="黑体"/>
              </a:rPr>
              <a:t>含有归约</a:t>
            </a:r>
            <a:r>
              <a:rPr dirty="0" sz="3200" b="1">
                <a:latin typeface="Verdana"/>
                <a:cs typeface="Verdana"/>
              </a:rPr>
              <a:t>-</a:t>
            </a:r>
            <a:r>
              <a:rPr dirty="0" sz="3100" spc="95" b="1">
                <a:latin typeface="黑体"/>
                <a:cs typeface="黑体"/>
              </a:rPr>
              <a:t>归约冲突</a:t>
            </a:r>
            <a:r>
              <a:rPr dirty="0" sz="3100" spc="85" b="1">
                <a:latin typeface="黑体"/>
                <a:cs typeface="黑体"/>
              </a:rPr>
              <a:t>。</a:t>
            </a:r>
            <a:endParaRPr sz="31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121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54356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0000"/>
                </a:solidFill>
                <a:latin typeface="Verdana"/>
                <a:cs typeface="Verdana"/>
              </a:rPr>
              <a:t>LALR(1)</a:t>
            </a:r>
            <a:r>
              <a:rPr dirty="0" sz="3900" spc="90">
                <a:solidFill>
                  <a:srgbClr val="FF0000"/>
                </a:solidFill>
              </a:rPr>
              <a:t>分析表的构造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162901"/>
            <a:ext cx="8441055" cy="518096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100" spc="95" b="1">
                <a:latin typeface="黑体"/>
                <a:cs typeface="黑体"/>
              </a:rPr>
              <a:t>基本思想是：</a:t>
            </a:r>
            <a:endParaRPr sz="310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556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首先构造</a:t>
            </a:r>
            <a:r>
              <a:rPr dirty="0" sz="2800" spc="-5" b="1">
                <a:latin typeface="Verdana"/>
                <a:cs typeface="Verdana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项目集规范族；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556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如果它不存在冲突，就把同心集合并在一起；</a:t>
            </a:r>
            <a:endParaRPr baseline="1010" sz="4125">
              <a:latin typeface="黑体"/>
              <a:cs typeface="黑体"/>
            </a:endParaRPr>
          </a:p>
          <a:p>
            <a:pPr marL="1680845" marR="1482725">
              <a:lnSpc>
                <a:spcPct val="100800"/>
              </a:lnSpc>
              <a:spcBef>
                <a:spcPts val="915"/>
              </a:spcBef>
            </a:pPr>
            <a:r>
              <a:rPr dirty="0" baseline="1182" sz="3525" spc="75" b="1">
                <a:latin typeface="黑体"/>
                <a:cs typeface="黑体"/>
              </a:rPr>
              <a:t>如果</a:t>
            </a:r>
            <a:r>
              <a:rPr dirty="0" sz="2400" spc="-5" b="1">
                <a:latin typeface="Verdana"/>
                <a:cs typeface="Verdana"/>
              </a:rPr>
              <a:t>LR(</a:t>
            </a:r>
            <a:r>
              <a:rPr dirty="0" sz="2400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67" b="1">
                <a:latin typeface="黑体"/>
                <a:cs typeface="黑体"/>
              </a:rPr>
              <a:t>项目集规范族中含有冲突， </a:t>
            </a:r>
            <a:r>
              <a:rPr dirty="0" baseline="1182" sz="3525" spc="75" b="1">
                <a:latin typeface="黑体"/>
                <a:cs typeface="黑体"/>
              </a:rPr>
              <a:t>则该文法不是</a:t>
            </a:r>
            <a:r>
              <a:rPr dirty="0" sz="2400" spc="-5" b="1">
                <a:latin typeface="Verdana"/>
                <a:cs typeface="Verdana"/>
              </a:rPr>
              <a:t>LR(1)</a:t>
            </a:r>
            <a:r>
              <a:rPr dirty="0" baseline="1182" sz="3525" spc="75" b="1">
                <a:latin typeface="黑体"/>
                <a:cs typeface="黑体"/>
              </a:rPr>
              <a:t>文法，</a:t>
            </a:r>
            <a:endParaRPr baseline="1182" sz="3525">
              <a:latin typeface="黑体"/>
              <a:cs typeface="黑体"/>
            </a:endParaRPr>
          </a:p>
          <a:p>
            <a:pPr marL="1680845">
              <a:lnSpc>
                <a:spcPct val="100000"/>
              </a:lnSpc>
            </a:pPr>
            <a:r>
              <a:rPr dirty="0" baseline="1182" sz="3525" spc="75" b="1">
                <a:latin typeface="黑体"/>
                <a:cs typeface="黑体"/>
              </a:rPr>
              <a:t>不能为它构造</a:t>
            </a:r>
            <a:r>
              <a:rPr dirty="0" sz="2400" spc="-5" b="1">
                <a:latin typeface="Verdana"/>
                <a:cs typeface="Verdana"/>
              </a:rPr>
              <a:t>LALR</a:t>
            </a:r>
            <a:r>
              <a:rPr dirty="0" baseline="1182" sz="3525" spc="75" b="1">
                <a:latin typeface="黑体"/>
                <a:cs typeface="黑体"/>
              </a:rPr>
              <a:t>分析程序。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1450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556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若合并后的项目集规范族不存在归约</a:t>
            </a:r>
            <a:r>
              <a:rPr dirty="0" sz="2800" spc="5" b="1">
                <a:latin typeface="Verdana"/>
                <a:cs typeface="Verdana"/>
              </a:rPr>
              <a:t>-</a:t>
            </a:r>
            <a:r>
              <a:rPr dirty="0" baseline="1010" sz="4125" spc="67" b="1">
                <a:latin typeface="黑体"/>
                <a:cs typeface="黑体"/>
              </a:rPr>
              <a:t>归约冲突，</a:t>
            </a:r>
            <a:endParaRPr baseline="1010" sz="4125">
              <a:latin typeface="黑体"/>
              <a:cs typeface="黑体"/>
            </a:endParaRPr>
          </a:p>
          <a:p>
            <a:pPr marL="755650">
              <a:lnSpc>
                <a:spcPct val="100000"/>
              </a:lnSpc>
              <a:spcBef>
                <a:spcPts val="40"/>
              </a:spcBef>
            </a:pPr>
            <a:r>
              <a:rPr dirty="0" sz="2750" spc="45" b="1">
                <a:latin typeface="黑体"/>
                <a:cs typeface="黑体"/>
              </a:rPr>
              <a:t>就按这个项目集规范族构造分析表。</a:t>
            </a:r>
            <a:endParaRPr sz="2750">
              <a:latin typeface="黑体"/>
              <a:cs typeface="黑体"/>
            </a:endParaRPr>
          </a:p>
          <a:p>
            <a:pPr algn="just" marL="1680845" marR="621030">
              <a:lnSpc>
                <a:spcPct val="99900"/>
              </a:lnSpc>
              <a:spcBef>
                <a:spcPts val="1714"/>
              </a:spcBef>
            </a:pPr>
            <a:r>
              <a:rPr dirty="0" sz="2350" spc="45" b="1">
                <a:latin typeface="黑体"/>
                <a:cs typeface="黑体"/>
              </a:rPr>
              <a:t>如果合并后得到的项目集规范族中含有冲突， </a:t>
            </a:r>
            <a:r>
              <a:rPr dirty="0" baseline="1182" sz="3525" spc="75" b="1">
                <a:latin typeface="黑体"/>
                <a:cs typeface="黑体"/>
              </a:rPr>
              <a:t>则该文法是</a:t>
            </a:r>
            <a:r>
              <a:rPr dirty="0" sz="2400" spc="-5" b="1">
                <a:latin typeface="Verdana"/>
                <a:cs typeface="Verdana"/>
              </a:rPr>
              <a:t>LR(</a:t>
            </a:r>
            <a:r>
              <a:rPr dirty="0" sz="2400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75" b="1">
                <a:latin typeface="黑体"/>
                <a:cs typeface="黑体"/>
              </a:rPr>
              <a:t>文法，但不是</a:t>
            </a:r>
            <a:r>
              <a:rPr dirty="0" sz="2400" spc="-5" b="1">
                <a:latin typeface="Verdana"/>
                <a:cs typeface="Verdana"/>
              </a:rPr>
              <a:t>LALR</a:t>
            </a:r>
            <a:r>
              <a:rPr dirty="0" baseline="1182" sz="3525" spc="67" b="1">
                <a:latin typeface="黑体"/>
                <a:cs typeface="黑体"/>
              </a:rPr>
              <a:t>文法， </a:t>
            </a:r>
            <a:r>
              <a:rPr dirty="0" baseline="1182" sz="3525" spc="75" b="1">
                <a:latin typeface="黑体"/>
                <a:cs typeface="黑体"/>
              </a:rPr>
              <a:t>因而，也不能为它构造</a:t>
            </a:r>
            <a:r>
              <a:rPr dirty="0" sz="2400" spc="-5" b="1">
                <a:latin typeface="Verdana"/>
                <a:cs typeface="Verdana"/>
              </a:rPr>
              <a:t>LALR</a:t>
            </a:r>
            <a:r>
              <a:rPr dirty="0" baseline="1182" sz="3525" spc="75" b="1">
                <a:latin typeface="黑体"/>
                <a:cs typeface="黑体"/>
              </a:rPr>
              <a:t>分析程序。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89154"/>
            <a:ext cx="622998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10765" algn="l"/>
              </a:tabLst>
            </a:pPr>
            <a:r>
              <a:rPr dirty="0" sz="3500" spc="95">
                <a:solidFill>
                  <a:srgbClr val="FF0000"/>
                </a:solidFill>
              </a:rPr>
              <a:t>算法</a:t>
            </a:r>
            <a:r>
              <a:rPr dirty="0" sz="3500" spc="40">
                <a:solidFill>
                  <a:srgbClr val="FF0000"/>
                </a:solidFill>
                <a:latin typeface="宋体"/>
                <a:cs typeface="宋体"/>
              </a:rPr>
              <a:t>4.10	</a:t>
            </a:r>
            <a:r>
              <a:rPr dirty="0" sz="3500" spc="95">
                <a:solidFill>
                  <a:srgbClr val="FF0000"/>
                </a:solidFill>
              </a:rPr>
              <a:t>构造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LALR(1)</a:t>
            </a:r>
            <a:r>
              <a:rPr dirty="0" sz="3500" spc="95">
                <a:solidFill>
                  <a:srgbClr val="FF0000"/>
                </a:solidFill>
              </a:rPr>
              <a:t>分析表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327" y="880363"/>
            <a:ext cx="8169909" cy="549973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dirty="0" baseline="1182" sz="3525" spc="75" b="1">
                <a:latin typeface="黑体"/>
                <a:cs typeface="黑体"/>
              </a:rPr>
              <a:t>输入：一个拓广文法</a:t>
            </a:r>
            <a:r>
              <a:rPr dirty="0" sz="2400" spc="5" b="1">
                <a:latin typeface="Verdana"/>
                <a:cs typeface="Verdana"/>
              </a:rPr>
              <a:t>G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endParaRPr baseline="1182" sz="3525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530"/>
              </a:spcBef>
            </a:pPr>
            <a:r>
              <a:rPr dirty="0" baseline="1182" sz="3525" spc="75" b="1">
                <a:latin typeface="黑体"/>
                <a:cs typeface="黑体"/>
              </a:rPr>
              <a:t>输出：文法</a:t>
            </a:r>
            <a:r>
              <a:rPr dirty="0" sz="2400" spc="5" b="1">
                <a:latin typeface="Verdana"/>
                <a:cs typeface="Verdana"/>
              </a:rPr>
              <a:t>G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baseline="1182" sz="3525" spc="75" b="1">
                <a:latin typeface="黑体"/>
                <a:cs typeface="黑体"/>
              </a:rPr>
              <a:t>的</a:t>
            </a:r>
            <a:r>
              <a:rPr dirty="0" sz="2400" spc="-5" b="1">
                <a:latin typeface="Verdana"/>
                <a:cs typeface="Verdana"/>
              </a:rPr>
              <a:t>LALR(1)</a:t>
            </a:r>
            <a:r>
              <a:rPr dirty="0" baseline="1182" sz="3525" spc="75" b="1">
                <a:latin typeface="黑体"/>
                <a:cs typeface="黑体"/>
              </a:rPr>
              <a:t>分析表</a:t>
            </a:r>
            <a:endParaRPr baseline="1182" sz="3525">
              <a:latin typeface="黑体"/>
              <a:cs typeface="黑体"/>
            </a:endParaRPr>
          </a:p>
          <a:p>
            <a:pPr marL="25400">
              <a:lnSpc>
                <a:spcPct val="100000"/>
              </a:lnSpc>
              <a:spcBef>
                <a:spcPts val="720"/>
              </a:spcBef>
            </a:pPr>
            <a:r>
              <a:rPr dirty="0" sz="2750" spc="45" b="1">
                <a:latin typeface="黑体"/>
                <a:cs typeface="黑体"/>
              </a:rPr>
              <a:t>方法：</a:t>
            </a:r>
            <a:endParaRPr sz="2750">
              <a:latin typeface="黑体"/>
              <a:cs typeface="黑体"/>
            </a:endParaRPr>
          </a:p>
          <a:p>
            <a:pPr marL="353695" marR="3135630" indent="-353695">
              <a:lnSpc>
                <a:spcPct val="100800"/>
              </a:lnSpc>
              <a:spcBef>
                <a:spcPts val="565"/>
              </a:spcBef>
              <a:buSzPct val="97872"/>
              <a:buFont typeface="Verdana"/>
              <a:buAutoNum type="arabicPeriod"/>
              <a:tabLst>
                <a:tab pos="3536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构造文法</a:t>
            </a:r>
            <a:r>
              <a:rPr dirty="0" sz="2400" b="1">
                <a:latin typeface="Verdana"/>
                <a:cs typeface="Verdana"/>
              </a:rPr>
              <a:t>G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baseline="1182" sz="3525" spc="75" b="1">
                <a:latin typeface="黑体"/>
                <a:cs typeface="黑体"/>
              </a:rPr>
              <a:t>的</a:t>
            </a:r>
            <a:r>
              <a:rPr dirty="0" sz="2400" spc="-5" b="1">
                <a:latin typeface="Verdana"/>
                <a:cs typeface="Verdana"/>
              </a:rPr>
              <a:t>LR(</a:t>
            </a:r>
            <a:r>
              <a:rPr dirty="0" sz="2400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67" b="1">
                <a:latin typeface="黑体"/>
                <a:cs typeface="黑体"/>
              </a:rPr>
              <a:t>项目集规范族  </a:t>
            </a:r>
            <a:r>
              <a:rPr dirty="0" sz="2400" spc="10" b="1">
                <a:latin typeface="Verdana"/>
                <a:cs typeface="Verdana"/>
              </a:rPr>
              <a:t>C={I</a:t>
            </a:r>
            <a:r>
              <a:rPr dirty="0" baseline="-17361" sz="2400" spc="15" b="1">
                <a:latin typeface="Verdana"/>
                <a:cs typeface="Verdana"/>
              </a:rPr>
              <a:t>0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I</a:t>
            </a:r>
            <a:r>
              <a:rPr dirty="0" baseline="-17361" sz="2400" spc="15" b="1">
                <a:latin typeface="Verdana"/>
                <a:cs typeface="Verdana"/>
              </a:rPr>
              <a:t>1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…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I</a:t>
            </a:r>
            <a:r>
              <a:rPr dirty="0" baseline="-17361" sz="2400" spc="15" b="1">
                <a:latin typeface="Verdana"/>
                <a:cs typeface="Verdana"/>
              </a:rPr>
              <a:t>n</a:t>
            </a:r>
            <a:r>
              <a:rPr dirty="0" sz="2400" spc="10" b="1">
                <a:latin typeface="Verdana"/>
                <a:cs typeface="Verdana"/>
              </a:rPr>
              <a:t>}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algn="just" marL="387350" marR="17780" indent="-361950">
              <a:lnSpc>
                <a:spcPct val="99100"/>
              </a:lnSpc>
              <a:spcBef>
                <a:spcPts val="650"/>
              </a:spcBef>
              <a:buSzPct val="97872"/>
              <a:buFont typeface="Verdana"/>
              <a:buAutoNum type="arabicPeriod"/>
              <a:tabLst>
                <a:tab pos="421005" algn="l"/>
              </a:tabLst>
            </a:pPr>
            <a:r>
              <a:rPr dirty="0"/>
              <a:t>	</a:t>
            </a:r>
            <a:r>
              <a:rPr dirty="0" baseline="1182" sz="3525" spc="877" b="1">
                <a:latin typeface="黑体"/>
                <a:cs typeface="黑体"/>
              </a:rPr>
              <a:t>合并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sz="2400" spc="-325" b="1">
                <a:latin typeface="Verdana"/>
                <a:cs typeface="Verdana"/>
              </a:rPr>
              <a:t> </a:t>
            </a:r>
            <a:r>
              <a:rPr dirty="0" baseline="1182" sz="3525" spc="877" b="1">
                <a:latin typeface="黑体"/>
                <a:cs typeface="黑体"/>
              </a:rPr>
              <a:t>中的同心集</a:t>
            </a:r>
            <a:r>
              <a:rPr dirty="0" baseline="1182" sz="3525" spc="60" b="1">
                <a:latin typeface="黑体"/>
                <a:cs typeface="黑体"/>
              </a:rPr>
              <a:t>，</a:t>
            </a:r>
            <a:r>
              <a:rPr dirty="0" baseline="1182" sz="3525" spc="-1005" b="1">
                <a:latin typeface="黑体"/>
                <a:cs typeface="黑体"/>
              </a:rPr>
              <a:t> </a:t>
            </a:r>
            <a:r>
              <a:rPr dirty="0" baseline="1182" sz="3525" spc="877" b="1">
                <a:latin typeface="黑体"/>
                <a:cs typeface="黑体"/>
              </a:rPr>
              <a:t>得到一个新的项目集规范</a:t>
            </a:r>
            <a:r>
              <a:rPr dirty="0" baseline="1182" sz="3525" spc="60" b="1">
                <a:latin typeface="黑体"/>
                <a:cs typeface="黑体"/>
              </a:rPr>
              <a:t>族 </a:t>
            </a:r>
            <a:r>
              <a:rPr dirty="0" sz="2400" spc="15" b="1">
                <a:latin typeface="Verdana"/>
                <a:cs typeface="Verdana"/>
              </a:rPr>
              <a:t>C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sz="2400" spc="15" b="1">
                <a:latin typeface="Verdana"/>
                <a:cs typeface="Verdana"/>
              </a:rPr>
              <a:t>={J</a:t>
            </a:r>
            <a:r>
              <a:rPr dirty="0" baseline="-17361" sz="2400" spc="22" b="1">
                <a:latin typeface="Verdana"/>
                <a:cs typeface="Verdana"/>
              </a:rPr>
              <a:t>0</a:t>
            </a:r>
            <a:r>
              <a:rPr dirty="0" sz="2400" spc="15" b="1">
                <a:latin typeface="Verdana"/>
                <a:cs typeface="Verdana"/>
              </a:rPr>
              <a:t>,J</a:t>
            </a:r>
            <a:r>
              <a:rPr dirty="0" baseline="-17361" sz="2400" spc="22" b="1">
                <a:latin typeface="Verdana"/>
                <a:cs typeface="Verdana"/>
              </a:rPr>
              <a:t>1</a:t>
            </a:r>
            <a:r>
              <a:rPr dirty="0" sz="2400" spc="15" b="1">
                <a:latin typeface="Verdana"/>
                <a:cs typeface="Verdana"/>
              </a:rPr>
              <a:t>,…,J</a:t>
            </a:r>
            <a:r>
              <a:rPr dirty="0" baseline="-17361" sz="2400" spc="22" b="1">
                <a:latin typeface="Verdana"/>
                <a:cs typeface="Verdana"/>
              </a:rPr>
              <a:t>m</a:t>
            </a:r>
            <a:r>
              <a:rPr dirty="0" sz="2400" spc="15" b="1">
                <a:latin typeface="Verdana"/>
                <a:cs typeface="Verdana"/>
              </a:rPr>
              <a:t>}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baseline="1182" sz="3525" spc="217" b="1">
                <a:latin typeface="黑体"/>
                <a:cs typeface="黑体"/>
              </a:rPr>
              <a:t>其中含有项</a:t>
            </a:r>
            <a:r>
              <a:rPr dirty="0" baseline="1182" sz="3525" spc="209" b="1">
                <a:latin typeface="黑体"/>
                <a:cs typeface="黑体"/>
              </a:rPr>
              <a:t>目</a:t>
            </a:r>
            <a:r>
              <a:rPr dirty="0" sz="2400" spc="10" b="1">
                <a:latin typeface="Verdana"/>
                <a:cs typeface="Verdana"/>
              </a:rPr>
              <a:t>[S</a:t>
            </a:r>
            <a:r>
              <a:rPr dirty="0" baseline="1182" sz="3525" spc="15" b="1" i="1">
                <a:latin typeface="Symbol"/>
                <a:cs typeface="Symbol"/>
              </a:rPr>
              <a:t></a:t>
            </a:r>
            <a:r>
              <a:rPr dirty="0" sz="2400" spc="10" b="1">
                <a:latin typeface="Verdana"/>
                <a:cs typeface="Verdana"/>
              </a:rPr>
              <a:t>·S,$]</a:t>
            </a:r>
            <a:r>
              <a:rPr dirty="0" baseline="1182" sz="3525" spc="217" b="1">
                <a:latin typeface="黑体"/>
                <a:cs typeface="黑体"/>
              </a:rPr>
              <a:t>的</a:t>
            </a:r>
            <a:r>
              <a:rPr dirty="0" sz="2400" spc="45" b="1">
                <a:latin typeface="Verdana"/>
                <a:cs typeface="Verdana"/>
              </a:rPr>
              <a:t>J</a:t>
            </a:r>
            <a:r>
              <a:rPr dirty="0" baseline="-17361" sz="2400" spc="67" b="1">
                <a:latin typeface="Verdana"/>
                <a:cs typeface="Verdana"/>
              </a:rPr>
              <a:t>k</a:t>
            </a:r>
            <a:r>
              <a:rPr dirty="0" baseline="1182" sz="3525" spc="209" b="1">
                <a:latin typeface="黑体"/>
                <a:cs typeface="黑体"/>
              </a:rPr>
              <a:t>为分 </a:t>
            </a:r>
            <a:r>
              <a:rPr dirty="0" sz="2350" spc="50" b="1">
                <a:latin typeface="黑体"/>
                <a:cs typeface="黑体"/>
              </a:rPr>
              <a:t>析表的初态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353060" indent="-328295">
              <a:lnSpc>
                <a:spcPct val="100000"/>
              </a:lnSpc>
              <a:spcBef>
                <a:spcPts val="665"/>
              </a:spcBef>
              <a:buSzPct val="97872"/>
              <a:buFont typeface="Verdana"/>
              <a:buAutoNum type="arabicPeriod"/>
              <a:tabLst>
                <a:tab pos="3536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从</a:t>
            </a:r>
            <a:r>
              <a:rPr dirty="0" sz="2400" spc="5" b="1">
                <a:latin typeface="Verdana"/>
                <a:cs typeface="Verdana"/>
              </a:rPr>
              <a:t>C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baseline="1182" sz="3525" spc="75" b="1">
                <a:latin typeface="黑体"/>
                <a:cs typeface="黑体"/>
              </a:rPr>
              <a:t>出发，构造</a:t>
            </a:r>
            <a:r>
              <a:rPr dirty="0" sz="2400" spc="-5" b="1">
                <a:latin typeface="Verdana"/>
                <a:cs typeface="Verdana"/>
              </a:rPr>
              <a:t>action</a:t>
            </a:r>
            <a:r>
              <a:rPr dirty="0" baseline="1182" sz="3525" spc="75" b="1">
                <a:latin typeface="黑体"/>
                <a:cs typeface="黑体"/>
              </a:rPr>
              <a:t>子表</a:t>
            </a:r>
            <a:endParaRPr baseline="1182" sz="3525">
              <a:latin typeface="黑体"/>
              <a:cs typeface="黑体"/>
            </a:endParaRPr>
          </a:p>
          <a:p>
            <a:pPr lvl="1" marL="701040" marR="1779905" indent="-466725">
              <a:lnSpc>
                <a:spcPct val="100800"/>
              </a:lnSpc>
              <a:spcBef>
                <a:spcPts val="505"/>
              </a:spcBef>
              <a:buSzPct val="102127"/>
              <a:buFont typeface="Verdana"/>
              <a:buAutoNum type="alphaLcParenR"/>
              <a:tabLst>
                <a:tab pos="70802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10" b="1">
                <a:latin typeface="Verdana"/>
                <a:cs typeface="Verdana"/>
              </a:rPr>
              <a:t>[A</a:t>
            </a:r>
            <a:r>
              <a:rPr dirty="0" baseline="1182" sz="3525" spc="15" b="1" i="1">
                <a:latin typeface="Symbol"/>
                <a:cs typeface="Symbol"/>
              </a:rPr>
              <a:t></a:t>
            </a:r>
            <a:r>
              <a:rPr dirty="0" sz="2400" spc="10" b="1">
                <a:latin typeface="Verdana"/>
                <a:cs typeface="Verdana"/>
              </a:rPr>
              <a:t>·a</a:t>
            </a:r>
            <a:r>
              <a:rPr dirty="0" baseline="1182" sz="3525" spc="15" b="1" i="1">
                <a:latin typeface="Symbol"/>
                <a:cs typeface="Symbol"/>
              </a:rPr>
              <a:t></a:t>
            </a:r>
            <a:r>
              <a:rPr dirty="0" sz="2400" spc="10" b="1">
                <a:latin typeface="Verdana"/>
                <a:cs typeface="Verdana"/>
              </a:rPr>
              <a:t>,b]</a:t>
            </a:r>
            <a:r>
              <a:rPr dirty="0" baseline="1182" sz="3525" spc="15" b="1" i="1">
                <a:latin typeface="Symbol"/>
                <a:cs typeface="Symbol"/>
              </a:rPr>
              <a:t></a:t>
            </a:r>
            <a:r>
              <a:rPr dirty="0" sz="2400" spc="10" b="1">
                <a:latin typeface="Verdana"/>
                <a:cs typeface="Verdana"/>
              </a:rPr>
              <a:t>J</a:t>
            </a:r>
            <a:r>
              <a:rPr dirty="0" baseline="-17361" sz="2400" spc="15" b="1">
                <a:latin typeface="Verdana"/>
                <a:cs typeface="Verdana"/>
              </a:rPr>
              <a:t>i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且</a:t>
            </a:r>
            <a:r>
              <a:rPr dirty="0" sz="2400" b="1">
                <a:latin typeface="Verdana"/>
                <a:cs typeface="Verdana"/>
              </a:rPr>
              <a:t>go(J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sz="2400" b="1">
                <a:latin typeface="Verdana"/>
                <a:cs typeface="Verdana"/>
              </a:rPr>
              <a:t>,a)=J</a:t>
            </a:r>
            <a:r>
              <a:rPr dirty="0" baseline="-17361" sz="2400" b="1">
                <a:latin typeface="Verdana"/>
                <a:cs typeface="Verdana"/>
              </a:rPr>
              <a:t>j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 置</a:t>
            </a:r>
            <a:r>
              <a:rPr dirty="0" sz="2400" spc="-5" b="1">
                <a:latin typeface="Verdana"/>
                <a:cs typeface="Verdana"/>
              </a:rPr>
              <a:t>action[i,a]=sj</a:t>
            </a:r>
            <a:endParaRPr sz="2400">
              <a:latin typeface="Verdana"/>
              <a:cs typeface="Verdana"/>
            </a:endParaRPr>
          </a:p>
          <a:p>
            <a:pPr lvl="1" marL="717550" indent="-482600">
              <a:lnSpc>
                <a:spcPct val="100000"/>
              </a:lnSpc>
              <a:spcBef>
                <a:spcPts val="600"/>
              </a:spcBef>
              <a:buSzPct val="102127"/>
              <a:buFont typeface="Verdana"/>
              <a:buAutoNum type="alphaLcParenR"/>
              <a:tabLst>
                <a:tab pos="7175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10" b="1">
                <a:latin typeface="Verdana"/>
                <a:cs typeface="Verdana"/>
              </a:rPr>
              <a:t>[A</a:t>
            </a:r>
            <a:r>
              <a:rPr dirty="0" baseline="1182" sz="3525" spc="15" b="1" i="1">
                <a:latin typeface="Symbol"/>
                <a:cs typeface="Symbol"/>
              </a:rPr>
              <a:t></a:t>
            </a:r>
            <a:r>
              <a:rPr dirty="0" sz="2400" spc="10" b="1">
                <a:latin typeface="Verdana"/>
                <a:cs typeface="Verdana"/>
              </a:rPr>
              <a:t>·,a]</a:t>
            </a:r>
            <a:r>
              <a:rPr dirty="0" baseline="1182" sz="3525" spc="15" b="1" i="1">
                <a:latin typeface="Symbol"/>
                <a:cs typeface="Symbol"/>
              </a:rPr>
              <a:t></a:t>
            </a:r>
            <a:r>
              <a:rPr dirty="0" sz="2400" spc="10" b="1">
                <a:latin typeface="Verdana"/>
                <a:cs typeface="Verdana"/>
              </a:rPr>
              <a:t>J</a:t>
            </a:r>
            <a:r>
              <a:rPr dirty="0" baseline="-17361" sz="2400" spc="15" b="1">
                <a:latin typeface="Verdana"/>
                <a:cs typeface="Verdana"/>
              </a:rPr>
              <a:t>i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则置</a:t>
            </a:r>
            <a:r>
              <a:rPr dirty="0" sz="2400" spc="-5" b="1">
                <a:latin typeface="Verdana"/>
                <a:cs typeface="Verdana"/>
              </a:rPr>
              <a:t>action[i,a]=r </a:t>
            </a:r>
            <a:r>
              <a:rPr dirty="0" sz="2400" spc="25" b="1">
                <a:latin typeface="Verdana"/>
                <a:cs typeface="Verdana"/>
              </a:rPr>
              <a:t>A</a:t>
            </a:r>
            <a:r>
              <a:rPr dirty="0" baseline="1182" sz="3525" spc="37" b="1" i="1">
                <a:latin typeface="Symbol"/>
                <a:cs typeface="Symbol"/>
              </a:rPr>
              <a:t></a:t>
            </a:r>
            <a:endParaRPr baseline="1182" sz="3525">
              <a:latin typeface="Symbol"/>
              <a:cs typeface="Symbol"/>
            </a:endParaRPr>
          </a:p>
          <a:p>
            <a:pPr lvl="1" marL="683895" indent="-449580">
              <a:lnSpc>
                <a:spcPct val="100000"/>
              </a:lnSpc>
              <a:spcBef>
                <a:spcPts val="525"/>
              </a:spcBef>
              <a:buSzPct val="102127"/>
              <a:buFont typeface="Verdana"/>
              <a:buAutoNum type="alphaLcParenR"/>
              <a:tabLst>
                <a:tab pos="68453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5" b="1">
                <a:latin typeface="Verdana"/>
                <a:cs typeface="Verdana"/>
              </a:rPr>
              <a:t>[S</a:t>
            </a:r>
            <a:r>
              <a:rPr dirty="0" baseline="1182" sz="3525" spc="7" b="1" i="1">
                <a:latin typeface="Symbol"/>
                <a:cs typeface="Symbol"/>
              </a:rPr>
              <a:t></a:t>
            </a:r>
            <a:r>
              <a:rPr dirty="0" sz="2400" spc="5" b="1">
                <a:latin typeface="Verdana"/>
                <a:cs typeface="Verdana"/>
              </a:rPr>
              <a:t>S·,$]</a:t>
            </a:r>
            <a:r>
              <a:rPr dirty="0" baseline="1182" sz="3525" spc="7" b="1" i="1">
                <a:latin typeface="Symbol"/>
                <a:cs typeface="Symbol"/>
              </a:rPr>
              <a:t></a:t>
            </a:r>
            <a:r>
              <a:rPr dirty="0" sz="2400" spc="5" b="1">
                <a:latin typeface="Verdana"/>
                <a:cs typeface="Verdana"/>
              </a:rPr>
              <a:t>J</a:t>
            </a:r>
            <a:r>
              <a:rPr dirty="0" baseline="-17361" sz="2400" spc="7" b="1">
                <a:latin typeface="Verdana"/>
                <a:cs typeface="Verdana"/>
              </a:rPr>
              <a:t>i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则置</a:t>
            </a:r>
            <a:r>
              <a:rPr dirty="0" sz="2400" spc="-5" b="1">
                <a:latin typeface="Verdana"/>
                <a:cs typeface="Verdana"/>
              </a:rPr>
              <a:t>action[i,$]=acc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89154"/>
            <a:ext cx="76060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10765" algn="l"/>
              </a:tabLst>
            </a:pPr>
            <a:r>
              <a:rPr dirty="0" sz="3500" spc="95">
                <a:solidFill>
                  <a:srgbClr val="FF0000"/>
                </a:solidFill>
              </a:rPr>
              <a:t>算法</a:t>
            </a:r>
            <a:r>
              <a:rPr dirty="0" sz="3500" spc="40">
                <a:solidFill>
                  <a:srgbClr val="FF0000"/>
                </a:solidFill>
                <a:latin typeface="宋体"/>
                <a:cs typeface="宋体"/>
              </a:rPr>
              <a:t>4.10	</a:t>
            </a:r>
            <a:r>
              <a:rPr dirty="0" sz="3500" spc="95">
                <a:solidFill>
                  <a:srgbClr val="FF0000"/>
                </a:solidFill>
              </a:rPr>
              <a:t>构造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LALR(1)</a:t>
            </a:r>
            <a:r>
              <a:rPr dirty="0" sz="3500" spc="95">
                <a:solidFill>
                  <a:srgbClr val="FF0000"/>
                </a:solidFill>
              </a:rPr>
              <a:t>分析表（续）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640" y="1172972"/>
            <a:ext cx="8343900" cy="3907154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3060" indent="-328295">
              <a:lnSpc>
                <a:spcPct val="100000"/>
              </a:lnSpc>
              <a:spcBef>
                <a:spcPts val="725"/>
              </a:spcBef>
              <a:buSzPct val="97872"/>
              <a:buFont typeface="Verdana"/>
              <a:buAutoNum type="arabicPeriod" startAt="4"/>
              <a:tabLst>
                <a:tab pos="3536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构造</a:t>
            </a:r>
            <a:r>
              <a:rPr dirty="0" sz="2400" spc="-5" b="1">
                <a:latin typeface="Verdana"/>
                <a:cs typeface="Verdana"/>
              </a:rPr>
              <a:t>goto</a:t>
            </a:r>
            <a:r>
              <a:rPr dirty="0" baseline="1182" sz="3525" spc="75" b="1">
                <a:latin typeface="黑体"/>
                <a:cs typeface="黑体"/>
              </a:rPr>
              <a:t>子表</a:t>
            </a:r>
            <a:endParaRPr baseline="1182" sz="3525">
              <a:latin typeface="黑体"/>
              <a:cs typeface="黑体"/>
            </a:endParaRPr>
          </a:p>
          <a:p>
            <a:pPr marL="339725" marR="4355465">
              <a:lnSpc>
                <a:spcPct val="117500"/>
              </a:lnSpc>
              <a:spcBef>
                <a:spcPts val="120"/>
              </a:spcBef>
            </a:pPr>
            <a:r>
              <a:rPr dirty="0" baseline="1182" sz="3525" spc="75" b="1">
                <a:latin typeface="黑体"/>
                <a:cs typeface="黑体"/>
              </a:rPr>
              <a:t>设</a:t>
            </a:r>
            <a:r>
              <a:rPr dirty="0" sz="2400" spc="5" b="1">
                <a:latin typeface="Verdana"/>
                <a:cs typeface="Verdana"/>
              </a:rPr>
              <a:t>J</a:t>
            </a:r>
            <a:r>
              <a:rPr dirty="0" baseline="-17361" sz="2400" b="1">
                <a:latin typeface="Verdana"/>
                <a:cs typeface="Verdana"/>
              </a:rPr>
              <a:t>k</a:t>
            </a:r>
            <a:r>
              <a:rPr dirty="0" sz="2400" spc="5" b="1">
                <a:latin typeface="Verdana"/>
                <a:cs typeface="Verdana"/>
              </a:rPr>
              <a:t>={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，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，</a:t>
            </a:r>
            <a:r>
              <a:rPr dirty="0" sz="2400" spc="-5" b="1">
                <a:latin typeface="Verdana"/>
                <a:cs typeface="Verdana"/>
              </a:rPr>
              <a:t>…</a:t>
            </a:r>
            <a:r>
              <a:rPr dirty="0" baseline="1182" sz="3525" spc="75" b="1">
                <a:latin typeface="黑体"/>
                <a:cs typeface="黑体"/>
              </a:rPr>
              <a:t>，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baseline="-17361" sz="2400" spc="-7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} </a:t>
            </a:r>
            <a:r>
              <a:rPr dirty="0" baseline="1182" sz="3525" spc="75" b="1">
                <a:latin typeface="黑体"/>
                <a:cs typeface="黑体"/>
              </a:rPr>
              <a:t>由于这些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是同心集，因此</a:t>
            </a:r>
            <a:endParaRPr baseline="1182" sz="3525">
              <a:latin typeface="黑体"/>
              <a:cs typeface="黑体"/>
            </a:endParaRPr>
          </a:p>
          <a:p>
            <a:pPr marL="339725" marR="848994">
              <a:lnSpc>
                <a:spcPct val="118300"/>
              </a:lnSpc>
              <a:spcBef>
                <a:spcPts val="95"/>
              </a:spcBef>
            </a:pPr>
            <a:r>
              <a:rPr dirty="0" sz="2400" spc="-5" b="1">
                <a:latin typeface="Verdana"/>
                <a:cs typeface="Verdana"/>
              </a:rPr>
              <a:t>go(I</a:t>
            </a:r>
            <a:r>
              <a:rPr dirty="0" baseline="-17361" sz="2400" spc="-7" b="1">
                <a:latin typeface="Verdana"/>
                <a:cs typeface="Verdana"/>
              </a:rPr>
              <a:t>i1</a:t>
            </a:r>
            <a:r>
              <a:rPr dirty="0" sz="2400" spc="-5" b="1">
                <a:latin typeface="Verdana"/>
                <a:cs typeface="Verdana"/>
              </a:rPr>
              <a:t>,X)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go(I</a:t>
            </a:r>
            <a:r>
              <a:rPr dirty="0" baseline="-17361" sz="2400" spc="-7" b="1">
                <a:latin typeface="Verdana"/>
                <a:cs typeface="Verdana"/>
              </a:rPr>
              <a:t>i2</a:t>
            </a:r>
            <a:r>
              <a:rPr dirty="0" sz="2400" spc="-5" b="1">
                <a:latin typeface="Verdana"/>
                <a:cs typeface="Verdana"/>
              </a:rPr>
              <a:t>,X)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…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go(I</a:t>
            </a:r>
            <a:r>
              <a:rPr dirty="0" baseline="-17361" sz="2400" spc="-7" b="1">
                <a:latin typeface="Verdana"/>
                <a:cs typeface="Verdana"/>
              </a:rPr>
              <a:t>it</a:t>
            </a:r>
            <a:r>
              <a:rPr dirty="0" sz="2400" spc="-5" b="1">
                <a:latin typeface="Verdana"/>
                <a:cs typeface="Verdana"/>
              </a:rPr>
              <a:t>,X)</a:t>
            </a:r>
            <a:r>
              <a:rPr dirty="0" baseline="1182" sz="3525" spc="75" b="1">
                <a:latin typeface="黑体"/>
                <a:cs typeface="黑体"/>
              </a:rPr>
              <a:t>也是同心集 把所有这些项目集合并后得到的集合记作</a:t>
            </a:r>
            <a:r>
              <a:rPr dirty="0" sz="2400" spc="15" b="1">
                <a:latin typeface="Verdana"/>
                <a:cs typeface="Verdana"/>
              </a:rPr>
              <a:t>J</a:t>
            </a:r>
            <a:r>
              <a:rPr dirty="0" baseline="-17361" sz="2400" spc="22" b="1">
                <a:latin typeface="Verdana"/>
                <a:cs typeface="Verdana"/>
              </a:rPr>
              <a:t>i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则有：</a:t>
            </a:r>
            <a:endParaRPr baseline="1182" sz="3525">
              <a:latin typeface="黑体"/>
              <a:cs typeface="黑体"/>
            </a:endParaRPr>
          </a:p>
          <a:p>
            <a:pPr marL="1491615">
              <a:lnSpc>
                <a:spcPct val="100000"/>
              </a:lnSpc>
              <a:spcBef>
                <a:spcPts val="625"/>
              </a:spcBef>
            </a:pPr>
            <a:r>
              <a:rPr dirty="0" sz="2400" spc="-5" b="1">
                <a:latin typeface="Verdana"/>
                <a:cs typeface="Verdana"/>
              </a:rPr>
              <a:t>go(J</a:t>
            </a:r>
            <a:r>
              <a:rPr dirty="0" baseline="-17361" sz="2400" spc="-7" b="1">
                <a:latin typeface="Verdana"/>
                <a:cs typeface="Verdana"/>
              </a:rPr>
              <a:t>k</a:t>
            </a:r>
            <a:r>
              <a:rPr dirty="0" sz="2400" spc="-5" b="1">
                <a:latin typeface="Verdana"/>
                <a:cs typeface="Verdana"/>
              </a:rPr>
              <a:t>,X)=J</a:t>
            </a:r>
            <a:r>
              <a:rPr dirty="0" baseline="-17361" sz="2400" spc="-7" b="1">
                <a:latin typeface="Verdana"/>
                <a:cs typeface="Verdana"/>
              </a:rPr>
              <a:t>i</a:t>
            </a:r>
            <a:endParaRPr baseline="-17361" sz="2400">
              <a:latin typeface="Verdana"/>
              <a:cs typeface="Verdana"/>
            </a:endParaRPr>
          </a:p>
          <a:p>
            <a:pPr marL="339725">
              <a:lnSpc>
                <a:spcPct val="100000"/>
              </a:lnSpc>
              <a:spcBef>
                <a:spcPts val="500"/>
              </a:spcBef>
            </a:pPr>
            <a:r>
              <a:rPr dirty="0" baseline="1182" sz="3525" spc="75" b="1">
                <a:latin typeface="黑体"/>
                <a:cs typeface="黑体"/>
              </a:rPr>
              <a:t>于是，若</a:t>
            </a:r>
            <a:r>
              <a:rPr dirty="0" sz="2400" b="1">
                <a:latin typeface="Verdana"/>
                <a:cs typeface="Verdana"/>
              </a:rPr>
              <a:t>go(J</a:t>
            </a:r>
            <a:r>
              <a:rPr dirty="0" baseline="-17361" sz="2400" b="1">
                <a:latin typeface="Verdana"/>
                <a:cs typeface="Verdana"/>
              </a:rPr>
              <a:t>k</a:t>
            </a:r>
            <a:r>
              <a:rPr dirty="0" sz="2400" b="1">
                <a:latin typeface="Verdana"/>
                <a:cs typeface="Verdana"/>
              </a:rPr>
              <a:t>,A)=J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则置</a:t>
            </a:r>
            <a:r>
              <a:rPr dirty="0" sz="2400" spc="-5" b="1">
                <a:latin typeface="Verdana"/>
                <a:cs typeface="Verdana"/>
              </a:rPr>
              <a:t>goto[k,A]=I</a:t>
            </a:r>
            <a:endParaRPr sz="2400">
              <a:latin typeface="Verdana"/>
              <a:cs typeface="Verdana"/>
            </a:endParaRPr>
          </a:p>
          <a:p>
            <a:pPr marL="292100" marR="17780" indent="-266700">
              <a:lnSpc>
                <a:spcPct val="101499"/>
              </a:lnSpc>
              <a:spcBef>
                <a:spcPts val="585"/>
              </a:spcBef>
              <a:buSzPct val="97872"/>
              <a:buFont typeface="Verdana"/>
              <a:buAutoNum type="arabicPeriod" startAt="5"/>
              <a:tabLst>
                <a:tab pos="3536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分析表中凡不能用上述规则填入信息的空表项，均置上出错 </a:t>
            </a:r>
            <a:r>
              <a:rPr dirty="0" sz="2350" spc="50" b="1">
                <a:latin typeface="黑体"/>
                <a:cs typeface="黑体"/>
              </a:rPr>
              <a:t>标志。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81883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0000"/>
                </a:solidFill>
              </a:rPr>
              <a:t>示例</a:t>
            </a:r>
            <a:r>
              <a:rPr dirty="0" spc="30">
                <a:solidFill>
                  <a:srgbClr val="FF0000"/>
                </a:solidFill>
                <a:latin typeface="宋体"/>
                <a:cs typeface="宋体"/>
              </a:rPr>
              <a:t>:</a:t>
            </a:r>
            <a:r>
              <a:rPr dirty="0" spc="5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pc="90">
                <a:solidFill>
                  <a:srgbClr val="FF0000"/>
                </a:solidFill>
              </a:rPr>
              <a:t>构造文法</a:t>
            </a:r>
            <a:r>
              <a:rPr dirty="0" spc="40">
                <a:solidFill>
                  <a:srgbClr val="FF0000"/>
                </a:solidFill>
                <a:latin typeface="宋体"/>
                <a:cs typeface="宋体"/>
              </a:rPr>
              <a:t>4.8</a:t>
            </a:r>
            <a:r>
              <a:rPr dirty="0" spc="90">
                <a:solidFill>
                  <a:srgbClr val="FF0000"/>
                </a:solidFill>
              </a:rPr>
              <a:t>的</a:t>
            </a:r>
            <a:r>
              <a:rPr dirty="0" spc="40">
                <a:solidFill>
                  <a:srgbClr val="FF0000"/>
                </a:solidFill>
                <a:latin typeface="宋体"/>
                <a:cs typeface="宋体"/>
              </a:rPr>
              <a:t>LALR(1)</a:t>
            </a:r>
            <a:r>
              <a:rPr dirty="0" spc="90">
                <a:solidFill>
                  <a:srgbClr val="FF0000"/>
                </a:solidFill>
              </a:rPr>
              <a:t>分析表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201211"/>
            <a:ext cx="1810385" cy="254127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2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  <a:tab pos="1437640" algn="l"/>
                <a:tab pos="161544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文法</a:t>
            </a:r>
            <a:r>
              <a:rPr dirty="0" baseline="1010" sz="4125" spc="30" b="1">
                <a:latin typeface="黑体"/>
                <a:cs typeface="黑体"/>
              </a:rPr>
              <a:t>4.8 </a:t>
            </a:r>
            <a:r>
              <a:rPr dirty="0" sz="2750" spc="20" b="1">
                <a:latin typeface="黑体"/>
                <a:cs typeface="黑体"/>
              </a:rPr>
              <a:t> </a:t>
            </a:r>
            <a:r>
              <a:rPr dirty="0" sz="2750" spc="25" b="1">
                <a:latin typeface="黑体"/>
                <a:cs typeface="黑体"/>
              </a:rPr>
              <a:t>(0)S’</a:t>
            </a:r>
            <a:r>
              <a:rPr dirty="0" sz="2750" spc="45">
                <a:latin typeface="Wingdings"/>
                <a:cs typeface="Wingdings"/>
              </a:rPr>
              <a:t></a:t>
            </a:r>
            <a:r>
              <a:rPr dirty="0" sz="2750">
                <a:latin typeface="Times New Roman"/>
                <a:cs typeface="Times New Roman"/>
              </a:rPr>
              <a:t>		</a:t>
            </a:r>
            <a:r>
              <a:rPr dirty="0" sz="2750" spc="10" b="1">
                <a:latin typeface="黑体"/>
                <a:cs typeface="黑体"/>
              </a:rPr>
              <a:t>S  </a:t>
            </a:r>
            <a:r>
              <a:rPr dirty="0" sz="2750" spc="20" b="1">
                <a:latin typeface="黑体"/>
                <a:cs typeface="黑体"/>
              </a:rPr>
              <a:t>(1)</a:t>
            </a:r>
            <a:r>
              <a:rPr dirty="0" sz="2750" spc="10" b="1">
                <a:latin typeface="黑体"/>
                <a:cs typeface="黑体"/>
              </a:rPr>
              <a:t>S</a:t>
            </a:r>
            <a:r>
              <a:rPr dirty="0" sz="2750" spc="35" b="1">
                <a:latin typeface="黑体"/>
                <a:cs typeface="黑体"/>
              </a:rPr>
              <a:t> </a:t>
            </a:r>
            <a:r>
              <a:rPr dirty="0" sz="2750" spc="45">
                <a:latin typeface="Wingdings"/>
                <a:cs typeface="Wingdings"/>
              </a:rPr>
              <a:t>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20" b="1">
                <a:latin typeface="黑体"/>
                <a:cs typeface="黑体"/>
              </a:rPr>
              <a:t>CC</a:t>
            </a:r>
            <a:endParaRPr sz="2750">
              <a:latin typeface="黑体"/>
              <a:cs typeface="黑体"/>
            </a:endParaRPr>
          </a:p>
          <a:p>
            <a:pPr marL="550545" indent="-538480">
              <a:lnSpc>
                <a:spcPct val="100000"/>
              </a:lnSpc>
              <a:spcBef>
                <a:spcPts val="705"/>
              </a:spcBef>
              <a:buSzPct val="96363"/>
              <a:buAutoNum type="arabicParenBoth" startAt="2"/>
              <a:tabLst>
                <a:tab pos="551180" algn="l"/>
                <a:tab pos="1437640" algn="l"/>
              </a:tabLst>
            </a:pPr>
            <a:r>
              <a:rPr dirty="0" sz="2750" spc="10" b="1">
                <a:latin typeface="黑体"/>
                <a:cs typeface="黑体"/>
              </a:rPr>
              <a:t>C</a:t>
            </a:r>
            <a:r>
              <a:rPr dirty="0" sz="2750" spc="35" b="1">
                <a:latin typeface="黑体"/>
                <a:cs typeface="黑体"/>
              </a:rPr>
              <a:t> </a:t>
            </a:r>
            <a:r>
              <a:rPr dirty="0" sz="2750" spc="45">
                <a:latin typeface="Wingdings"/>
                <a:cs typeface="Wingdings"/>
              </a:rPr>
              <a:t>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20" b="1">
                <a:latin typeface="黑体"/>
                <a:cs typeface="黑体"/>
              </a:rPr>
              <a:t>cC</a:t>
            </a:r>
            <a:endParaRPr sz="2750">
              <a:latin typeface="黑体"/>
              <a:cs typeface="黑体"/>
            </a:endParaRPr>
          </a:p>
          <a:p>
            <a:pPr marL="550545" indent="-538480">
              <a:lnSpc>
                <a:spcPct val="100000"/>
              </a:lnSpc>
              <a:spcBef>
                <a:spcPts val="780"/>
              </a:spcBef>
              <a:buSzPct val="96363"/>
              <a:buAutoNum type="arabicParenBoth" startAt="2"/>
              <a:tabLst>
                <a:tab pos="551180" algn="l"/>
                <a:tab pos="1437640" algn="l"/>
              </a:tabLst>
            </a:pPr>
            <a:r>
              <a:rPr dirty="0" sz="2750" spc="10" b="1">
                <a:latin typeface="黑体"/>
                <a:cs typeface="黑体"/>
              </a:rPr>
              <a:t>C</a:t>
            </a:r>
            <a:r>
              <a:rPr dirty="0" sz="2750" spc="40" b="1">
                <a:latin typeface="黑体"/>
                <a:cs typeface="黑体"/>
              </a:rPr>
              <a:t> </a:t>
            </a:r>
            <a:r>
              <a:rPr dirty="0" sz="2750" spc="45">
                <a:latin typeface="Wingdings"/>
                <a:cs typeface="Wingdings"/>
              </a:rPr>
              <a:t></a:t>
            </a:r>
            <a:r>
              <a:rPr dirty="0" sz="2750" spc="45">
                <a:latin typeface="Times New Roman"/>
                <a:cs typeface="Times New Roman"/>
              </a:rPr>
              <a:t>	</a:t>
            </a:r>
            <a:r>
              <a:rPr dirty="0" sz="2750" spc="10" b="1">
                <a:latin typeface="黑体"/>
                <a:cs typeface="黑体"/>
              </a:rPr>
              <a:t>d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89154"/>
            <a:ext cx="78346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示例</a:t>
            </a:r>
            <a:r>
              <a:rPr dirty="0" sz="3500" spc="35">
                <a:solidFill>
                  <a:srgbClr val="FF0000"/>
                </a:solidFill>
                <a:latin typeface="宋体"/>
                <a:cs typeface="宋体"/>
              </a:rPr>
              <a:t>:</a:t>
            </a:r>
            <a:r>
              <a:rPr dirty="0" sz="3500" spc="-1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3500" spc="95">
                <a:solidFill>
                  <a:srgbClr val="FF0000"/>
                </a:solidFill>
              </a:rPr>
              <a:t>构造文法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4.8</a:t>
            </a:r>
            <a:r>
              <a:rPr dirty="0" sz="3500" spc="95">
                <a:solidFill>
                  <a:srgbClr val="FF0000"/>
                </a:solidFill>
              </a:rPr>
              <a:t>的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LALR(1)</a:t>
            </a:r>
            <a:r>
              <a:rPr dirty="0" sz="3500" spc="95">
                <a:solidFill>
                  <a:srgbClr val="FF0000"/>
                </a:solidFill>
              </a:rPr>
              <a:t>分析表。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490" y="1015558"/>
            <a:ext cx="8296275" cy="462343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有三对同心集可以合并，</a:t>
            </a:r>
            <a:r>
              <a:rPr dirty="0" baseline="1010" sz="4125" spc="52" b="1">
                <a:latin typeface="黑体"/>
                <a:cs typeface="黑体"/>
              </a:rPr>
              <a:t>即</a:t>
            </a:r>
            <a:endParaRPr baseline="1010" sz="41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3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6</a:t>
            </a:r>
            <a:r>
              <a:rPr dirty="0" baseline="1182" sz="3525" spc="75" b="1">
                <a:latin typeface="黑体"/>
                <a:cs typeface="黑体"/>
              </a:rPr>
              <a:t>合并，得到项目集：</a:t>
            </a:r>
            <a:endParaRPr baseline="1182" sz="3525">
              <a:latin typeface="黑体"/>
              <a:cs typeface="黑体"/>
            </a:endParaRPr>
          </a:p>
          <a:p>
            <a:pPr marL="965200">
              <a:lnSpc>
                <a:spcPct val="100000"/>
              </a:lnSpc>
              <a:spcBef>
                <a:spcPts val="420"/>
              </a:spcBef>
            </a:pP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36</a:t>
            </a:r>
            <a:r>
              <a:rPr dirty="0" baseline="1182" sz="3525" spc="37" b="1">
                <a:latin typeface="宋体"/>
                <a:cs typeface="宋体"/>
              </a:rPr>
              <a:t>={[C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c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C,c/d/$] </a:t>
            </a:r>
            <a:r>
              <a:rPr dirty="0" baseline="1182" sz="3525" spc="30" b="1">
                <a:latin typeface="宋体"/>
                <a:cs typeface="宋体"/>
              </a:rPr>
              <a:t>[C</a:t>
            </a:r>
            <a:r>
              <a:rPr dirty="0" baseline="1182" sz="3525" spc="30" b="1" i="1">
                <a:latin typeface="Symbol"/>
                <a:cs typeface="Symbol"/>
              </a:rPr>
              <a:t></a:t>
            </a:r>
            <a:r>
              <a:rPr dirty="0" sz="2400" spc="20" b="1">
                <a:latin typeface="Times New Roman"/>
                <a:cs typeface="Times New Roman"/>
              </a:rPr>
              <a:t>·</a:t>
            </a:r>
            <a:r>
              <a:rPr dirty="0" baseline="1182" sz="3525" spc="30" b="1">
                <a:latin typeface="宋体"/>
                <a:cs typeface="宋体"/>
              </a:rPr>
              <a:t>cC,c/d/$]</a:t>
            </a:r>
            <a:r>
              <a:rPr dirty="0" baseline="1182" sz="3525" spc="52" b="1">
                <a:latin typeface="宋体"/>
                <a:cs typeface="宋体"/>
              </a:rPr>
              <a:t> </a:t>
            </a:r>
            <a:r>
              <a:rPr dirty="0" baseline="1182" sz="3525" spc="37" b="1">
                <a:latin typeface="宋体"/>
                <a:cs typeface="宋体"/>
              </a:rPr>
              <a:t>[C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d,c/d/$]}</a:t>
            </a:r>
            <a:endParaRPr baseline="1182" sz="3525">
              <a:latin typeface="宋体"/>
              <a:cs typeface="宋体"/>
            </a:endParaRPr>
          </a:p>
          <a:p>
            <a:pPr lvl="1" marL="965200" marR="3916679" indent="-457200">
              <a:lnSpc>
                <a:spcPct val="119800"/>
              </a:lnSpc>
              <a:spcBef>
                <a:spcPts val="21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4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7</a:t>
            </a:r>
            <a:r>
              <a:rPr dirty="0" baseline="1182" sz="3525" spc="67" b="1">
                <a:latin typeface="黑体"/>
                <a:cs typeface="黑体"/>
              </a:rPr>
              <a:t>合并，得到项目集：  </a:t>
            </a:r>
            <a:r>
              <a:rPr dirty="0" sz="2350" spc="30" b="1">
                <a:latin typeface="宋体"/>
                <a:cs typeface="宋体"/>
              </a:rPr>
              <a:t>I</a:t>
            </a:r>
            <a:r>
              <a:rPr dirty="0" baseline="-17921" sz="2325" spc="44" b="1">
                <a:latin typeface="宋体"/>
                <a:cs typeface="宋体"/>
              </a:rPr>
              <a:t>47</a:t>
            </a:r>
            <a:r>
              <a:rPr dirty="0" sz="2350" spc="30" b="1">
                <a:latin typeface="宋体"/>
                <a:cs typeface="宋体"/>
              </a:rPr>
              <a:t>={[C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宋体"/>
                <a:cs typeface="宋体"/>
              </a:rPr>
              <a:t>d·,</a:t>
            </a:r>
            <a:r>
              <a:rPr dirty="0" sz="2350" spc="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c/d/$]}</a:t>
            </a:r>
            <a:endParaRPr sz="2350">
              <a:latin typeface="宋体"/>
              <a:cs typeface="宋体"/>
            </a:endParaRPr>
          </a:p>
          <a:p>
            <a:pPr lvl="1" marL="965200" marR="3916679" indent="-457200">
              <a:lnSpc>
                <a:spcPct val="119800"/>
              </a:lnSpc>
              <a:spcBef>
                <a:spcPts val="15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8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9</a:t>
            </a:r>
            <a:r>
              <a:rPr dirty="0" baseline="1182" sz="3525" spc="67" b="1">
                <a:latin typeface="黑体"/>
                <a:cs typeface="黑体"/>
              </a:rPr>
              <a:t>合并，得到项目集：  </a:t>
            </a:r>
            <a:r>
              <a:rPr dirty="0" sz="2350" spc="25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89</a:t>
            </a:r>
            <a:r>
              <a:rPr dirty="0" sz="2350" spc="25" b="1">
                <a:latin typeface="宋体"/>
                <a:cs typeface="宋体"/>
              </a:rPr>
              <a:t>={[C</a:t>
            </a:r>
            <a:r>
              <a:rPr dirty="0" sz="2350" spc="25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宋体"/>
                <a:cs typeface="宋体"/>
              </a:rPr>
              <a:t>cC·,</a:t>
            </a:r>
            <a:r>
              <a:rPr dirty="0" sz="2350" spc="20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c/d/$]}</a:t>
            </a:r>
            <a:endParaRPr sz="2350">
              <a:latin typeface="宋体"/>
              <a:cs typeface="宋体"/>
            </a:endParaRPr>
          </a:p>
          <a:p>
            <a:pPr marL="393700" indent="-342900">
              <a:lnSpc>
                <a:spcPct val="100000"/>
              </a:lnSpc>
              <a:spcBef>
                <a:spcPts val="89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同心集合并后得到的新的项目集规范族为：</a:t>
            </a:r>
            <a:endParaRPr baseline="1010" sz="4125">
              <a:latin typeface="黑体"/>
              <a:cs typeface="黑体"/>
            </a:endParaRPr>
          </a:p>
          <a:p>
            <a:pPr marL="508000">
              <a:lnSpc>
                <a:spcPct val="100000"/>
              </a:lnSpc>
              <a:spcBef>
                <a:spcPts val="455"/>
              </a:spcBef>
            </a:pPr>
            <a:r>
              <a:rPr dirty="0" sz="2400" b="1">
                <a:latin typeface="Verdana"/>
                <a:cs typeface="Verdana"/>
              </a:rPr>
              <a:t>C</a:t>
            </a:r>
            <a:r>
              <a:rPr dirty="0" baseline="1182" sz="3525" b="1" i="1">
                <a:latin typeface="Symbol"/>
                <a:cs typeface="Symbol"/>
              </a:rPr>
              <a:t></a:t>
            </a:r>
            <a:r>
              <a:rPr dirty="0" sz="2400" b="1">
                <a:latin typeface="Verdana"/>
                <a:cs typeface="Verdana"/>
              </a:rPr>
              <a:t>={I</a:t>
            </a:r>
            <a:r>
              <a:rPr dirty="0" baseline="-17361" sz="2400" b="1">
                <a:latin typeface="Verdana"/>
                <a:cs typeface="Verdana"/>
              </a:rPr>
              <a:t>0</a:t>
            </a:r>
            <a:r>
              <a:rPr dirty="0" sz="2400" b="1">
                <a:latin typeface="Verdana"/>
                <a:cs typeface="Verdana"/>
              </a:rPr>
              <a:t>, I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, I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, </a:t>
            </a:r>
            <a:r>
              <a:rPr dirty="0" sz="2400" spc="-5" b="1">
                <a:latin typeface="Verdana"/>
                <a:cs typeface="Verdana"/>
              </a:rPr>
              <a:t>I</a:t>
            </a:r>
            <a:r>
              <a:rPr dirty="0" baseline="-17361" sz="2400" spc="-7" b="1">
                <a:latin typeface="Verdana"/>
                <a:cs typeface="Verdana"/>
              </a:rPr>
              <a:t>36</a:t>
            </a:r>
            <a:r>
              <a:rPr dirty="0" sz="2400" spc="-5" b="1">
                <a:latin typeface="Verdana"/>
                <a:cs typeface="Verdana"/>
              </a:rPr>
              <a:t>, I</a:t>
            </a:r>
            <a:r>
              <a:rPr dirty="0" baseline="-17361" sz="2400" spc="-7" b="1">
                <a:latin typeface="Verdana"/>
                <a:cs typeface="Verdana"/>
              </a:rPr>
              <a:t>47</a:t>
            </a:r>
            <a:r>
              <a:rPr dirty="0" sz="2400" spc="-5" b="1">
                <a:latin typeface="Verdana"/>
                <a:cs typeface="Verdana"/>
              </a:rPr>
              <a:t>, 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5</a:t>
            </a:r>
            <a:r>
              <a:rPr dirty="0" sz="2400" b="1">
                <a:latin typeface="Verdana"/>
                <a:cs typeface="Verdana"/>
              </a:rPr>
              <a:t>, </a:t>
            </a:r>
            <a:r>
              <a:rPr dirty="0" sz="2400" spc="-5" b="1">
                <a:latin typeface="Verdana"/>
                <a:cs typeface="Verdana"/>
              </a:rPr>
              <a:t>I</a:t>
            </a:r>
            <a:r>
              <a:rPr dirty="0" baseline="-17361" sz="2400" spc="-7" b="1">
                <a:latin typeface="Verdana"/>
                <a:cs typeface="Verdana"/>
              </a:rPr>
              <a:t>89</a:t>
            </a:r>
            <a:r>
              <a:rPr dirty="0" sz="2400" spc="-5" b="1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393700" indent="-342900">
              <a:lnSpc>
                <a:spcPct val="100000"/>
              </a:lnSpc>
              <a:spcBef>
                <a:spcPts val="7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利用算法</a:t>
            </a:r>
            <a:r>
              <a:rPr dirty="0" baseline="1010" sz="4125" spc="44" b="1">
                <a:latin typeface="宋体"/>
                <a:cs typeface="宋体"/>
              </a:rPr>
              <a:t>4.8</a:t>
            </a:r>
            <a:r>
              <a:rPr dirty="0" baseline="1010" sz="4125" spc="44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可以为该文法构造</a:t>
            </a:r>
            <a:r>
              <a:rPr dirty="0" baseline="1010" sz="4125" spc="30" b="1">
                <a:latin typeface="宋体"/>
                <a:cs typeface="宋体"/>
              </a:rPr>
              <a:t>LALR(1)</a:t>
            </a:r>
            <a:r>
              <a:rPr dirty="0" baseline="1010" sz="4125" spc="67" b="1">
                <a:latin typeface="黑体"/>
                <a:cs typeface="黑体"/>
              </a:rPr>
              <a:t>分析表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0806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文法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4.8</a:t>
            </a:r>
            <a:r>
              <a:rPr dirty="0" sz="3500" spc="95">
                <a:solidFill>
                  <a:srgbClr val="FF0000"/>
                </a:solidFill>
              </a:rPr>
              <a:t>的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LALR(1)</a:t>
            </a:r>
            <a:r>
              <a:rPr dirty="0" sz="3500" spc="95">
                <a:solidFill>
                  <a:srgbClr val="FF0000"/>
                </a:solidFill>
              </a:rPr>
              <a:t>分析表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367020"/>
            <a:ext cx="5692775" cy="91566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此文法是</a:t>
            </a:r>
            <a:r>
              <a:rPr dirty="0" sz="2400" spc="-5" b="1">
                <a:latin typeface="Verdana"/>
                <a:cs typeface="Verdana"/>
              </a:rPr>
              <a:t>LALR(1)</a:t>
            </a:r>
            <a:r>
              <a:rPr dirty="0" baseline="1182" sz="3525" spc="75" b="1">
                <a:latin typeface="黑体"/>
                <a:cs typeface="黑体"/>
              </a:rPr>
              <a:t>文法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转移函数</a:t>
            </a:r>
            <a:r>
              <a:rPr dirty="0" sz="2400" spc="-5" b="1">
                <a:solidFill>
                  <a:srgbClr val="0000FF"/>
                </a:solidFill>
                <a:latin typeface="Verdana"/>
                <a:cs typeface="Verdana"/>
              </a:rPr>
              <a:t>go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的计算只依赖于项目集的心</a:t>
            </a:r>
            <a:endParaRPr baseline="1182" sz="3525">
              <a:latin typeface="黑体"/>
              <a:cs typeface="黑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31950" y="1074737"/>
          <a:ext cx="6276975" cy="414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494"/>
                <a:gridCol w="1038225"/>
                <a:gridCol w="1040130"/>
                <a:gridCol w="1038225"/>
                <a:gridCol w="1039495"/>
                <a:gridCol w="1038225"/>
              </a:tblGrid>
              <a:tr h="457200">
                <a:tc rowSpan="2"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350" spc="50" b="1">
                          <a:latin typeface="黑体"/>
                          <a:cs typeface="黑体"/>
                        </a:rPr>
                        <a:t>状态</a:t>
                      </a:r>
                      <a:endParaRPr sz="2350">
                        <a:latin typeface="黑体"/>
                        <a:cs typeface="黑体"/>
                      </a:endParaRPr>
                    </a:p>
                  </a:txBody>
                  <a:tcPr marL="0" marR="0" marB="0" marT="4699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031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5" b="1">
                          <a:latin typeface="Verdana"/>
                          <a:cs typeface="Verdana"/>
                        </a:rPr>
                        <a:t>action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5" b="1">
                          <a:latin typeface="Verdana"/>
                          <a:cs typeface="Verdana"/>
                        </a:rPr>
                        <a:t>goto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$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s36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s47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5" b="1">
                          <a:latin typeface="Verdana"/>
                          <a:cs typeface="Verdana"/>
                        </a:rPr>
                        <a:t>acc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s36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s47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5" b="1">
                          <a:latin typeface="Verdana"/>
                          <a:cs typeface="Verdana"/>
                        </a:rPr>
                        <a:t>36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s36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s47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5" b="1">
                          <a:latin typeface="Verdana"/>
                          <a:cs typeface="Verdana"/>
                        </a:rPr>
                        <a:t>89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5" b="1">
                          <a:latin typeface="Verdana"/>
                          <a:cs typeface="Verdana"/>
                        </a:rPr>
                        <a:t>47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5" b="1">
                          <a:latin typeface="Verdana"/>
                          <a:cs typeface="Verdana"/>
                        </a:rPr>
                        <a:t>89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 b="1">
                          <a:latin typeface="Verdana"/>
                          <a:cs typeface="Verdana"/>
                        </a:rPr>
                        <a:t>r2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16586"/>
            <a:ext cx="829373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LALR(1)</a:t>
            </a:r>
            <a:r>
              <a:rPr dirty="0" sz="3500" spc="95">
                <a:solidFill>
                  <a:srgbClr val="FF0000"/>
                </a:solidFill>
              </a:rPr>
              <a:t>分析程序和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LR(1)</a:t>
            </a:r>
            <a:r>
              <a:rPr dirty="0" sz="3500" spc="95">
                <a:solidFill>
                  <a:srgbClr val="FF0000"/>
                </a:solidFill>
              </a:rPr>
              <a:t>分析程序的比较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27" y="1034656"/>
            <a:ext cx="6985634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LALR(1)</a:t>
            </a:r>
            <a:r>
              <a:rPr dirty="0" baseline="1010" sz="4125" spc="67" b="1">
                <a:latin typeface="黑体"/>
                <a:cs typeface="黑体"/>
              </a:rPr>
              <a:t>分析程序对符号串</a:t>
            </a:r>
            <a:r>
              <a:rPr dirty="0" baseline="1010" sz="4125" spc="30" b="1">
                <a:latin typeface="宋体"/>
                <a:cs typeface="宋体"/>
              </a:rPr>
              <a:t>cdcd</a:t>
            </a:r>
            <a:r>
              <a:rPr dirty="0" baseline="1010" sz="4125" spc="67" b="1">
                <a:latin typeface="黑体"/>
                <a:cs typeface="黑体"/>
              </a:rPr>
              <a:t>的分析过程</a:t>
            </a:r>
            <a:endParaRPr baseline="1010" sz="4125">
              <a:latin typeface="黑体"/>
              <a:cs typeface="黑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2362" y="1800225"/>
          <a:ext cx="6823075" cy="452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/>
                <a:gridCol w="1752600"/>
                <a:gridCol w="1219200"/>
                <a:gridCol w="3059429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350" spc="50" b="1">
                          <a:latin typeface="宋体"/>
                          <a:cs typeface="宋体"/>
                        </a:rPr>
                        <a:t>步骤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栈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05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输入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350" spc="50" b="1">
                          <a:latin typeface="宋体"/>
                          <a:cs typeface="宋体"/>
                        </a:rPr>
                        <a:t>分析动作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45110">
                        <a:lnSpc>
                          <a:spcPts val="269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269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ts val="2690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cdcd</a:t>
                      </a: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69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31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231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ts val="2310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dcd</a:t>
                      </a: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31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50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250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d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47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2500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cd$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500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reduce by</a:t>
                      </a:r>
                      <a:r>
                        <a:rPr dirty="0" sz="2350" spc="3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d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59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3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259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89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2595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cd$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595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reduce by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 C</a:t>
                      </a:r>
                      <a:r>
                        <a:rPr dirty="0" sz="23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cC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45110">
                        <a:lnSpc>
                          <a:spcPts val="281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4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281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2810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cd$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81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40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5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240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0C2c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2405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40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59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6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259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0C2c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d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47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ts val="259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595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reduce by</a:t>
                      </a:r>
                      <a:r>
                        <a:rPr dirty="0" sz="2350" spc="3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d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45110">
                        <a:lnSpc>
                          <a:spcPts val="269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7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269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0C2c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89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ts val="269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690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reduce by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 C</a:t>
                      </a:r>
                      <a:r>
                        <a:rPr dirty="0" sz="23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cC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31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8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231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0C2C5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ts val="231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310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reduce by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 S</a:t>
                      </a:r>
                      <a:r>
                        <a:rPr dirty="0" sz="23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CC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811">
                <a:tc>
                  <a:txBody>
                    <a:bodyPr/>
                    <a:lstStyle/>
                    <a:p>
                      <a:pPr marL="245110">
                        <a:lnSpc>
                          <a:spcPts val="250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9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250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0S1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ts val="250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50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accept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0" y="385432"/>
            <a:ext cx="6626859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分析程序对符号串</a:t>
            </a:r>
            <a:r>
              <a:rPr dirty="0" baseline="1010" sz="4125" spc="30" b="1">
                <a:latin typeface="宋体"/>
                <a:cs typeface="宋体"/>
              </a:rPr>
              <a:t>cdcd</a:t>
            </a:r>
            <a:r>
              <a:rPr dirty="0" baseline="1010" sz="4125" spc="67" b="1">
                <a:latin typeface="黑体"/>
                <a:cs typeface="黑体"/>
              </a:rPr>
              <a:t>的分析过程</a:t>
            </a:r>
            <a:endParaRPr baseline="1010" sz="4125">
              <a:latin typeface="黑体"/>
              <a:cs typeface="黑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6162" y="1138237"/>
          <a:ext cx="6829425" cy="452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/>
                <a:gridCol w="1600200"/>
                <a:gridCol w="1295400"/>
                <a:gridCol w="3065779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350" spc="50" b="1">
                          <a:latin typeface="宋体"/>
                          <a:cs typeface="宋体"/>
                        </a:rPr>
                        <a:t>步骤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栈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05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输入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350" spc="50" b="1">
                          <a:latin typeface="宋体"/>
                          <a:cs typeface="宋体"/>
                        </a:rPr>
                        <a:t>分析动作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45110">
                        <a:lnSpc>
                          <a:spcPts val="269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269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2695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cdcd$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69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29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2290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0c</a:t>
                      </a:r>
                      <a:r>
                        <a:rPr dirty="0" sz="2350" spc="2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2290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dcd$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29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50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2505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0c</a:t>
                      </a:r>
                      <a:r>
                        <a:rPr dirty="0" sz="2350" spc="2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</a:t>
                      </a:r>
                      <a:r>
                        <a:rPr dirty="0" sz="2350" spc="20" b="1">
                          <a:latin typeface="宋体"/>
                          <a:cs typeface="宋体"/>
                        </a:rPr>
                        <a:t>d</a:t>
                      </a:r>
                      <a:r>
                        <a:rPr dirty="0" sz="2350" spc="2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4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2505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cd$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505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reduce by</a:t>
                      </a:r>
                      <a:r>
                        <a:rPr dirty="0" sz="2350" spc="3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d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45110">
                        <a:lnSpc>
                          <a:spcPts val="260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3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2600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0c</a:t>
                      </a:r>
                      <a:r>
                        <a:rPr dirty="0" sz="2350" spc="2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</a:t>
                      </a:r>
                      <a:r>
                        <a:rPr dirty="0" sz="2350" spc="20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2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8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2600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cd$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600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reduce by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 C</a:t>
                      </a:r>
                      <a:r>
                        <a:rPr dirty="0" sz="23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cC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19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4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219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2195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cd$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19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41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5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2410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0C2c</a:t>
                      </a:r>
                      <a:r>
                        <a:rPr dirty="0" sz="2350" spc="2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6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2410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41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60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6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2600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0C2c</a:t>
                      </a:r>
                      <a:r>
                        <a:rPr dirty="0" sz="2350" spc="2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6</a:t>
                      </a:r>
                      <a:r>
                        <a:rPr dirty="0" sz="2350" spc="20" b="1">
                          <a:latin typeface="宋体"/>
                          <a:cs typeface="宋体"/>
                        </a:rPr>
                        <a:t>d</a:t>
                      </a:r>
                      <a:r>
                        <a:rPr dirty="0" sz="2350" spc="2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7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ts val="260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600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reduce by</a:t>
                      </a:r>
                      <a:r>
                        <a:rPr dirty="0" sz="2350" spc="3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d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45110">
                        <a:lnSpc>
                          <a:spcPts val="269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7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2695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0C2c</a:t>
                      </a:r>
                      <a:r>
                        <a:rPr dirty="0" sz="2350" spc="2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6</a:t>
                      </a:r>
                      <a:r>
                        <a:rPr dirty="0" sz="2350" spc="20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2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9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ts val="269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695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reduce by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 C</a:t>
                      </a:r>
                      <a:r>
                        <a:rPr dirty="0" sz="23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cC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29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8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229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0C2C5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ts val="229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290"/>
                        </a:lnSpc>
                      </a:pPr>
                      <a:r>
                        <a:rPr dirty="0" sz="2350" spc="20" b="1">
                          <a:latin typeface="宋体"/>
                          <a:cs typeface="宋体"/>
                        </a:rPr>
                        <a:t>reduce by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 S</a:t>
                      </a:r>
                      <a:r>
                        <a:rPr dirty="0" sz="23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CC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812">
                <a:tc>
                  <a:txBody>
                    <a:bodyPr/>
                    <a:lstStyle/>
                    <a:p>
                      <a:pPr marL="245110">
                        <a:lnSpc>
                          <a:spcPts val="250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9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250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0S1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ts val="250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50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accept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27" y="203588"/>
            <a:ext cx="558355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LR(1)</a:t>
            </a:r>
            <a:r>
              <a:rPr dirty="0" baseline="1182" sz="3525" spc="75" b="1">
                <a:latin typeface="黑体"/>
                <a:cs typeface="黑体"/>
              </a:rPr>
              <a:t>分析程序对符号串</a:t>
            </a:r>
            <a:r>
              <a:rPr dirty="0" baseline="1182" sz="3525" spc="37" b="1">
                <a:latin typeface="宋体"/>
                <a:cs typeface="宋体"/>
              </a:rPr>
              <a:t>ccd</a:t>
            </a:r>
            <a:r>
              <a:rPr dirty="0" baseline="1182" sz="3525" spc="75" b="1">
                <a:latin typeface="黑体"/>
                <a:cs typeface="黑体"/>
              </a:rPr>
              <a:t>的分析过程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227" y="3047372"/>
            <a:ext cx="589153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LALR(1)</a:t>
            </a:r>
            <a:r>
              <a:rPr dirty="0" baseline="1182" sz="3525" spc="75" b="1">
                <a:latin typeface="黑体"/>
                <a:cs typeface="黑体"/>
              </a:rPr>
              <a:t>分析程序对符号串</a:t>
            </a:r>
            <a:r>
              <a:rPr dirty="0" baseline="1182" sz="3525" spc="37" b="1">
                <a:latin typeface="宋体"/>
                <a:cs typeface="宋体"/>
              </a:rPr>
              <a:t>ccd</a:t>
            </a:r>
            <a:r>
              <a:rPr dirty="0" baseline="1182" sz="3525" spc="75" b="1">
                <a:latin typeface="黑体"/>
                <a:cs typeface="黑体"/>
              </a:rPr>
              <a:t>的分析过程</a:t>
            </a:r>
            <a:endParaRPr baseline="1182" sz="3525">
              <a:latin typeface="黑体"/>
              <a:cs typeface="黑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6162" y="671512"/>
          <a:ext cx="5135880" cy="211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/>
                <a:gridCol w="1371600"/>
                <a:gridCol w="1066800"/>
                <a:gridCol w="1828800"/>
              </a:tblGrid>
              <a:tr h="4667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350" spc="50" b="1">
                          <a:latin typeface="宋体"/>
                          <a:cs typeface="宋体"/>
                        </a:rPr>
                        <a:t>步骤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栈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55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输入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350" spc="50" b="1">
                          <a:latin typeface="宋体"/>
                          <a:cs typeface="宋体"/>
                        </a:rPr>
                        <a:t>分析动作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45110">
                        <a:lnSpc>
                          <a:spcPts val="262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62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7335">
                        <a:lnSpc>
                          <a:spcPts val="2625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ccd$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262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21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21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0c3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7335">
                        <a:lnSpc>
                          <a:spcPts val="2215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cd$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221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43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43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0c3c3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7335">
                        <a:lnSpc>
                          <a:spcPts val="2435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243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marL="245110">
                        <a:lnSpc>
                          <a:spcPts val="253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3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53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0c3c3d4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9240">
                        <a:lnSpc>
                          <a:spcPts val="253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253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error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46162" y="3597275"/>
          <a:ext cx="7677150" cy="3032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/>
                <a:gridCol w="1905000"/>
                <a:gridCol w="1143000"/>
                <a:gridCol w="2971800"/>
                <a:gridCol w="789304"/>
              </a:tblGrid>
              <a:tr h="4365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350" spc="50" b="1">
                          <a:latin typeface="宋体"/>
                          <a:cs typeface="宋体"/>
                        </a:rPr>
                        <a:t>步骤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栈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92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输入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350" spc="50" b="1">
                          <a:latin typeface="宋体"/>
                          <a:cs typeface="宋体"/>
                        </a:rPr>
                        <a:t>分析动作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77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77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ts val="2770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ccd$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277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55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55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ts val="2555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cd$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255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45110">
                        <a:lnSpc>
                          <a:spcPts val="230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30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0985">
                        <a:lnSpc>
                          <a:spcPts val="2300"/>
                        </a:lnSpc>
                      </a:pPr>
                      <a:r>
                        <a:rPr dirty="0" sz="2350" spc="10" b="1">
                          <a:latin typeface="宋体"/>
                          <a:cs typeface="宋体"/>
                        </a:rPr>
                        <a:t>d$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230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shift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3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d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47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350" spc="2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reduce by</a:t>
                      </a:r>
                      <a:r>
                        <a:rPr dirty="0" sz="2350" spc="3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 C</a:t>
                      </a:r>
                      <a:r>
                        <a:rPr dirty="0" sz="2350" spc="30" b="1" i="1">
                          <a:solidFill>
                            <a:srgbClr val="3333FF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d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245110">
                        <a:lnSpc>
                          <a:spcPts val="277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4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77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89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277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2770"/>
                        </a:lnSpc>
                      </a:pPr>
                      <a:r>
                        <a:rPr dirty="0" sz="2350" spc="2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reduce by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350" spc="3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30" b="1" i="1">
                          <a:solidFill>
                            <a:srgbClr val="3333FF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cC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67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5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67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36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89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267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2675"/>
                        </a:lnSpc>
                      </a:pPr>
                      <a:r>
                        <a:rPr dirty="0" sz="2350" spc="2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reduce by</a:t>
                      </a:r>
                      <a:r>
                        <a:rPr dirty="0" sz="2350" spc="25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350" spc="3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C</a:t>
                      </a:r>
                      <a:r>
                        <a:rPr dirty="0" sz="2350" spc="30" b="1" i="1">
                          <a:solidFill>
                            <a:srgbClr val="3333FF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solidFill>
                            <a:srgbClr val="3333FF"/>
                          </a:solidFill>
                          <a:latin typeface="宋体"/>
                          <a:cs typeface="宋体"/>
                        </a:rPr>
                        <a:t>cC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237">
                <a:tc>
                  <a:txBody>
                    <a:bodyPr/>
                    <a:lstStyle/>
                    <a:p>
                      <a:pPr marL="245110">
                        <a:lnSpc>
                          <a:spcPts val="245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6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245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0C2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245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245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error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027" y="249427"/>
            <a:ext cx="1127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>
                <a:solidFill>
                  <a:srgbClr val="FF0000"/>
                </a:solidFill>
              </a:rPr>
              <a:t>示例</a:t>
            </a:r>
            <a:r>
              <a:rPr dirty="0" sz="360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052" y="974852"/>
            <a:ext cx="6400165" cy="55626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355600" marR="792480" indent="-342900">
              <a:lnSpc>
                <a:spcPct val="100400"/>
              </a:lnSpc>
              <a:spcBef>
                <a:spcPts val="8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有如下产生</a:t>
            </a:r>
            <a:r>
              <a:rPr dirty="0" sz="2400" b="1">
                <a:latin typeface="Times New Roman"/>
                <a:cs typeface="Times New Roman"/>
              </a:rPr>
              <a:t>PASCAL</a:t>
            </a:r>
            <a:r>
              <a:rPr dirty="0" baseline="1182" sz="3525" spc="75" b="1">
                <a:latin typeface="黑体"/>
                <a:cs typeface="黑体"/>
              </a:rPr>
              <a:t>类型子集的文法： </a:t>
            </a:r>
            <a:r>
              <a:rPr dirty="0" sz="2350" spc="50" b="1">
                <a:latin typeface="黑体"/>
                <a:cs typeface="黑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type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 i="1">
                <a:latin typeface="Times New Roman"/>
                <a:cs typeface="Times New Roman"/>
              </a:rPr>
              <a:t>simple </a:t>
            </a:r>
            <a:r>
              <a:rPr dirty="0" sz="2400" b="1">
                <a:latin typeface="Times New Roman"/>
                <a:cs typeface="Times New Roman"/>
              </a:rPr>
              <a:t>| </a:t>
            </a:r>
            <a:r>
              <a:rPr dirty="0" baseline="1182" sz="3525" spc="7" b="1" i="1">
                <a:latin typeface="Symbol"/>
                <a:cs typeface="Symbol"/>
              </a:rPr>
              <a:t></a:t>
            </a:r>
            <a:r>
              <a:rPr dirty="0" sz="2400" spc="5" b="1">
                <a:latin typeface="Times New Roman"/>
                <a:cs typeface="Times New Roman"/>
              </a:rPr>
              <a:t>id </a:t>
            </a:r>
            <a:r>
              <a:rPr dirty="0" sz="2400" b="1">
                <a:latin typeface="Times New Roman"/>
                <a:cs typeface="Times New Roman"/>
              </a:rPr>
              <a:t>| </a:t>
            </a:r>
            <a:r>
              <a:rPr dirty="0" sz="2400" spc="-5" b="1">
                <a:latin typeface="Times New Roman"/>
                <a:cs typeface="Times New Roman"/>
              </a:rPr>
              <a:t>array[</a:t>
            </a:r>
            <a:r>
              <a:rPr dirty="0" sz="2400" spc="-5" b="1" i="1">
                <a:latin typeface="Times New Roman"/>
                <a:cs typeface="Times New Roman"/>
              </a:rPr>
              <a:t>simple</a:t>
            </a:r>
            <a:r>
              <a:rPr dirty="0" sz="2400" spc="-5" b="1">
                <a:latin typeface="Times New Roman"/>
                <a:cs typeface="Times New Roman"/>
              </a:rPr>
              <a:t>]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 i="1">
                <a:latin typeface="Times New Roman"/>
                <a:cs typeface="Times New Roman"/>
              </a:rPr>
              <a:t>type  </a:t>
            </a:r>
            <a:r>
              <a:rPr dirty="0" sz="2400" b="1" i="1">
                <a:latin typeface="Times New Roman"/>
                <a:cs typeface="Times New Roman"/>
              </a:rPr>
              <a:t>simple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integer | </a:t>
            </a:r>
            <a:r>
              <a:rPr dirty="0" sz="2400" spc="-5" b="1">
                <a:latin typeface="Times New Roman"/>
                <a:cs typeface="Times New Roman"/>
              </a:rPr>
              <a:t>char </a:t>
            </a:r>
            <a:r>
              <a:rPr dirty="0" sz="2400" b="1">
                <a:latin typeface="Times New Roman"/>
                <a:cs typeface="Times New Roman"/>
              </a:rPr>
              <a:t>| num dotdot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num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425"/>
              </a:spcBef>
            </a:pPr>
            <a:r>
              <a:rPr dirty="0" baseline="1182" sz="3525" spc="75" b="1">
                <a:latin typeface="黑体"/>
                <a:cs typeface="黑体"/>
              </a:rPr>
              <a:t>分析输入串</a:t>
            </a:r>
            <a:r>
              <a:rPr dirty="0" baseline="1182" sz="3525" spc="7" b="1">
                <a:latin typeface="黑体"/>
                <a:cs typeface="黑体"/>
              </a:rPr>
              <a:t>：</a:t>
            </a:r>
            <a:r>
              <a:rPr dirty="0" sz="2400" spc="5" b="1">
                <a:latin typeface="Times New Roman"/>
                <a:cs typeface="Times New Roman"/>
              </a:rPr>
              <a:t>array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[num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dotdot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num]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char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354965" marR="1644650" indent="-354965">
              <a:lnSpc>
                <a:spcPct val="118400"/>
              </a:lnSpc>
              <a:spcBef>
                <a:spcPts val="5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5" b="1" i="1">
                <a:latin typeface="Times New Roman"/>
                <a:cs typeface="Times New Roman"/>
              </a:rPr>
              <a:t>type</a:t>
            </a:r>
            <a:r>
              <a:rPr dirty="0" baseline="1182" sz="3525" spc="75" b="1">
                <a:latin typeface="黑体"/>
                <a:cs typeface="黑体"/>
              </a:rPr>
              <a:t>的三个候选式，有： </a:t>
            </a:r>
            <a:r>
              <a:rPr dirty="0" sz="2350" spc="50" b="1">
                <a:latin typeface="黑体"/>
                <a:cs typeface="黑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FIRST(</a:t>
            </a:r>
            <a:r>
              <a:rPr dirty="0" sz="2000" spc="-5" b="1" i="1">
                <a:latin typeface="Times New Roman"/>
                <a:cs typeface="Times New Roman"/>
              </a:rPr>
              <a:t>simple</a:t>
            </a:r>
            <a:r>
              <a:rPr dirty="0" sz="2000" spc="-5" b="1">
                <a:latin typeface="Times New Roman"/>
                <a:cs typeface="Times New Roman"/>
              </a:rPr>
              <a:t>)={ integer, char, </a:t>
            </a:r>
            <a:r>
              <a:rPr dirty="0" sz="2000" b="1">
                <a:latin typeface="Times New Roman"/>
                <a:cs typeface="Times New Roman"/>
              </a:rPr>
              <a:t>num }  FIRST(</a:t>
            </a:r>
            <a:r>
              <a:rPr dirty="0" baseline="1424" sz="2925" b="1" i="1">
                <a:latin typeface="Symbol"/>
                <a:cs typeface="Symbol"/>
              </a:rPr>
              <a:t></a:t>
            </a:r>
            <a:r>
              <a:rPr dirty="0" sz="2000" b="1">
                <a:latin typeface="Times New Roman"/>
                <a:cs typeface="Times New Roman"/>
              </a:rPr>
              <a:t>id)={ </a:t>
            </a:r>
            <a:r>
              <a:rPr dirty="0" baseline="1424" sz="2925" spc="37" b="1" i="1">
                <a:latin typeface="Symbol"/>
                <a:cs typeface="Symbol"/>
              </a:rPr>
              <a:t></a:t>
            </a:r>
            <a:r>
              <a:rPr dirty="0" baseline="1424" sz="2925" spc="37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}  </a:t>
            </a:r>
            <a:r>
              <a:rPr dirty="0" sz="2000" spc="-5" b="1">
                <a:latin typeface="Times New Roman"/>
                <a:cs typeface="Times New Roman"/>
              </a:rPr>
              <a:t>FIRST(array[simple] </a:t>
            </a:r>
            <a:r>
              <a:rPr dirty="0" sz="2000" b="1">
                <a:latin typeface="Times New Roman"/>
                <a:cs typeface="Times New Roman"/>
              </a:rPr>
              <a:t>of </a:t>
            </a:r>
            <a:r>
              <a:rPr dirty="0" sz="2000" spc="-5" b="1">
                <a:latin typeface="Times New Roman"/>
                <a:cs typeface="Times New Roman"/>
              </a:rPr>
              <a:t>type)={ array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Char char="■"/>
            </a:pPr>
            <a:endParaRPr sz="2300">
              <a:latin typeface="Times New Roman"/>
              <a:cs typeface="Times New Roman"/>
            </a:endParaRPr>
          </a:p>
          <a:p>
            <a:pPr marL="354965" marR="2219325" indent="-354965">
              <a:lnSpc>
                <a:spcPct val="118700"/>
              </a:lnSpc>
              <a:buClr>
                <a:srgbClr val="0000FF"/>
              </a:buClr>
              <a:buSzPct val="708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5" b="1" i="1">
                <a:latin typeface="Times New Roman"/>
                <a:cs typeface="Times New Roman"/>
              </a:rPr>
              <a:t>simple</a:t>
            </a:r>
            <a:r>
              <a:rPr dirty="0" baseline="1182" sz="3525" spc="75" b="1">
                <a:latin typeface="黑体"/>
                <a:cs typeface="黑体"/>
              </a:rPr>
              <a:t>的三个候选式，有： </a:t>
            </a:r>
            <a:r>
              <a:rPr dirty="0" sz="2350" spc="50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FIRST</a:t>
            </a:r>
            <a:r>
              <a:rPr dirty="0" baseline="1424" sz="2925" b="1">
                <a:latin typeface="黑体"/>
                <a:cs typeface="黑体"/>
              </a:rPr>
              <a:t>（</a:t>
            </a:r>
            <a:r>
              <a:rPr dirty="0" sz="2000" b="1">
                <a:latin typeface="Times New Roman"/>
                <a:cs typeface="Times New Roman"/>
              </a:rPr>
              <a:t>integer</a:t>
            </a:r>
            <a:r>
              <a:rPr dirty="0" baseline="1424" sz="2925" b="1">
                <a:latin typeface="黑体"/>
                <a:cs typeface="黑体"/>
              </a:rPr>
              <a:t>）</a:t>
            </a:r>
            <a:r>
              <a:rPr dirty="0" sz="2000" b="1">
                <a:latin typeface="Times New Roman"/>
                <a:cs typeface="Times New Roman"/>
              </a:rPr>
              <a:t>={ </a:t>
            </a:r>
            <a:r>
              <a:rPr dirty="0" sz="2000" spc="-5" b="1">
                <a:latin typeface="Times New Roman"/>
                <a:cs typeface="Times New Roman"/>
              </a:rPr>
              <a:t>integer </a:t>
            </a:r>
            <a:r>
              <a:rPr dirty="0" sz="2000" b="1">
                <a:latin typeface="Times New Roman"/>
                <a:cs typeface="Times New Roman"/>
              </a:rPr>
              <a:t>}  </a:t>
            </a:r>
            <a:r>
              <a:rPr dirty="0" sz="2000" spc="-5" b="1">
                <a:latin typeface="Times New Roman"/>
                <a:cs typeface="Times New Roman"/>
              </a:rPr>
              <a:t>FIRST(char)={ char </a:t>
            </a:r>
            <a:r>
              <a:rPr dirty="0" sz="2000" b="1">
                <a:latin typeface="Times New Roman"/>
                <a:cs typeface="Times New Roman"/>
              </a:rPr>
              <a:t>}  </a:t>
            </a:r>
            <a:r>
              <a:rPr dirty="0" sz="2000" spc="-5" b="1">
                <a:latin typeface="Times New Roman"/>
                <a:cs typeface="Times New Roman"/>
              </a:rPr>
              <a:t>FIRST(num dotdot num)={ </a:t>
            </a:r>
            <a:r>
              <a:rPr dirty="0" sz="2000" b="1">
                <a:latin typeface="Times New Roman"/>
                <a:cs typeface="Times New Roman"/>
              </a:rPr>
              <a:t>num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0000"/>
                </a:solidFill>
              </a:rPr>
              <a:t>文法分类</a:t>
            </a:r>
          </a:p>
        </p:txBody>
      </p:sp>
      <p:sp>
        <p:nvSpPr>
          <p:cNvPr id="5" name="object 5"/>
          <p:cNvSpPr/>
          <p:nvPr/>
        </p:nvSpPr>
        <p:spPr>
          <a:xfrm>
            <a:off x="539750" y="981075"/>
            <a:ext cx="5184775" cy="5327650"/>
          </a:xfrm>
          <a:custGeom>
            <a:avLst/>
            <a:gdLst/>
            <a:ahLst/>
            <a:cxnLst/>
            <a:rect l="l" t="t" r="r" b="b"/>
            <a:pathLst>
              <a:path w="5184775" h="5327650">
                <a:moveTo>
                  <a:pt x="0" y="0"/>
                </a:moveTo>
                <a:lnTo>
                  <a:pt x="5184775" y="0"/>
                </a:lnTo>
                <a:lnTo>
                  <a:pt x="5184775" y="5327650"/>
                </a:lnTo>
                <a:lnTo>
                  <a:pt x="0" y="532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24525" y="981075"/>
            <a:ext cx="2951480" cy="5327650"/>
          </a:xfrm>
          <a:custGeom>
            <a:avLst/>
            <a:gdLst/>
            <a:ahLst/>
            <a:cxnLst/>
            <a:rect l="l" t="t" r="r" b="b"/>
            <a:pathLst>
              <a:path w="2951479" h="5327650">
                <a:moveTo>
                  <a:pt x="0" y="0"/>
                </a:moveTo>
                <a:lnTo>
                  <a:pt x="2951163" y="0"/>
                </a:lnTo>
                <a:lnTo>
                  <a:pt x="2951163" y="5327650"/>
                </a:lnTo>
                <a:lnTo>
                  <a:pt x="0" y="532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421437" y="1062438"/>
            <a:ext cx="155765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二义性文法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650" y="1628775"/>
            <a:ext cx="4679950" cy="4537075"/>
          </a:xfrm>
          <a:custGeom>
            <a:avLst/>
            <a:gdLst/>
            <a:ahLst/>
            <a:cxnLst/>
            <a:rect l="l" t="t" r="r" b="b"/>
            <a:pathLst>
              <a:path w="4679950" h="4537075">
                <a:moveTo>
                  <a:pt x="0" y="756192"/>
                </a:moveTo>
                <a:lnTo>
                  <a:pt x="1487" y="708369"/>
                </a:lnTo>
                <a:lnTo>
                  <a:pt x="5891" y="661337"/>
                </a:lnTo>
                <a:lnTo>
                  <a:pt x="13123" y="615184"/>
                </a:lnTo>
                <a:lnTo>
                  <a:pt x="23094" y="569998"/>
                </a:lnTo>
                <a:lnTo>
                  <a:pt x="35716" y="525868"/>
                </a:lnTo>
                <a:lnTo>
                  <a:pt x="50900" y="482883"/>
                </a:lnTo>
                <a:lnTo>
                  <a:pt x="68557" y="441132"/>
                </a:lnTo>
                <a:lnTo>
                  <a:pt x="88599" y="400702"/>
                </a:lnTo>
                <a:lnTo>
                  <a:pt x="110938" y="361683"/>
                </a:lnTo>
                <a:lnTo>
                  <a:pt x="135484" y="324163"/>
                </a:lnTo>
                <a:lnTo>
                  <a:pt x="162149" y="288231"/>
                </a:lnTo>
                <a:lnTo>
                  <a:pt x="190845" y="253975"/>
                </a:lnTo>
                <a:lnTo>
                  <a:pt x="221483" y="221483"/>
                </a:lnTo>
                <a:lnTo>
                  <a:pt x="253975" y="190845"/>
                </a:lnTo>
                <a:lnTo>
                  <a:pt x="288231" y="162149"/>
                </a:lnTo>
                <a:lnTo>
                  <a:pt x="324163" y="135484"/>
                </a:lnTo>
                <a:lnTo>
                  <a:pt x="361683" y="110938"/>
                </a:lnTo>
                <a:lnTo>
                  <a:pt x="400702" y="88599"/>
                </a:lnTo>
                <a:lnTo>
                  <a:pt x="441132" y="68557"/>
                </a:lnTo>
                <a:lnTo>
                  <a:pt x="482883" y="50900"/>
                </a:lnTo>
                <a:lnTo>
                  <a:pt x="525868" y="35716"/>
                </a:lnTo>
                <a:lnTo>
                  <a:pt x="569998" y="23094"/>
                </a:lnTo>
                <a:lnTo>
                  <a:pt x="615184" y="13123"/>
                </a:lnTo>
                <a:lnTo>
                  <a:pt x="661337" y="5891"/>
                </a:lnTo>
                <a:lnTo>
                  <a:pt x="708369" y="1487"/>
                </a:lnTo>
                <a:lnTo>
                  <a:pt x="756192" y="0"/>
                </a:lnTo>
                <a:lnTo>
                  <a:pt x="3923757" y="0"/>
                </a:lnTo>
                <a:lnTo>
                  <a:pt x="3971579" y="1487"/>
                </a:lnTo>
                <a:lnTo>
                  <a:pt x="4018612" y="5891"/>
                </a:lnTo>
                <a:lnTo>
                  <a:pt x="4064765" y="13123"/>
                </a:lnTo>
                <a:lnTo>
                  <a:pt x="4109951" y="23094"/>
                </a:lnTo>
                <a:lnTo>
                  <a:pt x="4154081" y="35716"/>
                </a:lnTo>
                <a:lnTo>
                  <a:pt x="4197066" y="50900"/>
                </a:lnTo>
                <a:lnTo>
                  <a:pt x="4238817" y="68557"/>
                </a:lnTo>
                <a:lnTo>
                  <a:pt x="4279247" y="88599"/>
                </a:lnTo>
                <a:lnTo>
                  <a:pt x="4318266" y="110938"/>
                </a:lnTo>
                <a:lnTo>
                  <a:pt x="4355786" y="135484"/>
                </a:lnTo>
                <a:lnTo>
                  <a:pt x="4391718" y="162149"/>
                </a:lnTo>
                <a:lnTo>
                  <a:pt x="4425974" y="190845"/>
                </a:lnTo>
                <a:lnTo>
                  <a:pt x="4458466" y="221483"/>
                </a:lnTo>
                <a:lnTo>
                  <a:pt x="4489104" y="253975"/>
                </a:lnTo>
                <a:lnTo>
                  <a:pt x="4517800" y="288231"/>
                </a:lnTo>
                <a:lnTo>
                  <a:pt x="4544465" y="324163"/>
                </a:lnTo>
                <a:lnTo>
                  <a:pt x="4569011" y="361683"/>
                </a:lnTo>
                <a:lnTo>
                  <a:pt x="4591350" y="400702"/>
                </a:lnTo>
                <a:lnTo>
                  <a:pt x="4611392" y="441132"/>
                </a:lnTo>
                <a:lnTo>
                  <a:pt x="4629049" y="482883"/>
                </a:lnTo>
                <a:lnTo>
                  <a:pt x="4644233" y="525868"/>
                </a:lnTo>
                <a:lnTo>
                  <a:pt x="4656855" y="569998"/>
                </a:lnTo>
                <a:lnTo>
                  <a:pt x="4666826" y="615184"/>
                </a:lnTo>
                <a:lnTo>
                  <a:pt x="4674058" y="661337"/>
                </a:lnTo>
                <a:lnTo>
                  <a:pt x="4678462" y="708369"/>
                </a:lnTo>
                <a:lnTo>
                  <a:pt x="4679950" y="756192"/>
                </a:lnTo>
                <a:lnTo>
                  <a:pt x="4679950" y="3780882"/>
                </a:lnTo>
                <a:lnTo>
                  <a:pt x="4678462" y="3828704"/>
                </a:lnTo>
                <a:lnTo>
                  <a:pt x="4674058" y="3875737"/>
                </a:lnTo>
                <a:lnTo>
                  <a:pt x="4666826" y="3921890"/>
                </a:lnTo>
                <a:lnTo>
                  <a:pt x="4656855" y="3967076"/>
                </a:lnTo>
                <a:lnTo>
                  <a:pt x="4644233" y="4011206"/>
                </a:lnTo>
                <a:lnTo>
                  <a:pt x="4629049" y="4054191"/>
                </a:lnTo>
                <a:lnTo>
                  <a:pt x="4611392" y="4095942"/>
                </a:lnTo>
                <a:lnTo>
                  <a:pt x="4591350" y="4136372"/>
                </a:lnTo>
                <a:lnTo>
                  <a:pt x="4569011" y="4175391"/>
                </a:lnTo>
                <a:lnTo>
                  <a:pt x="4544465" y="4212911"/>
                </a:lnTo>
                <a:lnTo>
                  <a:pt x="4517800" y="4248843"/>
                </a:lnTo>
                <a:lnTo>
                  <a:pt x="4489104" y="4283099"/>
                </a:lnTo>
                <a:lnTo>
                  <a:pt x="4458466" y="4315591"/>
                </a:lnTo>
                <a:lnTo>
                  <a:pt x="4425974" y="4346229"/>
                </a:lnTo>
                <a:lnTo>
                  <a:pt x="4391718" y="4374925"/>
                </a:lnTo>
                <a:lnTo>
                  <a:pt x="4355786" y="4401590"/>
                </a:lnTo>
                <a:lnTo>
                  <a:pt x="4318266" y="4426136"/>
                </a:lnTo>
                <a:lnTo>
                  <a:pt x="4279247" y="4448475"/>
                </a:lnTo>
                <a:lnTo>
                  <a:pt x="4238817" y="4468517"/>
                </a:lnTo>
                <a:lnTo>
                  <a:pt x="4197066" y="4486174"/>
                </a:lnTo>
                <a:lnTo>
                  <a:pt x="4154081" y="4501358"/>
                </a:lnTo>
                <a:lnTo>
                  <a:pt x="4109951" y="4513980"/>
                </a:lnTo>
                <a:lnTo>
                  <a:pt x="4064765" y="4523951"/>
                </a:lnTo>
                <a:lnTo>
                  <a:pt x="4018612" y="4531183"/>
                </a:lnTo>
                <a:lnTo>
                  <a:pt x="3971579" y="4535587"/>
                </a:lnTo>
                <a:lnTo>
                  <a:pt x="3923757" y="4537075"/>
                </a:lnTo>
                <a:lnTo>
                  <a:pt x="756192" y="4537075"/>
                </a:lnTo>
                <a:lnTo>
                  <a:pt x="708369" y="4535587"/>
                </a:lnTo>
                <a:lnTo>
                  <a:pt x="661337" y="4531183"/>
                </a:lnTo>
                <a:lnTo>
                  <a:pt x="615184" y="4523951"/>
                </a:lnTo>
                <a:lnTo>
                  <a:pt x="569998" y="4513980"/>
                </a:lnTo>
                <a:lnTo>
                  <a:pt x="525868" y="4501358"/>
                </a:lnTo>
                <a:lnTo>
                  <a:pt x="482883" y="4486174"/>
                </a:lnTo>
                <a:lnTo>
                  <a:pt x="441132" y="4468517"/>
                </a:lnTo>
                <a:lnTo>
                  <a:pt x="400702" y="4448475"/>
                </a:lnTo>
                <a:lnTo>
                  <a:pt x="361683" y="4426136"/>
                </a:lnTo>
                <a:lnTo>
                  <a:pt x="324163" y="4401590"/>
                </a:lnTo>
                <a:lnTo>
                  <a:pt x="288231" y="4374925"/>
                </a:lnTo>
                <a:lnTo>
                  <a:pt x="253975" y="4346229"/>
                </a:lnTo>
                <a:lnTo>
                  <a:pt x="221483" y="4315591"/>
                </a:lnTo>
                <a:lnTo>
                  <a:pt x="190845" y="4283099"/>
                </a:lnTo>
                <a:lnTo>
                  <a:pt x="162149" y="4248843"/>
                </a:lnTo>
                <a:lnTo>
                  <a:pt x="135484" y="4212911"/>
                </a:lnTo>
                <a:lnTo>
                  <a:pt x="110938" y="4175391"/>
                </a:lnTo>
                <a:lnTo>
                  <a:pt x="88599" y="4136372"/>
                </a:lnTo>
                <a:lnTo>
                  <a:pt x="68557" y="4095942"/>
                </a:lnTo>
                <a:lnTo>
                  <a:pt x="50900" y="4054191"/>
                </a:lnTo>
                <a:lnTo>
                  <a:pt x="35716" y="4011206"/>
                </a:lnTo>
                <a:lnTo>
                  <a:pt x="23094" y="3967076"/>
                </a:lnTo>
                <a:lnTo>
                  <a:pt x="13123" y="3921890"/>
                </a:lnTo>
                <a:lnTo>
                  <a:pt x="5891" y="3875737"/>
                </a:lnTo>
                <a:lnTo>
                  <a:pt x="1487" y="3828704"/>
                </a:lnTo>
                <a:lnTo>
                  <a:pt x="0" y="3780882"/>
                </a:lnTo>
                <a:lnTo>
                  <a:pt x="0" y="7561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47812" y="1844675"/>
            <a:ext cx="1511300" cy="3745229"/>
          </a:xfrm>
          <a:custGeom>
            <a:avLst/>
            <a:gdLst/>
            <a:ahLst/>
            <a:cxnLst/>
            <a:rect l="l" t="t" r="r" b="b"/>
            <a:pathLst>
              <a:path w="1511300" h="3745229">
                <a:moveTo>
                  <a:pt x="0" y="251888"/>
                </a:moveTo>
                <a:lnTo>
                  <a:pt x="4058" y="206611"/>
                </a:lnTo>
                <a:lnTo>
                  <a:pt x="15758" y="163996"/>
                </a:lnTo>
                <a:lnTo>
                  <a:pt x="34390" y="124755"/>
                </a:lnTo>
                <a:lnTo>
                  <a:pt x="59241" y="89600"/>
                </a:lnTo>
                <a:lnTo>
                  <a:pt x="89600" y="59241"/>
                </a:lnTo>
                <a:lnTo>
                  <a:pt x="124756" y="34390"/>
                </a:lnTo>
                <a:lnTo>
                  <a:pt x="163997" y="15758"/>
                </a:lnTo>
                <a:lnTo>
                  <a:pt x="206612" y="4058"/>
                </a:lnTo>
                <a:lnTo>
                  <a:pt x="251889" y="0"/>
                </a:lnTo>
                <a:lnTo>
                  <a:pt x="1259411" y="0"/>
                </a:lnTo>
                <a:lnTo>
                  <a:pt x="1304688" y="4058"/>
                </a:lnTo>
                <a:lnTo>
                  <a:pt x="1347303" y="15758"/>
                </a:lnTo>
                <a:lnTo>
                  <a:pt x="1386544" y="34390"/>
                </a:lnTo>
                <a:lnTo>
                  <a:pt x="1421699" y="59241"/>
                </a:lnTo>
                <a:lnTo>
                  <a:pt x="1452058" y="89600"/>
                </a:lnTo>
                <a:lnTo>
                  <a:pt x="1476909" y="124755"/>
                </a:lnTo>
                <a:lnTo>
                  <a:pt x="1495541" y="163996"/>
                </a:lnTo>
                <a:lnTo>
                  <a:pt x="1507241" y="206611"/>
                </a:lnTo>
                <a:lnTo>
                  <a:pt x="1511300" y="251888"/>
                </a:lnTo>
                <a:lnTo>
                  <a:pt x="1511300" y="3493024"/>
                </a:lnTo>
                <a:lnTo>
                  <a:pt x="1507241" y="3538301"/>
                </a:lnTo>
                <a:lnTo>
                  <a:pt x="1495541" y="3580916"/>
                </a:lnTo>
                <a:lnTo>
                  <a:pt x="1476909" y="3620157"/>
                </a:lnTo>
                <a:lnTo>
                  <a:pt x="1452058" y="3655313"/>
                </a:lnTo>
                <a:lnTo>
                  <a:pt x="1421699" y="3685672"/>
                </a:lnTo>
                <a:lnTo>
                  <a:pt x="1386544" y="3710522"/>
                </a:lnTo>
                <a:lnTo>
                  <a:pt x="1347303" y="3729154"/>
                </a:lnTo>
                <a:lnTo>
                  <a:pt x="1304688" y="3740854"/>
                </a:lnTo>
                <a:lnTo>
                  <a:pt x="1259411" y="3744913"/>
                </a:lnTo>
                <a:lnTo>
                  <a:pt x="251889" y="3744913"/>
                </a:lnTo>
                <a:lnTo>
                  <a:pt x="206612" y="3740854"/>
                </a:lnTo>
                <a:lnTo>
                  <a:pt x="163997" y="3729154"/>
                </a:lnTo>
                <a:lnTo>
                  <a:pt x="124756" y="3710522"/>
                </a:lnTo>
                <a:lnTo>
                  <a:pt x="89600" y="3685672"/>
                </a:lnTo>
                <a:lnTo>
                  <a:pt x="59241" y="3655313"/>
                </a:lnTo>
                <a:lnTo>
                  <a:pt x="34390" y="3620157"/>
                </a:lnTo>
                <a:lnTo>
                  <a:pt x="15758" y="3580916"/>
                </a:lnTo>
                <a:lnTo>
                  <a:pt x="4058" y="3538301"/>
                </a:lnTo>
                <a:lnTo>
                  <a:pt x="0" y="3493024"/>
                </a:lnTo>
                <a:lnTo>
                  <a:pt x="0" y="2518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1550" y="2492375"/>
            <a:ext cx="4248150" cy="3529329"/>
          </a:xfrm>
          <a:custGeom>
            <a:avLst/>
            <a:gdLst/>
            <a:ahLst/>
            <a:cxnLst/>
            <a:rect l="l" t="t" r="r" b="b"/>
            <a:pathLst>
              <a:path w="4248150" h="3529329">
                <a:moveTo>
                  <a:pt x="0" y="588181"/>
                </a:moveTo>
                <a:lnTo>
                  <a:pt x="1949" y="539941"/>
                </a:lnTo>
                <a:lnTo>
                  <a:pt x="7698" y="492775"/>
                </a:lnTo>
                <a:lnTo>
                  <a:pt x="17094" y="446834"/>
                </a:lnTo>
                <a:lnTo>
                  <a:pt x="29985" y="402270"/>
                </a:lnTo>
                <a:lnTo>
                  <a:pt x="46222" y="359234"/>
                </a:lnTo>
                <a:lnTo>
                  <a:pt x="65651" y="317878"/>
                </a:lnTo>
                <a:lnTo>
                  <a:pt x="88123" y="278352"/>
                </a:lnTo>
                <a:lnTo>
                  <a:pt x="113484" y="240809"/>
                </a:lnTo>
                <a:lnTo>
                  <a:pt x="141585" y="205399"/>
                </a:lnTo>
                <a:lnTo>
                  <a:pt x="172274" y="172274"/>
                </a:lnTo>
                <a:lnTo>
                  <a:pt x="205399" y="141585"/>
                </a:lnTo>
                <a:lnTo>
                  <a:pt x="240809" y="113484"/>
                </a:lnTo>
                <a:lnTo>
                  <a:pt x="278352" y="88123"/>
                </a:lnTo>
                <a:lnTo>
                  <a:pt x="317878" y="65651"/>
                </a:lnTo>
                <a:lnTo>
                  <a:pt x="359234" y="46222"/>
                </a:lnTo>
                <a:lnTo>
                  <a:pt x="402270" y="29985"/>
                </a:lnTo>
                <a:lnTo>
                  <a:pt x="446834" y="17094"/>
                </a:lnTo>
                <a:lnTo>
                  <a:pt x="492775" y="7698"/>
                </a:lnTo>
                <a:lnTo>
                  <a:pt x="539941" y="1949"/>
                </a:lnTo>
                <a:lnTo>
                  <a:pt x="588181" y="0"/>
                </a:lnTo>
                <a:lnTo>
                  <a:pt x="3659969" y="0"/>
                </a:lnTo>
                <a:lnTo>
                  <a:pt x="3708208" y="1949"/>
                </a:lnTo>
                <a:lnTo>
                  <a:pt x="3755374" y="7698"/>
                </a:lnTo>
                <a:lnTo>
                  <a:pt x="3801315" y="17094"/>
                </a:lnTo>
                <a:lnTo>
                  <a:pt x="3845879" y="29985"/>
                </a:lnTo>
                <a:lnTo>
                  <a:pt x="3888915" y="46222"/>
                </a:lnTo>
                <a:lnTo>
                  <a:pt x="3930271" y="65651"/>
                </a:lnTo>
                <a:lnTo>
                  <a:pt x="3969797" y="88123"/>
                </a:lnTo>
                <a:lnTo>
                  <a:pt x="4007340" y="113484"/>
                </a:lnTo>
                <a:lnTo>
                  <a:pt x="4042750" y="141585"/>
                </a:lnTo>
                <a:lnTo>
                  <a:pt x="4075875" y="172274"/>
                </a:lnTo>
                <a:lnTo>
                  <a:pt x="4106564" y="205399"/>
                </a:lnTo>
                <a:lnTo>
                  <a:pt x="4134665" y="240809"/>
                </a:lnTo>
                <a:lnTo>
                  <a:pt x="4160026" y="278352"/>
                </a:lnTo>
                <a:lnTo>
                  <a:pt x="4182498" y="317878"/>
                </a:lnTo>
                <a:lnTo>
                  <a:pt x="4201927" y="359234"/>
                </a:lnTo>
                <a:lnTo>
                  <a:pt x="4218164" y="402270"/>
                </a:lnTo>
                <a:lnTo>
                  <a:pt x="4231055" y="446834"/>
                </a:lnTo>
                <a:lnTo>
                  <a:pt x="4240451" y="492775"/>
                </a:lnTo>
                <a:lnTo>
                  <a:pt x="4246200" y="539941"/>
                </a:lnTo>
                <a:lnTo>
                  <a:pt x="4248150" y="588181"/>
                </a:lnTo>
                <a:lnTo>
                  <a:pt x="4248150" y="2940832"/>
                </a:lnTo>
                <a:lnTo>
                  <a:pt x="4246200" y="2989071"/>
                </a:lnTo>
                <a:lnTo>
                  <a:pt x="4240451" y="3036237"/>
                </a:lnTo>
                <a:lnTo>
                  <a:pt x="4231055" y="3082178"/>
                </a:lnTo>
                <a:lnTo>
                  <a:pt x="4218164" y="3126742"/>
                </a:lnTo>
                <a:lnTo>
                  <a:pt x="4201927" y="3169778"/>
                </a:lnTo>
                <a:lnTo>
                  <a:pt x="4182498" y="3211134"/>
                </a:lnTo>
                <a:lnTo>
                  <a:pt x="4160026" y="3250660"/>
                </a:lnTo>
                <a:lnTo>
                  <a:pt x="4134665" y="3288203"/>
                </a:lnTo>
                <a:lnTo>
                  <a:pt x="4106564" y="3323613"/>
                </a:lnTo>
                <a:lnTo>
                  <a:pt x="4075875" y="3356738"/>
                </a:lnTo>
                <a:lnTo>
                  <a:pt x="4042750" y="3387427"/>
                </a:lnTo>
                <a:lnTo>
                  <a:pt x="4007340" y="3415528"/>
                </a:lnTo>
                <a:lnTo>
                  <a:pt x="3969797" y="3440889"/>
                </a:lnTo>
                <a:lnTo>
                  <a:pt x="3930271" y="3463361"/>
                </a:lnTo>
                <a:lnTo>
                  <a:pt x="3888915" y="3482790"/>
                </a:lnTo>
                <a:lnTo>
                  <a:pt x="3845879" y="3499027"/>
                </a:lnTo>
                <a:lnTo>
                  <a:pt x="3801315" y="3511918"/>
                </a:lnTo>
                <a:lnTo>
                  <a:pt x="3755374" y="3521314"/>
                </a:lnTo>
                <a:lnTo>
                  <a:pt x="3708208" y="3527063"/>
                </a:lnTo>
                <a:lnTo>
                  <a:pt x="3659969" y="3529013"/>
                </a:lnTo>
                <a:lnTo>
                  <a:pt x="588181" y="3529013"/>
                </a:lnTo>
                <a:lnTo>
                  <a:pt x="539941" y="3527063"/>
                </a:lnTo>
                <a:lnTo>
                  <a:pt x="492775" y="3521314"/>
                </a:lnTo>
                <a:lnTo>
                  <a:pt x="446834" y="3511918"/>
                </a:lnTo>
                <a:lnTo>
                  <a:pt x="402270" y="3499027"/>
                </a:lnTo>
                <a:lnTo>
                  <a:pt x="359234" y="3482790"/>
                </a:lnTo>
                <a:lnTo>
                  <a:pt x="317878" y="3463361"/>
                </a:lnTo>
                <a:lnTo>
                  <a:pt x="278352" y="3440889"/>
                </a:lnTo>
                <a:lnTo>
                  <a:pt x="240809" y="3415528"/>
                </a:lnTo>
                <a:lnTo>
                  <a:pt x="205399" y="3387427"/>
                </a:lnTo>
                <a:lnTo>
                  <a:pt x="172274" y="3356738"/>
                </a:lnTo>
                <a:lnTo>
                  <a:pt x="141585" y="3323613"/>
                </a:lnTo>
                <a:lnTo>
                  <a:pt x="113484" y="3288203"/>
                </a:lnTo>
                <a:lnTo>
                  <a:pt x="88123" y="3250660"/>
                </a:lnTo>
                <a:lnTo>
                  <a:pt x="65651" y="3211134"/>
                </a:lnTo>
                <a:lnTo>
                  <a:pt x="46222" y="3169778"/>
                </a:lnTo>
                <a:lnTo>
                  <a:pt x="29985" y="3126742"/>
                </a:lnTo>
                <a:lnTo>
                  <a:pt x="17094" y="3082178"/>
                </a:lnTo>
                <a:lnTo>
                  <a:pt x="7698" y="3036237"/>
                </a:lnTo>
                <a:lnTo>
                  <a:pt x="1949" y="2989071"/>
                </a:lnTo>
                <a:lnTo>
                  <a:pt x="0" y="2940832"/>
                </a:lnTo>
                <a:lnTo>
                  <a:pt x="0" y="5881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2275" y="2565400"/>
            <a:ext cx="1224280" cy="2951480"/>
          </a:xfrm>
          <a:custGeom>
            <a:avLst/>
            <a:gdLst/>
            <a:ahLst/>
            <a:cxnLst/>
            <a:rect l="l" t="t" r="r" b="b"/>
            <a:pathLst>
              <a:path w="1224280" h="2951479">
                <a:moveTo>
                  <a:pt x="0" y="203996"/>
                </a:moveTo>
                <a:lnTo>
                  <a:pt x="5387" y="157221"/>
                </a:lnTo>
                <a:lnTo>
                  <a:pt x="20734" y="114283"/>
                </a:lnTo>
                <a:lnTo>
                  <a:pt x="44815" y="76406"/>
                </a:lnTo>
                <a:lnTo>
                  <a:pt x="76407" y="44815"/>
                </a:lnTo>
                <a:lnTo>
                  <a:pt x="114284" y="20734"/>
                </a:lnTo>
                <a:lnTo>
                  <a:pt x="157221" y="5387"/>
                </a:lnTo>
                <a:lnTo>
                  <a:pt x="203996" y="0"/>
                </a:lnTo>
                <a:lnTo>
                  <a:pt x="1019966" y="0"/>
                </a:lnTo>
                <a:lnTo>
                  <a:pt x="1066740" y="5387"/>
                </a:lnTo>
                <a:lnTo>
                  <a:pt x="1109678" y="20734"/>
                </a:lnTo>
                <a:lnTo>
                  <a:pt x="1147555" y="44815"/>
                </a:lnTo>
                <a:lnTo>
                  <a:pt x="1179147" y="76406"/>
                </a:lnTo>
                <a:lnTo>
                  <a:pt x="1203228" y="114283"/>
                </a:lnTo>
                <a:lnTo>
                  <a:pt x="1218575" y="157221"/>
                </a:lnTo>
                <a:lnTo>
                  <a:pt x="1223963" y="203996"/>
                </a:lnTo>
                <a:lnTo>
                  <a:pt x="1223963" y="2747167"/>
                </a:lnTo>
                <a:lnTo>
                  <a:pt x="1218575" y="2793941"/>
                </a:lnTo>
                <a:lnTo>
                  <a:pt x="1203228" y="2836879"/>
                </a:lnTo>
                <a:lnTo>
                  <a:pt x="1179147" y="2874756"/>
                </a:lnTo>
                <a:lnTo>
                  <a:pt x="1147555" y="2906347"/>
                </a:lnTo>
                <a:lnTo>
                  <a:pt x="1109678" y="2930428"/>
                </a:lnTo>
                <a:lnTo>
                  <a:pt x="1066740" y="2945775"/>
                </a:lnTo>
                <a:lnTo>
                  <a:pt x="1019966" y="2951163"/>
                </a:lnTo>
                <a:lnTo>
                  <a:pt x="203996" y="2951163"/>
                </a:lnTo>
                <a:lnTo>
                  <a:pt x="157221" y="2945775"/>
                </a:lnTo>
                <a:lnTo>
                  <a:pt x="114284" y="2930428"/>
                </a:lnTo>
                <a:lnTo>
                  <a:pt x="76407" y="2906347"/>
                </a:lnTo>
                <a:lnTo>
                  <a:pt x="44815" y="2874756"/>
                </a:lnTo>
                <a:lnTo>
                  <a:pt x="20734" y="2836879"/>
                </a:lnTo>
                <a:lnTo>
                  <a:pt x="5387" y="2793941"/>
                </a:lnTo>
                <a:lnTo>
                  <a:pt x="0" y="2747167"/>
                </a:lnTo>
                <a:lnTo>
                  <a:pt x="0" y="2039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13889" y="1062438"/>
            <a:ext cx="2630805" cy="196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非二义性文法</a:t>
            </a:r>
            <a:endParaRPr sz="23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tabLst>
                <a:tab pos="182054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LL</a:t>
            </a:r>
            <a:r>
              <a:rPr dirty="0" sz="2400" b="1">
                <a:latin typeface="Times New Roman"/>
                <a:cs typeface="Times New Roman"/>
              </a:rPr>
              <a:t>(k)	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R(k)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12289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LL(1)	LR(1)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6012" y="3213100"/>
            <a:ext cx="3961129" cy="2663825"/>
          </a:xfrm>
          <a:custGeom>
            <a:avLst/>
            <a:gdLst/>
            <a:ahLst/>
            <a:cxnLst/>
            <a:rect l="l" t="t" r="r" b="b"/>
            <a:pathLst>
              <a:path w="3961129" h="2663825">
                <a:moveTo>
                  <a:pt x="0" y="443980"/>
                </a:moveTo>
                <a:lnTo>
                  <a:pt x="2605" y="395603"/>
                </a:lnTo>
                <a:lnTo>
                  <a:pt x="10240" y="348736"/>
                </a:lnTo>
                <a:lnTo>
                  <a:pt x="22634" y="303648"/>
                </a:lnTo>
                <a:lnTo>
                  <a:pt x="39516" y="260610"/>
                </a:lnTo>
                <a:lnTo>
                  <a:pt x="60616" y="219894"/>
                </a:lnTo>
                <a:lnTo>
                  <a:pt x="85662" y="181771"/>
                </a:lnTo>
                <a:lnTo>
                  <a:pt x="114384" y="146510"/>
                </a:lnTo>
                <a:lnTo>
                  <a:pt x="146510" y="114384"/>
                </a:lnTo>
                <a:lnTo>
                  <a:pt x="181771" y="85662"/>
                </a:lnTo>
                <a:lnTo>
                  <a:pt x="219894" y="60616"/>
                </a:lnTo>
                <a:lnTo>
                  <a:pt x="260610" y="39516"/>
                </a:lnTo>
                <a:lnTo>
                  <a:pt x="303647" y="22634"/>
                </a:lnTo>
                <a:lnTo>
                  <a:pt x="348735" y="10240"/>
                </a:lnTo>
                <a:lnTo>
                  <a:pt x="395603" y="2605"/>
                </a:lnTo>
                <a:lnTo>
                  <a:pt x="443980" y="0"/>
                </a:lnTo>
                <a:lnTo>
                  <a:pt x="3516832" y="0"/>
                </a:lnTo>
                <a:lnTo>
                  <a:pt x="3565208" y="2605"/>
                </a:lnTo>
                <a:lnTo>
                  <a:pt x="3612076" y="10240"/>
                </a:lnTo>
                <a:lnTo>
                  <a:pt x="3657163" y="22634"/>
                </a:lnTo>
                <a:lnTo>
                  <a:pt x="3700201" y="39516"/>
                </a:lnTo>
                <a:lnTo>
                  <a:pt x="3740917" y="60616"/>
                </a:lnTo>
                <a:lnTo>
                  <a:pt x="3779040" y="85662"/>
                </a:lnTo>
                <a:lnTo>
                  <a:pt x="3814301" y="114384"/>
                </a:lnTo>
                <a:lnTo>
                  <a:pt x="3846427" y="146510"/>
                </a:lnTo>
                <a:lnTo>
                  <a:pt x="3875149" y="181771"/>
                </a:lnTo>
                <a:lnTo>
                  <a:pt x="3900195" y="219894"/>
                </a:lnTo>
                <a:lnTo>
                  <a:pt x="3921295" y="260610"/>
                </a:lnTo>
                <a:lnTo>
                  <a:pt x="3938177" y="303648"/>
                </a:lnTo>
                <a:lnTo>
                  <a:pt x="3950571" y="348736"/>
                </a:lnTo>
                <a:lnTo>
                  <a:pt x="3958206" y="395603"/>
                </a:lnTo>
                <a:lnTo>
                  <a:pt x="3960812" y="443980"/>
                </a:lnTo>
                <a:lnTo>
                  <a:pt x="3960812" y="2219845"/>
                </a:lnTo>
                <a:lnTo>
                  <a:pt x="3958206" y="2268221"/>
                </a:lnTo>
                <a:lnTo>
                  <a:pt x="3950571" y="2315089"/>
                </a:lnTo>
                <a:lnTo>
                  <a:pt x="3938177" y="2360176"/>
                </a:lnTo>
                <a:lnTo>
                  <a:pt x="3921295" y="2403214"/>
                </a:lnTo>
                <a:lnTo>
                  <a:pt x="3900195" y="2443930"/>
                </a:lnTo>
                <a:lnTo>
                  <a:pt x="3875149" y="2482053"/>
                </a:lnTo>
                <a:lnTo>
                  <a:pt x="3846427" y="2517314"/>
                </a:lnTo>
                <a:lnTo>
                  <a:pt x="3814301" y="2549440"/>
                </a:lnTo>
                <a:lnTo>
                  <a:pt x="3779040" y="2578162"/>
                </a:lnTo>
                <a:lnTo>
                  <a:pt x="3740917" y="2603208"/>
                </a:lnTo>
                <a:lnTo>
                  <a:pt x="3700201" y="2624308"/>
                </a:lnTo>
                <a:lnTo>
                  <a:pt x="3657163" y="2641190"/>
                </a:lnTo>
                <a:lnTo>
                  <a:pt x="3612076" y="2653584"/>
                </a:lnTo>
                <a:lnTo>
                  <a:pt x="3565208" y="2661219"/>
                </a:lnTo>
                <a:lnTo>
                  <a:pt x="3516832" y="2663825"/>
                </a:lnTo>
                <a:lnTo>
                  <a:pt x="443980" y="2663825"/>
                </a:lnTo>
                <a:lnTo>
                  <a:pt x="395603" y="2661219"/>
                </a:lnTo>
                <a:lnTo>
                  <a:pt x="348735" y="2653584"/>
                </a:lnTo>
                <a:lnTo>
                  <a:pt x="303647" y="2641190"/>
                </a:lnTo>
                <a:lnTo>
                  <a:pt x="260610" y="2624308"/>
                </a:lnTo>
                <a:lnTo>
                  <a:pt x="219894" y="2603208"/>
                </a:lnTo>
                <a:lnTo>
                  <a:pt x="181771" y="2578162"/>
                </a:lnTo>
                <a:lnTo>
                  <a:pt x="146510" y="2549440"/>
                </a:lnTo>
                <a:lnTo>
                  <a:pt x="114384" y="2517314"/>
                </a:lnTo>
                <a:lnTo>
                  <a:pt x="85662" y="2482053"/>
                </a:lnTo>
                <a:lnTo>
                  <a:pt x="60616" y="2443930"/>
                </a:lnTo>
                <a:lnTo>
                  <a:pt x="39516" y="2403214"/>
                </a:lnTo>
                <a:lnTo>
                  <a:pt x="22634" y="2360176"/>
                </a:lnTo>
                <a:lnTo>
                  <a:pt x="10240" y="2315089"/>
                </a:lnTo>
                <a:lnTo>
                  <a:pt x="2605" y="2268221"/>
                </a:lnTo>
                <a:lnTo>
                  <a:pt x="0" y="2219845"/>
                </a:lnTo>
                <a:lnTo>
                  <a:pt x="0" y="4439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60475" y="3933825"/>
            <a:ext cx="3672204" cy="1800225"/>
          </a:xfrm>
          <a:custGeom>
            <a:avLst/>
            <a:gdLst/>
            <a:ahLst/>
            <a:cxnLst/>
            <a:rect l="l" t="t" r="r" b="b"/>
            <a:pathLst>
              <a:path w="3672204" h="1800225">
                <a:moveTo>
                  <a:pt x="0" y="300043"/>
                </a:moveTo>
                <a:lnTo>
                  <a:pt x="3927" y="251374"/>
                </a:lnTo>
                <a:lnTo>
                  <a:pt x="15296" y="205206"/>
                </a:lnTo>
                <a:lnTo>
                  <a:pt x="33490" y="162156"/>
                </a:lnTo>
                <a:lnTo>
                  <a:pt x="57891" y="122841"/>
                </a:lnTo>
                <a:lnTo>
                  <a:pt x="87880" y="87880"/>
                </a:lnTo>
                <a:lnTo>
                  <a:pt x="122841" y="57891"/>
                </a:lnTo>
                <a:lnTo>
                  <a:pt x="162156" y="33490"/>
                </a:lnTo>
                <a:lnTo>
                  <a:pt x="205206" y="15296"/>
                </a:lnTo>
                <a:lnTo>
                  <a:pt x="251374" y="3927"/>
                </a:lnTo>
                <a:lnTo>
                  <a:pt x="300043" y="0"/>
                </a:lnTo>
                <a:lnTo>
                  <a:pt x="3371844" y="0"/>
                </a:lnTo>
                <a:lnTo>
                  <a:pt x="3420512" y="3927"/>
                </a:lnTo>
                <a:lnTo>
                  <a:pt x="3466681" y="15296"/>
                </a:lnTo>
                <a:lnTo>
                  <a:pt x="3509731" y="33490"/>
                </a:lnTo>
                <a:lnTo>
                  <a:pt x="3549046" y="57891"/>
                </a:lnTo>
                <a:lnTo>
                  <a:pt x="3584007" y="87880"/>
                </a:lnTo>
                <a:lnTo>
                  <a:pt x="3613997" y="122841"/>
                </a:lnTo>
                <a:lnTo>
                  <a:pt x="3638397" y="162156"/>
                </a:lnTo>
                <a:lnTo>
                  <a:pt x="3656591" y="205206"/>
                </a:lnTo>
                <a:lnTo>
                  <a:pt x="3667960" y="251374"/>
                </a:lnTo>
                <a:lnTo>
                  <a:pt x="3671888" y="300043"/>
                </a:lnTo>
                <a:lnTo>
                  <a:pt x="3671888" y="1500181"/>
                </a:lnTo>
                <a:lnTo>
                  <a:pt x="3667960" y="1548849"/>
                </a:lnTo>
                <a:lnTo>
                  <a:pt x="3656591" y="1595018"/>
                </a:lnTo>
                <a:lnTo>
                  <a:pt x="3638397" y="1638068"/>
                </a:lnTo>
                <a:lnTo>
                  <a:pt x="3613997" y="1677383"/>
                </a:lnTo>
                <a:lnTo>
                  <a:pt x="3584007" y="1712344"/>
                </a:lnTo>
                <a:lnTo>
                  <a:pt x="3549046" y="1742334"/>
                </a:lnTo>
                <a:lnTo>
                  <a:pt x="3509731" y="1766734"/>
                </a:lnTo>
                <a:lnTo>
                  <a:pt x="3466681" y="1784928"/>
                </a:lnTo>
                <a:lnTo>
                  <a:pt x="3420512" y="1796297"/>
                </a:lnTo>
                <a:lnTo>
                  <a:pt x="3371844" y="1800225"/>
                </a:lnTo>
                <a:lnTo>
                  <a:pt x="300043" y="1800225"/>
                </a:lnTo>
                <a:lnTo>
                  <a:pt x="251374" y="1796297"/>
                </a:lnTo>
                <a:lnTo>
                  <a:pt x="205206" y="1784928"/>
                </a:lnTo>
                <a:lnTo>
                  <a:pt x="162156" y="1766734"/>
                </a:lnTo>
                <a:lnTo>
                  <a:pt x="122841" y="1742334"/>
                </a:lnTo>
                <a:lnTo>
                  <a:pt x="87880" y="1712344"/>
                </a:lnTo>
                <a:lnTo>
                  <a:pt x="57891" y="1677383"/>
                </a:lnTo>
                <a:lnTo>
                  <a:pt x="33490" y="1638068"/>
                </a:lnTo>
                <a:lnTo>
                  <a:pt x="15296" y="1595018"/>
                </a:lnTo>
                <a:lnTo>
                  <a:pt x="3927" y="1548849"/>
                </a:lnTo>
                <a:lnTo>
                  <a:pt x="0" y="1500181"/>
                </a:lnTo>
                <a:lnTo>
                  <a:pt x="0" y="3000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98215" y="3279140"/>
            <a:ext cx="1228725" cy="1113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R(1)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R="24765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SLR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63712" y="4437062"/>
            <a:ext cx="3024505" cy="1008380"/>
          </a:xfrm>
          <a:custGeom>
            <a:avLst/>
            <a:gdLst/>
            <a:ahLst/>
            <a:cxnLst/>
            <a:rect l="l" t="t" r="r" b="b"/>
            <a:pathLst>
              <a:path w="3024504" h="1008379">
                <a:moveTo>
                  <a:pt x="0" y="504031"/>
                </a:moveTo>
                <a:lnTo>
                  <a:pt x="6179" y="458153"/>
                </a:lnTo>
                <a:lnTo>
                  <a:pt x="24361" y="413430"/>
                </a:lnTo>
                <a:lnTo>
                  <a:pt x="54013" y="370039"/>
                </a:lnTo>
                <a:lnTo>
                  <a:pt x="94600" y="328158"/>
                </a:lnTo>
                <a:lnTo>
                  <a:pt x="145588" y="287964"/>
                </a:lnTo>
                <a:lnTo>
                  <a:pt x="206445" y="249636"/>
                </a:lnTo>
                <a:lnTo>
                  <a:pt x="240406" y="231228"/>
                </a:lnTo>
                <a:lnTo>
                  <a:pt x="276635" y="213352"/>
                </a:lnTo>
                <a:lnTo>
                  <a:pt x="315063" y="196032"/>
                </a:lnTo>
                <a:lnTo>
                  <a:pt x="355625" y="179290"/>
                </a:lnTo>
                <a:lnTo>
                  <a:pt x="398253" y="163147"/>
                </a:lnTo>
                <a:lnTo>
                  <a:pt x="442881" y="147627"/>
                </a:lnTo>
                <a:lnTo>
                  <a:pt x="489443" y="132751"/>
                </a:lnTo>
                <a:lnTo>
                  <a:pt x="537870" y="118541"/>
                </a:lnTo>
                <a:lnTo>
                  <a:pt x="588098" y="105021"/>
                </a:lnTo>
                <a:lnTo>
                  <a:pt x="640058" y="92211"/>
                </a:lnTo>
                <a:lnTo>
                  <a:pt x="693684" y="80135"/>
                </a:lnTo>
                <a:lnTo>
                  <a:pt x="748910" y="68815"/>
                </a:lnTo>
                <a:lnTo>
                  <a:pt x="805669" y="58272"/>
                </a:lnTo>
                <a:lnTo>
                  <a:pt x="863894" y="48529"/>
                </a:lnTo>
                <a:lnTo>
                  <a:pt x="923518" y="39609"/>
                </a:lnTo>
                <a:lnTo>
                  <a:pt x="984474" y="31533"/>
                </a:lnTo>
                <a:lnTo>
                  <a:pt x="1046697" y="24324"/>
                </a:lnTo>
                <a:lnTo>
                  <a:pt x="1110118" y="18004"/>
                </a:lnTo>
                <a:lnTo>
                  <a:pt x="1174672" y="12595"/>
                </a:lnTo>
                <a:lnTo>
                  <a:pt x="1240292" y="8120"/>
                </a:lnTo>
                <a:lnTo>
                  <a:pt x="1306910" y="4601"/>
                </a:lnTo>
                <a:lnTo>
                  <a:pt x="1374461" y="2059"/>
                </a:lnTo>
                <a:lnTo>
                  <a:pt x="1442878" y="518"/>
                </a:lnTo>
                <a:lnTo>
                  <a:pt x="1512093" y="0"/>
                </a:lnTo>
                <a:lnTo>
                  <a:pt x="1581308" y="518"/>
                </a:lnTo>
                <a:lnTo>
                  <a:pt x="1649724" y="2059"/>
                </a:lnTo>
                <a:lnTo>
                  <a:pt x="1717275" y="4601"/>
                </a:lnTo>
                <a:lnTo>
                  <a:pt x="1783893" y="8120"/>
                </a:lnTo>
                <a:lnTo>
                  <a:pt x="1849513" y="12595"/>
                </a:lnTo>
                <a:lnTo>
                  <a:pt x="1914067" y="18004"/>
                </a:lnTo>
                <a:lnTo>
                  <a:pt x="1977489" y="24324"/>
                </a:lnTo>
                <a:lnTo>
                  <a:pt x="2039711" y="31533"/>
                </a:lnTo>
                <a:lnTo>
                  <a:pt x="2100668" y="39609"/>
                </a:lnTo>
                <a:lnTo>
                  <a:pt x="2160292" y="48529"/>
                </a:lnTo>
                <a:lnTo>
                  <a:pt x="2218517" y="58272"/>
                </a:lnTo>
                <a:lnTo>
                  <a:pt x="2275276" y="68815"/>
                </a:lnTo>
                <a:lnTo>
                  <a:pt x="2330502" y="80135"/>
                </a:lnTo>
                <a:lnTo>
                  <a:pt x="2384128" y="92211"/>
                </a:lnTo>
                <a:lnTo>
                  <a:pt x="2436088" y="105021"/>
                </a:lnTo>
                <a:lnTo>
                  <a:pt x="2486316" y="118541"/>
                </a:lnTo>
                <a:lnTo>
                  <a:pt x="2534743" y="132751"/>
                </a:lnTo>
                <a:lnTo>
                  <a:pt x="2581305" y="147627"/>
                </a:lnTo>
                <a:lnTo>
                  <a:pt x="2625933" y="163147"/>
                </a:lnTo>
                <a:lnTo>
                  <a:pt x="2668561" y="179290"/>
                </a:lnTo>
                <a:lnTo>
                  <a:pt x="2709123" y="196032"/>
                </a:lnTo>
                <a:lnTo>
                  <a:pt x="2747551" y="213352"/>
                </a:lnTo>
                <a:lnTo>
                  <a:pt x="2783780" y="231228"/>
                </a:lnTo>
                <a:lnTo>
                  <a:pt x="2817742" y="249636"/>
                </a:lnTo>
                <a:lnTo>
                  <a:pt x="2878598" y="287964"/>
                </a:lnTo>
                <a:lnTo>
                  <a:pt x="2929586" y="328158"/>
                </a:lnTo>
                <a:lnTo>
                  <a:pt x="2970173" y="370039"/>
                </a:lnTo>
                <a:lnTo>
                  <a:pt x="2999825" y="413430"/>
                </a:lnTo>
                <a:lnTo>
                  <a:pt x="3018007" y="458153"/>
                </a:lnTo>
                <a:lnTo>
                  <a:pt x="3024187" y="504031"/>
                </a:lnTo>
                <a:lnTo>
                  <a:pt x="3022631" y="527102"/>
                </a:lnTo>
                <a:lnTo>
                  <a:pt x="3010383" y="572425"/>
                </a:lnTo>
                <a:lnTo>
                  <a:pt x="2986399" y="616504"/>
                </a:lnTo>
                <a:lnTo>
                  <a:pt x="2951213" y="659162"/>
                </a:lnTo>
                <a:lnTo>
                  <a:pt x="2905359" y="700222"/>
                </a:lnTo>
                <a:lnTo>
                  <a:pt x="2849370" y="739505"/>
                </a:lnTo>
                <a:lnTo>
                  <a:pt x="2783780" y="776833"/>
                </a:lnTo>
                <a:lnTo>
                  <a:pt x="2747551" y="794709"/>
                </a:lnTo>
                <a:lnTo>
                  <a:pt x="2709123" y="812029"/>
                </a:lnTo>
                <a:lnTo>
                  <a:pt x="2668561" y="828771"/>
                </a:lnTo>
                <a:lnTo>
                  <a:pt x="2625933" y="844914"/>
                </a:lnTo>
                <a:lnTo>
                  <a:pt x="2581305" y="860434"/>
                </a:lnTo>
                <a:lnTo>
                  <a:pt x="2534743" y="875310"/>
                </a:lnTo>
                <a:lnTo>
                  <a:pt x="2486316" y="889520"/>
                </a:lnTo>
                <a:lnTo>
                  <a:pt x="2436088" y="903040"/>
                </a:lnTo>
                <a:lnTo>
                  <a:pt x="2384128" y="915850"/>
                </a:lnTo>
                <a:lnTo>
                  <a:pt x="2330502" y="927926"/>
                </a:lnTo>
                <a:lnTo>
                  <a:pt x="2275276" y="939246"/>
                </a:lnTo>
                <a:lnTo>
                  <a:pt x="2218517" y="949789"/>
                </a:lnTo>
                <a:lnTo>
                  <a:pt x="2160292" y="959532"/>
                </a:lnTo>
                <a:lnTo>
                  <a:pt x="2100668" y="968452"/>
                </a:lnTo>
                <a:lnTo>
                  <a:pt x="2039711" y="976528"/>
                </a:lnTo>
                <a:lnTo>
                  <a:pt x="1977489" y="983737"/>
                </a:lnTo>
                <a:lnTo>
                  <a:pt x="1914067" y="990057"/>
                </a:lnTo>
                <a:lnTo>
                  <a:pt x="1849513" y="995466"/>
                </a:lnTo>
                <a:lnTo>
                  <a:pt x="1783893" y="999941"/>
                </a:lnTo>
                <a:lnTo>
                  <a:pt x="1717275" y="1003460"/>
                </a:lnTo>
                <a:lnTo>
                  <a:pt x="1649724" y="1006002"/>
                </a:lnTo>
                <a:lnTo>
                  <a:pt x="1581308" y="1007543"/>
                </a:lnTo>
                <a:lnTo>
                  <a:pt x="1512093" y="1008062"/>
                </a:lnTo>
                <a:lnTo>
                  <a:pt x="1442878" y="1007543"/>
                </a:lnTo>
                <a:lnTo>
                  <a:pt x="1374461" y="1006002"/>
                </a:lnTo>
                <a:lnTo>
                  <a:pt x="1306910" y="1003460"/>
                </a:lnTo>
                <a:lnTo>
                  <a:pt x="1240292" y="999941"/>
                </a:lnTo>
                <a:lnTo>
                  <a:pt x="1174672" y="995466"/>
                </a:lnTo>
                <a:lnTo>
                  <a:pt x="1110118" y="990057"/>
                </a:lnTo>
                <a:lnTo>
                  <a:pt x="1046697" y="983737"/>
                </a:lnTo>
                <a:lnTo>
                  <a:pt x="984474" y="976528"/>
                </a:lnTo>
                <a:lnTo>
                  <a:pt x="923518" y="968452"/>
                </a:lnTo>
                <a:lnTo>
                  <a:pt x="863894" y="959532"/>
                </a:lnTo>
                <a:lnTo>
                  <a:pt x="805669" y="949789"/>
                </a:lnTo>
                <a:lnTo>
                  <a:pt x="748910" y="939246"/>
                </a:lnTo>
                <a:lnTo>
                  <a:pt x="693684" y="927926"/>
                </a:lnTo>
                <a:lnTo>
                  <a:pt x="640058" y="915850"/>
                </a:lnTo>
                <a:lnTo>
                  <a:pt x="588098" y="903040"/>
                </a:lnTo>
                <a:lnTo>
                  <a:pt x="537870" y="889520"/>
                </a:lnTo>
                <a:lnTo>
                  <a:pt x="489443" y="875310"/>
                </a:lnTo>
                <a:lnTo>
                  <a:pt x="442881" y="860434"/>
                </a:lnTo>
                <a:lnTo>
                  <a:pt x="398253" y="844914"/>
                </a:lnTo>
                <a:lnTo>
                  <a:pt x="355625" y="828771"/>
                </a:lnTo>
                <a:lnTo>
                  <a:pt x="315063" y="812029"/>
                </a:lnTo>
                <a:lnTo>
                  <a:pt x="276635" y="794709"/>
                </a:lnTo>
                <a:lnTo>
                  <a:pt x="240406" y="776833"/>
                </a:lnTo>
                <a:lnTo>
                  <a:pt x="206445" y="758425"/>
                </a:lnTo>
                <a:lnTo>
                  <a:pt x="145588" y="720097"/>
                </a:lnTo>
                <a:lnTo>
                  <a:pt x="94600" y="679903"/>
                </a:lnTo>
                <a:lnTo>
                  <a:pt x="54013" y="638022"/>
                </a:lnTo>
                <a:lnTo>
                  <a:pt x="24361" y="594631"/>
                </a:lnTo>
                <a:lnTo>
                  <a:pt x="6179" y="549908"/>
                </a:lnTo>
                <a:lnTo>
                  <a:pt x="0" y="5040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787140" y="4720844"/>
            <a:ext cx="805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R(0)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35150" y="4643437"/>
            <a:ext cx="1008380" cy="584200"/>
          </a:xfrm>
          <a:custGeom>
            <a:avLst/>
            <a:gdLst/>
            <a:ahLst/>
            <a:cxnLst/>
            <a:rect l="l" t="t" r="r" b="b"/>
            <a:pathLst>
              <a:path w="1008380" h="584200">
                <a:moveTo>
                  <a:pt x="0" y="292100"/>
                </a:moveTo>
                <a:lnTo>
                  <a:pt x="13311" y="225124"/>
                </a:lnTo>
                <a:lnTo>
                  <a:pt x="51230" y="163641"/>
                </a:lnTo>
                <a:lnTo>
                  <a:pt x="78471" y="135508"/>
                </a:lnTo>
                <a:lnTo>
                  <a:pt x="110730" y="109406"/>
                </a:lnTo>
                <a:lnTo>
                  <a:pt x="147627" y="85554"/>
                </a:lnTo>
                <a:lnTo>
                  <a:pt x="188785" y="64171"/>
                </a:lnTo>
                <a:lnTo>
                  <a:pt x="233826" y="45476"/>
                </a:lnTo>
                <a:lnTo>
                  <a:pt x="282371" y="29689"/>
                </a:lnTo>
                <a:lnTo>
                  <a:pt x="334042" y="17029"/>
                </a:lnTo>
                <a:lnTo>
                  <a:pt x="388461" y="7714"/>
                </a:lnTo>
                <a:lnTo>
                  <a:pt x="445250" y="1965"/>
                </a:lnTo>
                <a:lnTo>
                  <a:pt x="504031" y="0"/>
                </a:lnTo>
                <a:lnTo>
                  <a:pt x="562812" y="1965"/>
                </a:lnTo>
                <a:lnTo>
                  <a:pt x="619601" y="7714"/>
                </a:lnTo>
                <a:lnTo>
                  <a:pt x="674020" y="17029"/>
                </a:lnTo>
                <a:lnTo>
                  <a:pt x="725691" y="29689"/>
                </a:lnTo>
                <a:lnTo>
                  <a:pt x="774236" y="45476"/>
                </a:lnTo>
                <a:lnTo>
                  <a:pt x="819277" y="64171"/>
                </a:lnTo>
                <a:lnTo>
                  <a:pt x="860435" y="85554"/>
                </a:lnTo>
                <a:lnTo>
                  <a:pt x="897332" y="109406"/>
                </a:lnTo>
                <a:lnTo>
                  <a:pt x="929591" y="135508"/>
                </a:lnTo>
                <a:lnTo>
                  <a:pt x="956832" y="163641"/>
                </a:lnTo>
                <a:lnTo>
                  <a:pt x="994751" y="225124"/>
                </a:lnTo>
                <a:lnTo>
                  <a:pt x="1008063" y="292100"/>
                </a:lnTo>
                <a:lnTo>
                  <a:pt x="1004672" y="326165"/>
                </a:lnTo>
                <a:lnTo>
                  <a:pt x="978678" y="390613"/>
                </a:lnTo>
                <a:lnTo>
                  <a:pt x="929591" y="448691"/>
                </a:lnTo>
                <a:lnTo>
                  <a:pt x="897332" y="474793"/>
                </a:lnTo>
                <a:lnTo>
                  <a:pt x="860435" y="498645"/>
                </a:lnTo>
                <a:lnTo>
                  <a:pt x="819277" y="520028"/>
                </a:lnTo>
                <a:lnTo>
                  <a:pt x="774236" y="538723"/>
                </a:lnTo>
                <a:lnTo>
                  <a:pt x="725691" y="554510"/>
                </a:lnTo>
                <a:lnTo>
                  <a:pt x="674020" y="567170"/>
                </a:lnTo>
                <a:lnTo>
                  <a:pt x="619601" y="576485"/>
                </a:lnTo>
                <a:lnTo>
                  <a:pt x="562812" y="582234"/>
                </a:lnTo>
                <a:lnTo>
                  <a:pt x="504031" y="584200"/>
                </a:lnTo>
                <a:lnTo>
                  <a:pt x="445250" y="582234"/>
                </a:lnTo>
                <a:lnTo>
                  <a:pt x="388461" y="576485"/>
                </a:lnTo>
                <a:lnTo>
                  <a:pt x="334042" y="567170"/>
                </a:lnTo>
                <a:lnTo>
                  <a:pt x="282371" y="554510"/>
                </a:lnTo>
                <a:lnTo>
                  <a:pt x="233826" y="538723"/>
                </a:lnTo>
                <a:lnTo>
                  <a:pt x="188785" y="520028"/>
                </a:lnTo>
                <a:lnTo>
                  <a:pt x="147627" y="498645"/>
                </a:lnTo>
                <a:lnTo>
                  <a:pt x="110730" y="474793"/>
                </a:lnTo>
                <a:lnTo>
                  <a:pt x="78471" y="448691"/>
                </a:lnTo>
                <a:lnTo>
                  <a:pt x="51230" y="420558"/>
                </a:lnTo>
                <a:lnTo>
                  <a:pt x="13311" y="359075"/>
                </a:lnTo>
                <a:lnTo>
                  <a:pt x="0" y="292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945481" y="4726940"/>
            <a:ext cx="787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LL</a:t>
            </a:r>
            <a:r>
              <a:rPr dirty="0" sz="2400" b="1">
                <a:latin typeface="Times New Roman"/>
                <a:cs typeface="Times New Roman"/>
              </a:rPr>
              <a:t>(0)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126</a:t>
            </a:fld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81851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>
                <a:latin typeface="宋体"/>
                <a:cs typeface="宋体"/>
              </a:rPr>
              <a:t>4.4.5</a:t>
            </a:r>
            <a:r>
              <a:rPr dirty="0" spc="35">
                <a:latin typeface="宋体"/>
                <a:cs typeface="宋体"/>
              </a:rPr>
              <a:t> </a:t>
            </a:r>
            <a:r>
              <a:rPr dirty="0" spc="40">
                <a:latin typeface="宋体"/>
                <a:cs typeface="宋体"/>
              </a:rPr>
              <a:t>LR</a:t>
            </a:r>
            <a:r>
              <a:rPr dirty="0" spc="90"/>
              <a:t>分析方法对二义文法的应用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254" y="1997824"/>
            <a:ext cx="8228330" cy="4045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ts val="3275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定理：任何二义性文法决不是</a:t>
            </a:r>
            <a:r>
              <a:rPr dirty="0" baseline="1010" sz="4125" spc="30" b="1">
                <a:latin typeface="宋体"/>
                <a:cs typeface="宋体"/>
              </a:rPr>
              <a:t>LR</a:t>
            </a:r>
            <a:r>
              <a:rPr dirty="0" baseline="1010" sz="4125" spc="67" b="1">
                <a:latin typeface="黑体"/>
                <a:cs typeface="黑体"/>
              </a:rPr>
              <a:t>文法，因而也不是</a:t>
            </a:r>
            <a:endParaRPr baseline="1010" sz="4125">
              <a:latin typeface="黑体"/>
              <a:cs typeface="黑体"/>
            </a:endParaRPr>
          </a:p>
          <a:p>
            <a:pPr marL="354965">
              <a:lnSpc>
                <a:spcPts val="3275"/>
              </a:lnSpc>
            </a:pPr>
            <a:r>
              <a:rPr dirty="0" sz="2750" spc="20" b="1">
                <a:latin typeface="宋体"/>
                <a:cs typeface="宋体"/>
              </a:rPr>
              <a:t>SLR</a:t>
            </a:r>
            <a:r>
              <a:rPr dirty="0" sz="2750" spc="45" b="1">
                <a:latin typeface="黑体"/>
                <a:cs typeface="黑体"/>
              </a:rPr>
              <a:t>或</a:t>
            </a:r>
            <a:r>
              <a:rPr dirty="0" sz="2750" spc="20" b="1">
                <a:latin typeface="宋体"/>
                <a:cs typeface="宋体"/>
              </a:rPr>
              <a:t>LALR</a:t>
            </a:r>
            <a:r>
              <a:rPr dirty="0" sz="2750" spc="45" b="1">
                <a:latin typeface="黑体"/>
                <a:cs typeface="黑体"/>
              </a:rPr>
              <a:t>文法。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algn="just" marL="354965" marR="6350" indent="-342900">
              <a:lnSpc>
                <a:spcPct val="102400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程序设计语言的某些结构用二义性文法描述比较直 </a:t>
            </a:r>
            <a:r>
              <a:rPr dirty="0" sz="2750" spc="45" b="1">
                <a:latin typeface="黑体"/>
                <a:cs typeface="黑体"/>
              </a:rPr>
              <a:t>观，使用方便。例如关于算术表达式的文法和</a:t>
            </a:r>
            <a:r>
              <a:rPr dirty="0" sz="2750" spc="20" b="1">
                <a:latin typeface="宋体"/>
                <a:cs typeface="宋体"/>
              </a:rPr>
              <a:t>if</a:t>
            </a:r>
            <a:r>
              <a:rPr dirty="0" sz="2750" spc="35" b="1">
                <a:latin typeface="黑体"/>
                <a:cs typeface="黑体"/>
              </a:rPr>
              <a:t>语 </a:t>
            </a:r>
            <a:r>
              <a:rPr dirty="0" sz="2750" spc="45" b="1">
                <a:latin typeface="黑体"/>
                <a:cs typeface="黑体"/>
              </a:rPr>
              <a:t>句的文法。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"/>
              <a:buChar char="■"/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在所有情况下，都说明了消除二义性的一些规则</a:t>
            </a:r>
            <a:endParaRPr baseline="1010" sz="4125">
              <a:latin typeface="黑体"/>
              <a:cs typeface="黑体"/>
            </a:endParaRPr>
          </a:p>
          <a:p>
            <a:pPr marL="354965">
              <a:lnSpc>
                <a:spcPct val="100000"/>
              </a:lnSpc>
              <a:spcBef>
                <a:spcPts val="75"/>
              </a:spcBef>
            </a:pPr>
            <a:r>
              <a:rPr dirty="0" sz="2750" spc="45" b="1">
                <a:latin typeface="黑体"/>
                <a:cs typeface="黑体"/>
              </a:rPr>
              <a:t>（即这类结构的使用限制）。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05930"/>
            <a:ext cx="696150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0000"/>
                </a:solidFill>
              </a:rPr>
              <a:t>利用优先级和结合规则解决表达式冲突</a:t>
            </a:r>
            <a:endParaRPr sz="3100"/>
          </a:p>
        </p:txBody>
      </p:sp>
      <p:sp>
        <p:nvSpPr>
          <p:cNvPr id="5" name="object 5"/>
          <p:cNvSpPr txBox="1"/>
          <p:nvPr/>
        </p:nvSpPr>
        <p:spPr>
          <a:xfrm>
            <a:off x="402590" y="954477"/>
            <a:ext cx="8121650" cy="51974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描述算术表达式集合的二义性文法：</a:t>
            </a:r>
            <a:endParaRPr baseline="1010" sz="4125">
              <a:latin typeface="黑体"/>
              <a:cs typeface="黑体"/>
            </a:endParaRPr>
          </a:p>
          <a:p>
            <a:pPr marL="574675">
              <a:lnSpc>
                <a:spcPct val="100000"/>
              </a:lnSpc>
              <a:spcBef>
                <a:spcPts val="530"/>
              </a:spcBef>
              <a:tabLst>
                <a:tab pos="4796790" algn="l"/>
              </a:tabLst>
            </a:pPr>
            <a:r>
              <a:rPr dirty="0" sz="2400" b="1">
                <a:latin typeface="Verdana"/>
                <a:cs typeface="Verdana"/>
              </a:rPr>
              <a:t>E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E+E|E*E|(E)|id	</a:t>
            </a:r>
            <a:r>
              <a:rPr dirty="0" baseline="1182" sz="3525" spc="75" b="1">
                <a:latin typeface="黑体"/>
                <a:cs typeface="黑体"/>
              </a:rPr>
              <a:t>（文法</a:t>
            </a:r>
            <a:r>
              <a:rPr dirty="0" sz="2400" spc="10" b="1">
                <a:latin typeface="Verdana"/>
                <a:cs typeface="Verdana"/>
              </a:rPr>
              <a:t>4.10</a:t>
            </a:r>
            <a:r>
              <a:rPr dirty="0" baseline="1182" sz="3525" spc="15" b="1">
                <a:latin typeface="黑体"/>
                <a:cs typeface="黑体"/>
              </a:rPr>
              <a:t>）</a:t>
            </a:r>
            <a:endParaRPr baseline="1182" sz="35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354965" marR="4900295" indent="-354965">
              <a:lnSpc>
                <a:spcPct val="118900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无二义性的文法：  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E+T|T  T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T*F|F  </a:t>
            </a:r>
            <a:r>
              <a:rPr dirty="0" sz="2400" b="1">
                <a:latin typeface="Verdana"/>
                <a:cs typeface="Verdana"/>
              </a:rPr>
              <a:t>F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(E)|id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"/>
              <a:buChar char="■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前者具有两个明显的优点：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ts val="2750"/>
              </a:lnSpc>
              <a:spcBef>
                <a:spcPts val="85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改变运算符号的优先级或结合规则时，文法本身无需改 </a:t>
            </a:r>
            <a:r>
              <a:rPr dirty="0" sz="2350" spc="50" b="1">
                <a:latin typeface="黑体"/>
                <a:cs typeface="黑体"/>
              </a:rPr>
              <a:t>变，只需改变限制条件。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49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LR</a:t>
            </a:r>
            <a:r>
              <a:rPr dirty="0" baseline="1182" sz="3525" spc="75" b="1">
                <a:latin typeface="黑体"/>
                <a:cs typeface="黑体"/>
              </a:rPr>
              <a:t>分析表所包含的状态数比后者少得多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00659"/>
            <a:ext cx="68630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>
                <a:solidFill>
                  <a:srgbClr val="FF0000"/>
                </a:solidFill>
              </a:rPr>
              <a:t>例：构造文法</a:t>
            </a:r>
            <a:r>
              <a:rPr dirty="0" sz="3600" spc="-5">
                <a:solidFill>
                  <a:srgbClr val="FF0000"/>
                </a:solidFill>
                <a:latin typeface="Verdana"/>
                <a:cs typeface="Verdana"/>
              </a:rPr>
              <a:t>4.10</a:t>
            </a:r>
            <a:r>
              <a:rPr dirty="0" sz="3500" spc="95">
                <a:solidFill>
                  <a:srgbClr val="FF0000"/>
                </a:solidFill>
              </a:rPr>
              <a:t>的</a:t>
            </a:r>
            <a:r>
              <a:rPr dirty="0" sz="3600">
                <a:solidFill>
                  <a:srgbClr val="FF0000"/>
                </a:solidFill>
                <a:latin typeface="Verdana"/>
                <a:cs typeface="Verdana"/>
              </a:rPr>
              <a:t>LR</a:t>
            </a:r>
            <a:r>
              <a:rPr dirty="0" sz="3500" spc="95">
                <a:solidFill>
                  <a:srgbClr val="FF0000"/>
                </a:solidFill>
              </a:rPr>
              <a:t>分析表。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27" y="1341628"/>
            <a:ext cx="46742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其拓广文法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b="1" i="1">
                <a:latin typeface="Symbol"/>
                <a:cs typeface="Symbol"/>
              </a:rPr>
              <a:t></a:t>
            </a:r>
            <a:r>
              <a:rPr dirty="0" baseline="1010" sz="4125" spc="67" b="1">
                <a:latin typeface="黑体"/>
                <a:cs typeface="黑体"/>
              </a:rPr>
              <a:t>具有产生式：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4158" y="1837435"/>
            <a:ext cx="1820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Verdana"/>
                <a:cs typeface="Verdana"/>
              </a:rPr>
              <a:t>(2)</a:t>
            </a:r>
            <a:r>
              <a:rPr dirty="0" sz="2400" spc="-65" b="1">
                <a:latin typeface="Verdana"/>
                <a:cs typeface="Verdana"/>
              </a:rPr>
              <a:t> 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E*E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227" y="1758187"/>
            <a:ext cx="1726564" cy="91566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latin typeface="Verdana"/>
                <a:cs typeface="Verdana"/>
              </a:rPr>
              <a:t>(0)</a:t>
            </a:r>
            <a:r>
              <a:rPr dirty="0" sz="2400" spc="-35" b="1">
                <a:latin typeface="Verdana"/>
                <a:cs typeface="Verdana"/>
              </a:rPr>
              <a:t> </a:t>
            </a:r>
            <a:r>
              <a:rPr dirty="0" sz="2400" spc="15" b="1">
                <a:latin typeface="Verdana"/>
                <a:cs typeface="Verdana"/>
              </a:rPr>
              <a:t>E</a:t>
            </a:r>
            <a:r>
              <a:rPr dirty="0" baseline="1182" sz="3525" spc="22" b="1" i="1">
                <a:latin typeface="Symbol"/>
                <a:cs typeface="Symbol"/>
              </a:rPr>
              <a:t></a:t>
            </a:r>
            <a:r>
              <a:rPr dirty="0" sz="2400" spc="15" b="1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400" b="1">
                <a:latin typeface="Verdana"/>
                <a:cs typeface="Verdana"/>
              </a:rPr>
              <a:t>(3)</a:t>
            </a:r>
            <a:r>
              <a:rPr dirty="0" sz="2400" spc="-80" b="1">
                <a:latin typeface="Verdana"/>
                <a:cs typeface="Verdana"/>
              </a:rPr>
              <a:t> 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(E)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6761" y="1758187"/>
            <a:ext cx="1868805" cy="91566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 spc="-5" b="1">
                <a:latin typeface="Verdana"/>
                <a:cs typeface="Verdana"/>
              </a:rPr>
              <a:t>(1)</a:t>
            </a:r>
            <a:r>
              <a:rPr dirty="0" sz="2400" spc="-65" b="1">
                <a:latin typeface="Verdana"/>
                <a:cs typeface="Verdana"/>
              </a:rPr>
              <a:t> 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E+E</a:t>
            </a:r>
            <a:endParaRPr sz="2400">
              <a:latin typeface="Verdana"/>
              <a:cs typeface="Verdana"/>
            </a:endParaRPr>
          </a:p>
          <a:p>
            <a:pPr marL="55880">
              <a:lnSpc>
                <a:spcPct val="100000"/>
              </a:lnSpc>
              <a:spcBef>
                <a:spcPts val="620"/>
              </a:spcBef>
            </a:pPr>
            <a:r>
              <a:rPr dirty="0" sz="2400" b="1">
                <a:latin typeface="Verdana"/>
                <a:cs typeface="Verdana"/>
              </a:rPr>
              <a:t>(4)</a:t>
            </a:r>
            <a:r>
              <a:rPr dirty="0" sz="2400" spc="-30" b="1">
                <a:latin typeface="Verdana"/>
                <a:cs typeface="Verdana"/>
              </a:rPr>
              <a:t> </a:t>
            </a:r>
            <a:r>
              <a:rPr dirty="0" sz="2400" spc="10" b="1">
                <a:latin typeface="Verdana"/>
                <a:cs typeface="Verdana"/>
              </a:rPr>
              <a:t>E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id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027" y="3057651"/>
            <a:ext cx="7961630" cy="8851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5080" indent="-342900">
              <a:lnSpc>
                <a:spcPct val="101400"/>
              </a:lnSpc>
              <a:spcBef>
                <a:spcPts val="5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构造文法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b="1" i="1">
                <a:latin typeface="Symbol"/>
                <a:cs typeface="Symbol"/>
              </a:rPr>
              <a:t>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项目集规范族及识别所有活 前缀的</a:t>
            </a:r>
            <a:r>
              <a:rPr dirty="0" sz="2800" b="1">
                <a:latin typeface="Verdana"/>
                <a:cs typeface="Verdana"/>
              </a:rPr>
              <a:t>DFA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9204" y="6650339"/>
            <a:ext cx="2667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>
                <a:latin typeface="黑体"/>
                <a:cs typeface="黑体"/>
              </a:rPr>
              <a:t>134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644880"/>
            <a:ext cx="43497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 b="1">
                <a:latin typeface="宋体"/>
                <a:cs typeface="宋体"/>
              </a:rPr>
              <a:t>开始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5271" y="920835"/>
            <a:ext cx="645160" cy="50800"/>
          </a:xfrm>
          <a:custGeom>
            <a:avLst/>
            <a:gdLst/>
            <a:ahLst/>
            <a:cxnLst/>
            <a:rect l="l" t="t" r="r" b="b"/>
            <a:pathLst>
              <a:path w="645160" h="50800">
                <a:moveTo>
                  <a:pt x="568565" y="30162"/>
                </a:moveTo>
                <a:lnTo>
                  <a:pt x="568565" y="50800"/>
                </a:lnTo>
                <a:lnTo>
                  <a:pt x="630478" y="30162"/>
                </a:lnTo>
                <a:lnTo>
                  <a:pt x="568565" y="30162"/>
                </a:lnTo>
                <a:close/>
              </a:path>
              <a:path w="645160" h="50800">
                <a:moveTo>
                  <a:pt x="568565" y="20637"/>
                </a:moveTo>
                <a:lnTo>
                  <a:pt x="568565" y="30162"/>
                </a:lnTo>
                <a:lnTo>
                  <a:pt x="581265" y="30162"/>
                </a:lnTo>
                <a:lnTo>
                  <a:pt x="581265" y="20637"/>
                </a:lnTo>
                <a:lnTo>
                  <a:pt x="568565" y="20637"/>
                </a:lnTo>
                <a:close/>
              </a:path>
              <a:path w="645160" h="50800">
                <a:moveTo>
                  <a:pt x="568565" y="0"/>
                </a:moveTo>
                <a:lnTo>
                  <a:pt x="568565" y="20637"/>
                </a:lnTo>
                <a:lnTo>
                  <a:pt x="581265" y="20637"/>
                </a:lnTo>
                <a:lnTo>
                  <a:pt x="581265" y="30162"/>
                </a:lnTo>
                <a:lnTo>
                  <a:pt x="630481" y="30161"/>
                </a:lnTo>
                <a:lnTo>
                  <a:pt x="644765" y="25400"/>
                </a:lnTo>
                <a:lnTo>
                  <a:pt x="568565" y="0"/>
                </a:lnTo>
                <a:close/>
              </a:path>
              <a:path w="645160" h="50800">
                <a:moveTo>
                  <a:pt x="0" y="20636"/>
                </a:moveTo>
                <a:lnTo>
                  <a:pt x="0" y="30161"/>
                </a:lnTo>
                <a:lnTo>
                  <a:pt x="568565" y="30162"/>
                </a:lnTo>
                <a:lnTo>
                  <a:pt x="568565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93850" y="152400"/>
            <a:ext cx="1202055" cy="16192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90805" marR="309245" indent="114300">
              <a:lnSpc>
                <a:spcPct val="99600"/>
              </a:lnSpc>
              <a:spcBef>
                <a:spcPts val="365"/>
              </a:spcBef>
            </a:pPr>
            <a:r>
              <a:rPr dirty="0" sz="1800" spc="10" b="1">
                <a:latin typeface="Times New Roman"/>
                <a:cs typeface="Times New Roman"/>
              </a:rPr>
              <a:t>I</a:t>
            </a:r>
            <a:r>
              <a:rPr dirty="0" baseline="-13888" sz="1800" spc="15" b="1">
                <a:latin typeface="Times New Roman"/>
                <a:cs typeface="Times New Roman"/>
              </a:rPr>
              <a:t>0</a:t>
            </a:r>
            <a:r>
              <a:rPr dirty="0" sz="1750" spc="10" b="1">
                <a:latin typeface="宋体"/>
                <a:cs typeface="宋体"/>
              </a:rPr>
              <a:t>：  </a:t>
            </a:r>
            <a:r>
              <a:rPr dirty="0" sz="1600" b="1">
                <a:latin typeface="Times New Roman"/>
                <a:cs typeface="Times New Roman"/>
              </a:rPr>
              <a:t>E</a:t>
            </a:r>
            <a:r>
              <a:rPr dirty="0" sz="1550" b="1" i="1">
                <a:latin typeface="Symbol"/>
                <a:cs typeface="Symbol"/>
              </a:rPr>
              <a:t></a:t>
            </a:r>
            <a:r>
              <a:rPr dirty="0" sz="1600" b="1">
                <a:latin typeface="Times New Roman"/>
                <a:cs typeface="Times New Roman"/>
              </a:rPr>
              <a:t>→·E  </a:t>
            </a:r>
            <a:r>
              <a:rPr dirty="0" sz="1600" spc="-5" b="1">
                <a:latin typeface="Times New Roman"/>
                <a:cs typeface="Times New Roman"/>
              </a:rPr>
              <a:t>E</a:t>
            </a:r>
            <a:r>
              <a:rPr dirty="0" sz="1600" b="1">
                <a:latin typeface="Times New Roman"/>
                <a:cs typeface="Times New Roman"/>
              </a:rPr>
              <a:t>→·</a:t>
            </a:r>
            <a:r>
              <a:rPr dirty="0" sz="1600" spc="-5" b="1">
                <a:latin typeface="Times New Roman"/>
                <a:cs typeface="Times New Roman"/>
              </a:rPr>
              <a:t>E</a:t>
            </a:r>
            <a:r>
              <a:rPr dirty="0" sz="1600" b="1">
                <a:latin typeface="Times New Roman"/>
                <a:cs typeface="Times New Roman"/>
              </a:rPr>
              <a:t>+E  </a:t>
            </a:r>
            <a:r>
              <a:rPr dirty="0" sz="1600" spc="-5" b="1">
                <a:latin typeface="Times New Roman"/>
                <a:cs typeface="Times New Roman"/>
              </a:rPr>
              <a:t>E→·E*E  E→·(E)  </a:t>
            </a:r>
            <a:r>
              <a:rPr dirty="0" sz="1600" b="1">
                <a:latin typeface="Times New Roman"/>
                <a:cs typeface="Times New Roman"/>
              </a:rPr>
              <a:t>E→·id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86225" y="152400"/>
            <a:ext cx="1203325" cy="1125855"/>
          </a:xfrm>
          <a:custGeom>
            <a:avLst/>
            <a:gdLst/>
            <a:ahLst/>
            <a:cxnLst/>
            <a:rect l="l" t="t" r="r" b="b"/>
            <a:pathLst>
              <a:path w="1203325" h="1125855">
                <a:moveTo>
                  <a:pt x="0" y="0"/>
                </a:moveTo>
                <a:lnTo>
                  <a:pt x="1203325" y="0"/>
                </a:lnTo>
                <a:lnTo>
                  <a:pt x="1203325" y="1125538"/>
                </a:lnTo>
                <a:lnTo>
                  <a:pt x="0" y="112553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39565" y="199107"/>
            <a:ext cx="762000" cy="1019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 marR="30480" indent="231775">
              <a:lnSpc>
                <a:spcPct val="99100"/>
              </a:lnSpc>
              <a:spcBef>
                <a:spcPts val="130"/>
              </a:spcBef>
            </a:pPr>
            <a:r>
              <a:rPr dirty="0" sz="1750" spc="30" b="1">
                <a:latin typeface="宋体"/>
                <a:cs typeface="宋体"/>
              </a:rPr>
              <a:t>I</a:t>
            </a:r>
            <a:r>
              <a:rPr dirty="0" baseline="-14492" sz="1725" spc="44" b="1">
                <a:latin typeface="宋体"/>
                <a:cs typeface="宋体"/>
              </a:rPr>
              <a:t>1</a:t>
            </a:r>
            <a:r>
              <a:rPr dirty="0" sz="1750" spc="30" b="1">
                <a:latin typeface="宋体"/>
                <a:cs typeface="宋体"/>
              </a:rPr>
              <a:t>：  </a:t>
            </a:r>
            <a:r>
              <a:rPr dirty="0" sz="1550" spc="20" b="1">
                <a:solidFill>
                  <a:srgbClr val="3333FF"/>
                </a:solidFill>
                <a:latin typeface="宋体"/>
                <a:cs typeface="宋体"/>
              </a:rPr>
              <a:t>E</a:t>
            </a:r>
            <a:r>
              <a:rPr dirty="0" sz="1550" spc="20" b="1" i="1">
                <a:solidFill>
                  <a:srgbClr val="3333FF"/>
                </a:solidFill>
                <a:latin typeface="Symbol"/>
                <a:cs typeface="Symbol"/>
              </a:rPr>
              <a:t></a:t>
            </a:r>
            <a:r>
              <a:rPr dirty="0" sz="1550" spc="20" b="1">
                <a:solidFill>
                  <a:srgbClr val="3333FF"/>
                </a:solidFill>
                <a:latin typeface="宋体"/>
                <a:cs typeface="宋体"/>
              </a:rPr>
              <a:t>→E</a:t>
            </a:r>
            <a:r>
              <a:rPr dirty="0" sz="1600" spc="20" b="1">
                <a:solidFill>
                  <a:srgbClr val="3333FF"/>
                </a:solidFill>
                <a:latin typeface="Times New Roman"/>
                <a:cs typeface="Times New Roman"/>
              </a:rPr>
              <a:t>·  </a:t>
            </a:r>
            <a:r>
              <a:rPr dirty="0" sz="1550" spc="35" b="1">
                <a:solidFill>
                  <a:srgbClr val="3333FF"/>
                </a:solidFill>
                <a:latin typeface="宋体"/>
                <a:cs typeface="宋体"/>
              </a:rPr>
              <a:t>E→E</a:t>
            </a:r>
            <a:r>
              <a:rPr dirty="0" sz="1600" b="1">
                <a:solidFill>
                  <a:srgbClr val="3333FF"/>
                </a:solidFill>
                <a:latin typeface="Times New Roman"/>
                <a:cs typeface="Times New Roman"/>
              </a:rPr>
              <a:t>·</a:t>
            </a:r>
            <a:r>
              <a:rPr dirty="0" sz="1550" spc="25" b="1">
                <a:solidFill>
                  <a:srgbClr val="3333FF"/>
                </a:solidFill>
                <a:latin typeface="宋体"/>
                <a:cs typeface="宋体"/>
              </a:rPr>
              <a:t>+E  </a:t>
            </a:r>
            <a:r>
              <a:rPr dirty="0" sz="1550" spc="35" b="1">
                <a:solidFill>
                  <a:srgbClr val="3333FF"/>
                </a:solidFill>
                <a:latin typeface="宋体"/>
                <a:cs typeface="宋体"/>
              </a:rPr>
              <a:t>E→E</a:t>
            </a:r>
            <a:r>
              <a:rPr dirty="0" sz="1600" b="1">
                <a:solidFill>
                  <a:srgbClr val="3333FF"/>
                </a:solidFill>
                <a:latin typeface="Times New Roman"/>
                <a:cs typeface="Times New Roman"/>
              </a:rPr>
              <a:t>·</a:t>
            </a:r>
            <a:r>
              <a:rPr dirty="0" sz="1550" spc="25" b="1">
                <a:solidFill>
                  <a:srgbClr val="3333FF"/>
                </a:solidFill>
                <a:latin typeface="宋体"/>
                <a:cs typeface="宋体"/>
              </a:rPr>
              <a:t>*E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8762" y="738188"/>
            <a:ext cx="1266825" cy="50800"/>
          </a:xfrm>
          <a:custGeom>
            <a:avLst/>
            <a:gdLst/>
            <a:ahLst/>
            <a:cxnLst/>
            <a:rect l="l" t="t" r="r" b="b"/>
            <a:pathLst>
              <a:path w="1266825" h="50800">
                <a:moveTo>
                  <a:pt x="1190625" y="30162"/>
                </a:moveTo>
                <a:lnTo>
                  <a:pt x="1190625" y="50800"/>
                </a:lnTo>
                <a:lnTo>
                  <a:pt x="1252537" y="30162"/>
                </a:lnTo>
                <a:lnTo>
                  <a:pt x="1190625" y="30162"/>
                </a:lnTo>
                <a:close/>
              </a:path>
              <a:path w="1266825" h="50800">
                <a:moveTo>
                  <a:pt x="1190625" y="20637"/>
                </a:moveTo>
                <a:lnTo>
                  <a:pt x="1190625" y="30162"/>
                </a:lnTo>
                <a:lnTo>
                  <a:pt x="1203325" y="30162"/>
                </a:lnTo>
                <a:lnTo>
                  <a:pt x="1203325" y="20637"/>
                </a:lnTo>
                <a:lnTo>
                  <a:pt x="1190625" y="20637"/>
                </a:lnTo>
                <a:close/>
              </a:path>
              <a:path w="1266825" h="50800">
                <a:moveTo>
                  <a:pt x="1190625" y="0"/>
                </a:moveTo>
                <a:lnTo>
                  <a:pt x="1190625" y="20637"/>
                </a:lnTo>
                <a:lnTo>
                  <a:pt x="1203325" y="20637"/>
                </a:lnTo>
                <a:lnTo>
                  <a:pt x="1203325" y="30162"/>
                </a:lnTo>
                <a:lnTo>
                  <a:pt x="1252541" y="30161"/>
                </a:lnTo>
                <a:lnTo>
                  <a:pt x="1266825" y="25400"/>
                </a:lnTo>
                <a:lnTo>
                  <a:pt x="1190625" y="0"/>
                </a:lnTo>
                <a:close/>
              </a:path>
              <a:path w="1266825" h="50800">
                <a:moveTo>
                  <a:pt x="0" y="20636"/>
                </a:moveTo>
                <a:lnTo>
                  <a:pt x="0" y="30161"/>
                </a:lnTo>
                <a:lnTo>
                  <a:pt x="1190625" y="30162"/>
                </a:lnTo>
                <a:lnTo>
                  <a:pt x="1190625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98127" y="476475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E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7026" y="3448050"/>
            <a:ext cx="1202055" cy="16192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algn="just" marL="90805" marR="416559" indent="231775">
              <a:lnSpc>
                <a:spcPct val="98900"/>
              </a:lnSpc>
              <a:spcBef>
                <a:spcPts val="500"/>
              </a:spcBef>
            </a:pPr>
            <a:r>
              <a:rPr dirty="0" sz="1750" spc="30" b="1">
                <a:latin typeface="宋体"/>
                <a:cs typeface="宋体"/>
              </a:rPr>
              <a:t>I</a:t>
            </a:r>
            <a:r>
              <a:rPr dirty="0" baseline="-14492" sz="1725" spc="44" b="1">
                <a:latin typeface="宋体"/>
                <a:cs typeface="宋体"/>
              </a:rPr>
              <a:t>2</a:t>
            </a:r>
            <a:r>
              <a:rPr dirty="0" sz="1750" spc="30" b="1">
                <a:latin typeface="宋体"/>
                <a:cs typeface="宋体"/>
              </a:rPr>
              <a:t>：  </a:t>
            </a:r>
            <a:r>
              <a:rPr dirty="0" sz="1550" spc="35" b="1">
                <a:latin typeface="宋体"/>
                <a:cs typeface="宋体"/>
              </a:rPr>
              <a:t>E→(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E)  </a:t>
            </a:r>
            <a:r>
              <a:rPr dirty="0" sz="1550" spc="40" b="1">
                <a:latin typeface="宋体"/>
                <a:cs typeface="宋体"/>
              </a:rPr>
              <a:t>E→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E+E  </a:t>
            </a:r>
            <a:r>
              <a:rPr dirty="0" sz="1550" spc="40" b="1">
                <a:latin typeface="宋体"/>
                <a:cs typeface="宋体"/>
              </a:rPr>
              <a:t>E→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E*E  </a:t>
            </a:r>
            <a:r>
              <a:rPr dirty="0" sz="1550" spc="40" b="1">
                <a:latin typeface="宋体"/>
                <a:cs typeface="宋体"/>
              </a:rPr>
              <a:t>E→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(E)  </a:t>
            </a:r>
            <a:r>
              <a:rPr dirty="0" sz="1550" spc="25" b="1">
                <a:latin typeface="宋体"/>
                <a:cs typeface="宋体"/>
              </a:rPr>
              <a:t>E→</a:t>
            </a:r>
            <a:r>
              <a:rPr dirty="0" sz="1600" spc="25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id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76352" y="1391612"/>
            <a:ext cx="344170" cy="2491740"/>
          </a:xfrm>
          <a:custGeom>
            <a:avLst/>
            <a:gdLst/>
            <a:ahLst/>
            <a:cxnLst/>
            <a:rect l="l" t="t" r="r" b="b"/>
            <a:pathLst>
              <a:path w="344169" h="2491740">
                <a:moveTo>
                  <a:pt x="274913" y="2459227"/>
                </a:moveTo>
                <a:lnTo>
                  <a:pt x="264960" y="2477785"/>
                </a:lnTo>
                <a:lnTo>
                  <a:pt x="344118" y="2491413"/>
                </a:lnTo>
                <a:lnTo>
                  <a:pt x="319667" y="2465522"/>
                </a:lnTo>
                <a:lnTo>
                  <a:pt x="285768" y="2465522"/>
                </a:lnTo>
                <a:lnTo>
                  <a:pt x="274913" y="2459227"/>
                </a:lnTo>
                <a:close/>
              </a:path>
              <a:path w="344169" h="2491740">
                <a:moveTo>
                  <a:pt x="279416" y="2450828"/>
                </a:moveTo>
                <a:lnTo>
                  <a:pt x="274913" y="2459227"/>
                </a:lnTo>
                <a:lnTo>
                  <a:pt x="285768" y="2465522"/>
                </a:lnTo>
                <a:lnTo>
                  <a:pt x="290546" y="2457283"/>
                </a:lnTo>
                <a:lnTo>
                  <a:pt x="279416" y="2450828"/>
                </a:lnTo>
                <a:close/>
              </a:path>
              <a:path w="344169" h="2491740">
                <a:moveTo>
                  <a:pt x="288969" y="2433016"/>
                </a:moveTo>
                <a:lnTo>
                  <a:pt x="279416" y="2450828"/>
                </a:lnTo>
                <a:lnTo>
                  <a:pt x="290546" y="2457283"/>
                </a:lnTo>
                <a:lnTo>
                  <a:pt x="285768" y="2465522"/>
                </a:lnTo>
                <a:lnTo>
                  <a:pt x="319667" y="2465522"/>
                </a:lnTo>
                <a:lnTo>
                  <a:pt x="288969" y="2433016"/>
                </a:lnTo>
                <a:close/>
              </a:path>
              <a:path w="344169" h="2491740">
                <a:moveTo>
                  <a:pt x="293801" y="0"/>
                </a:moveTo>
                <a:lnTo>
                  <a:pt x="262240" y="26376"/>
                </a:lnTo>
                <a:lnTo>
                  <a:pt x="231741" y="61979"/>
                </a:lnTo>
                <a:lnTo>
                  <a:pt x="202747" y="106009"/>
                </a:lnTo>
                <a:lnTo>
                  <a:pt x="175300" y="158003"/>
                </a:lnTo>
                <a:lnTo>
                  <a:pt x="149464" y="217511"/>
                </a:lnTo>
                <a:lnTo>
                  <a:pt x="125327" y="284081"/>
                </a:lnTo>
                <a:lnTo>
                  <a:pt x="102983" y="357259"/>
                </a:lnTo>
                <a:lnTo>
                  <a:pt x="92515" y="396182"/>
                </a:lnTo>
                <a:lnTo>
                  <a:pt x="82534" y="436587"/>
                </a:lnTo>
                <a:lnTo>
                  <a:pt x="73052" y="478414"/>
                </a:lnTo>
                <a:lnTo>
                  <a:pt x="64083" y="521606"/>
                </a:lnTo>
                <a:lnTo>
                  <a:pt x="55642" y="566105"/>
                </a:lnTo>
                <a:lnTo>
                  <a:pt x="47740" y="611854"/>
                </a:lnTo>
                <a:lnTo>
                  <a:pt x="40391" y="658795"/>
                </a:lnTo>
                <a:lnTo>
                  <a:pt x="33610" y="706870"/>
                </a:lnTo>
                <a:lnTo>
                  <a:pt x="21808" y="806156"/>
                </a:lnTo>
                <a:lnTo>
                  <a:pt x="12431" y="909318"/>
                </a:lnTo>
                <a:lnTo>
                  <a:pt x="5599" y="1015853"/>
                </a:lnTo>
                <a:lnTo>
                  <a:pt x="1412" y="1125664"/>
                </a:lnTo>
                <a:lnTo>
                  <a:pt x="0" y="1237314"/>
                </a:lnTo>
                <a:lnTo>
                  <a:pt x="1715" y="1360629"/>
                </a:lnTo>
                <a:lnTo>
                  <a:pt x="6768" y="1480789"/>
                </a:lnTo>
                <a:lnTo>
                  <a:pt x="15000" y="1597087"/>
                </a:lnTo>
                <a:lnTo>
                  <a:pt x="20262" y="1653641"/>
                </a:lnTo>
                <a:lnTo>
                  <a:pt x="26256" y="1708980"/>
                </a:lnTo>
                <a:lnTo>
                  <a:pt x="32968" y="1763066"/>
                </a:lnTo>
                <a:lnTo>
                  <a:pt x="40377" y="1815824"/>
                </a:lnTo>
                <a:lnTo>
                  <a:pt x="48464" y="1867184"/>
                </a:lnTo>
                <a:lnTo>
                  <a:pt x="57208" y="1917073"/>
                </a:lnTo>
                <a:lnTo>
                  <a:pt x="66590" y="1965421"/>
                </a:lnTo>
                <a:lnTo>
                  <a:pt x="76593" y="2012156"/>
                </a:lnTo>
                <a:lnTo>
                  <a:pt x="87196" y="2057204"/>
                </a:lnTo>
                <a:lnTo>
                  <a:pt x="98381" y="2100494"/>
                </a:lnTo>
                <a:lnTo>
                  <a:pt x="110127" y="2141956"/>
                </a:lnTo>
                <a:lnTo>
                  <a:pt x="122418" y="2181517"/>
                </a:lnTo>
                <a:lnTo>
                  <a:pt x="135234" y="2219107"/>
                </a:lnTo>
                <a:lnTo>
                  <a:pt x="162369" y="2288089"/>
                </a:lnTo>
                <a:lnTo>
                  <a:pt x="191394" y="2348336"/>
                </a:lnTo>
                <a:lnTo>
                  <a:pt x="222187" y="2399290"/>
                </a:lnTo>
                <a:lnTo>
                  <a:pt x="254648" y="2440388"/>
                </a:lnTo>
                <a:lnTo>
                  <a:pt x="274913" y="2459227"/>
                </a:lnTo>
                <a:lnTo>
                  <a:pt x="279416" y="2450828"/>
                </a:lnTo>
                <a:lnTo>
                  <a:pt x="278487" y="2450289"/>
                </a:lnTo>
                <a:lnTo>
                  <a:pt x="278184" y="2450289"/>
                </a:lnTo>
                <a:lnTo>
                  <a:pt x="277224" y="2449556"/>
                </a:lnTo>
                <a:lnTo>
                  <a:pt x="277442" y="2449556"/>
                </a:lnTo>
                <a:lnTo>
                  <a:pt x="261895" y="2434206"/>
                </a:lnTo>
                <a:lnTo>
                  <a:pt x="245888" y="2415465"/>
                </a:lnTo>
                <a:lnTo>
                  <a:pt x="214854" y="2370297"/>
                </a:lnTo>
                <a:lnTo>
                  <a:pt x="185316" y="2315378"/>
                </a:lnTo>
                <a:lnTo>
                  <a:pt x="157475" y="2251311"/>
                </a:lnTo>
                <a:lnTo>
                  <a:pt x="131514" y="2178691"/>
                </a:lnTo>
                <a:lnTo>
                  <a:pt x="119291" y="2139359"/>
                </a:lnTo>
                <a:lnTo>
                  <a:pt x="107602" y="2098111"/>
                </a:lnTo>
                <a:lnTo>
                  <a:pt x="96468" y="2055021"/>
                </a:lnTo>
                <a:lnTo>
                  <a:pt x="85907" y="2010162"/>
                </a:lnTo>
                <a:lnTo>
                  <a:pt x="75941" y="1963606"/>
                </a:lnTo>
                <a:lnTo>
                  <a:pt x="66589" y="1915429"/>
                </a:lnTo>
                <a:lnTo>
                  <a:pt x="57872" y="1865702"/>
                </a:lnTo>
                <a:lnTo>
                  <a:pt x="49810" y="1814499"/>
                </a:lnTo>
                <a:lnTo>
                  <a:pt x="42421" y="1761892"/>
                </a:lnTo>
                <a:lnTo>
                  <a:pt x="35727" y="1707954"/>
                </a:lnTo>
                <a:lnTo>
                  <a:pt x="29746" y="1652760"/>
                </a:lnTo>
                <a:lnTo>
                  <a:pt x="24501" y="1596414"/>
                </a:lnTo>
                <a:lnTo>
                  <a:pt x="16286" y="1480389"/>
                </a:lnTo>
                <a:lnTo>
                  <a:pt x="11240" y="1360497"/>
                </a:lnTo>
                <a:lnTo>
                  <a:pt x="9523" y="1237193"/>
                </a:lnTo>
                <a:lnTo>
                  <a:pt x="10949" y="1125301"/>
                </a:lnTo>
                <a:lnTo>
                  <a:pt x="15103" y="1016463"/>
                </a:lnTo>
                <a:lnTo>
                  <a:pt x="21918" y="910179"/>
                </a:lnTo>
                <a:lnTo>
                  <a:pt x="31265" y="807280"/>
                </a:lnTo>
                <a:lnTo>
                  <a:pt x="43042" y="708200"/>
                </a:lnTo>
                <a:lnTo>
                  <a:pt x="49802" y="660269"/>
                </a:lnTo>
                <a:lnTo>
                  <a:pt x="57126" y="613476"/>
                </a:lnTo>
                <a:lnTo>
                  <a:pt x="65000" y="567880"/>
                </a:lnTo>
                <a:lnTo>
                  <a:pt x="73410" y="523542"/>
                </a:lnTo>
                <a:lnTo>
                  <a:pt x="82341" y="480519"/>
                </a:lnTo>
                <a:lnTo>
                  <a:pt x="91781" y="438871"/>
                </a:lnTo>
                <a:lnTo>
                  <a:pt x="101713" y="398656"/>
                </a:lnTo>
                <a:lnTo>
                  <a:pt x="112125" y="359934"/>
                </a:lnTo>
                <a:lnTo>
                  <a:pt x="123000" y="322764"/>
                </a:lnTo>
                <a:lnTo>
                  <a:pt x="146085" y="253316"/>
                </a:lnTo>
                <a:lnTo>
                  <a:pt x="170846" y="190790"/>
                </a:lnTo>
                <a:lnTo>
                  <a:pt x="197151" y="135666"/>
                </a:lnTo>
                <a:lnTo>
                  <a:pt x="224860" y="88427"/>
                </a:lnTo>
                <a:lnTo>
                  <a:pt x="253806" y="49551"/>
                </a:lnTo>
                <a:lnTo>
                  <a:pt x="283791" y="19491"/>
                </a:lnTo>
                <a:lnTo>
                  <a:pt x="299540" y="7600"/>
                </a:lnTo>
                <a:lnTo>
                  <a:pt x="293801" y="0"/>
                </a:lnTo>
                <a:close/>
              </a:path>
              <a:path w="344169" h="2491740">
                <a:moveTo>
                  <a:pt x="277224" y="2449556"/>
                </a:moveTo>
                <a:lnTo>
                  <a:pt x="278184" y="2450289"/>
                </a:lnTo>
                <a:lnTo>
                  <a:pt x="277752" y="2449863"/>
                </a:lnTo>
                <a:lnTo>
                  <a:pt x="277224" y="2449556"/>
                </a:lnTo>
                <a:close/>
              </a:path>
              <a:path w="344169" h="2491740">
                <a:moveTo>
                  <a:pt x="277752" y="2449863"/>
                </a:moveTo>
                <a:lnTo>
                  <a:pt x="278184" y="2450289"/>
                </a:lnTo>
                <a:lnTo>
                  <a:pt x="278487" y="2450289"/>
                </a:lnTo>
                <a:lnTo>
                  <a:pt x="277752" y="2449863"/>
                </a:lnTo>
                <a:close/>
              </a:path>
              <a:path w="344169" h="2491740">
                <a:moveTo>
                  <a:pt x="277442" y="2449556"/>
                </a:moveTo>
                <a:lnTo>
                  <a:pt x="277224" y="2449556"/>
                </a:lnTo>
                <a:lnTo>
                  <a:pt x="277752" y="2449863"/>
                </a:lnTo>
                <a:lnTo>
                  <a:pt x="277442" y="2449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94753" y="136344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(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3850" y="2303462"/>
            <a:ext cx="1202055" cy="652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322580">
              <a:lnSpc>
                <a:spcPts val="2035"/>
              </a:lnSpc>
              <a:spcBef>
                <a:spcPts val="484"/>
              </a:spcBef>
            </a:pPr>
            <a:r>
              <a:rPr dirty="0" sz="1750" spc="30" b="1">
                <a:latin typeface="宋体"/>
                <a:cs typeface="宋体"/>
              </a:rPr>
              <a:t>I</a:t>
            </a:r>
            <a:r>
              <a:rPr dirty="0" baseline="-14492" sz="1725" spc="44" b="1">
                <a:latin typeface="宋体"/>
                <a:cs typeface="宋体"/>
              </a:rPr>
              <a:t>3</a:t>
            </a:r>
            <a:r>
              <a:rPr dirty="0" sz="1750" spc="30" b="1">
                <a:latin typeface="宋体"/>
                <a:cs typeface="宋体"/>
              </a:rPr>
              <a:t>：</a:t>
            </a:r>
            <a:endParaRPr sz="1750">
              <a:latin typeface="宋体"/>
              <a:cs typeface="宋体"/>
            </a:endParaRPr>
          </a:p>
          <a:p>
            <a:pPr marL="90805">
              <a:lnSpc>
                <a:spcPts val="1855"/>
              </a:lnSpc>
            </a:pPr>
            <a:r>
              <a:rPr dirty="0" sz="1550" spc="25" b="1">
                <a:latin typeface="宋体"/>
                <a:cs typeface="宋体"/>
              </a:rPr>
              <a:t>E→id</a:t>
            </a:r>
            <a:r>
              <a:rPr dirty="0" sz="1600" spc="25" b="1">
                <a:latin typeface="Times New Roman"/>
                <a:cs typeface="Times New Roman"/>
              </a:rPr>
              <a:t>·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28838" y="1771650"/>
            <a:ext cx="50800" cy="532130"/>
          </a:xfrm>
          <a:custGeom>
            <a:avLst/>
            <a:gdLst/>
            <a:ahLst/>
            <a:cxnLst/>
            <a:rect l="l" t="t" r="r" b="b"/>
            <a:pathLst>
              <a:path w="50800" h="532130">
                <a:moveTo>
                  <a:pt x="20637" y="455612"/>
                </a:moveTo>
                <a:lnTo>
                  <a:pt x="0" y="455612"/>
                </a:lnTo>
                <a:lnTo>
                  <a:pt x="25400" y="531812"/>
                </a:lnTo>
                <a:lnTo>
                  <a:pt x="46566" y="468312"/>
                </a:lnTo>
                <a:lnTo>
                  <a:pt x="20637" y="468312"/>
                </a:lnTo>
                <a:lnTo>
                  <a:pt x="20637" y="455612"/>
                </a:lnTo>
                <a:close/>
              </a:path>
              <a:path w="50800" h="532130">
                <a:moveTo>
                  <a:pt x="30161" y="0"/>
                </a:moveTo>
                <a:lnTo>
                  <a:pt x="20636" y="0"/>
                </a:lnTo>
                <a:lnTo>
                  <a:pt x="20637" y="468312"/>
                </a:lnTo>
                <a:lnTo>
                  <a:pt x="30162" y="468312"/>
                </a:lnTo>
                <a:lnTo>
                  <a:pt x="30161" y="0"/>
                </a:lnTo>
                <a:close/>
              </a:path>
              <a:path w="50800" h="532130">
                <a:moveTo>
                  <a:pt x="50800" y="455612"/>
                </a:moveTo>
                <a:lnTo>
                  <a:pt x="30162" y="455612"/>
                </a:lnTo>
                <a:lnTo>
                  <a:pt x="30162" y="468312"/>
                </a:lnTo>
                <a:lnTo>
                  <a:pt x="46566" y="468312"/>
                </a:lnTo>
                <a:lnTo>
                  <a:pt x="50800" y="455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29789" y="1777971"/>
            <a:ext cx="2571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id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28838" y="2952750"/>
            <a:ext cx="50800" cy="494030"/>
          </a:xfrm>
          <a:custGeom>
            <a:avLst/>
            <a:gdLst/>
            <a:ahLst/>
            <a:cxnLst/>
            <a:rect l="l" t="t" r="r" b="b"/>
            <a:pathLst>
              <a:path w="50800" h="494029">
                <a:moveTo>
                  <a:pt x="30162" y="63500"/>
                </a:moveTo>
                <a:lnTo>
                  <a:pt x="20637" y="63500"/>
                </a:lnTo>
                <a:lnTo>
                  <a:pt x="20636" y="493712"/>
                </a:lnTo>
                <a:lnTo>
                  <a:pt x="30161" y="493712"/>
                </a:lnTo>
                <a:lnTo>
                  <a:pt x="30162" y="63500"/>
                </a:lnTo>
                <a:close/>
              </a:path>
              <a:path w="50800" h="494029">
                <a:moveTo>
                  <a:pt x="25400" y="0"/>
                </a:moveTo>
                <a:lnTo>
                  <a:pt x="0" y="76200"/>
                </a:lnTo>
                <a:lnTo>
                  <a:pt x="20637" y="76200"/>
                </a:lnTo>
                <a:lnTo>
                  <a:pt x="20637" y="63500"/>
                </a:lnTo>
                <a:lnTo>
                  <a:pt x="46566" y="63500"/>
                </a:lnTo>
                <a:lnTo>
                  <a:pt x="25400" y="0"/>
                </a:lnTo>
                <a:close/>
              </a:path>
              <a:path w="50800" h="494029">
                <a:moveTo>
                  <a:pt x="46566" y="63500"/>
                </a:moveTo>
                <a:lnTo>
                  <a:pt x="30162" y="63500"/>
                </a:lnTo>
                <a:lnTo>
                  <a:pt x="30162" y="76200"/>
                </a:lnTo>
                <a:lnTo>
                  <a:pt x="50800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129789" y="3119091"/>
            <a:ext cx="2571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id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6032" y="4154492"/>
            <a:ext cx="398780" cy="424180"/>
          </a:xfrm>
          <a:custGeom>
            <a:avLst/>
            <a:gdLst/>
            <a:ahLst/>
            <a:cxnLst/>
            <a:rect l="l" t="t" r="r" b="b"/>
            <a:pathLst>
              <a:path w="398780" h="424179">
                <a:moveTo>
                  <a:pt x="220958" y="0"/>
                </a:moveTo>
                <a:lnTo>
                  <a:pt x="176522" y="4253"/>
                </a:lnTo>
                <a:lnTo>
                  <a:pt x="135092" y="16543"/>
                </a:lnTo>
                <a:lnTo>
                  <a:pt x="97584" y="36022"/>
                </a:lnTo>
                <a:lnTo>
                  <a:pt x="64887" y="61843"/>
                </a:lnTo>
                <a:lnTo>
                  <a:pt x="37887" y="93165"/>
                </a:lnTo>
                <a:lnTo>
                  <a:pt x="17473" y="129146"/>
                </a:lnTo>
                <a:lnTo>
                  <a:pt x="4543" y="168939"/>
                </a:lnTo>
                <a:lnTo>
                  <a:pt x="0" y="211675"/>
                </a:lnTo>
                <a:lnTo>
                  <a:pt x="1115" y="233358"/>
                </a:lnTo>
                <a:lnTo>
                  <a:pt x="9866" y="274764"/>
                </a:lnTo>
                <a:lnTo>
                  <a:pt x="26568" y="312811"/>
                </a:lnTo>
                <a:lnTo>
                  <a:pt x="50321" y="346632"/>
                </a:lnTo>
                <a:lnTo>
                  <a:pt x="80225" y="375376"/>
                </a:lnTo>
                <a:lnTo>
                  <a:pt x="115392" y="398205"/>
                </a:lnTo>
                <a:lnTo>
                  <a:pt x="154936" y="414275"/>
                </a:lnTo>
                <a:lnTo>
                  <a:pt x="197966" y="422738"/>
                </a:lnTo>
                <a:lnTo>
                  <a:pt x="220509" y="423852"/>
                </a:lnTo>
                <a:lnTo>
                  <a:pt x="247376" y="422304"/>
                </a:lnTo>
                <a:lnTo>
                  <a:pt x="273608" y="417685"/>
                </a:lnTo>
                <a:lnTo>
                  <a:pt x="284800" y="414338"/>
                </a:lnTo>
                <a:lnTo>
                  <a:pt x="220970" y="414338"/>
                </a:lnTo>
                <a:lnTo>
                  <a:pt x="199347" y="413313"/>
                </a:lnTo>
                <a:lnTo>
                  <a:pt x="158091" y="405287"/>
                </a:lnTo>
                <a:lnTo>
                  <a:pt x="120188" y="389976"/>
                </a:lnTo>
                <a:lnTo>
                  <a:pt x="86484" y="368197"/>
                </a:lnTo>
                <a:lnTo>
                  <a:pt x="57833" y="340775"/>
                </a:lnTo>
                <a:lnTo>
                  <a:pt x="35080" y="308536"/>
                </a:lnTo>
                <a:lnTo>
                  <a:pt x="19066" y="272298"/>
                </a:lnTo>
                <a:lnTo>
                  <a:pt x="10626" y="232857"/>
                </a:lnTo>
                <a:lnTo>
                  <a:pt x="9511" y="212176"/>
                </a:lnTo>
                <a:lnTo>
                  <a:pt x="10574" y="191491"/>
                </a:lnTo>
                <a:lnTo>
                  <a:pt x="18916" y="152016"/>
                </a:lnTo>
                <a:lnTo>
                  <a:pt x="34848" y="115722"/>
                </a:lnTo>
                <a:lnTo>
                  <a:pt x="57534" y="83421"/>
                </a:lnTo>
                <a:lnTo>
                  <a:pt x="86130" y="55933"/>
                </a:lnTo>
                <a:lnTo>
                  <a:pt x="119788" y="34084"/>
                </a:lnTo>
                <a:lnTo>
                  <a:pt x="157654" y="18694"/>
                </a:lnTo>
                <a:lnTo>
                  <a:pt x="198887" y="10584"/>
                </a:lnTo>
                <a:lnTo>
                  <a:pt x="220519" y="9514"/>
                </a:lnTo>
                <a:lnTo>
                  <a:pt x="285819" y="9514"/>
                </a:lnTo>
                <a:lnTo>
                  <a:pt x="283555" y="8755"/>
                </a:lnTo>
                <a:lnTo>
                  <a:pt x="263121" y="3936"/>
                </a:lnTo>
                <a:lnTo>
                  <a:pt x="242212" y="1000"/>
                </a:lnTo>
                <a:lnTo>
                  <a:pt x="220958" y="0"/>
                </a:lnTo>
                <a:close/>
              </a:path>
              <a:path w="398780" h="424179">
                <a:moveTo>
                  <a:pt x="340090" y="378877"/>
                </a:moveTo>
                <a:lnTo>
                  <a:pt x="296155" y="401002"/>
                </a:lnTo>
                <a:lnTo>
                  <a:pt x="246817" y="412794"/>
                </a:lnTo>
                <a:lnTo>
                  <a:pt x="220970" y="414338"/>
                </a:lnTo>
                <a:lnTo>
                  <a:pt x="284800" y="414338"/>
                </a:lnTo>
                <a:lnTo>
                  <a:pt x="322981" y="399749"/>
                </a:lnTo>
                <a:lnTo>
                  <a:pt x="346730" y="385802"/>
                </a:lnTo>
                <a:lnTo>
                  <a:pt x="340324" y="379120"/>
                </a:lnTo>
                <a:lnTo>
                  <a:pt x="339935" y="379120"/>
                </a:lnTo>
                <a:lnTo>
                  <a:pt x="340113" y="378950"/>
                </a:lnTo>
                <a:close/>
              </a:path>
              <a:path w="398780" h="424179">
                <a:moveTo>
                  <a:pt x="377137" y="370154"/>
                </a:moveTo>
                <a:lnTo>
                  <a:pt x="349340" y="370154"/>
                </a:lnTo>
                <a:lnTo>
                  <a:pt x="355912" y="377047"/>
                </a:lnTo>
                <a:lnTo>
                  <a:pt x="346730" y="385802"/>
                </a:lnTo>
                <a:lnTo>
                  <a:pt x="361036" y="400725"/>
                </a:lnTo>
                <a:lnTo>
                  <a:pt x="377137" y="370154"/>
                </a:lnTo>
                <a:close/>
              </a:path>
              <a:path w="398780" h="424179">
                <a:moveTo>
                  <a:pt x="354447" y="378444"/>
                </a:moveTo>
                <a:lnTo>
                  <a:pt x="340835" y="378444"/>
                </a:lnTo>
                <a:lnTo>
                  <a:pt x="340161" y="378950"/>
                </a:lnTo>
                <a:lnTo>
                  <a:pt x="346730" y="385802"/>
                </a:lnTo>
                <a:lnTo>
                  <a:pt x="354447" y="378444"/>
                </a:lnTo>
                <a:close/>
              </a:path>
              <a:path w="398780" h="424179">
                <a:moveTo>
                  <a:pt x="340138" y="378926"/>
                </a:moveTo>
                <a:lnTo>
                  <a:pt x="339935" y="379120"/>
                </a:lnTo>
                <a:lnTo>
                  <a:pt x="340161" y="378950"/>
                </a:lnTo>
                <a:close/>
              </a:path>
              <a:path w="398780" h="424179">
                <a:moveTo>
                  <a:pt x="340161" y="378950"/>
                </a:moveTo>
                <a:lnTo>
                  <a:pt x="339935" y="379120"/>
                </a:lnTo>
                <a:lnTo>
                  <a:pt x="340324" y="379120"/>
                </a:lnTo>
                <a:lnTo>
                  <a:pt x="340161" y="378950"/>
                </a:lnTo>
                <a:close/>
              </a:path>
              <a:path w="398780" h="424179">
                <a:moveTo>
                  <a:pt x="340835" y="378444"/>
                </a:moveTo>
                <a:lnTo>
                  <a:pt x="340345" y="378729"/>
                </a:lnTo>
                <a:lnTo>
                  <a:pt x="340190" y="378877"/>
                </a:lnTo>
                <a:lnTo>
                  <a:pt x="340835" y="378444"/>
                </a:lnTo>
                <a:close/>
              </a:path>
              <a:path w="398780" h="424179">
                <a:moveTo>
                  <a:pt x="340345" y="378729"/>
                </a:moveTo>
                <a:lnTo>
                  <a:pt x="340090" y="378877"/>
                </a:lnTo>
                <a:lnTo>
                  <a:pt x="340345" y="378729"/>
                </a:lnTo>
                <a:close/>
              </a:path>
              <a:path w="398780" h="424179">
                <a:moveTo>
                  <a:pt x="398465" y="329657"/>
                </a:moveTo>
                <a:lnTo>
                  <a:pt x="325881" y="364054"/>
                </a:lnTo>
                <a:lnTo>
                  <a:pt x="340090" y="378877"/>
                </a:lnTo>
                <a:lnTo>
                  <a:pt x="340345" y="378729"/>
                </a:lnTo>
                <a:lnTo>
                  <a:pt x="349340" y="370154"/>
                </a:lnTo>
                <a:lnTo>
                  <a:pt x="377137" y="370154"/>
                </a:lnTo>
                <a:lnTo>
                  <a:pt x="398465" y="329657"/>
                </a:lnTo>
                <a:close/>
              </a:path>
              <a:path w="398780" h="424179">
                <a:moveTo>
                  <a:pt x="349340" y="370154"/>
                </a:moveTo>
                <a:lnTo>
                  <a:pt x="340345" y="378729"/>
                </a:lnTo>
                <a:lnTo>
                  <a:pt x="340835" y="378444"/>
                </a:lnTo>
                <a:lnTo>
                  <a:pt x="354447" y="378444"/>
                </a:lnTo>
                <a:lnTo>
                  <a:pt x="355912" y="377047"/>
                </a:lnTo>
                <a:lnTo>
                  <a:pt x="349340" y="370154"/>
                </a:lnTo>
                <a:close/>
              </a:path>
              <a:path w="398780" h="424179">
                <a:moveTo>
                  <a:pt x="285819" y="9514"/>
                </a:moveTo>
                <a:lnTo>
                  <a:pt x="220519" y="9514"/>
                </a:lnTo>
                <a:lnTo>
                  <a:pt x="240896" y="10435"/>
                </a:lnTo>
                <a:lnTo>
                  <a:pt x="260944" y="13210"/>
                </a:lnTo>
                <a:lnTo>
                  <a:pt x="299537" y="24121"/>
                </a:lnTo>
                <a:lnTo>
                  <a:pt x="335261" y="41840"/>
                </a:lnTo>
                <a:lnTo>
                  <a:pt x="367420" y="66272"/>
                </a:lnTo>
                <a:lnTo>
                  <a:pt x="373535" y="58969"/>
                </a:lnTo>
                <a:lnTo>
                  <a:pt x="357839" y="45822"/>
                </a:lnTo>
                <a:lnTo>
                  <a:pt x="340655" y="33990"/>
                </a:lnTo>
                <a:lnTo>
                  <a:pt x="322456" y="23832"/>
                </a:lnTo>
                <a:lnTo>
                  <a:pt x="303378" y="15405"/>
                </a:lnTo>
                <a:lnTo>
                  <a:pt x="285819" y="9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89978" y="3911571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(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14487" y="5580062"/>
            <a:ext cx="1202055" cy="1125855"/>
          </a:xfrm>
          <a:custGeom>
            <a:avLst/>
            <a:gdLst/>
            <a:ahLst/>
            <a:cxnLst/>
            <a:rect l="l" t="t" r="r" b="b"/>
            <a:pathLst>
              <a:path w="1202055" h="1125854">
                <a:moveTo>
                  <a:pt x="0" y="0"/>
                </a:moveTo>
                <a:lnTo>
                  <a:pt x="1201737" y="0"/>
                </a:lnTo>
                <a:lnTo>
                  <a:pt x="1201737" y="1125537"/>
                </a:lnTo>
                <a:lnTo>
                  <a:pt x="0" y="11255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67827" y="5627595"/>
            <a:ext cx="762000" cy="101600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38100" marR="30480" indent="231775">
              <a:lnSpc>
                <a:spcPct val="98600"/>
              </a:lnSpc>
              <a:spcBef>
                <a:spcPts val="145"/>
              </a:spcBef>
            </a:pPr>
            <a:r>
              <a:rPr dirty="0" sz="1750" spc="30" b="1">
                <a:latin typeface="宋体"/>
                <a:cs typeface="宋体"/>
              </a:rPr>
              <a:t>I</a:t>
            </a:r>
            <a:r>
              <a:rPr dirty="0" baseline="-14492" sz="1725" spc="44" b="1">
                <a:latin typeface="宋体"/>
                <a:cs typeface="宋体"/>
              </a:rPr>
              <a:t>6</a:t>
            </a:r>
            <a:r>
              <a:rPr dirty="0" sz="1750" spc="30" b="1">
                <a:latin typeface="宋体"/>
                <a:cs typeface="宋体"/>
              </a:rPr>
              <a:t>：  </a:t>
            </a:r>
            <a:r>
              <a:rPr dirty="0" sz="1550" spc="35" b="1">
                <a:latin typeface="宋体"/>
                <a:cs typeface="宋体"/>
              </a:rPr>
              <a:t>E→(E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15" b="1">
                <a:latin typeface="宋体"/>
                <a:cs typeface="宋体"/>
              </a:rPr>
              <a:t>)  </a:t>
            </a:r>
            <a:r>
              <a:rPr dirty="0" sz="1550" spc="35" b="1">
                <a:latin typeface="宋体"/>
                <a:cs typeface="宋体"/>
              </a:rPr>
              <a:t>E→E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+E  </a:t>
            </a:r>
            <a:r>
              <a:rPr dirty="0" sz="1550" spc="35" b="1">
                <a:latin typeface="宋体"/>
                <a:cs typeface="宋体"/>
              </a:rPr>
              <a:t>E→E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*E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28838" y="5067300"/>
            <a:ext cx="50800" cy="513080"/>
          </a:xfrm>
          <a:custGeom>
            <a:avLst/>
            <a:gdLst/>
            <a:ahLst/>
            <a:cxnLst/>
            <a:rect l="l" t="t" r="r" b="b"/>
            <a:pathLst>
              <a:path w="50800" h="513079">
                <a:moveTo>
                  <a:pt x="20637" y="436561"/>
                </a:moveTo>
                <a:lnTo>
                  <a:pt x="0" y="436562"/>
                </a:lnTo>
                <a:lnTo>
                  <a:pt x="25400" y="512762"/>
                </a:lnTo>
                <a:lnTo>
                  <a:pt x="46566" y="449262"/>
                </a:lnTo>
                <a:lnTo>
                  <a:pt x="20637" y="449262"/>
                </a:lnTo>
                <a:lnTo>
                  <a:pt x="20637" y="436561"/>
                </a:lnTo>
                <a:close/>
              </a:path>
              <a:path w="50800" h="513079">
                <a:moveTo>
                  <a:pt x="30162" y="436561"/>
                </a:moveTo>
                <a:lnTo>
                  <a:pt x="20637" y="436561"/>
                </a:lnTo>
                <a:lnTo>
                  <a:pt x="20637" y="449262"/>
                </a:lnTo>
                <a:lnTo>
                  <a:pt x="30162" y="449262"/>
                </a:lnTo>
                <a:lnTo>
                  <a:pt x="30162" y="436561"/>
                </a:lnTo>
                <a:close/>
              </a:path>
              <a:path w="50800" h="513079">
                <a:moveTo>
                  <a:pt x="50800" y="436561"/>
                </a:moveTo>
                <a:lnTo>
                  <a:pt x="30162" y="436561"/>
                </a:lnTo>
                <a:lnTo>
                  <a:pt x="30162" y="449262"/>
                </a:lnTo>
                <a:lnTo>
                  <a:pt x="46566" y="449262"/>
                </a:lnTo>
                <a:lnTo>
                  <a:pt x="50800" y="436561"/>
                </a:lnTo>
                <a:close/>
              </a:path>
              <a:path w="50800" h="513079">
                <a:moveTo>
                  <a:pt x="30161" y="0"/>
                </a:moveTo>
                <a:lnTo>
                  <a:pt x="20636" y="0"/>
                </a:lnTo>
                <a:lnTo>
                  <a:pt x="20637" y="436561"/>
                </a:lnTo>
                <a:lnTo>
                  <a:pt x="30162" y="436561"/>
                </a:lnTo>
                <a:lnTo>
                  <a:pt x="30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153602" y="5054571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E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86225" y="3625850"/>
            <a:ext cx="1203325" cy="16192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5405" rIns="0" bIns="0" rtlCol="0" vert="horz">
            <a:spAutoFit/>
          </a:bodyPr>
          <a:lstStyle/>
          <a:p>
            <a:pPr algn="just" marL="90805" marR="418465" indent="231775">
              <a:lnSpc>
                <a:spcPct val="98900"/>
              </a:lnSpc>
              <a:spcBef>
                <a:spcPts val="515"/>
              </a:spcBef>
            </a:pPr>
            <a:r>
              <a:rPr dirty="0" sz="1750" spc="30" b="1">
                <a:latin typeface="宋体"/>
                <a:cs typeface="宋体"/>
              </a:rPr>
              <a:t>I</a:t>
            </a:r>
            <a:r>
              <a:rPr dirty="0" baseline="-14492" sz="1725" spc="44" b="1">
                <a:latin typeface="宋体"/>
                <a:cs typeface="宋体"/>
              </a:rPr>
              <a:t>5</a:t>
            </a:r>
            <a:r>
              <a:rPr dirty="0" sz="1750" spc="30" b="1">
                <a:latin typeface="宋体"/>
                <a:cs typeface="宋体"/>
              </a:rPr>
              <a:t>：  </a:t>
            </a:r>
            <a:r>
              <a:rPr dirty="0" sz="1550" spc="35" b="1">
                <a:latin typeface="宋体"/>
                <a:cs typeface="宋体"/>
              </a:rPr>
              <a:t>E→E*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15" b="1">
                <a:latin typeface="宋体"/>
                <a:cs typeface="宋体"/>
              </a:rPr>
              <a:t>E  </a:t>
            </a:r>
            <a:r>
              <a:rPr dirty="0" sz="1550" spc="40" b="1">
                <a:latin typeface="宋体"/>
                <a:cs typeface="宋体"/>
              </a:rPr>
              <a:t>E→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E+E  </a:t>
            </a:r>
            <a:r>
              <a:rPr dirty="0" sz="1550" spc="40" b="1">
                <a:latin typeface="宋体"/>
                <a:cs typeface="宋体"/>
              </a:rPr>
              <a:t>E→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E*E  </a:t>
            </a:r>
            <a:r>
              <a:rPr dirty="0" sz="1550" spc="40" b="1">
                <a:latin typeface="宋体"/>
                <a:cs typeface="宋体"/>
              </a:rPr>
              <a:t>E→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(E)  </a:t>
            </a:r>
            <a:r>
              <a:rPr dirty="0" sz="1550" spc="25" b="1">
                <a:latin typeface="宋体"/>
                <a:cs typeface="宋体"/>
              </a:rPr>
              <a:t>E→</a:t>
            </a:r>
            <a:r>
              <a:rPr dirty="0" sz="1600" spc="25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id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82988" y="1103745"/>
            <a:ext cx="527050" cy="2601595"/>
          </a:xfrm>
          <a:custGeom>
            <a:avLst/>
            <a:gdLst/>
            <a:ahLst/>
            <a:cxnLst/>
            <a:rect l="l" t="t" r="r" b="b"/>
            <a:pathLst>
              <a:path w="527050" h="2601595">
                <a:moveTo>
                  <a:pt x="455304" y="2574882"/>
                </a:moveTo>
                <a:lnTo>
                  <a:pt x="446833" y="2594439"/>
                </a:lnTo>
                <a:lnTo>
                  <a:pt x="526852" y="2601418"/>
                </a:lnTo>
                <a:lnTo>
                  <a:pt x="503440" y="2580445"/>
                </a:lnTo>
                <a:lnTo>
                  <a:pt x="466464" y="2580445"/>
                </a:lnTo>
                <a:lnTo>
                  <a:pt x="455304" y="2574882"/>
                </a:lnTo>
                <a:close/>
              </a:path>
              <a:path w="527050" h="2601595">
                <a:moveTo>
                  <a:pt x="459080" y="2566164"/>
                </a:moveTo>
                <a:lnTo>
                  <a:pt x="455304" y="2574882"/>
                </a:lnTo>
                <a:lnTo>
                  <a:pt x="466464" y="2580445"/>
                </a:lnTo>
                <a:lnTo>
                  <a:pt x="470701" y="2571913"/>
                </a:lnTo>
                <a:lnTo>
                  <a:pt x="459080" y="2566164"/>
                </a:lnTo>
                <a:close/>
              </a:path>
              <a:path w="527050" h="2601595">
                <a:moveTo>
                  <a:pt x="467024" y="2547824"/>
                </a:moveTo>
                <a:lnTo>
                  <a:pt x="459080" y="2566164"/>
                </a:lnTo>
                <a:lnTo>
                  <a:pt x="470701" y="2571913"/>
                </a:lnTo>
                <a:lnTo>
                  <a:pt x="466464" y="2580445"/>
                </a:lnTo>
                <a:lnTo>
                  <a:pt x="503440" y="2580445"/>
                </a:lnTo>
                <a:lnTo>
                  <a:pt x="467024" y="2547824"/>
                </a:lnTo>
                <a:close/>
              </a:path>
              <a:path w="527050" h="2601595">
                <a:moveTo>
                  <a:pt x="485583" y="0"/>
                </a:moveTo>
                <a:lnTo>
                  <a:pt x="433522" y="28399"/>
                </a:lnTo>
                <a:lnTo>
                  <a:pt x="383271" y="66247"/>
                </a:lnTo>
                <a:lnTo>
                  <a:pt x="335359" y="112859"/>
                </a:lnTo>
                <a:lnTo>
                  <a:pt x="289942" y="167736"/>
                </a:lnTo>
                <a:lnTo>
                  <a:pt x="247176" y="230385"/>
                </a:lnTo>
                <a:lnTo>
                  <a:pt x="226837" y="264474"/>
                </a:lnTo>
                <a:lnTo>
                  <a:pt x="207222" y="300327"/>
                </a:lnTo>
                <a:lnTo>
                  <a:pt x="188350" y="337880"/>
                </a:lnTo>
                <a:lnTo>
                  <a:pt x="170243" y="377078"/>
                </a:lnTo>
                <a:lnTo>
                  <a:pt x="152924" y="417859"/>
                </a:lnTo>
                <a:lnTo>
                  <a:pt x="136412" y="460165"/>
                </a:lnTo>
                <a:lnTo>
                  <a:pt x="120729" y="503934"/>
                </a:lnTo>
                <a:lnTo>
                  <a:pt x="105897" y="549108"/>
                </a:lnTo>
                <a:lnTo>
                  <a:pt x="91939" y="595627"/>
                </a:lnTo>
                <a:lnTo>
                  <a:pt x="78876" y="643432"/>
                </a:lnTo>
                <a:lnTo>
                  <a:pt x="66728" y="692463"/>
                </a:lnTo>
                <a:lnTo>
                  <a:pt x="55522" y="742659"/>
                </a:lnTo>
                <a:lnTo>
                  <a:pt x="36022" y="846260"/>
                </a:lnTo>
                <a:lnTo>
                  <a:pt x="20533" y="953860"/>
                </a:lnTo>
                <a:lnTo>
                  <a:pt x="9248" y="1064926"/>
                </a:lnTo>
                <a:lnTo>
                  <a:pt x="2343" y="1178982"/>
                </a:lnTo>
                <a:lnTo>
                  <a:pt x="586" y="1237317"/>
                </a:lnTo>
                <a:lnTo>
                  <a:pt x="0" y="1295692"/>
                </a:lnTo>
                <a:lnTo>
                  <a:pt x="647" y="1357186"/>
                </a:lnTo>
                <a:lnTo>
                  <a:pt x="2579" y="1418117"/>
                </a:lnTo>
                <a:lnTo>
                  <a:pt x="5764" y="1478321"/>
                </a:lnTo>
                <a:lnTo>
                  <a:pt x="10179" y="1537728"/>
                </a:lnTo>
                <a:lnTo>
                  <a:pt x="15795" y="1596274"/>
                </a:lnTo>
                <a:lnTo>
                  <a:pt x="22585" y="1653890"/>
                </a:lnTo>
                <a:lnTo>
                  <a:pt x="30523" y="1710509"/>
                </a:lnTo>
                <a:lnTo>
                  <a:pt x="39582" y="1766064"/>
                </a:lnTo>
                <a:lnTo>
                  <a:pt x="49736" y="1820487"/>
                </a:lnTo>
                <a:lnTo>
                  <a:pt x="60957" y="1873714"/>
                </a:lnTo>
                <a:lnTo>
                  <a:pt x="73218" y="1925676"/>
                </a:lnTo>
                <a:lnTo>
                  <a:pt x="86494" y="1976306"/>
                </a:lnTo>
                <a:lnTo>
                  <a:pt x="100758" y="2025536"/>
                </a:lnTo>
                <a:lnTo>
                  <a:pt x="115984" y="2073301"/>
                </a:lnTo>
                <a:lnTo>
                  <a:pt x="132143" y="2119534"/>
                </a:lnTo>
                <a:lnTo>
                  <a:pt x="149212" y="2164167"/>
                </a:lnTo>
                <a:lnTo>
                  <a:pt x="167164" y="2207135"/>
                </a:lnTo>
                <a:lnTo>
                  <a:pt x="185971" y="2248368"/>
                </a:lnTo>
                <a:lnTo>
                  <a:pt x="205610" y="2287803"/>
                </a:lnTo>
                <a:lnTo>
                  <a:pt x="226055" y="2325369"/>
                </a:lnTo>
                <a:lnTo>
                  <a:pt x="247279" y="2361004"/>
                </a:lnTo>
                <a:lnTo>
                  <a:pt x="269259" y="2394637"/>
                </a:lnTo>
                <a:lnTo>
                  <a:pt x="291969" y="2426202"/>
                </a:lnTo>
                <a:lnTo>
                  <a:pt x="339482" y="2482861"/>
                </a:lnTo>
                <a:lnTo>
                  <a:pt x="389631" y="2530435"/>
                </a:lnTo>
                <a:lnTo>
                  <a:pt x="442228" y="2568365"/>
                </a:lnTo>
                <a:lnTo>
                  <a:pt x="455304" y="2574882"/>
                </a:lnTo>
                <a:lnTo>
                  <a:pt x="459080" y="2566164"/>
                </a:lnTo>
                <a:lnTo>
                  <a:pt x="447507" y="2560438"/>
                </a:lnTo>
                <a:lnTo>
                  <a:pt x="421477" y="2543117"/>
                </a:lnTo>
                <a:lnTo>
                  <a:pt x="371000" y="2501108"/>
                </a:lnTo>
                <a:lnTo>
                  <a:pt x="322838" y="2449701"/>
                </a:lnTo>
                <a:lnTo>
                  <a:pt x="277232" y="2389426"/>
                </a:lnTo>
                <a:lnTo>
                  <a:pt x="255462" y="2356129"/>
                </a:lnTo>
                <a:lnTo>
                  <a:pt x="234421" y="2320817"/>
                </a:lnTo>
                <a:lnTo>
                  <a:pt x="214137" y="2283556"/>
                </a:lnTo>
                <a:lnTo>
                  <a:pt x="194637" y="2244415"/>
                </a:lnTo>
                <a:lnTo>
                  <a:pt x="175952" y="2203462"/>
                </a:lnTo>
                <a:lnTo>
                  <a:pt x="158108" y="2160765"/>
                </a:lnTo>
                <a:lnTo>
                  <a:pt x="141135" y="2116391"/>
                </a:lnTo>
                <a:lnTo>
                  <a:pt x="125058" y="2070408"/>
                </a:lnTo>
                <a:lnTo>
                  <a:pt x="109907" y="2022886"/>
                </a:lnTo>
                <a:lnTo>
                  <a:pt x="95708" y="1973889"/>
                </a:lnTo>
                <a:lnTo>
                  <a:pt x="82489" y="1923488"/>
                </a:lnTo>
                <a:lnTo>
                  <a:pt x="70276" y="1871750"/>
                </a:lnTo>
                <a:lnTo>
                  <a:pt x="59099" y="1818741"/>
                </a:lnTo>
                <a:lnTo>
                  <a:pt x="48984" y="1764531"/>
                </a:lnTo>
                <a:lnTo>
                  <a:pt x="39957" y="1709186"/>
                </a:lnTo>
                <a:lnTo>
                  <a:pt x="32044" y="1652775"/>
                </a:lnTo>
                <a:lnTo>
                  <a:pt x="25277" y="1595365"/>
                </a:lnTo>
                <a:lnTo>
                  <a:pt x="19678" y="1537023"/>
                </a:lnTo>
                <a:lnTo>
                  <a:pt x="15277" y="1477817"/>
                </a:lnTo>
                <a:lnTo>
                  <a:pt x="12099" y="1417816"/>
                </a:lnTo>
                <a:lnTo>
                  <a:pt x="10172" y="1357086"/>
                </a:lnTo>
                <a:lnTo>
                  <a:pt x="9524" y="1295596"/>
                </a:lnTo>
                <a:lnTo>
                  <a:pt x="10118" y="1237029"/>
                </a:lnTo>
                <a:lnTo>
                  <a:pt x="11851" y="1179558"/>
                </a:lnTo>
                <a:lnTo>
                  <a:pt x="18725" y="1065889"/>
                </a:lnTo>
                <a:lnTo>
                  <a:pt x="29962" y="955216"/>
                </a:lnTo>
                <a:lnTo>
                  <a:pt x="45382" y="848022"/>
                </a:lnTo>
                <a:lnTo>
                  <a:pt x="64817" y="744734"/>
                </a:lnTo>
                <a:lnTo>
                  <a:pt x="75974" y="694753"/>
                </a:lnTo>
                <a:lnTo>
                  <a:pt x="88063" y="645943"/>
                </a:lnTo>
                <a:lnTo>
                  <a:pt x="101061" y="598365"/>
                </a:lnTo>
                <a:lnTo>
                  <a:pt x="114947" y="552079"/>
                </a:lnTo>
                <a:lnTo>
                  <a:pt x="129696" y="507146"/>
                </a:lnTo>
                <a:lnTo>
                  <a:pt x="145285" y="463627"/>
                </a:lnTo>
                <a:lnTo>
                  <a:pt x="161691" y="421582"/>
                </a:lnTo>
                <a:lnTo>
                  <a:pt x="178891" y="381072"/>
                </a:lnTo>
                <a:lnTo>
                  <a:pt x="196861" y="342157"/>
                </a:lnTo>
                <a:lnTo>
                  <a:pt x="215578" y="304897"/>
                </a:lnTo>
                <a:lnTo>
                  <a:pt x="235017" y="269354"/>
                </a:lnTo>
                <a:lnTo>
                  <a:pt x="255155" y="235588"/>
                </a:lnTo>
                <a:lnTo>
                  <a:pt x="275967" y="203658"/>
                </a:lnTo>
                <a:lnTo>
                  <a:pt x="319513" y="145550"/>
                </a:lnTo>
                <a:lnTo>
                  <a:pt x="365452" y="95507"/>
                </a:lnTo>
                <a:lnTo>
                  <a:pt x="413582" y="53994"/>
                </a:lnTo>
                <a:lnTo>
                  <a:pt x="463700" y="21461"/>
                </a:lnTo>
                <a:lnTo>
                  <a:pt x="489808" y="8536"/>
                </a:lnTo>
                <a:lnTo>
                  <a:pt x="485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645852" y="102816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*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86225" y="1692276"/>
            <a:ext cx="1203325" cy="16179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algn="just" marL="90805" marR="418465" indent="231775">
              <a:lnSpc>
                <a:spcPct val="98900"/>
              </a:lnSpc>
              <a:spcBef>
                <a:spcPts val="500"/>
              </a:spcBef>
            </a:pPr>
            <a:r>
              <a:rPr dirty="0" sz="1750" spc="30" b="1">
                <a:latin typeface="宋体"/>
                <a:cs typeface="宋体"/>
              </a:rPr>
              <a:t>I</a:t>
            </a:r>
            <a:r>
              <a:rPr dirty="0" baseline="-14492" sz="1725" spc="44" b="1">
                <a:latin typeface="宋体"/>
                <a:cs typeface="宋体"/>
              </a:rPr>
              <a:t>4</a:t>
            </a:r>
            <a:r>
              <a:rPr dirty="0" sz="1750" spc="30" b="1">
                <a:latin typeface="宋体"/>
                <a:cs typeface="宋体"/>
              </a:rPr>
              <a:t>：  </a:t>
            </a:r>
            <a:r>
              <a:rPr dirty="0" sz="1550" spc="35" b="1">
                <a:latin typeface="宋体"/>
                <a:cs typeface="宋体"/>
              </a:rPr>
              <a:t>E→E+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15" b="1">
                <a:latin typeface="宋体"/>
                <a:cs typeface="宋体"/>
              </a:rPr>
              <a:t>E  </a:t>
            </a:r>
            <a:r>
              <a:rPr dirty="0" sz="1550" spc="40" b="1">
                <a:latin typeface="宋体"/>
                <a:cs typeface="宋体"/>
              </a:rPr>
              <a:t>E→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E+E  </a:t>
            </a:r>
            <a:r>
              <a:rPr dirty="0" sz="1550" spc="40" b="1">
                <a:latin typeface="宋体"/>
                <a:cs typeface="宋体"/>
              </a:rPr>
              <a:t>E→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E*E  </a:t>
            </a:r>
            <a:r>
              <a:rPr dirty="0" sz="1550" spc="40" b="1">
                <a:latin typeface="宋体"/>
                <a:cs typeface="宋体"/>
              </a:rPr>
              <a:t>E→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(E)  </a:t>
            </a:r>
            <a:r>
              <a:rPr dirty="0" sz="1550" spc="25" b="1">
                <a:latin typeface="宋体"/>
                <a:cs typeface="宋体"/>
              </a:rPr>
              <a:t>E→</a:t>
            </a:r>
            <a:r>
              <a:rPr dirty="0" sz="1600" spc="25" b="1">
                <a:latin typeface="Times New Roman"/>
                <a:cs typeface="Times New Roman"/>
              </a:rPr>
              <a:t>·</a:t>
            </a:r>
            <a:r>
              <a:rPr dirty="0" sz="1550" spc="25" b="1">
                <a:latin typeface="宋体"/>
                <a:cs typeface="宋体"/>
              </a:rPr>
              <a:t>id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43438" y="1277937"/>
            <a:ext cx="50800" cy="414655"/>
          </a:xfrm>
          <a:custGeom>
            <a:avLst/>
            <a:gdLst/>
            <a:ahLst/>
            <a:cxnLst/>
            <a:rect l="l" t="t" r="r" b="b"/>
            <a:pathLst>
              <a:path w="50800" h="414655">
                <a:moveTo>
                  <a:pt x="20637" y="338138"/>
                </a:moveTo>
                <a:lnTo>
                  <a:pt x="0" y="338138"/>
                </a:lnTo>
                <a:lnTo>
                  <a:pt x="25400" y="414338"/>
                </a:lnTo>
                <a:lnTo>
                  <a:pt x="46566" y="350838"/>
                </a:lnTo>
                <a:lnTo>
                  <a:pt x="20637" y="350838"/>
                </a:lnTo>
                <a:lnTo>
                  <a:pt x="20637" y="338138"/>
                </a:lnTo>
                <a:close/>
              </a:path>
              <a:path w="50800" h="414655">
                <a:moveTo>
                  <a:pt x="30161" y="0"/>
                </a:moveTo>
                <a:lnTo>
                  <a:pt x="20636" y="0"/>
                </a:lnTo>
                <a:lnTo>
                  <a:pt x="20637" y="350838"/>
                </a:lnTo>
                <a:lnTo>
                  <a:pt x="30162" y="350838"/>
                </a:lnTo>
                <a:lnTo>
                  <a:pt x="30161" y="0"/>
                </a:lnTo>
                <a:close/>
              </a:path>
              <a:path w="50800" h="414655">
                <a:moveTo>
                  <a:pt x="50800" y="338138"/>
                </a:moveTo>
                <a:lnTo>
                  <a:pt x="30162" y="338138"/>
                </a:lnTo>
                <a:lnTo>
                  <a:pt x="30162" y="350838"/>
                </a:lnTo>
                <a:lnTo>
                  <a:pt x="46566" y="350838"/>
                </a:lnTo>
                <a:lnTo>
                  <a:pt x="50800" y="338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685665" y="1265907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+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98762" y="2574926"/>
            <a:ext cx="1289050" cy="50800"/>
          </a:xfrm>
          <a:custGeom>
            <a:avLst/>
            <a:gdLst/>
            <a:ahLst/>
            <a:cxnLst/>
            <a:rect l="l" t="t" r="r" b="b"/>
            <a:pathLst>
              <a:path w="128905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1" y="30162"/>
                </a:lnTo>
                <a:lnTo>
                  <a:pt x="63501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1289050" h="50800">
                <a:moveTo>
                  <a:pt x="76200" y="20637"/>
                </a:moveTo>
                <a:lnTo>
                  <a:pt x="63501" y="20637"/>
                </a:lnTo>
                <a:lnTo>
                  <a:pt x="63501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1289050" h="50800">
                <a:moveTo>
                  <a:pt x="76200" y="30162"/>
                </a:moveTo>
                <a:lnTo>
                  <a:pt x="63501" y="30162"/>
                </a:lnTo>
                <a:lnTo>
                  <a:pt x="76200" y="30162"/>
                </a:lnTo>
                <a:close/>
              </a:path>
              <a:path w="1289050" h="50800">
                <a:moveTo>
                  <a:pt x="1289050" y="20636"/>
                </a:moveTo>
                <a:lnTo>
                  <a:pt x="76200" y="20637"/>
                </a:lnTo>
                <a:lnTo>
                  <a:pt x="76200" y="30162"/>
                </a:lnTo>
                <a:lnTo>
                  <a:pt x="1289050" y="30161"/>
                </a:lnTo>
                <a:lnTo>
                  <a:pt x="128905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709352" y="2293083"/>
            <a:ext cx="2571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id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21450" y="1928812"/>
            <a:ext cx="1202055" cy="1104900"/>
          </a:xfrm>
          <a:custGeom>
            <a:avLst/>
            <a:gdLst/>
            <a:ahLst/>
            <a:cxnLst/>
            <a:rect l="l" t="t" r="r" b="b"/>
            <a:pathLst>
              <a:path w="1202054" h="1104900">
                <a:moveTo>
                  <a:pt x="0" y="0"/>
                </a:moveTo>
                <a:lnTo>
                  <a:pt x="1201738" y="0"/>
                </a:lnTo>
                <a:lnTo>
                  <a:pt x="1201738" y="11049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92725" y="2238377"/>
            <a:ext cx="1246505" cy="50800"/>
          </a:xfrm>
          <a:custGeom>
            <a:avLst/>
            <a:gdLst/>
            <a:ahLst/>
            <a:cxnLst/>
            <a:rect l="l" t="t" r="r" b="b"/>
            <a:pathLst>
              <a:path w="1246504" h="50800">
                <a:moveTo>
                  <a:pt x="1169987" y="30162"/>
                </a:moveTo>
                <a:lnTo>
                  <a:pt x="1169987" y="50800"/>
                </a:lnTo>
                <a:lnTo>
                  <a:pt x="1231900" y="30162"/>
                </a:lnTo>
                <a:lnTo>
                  <a:pt x="1169987" y="30162"/>
                </a:lnTo>
                <a:close/>
              </a:path>
              <a:path w="1246504" h="50800">
                <a:moveTo>
                  <a:pt x="1169987" y="20637"/>
                </a:moveTo>
                <a:lnTo>
                  <a:pt x="1169987" y="30162"/>
                </a:lnTo>
                <a:lnTo>
                  <a:pt x="1182690" y="30162"/>
                </a:lnTo>
                <a:lnTo>
                  <a:pt x="1182690" y="20637"/>
                </a:lnTo>
                <a:lnTo>
                  <a:pt x="1169987" y="20637"/>
                </a:lnTo>
                <a:close/>
              </a:path>
              <a:path w="1246504" h="50800">
                <a:moveTo>
                  <a:pt x="1169987" y="0"/>
                </a:moveTo>
                <a:lnTo>
                  <a:pt x="1169987" y="20637"/>
                </a:lnTo>
                <a:lnTo>
                  <a:pt x="1182690" y="20637"/>
                </a:lnTo>
                <a:lnTo>
                  <a:pt x="1182690" y="30162"/>
                </a:lnTo>
                <a:lnTo>
                  <a:pt x="1231903" y="30161"/>
                </a:lnTo>
                <a:lnTo>
                  <a:pt x="1246187" y="25400"/>
                </a:lnTo>
                <a:lnTo>
                  <a:pt x="1169987" y="0"/>
                </a:lnTo>
                <a:close/>
              </a:path>
              <a:path w="1246504" h="50800">
                <a:moveTo>
                  <a:pt x="0" y="20636"/>
                </a:moveTo>
                <a:lnTo>
                  <a:pt x="0" y="30161"/>
                </a:lnTo>
                <a:lnTo>
                  <a:pt x="1169987" y="30162"/>
                </a:lnTo>
                <a:lnTo>
                  <a:pt x="1169987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330190" y="195780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E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72087" y="2692401"/>
            <a:ext cx="1246505" cy="50800"/>
          </a:xfrm>
          <a:custGeom>
            <a:avLst/>
            <a:gdLst/>
            <a:ahLst/>
            <a:cxnLst/>
            <a:rect l="l" t="t" r="r" b="b"/>
            <a:pathLst>
              <a:path w="1246504" h="50800">
                <a:moveTo>
                  <a:pt x="76200" y="0"/>
                </a:moveTo>
                <a:lnTo>
                  <a:pt x="0" y="25401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1" y="30162"/>
                </a:lnTo>
                <a:lnTo>
                  <a:pt x="63501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1246504" h="50800">
                <a:moveTo>
                  <a:pt x="76200" y="20637"/>
                </a:moveTo>
                <a:lnTo>
                  <a:pt x="63501" y="20637"/>
                </a:lnTo>
                <a:lnTo>
                  <a:pt x="63501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1246504" h="50800">
                <a:moveTo>
                  <a:pt x="1246187" y="20637"/>
                </a:moveTo>
                <a:lnTo>
                  <a:pt x="76200" y="20637"/>
                </a:lnTo>
                <a:lnTo>
                  <a:pt x="76200" y="30162"/>
                </a:lnTo>
                <a:lnTo>
                  <a:pt x="1246187" y="30162"/>
                </a:lnTo>
                <a:lnTo>
                  <a:pt x="1246187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211252" y="1976091"/>
            <a:ext cx="1138555" cy="10160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r" marR="76200">
              <a:lnSpc>
                <a:spcPts val="2035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7</a:t>
            </a:r>
            <a:r>
              <a:rPr dirty="0" sz="1750" spc="40" b="1">
                <a:latin typeface="宋体"/>
                <a:cs typeface="宋体"/>
              </a:rPr>
              <a:t>：</a:t>
            </a:r>
            <a:endParaRPr sz="1750">
              <a:latin typeface="宋体"/>
              <a:cs typeface="宋体"/>
            </a:endParaRPr>
          </a:p>
          <a:p>
            <a:pPr algn="r" marR="43180">
              <a:lnSpc>
                <a:spcPts val="1770"/>
              </a:lnSpc>
            </a:pPr>
            <a:r>
              <a:rPr dirty="0" sz="1550" spc="30" b="1">
                <a:solidFill>
                  <a:srgbClr val="3333FF"/>
                </a:solidFill>
                <a:latin typeface="宋体"/>
                <a:cs typeface="宋体"/>
              </a:rPr>
              <a:t>E→E+E</a:t>
            </a:r>
            <a:r>
              <a:rPr dirty="0" sz="1600" b="1">
                <a:solidFill>
                  <a:srgbClr val="3333FF"/>
                </a:solidFill>
                <a:latin typeface="Times New Roman"/>
                <a:cs typeface="Times New Roman"/>
              </a:rPr>
              <a:t>·</a:t>
            </a:r>
            <a:endParaRPr sz="1600">
              <a:latin typeface="Times New Roman"/>
              <a:cs typeface="Times New Roman"/>
            </a:endParaRPr>
          </a:p>
          <a:p>
            <a:pPr algn="r" marR="43180">
              <a:lnSpc>
                <a:spcPts val="2014"/>
              </a:lnSpc>
              <a:tabLst>
                <a:tab pos="375920" algn="l"/>
              </a:tabLst>
            </a:pPr>
            <a:r>
              <a:rPr dirty="0" sz="1750" spc="15" b="1">
                <a:latin typeface="宋体"/>
                <a:cs typeface="宋体"/>
              </a:rPr>
              <a:t>+</a:t>
            </a:r>
            <a:r>
              <a:rPr dirty="0" sz="1750" spc="15" b="1">
                <a:latin typeface="宋体"/>
                <a:cs typeface="宋体"/>
              </a:rPr>
              <a:t>	</a:t>
            </a:r>
            <a:r>
              <a:rPr dirty="0" sz="1550" spc="35" b="1">
                <a:solidFill>
                  <a:srgbClr val="3333FF"/>
                </a:solidFill>
                <a:latin typeface="宋体"/>
                <a:cs typeface="宋体"/>
              </a:rPr>
              <a:t>E→E</a:t>
            </a:r>
            <a:r>
              <a:rPr dirty="0" sz="1600" b="1">
                <a:solidFill>
                  <a:srgbClr val="3333FF"/>
                </a:solidFill>
                <a:latin typeface="Times New Roman"/>
                <a:cs typeface="Times New Roman"/>
              </a:rPr>
              <a:t>·</a:t>
            </a:r>
            <a:r>
              <a:rPr dirty="0" sz="1550" spc="25" b="1">
                <a:solidFill>
                  <a:srgbClr val="3333FF"/>
                </a:solidFill>
                <a:latin typeface="宋体"/>
                <a:cs typeface="宋体"/>
              </a:rPr>
              <a:t>+E</a:t>
            </a:r>
            <a:endParaRPr sz="1550">
              <a:latin typeface="宋体"/>
              <a:cs typeface="宋体"/>
            </a:endParaRPr>
          </a:p>
          <a:p>
            <a:pPr algn="r" marR="43180">
              <a:lnSpc>
                <a:spcPct val="100000"/>
              </a:lnSpc>
              <a:spcBef>
                <a:spcPts val="40"/>
              </a:spcBef>
            </a:pPr>
            <a:r>
              <a:rPr dirty="0" sz="1550" spc="35" b="1">
                <a:solidFill>
                  <a:srgbClr val="3333FF"/>
                </a:solidFill>
                <a:latin typeface="宋体"/>
                <a:cs typeface="宋体"/>
              </a:rPr>
              <a:t>E→E</a:t>
            </a:r>
            <a:r>
              <a:rPr dirty="0" sz="1600" b="1">
                <a:solidFill>
                  <a:srgbClr val="3333FF"/>
                </a:solidFill>
                <a:latin typeface="Times New Roman"/>
                <a:cs typeface="Times New Roman"/>
              </a:rPr>
              <a:t>·</a:t>
            </a:r>
            <a:r>
              <a:rPr dirty="0" sz="1550" spc="25" b="1">
                <a:solidFill>
                  <a:srgbClr val="3333FF"/>
                </a:solidFill>
                <a:latin typeface="宋体"/>
                <a:cs typeface="宋体"/>
              </a:rPr>
              <a:t>*E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98762" y="2948716"/>
            <a:ext cx="1291590" cy="814069"/>
          </a:xfrm>
          <a:custGeom>
            <a:avLst/>
            <a:gdLst/>
            <a:ahLst/>
            <a:cxnLst/>
            <a:rect l="l" t="t" r="r" b="b"/>
            <a:pathLst>
              <a:path w="1291589" h="814070">
                <a:moveTo>
                  <a:pt x="51018" y="751620"/>
                </a:moveTo>
                <a:lnTo>
                  <a:pt x="0" y="813658"/>
                </a:lnTo>
                <a:lnTo>
                  <a:pt x="78037" y="794639"/>
                </a:lnTo>
                <a:lnTo>
                  <a:pt x="71304" y="783918"/>
                </a:lnTo>
                <a:lnTo>
                  <a:pt x="56304" y="783918"/>
                </a:lnTo>
                <a:lnTo>
                  <a:pt x="51238" y="775853"/>
                </a:lnTo>
                <a:lnTo>
                  <a:pt x="61995" y="769096"/>
                </a:lnTo>
                <a:lnTo>
                  <a:pt x="51018" y="751620"/>
                </a:lnTo>
                <a:close/>
              </a:path>
              <a:path w="1291589" h="814070">
                <a:moveTo>
                  <a:pt x="61995" y="769096"/>
                </a:moveTo>
                <a:lnTo>
                  <a:pt x="51238" y="775853"/>
                </a:lnTo>
                <a:lnTo>
                  <a:pt x="56304" y="783918"/>
                </a:lnTo>
                <a:lnTo>
                  <a:pt x="67061" y="777162"/>
                </a:lnTo>
                <a:lnTo>
                  <a:pt x="61995" y="769096"/>
                </a:lnTo>
                <a:close/>
              </a:path>
              <a:path w="1291589" h="814070">
                <a:moveTo>
                  <a:pt x="67061" y="777162"/>
                </a:moveTo>
                <a:lnTo>
                  <a:pt x="56304" y="783918"/>
                </a:lnTo>
                <a:lnTo>
                  <a:pt x="71304" y="783918"/>
                </a:lnTo>
                <a:lnTo>
                  <a:pt x="67061" y="777162"/>
                </a:lnTo>
                <a:close/>
              </a:path>
              <a:path w="1291589" h="814070">
                <a:moveTo>
                  <a:pt x="1286517" y="0"/>
                </a:moveTo>
                <a:lnTo>
                  <a:pt x="61995" y="769096"/>
                </a:lnTo>
                <a:lnTo>
                  <a:pt x="67061" y="777162"/>
                </a:lnTo>
                <a:lnTo>
                  <a:pt x="1291583" y="8067"/>
                </a:lnTo>
                <a:lnTo>
                  <a:pt x="1286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750627" y="2747235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(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72087" y="3032922"/>
            <a:ext cx="1249045" cy="833119"/>
          </a:xfrm>
          <a:custGeom>
            <a:avLst/>
            <a:gdLst/>
            <a:ahLst/>
            <a:cxnLst/>
            <a:rect l="l" t="t" r="r" b="b"/>
            <a:pathLst>
              <a:path w="1249045" h="833120">
                <a:moveTo>
                  <a:pt x="49387" y="769296"/>
                </a:moveTo>
                <a:lnTo>
                  <a:pt x="0" y="832639"/>
                </a:lnTo>
                <a:lnTo>
                  <a:pt x="77516" y="811597"/>
                </a:lnTo>
                <a:lnTo>
                  <a:pt x="70765" y="801444"/>
                </a:lnTo>
                <a:lnTo>
                  <a:pt x="55514" y="801444"/>
                </a:lnTo>
                <a:lnTo>
                  <a:pt x="50239" y="793512"/>
                </a:lnTo>
                <a:lnTo>
                  <a:pt x="60814" y="786480"/>
                </a:lnTo>
                <a:lnTo>
                  <a:pt x="49387" y="769296"/>
                </a:lnTo>
                <a:close/>
              </a:path>
              <a:path w="1249045" h="833120">
                <a:moveTo>
                  <a:pt x="60814" y="786480"/>
                </a:moveTo>
                <a:lnTo>
                  <a:pt x="50239" y="793512"/>
                </a:lnTo>
                <a:lnTo>
                  <a:pt x="55514" y="801444"/>
                </a:lnTo>
                <a:lnTo>
                  <a:pt x="66089" y="794412"/>
                </a:lnTo>
                <a:lnTo>
                  <a:pt x="60814" y="786480"/>
                </a:lnTo>
                <a:close/>
              </a:path>
              <a:path w="1249045" h="833120">
                <a:moveTo>
                  <a:pt x="66089" y="794412"/>
                </a:moveTo>
                <a:lnTo>
                  <a:pt x="55514" y="801444"/>
                </a:lnTo>
                <a:lnTo>
                  <a:pt x="70765" y="801444"/>
                </a:lnTo>
                <a:lnTo>
                  <a:pt x="66089" y="794412"/>
                </a:lnTo>
                <a:close/>
              </a:path>
              <a:path w="1249045" h="833120">
                <a:moveTo>
                  <a:pt x="1243550" y="0"/>
                </a:moveTo>
                <a:lnTo>
                  <a:pt x="60814" y="786480"/>
                </a:lnTo>
                <a:lnTo>
                  <a:pt x="66089" y="794412"/>
                </a:lnTo>
                <a:lnTo>
                  <a:pt x="1248825" y="7931"/>
                </a:lnTo>
                <a:lnTo>
                  <a:pt x="1243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236652" y="2844771"/>
            <a:ext cx="1143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*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92725" y="4667248"/>
            <a:ext cx="1225550" cy="50800"/>
          </a:xfrm>
          <a:custGeom>
            <a:avLst/>
            <a:gdLst/>
            <a:ahLst/>
            <a:cxnLst/>
            <a:rect l="l" t="t" r="r" b="b"/>
            <a:pathLst>
              <a:path w="1225550" h="50800">
                <a:moveTo>
                  <a:pt x="76200" y="0"/>
                </a:moveTo>
                <a:lnTo>
                  <a:pt x="0" y="25399"/>
                </a:lnTo>
                <a:lnTo>
                  <a:pt x="76200" y="50799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1225550" h="50800">
                <a:moveTo>
                  <a:pt x="76200" y="20637"/>
                </a:moveTo>
                <a:lnTo>
                  <a:pt x="76200" y="30162"/>
                </a:lnTo>
                <a:lnTo>
                  <a:pt x="1225550" y="30163"/>
                </a:lnTo>
                <a:lnTo>
                  <a:pt x="1225550" y="20638"/>
                </a:lnTo>
                <a:lnTo>
                  <a:pt x="76200" y="20637"/>
                </a:lnTo>
                <a:close/>
              </a:path>
              <a:path w="1225550" h="50800">
                <a:moveTo>
                  <a:pt x="63500" y="20637"/>
                </a:move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lnTo>
                  <a:pt x="63500" y="20637"/>
                </a:lnTo>
                <a:close/>
              </a:path>
              <a:path w="1225550" h="50800">
                <a:moveTo>
                  <a:pt x="76200" y="20637"/>
                </a:moveTo>
                <a:lnTo>
                  <a:pt x="63500" y="20637"/>
                </a:lnTo>
                <a:lnTo>
                  <a:pt x="76200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181090" y="4402299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*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72087" y="3094037"/>
            <a:ext cx="1249045" cy="734695"/>
          </a:xfrm>
          <a:custGeom>
            <a:avLst/>
            <a:gdLst/>
            <a:ahLst/>
            <a:cxnLst/>
            <a:rect l="l" t="t" r="r" b="b"/>
            <a:pathLst>
              <a:path w="1249045" h="734695">
                <a:moveTo>
                  <a:pt x="68152" y="34415"/>
                </a:moveTo>
                <a:lnTo>
                  <a:pt x="63337" y="42634"/>
                </a:lnTo>
                <a:lnTo>
                  <a:pt x="1243779" y="734359"/>
                </a:lnTo>
                <a:lnTo>
                  <a:pt x="1248595" y="726141"/>
                </a:lnTo>
                <a:lnTo>
                  <a:pt x="68152" y="34415"/>
                </a:lnTo>
                <a:close/>
              </a:path>
              <a:path w="1249045" h="734695">
                <a:moveTo>
                  <a:pt x="0" y="0"/>
                </a:moveTo>
                <a:lnTo>
                  <a:pt x="52903" y="60440"/>
                </a:lnTo>
                <a:lnTo>
                  <a:pt x="63337" y="42634"/>
                </a:lnTo>
                <a:lnTo>
                  <a:pt x="52381" y="36214"/>
                </a:lnTo>
                <a:lnTo>
                  <a:pt x="57196" y="27995"/>
                </a:lnTo>
                <a:lnTo>
                  <a:pt x="71914" y="27995"/>
                </a:lnTo>
                <a:lnTo>
                  <a:pt x="78586" y="16610"/>
                </a:lnTo>
                <a:lnTo>
                  <a:pt x="0" y="0"/>
                </a:lnTo>
                <a:close/>
              </a:path>
              <a:path w="1249045" h="734695">
                <a:moveTo>
                  <a:pt x="57196" y="27995"/>
                </a:moveTo>
                <a:lnTo>
                  <a:pt x="52381" y="36214"/>
                </a:lnTo>
                <a:lnTo>
                  <a:pt x="63337" y="42634"/>
                </a:lnTo>
                <a:lnTo>
                  <a:pt x="68152" y="34415"/>
                </a:lnTo>
                <a:lnTo>
                  <a:pt x="57196" y="27995"/>
                </a:lnTo>
                <a:close/>
              </a:path>
              <a:path w="1249045" h="734695">
                <a:moveTo>
                  <a:pt x="71914" y="27995"/>
                </a:moveTo>
                <a:lnTo>
                  <a:pt x="57196" y="27995"/>
                </a:lnTo>
                <a:lnTo>
                  <a:pt x="68152" y="34415"/>
                </a:lnTo>
                <a:lnTo>
                  <a:pt x="71914" y="27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306502" y="3475707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+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18276" y="3843337"/>
            <a:ext cx="1202055" cy="1104900"/>
          </a:xfrm>
          <a:custGeom>
            <a:avLst/>
            <a:gdLst/>
            <a:ahLst/>
            <a:cxnLst/>
            <a:rect l="l" t="t" r="r" b="b"/>
            <a:pathLst>
              <a:path w="1202054" h="1104900">
                <a:moveTo>
                  <a:pt x="0" y="0"/>
                </a:moveTo>
                <a:lnTo>
                  <a:pt x="1201738" y="0"/>
                </a:lnTo>
                <a:lnTo>
                  <a:pt x="1201738" y="11049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571615" y="3890235"/>
            <a:ext cx="762000" cy="1019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38100" marR="30480" indent="231775">
              <a:lnSpc>
                <a:spcPct val="99100"/>
              </a:lnSpc>
              <a:spcBef>
                <a:spcPts val="130"/>
              </a:spcBef>
            </a:pPr>
            <a:r>
              <a:rPr dirty="0" sz="1750" spc="30" b="1">
                <a:latin typeface="宋体"/>
                <a:cs typeface="宋体"/>
              </a:rPr>
              <a:t>I</a:t>
            </a:r>
            <a:r>
              <a:rPr dirty="0" baseline="-14492" sz="1725" spc="44" b="1">
                <a:latin typeface="宋体"/>
                <a:cs typeface="宋体"/>
              </a:rPr>
              <a:t>8</a:t>
            </a:r>
            <a:r>
              <a:rPr dirty="0" sz="1750" spc="30" b="1">
                <a:latin typeface="宋体"/>
                <a:cs typeface="宋体"/>
              </a:rPr>
              <a:t>：  </a:t>
            </a:r>
            <a:r>
              <a:rPr dirty="0" sz="1550" spc="30" b="1">
                <a:solidFill>
                  <a:srgbClr val="3333FF"/>
                </a:solidFill>
                <a:latin typeface="宋体"/>
                <a:cs typeface="宋体"/>
              </a:rPr>
              <a:t>E→E*E</a:t>
            </a:r>
            <a:r>
              <a:rPr dirty="0" sz="1600" b="1">
                <a:solidFill>
                  <a:srgbClr val="3333FF"/>
                </a:solidFill>
                <a:latin typeface="Times New Roman"/>
                <a:cs typeface="Times New Roman"/>
              </a:rPr>
              <a:t>·  </a:t>
            </a:r>
            <a:r>
              <a:rPr dirty="0" sz="1550" spc="35" b="1">
                <a:solidFill>
                  <a:srgbClr val="3333FF"/>
                </a:solidFill>
                <a:latin typeface="宋体"/>
                <a:cs typeface="宋体"/>
              </a:rPr>
              <a:t>E→E</a:t>
            </a:r>
            <a:r>
              <a:rPr dirty="0" sz="1600" b="1">
                <a:solidFill>
                  <a:srgbClr val="3333FF"/>
                </a:solidFill>
                <a:latin typeface="Times New Roman"/>
                <a:cs typeface="Times New Roman"/>
              </a:rPr>
              <a:t>·</a:t>
            </a:r>
            <a:r>
              <a:rPr dirty="0" sz="1550" spc="25" b="1">
                <a:solidFill>
                  <a:srgbClr val="3333FF"/>
                </a:solidFill>
                <a:latin typeface="宋体"/>
                <a:cs typeface="宋体"/>
              </a:rPr>
              <a:t>+E  </a:t>
            </a:r>
            <a:r>
              <a:rPr dirty="0" sz="1550" spc="35" b="1">
                <a:solidFill>
                  <a:srgbClr val="3333FF"/>
                </a:solidFill>
                <a:latin typeface="宋体"/>
                <a:cs typeface="宋体"/>
              </a:rPr>
              <a:t>E→E</a:t>
            </a:r>
            <a:r>
              <a:rPr dirty="0" sz="1600" b="1">
                <a:solidFill>
                  <a:srgbClr val="3333FF"/>
                </a:solidFill>
                <a:latin typeface="Times New Roman"/>
                <a:cs typeface="Times New Roman"/>
              </a:rPr>
              <a:t>·</a:t>
            </a:r>
            <a:r>
              <a:rPr dirty="0" sz="1550" spc="25" b="1">
                <a:solidFill>
                  <a:srgbClr val="3333FF"/>
                </a:solidFill>
                <a:latin typeface="宋体"/>
                <a:cs typeface="宋体"/>
              </a:rPr>
              <a:t>*E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92726" y="4213227"/>
            <a:ext cx="1225550" cy="50800"/>
          </a:xfrm>
          <a:custGeom>
            <a:avLst/>
            <a:gdLst/>
            <a:ahLst/>
            <a:cxnLst/>
            <a:rect l="l" t="t" r="r" b="b"/>
            <a:pathLst>
              <a:path w="1225550" h="50800">
                <a:moveTo>
                  <a:pt x="1149350" y="30162"/>
                </a:moveTo>
                <a:lnTo>
                  <a:pt x="1149350" y="50800"/>
                </a:lnTo>
                <a:lnTo>
                  <a:pt x="1211262" y="30162"/>
                </a:lnTo>
                <a:lnTo>
                  <a:pt x="1149350" y="30162"/>
                </a:lnTo>
                <a:close/>
              </a:path>
              <a:path w="1225550" h="50800">
                <a:moveTo>
                  <a:pt x="1149350" y="20637"/>
                </a:moveTo>
                <a:lnTo>
                  <a:pt x="1149350" y="30162"/>
                </a:lnTo>
                <a:lnTo>
                  <a:pt x="1162048" y="30162"/>
                </a:lnTo>
                <a:lnTo>
                  <a:pt x="1162048" y="20637"/>
                </a:lnTo>
                <a:lnTo>
                  <a:pt x="1149350" y="20637"/>
                </a:lnTo>
                <a:close/>
              </a:path>
              <a:path w="1225550" h="50800">
                <a:moveTo>
                  <a:pt x="1149350" y="0"/>
                </a:moveTo>
                <a:lnTo>
                  <a:pt x="1149350" y="20637"/>
                </a:lnTo>
                <a:lnTo>
                  <a:pt x="1162048" y="20637"/>
                </a:lnTo>
                <a:lnTo>
                  <a:pt x="1162048" y="30162"/>
                </a:lnTo>
                <a:lnTo>
                  <a:pt x="1211266" y="30161"/>
                </a:lnTo>
                <a:lnTo>
                  <a:pt x="1225550" y="25400"/>
                </a:lnTo>
                <a:lnTo>
                  <a:pt x="1149350" y="0"/>
                </a:lnTo>
                <a:close/>
              </a:path>
              <a:path w="1225550" h="50800">
                <a:moveTo>
                  <a:pt x="0" y="20636"/>
                </a:moveTo>
                <a:lnTo>
                  <a:pt x="0" y="30161"/>
                </a:lnTo>
                <a:lnTo>
                  <a:pt x="1149350" y="30162"/>
                </a:lnTo>
                <a:lnTo>
                  <a:pt x="1149350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309552" y="3929859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E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78125" y="2952750"/>
            <a:ext cx="1312545" cy="970915"/>
          </a:xfrm>
          <a:custGeom>
            <a:avLst/>
            <a:gdLst/>
            <a:ahLst/>
            <a:cxnLst/>
            <a:rect l="l" t="t" r="r" b="b"/>
            <a:pathLst>
              <a:path w="1312545" h="970914">
                <a:moveTo>
                  <a:pt x="64134" y="41423"/>
                </a:moveTo>
                <a:lnTo>
                  <a:pt x="58477" y="49086"/>
                </a:lnTo>
                <a:lnTo>
                  <a:pt x="1306859" y="970619"/>
                </a:lnTo>
                <a:lnTo>
                  <a:pt x="1312515" y="962955"/>
                </a:lnTo>
                <a:lnTo>
                  <a:pt x="64134" y="41423"/>
                </a:lnTo>
                <a:close/>
              </a:path>
              <a:path w="1312545" h="970914">
                <a:moveTo>
                  <a:pt x="0" y="0"/>
                </a:moveTo>
                <a:lnTo>
                  <a:pt x="46220" y="65690"/>
                </a:lnTo>
                <a:lnTo>
                  <a:pt x="58477" y="49086"/>
                </a:lnTo>
                <a:lnTo>
                  <a:pt x="48258" y="41542"/>
                </a:lnTo>
                <a:lnTo>
                  <a:pt x="53915" y="33879"/>
                </a:lnTo>
                <a:lnTo>
                  <a:pt x="69702" y="33879"/>
                </a:lnTo>
                <a:lnTo>
                  <a:pt x="76390" y="24819"/>
                </a:lnTo>
                <a:lnTo>
                  <a:pt x="0" y="0"/>
                </a:lnTo>
                <a:close/>
              </a:path>
              <a:path w="1312545" h="970914">
                <a:moveTo>
                  <a:pt x="53915" y="33879"/>
                </a:moveTo>
                <a:lnTo>
                  <a:pt x="48258" y="41542"/>
                </a:lnTo>
                <a:lnTo>
                  <a:pt x="58477" y="49086"/>
                </a:lnTo>
                <a:lnTo>
                  <a:pt x="64134" y="41423"/>
                </a:lnTo>
                <a:lnTo>
                  <a:pt x="53915" y="33879"/>
                </a:lnTo>
                <a:close/>
              </a:path>
              <a:path w="1312545" h="970914">
                <a:moveTo>
                  <a:pt x="69702" y="33879"/>
                </a:moveTo>
                <a:lnTo>
                  <a:pt x="53915" y="33879"/>
                </a:lnTo>
                <a:lnTo>
                  <a:pt x="64134" y="41423"/>
                </a:lnTo>
                <a:lnTo>
                  <a:pt x="69702" y="33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637915" y="3753075"/>
            <a:ext cx="231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id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798762" y="4311651"/>
            <a:ext cx="1289050" cy="50800"/>
          </a:xfrm>
          <a:custGeom>
            <a:avLst/>
            <a:gdLst/>
            <a:ahLst/>
            <a:cxnLst/>
            <a:rect l="l" t="t" r="r" b="b"/>
            <a:pathLst>
              <a:path w="128905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1" y="30162"/>
                </a:lnTo>
                <a:lnTo>
                  <a:pt x="63501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1289050" h="50800">
                <a:moveTo>
                  <a:pt x="76200" y="20637"/>
                </a:moveTo>
                <a:lnTo>
                  <a:pt x="63501" y="20637"/>
                </a:lnTo>
                <a:lnTo>
                  <a:pt x="63501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1289050" h="50800">
                <a:moveTo>
                  <a:pt x="76200" y="30162"/>
                </a:moveTo>
                <a:lnTo>
                  <a:pt x="63501" y="30162"/>
                </a:lnTo>
                <a:lnTo>
                  <a:pt x="76200" y="30162"/>
                </a:lnTo>
                <a:close/>
              </a:path>
              <a:path w="1289050" h="50800">
                <a:moveTo>
                  <a:pt x="1289050" y="20636"/>
                </a:moveTo>
                <a:lnTo>
                  <a:pt x="76200" y="20637"/>
                </a:lnTo>
                <a:lnTo>
                  <a:pt x="76200" y="30162"/>
                </a:lnTo>
                <a:lnTo>
                  <a:pt x="1289050" y="30161"/>
                </a:lnTo>
                <a:lnTo>
                  <a:pt x="128905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679190" y="4009107"/>
            <a:ext cx="1143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(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816837" y="4770437"/>
            <a:ext cx="1271270" cy="814069"/>
          </a:xfrm>
          <a:custGeom>
            <a:avLst/>
            <a:gdLst/>
            <a:ahLst/>
            <a:cxnLst/>
            <a:rect l="l" t="t" r="r" b="b"/>
            <a:pathLst>
              <a:path w="1271270" h="814070">
                <a:moveTo>
                  <a:pt x="1204182" y="36984"/>
                </a:moveTo>
                <a:lnTo>
                  <a:pt x="0" y="805610"/>
                </a:lnTo>
                <a:lnTo>
                  <a:pt x="5125" y="813639"/>
                </a:lnTo>
                <a:lnTo>
                  <a:pt x="1209307" y="45013"/>
                </a:lnTo>
                <a:lnTo>
                  <a:pt x="1204182" y="36984"/>
                </a:lnTo>
                <a:close/>
              </a:path>
              <a:path w="1271270" h="814070">
                <a:moveTo>
                  <a:pt x="1246545" y="30152"/>
                </a:moveTo>
                <a:lnTo>
                  <a:pt x="1214885" y="30152"/>
                </a:lnTo>
                <a:lnTo>
                  <a:pt x="1220011" y="38181"/>
                </a:lnTo>
                <a:lnTo>
                  <a:pt x="1209307" y="45013"/>
                </a:lnTo>
                <a:lnTo>
                  <a:pt x="1220411" y="62409"/>
                </a:lnTo>
                <a:lnTo>
                  <a:pt x="1246545" y="30152"/>
                </a:lnTo>
                <a:close/>
              </a:path>
              <a:path w="1271270" h="814070">
                <a:moveTo>
                  <a:pt x="1214885" y="30152"/>
                </a:moveTo>
                <a:lnTo>
                  <a:pt x="1204182" y="36984"/>
                </a:lnTo>
                <a:lnTo>
                  <a:pt x="1209307" y="45013"/>
                </a:lnTo>
                <a:lnTo>
                  <a:pt x="1220011" y="38181"/>
                </a:lnTo>
                <a:lnTo>
                  <a:pt x="1214885" y="30152"/>
                </a:lnTo>
                <a:close/>
              </a:path>
              <a:path w="1271270" h="814070">
                <a:moveTo>
                  <a:pt x="1270975" y="0"/>
                </a:moveTo>
                <a:lnTo>
                  <a:pt x="1193078" y="19588"/>
                </a:lnTo>
                <a:lnTo>
                  <a:pt x="1204182" y="36984"/>
                </a:lnTo>
                <a:lnTo>
                  <a:pt x="1214885" y="30152"/>
                </a:lnTo>
                <a:lnTo>
                  <a:pt x="1246545" y="30152"/>
                </a:lnTo>
                <a:lnTo>
                  <a:pt x="1270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856864" y="5155155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*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10037" y="5797550"/>
            <a:ext cx="1203325" cy="631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algn="r" marR="451484">
              <a:lnSpc>
                <a:spcPts val="2035"/>
              </a:lnSpc>
              <a:spcBef>
                <a:spcPts val="480"/>
              </a:spcBef>
            </a:pPr>
            <a:r>
              <a:rPr dirty="0" sz="1750" spc="25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9</a:t>
            </a:r>
            <a:r>
              <a:rPr dirty="0" sz="1750" spc="40" b="1">
                <a:latin typeface="宋体"/>
                <a:cs typeface="宋体"/>
              </a:rPr>
              <a:t>：</a:t>
            </a:r>
            <a:endParaRPr sz="1750">
              <a:latin typeface="宋体"/>
              <a:cs typeface="宋体"/>
            </a:endParaRPr>
          </a:p>
          <a:p>
            <a:pPr algn="r" marR="418465">
              <a:lnSpc>
                <a:spcPts val="1855"/>
              </a:lnSpc>
            </a:pPr>
            <a:r>
              <a:rPr dirty="0" sz="1550" spc="30" b="1">
                <a:latin typeface="宋体"/>
                <a:cs typeface="宋体"/>
              </a:rPr>
              <a:t>E→(E)</a:t>
            </a:r>
            <a:r>
              <a:rPr dirty="0" sz="1600" b="1">
                <a:latin typeface="Times New Roman"/>
                <a:cs typeface="Times New Roman"/>
              </a:rPr>
              <a:t>·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819400" y="5989638"/>
            <a:ext cx="1289050" cy="50800"/>
          </a:xfrm>
          <a:custGeom>
            <a:avLst/>
            <a:gdLst/>
            <a:ahLst/>
            <a:cxnLst/>
            <a:rect l="l" t="t" r="r" b="b"/>
            <a:pathLst>
              <a:path w="1289050" h="50800">
                <a:moveTo>
                  <a:pt x="1212850" y="30162"/>
                </a:moveTo>
                <a:lnTo>
                  <a:pt x="1212850" y="50800"/>
                </a:lnTo>
                <a:lnTo>
                  <a:pt x="1274762" y="30162"/>
                </a:lnTo>
                <a:lnTo>
                  <a:pt x="1212850" y="30162"/>
                </a:lnTo>
                <a:close/>
              </a:path>
              <a:path w="1289050" h="50800">
                <a:moveTo>
                  <a:pt x="1212850" y="20637"/>
                </a:moveTo>
                <a:lnTo>
                  <a:pt x="1212850" y="30162"/>
                </a:lnTo>
                <a:lnTo>
                  <a:pt x="1225550" y="30162"/>
                </a:lnTo>
                <a:lnTo>
                  <a:pt x="1225550" y="20637"/>
                </a:lnTo>
                <a:lnTo>
                  <a:pt x="1212850" y="20637"/>
                </a:lnTo>
                <a:close/>
              </a:path>
              <a:path w="1289050" h="50800">
                <a:moveTo>
                  <a:pt x="1212850" y="0"/>
                </a:moveTo>
                <a:lnTo>
                  <a:pt x="1212850" y="20637"/>
                </a:lnTo>
                <a:lnTo>
                  <a:pt x="1225550" y="20637"/>
                </a:lnTo>
                <a:lnTo>
                  <a:pt x="1225550" y="30162"/>
                </a:lnTo>
                <a:lnTo>
                  <a:pt x="1274765" y="30161"/>
                </a:lnTo>
                <a:lnTo>
                  <a:pt x="1289050" y="25400"/>
                </a:lnTo>
                <a:lnTo>
                  <a:pt x="1212850" y="0"/>
                </a:lnTo>
                <a:close/>
              </a:path>
              <a:path w="1289050" h="50800">
                <a:moveTo>
                  <a:pt x="0" y="20636"/>
                </a:moveTo>
                <a:lnTo>
                  <a:pt x="0" y="30161"/>
                </a:lnTo>
                <a:lnTo>
                  <a:pt x="1212850" y="30162"/>
                </a:lnTo>
                <a:lnTo>
                  <a:pt x="1212850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898139" y="570684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)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819400" y="6607175"/>
            <a:ext cx="2922270" cy="0"/>
          </a:xfrm>
          <a:custGeom>
            <a:avLst/>
            <a:gdLst/>
            <a:ahLst/>
            <a:cxnLst/>
            <a:rect l="l" t="t" r="r" b="b"/>
            <a:pathLst>
              <a:path w="2922270" h="0">
                <a:moveTo>
                  <a:pt x="0" y="0"/>
                </a:moveTo>
                <a:lnTo>
                  <a:pt x="2922076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289550" y="1765300"/>
            <a:ext cx="2787650" cy="50800"/>
          </a:xfrm>
          <a:custGeom>
            <a:avLst/>
            <a:gdLst/>
            <a:ahLst/>
            <a:cxnLst/>
            <a:rect l="l" t="t" r="r" b="b"/>
            <a:pathLst>
              <a:path w="278765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2787650" h="50800">
                <a:moveTo>
                  <a:pt x="76200" y="20637"/>
                </a:moveTo>
                <a:lnTo>
                  <a:pt x="76200" y="30162"/>
                </a:lnTo>
                <a:lnTo>
                  <a:pt x="2787650" y="30163"/>
                </a:lnTo>
                <a:lnTo>
                  <a:pt x="2787650" y="20638"/>
                </a:lnTo>
                <a:lnTo>
                  <a:pt x="76200" y="20637"/>
                </a:lnTo>
                <a:close/>
              </a:path>
              <a:path w="2787650" h="50800">
                <a:moveTo>
                  <a:pt x="63500" y="20637"/>
                </a:move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lnTo>
                  <a:pt x="63500" y="20637"/>
                </a:lnTo>
                <a:close/>
              </a:path>
              <a:path w="2787650" h="50800">
                <a:moveTo>
                  <a:pt x="76200" y="20637"/>
                </a:moveTo>
                <a:lnTo>
                  <a:pt x="63500" y="20637"/>
                </a:lnTo>
                <a:lnTo>
                  <a:pt x="76200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77200" y="1790700"/>
            <a:ext cx="0" cy="4232275"/>
          </a:xfrm>
          <a:custGeom>
            <a:avLst/>
            <a:gdLst/>
            <a:ahLst/>
            <a:cxnLst/>
            <a:rect l="l" t="t" r="r" b="b"/>
            <a:pathLst>
              <a:path w="0" h="4232275">
                <a:moveTo>
                  <a:pt x="0" y="0"/>
                </a:moveTo>
                <a:lnTo>
                  <a:pt x="0" y="4232181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898139" y="6298155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+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986212" y="0"/>
            <a:ext cx="1171575" cy="1457325"/>
          </a:xfrm>
          <a:custGeom>
            <a:avLst/>
            <a:gdLst/>
            <a:ahLst/>
            <a:cxnLst/>
            <a:rect l="l" t="t" r="r" b="b"/>
            <a:pathLst>
              <a:path w="1171575" h="1457325">
                <a:moveTo>
                  <a:pt x="0" y="728662"/>
                </a:moveTo>
                <a:lnTo>
                  <a:pt x="1470" y="676624"/>
                </a:lnTo>
                <a:lnTo>
                  <a:pt x="5817" y="625573"/>
                </a:lnTo>
                <a:lnTo>
                  <a:pt x="12939" y="575634"/>
                </a:lnTo>
                <a:lnTo>
                  <a:pt x="22739" y="526928"/>
                </a:lnTo>
                <a:lnTo>
                  <a:pt x="35118" y="479580"/>
                </a:lnTo>
                <a:lnTo>
                  <a:pt x="49975" y="433712"/>
                </a:lnTo>
                <a:lnTo>
                  <a:pt x="67212" y="389449"/>
                </a:lnTo>
                <a:lnTo>
                  <a:pt x="86730" y="346913"/>
                </a:lnTo>
                <a:lnTo>
                  <a:pt x="108430" y="306228"/>
                </a:lnTo>
                <a:lnTo>
                  <a:pt x="132212" y="267516"/>
                </a:lnTo>
                <a:lnTo>
                  <a:pt x="157977" y="230902"/>
                </a:lnTo>
                <a:lnTo>
                  <a:pt x="185627" y="196508"/>
                </a:lnTo>
                <a:lnTo>
                  <a:pt x="215062" y="164458"/>
                </a:lnTo>
                <a:lnTo>
                  <a:pt x="246183" y="134876"/>
                </a:lnTo>
                <a:lnTo>
                  <a:pt x="278891" y="107884"/>
                </a:lnTo>
                <a:lnTo>
                  <a:pt x="313086" y="83605"/>
                </a:lnTo>
                <a:lnTo>
                  <a:pt x="348671" y="62164"/>
                </a:lnTo>
                <a:lnTo>
                  <a:pt x="385544" y="43683"/>
                </a:lnTo>
                <a:lnTo>
                  <a:pt x="423609" y="28286"/>
                </a:lnTo>
                <a:lnTo>
                  <a:pt x="462764" y="16095"/>
                </a:lnTo>
                <a:lnTo>
                  <a:pt x="502912" y="7235"/>
                </a:lnTo>
                <a:lnTo>
                  <a:pt x="543952" y="1829"/>
                </a:lnTo>
                <a:lnTo>
                  <a:pt x="585787" y="0"/>
                </a:lnTo>
                <a:lnTo>
                  <a:pt x="627622" y="1829"/>
                </a:lnTo>
                <a:lnTo>
                  <a:pt x="668662" y="7235"/>
                </a:lnTo>
                <a:lnTo>
                  <a:pt x="708810" y="16095"/>
                </a:lnTo>
                <a:lnTo>
                  <a:pt x="747965" y="28286"/>
                </a:lnTo>
                <a:lnTo>
                  <a:pt x="786030" y="43683"/>
                </a:lnTo>
                <a:lnTo>
                  <a:pt x="822903" y="62164"/>
                </a:lnTo>
                <a:lnTo>
                  <a:pt x="858488" y="83605"/>
                </a:lnTo>
                <a:lnTo>
                  <a:pt x="892683" y="107884"/>
                </a:lnTo>
                <a:lnTo>
                  <a:pt x="925391" y="134876"/>
                </a:lnTo>
                <a:lnTo>
                  <a:pt x="956512" y="164458"/>
                </a:lnTo>
                <a:lnTo>
                  <a:pt x="985947" y="196508"/>
                </a:lnTo>
                <a:lnTo>
                  <a:pt x="1013597" y="230902"/>
                </a:lnTo>
                <a:lnTo>
                  <a:pt x="1039362" y="267516"/>
                </a:lnTo>
                <a:lnTo>
                  <a:pt x="1063144" y="306228"/>
                </a:lnTo>
                <a:lnTo>
                  <a:pt x="1084844" y="346913"/>
                </a:lnTo>
                <a:lnTo>
                  <a:pt x="1104362" y="389449"/>
                </a:lnTo>
                <a:lnTo>
                  <a:pt x="1121599" y="433712"/>
                </a:lnTo>
                <a:lnTo>
                  <a:pt x="1136456" y="479580"/>
                </a:lnTo>
                <a:lnTo>
                  <a:pt x="1148835" y="526928"/>
                </a:lnTo>
                <a:lnTo>
                  <a:pt x="1158635" y="575634"/>
                </a:lnTo>
                <a:lnTo>
                  <a:pt x="1165757" y="625573"/>
                </a:lnTo>
                <a:lnTo>
                  <a:pt x="1170104" y="676624"/>
                </a:lnTo>
                <a:lnTo>
                  <a:pt x="1171575" y="728662"/>
                </a:lnTo>
                <a:lnTo>
                  <a:pt x="1170104" y="780700"/>
                </a:lnTo>
                <a:lnTo>
                  <a:pt x="1165757" y="831751"/>
                </a:lnTo>
                <a:lnTo>
                  <a:pt x="1158635" y="881691"/>
                </a:lnTo>
                <a:lnTo>
                  <a:pt x="1148835" y="930396"/>
                </a:lnTo>
                <a:lnTo>
                  <a:pt x="1136456" y="977744"/>
                </a:lnTo>
                <a:lnTo>
                  <a:pt x="1121599" y="1023612"/>
                </a:lnTo>
                <a:lnTo>
                  <a:pt x="1104362" y="1067875"/>
                </a:lnTo>
                <a:lnTo>
                  <a:pt x="1084844" y="1110411"/>
                </a:lnTo>
                <a:lnTo>
                  <a:pt x="1063144" y="1151097"/>
                </a:lnTo>
                <a:lnTo>
                  <a:pt x="1039362" y="1189808"/>
                </a:lnTo>
                <a:lnTo>
                  <a:pt x="1013597" y="1226422"/>
                </a:lnTo>
                <a:lnTo>
                  <a:pt x="985947" y="1260816"/>
                </a:lnTo>
                <a:lnTo>
                  <a:pt x="956512" y="1292866"/>
                </a:lnTo>
                <a:lnTo>
                  <a:pt x="925391" y="1322448"/>
                </a:lnTo>
                <a:lnTo>
                  <a:pt x="892683" y="1349440"/>
                </a:lnTo>
                <a:lnTo>
                  <a:pt x="858488" y="1373719"/>
                </a:lnTo>
                <a:lnTo>
                  <a:pt x="822903" y="1395160"/>
                </a:lnTo>
                <a:lnTo>
                  <a:pt x="786030" y="1413641"/>
                </a:lnTo>
                <a:lnTo>
                  <a:pt x="747965" y="1429038"/>
                </a:lnTo>
                <a:lnTo>
                  <a:pt x="708810" y="1441229"/>
                </a:lnTo>
                <a:lnTo>
                  <a:pt x="668662" y="1450089"/>
                </a:lnTo>
                <a:lnTo>
                  <a:pt x="627622" y="1455495"/>
                </a:lnTo>
                <a:lnTo>
                  <a:pt x="585787" y="1457325"/>
                </a:lnTo>
                <a:lnTo>
                  <a:pt x="543952" y="1455495"/>
                </a:lnTo>
                <a:lnTo>
                  <a:pt x="502912" y="1450089"/>
                </a:lnTo>
                <a:lnTo>
                  <a:pt x="462764" y="1441229"/>
                </a:lnTo>
                <a:lnTo>
                  <a:pt x="423609" y="1429038"/>
                </a:lnTo>
                <a:lnTo>
                  <a:pt x="385544" y="1413641"/>
                </a:lnTo>
                <a:lnTo>
                  <a:pt x="348671" y="1395160"/>
                </a:lnTo>
                <a:lnTo>
                  <a:pt x="313086" y="1373719"/>
                </a:lnTo>
                <a:lnTo>
                  <a:pt x="278891" y="1349440"/>
                </a:lnTo>
                <a:lnTo>
                  <a:pt x="246183" y="1322448"/>
                </a:lnTo>
                <a:lnTo>
                  <a:pt x="215062" y="1292866"/>
                </a:lnTo>
                <a:lnTo>
                  <a:pt x="185627" y="1260816"/>
                </a:lnTo>
                <a:lnTo>
                  <a:pt x="157977" y="1226422"/>
                </a:lnTo>
                <a:lnTo>
                  <a:pt x="132212" y="1189808"/>
                </a:lnTo>
                <a:lnTo>
                  <a:pt x="108430" y="1151097"/>
                </a:lnTo>
                <a:lnTo>
                  <a:pt x="86730" y="1110411"/>
                </a:lnTo>
                <a:lnTo>
                  <a:pt x="67212" y="1067875"/>
                </a:lnTo>
                <a:lnTo>
                  <a:pt x="49975" y="1023612"/>
                </a:lnTo>
                <a:lnTo>
                  <a:pt x="35118" y="977744"/>
                </a:lnTo>
                <a:lnTo>
                  <a:pt x="22739" y="930396"/>
                </a:lnTo>
                <a:lnTo>
                  <a:pt x="12939" y="881691"/>
                </a:lnTo>
                <a:lnTo>
                  <a:pt x="5817" y="831751"/>
                </a:lnTo>
                <a:lnTo>
                  <a:pt x="1470" y="780700"/>
                </a:lnTo>
                <a:lnTo>
                  <a:pt x="0" y="728662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462712" y="1709737"/>
            <a:ext cx="1170305" cy="1494155"/>
          </a:xfrm>
          <a:custGeom>
            <a:avLst/>
            <a:gdLst/>
            <a:ahLst/>
            <a:cxnLst/>
            <a:rect l="l" t="t" r="r" b="b"/>
            <a:pathLst>
              <a:path w="1170304" h="1494155">
                <a:moveTo>
                  <a:pt x="0" y="746918"/>
                </a:moveTo>
                <a:lnTo>
                  <a:pt x="1468" y="693576"/>
                </a:lnTo>
                <a:lnTo>
                  <a:pt x="5809" y="641247"/>
                </a:lnTo>
                <a:lnTo>
                  <a:pt x="12922" y="590056"/>
                </a:lnTo>
                <a:lnTo>
                  <a:pt x="22709" y="540130"/>
                </a:lnTo>
                <a:lnTo>
                  <a:pt x="35070" y="491595"/>
                </a:lnTo>
                <a:lnTo>
                  <a:pt x="49907" y="444579"/>
                </a:lnTo>
                <a:lnTo>
                  <a:pt x="67121" y="399206"/>
                </a:lnTo>
                <a:lnTo>
                  <a:pt x="86612" y="355605"/>
                </a:lnTo>
                <a:lnTo>
                  <a:pt x="108283" y="313900"/>
                </a:lnTo>
                <a:lnTo>
                  <a:pt x="132032" y="274218"/>
                </a:lnTo>
                <a:lnTo>
                  <a:pt x="157763" y="236687"/>
                </a:lnTo>
                <a:lnTo>
                  <a:pt x="185375" y="201432"/>
                </a:lnTo>
                <a:lnTo>
                  <a:pt x="214770" y="168579"/>
                </a:lnTo>
                <a:lnTo>
                  <a:pt x="245849" y="138255"/>
                </a:lnTo>
                <a:lnTo>
                  <a:pt x="278513" y="110587"/>
                </a:lnTo>
                <a:lnTo>
                  <a:pt x="312662" y="85700"/>
                </a:lnTo>
                <a:lnTo>
                  <a:pt x="348198" y="63721"/>
                </a:lnTo>
                <a:lnTo>
                  <a:pt x="385022" y="44778"/>
                </a:lnTo>
                <a:lnTo>
                  <a:pt x="423034" y="28994"/>
                </a:lnTo>
                <a:lnTo>
                  <a:pt x="462137" y="16499"/>
                </a:lnTo>
                <a:lnTo>
                  <a:pt x="502230" y="7417"/>
                </a:lnTo>
                <a:lnTo>
                  <a:pt x="543215" y="1875"/>
                </a:lnTo>
                <a:lnTo>
                  <a:pt x="584993" y="0"/>
                </a:lnTo>
                <a:lnTo>
                  <a:pt x="626771" y="1875"/>
                </a:lnTo>
                <a:lnTo>
                  <a:pt x="667756" y="7417"/>
                </a:lnTo>
                <a:lnTo>
                  <a:pt x="707849" y="16499"/>
                </a:lnTo>
                <a:lnTo>
                  <a:pt x="746952" y="28994"/>
                </a:lnTo>
                <a:lnTo>
                  <a:pt x="784964" y="44778"/>
                </a:lnTo>
                <a:lnTo>
                  <a:pt x="821788" y="63721"/>
                </a:lnTo>
                <a:lnTo>
                  <a:pt x="857324" y="85700"/>
                </a:lnTo>
                <a:lnTo>
                  <a:pt x="891473" y="110587"/>
                </a:lnTo>
                <a:lnTo>
                  <a:pt x="924137" y="138255"/>
                </a:lnTo>
                <a:lnTo>
                  <a:pt x="955216" y="168579"/>
                </a:lnTo>
                <a:lnTo>
                  <a:pt x="984611" y="201432"/>
                </a:lnTo>
                <a:lnTo>
                  <a:pt x="1012223" y="236687"/>
                </a:lnTo>
                <a:lnTo>
                  <a:pt x="1037954" y="274218"/>
                </a:lnTo>
                <a:lnTo>
                  <a:pt x="1061703" y="313900"/>
                </a:lnTo>
                <a:lnTo>
                  <a:pt x="1083374" y="355605"/>
                </a:lnTo>
                <a:lnTo>
                  <a:pt x="1102865" y="399206"/>
                </a:lnTo>
                <a:lnTo>
                  <a:pt x="1120079" y="444579"/>
                </a:lnTo>
                <a:lnTo>
                  <a:pt x="1134916" y="491595"/>
                </a:lnTo>
                <a:lnTo>
                  <a:pt x="1147277" y="540130"/>
                </a:lnTo>
                <a:lnTo>
                  <a:pt x="1157064" y="590056"/>
                </a:lnTo>
                <a:lnTo>
                  <a:pt x="1164177" y="641247"/>
                </a:lnTo>
                <a:lnTo>
                  <a:pt x="1168518" y="693576"/>
                </a:lnTo>
                <a:lnTo>
                  <a:pt x="1169987" y="746918"/>
                </a:lnTo>
                <a:lnTo>
                  <a:pt x="1168518" y="800260"/>
                </a:lnTo>
                <a:lnTo>
                  <a:pt x="1164177" y="852589"/>
                </a:lnTo>
                <a:lnTo>
                  <a:pt x="1157064" y="903780"/>
                </a:lnTo>
                <a:lnTo>
                  <a:pt x="1147277" y="953706"/>
                </a:lnTo>
                <a:lnTo>
                  <a:pt x="1134916" y="1002241"/>
                </a:lnTo>
                <a:lnTo>
                  <a:pt x="1120079" y="1049257"/>
                </a:lnTo>
                <a:lnTo>
                  <a:pt x="1102865" y="1094630"/>
                </a:lnTo>
                <a:lnTo>
                  <a:pt x="1083374" y="1138231"/>
                </a:lnTo>
                <a:lnTo>
                  <a:pt x="1061703" y="1179936"/>
                </a:lnTo>
                <a:lnTo>
                  <a:pt x="1037954" y="1219617"/>
                </a:lnTo>
                <a:lnTo>
                  <a:pt x="1012223" y="1257149"/>
                </a:lnTo>
                <a:lnTo>
                  <a:pt x="984611" y="1292404"/>
                </a:lnTo>
                <a:lnTo>
                  <a:pt x="955216" y="1325257"/>
                </a:lnTo>
                <a:lnTo>
                  <a:pt x="924137" y="1355581"/>
                </a:lnTo>
                <a:lnTo>
                  <a:pt x="891473" y="1383249"/>
                </a:lnTo>
                <a:lnTo>
                  <a:pt x="857324" y="1408136"/>
                </a:lnTo>
                <a:lnTo>
                  <a:pt x="821788" y="1430115"/>
                </a:lnTo>
                <a:lnTo>
                  <a:pt x="784964" y="1449058"/>
                </a:lnTo>
                <a:lnTo>
                  <a:pt x="746952" y="1464842"/>
                </a:lnTo>
                <a:lnTo>
                  <a:pt x="707849" y="1477337"/>
                </a:lnTo>
                <a:lnTo>
                  <a:pt x="667756" y="1486419"/>
                </a:lnTo>
                <a:lnTo>
                  <a:pt x="626771" y="1491961"/>
                </a:lnTo>
                <a:lnTo>
                  <a:pt x="584993" y="1493837"/>
                </a:lnTo>
                <a:lnTo>
                  <a:pt x="543215" y="1491961"/>
                </a:lnTo>
                <a:lnTo>
                  <a:pt x="502230" y="1486419"/>
                </a:lnTo>
                <a:lnTo>
                  <a:pt x="462137" y="1477337"/>
                </a:lnTo>
                <a:lnTo>
                  <a:pt x="423034" y="1464842"/>
                </a:lnTo>
                <a:lnTo>
                  <a:pt x="385022" y="1449058"/>
                </a:lnTo>
                <a:lnTo>
                  <a:pt x="348198" y="1430115"/>
                </a:lnTo>
                <a:lnTo>
                  <a:pt x="312662" y="1408136"/>
                </a:lnTo>
                <a:lnTo>
                  <a:pt x="278513" y="1383249"/>
                </a:lnTo>
                <a:lnTo>
                  <a:pt x="245849" y="1355581"/>
                </a:lnTo>
                <a:lnTo>
                  <a:pt x="214770" y="1325257"/>
                </a:lnTo>
                <a:lnTo>
                  <a:pt x="185375" y="1292404"/>
                </a:lnTo>
                <a:lnTo>
                  <a:pt x="157763" y="1257149"/>
                </a:lnTo>
                <a:lnTo>
                  <a:pt x="132032" y="1219617"/>
                </a:lnTo>
                <a:lnTo>
                  <a:pt x="108283" y="1179936"/>
                </a:lnTo>
                <a:lnTo>
                  <a:pt x="86612" y="1138231"/>
                </a:lnTo>
                <a:lnTo>
                  <a:pt x="67121" y="1094630"/>
                </a:lnTo>
                <a:lnTo>
                  <a:pt x="49907" y="1049257"/>
                </a:lnTo>
                <a:lnTo>
                  <a:pt x="35070" y="1002241"/>
                </a:lnTo>
                <a:lnTo>
                  <a:pt x="22709" y="953706"/>
                </a:lnTo>
                <a:lnTo>
                  <a:pt x="12922" y="903780"/>
                </a:lnTo>
                <a:lnTo>
                  <a:pt x="5809" y="852589"/>
                </a:lnTo>
                <a:lnTo>
                  <a:pt x="1468" y="800260"/>
                </a:lnTo>
                <a:lnTo>
                  <a:pt x="0" y="746918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16675" y="3743325"/>
            <a:ext cx="1170305" cy="1494155"/>
          </a:xfrm>
          <a:custGeom>
            <a:avLst/>
            <a:gdLst/>
            <a:ahLst/>
            <a:cxnLst/>
            <a:rect l="l" t="t" r="r" b="b"/>
            <a:pathLst>
              <a:path w="1170304" h="1494154">
                <a:moveTo>
                  <a:pt x="0" y="746919"/>
                </a:moveTo>
                <a:lnTo>
                  <a:pt x="1468" y="693577"/>
                </a:lnTo>
                <a:lnTo>
                  <a:pt x="5809" y="641247"/>
                </a:lnTo>
                <a:lnTo>
                  <a:pt x="12922" y="590056"/>
                </a:lnTo>
                <a:lnTo>
                  <a:pt x="22709" y="540130"/>
                </a:lnTo>
                <a:lnTo>
                  <a:pt x="35070" y="491596"/>
                </a:lnTo>
                <a:lnTo>
                  <a:pt x="49907" y="444579"/>
                </a:lnTo>
                <a:lnTo>
                  <a:pt x="67121" y="399207"/>
                </a:lnTo>
                <a:lnTo>
                  <a:pt x="86612" y="355605"/>
                </a:lnTo>
                <a:lnTo>
                  <a:pt x="108283" y="313900"/>
                </a:lnTo>
                <a:lnTo>
                  <a:pt x="132033" y="274219"/>
                </a:lnTo>
                <a:lnTo>
                  <a:pt x="157763" y="236687"/>
                </a:lnTo>
                <a:lnTo>
                  <a:pt x="185375" y="201432"/>
                </a:lnTo>
                <a:lnTo>
                  <a:pt x="214771" y="168579"/>
                </a:lnTo>
                <a:lnTo>
                  <a:pt x="245849" y="138255"/>
                </a:lnTo>
                <a:lnTo>
                  <a:pt x="278513" y="110587"/>
                </a:lnTo>
                <a:lnTo>
                  <a:pt x="312662" y="85700"/>
                </a:lnTo>
                <a:lnTo>
                  <a:pt x="348198" y="63722"/>
                </a:lnTo>
                <a:lnTo>
                  <a:pt x="385022" y="44778"/>
                </a:lnTo>
                <a:lnTo>
                  <a:pt x="423035" y="28994"/>
                </a:lnTo>
                <a:lnTo>
                  <a:pt x="462137" y="16499"/>
                </a:lnTo>
                <a:lnTo>
                  <a:pt x="502231" y="7417"/>
                </a:lnTo>
                <a:lnTo>
                  <a:pt x="543216" y="1875"/>
                </a:lnTo>
                <a:lnTo>
                  <a:pt x="584994" y="0"/>
                </a:lnTo>
                <a:lnTo>
                  <a:pt x="626771" y="1875"/>
                </a:lnTo>
                <a:lnTo>
                  <a:pt x="667756" y="7417"/>
                </a:lnTo>
                <a:lnTo>
                  <a:pt x="707850" y="16499"/>
                </a:lnTo>
                <a:lnTo>
                  <a:pt x="746952" y="28994"/>
                </a:lnTo>
                <a:lnTo>
                  <a:pt x="784965" y="44778"/>
                </a:lnTo>
                <a:lnTo>
                  <a:pt x="821789" y="63722"/>
                </a:lnTo>
                <a:lnTo>
                  <a:pt x="857325" y="85700"/>
                </a:lnTo>
                <a:lnTo>
                  <a:pt x="891474" y="110587"/>
                </a:lnTo>
                <a:lnTo>
                  <a:pt x="924138" y="138255"/>
                </a:lnTo>
                <a:lnTo>
                  <a:pt x="955216" y="168579"/>
                </a:lnTo>
                <a:lnTo>
                  <a:pt x="984612" y="201432"/>
                </a:lnTo>
                <a:lnTo>
                  <a:pt x="1012224" y="236687"/>
                </a:lnTo>
                <a:lnTo>
                  <a:pt x="1037954" y="274219"/>
                </a:lnTo>
                <a:lnTo>
                  <a:pt x="1061704" y="313900"/>
                </a:lnTo>
                <a:lnTo>
                  <a:pt x="1083375" y="355605"/>
                </a:lnTo>
                <a:lnTo>
                  <a:pt x="1102866" y="399207"/>
                </a:lnTo>
                <a:lnTo>
                  <a:pt x="1120080" y="444579"/>
                </a:lnTo>
                <a:lnTo>
                  <a:pt x="1134917" y="491596"/>
                </a:lnTo>
                <a:lnTo>
                  <a:pt x="1147278" y="540130"/>
                </a:lnTo>
                <a:lnTo>
                  <a:pt x="1157065" y="590056"/>
                </a:lnTo>
                <a:lnTo>
                  <a:pt x="1164178" y="641247"/>
                </a:lnTo>
                <a:lnTo>
                  <a:pt x="1168519" y="693577"/>
                </a:lnTo>
                <a:lnTo>
                  <a:pt x="1169988" y="746919"/>
                </a:lnTo>
                <a:lnTo>
                  <a:pt x="1168519" y="800260"/>
                </a:lnTo>
                <a:lnTo>
                  <a:pt x="1164178" y="852590"/>
                </a:lnTo>
                <a:lnTo>
                  <a:pt x="1157065" y="903781"/>
                </a:lnTo>
                <a:lnTo>
                  <a:pt x="1147278" y="953707"/>
                </a:lnTo>
                <a:lnTo>
                  <a:pt x="1134917" y="1002241"/>
                </a:lnTo>
                <a:lnTo>
                  <a:pt x="1120080" y="1049258"/>
                </a:lnTo>
                <a:lnTo>
                  <a:pt x="1102866" y="1094630"/>
                </a:lnTo>
                <a:lnTo>
                  <a:pt x="1083375" y="1138232"/>
                </a:lnTo>
                <a:lnTo>
                  <a:pt x="1061704" y="1179937"/>
                </a:lnTo>
                <a:lnTo>
                  <a:pt x="1037954" y="1219618"/>
                </a:lnTo>
                <a:lnTo>
                  <a:pt x="1012224" y="1257150"/>
                </a:lnTo>
                <a:lnTo>
                  <a:pt x="984612" y="1292405"/>
                </a:lnTo>
                <a:lnTo>
                  <a:pt x="955216" y="1325258"/>
                </a:lnTo>
                <a:lnTo>
                  <a:pt x="924138" y="1355582"/>
                </a:lnTo>
                <a:lnTo>
                  <a:pt x="891474" y="1383250"/>
                </a:lnTo>
                <a:lnTo>
                  <a:pt x="857325" y="1408137"/>
                </a:lnTo>
                <a:lnTo>
                  <a:pt x="821789" y="1430116"/>
                </a:lnTo>
                <a:lnTo>
                  <a:pt x="784965" y="1449059"/>
                </a:lnTo>
                <a:lnTo>
                  <a:pt x="746952" y="1464843"/>
                </a:lnTo>
                <a:lnTo>
                  <a:pt x="707850" y="1477338"/>
                </a:lnTo>
                <a:lnTo>
                  <a:pt x="667756" y="1486420"/>
                </a:lnTo>
                <a:lnTo>
                  <a:pt x="626771" y="1491962"/>
                </a:lnTo>
                <a:lnTo>
                  <a:pt x="584994" y="1493838"/>
                </a:lnTo>
                <a:lnTo>
                  <a:pt x="543216" y="1491962"/>
                </a:lnTo>
                <a:lnTo>
                  <a:pt x="502231" y="1486420"/>
                </a:lnTo>
                <a:lnTo>
                  <a:pt x="462137" y="1477338"/>
                </a:lnTo>
                <a:lnTo>
                  <a:pt x="423035" y="1464843"/>
                </a:lnTo>
                <a:lnTo>
                  <a:pt x="385022" y="1449059"/>
                </a:lnTo>
                <a:lnTo>
                  <a:pt x="348198" y="1430116"/>
                </a:lnTo>
                <a:lnTo>
                  <a:pt x="312662" y="1408137"/>
                </a:lnTo>
                <a:lnTo>
                  <a:pt x="278513" y="1383250"/>
                </a:lnTo>
                <a:lnTo>
                  <a:pt x="245849" y="1355582"/>
                </a:lnTo>
                <a:lnTo>
                  <a:pt x="214771" y="1325258"/>
                </a:lnTo>
                <a:lnTo>
                  <a:pt x="185375" y="1292405"/>
                </a:lnTo>
                <a:lnTo>
                  <a:pt x="157763" y="1257150"/>
                </a:lnTo>
                <a:lnTo>
                  <a:pt x="132033" y="1219618"/>
                </a:lnTo>
                <a:lnTo>
                  <a:pt x="108283" y="1179937"/>
                </a:lnTo>
                <a:lnTo>
                  <a:pt x="86612" y="1138232"/>
                </a:lnTo>
                <a:lnTo>
                  <a:pt x="67121" y="1094630"/>
                </a:lnTo>
                <a:lnTo>
                  <a:pt x="49907" y="1049258"/>
                </a:lnTo>
                <a:lnTo>
                  <a:pt x="35070" y="1002241"/>
                </a:lnTo>
                <a:lnTo>
                  <a:pt x="22709" y="953707"/>
                </a:lnTo>
                <a:lnTo>
                  <a:pt x="12922" y="903781"/>
                </a:lnTo>
                <a:lnTo>
                  <a:pt x="5809" y="852590"/>
                </a:lnTo>
                <a:lnTo>
                  <a:pt x="1468" y="800260"/>
                </a:lnTo>
                <a:lnTo>
                  <a:pt x="0" y="746919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816071" y="458669"/>
            <a:ext cx="2446655" cy="519430"/>
          </a:xfrm>
          <a:custGeom>
            <a:avLst/>
            <a:gdLst/>
            <a:ahLst/>
            <a:cxnLst/>
            <a:rect l="l" t="t" r="r" b="b"/>
            <a:pathLst>
              <a:path w="2446654" h="519430">
                <a:moveTo>
                  <a:pt x="0" y="0"/>
                </a:moveTo>
                <a:lnTo>
                  <a:pt x="2446338" y="0"/>
                </a:lnTo>
                <a:lnTo>
                  <a:pt x="2446338" y="519113"/>
                </a:lnTo>
                <a:lnTo>
                  <a:pt x="0" y="519113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816071" y="479043"/>
            <a:ext cx="24466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baseline="1010" sz="4125" spc="67" b="1">
                <a:latin typeface="黑体"/>
                <a:cs typeface="黑体"/>
              </a:rPr>
              <a:t>移进</a:t>
            </a:r>
            <a:r>
              <a:rPr dirty="0" sz="2800" spc="5" b="1">
                <a:latin typeface="Times New Roman"/>
                <a:cs typeface="Times New Roman"/>
              </a:rPr>
              <a:t>-</a:t>
            </a:r>
            <a:r>
              <a:rPr dirty="0" baseline="1010" sz="4125" spc="67" b="1">
                <a:latin typeface="黑体"/>
                <a:cs typeface="黑体"/>
              </a:rPr>
              <a:t>归约冲突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157787" y="684447"/>
            <a:ext cx="659130" cy="85725"/>
          </a:xfrm>
          <a:custGeom>
            <a:avLst/>
            <a:gdLst/>
            <a:ahLst/>
            <a:cxnLst/>
            <a:rect l="l" t="t" r="r" b="b"/>
            <a:pathLst>
              <a:path w="659129" h="85725">
                <a:moveTo>
                  <a:pt x="85035" y="0"/>
                </a:moveTo>
                <a:lnTo>
                  <a:pt x="0" y="44215"/>
                </a:lnTo>
                <a:lnTo>
                  <a:pt x="86394" y="85713"/>
                </a:lnTo>
                <a:lnTo>
                  <a:pt x="85944" y="57368"/>
                </a:lnTo>
                <a:lnTo>
                  <a:pt x="71655" y="57368"/>
                </a:lnTo>
                <a:lnTo>
                  <a:pt x="71202" y="28797"/>
                </a:lnTo>
                <a:lnTo>
                  <a:pt x="85488" y="28570"/>
                </a:lnTo>
                <a:lnTo>
                  <a:pt x="85035" y="0"/>
                </a:lnTo>
                <a:close/>
              </a:path>
              <a:path w="659129" h="85725">
                <a:moveTo>
                  <a:pt x="85488" y="28570"/>
                </a:moveTo>
                <a:lnTo>
                  <a:pt x="71202" y="28797"/>
                </a:lnTo>
                <a:lnTo>
                  <a:pt x="71655" y="57368"/>
                </a:lnTo>
                <a:lnTo>
                  <a:pt x="85941" y="57141"/>
                </a:lnTo>
                <a:lnTo>
                  <a:pt x="85488" y="28570"/>
                </a:lnTo>
                <a:close/>
              </a:path>
              <a:path w="659129" h="85725">
                <a:moveTo>
                  <a:pt x="85941" y="57141"/>
                </a:moveTo>
                <a:lnTo>
                  <a:pt x="71655" y="57368"/>
                </a:lnTo>
                <a:lnTo>
                  <a:pt x="85944" y="57368"/>
                </a:lnTo>
                <a:lnTo>
                  <a:pt x="85941" y="57141"/>
                </a:lnTo>
                <a:close/>
              </a:path>
              <a:path w="659129" h="85725">
                <a:moveTo>
                  <a:pt x="658058" y="19493"/>
                </a:moveTo>
                <a:lnTo>
                  <a:pt x="85488" y="28570"/>
                </a:lnTo>
                <a:lnTo>
                  <a:pt x="85941" y="57141"/>
                </a:lnTo>
                <a:lnTo>
                  <a:pt x="658511" y="48065"/>
                </a:lnTo>
                <a:lnTo>
                  <a:pt x="658058" y="194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003855" y="977618"/>
            <a:ext cx="85725" cy="732155"/>
          </a:xfrm>
          <a:custGeom>
            <a:avLst/>
            <a:gdLst/>
            <a:ahLst/>
            <a:cxnLst/>
            <a:rect l="l" t="t" r="r" b="b"/>
            <a:pathLst>
              <a:path w="85725" h="732155">
                <a:moveTo>
                  <a:pt x="28572" y="646565"/>
                </a:moveTo>
                <a:lnTo>
                  <a:pt x="0" y="646896"/>
                </a:lnTo>
                <a:lnTo>
                  <a:pt x="43850" y="732119"/>
                </a:lnTo>
                <a:lnTo>
                  <a:pt x="78460" y="660852"/>
                </a:lnTo>
                <a:lnTo>
                  <a:pt x="28737" y="660852"/>
                </a:lnTo>
                <a:lnTo>
                  <a:pt x="28572" y="646565"/>
                </a:lnTo>
                <a:close/>
              </a:path>
              <a:path w="85725" h="732155">
                <a:moveTo>
                  <a:pt x="57146" y="646235"/>
                </a:moveTo>
                <a:lnTo>
                  <a:pt x="28572" y="646565"/>
                </a:lnTo>
                <a:lnTo>
                  <a:pt x="28737" y="660852"/>
                </a:lnTo>
                <a:lnTo>
                  <a:pt x="57311" y="660521"/>
                </a:lnTo>
                <a:lnTo>
                  <a:pt x="57146" y="646235"/>
                </a:lnTo>
                <a:close/>
              </a:path>
              <a:path w="85725" h="732155">
                <a:moveTo>
                  <a:pt x="85718" y="645905"/>
                </a:moveTo>
                <a:lnTo>
                  <a:pt x="57146" y="646235"/>
                </a:lnTo>
                <a:lnTo>
                  <a:pt x="57311" y="660521"/>
                </a:lnTo>
                <a:lnTo>
                  <a:pt x="28737" y="660852"/>
                </a:lnTo>
                <a:lnTo>
                  <a:pt x="78460" y="660852"/>
                </a:lnTo>
                <a:lnTo>
                  <a:pt x="85718" y="645905"/>
                </a:lnTo>
                <a:close/>
              </a:path>
              <a:path w="85725" h="732155">
                <a:moveTo>
                  <a:pt x="49670" y="0"/>
                </a:moveTo>
                <a:lnTo>
                  <a:pt x="21098" y="330"/>
                </a:lnTo>
                <a:lnTo>
                  <a:pt x="28572" y="646565"/>
                </a:lnTo>
                <a:lnTo>
                  <a:pt x="57146" y="646235"/>
                </a:lnTo>
                <a:lnTo>
                  <a:pt x="496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586662" y="703939"/>
            <a:ext cx="918844" cy="3829685"/>
          </a:xfrm>
          <a:custGeom>
            <a:avLst/>
            <a:gdLst/>
            <a:ahLst/>
            <a:cxnLst/>
            <a:rect l="l" t="t" r="r" b="b"/>
            <a:pathLst>
              <a:path w="918845" h="3829685">
                <a:moveTo>
                  <a:pt x="85725" y="3743441"/>
                </a:moveTo>
                <a:lnTo>
                  <a:pt x="0" y="3786304"/>
                </a:lnTo>
                <a:lnTo>
                  <a:pt x="85725" y="3829166"/>
                </a:lnTo>
                <a:lnTo>
                  <a:pt x="85725" y="3800591"/>
                </a:lnTo>
                <a:lnTo>
                  <a:pt x="71437" y="3800591"/>
                </a:lnTo>
                <a:lnTo>
                  <a:pt x="71437" y="3772016"/>
                </a:lnTo>
                <a:lnTo>
                  <a:pt x="85725" y="3772016"/>
                </a:lnTo>
                <a:lnTo>
                  <a:pt x="85725" y="3743441"/>
                </a:lnTo>
                <a:close/>
              </a:path>
              <a:path w="918845" h="3829685">
                <a:moveTo>
                  <a:pt x="85725" y="3772016"/>
                </a:moveTo>
                <a:lnTo>
                  <a:pt x="71437" y="3772016"/>
                </a:lnTo>
                <a:lnTo>
                  <a:pt x="71437" y="3800591"/>
                </a:lnTo>
                <a:lnTo>
                  <a:pt x="85725" y="3800591"/>
                </a:lnTo>
                <a:lnTo>
                  <a:pt x="85725" y="3772016"/>
                </a:lnTo>
                <a:close/>
              </a:path>
              <a:path w="918845" h="3829685">
                <a:moveTo>
                  <a:pt x="890057" y="3772016"/>
                </a:moveTo>
                <a:lnTo>
                  <a:pt x="85725" y="3772016"/>
                </a:lnTo>
                <a:lnTo>
                  <a:pt x="85725" y="3800591"/>
                </a:lnTo>
                <a:lnTo>
                  <a:pt x="918632" y="3800591"/>
                </a:lnTo>
                <a:lnTo>
                  <a:pt x="918632" y="3786304"/>
                </a:lnTo>
                <a:lnTo>
                  <a:pt x="890057" y="3786304"/>
                </a:lnTo>
                <a:lnTo>
                  <a:pt x="890057" y="3772016"/>
                </a:lnTo>
                <a:close/>
              </a:path>
              <a:path w="918845" h="3829685">
                <a:moveTo>
                  <a:pt x="890057" y="14287"/>
                </a:moveTo>
                <a:lnTo>
                  <a:pt x="890057" y="3786304"/>
                </a:lnTo>
                <a:lnTo>
                  <a:pt x="904345" y="3772016"/>
                </a:lnTo>
                <a:lnTo>
                  <a:pt x="918632" y="3772016"/>
                </a:lnTo>
                <a:lnTo>
                  <a:pt x="918632" y="28575"/>
                </a:lnTo>
                <a:lnTo>
                  <a:pt x="904345" y="28575"/>
                </a:lnTo>
                <a:lnTo>
                  <a:pt x="890057" y="14287"/>
                </a:lnTo>
                <a:close/>
              </a:path>
              <a:path w="918845" h="3829685">
                <a:moveTo>
                  <a:pt x="918632" y="3772016"/>
                </a:moveTo>
                <a:lnTo>
                  <a:pt x="904345" y="3772016"/>
                </a:lnTo>
                <a:lnTo>
                  <a:pt x="890057" y="3786304"/>
                </a:lnTo>
                <a:lnTo>
                  <a:pt x="918632" y="3786304"/>
                </a:lnTo>
                <a:lnTo>
                  <a:pt x="918632" y="3772016"/>
                </a:lnTo>
                <a:close/>
              </a:path>
              <a:path w="918845" h="3829685">
                <a:moveTo>
                  <a:pt x="918632" y="0"/>
                </a:moveTo>
                <a:lnTo>
                  <a:pt x="675746" y="0"/>
                </a:lnTo>
                <a:lnTo>
                  <a:pt x="675746" y="28575"/>
                </a:lnTo>
                <a:lnTo>
                  <a:pt x="890057" y="28575"/>
                </a:lnTo>
                <a:lnTo>
                  <a:pt x="890057" y="14287"/>
                </a:lnTo>
                <a:lnTo>
                  <a:pt x="918632" y="14287"/>
                </a:lnTo>
                <a:lnTo>
                  <a:pt x="918632" y="0"/>
                </a:lnTo>
                <a:close/>
              </a:path>
              <a:path w="918845" h="3829685">
                <a:moveTo>
                  <a:pt x="918632" y="14287"/>
                </a:moveTo>
                <a:lnTo>
                  <a:pt x="890057" y="14287"/>
                </a:lnTo>
                <a:lnTo>
                  <a:pt x="904345" y="28575"/>
                </a:lnTo>
                <a:lnTo>
                  <a:pt x="918632" y="28575"/>
                </a:lnTo>
                <a:lnTo>
                  <a:pt x="918632" y="14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741477" y="6022881"/>
            <a:ext cx="3335654" cy="822325"/>
          </a:xfrm>
          <a:custGeom>
            <a:avLst/>
            <a:gdLst/>
            <a:ahLst/>
            <a:cxnLst/>
            <a:rect l="l" t="t" r="r" b="b"/>
            <a:pathLst>
              <a:path w="3335654" h="822325">
                <a:moveTo>
                  <a:pt x="0" y="0"/>
                </a:moveTo>
                <a:lnTo>
                  <a:pt x="3335337" y="0"/>
                </a:lnTo>
                <a:lnTo>
                  <a:pt x="3335337" y="822324"/>
                </a:lnTo>
                <a:lnTo>
                  <a:pt x="0" y="822324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5820216" y="6043676"/>
            <a:ext cx="317627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Times New Roman"/>
                <a:cs typeface="Times New Roman"/>
              </a:rPr>
              <a:t>FOLLOW(E’)={$}  FOLLOW(E)={ $,+,*,)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135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3418" y="2436812"/>
          <a:ext cx="7981950" cy="416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/>
                <a:gridCol w="914400"/>
                <a:gridCol w="803275"/>
                <a:gridCol w="998219"/>
                <a:gridCol w="925829"/>
                <a:gridCol w="769620"/>
                <a:gridCol w="923289"/>
                <a:gridCol w="933449"/>
                <a:gridCol w="53340"/>
                <a:gridCol w="776604"/>
                <a:gridCol w="105409"/>
              </a:tblGrid>
              <a:tr h="436563"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350" spc="50" b="1">
                          <a:latin typeface="宋体"/>
                          <a:cs typeface="宋体"/>
                        </a:rPr>
                        <a:t>条件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350" spc="50" b="1">
                          <a:latin typeface="宋体"/>
                          <a:cs typeface="宋体"/>
                        </a:rPr>
                        <a:t>状态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R="2057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action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goto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01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03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7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id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276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+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76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*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276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(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ts val="276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)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7955">
                        <a:lnSpc>
                          <a:spcPts val="276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4659">
                        <a:lnSpc>
                          <a:spcPts val="276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E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960">
                <a:tc>
                  <a:txBody>
                    <a:bodyPr/>
                    <a:lstStyle/>
                    <a:p>
                      <a:pPr marL="88900">
                        <a:lnSpc>
                          <a:spcPts val="2750"/>
                        </a:lnSpc>
                        <a:spcBef>
                          <a:spcPts val="55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(1)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750"/>
                        </a:lnSpc>
                        <a:spcBef>
                          <a:spcPts val="550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7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186180">
                        <a:lnSpc>
                          <a:spcPts val="2750"/>
                        </a:lnSpc>
                        <a:spcBef>
                          <a:spcPts val="55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750"/>
                        </a:lnSpc>
                        <a:spcBef>
                          <a:spcPts val="55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s5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985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75690">
                        <a:lnSpc>
                          <a:spcPts val="2750"/>
                        </a:lnSpc>
                        <a:spcBef>
                          <a:spcPts val="55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985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6070">
                        <a:lnSpc>
                          <a:spcPts val="2750"/>
                        </a:lnSpc>
                        <a:spcBef>
                          <a:spcPts val="55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985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5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66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8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86180">
                        <a:lnSpc>
                          <a:spcPts val="26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6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5690">
                        <a:lnSpc>
                          <a:spcPts val="26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6070">
                        <a:lnSpc>
                          <a:spcPts val="26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274">
                <a:tc>
                  <a:txBody>
                    <a:bodyPr/>
                    <a:lstStyle/>
                    <a:p>
                      <a:pPr marL="88900">
                        <a:lnSpc>
                          <a:spcPts val="2760"/>
                        </a:lnSpc>
                        <a:spcBef>
                          <a:spcPts val="37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(2)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760"/>
                        </a:lnSpc>
                        <a:spcBef>
                          <a:spcPts val="370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7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86180">
                        <a:lnSpc>
                          <a:spcPts val="2760"/>
                        </a:lnSpc>
                        <a:spcBef>
                          <a:spcPts val="37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s4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760"/>
                        </a:lnSpc>
                        <a:spcBef>
                          <a:spcPts val="37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s5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699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75690">
                        <a:lnSpc>
                          <a:spcPts val="2760"/>
                        </a:lnSpc>
                        <a:spcBef>
                          <a:spcPts val="37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699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6070">
                        <a:lnSpc>
                          <a:spcPts val="2760"/>
                        </a:lnSpc>
                        <a:spcBef>
                          <a:spcPts val="37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699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67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8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86180">
                        <a:lnSpc>
                          <a:spcPts val="267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67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s5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75690">
                        <a:lnSpc>
                          <a:spcPts val="267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6070">
                        <a:lnSpc>
                          <a:spcPts val="267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3515">
                <a:tc>
                  <a:txBody>
                    <a:bodyPr/>
                    <a:lstStyle/>
                    <a:p>
                      <a:pPr marL="88900">
                        <a:lnSpc>
                          <a:spcPts val="2750"/>
                        </a:lnSpc>
                        <a:spcBef>
                          <a:spcPts val="56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(3)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750"/>
                        </a:lnSpc>
                        <a:spcBef>
                          <a:spcPts val="565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7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186180">
                        <a:lnSpc>
                          <a:spcPts val="2750"/>
                        </a:lnSpc>
                        <a:spcBef>
                          <a:spcPts val="56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750"/>
                        </a:lnSpc>
                        <a:spcBef>
                          <a:spcPts val="56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7175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75690">
                        <a:lnSpc>
                          <a:spcPts val="2750"/>
                        </a:lnSpc>
                        <a:spcBef>
                          <a:spcPts val="56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71755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6070">
                        <a:lnSpc>
                          <a:spcPts val="2750"/>
                        </a:lnSpc>
                        <a:spcBef>
                          <a:spcPts val="56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7175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0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66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8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86180">
                        <a:lnSpc>
                          <a:spcPts val="26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s4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6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5690">
                        <a:lnSpc>
                          <a:spcPts val="26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6070">
                        <a:lnSpc>
                          <a:spcPts val="26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6148">
                <a:tc>
                  <a:txBody>
                    <a:bodyPr/>
                    <a:lstStyle/>
                    <a:p>
                      <a:pPr marL="88900">
                        <a:lnSpc>
                          <a:spcPts val="2750"/>
                        </a:lnSpc>
                        <a:spcBef>
                          <a:spcPts val="42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(4)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750"/>
                        </a:lnSpc>
                        <a:spcBef>
                          <a:spcPts val="425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7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86180">
                        <a:lnSpc>
                          <a:spcPts val="2750"/>
                        </a:lnSpc>
                        <a:spcBef>
                          <a:spcPts val="42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s4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750"/>
                        </a:lnSpc>
                        <a:spcBef>
                          <a:spcPts val="42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75690">
                        <a:lnSpc>
                          <a:spcPts val="2750"/>
                        </a:lnSpc>
                        <a:spcBef>
                          <a:spcPts val="42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6070">
                        <a:lnSpc>
                          <a:spcPts val="2750"/>
                        </a:lnSpc>
                        <a:spcBef>
                          <a:spcPts val="42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66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8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86180">
                        <a:lnSpc>
                          <a:spcPts val="26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s4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26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s5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75690">
                        <a:lnSpc>
                          <a:spcPts val="26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6070">
                        <a:lnSpc>
                          <a:spcPts val="26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92531"/>
            <a:ext cx="6874509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0">
                <a:solidFill>
                  <a:srgbClr val="000000"/>
                </a:solidFill>
                <a:latin typeface="Times New Roman"/>
                <a:cs typeface="Times New Roman"/>
              </a:rPr>
              <a:t>‘</a:t>
            </a:r>
            <a:r>
              <a:rPr dirty="0" baseline="1010" sz="4125" spc="15">
                <a:solidFill>
                  <a:srgbClr val="000000"/>
                </a:solidFill>
                <a:latin typeface="宋体"/>
                <a:cs typeface="宋体"/>
              </a:rPr>
              <a:t>+</a:t>
            </a:r>
            <a:r>
              <a:rPr dirty="0" sz="2800" spc="1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dirty="0" baseline="1010" sz="4125" spc="67">
                <a:solidFill>
                  <a:srgbClr val="000000"/>
                </a:solidFill>
              </a:rPr>
              <a:t>和</a:t>
            </a:r>
            <a:r>
              <a:rPr dirty="0" baseline="1010" sz="4125" spc="60">
                <a:solidFill>
                  <a:srgbClr val="000000"/>
                </a:solidFill>
              </a:rPr>
              <a:t>‘</a:t>
            </a:r>
            <a:r>
              <a:rPr dirty="0" baseline="1010" sz="4125" spc="60">
                <a:solidFill>
                  <a:srgbClr val="000000"/>
                </a:solidFill>
                <a:latin typeface="宋体"/>
                <a:cs typeface="宋体"/>
              </a:rPr>
              <a:t>*</a:t>
            </a:r>
            <a:r>
              <a:rPr dirty="0" baseline="1010" sz="4125" spc="60">
                <a:solidFill>
                  <a:srgbClr val="000000"/>
                </a:solidFill>
              </a:rPr>
              <a:t>’</a:t>
            </a:r>
            <a:r>
              <a:rPr dirty="0" baseline="1010" sz="4125" spc="67">
                <a:solidFill>
                  <a:srgbClr val="000000"/>
                </a:solidFill>
              </a:rPr>
              <a:t>的优先级及结合规则共有</a:t>
            </a:r>
            <a:r>
              <a:rPr dirty="0" baseline="1010" sz="4125" spc="30">
                <a:solidFill>
                  <a:srgbClr val="000000"/>
                </a:solidFill>
                <a:latin typeface="宋体"/>
                <a:cs typeface="宋体"/>
              </a:rPr>
              <a:t>4</a:t>
            </a:r>
            <a:r>
              <a:rPr dirty="0" baseline="1010" sz="4125" spc="67">
                <a:solidFill>
                  <a:srgbClr val="000000"/>
                </a:solidFill>
              </a:rPr>
              <a:t>种情况</a:t>
            </a:r>
            <a:endParaRPr baseline="1010" sz="4125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701378"/>
            <a:ext cx="3994785" cy="149796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527050" indent="-514984">
              <a:lnSpc>
                <a:spcPct val="100000"/>
              </a:lnSpc>
              <a:spcBef>
                <a:spcPts val="660"/>
              </a:spcBef>
              <a:buAutoNum type="arabicParenBoth"/>
              <a:tabLst>
                <a:tab pos="527685" algn="l"/>
              </a:tabLst>
            </a:pPr>
            <a:r>
              <a:rPr dirty="0" sz="1950" spc="15" b="1">
                <a:latin typeface="宋体"/>
                <a:cs typeface="宋体"/>
              </a:rPr>
              <a:t>* </a:t>
            </a:r>
            <a:r>
              <a:rPr dirty="0" sz="1950" spc="50" b="1">
                <a:latin typeface="黑体"/>
                <a:cs typeface="黑体"/>
              </a:rPr>
              <a:t>优先</a:t>
            </a:r>
            <a:r>
              <a:rPr dirty="0" sz="1950" spc="40" b="1">
                <a:latin typeface="黑体"/>
                <a:cs typeface="黑体"/>
              </a:rPr>
              <a:t>于</a:t>
            </a:r>
            <a:r>
              <a:rPr dirty="0" sz="1950" spc="15" b="1">
                <a:latin typeface="黑体"/>
                <a:cs typeface="黑体"/>
              </a:rPr>
              <a:t> </a:t>
            </a:r>
            <a:r>
              <a:rPr dirty="0" sz="1950" spc="15" b="1">
                <a:latin typeface="宋体"/>
                <a:cs typeface="宋体"/>
              </a:rPr>
              <a:t>+</a:t>
            </a:r>
            <a:r>
              <a:rPr dirty="0" sz="1950" spc="20" b="1">
                <a:latin typeface="宋体"/>
                <a:cs typeface="宋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，遵从左结合规则</a:t>
            </a:r>
            <a:endParaRPr sz="1950">
              <a:latin typeface="黑体"/>
              <a:cs typeface="黑体"/>
            </a:endParaRPr>
          </a:p>
          <a:p>
            <a:pPr marL="527050" indent="-514984">
              <a:lnSpc>
                <a:spcPct val="100000"/>
              </a:lnSpc>
              <a:spcBef>
                <a:spcPts val="565"/>
              </a:spcBef>
              <a:buAutoNum type="arabicParenBoth"/>
              <a:tabLst>
                <a:tab pos="527685" algn="l"/>
              </a:tabLst>
            </a:pPr>
            <a:r>
              <a:rPr dirty="0" sz="1950" spc="15" b="1">
                <a:latin typeface="宋体"/>
                <a:cs typeface="宋体"/>
              </a:rPr>
              <a:t>* </a:t>
            </a:r>
            <a:r>
              <a:rPr dirty="0" sz="1950" spc="50" b="1">
                <a:latin typeface="黑体"/>
                <a:cs typeface="黑体"/>
              </a:rPr>
              <a:t>优先</a:t>
            </a:r>
            <a:r>
              <a:rPr dirty="0" sz="1950" spc="40" b="1">
                <a:latin typeface="黑体"/>
                <a:cs typeface="黑体"/>
              </a:rPr>
              <a:t>于</a:t>
            </a:r>
            <a:r>
              <a:rPr dirty="0" sz="1950" spc="15" b="1">
                <a:latin typeface="黑体"/>
                <a:cs typeface="黑体"/>
              </a:rPr>
              <a:t> </a:t>
            </a:r>
            <a:r>
              <a:rPr dirty="0" sz="1950" spc="15" b="1">
                <a:latin typeface="宋体"/>
                <a:cs typeface="宋体"/>
              </a:rPr>
              <a:t>+</a:t>
            </a:r>
            <a:r>
              <a:rPr dirty="0" sz="1950" spc="20" b="1">
                <a:latin typeface="宋体"/>
                <a:cs typeface="宋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，遵从右结合规则</a:t>
            </a:r>
            <a:endParaRPr sz="19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950" spc="20" b="1">
                <a:latin typeface="宋体"/>
                <a:cs typeface="宋体"/>
              </a:rPr>
              <a:t>(3)</a:t>
            </a:r>
            <a:r>
              <a:rPr dirty="0" sz="1950" spc="25" b="1">
                <a:latin typeface="宋体"/>
                <a:cs typeface="宋体"/>
              </a:rPr>
              <a:t> </a:t>
            </a:r>
            <a:r>
              <a:rPr dirty="0" sz="1950" spc="15" b="1">
                <a:latin typeface="宋体"/>
                <a:cs typeface="宋体"/>
              </a:rPr>
              <a:t>+</a:t>
            </a:r>
            <a:r>
              <a:rPr dirty="0" sz="1950" spc="25" b="1">
                <a:latin typeface="宋体"/>
                <a:cs typeface="宋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优先</a:t>
            </a:r>
            <a:r>
              <a:rPr dirty="0" sz="1950" spc="40" b="1">
                <a:latin typeface="黑体"/>
                <a:cs typeface="黑体"/>
              </a:rPr>
              <a:t>于</a:t>
            </a:r>
            <a:r>
              <a:rPr dirty="0" sz="1950" spc="25" b="1">
                <a:latin typeface="黑体"/>
                <a:cs typeface="黑体"/>
              </a:rPr>
              <a:t> </a:t>
            </a:r>
            <a:r>
              <a:rPr dirty="0" sz="1950" spc="15" b="1">
                <a:latin typeface="宋体"/>
                <a:cs typeface="宋体"/>
              </a:rPr>
              <a:t>*</a:t>
            </a:r>
            <a:r>
              <a:rPr dirty="0" sz="1950" spc="25" b="1">
                <a:latin typeface="宋体"/>
                <a:cs typeface="宋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，遵从左结合规则</a:t>
            </a:r>
            <a:endParaRPr sz="19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950" spc="20" b="1">
                <a:latin typeface="宋体"/>
                <a:cs typeface="宋体"/>
              </a:rPr>
              <a:t>(4)</a:t>
            </a:r>
            <a:r>
              <a:rPr dirty="0" sz="1950" spc="25" b="1">
                <a:latin typeface="宋体"/>
                <a:cs typeface="宋体"/>
              </a:rPr>
              <a:t> </a:t>
            </a:r>
            <a:r>
              <a:rPr dirty="0" sz="1950" spc="15" b="1">
                <a:latin typeface="宋体"/>
                <a:cs typeface="宋体"/>
              </a:rPr>
              <a:t>+</a:t>
            </a:r>
            <a:r>
              <a:rPr dirty="0" sz="1950" spc="25" b="1">
                <a:latin typeface="宋体"/>
                <a:cs typeface="宋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优先</a:t>
            </a:r>
            <a:r>
              <a:rPr dirty="0" sz="1950" spc="40" b="1">
                <a:latin typeface="黑体"/>
                <a:cs typeface="黑体"/>
              </a:rPr>
              <a:t>于</a:t>
            </a:r>
            <a:r>
              <a:rPr dirty="0" sz="1950" spc="25" b="1">
                <a:latin typeface="黑体"/>
                <a:cs typeface="黑体"/>
              </a:rPr>
              <a:t> </a:t>
            </a:r>
            <a:r>
              <a:rPr dirty="0" sz="1950" spc="15" b="1">
                <a:latin typeface="宋体"/>
                <a:cs typeface="宋体"/>
              </a:rPr>
              <a:t>*</a:t>
            </a:r>
            <a:r>
              <a:rPr dirty="0" sz="1950" spc="25" b="1">
                <a:latin typeface="宋体"/>
                <a:cs typeface="宋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，遵从右结合规则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200" y="838200"/>
            <a:ext cx="1202055" cy="1447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algn="just" marL="90805" marR="232410" indent="307975">
              <a:lnSpc>
                <a:spcPct val="98100"/>
              </a:lnSpc>
              <a:spcBef>
                <a:spcPts val="530"/>
              </a:spcBef>
            </a:pPr>
            <a:r>
              <a:rPr dirty="0" sz="2350" spc="25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7</a:t>
            </a:r>
            <a:r>
              <a:rPr dirty="0" sz="2350" spc="25" b="1">
                <a:latin typeface="宋体"/>
                <a:cs typeface="宋体"/>
              </a:rPr>
              <a:t>：  </a:t>
            </a:r>
            <a:r>
              <a:rPr dirty="0" baseline="1424" sz="2925" spc="37" b="1">
                <a:solidFill>
                  <a:srgbClr val="3333FF"/>
                </a:solidFill>
                <a:latin typeface="宋体"/>
                <a:cs typeface="宋体"/>
              </a:rPr>
              <a:t>E→E+E</a:t>
            </a:r>
            <a:r>
              <a:rPr dirty="0" sz="2000" spc="25" b="1">
                <a:solidFill>
                  <a:srgbClr val="3333FF"/>
                </a:solidFill>
                <a:latin typeface="Times New Roman"/>
                <a:cs typeface="Times New Roman"/>
              </a:rPr>
              <a:t>·  </a:t>
            </a:r>
            <a:r>
              <a:rPr dirty="0" baseline="1424" sz="2925" spc="37" b="1">
                <a:solidFill>
                  <a:srgbClr val="3333FF"/>
                </a:solidFill>
                <a:latin typeface="宋体"/>
                <a:cs typeface="宋体"/>
              </a:rPr>
              <a:t>E→E</a:t>
            </a:r>
            <a:r>
              <a:rPr dirty="0" sz="2000" spc="25" b="1">
                <a:solidFill>
                  <a:srgbClr val="3333FF"/>
                </a:solidFill>
                <a:latin typeface="Times New Roman"/>
                <a:cs typeface="Times New Roman"/>
              </a:rPr>
              <a:t>·</a:t>
            </a:r>
            <a:r>
              <a:rPr dirty="0" baseline="1424" sz="2925" spc="37" b="1">
                <a:solidFill>
                  <a:srgbClr val="3333FF"/>
                </a:solidFill>
                <a:latin typeface="宋体"/>
                <a:cs typeface="宋体"/>
              </a:rPr>
              <a:t>+E  E→E</a:t>
            </a:r>
            <a:r>
              <a:rPr dirty="0" sz="2000" spc="25" b="1">
                <a:solidFill>
                  <a:srgbClr val="3333FF"/>
                </a:solidFill>
                <a:latin typeface="Times New Roman"/>
                <a:cs typeface="Times New Roman"/>
              </a:rPr>
              <a:t>·</a:t>
            </a:r>
            <a:r>
              <a:rPr dirty="0" baseline="1424" sz="2925" spc="37" b="1">
                <a:solidFill>
                  <a:srgbClr val="3333FF"/>
                </a:solidFill>
                <a:latin typeface="宋体"/>
                <a:cs typeface="宋体"/>
              </a:rPr>
              <a:t>*E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1200" y="838200"/>
            <a:ext cx="1202055" cy="1447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algn="just" marL="91440" marR="232410" indent="307975">
              <a:lnSpc>
                <a:spcPct val="98100"/>
              </a:lnSpc>
              <a:spcBef>
                <a:spcPts val="530"/>
              </a:spcBef>
            </a:pPr>
            <a:r>
              <a:rPr dirty="0" sz="2350" spc="25" b="1">
                <a:latin typeface="宋体"/>
                <a:cs typeface="宋体"/>
              </a:rPr>
              <a:t>I</a:t>
            </a:r>
            <a:r>
              <a:rPr dirty="0" baseline="-17921" sz="2325" spc="37" b="1">
                <a:latin typeface="宋体"/>
                <a:cs typeface="宋体"/>
              </a:rPr>
              <a:t>8</a:t>
            </a:r>
            <a:r>
              <a:rPr dirty="0" sz="2350" spc="25" b="1">
                <a:latin typeface="宋体"/>
                <a:cs typeface="宋体"/>
              </a:rPr>
              <a:t>：  </a:t>
            </a:r>
            <a:r>
              <a:rPr dirty="0" baseline="1424" sz="2925" spc="37" b="1">
                <a:solidFill>
                  <a:srgbClr val="3333FF"/>
                </a:solidFill>
                <a:latin typeface="宋体"/>
                <a:cs typeface="宋体"/>
              </a:rPr>
              <a:t>E→E*E</a:t>
            </a:r>
            <a:r>
              <a:rPr dirty="0" sz="2000" spc="25" b="1">
                <a:solidFill>
                  <a:srgbClr val="3333FF"/>
                </a:solidFill>
                <a:latin typeface="Times New Roman"/>
                <a:cs typeface="Times New Roman"/>
              </a:rPr>
              <a:t>·  </a:t>
            </a:r>
            <a:r>
              <a:rPr dirty="0" baseline="1424" sz="2925" spc="37" b="1">
                <a:solidFill>
                  <a:srgbClr val="3333FF"/>
                </a:solidFill>
                <a:latin typeface="宋体"/>
                <a:cs typeface="宋体"/>
              </a:rPr>
              <a:t>E→E</a:t>
            </a:r>
            <a:r>
              <a:rPr dirty="0" sz="2000" spc="25" b="1">
                <a:solidFill>
                  <a:srgbClr val="3333FF"/>
                </a:solidFill>
                <a:latin typeface="Times New Roman"/>
                <a:cs typeface="Times New Roman"/>
              </a:rPr>
              <a:t>·</a:t>
            </a:r>
            <a:r>
              <a:rPr dirty="0" baseline="1424" sz="2925" spc="37" b="1">
                <a:solidFill>
                  <a:srgbClr val="3333FF"/>
                </a:solidFill>
                <a:latin typeface="宋体"/>
                <a:cs typeface="宋体"/>
              </a:rPr>
              <a:t>+E  E→E</a:t>
            </a:r>
            <a:r>
              <a:rPr dirty="0" sz="2000" spc="25" b="1">
                <a:solidFill>
                  <a:srgbClr val="3333FF"/>
                </a:solidFill>
                <a:latin typeface="Times New Roman"/>
                <a:cs typeface="Times New Roman"/>
              </a:rPr>
              <a:t>·</a:t>
            </a:r>
            <a:r>
              <a:rPr dirty="0" baseline="1424" sz="2925" spc="37" b="1">
                <a:solidFill>
                  <a:srgbClr val="3333FF"/>
                </a:solidFill>
                <a:latin typeface="宋体"/>
                <a:cs typeface="宋体"/>
              </a:rPr>
              <a:t>*E</a:t>
            </a:r>
            <a:endParaRPr baseline="1424" sz="2925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135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415988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文法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4.10</a:t>
            </a:r>
            <a:r>
              <a:rPr dirty="0" sz="3500" spc="95">
                <a:solidFill>
                  <a:srgbClr val="FF0000"/>
                </a:solidFill>
              </a:rPr>
              <a:t>的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LR</a:t>
            </a:r>
            <a:r>
              <a:rPr dirty="0" sz="3500" spc="95">
                <a:solidFill>
                  <a:srgbClr val="FF0000"/>
                </a:solidFill>
              </a:rPr>
              <a:t>分析表</a:t>
            </a:r>
            <a:endParaRPr sz="350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2812" y="1398587"/>
          <a:ext cx="7199630" cy="4843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350"/>
                <a:gridCol w="894080"/>
                <a:gridCol w="895350"/>
                <a:gridCol w="893444"/>
                <a:gridCol w="895350"/>
                <a:gridCol w="894079"/>
                <a:gridCol w="895350"/>
                <a:gridCol w="893445"/>
              </a:tblGrid>
              <a:tr h="396292">
                <a:tc rowSpan="2"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950" spc="50" b="1">
                          <a:latin typeface="黑体"/>
                          <a:cs typeface="黑体"/>
                        </a:rPr>
                        <a:t>状态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 b="1">
                          <a:latin typeface="Verdana"/>
                          <a:cs typeface="Verdana"/>
                        </a:rPr>
                        <a:t>action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 b="1">
                          <a:latin typeface="Verdana"/>
                          <a:cs typeface="Verdana"/>
                        </a:rPr>
                        <a:t>goto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962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88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id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+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*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(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$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30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 b="1">
                          <a:latin typeface="Verdana"/>
                          <a:cs typeface="Verdana"/>
                        </a:rPr>
                        <a:t>acc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30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6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30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7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30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8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6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s9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7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55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8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9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9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135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90690"/>
            <a:ext cx="696277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0000"/>
                </a:solidFill>
              </a:rPr>
              <a:t>利用最近最后匹配原则解决</a:t>
            </a:r>
            <a:r>
              <a:rPr dirty="0" sz="3100" spc="45">
                <a:solidFill>
                  <a:srgbClr val="FF0000"/>
                </a:solidFill>
                <a:latin typeface="宋体"/>
                <a:cs typeface="宋体"/>
              </a:rPr>
              <a:t>if</a:t>
            </a:r>
            <a:r>
              <a:rPr dirty="0" sz="3100" spc="95">
                <a:solidFill>
                  <a:srgbClr val="FF0000"/>
                </a:solidFill>
              </a:rPr>
              <a:t>语句冲突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27" y="976734"/>
            <a:ext cx="7879080" cy="400748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映射程序设计语言中</a:t>
            </a:r>
            <a:r>
              <a:rPr dirty="0" baseline="1010" sz="4125" spc="30" b="1">
                <a:latin typeface="宋体"/>
                <a:cs typeface="宋体"/>
              </a:rPr>
              <a:t>if-then-else</a:t>
            </a:r>
            <a:r>
              <a:rPr dirty="0" baseline="1010" sz="4125" spc="67" b="1">
                <a:latin typeface="黑体"/>
                <a:cs typeface="黑体"/>
              </a:rPr>
              <a:t>结构的文法：</a:t>
            </a:r>
            <a:endParaRPr baseline="1010" sz="4125">
              <a:latin typeface="黑体"/>
              <a:cs typeface="黑体"/>
            </a:endParaRPr>
          </a:p>
          <a:p>
            <a:pPr marL="469265">
              <a:lnSpc>
                <a:spcPct val="100000"/>
              </a:lnSpc>
              <a:spcBef>
                <a:spcPts val="455"/>
              </a:spcBef>
              <a:tabLst>
                <a:tab pos="1078865" algn="l"/>
              </a:tabLst>
            </a:pPr>
            <a:r>
              <a:rPr dirty="0" sz="2350" spc="35" b="1">
                <a:latin typeface="宋体"/>
                <a:cs typeface="宋体"/>
              </a:rPr>
              <a:t>S</a:t>
            </a:r>
            <a:r>
              <a:rPr dirty="0" sz="2350" spc="35" b="1" i="1">
                <a:latin typeface="Symbol"/>
                <a:cs typeface="Symbol"/>
              </a:rPr>
              <a:t></a:t>
            </a:r>
            <a:r>
              <a:rPr dirty="0" sz="2350" spc="35">
                <a:latin typeface="Times New Roman"/>
                <a:cs typeface="Times New Roman"/>
              </a:rPr>
              <a:t>	</a:t>
            </a:r>
            <a:r>
              <a:rPr dirty="0" sz="2350" spc="20" b="1">
                <a:latin typeface="宋体"/>
                <a:cs typeface="宋体"/>
              </a:rPr>
              <a:t>if </a:t>
            </a:r>
            <a:r>
              <a:rPr dirty="0" sz="2350" spc="15" b="1">
                <a:latin typeface="宋体"/>
                <a:cs typeface="宋体"/>
              </a:rPr>
              <a:t>E </a:t>
            </a:r>
            <a:r>
              <a:rPr dirty="0" sz="2350" spc="20" b="1">
                <a:latin typeface="宋体"/>
                <a:cs typeface="宋体"/>
              </a:rPr>
              <a:t>then </a:t>
            </a:r>
            <a:r>
              <a:rPr dirty="0" sz="2350" spc="15" b="1">
                <a:latin typeface="宋体"/>
                <a:cs typeface="宋体"/>
              </a:rPr>
              <a:t>S </a:t>
            </a:r>
            <a:r>
              <a:rPr dirty="0" sz="2350" spc="20" b="1">
                <a:latin typeface="宋体"/>
                <a:cs typeface="宋体"/>
              </a:rPr>
              <a:t>else</a:t>
            </a:r>
            <a:r>
              <a:rPr dirty="0" sz="2350" spc="114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S</a:t>
            </a:r>
            <a:endParaRPr sz="2350">
              <a:latin typeface="宋体"/>
              <a:cs typeface="宋体"/>
            </a:endParaRPr>
          </a:p>
          <a:p>
            <a:pPr marL="777875">
              <a:lnSpc>
                <a:spcPct val="100000"/>
              </a:lnSpc>
              <a:spcBef>
                <a:spcPts val="780"/>
              </a:spcBef>
            </a:pPr>
            <a:r>
              <a:rPr dirty="0" sz="2350" spc="15" b="1">
                <a:latin typeface="宋体"/>
                <a:cs typeface="宋体"/>
              </a:rPr>
              <a:t>| </a:t>
            </a:r>
            <a:r>
              <a:rPr dirty="0" sz="2350" spc="20" b="1">
                <a:latin typeface="宋体"/>
                <a:cs typeface="宋体"/>
              </a:rPr>
              <a:t>if </a:t>
            </a:r>
            <a:r>
              <a:rPr dirty="0" sz="2350" spc="15" b="1">
                <a:latin typeface="宋体"/>
                <a:cs typeface="宋体"/>
              </a:rPr>
              <a:t>E </a:t>
            </a:r>
            <a:r>
              <a:rPr dirty="0" sz="2350" spc="20" b="1">
                <a:latin typeface="宋体"/>
                <a:cs typeface="宋体"/>
              </a:rPr>
              <a:t>then</a:t>
            </a:r>
            <a:r>
              <a:rPr dirty="0" sz="2350" spc="100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S</a:t>
            </a:r>
            <a:endParaRPr sz="2350">
              <a:latin typeface="宋体"/>
              <a:cs typeface="宋体"/>
            </a:endParaRPr>
          </a:p>
          <a:p>
            <a:pPr marL="777875">
              <a:lnSpc>
                <a:spcPct val="100000"/>
              </a:lnSpc>
              <a:spcBef>
                <a:spcPts val="590"/>
              </a:spcBef>
              <a:tabLst>
                <a:tab pos="5396865" algn="l"/>
              </a:tabLst>
            </a:pPr>
            <a:r>
              <a:rPr dirty="0" sz="2350" spc="15" b="1">
                <a:latin typeface="宋体"/>
                <a:cs typeface="宋体"/>
              </a:rPr>
              <a:t>|</a:t>
            </a:r>
            <a:r>
              <a:rPr dirty="0" sz="2350" spc="50" b="1">
                <a:latin typeface="宋体"/>
                <a:cs typeface="宋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others	</a:t>
            </a:r>
            <a:r>
              <a:rPr dirty="0" sz="2350" spc="50" b="1">
                <a:latin typeface="黑体"/>
                <a:cs typeface="黑体"/>
              </a:rPr>
              <a:t>（文法</a:t>
            </a:r>
            <a:r>
              <a:rPr dirty="0" sz="2350" spc="25" b="1">
                <a:latin typeface="宋体"/>
                <a:cs typeface="宋体"/>
              </a:rPr>
              <a:t>4.11</a:t>
            </a:r>
            <a:r>
              <a:rPr dirty="0" sz="2350" spc="25" b="1">
                <a:latin typeface="黑体"/>
                <a:cs typeface="黑体"/>
              </a:rPr>
              <a:t>）</a:t>
            </a:r>
            <a:endParaRPr sz="23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对该文法进行抽象</a:t>
            </a:r>
            <a:endParaRPr baseline="1010" sz="41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434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</a:t>
            </a:r>
            <a:r>
              <a:rPr dirty="0" baseline="1182" sz="3525" spc="37" b="1">
                <a:latin typeface="宋体"/>
                <a:cs typeface="宋体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表示</a:t>
            </a:r>
            <a:r>
              <a:rPr dirty="0" baseline="1182" sz="3525" spc="44" b="1">
                <a:latin typeface="黑体"/>
                <a:cs typeface="黑体"/>
              </a:rPr>
              <a:t>“</a:t>
            </a:r>
            <a:r>
              <a:rPr dirty="0" baseline="1182" sz="3525" spc="44" b="1">
                <a:latin typeface="宋体"/>
                <a:cs typeface="宋体"/>
              </a:rPr>
              <a:t>if</a:t>
            </a:r>
            <a:r>
              <a:rPr dirty="0" baseline="1182" sz="3525" spc="52" b="1">
                <a:latin typeface="宋体"/>
                <a:cs typeface="宋体"/>
              </a:rPr>
              <a:t> </a:t>
            </a:r>
            <a:r>
              <a:rPr dirty="0" baseline="1182" sz="3525" spc="22" b="1">
                <a:latin typeface="宋体"/>
                <a:cs typeface="宋体"/>
              </a:rPr>
              <a:t>E</a:t>
            </a:r>
            <a:r>
              <a:rPr dirty="0" baseline="1182" sz="3525" spc="52" b="1">
                <a:latin typeface="宋体"/>
                <a:cs typeface="宋体"/>
              </a:rPr>
              <a:t> </a:t>
            </a:r>
            <a:r>
              <a:rPr dirty="0" baseline="1182" sz="3525" spc="30" b="1">
                <a:latin typeface="宋体"/>
                <a:cs typeface="宋体"/>
              </a:rPr>
              <a:t>then</a:t>
            </a:r>
            <a:r>
              <a:rPr dirty="0" sz="2400" spc="20" b="1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</a:t>
            </a:r>
            <a:r>
              <a:rPr dirty="0" baseline="1182" sz="3525" spc="37" b="1">
                <a:latin typeface="宋体"/>
                <a:cs typeface="宋体"/>
              </a:rPr>
              <a:t>e</a:t>
            </a:r>
            <a:r>
              <a:rPr dirty="0" baseline="1182" sz="3525" spc="75" b="1">
                <a:latin typeface="黑体"/>
                <a:cs typeface="黑体"/>
              </a:rPr>
              <a:t>表示</a:t>
            </a:r>
            <a:r>
              <a:rPr dirty="0" baseline="1182" sz="3525" spc="37" b="1">
                <a:latin typeface="黑体"/>
                <a:cs typeface="黑体"/>
              </a:rPr>
              <a:t>“</a:t>
            </a:r>
            <a:r>
              <a:rPr dirty="0" baseline="1182" sz="3525" spc="37" b="1">
                <a:latin typeface="宋体"/>
                <a:cs typeface="宋体"/>
              </a:rPr>
              <a:t>else</a:t>
            </a:r>
            <a:r>
              <a:rPr dirty="0" sz="2400" spc="25" b="1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表示</a:t>
            </a:r>
            <a:r>
              <a:rPr dirty="0" baseline="1182" sz="3525" spc="37" b="1">
                <a:latin typeface="黑体"/>
                <a:cs typeface="黑体"/>
              </a:rPr>
              <a:t>“</a:t>
            </a:r>
            <a:r>
              <a:rPr dirty="0" baseline="1182" sz="3525" spc="37" b="1">
                <a:latin typeface="宋体"/>
                <a:cs typeface="宋体"/>
              </a:rPr>
              <a:t>others</a:t>
            </a:r>
            <a:r>
              <a:rPr dirty="0" sz="2400" spc="25" b="1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27" y="5338930"/>
            <a:ext cx="2938780" cy="960119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得到文法：</a:t>
            </a:r>
            <a:endParaRPr baseline="1010" sz="4125">
              <a:latin typeface="黑体"/>
              <a:cs typeface="黑体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350" spc="30" b="1">
                <a:latin typeface="宋体"/>
                <a:cs typeface="宋体"/>
              </a:rPr>
              <a:t>S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宋体"/>
                <a:cs typeface="宋体"/>
              </a:rPr>
              <a:t>iS </a:t>
            </a:r>
            <a:r>
              <a:rPr dirty="0" sz="2350" spc="15" b="1">
                <a:latin typeface="宋体"/>
                <a:cs typeface="宋体"/>
              </a:rPr>
              <a:t>| </a:t>
            </a:r>
            <a:r>
              <a:rPr dirty="0" sz="2350" spc="20" b="1">
                <a:latin typeface="宋体"/>
                <a:cs typeface="宋体"/>
              </a:rPr>
              <a:t>iSeS </a:t>
            </a:r>
            <a:r>
              <a:rPr dirty="0" sz="2350" spc="15" b="1">
                <a:latin typeface="宋体"/>
                <a:cs typeface="宋体"/>
              </a:rPr>
              <a:t>|</a:t>
            </a:r>
            <a:r>
              <a:rPr dirty="0" sz="2350" spc="10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a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2477" y="5914854"/>
            <a:ext cx="186563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（文法</a:t>
            </a:r>
            <a:r>
              <a:rPr dirty="0" sz="2350" spc="25" b="1">
                <a:latin typeface="宋体"/>
                <a:cs typeface="宋体"/>
              </a:rPr>
              <a:t>4.12</a:t>
            </a:r>
            <a:r>
              <a:rPr dirty="0" sz="2350" spc="25" b="1">
                <a:latin typeface="黑体"/>
                <a:cs typeface="黑体"/>
              </a:rPr>
              <a:t>）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077678"/>
            <a:ext cx="5969000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其拓广文法</a:t>
            </a:r>
            <a:r>
              <a:rPr dirty="0" sz="2350" spc="20" b="1">
                <a:latin typeface="宋体"/>
                <a:cs typeface="宋体"/>
              </a:rPr>
              <a:t>G</a:t>
            </a:r>
            <a:r>
              <a:rPr dirty="0" sz="2350" spc="20" b="1" i="1">
                <a:latin typeface="Symbol"/>
                <a:cs typeface="Symbol"/>
              </a:rPr>
              <a:t></a:t>
            </a:r>
            <a:r>
              <a:rPr dirty="0" sz="2350" spc="50" b="1">
                <a:latin typeface="黑体"/>
                <a:cs typeface="黑体"/>
              </a:rPr>
              <a:t>为：</a:t>
            </a:r>
            <a:endParaRPr sz="2350">
              <a:latin typeface="黑体"/>
              <a:cs typeface="黑体"/>
            </a:endParaRPr>
          </a:p>
          <a:p>
            <a:pPr marL="663575">
              <a:lnSpc>
                <a:spcPct val="100000"/>
              </a:lnSpc>
              <a:spcBef>
                <a:spcPts val="85"/>
              </a:spcBef>
              <a:tabLst>
                <a:tab pos="2426970" algn="l"/>
                <a:tab pos="4576445" algn="l"/>
              </a:tabLst>
            </a:pPr>
            <a:r>
              <a:rPr dirty="0" sz="2350" spc="20" b="1">
                <a:latin typeface="宋体"/>
                <a:cs typeface="宋体"/>
              </a:rPr>
              <a:t>(0)</a:t>
            </a:r>
            <a:r>
              <a:rPr dirty="0" sz="2350" spc="4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S</a:t>
            </a:r>
            <a:r>
              <a:rPr dirty="0" sz="2350" spc="25" b="1" i="1">
                <a:latin typeface="Symbol"/>
                <a:cs typeface="Symbol"/>
              </a:rPr>
              <a:t></a:t>
            </a:r>
            <a:r>
              <a:rPr dirty="0" sz="2350" spc="25" b="1">
                <a:latin typeface="宋体"/>
                <a:cs typeface="宋体"/>
              </a:rPr>
              <a:t>S	</a:t>
            </a:r>
            <a:r>
              <a:rPr dirty="0" sz="2350" spc="20" b="1">
                <a:latin typeface="宋体"/>
                <a:cs typeface="宋体"/>
              </a:rPr>
              <a:t>(1)</a:t>
            </a:r>
            <a:r>
              <a:rPr dirty="0" sz="2350" spc="5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S</a:t>
            </a:r>
            <a:r>
              <a:rPr dirty="0" sz="2350" spc="25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宋体"/>
                <a:cs typeface="宋体"/>
              </a:rPr>
              <a:t>iSeS	</a:t>
            </a:r>
            <a:r>
              <a:rPr dirty="0" sz="2350" spc="20" b="1">
                <a:latin typeface="宋体"/>
                <a:cs typeface="宋体"/>
              </a:rPr>
              <a:t>(2)</a:t>
            </a:r>
            <a:r>
              <a:rPr dirty="0" sz="2350" spc="-35" b="1">
                <a:latin typeface="宋体"/>
                <a:cs typeface="宋体"/>
              </a:rPr>
              <a:t> </a:t>
            </a:r>
            <a:r>
              <a:rPr dirty="0" sz="2350" spc="30" b="1">
                <a:latin typeface="宋体"/>
                <a:cs typeface="宋体"/>
              </a:rPr>
              <a:t>S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宋体"/>
                <a:cs typeface="宋体"/>
              </a:rPr>
              <a:t>iS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2902" y="1446486"/>
            <a:ext cx="12496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0" b="1">
                <a:latin typeface="宋体"/>
                <a:cs typeface="宋体"/>
              </a:rPr>
              <a:t>(3)</a:t>
            </a:r>
            <a:r>
              <a:rPr dirty="0" sz="2350" spc="-45" b="1">
                <a:latin typeface="宋体"/>
                <a:cs typeface="宋体"/>
              </a:rPr>
              <a:t> </a:t>
            </a:r>
            <a:r>
              <a:rPr dirty="0" sz="2350" spc="30" b="1">
                <a:latin typeface="宋体"/>
                <a:cs typeface="宋体"/>
              </a:rPr>
              <a:t>S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宋体"/>
                <a:cs typeface="宋体"/>
              </a:rPr>
              <a:t>a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374099"/>
            <a:ext cx="53721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宋体"/>
                <a:cs typeface="宋体"/>
              </a:rPr>
              <a:t>开始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019" y="4794093"/>
            <a:ext cx="703580" cy="50800"/>
          </a:xfrm>
          <a:custGeom>
            <a:avLst/>
            <a:gdLst/>
            <a:ahLst/>
            <a:cxnLst/>
            <a:rect l="l" t="t" r="r" b="b"/>
            <a:pathLst>
              <a:path w="703580" h="50800">
                <a:moveTo>
                  <a:pt x="626978" y="30162"/>
                </a:moveTo>
                <a:lnTo>
                  <a:pt x="626978" y="50799"/>
                </a:lnTo>
                <a:lnTo>
                  <a:pt x="688891" y="30162"/>
                </a:lnTo>
                <a:lnTo>
                  <a:pt x="626978" y="30162"/>
                </a:lnTo>
                <a:close/>
              </a:path>
              <a:path w="703580" h="50800">
                <a:moveTo>
                  <a:pt x="626979" y="20637"/>
                </a:moveTo>
                <a:lnTo>
                  <a:pt x="626978" y="30162"/>
                </a:lnTo>
                <a:lnTo>
                  <a:pt x="639679" y="30162"/>
                </a:lnTo>
                <a:lnTo>
                  <a:pt x="639679" y="20637"/>
                </a:lnTo>
                <a:lnTo>
                  <a:pt x="626979" y="20637"/>
                </a:lnTo>
                <a:close/>
              </a:path>
              <a:path w="703580" h="50800">
                <a:moveTo>
                  <a:pt x="626979" y="0"/>
                </a:moveTo>
                <a:lnTo>
                  <a:pt x="626979" y="20637"/>
                </a:lnTo>
                <a:lnTo>
                  <a:pt x="639679" y="20637"/>
                </a:lnTo>
                <a:lnTo>
                  <a:pt x="639679" y="30162"/>
                </a:lnTo>
                <a:lnTo>
                  <a:pt x="688894" y="30161"/>
                </a:lnTo>
                <a:lnTo>
                  <a:pt x="703178" y="25399"/>
                </a:lnTo>
                <a:lnTo>
                  <a:pt x="626979" y="0"/>
                </a:lnTo>
                <a:close/>
              </a:path>
              <a:path w="703580" h="50800">
                <a:moveTo>
                  <a:pt x="0" y="20636"/>
                </a:moveTo>
                <a:lnTo>
                  <a:pt x="0" y="30161"/>
                </a:lnTo>
                <a:lnTo>
                  <a:pt x="626978" y="30162"/>
                </a:lnTo>
                <a:lnTo>
                  <a:pt x="626979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14199" y="3859212"/>
            <a:ext cx="1230630" cy="1894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1440" marR="189865" indent="152400">
              <a:lnSpc>
                <a:spcPct val="100099"/>
              </a:lnSpc>
              <a:spcBef>
                <a:spcPts val="254"/>
              </a:spcBef>
            </a:pPr>
            <a:r>
              <a:rPr dirty="0" sz="2400" spc="10" b="1">
                <a:latin typeface="Times New Roman"/>
                <a:cs typeface="Times New Roman"/>
              </a:rPr>
              <a:t>I</a:t>
            </a:r>
            <a:r>
              <a:rPr dirty="0" baseline="-17361" sz="2400" spc="15" b="1">
                <a:latin typeface="Times New Roman"/>
                <a:cs typeface="Times New Roman"/>
              </a:rPr>
              <a:t>0</a:t>
            </a:r>
            <a:r>
              <a:rPr dirty="0" baseline="1182" sz="3525" spc="15" b="1">
                <a:latin typeface="宋体"/>
                <a:cs typeface="宋体"/>
              </a:rPr>
              <a:t>：  </a:t>
            </a: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baseline="1424" sz="2925" spc="15" b="1" i="1">
                <a:latin typeface="Symbol"/>
                <a:cs typeface="Symbol"/>
              </a:rPr>
              <a:t></a:t>
            </a:r>
            <a:r>
              <a:rPr dirty="0" sz="2000" spc="10" b="1">
                <a:latin typeface="Times New Roman"/>
                <a:cs typeface="Times New Roman"/>
              </a:rPr>
              <a:t>·S 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-5" b="1">
                <a:latin typeface="Times New Roman"/>
                <a:cs typeface="Times New Roman"/>
              </a:rPr>
              <a:t>·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S  </a:t>
            </a: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·iS  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4450" y="2286000"/>
            <a:ext cx="1230630" cy="906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dirty="0" sz="2400" spc="10" b="1">
                <a:latin typeface="Times New Roman"/>
                <a:cs typeface="Times New Roman"/>
              </a:rPr>
              <a:t>I</a:t>
            </a:r>
            <a:r>
              <a:rPr dirty="0" baseline="-17361" sz="2400" spc="15" b="1">
                <a:latin typeface="Times New Roman"/>
                <a:cs typeface="Times New Roman"/>
              </a:rPr>
              <a:t>1</a:t>
            </a:r>
            <a:r>
              <a:rPr dirty="0" baseline="1182" sz="3525" spc="15" b="1">
                <a:latin typeface="宋体"/>
                <a:cs typeface="宋体"/>
              </a:rPr>
              <a:t>：</a:t>
            </a:r>
            <a:endParaRPr baseline="1182" sz="3525">
              <a:latin typeface="宋体"/>
              <a:cs typeface="宋体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baseline="1424" sz="2925" spc="15" b="1" i="1">
                <a:latin typeface="Symbol"/>
                <a:cs typeface="Symbol"/>
              </a:rPr>
              <a:t></a:t>
            </a:r>
            <a:r>
              <a:rPr dirty="0" sz="2000" spc="10" b="1">
                <a:latin typeface="Times New Roman"/>
                <a:cs typeface="Times New Roman"/>
              </a:rPr>
              <a:t>S·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2776" y="3192462"/>
            <a:ext cx="50800" cy="666750"/>
          </a:xfrm>
          <a:custGeom>
            <a:avLst/>
            <a:gdLst/>
            <a:ahLst/>
            <a:cxnLst/>
            <a:rect l="l" t="t" r="r" b="b"/>
            <a:pathLst>
              <a:path w="50800" h="666750">
                <a:moveTo>
                  <a:pt x="30162" y="63500"/>
                </a:moveTo>
                <a:lnTo>
                  <a:pt x="20637" y="63500"/>
                </a:lnTo>
                <a:lnTo>
                  <a:pt x="20636" y="666750"/>
                </a:lnTo>
                <a:lnTo>
                  <a:pt x="30161" y="666750"/>
                </a:lnTo>
                <a:lnTo>
                  <a:pt x="30162" y="63500"/>
                </a:lnTo>
                <a:close/>
              </a:path>
              <a:path w="50800" h="666750">
                <a:moveTo>
                  <a:pt x="25400" y="0"/>
                </a:moveTo>
                <a:lnTo>
                  <a:pt x="0" y="76200"/>
                </a:lnTo>
                <a:lnTo>
                  <a:pt x="20637" y="76200"/>
                </a:lnTo>
                <a:lnTo>
                  <a:pt x="20637" y="63500"/>
                </a:lnTo>
                <a:lnTo>
                  <a:pt x="46566" y="63500"/>
                </a:lnTo>
                <a:lnTo>
                  <a:pt x="25400" y="0"/>
                </a:lnTo>
                <a:close/>
              </a:path>
              <a:path w="50800" h="666750">
                <a:moveTo>
                  <a:pt x="46566" y="63500"/>
                </a:moveTo>
                <a:lnTo>
                  <a:pt x="30162" y="63500"/>
                </a:lnTo>
                <a:lnTo>
                  <a:pt x="30162" y="76200"/>
                </a:lnTo>
                <a:lnTo>
                  <a:pt x="50800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12264" y="3401059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787" y="2286000"/>
            <a:ext cx="1230630" cy="22129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 marR="189230" indent="152400">
              <a:lnSpc>
                <a:spcPct val="100099"/>
              </a:lnSpc>
              <a:spcBef>
                <a:spcPts val="260"/>
              </a:spcBef>
            </a:pPr>
            <a:r>
              <a:rPr dirty="0" sz="2400" spc="10" b="1">
                <a:latin typeface="Times New Roman"/>
                <a:cs typeface="Times New Roman"/>
              </a:rPr>
              <a:t>I</a:t>
            </a:r>
            <a:r>
              <a:rPr dirty="0" baseline="-17361" sz="2400" spc="15" b="1">
                <a:latin typeface="Times New Roman"/>
                <a:cs typeface="Times New Roman"/>
              </a:rPr>
              <a:t>2</a:t>
            </a:r>
            <a:r>
              <a:rPr dirty="0" baseline="1182" sz="3525" spc="15" b="1">
                <a:latin typeface="宋体"/>
                <a:cs typeface="宋体"/>
              </a:rPr>
              <a:t>： 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·S</a:t>
            </a:r>
            <a:r>
              <a:rPr dirty="0" sz="2000" b="1">
                <a:latin typeface="Times New Roman"/>
                <a:cs typeface="Times New Roman"/>
              </a:rPr>
              <a:t>eS  </a:t>
            </a: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i·S 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-5" b="1">
                <a:latin typeface="Times New Roman"/>
                <a:cs typeface="Times New Roman"/>
              </a:rPr>
              <a:t>·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S  </a:t>
            </a: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·iS  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6987" y="4073523"/>
            <a:ext cx="835025" cy="50800"/>
          </a:xfrm>
          <a:custGeom>
            <a:avLst/>
            <a:gdLst/>
            <a:ahLst/>
            <a:cxnLst/>
            <a:rect l="l" t="t" r="r" b="b"/>
            <a:pathLst>
              <a:path w="835025" h="50800">
                <a:moveTo>
                  <a:pt x="820737" y="20637"/>
                </a:moveTo>
                <a:lnTo>
                  <a:pt x="771525" y="20637"/>
                </a:lnTo>
                <a:lnTo>
                  <a:pt x="771525" y="30162"/>
                </a:lnTo>
                <a:lnTo>
                  <a:pt x="758825" y="30162"/>
                </a:lnTo>
                <a:lnTo>
                  <a:pt x="758825" y="50799"/>
                </a:lnTo>
                <a:lnTo>
                  <a:pt x="835025" y="25399"/>
                </a:lnTo>
                <a:lnTo>
                  <a:pt x="820737" y="20637"/>
                </a:lnTo>
                <a:close/>
              </a:path>
              <a:path w="835025" h="50800">
                <a:moveTo>
                  <a:pt x="758825" y="20637"/>
                </a:moveTo>
                <a:lnTo>
                  <a:pt x="0" y="20638"/>
                </a:lnTo>
                <a:lnTo>
                  <a:pt x="0" y="30163"/>
                </a:lnTo>
                <a:lnTo>
                  <a:pt x="758825" y="30162"/>
                </a:lnTo>
                <a:lnTo>
                  <a:pt x="758825" y="20637"/>
                </a:lnTo>
                <a:close/>
              </a:path>
              <a:path w="835025" h="50800">
                <a:moveTo>
                  <a:pt x="771525" y="20637"/>
                </a:moveTo>
                <a:lnTo>
                  <a:pt x="758825" y="20637"/>
                </a:lnTo>
                <a:lnTo>
                  <a:pt x="758825" y="30162"/>
                </a:lnTo>
                <a:lnTo>
                  <a:pt x="771525" y="30162"/>
                </a:lnTo>
                <a:lnTo>
                  <a:pt x="771525" y="20637"/>
                </a:lnTo>
                <a:close/>
              </a:path>
              <a:path w="835025" h="50800">
                <a:moveTo>
                  <a:pt x="758825" y="0"/>
                </a:moveTo>
                <a:lnTo>
                  <a:pt x="758825" y="20637"/>
                </a:lnTo>
                <a:lnTo>
                  <a:pt x="820737" y="20637"/>
                </a:lnTo>
                <a:lnTo>
                  <a:pt x="758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29864" y="3638804"/>
            <a:ext cx="110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4237" y="5113337"/>
            <a:ext cx="1230630" cy="906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250"/>
              </a:spcBef>
            </a:pPr>
            <a:r>
              <a:rPr dirty="0" sz="2400" spc="10" b="1">
                <a:latin typeface="Times New Roman"/>
                <a:cs typeface="Times New Roman"/>
              </a:rPr>
              <a:t>I</a:t>
            </a:r>
            <a:r>
              <a:rPr dirty="0" baseline="-17361" sz="2400" spc="15" b="1">
                <a:latin typeface="Times New Roman"/>
                <a:cs typeface="Times New Roman"/>
              </a:rPr>
              <a:t>3</a:t>
            </a:r>
            <a:r>
              <a:rPr dirty="0" baseline="1182" sz="3525" spc="15" b="1">
                <a:latin typeface="宋体"/>
                <a:cs typeface="宋体"/>
              </a:rPr>
              <a:t>：</a:t>
            </a:r>
            <a:endParaRPr baseline="1182" sz="3525">
              <a:latin typeface="宋体"/>
              <a:cs typeface="宋体"/>
            </a:endParaRPr>
          </a:p>
          <a:p>
            <a:pPr marL="90805">
              <a:lnSpc>
                <a:spcPct val="100000"/>
              </a:lnSpc>
              <a:spcBef>
                <a:spcPts val="40"/>
              </a:spcBef>
            </a:pP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baseline="1424" sz="2925" spc="15" b="1" i="1">
                <a:latin typeface="Symbol"/>
                <a:cs typeface="Symbol"/>
              </a:rPr>
              <a:t></a:t>
            </a:r>
            <a:r>
              <a:rPr dirty="0" sz="2000" spc="10" b="1">
                <a:latin typeface="Times New Roman"/>
                <a:cs typeface="Times New Roman"/>
              </a:rPr>
              <a:t>a·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4762" y="5461001"/>
            <a:ext cx="879475" cy="50800"/>
          </a:xfrm>
          <a:custGeom>
            <a:avLst/>
            <a:gdLst/>
            <a:ahLst/>
            <a:cxnLst/>
            <a:rect l="l" t="t" r="r" b="b"/>
            <a:pathLst>
              <a:path w="879475" h="50800">
                <a:moveTo>
                  <a:pt x="803275" y="30162"/>
                </a:moveTo>
                <a:lnTo>
                  <a:pt x="803275" y="50800"/>
                </a:lnTo>
                <a:lnTo>
                  <a:pt x="865187" y="30162"/>
                </a:lnTo>
                <a:lnTo>
                  <a:pt x="803275" y="30162"/>
                </a:lnTo>
                <a:close/>
              </a:path>
              <a:path w="879475" h="50800">
                <a:moveTo>
                  <a:pt x="803275" y="20637"/>
                </a:moveTo>
                <a:lnTo>
                  <a:pt x="803275" y="30162"/>
                </a:lnTo>
                <a:lnTo>
                  <a:pt x="815975" y="30162"/>
                </a:lnTo>
                <a:lnTo>
                  <a:pt x="815975" y="20637"/>
                </a:lnTo>
                <a:lnTo>
                  <a:pt x="803275" y="20637"/>
                </a:lnTo>
                <a:close/>
              </a:path>
              <a:path w="879475" h="50800">
                <a:moveTo>
                  <a:pt x="803275" y="0"/>
                </a:moveTo>
                <a:lnTo>
                  <a:pt x="803275" y="20637"/>
                </a:lnTo>
                <a:lnTo>
                  <a:pt x="815975" y="20637"/>
                </a:lnTo>
                <a:lnTo>
                  <a:pt x="815975" y="30162"/>
                </a:lnTo>
                <a:lnTo>
                  <a:pt x="865191" y="30161"/>
                </a:lnTo>
                <a:lnTo>
                  <a:pt x="879475" y="25400"/>
                </a:lnTo>
                <a:lnTo>
                  <a:pt x="803275" y="0"/>
                </a:lnTo>
                <a:close/>
              </a:path>
              <a:path w="879475" h="50800">
                <a:moveTo>
                  <a:pt x="0" y="20636"/>
                </a:moveTo>
                <a:lnTo>
                  <a:pt x="0" y="30161"/>
                </a:lnTo>
                <a:lnTo>
                  <a:pt x="803275" y="30162"/>
                </a:lnTo>
                <a:lnTo>
                  <a:pt x="803275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29864" y="502869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54662" y="2286000"/>
            <a:ext cx="1230630" cy="12274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805" marR="189865" indent="152400">
              <a:lnSpc>
                <a:spcPct val="100299"/>
              </a:lnSpc>
              <a:spcBef>
                <a:spcPts val="254"/>
              </a:spcBef>
            </a:pPr>
            <a:r>
              <a:rPr dirty="0" sz="2400" spc="10" b="1">
                <a:latin typeface="Times New Roman"/>
                <a:cs typeface="Times New Roman"/>
              </a:rPr>
              <a:t>I</a:t>
            </a:r>
            <a:r>
              <a:rPr dirty="0" baseline="-17361" sz="2400" spc="15" b="1">
                <a:latin typeface="Times New Roman"/>
                <a:cs typeface="Times New Roman"/>
              </a:rPr>
              <a:t>4</a:t>
            </a:r>
            <a:r>
              <a:rPr dirty="0" baseline="1182" sz="3525" spc="15" b="1">
                <a:latin typeface="宋体"/>
                <a:cs typeface="宋体"/>
              </a:rPr>
              <a:t>： 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5" b="1">
                <a:latin typeface="Times New Roman"/>
                <a:cs typeface="Times New Roman"/>
              </a:rPr>
              <a:t>·</a:t>
            </a:r>
            <a:r>
              <a:rPr dirty="0" sz="2000" b="1">
                <a:latin typeface="Times New Roman"/>
                <a:cs typeface="Times New Roman"/>
              </a:rPr>
              <a:t>eS  </a:t>
            </a: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iS·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10100" y="2900363"/>
            <a:ext cx="922655" cy="50800"/>
          </a:xfrm>
          <a:custGeom>
            <a:avLst/>
            <a:gdLst/>
            <a:ahLst/>
            <a:cxnLst/>
            <a:rect l="l" t="t" r="r" b="b"/>
            <a:pathLst>
              <a:path w="922654" h="50800">
                <a:moveTo>
                  <a:pt x="846137" y="30162"/>
                </a:moveTo>
                <a:lnTo>
                  <a:pt x="846137" y="50800"/>
                </a:lnTo>
                <a:lnTo>
                  <a:pt x="908050" y="30162"/>
                </a:lnTo>
                <a:lnTo>
                  <a:pt x="846137" y="30162"/>
                </a:lnTo>
                <a:close/>
              </a:path>
              <a:path w="922654" h="50800">
                <a:moveTo>
                  <a:pt x="846137" y="20637"/>
                </a:moveTo>
                <a:lnTo>
                  <a:pt x="846137" y="30162"/>
                </a:lnTo>
                <a:lnTo>
                  <a:pt x="858837" y="30162"/>
                </a:lnTo>
                <a:lnTo>
                  <a:pt x="858837" y="20637"/>
                </a:lnTo>
                <a:lnTo>
                  <a:pt x="846137" y="20637"/>
                </a:lnTo>
                <a:close/>
              </a:path>
              <a:path w="922654" h="50800">
                <a:moveTo>
                  <a:pt x="846137" y="0"/>
                </a:moveTo>
                <a:lnTo>
                  <a:pt x="846137" y="20637"/>
                </a:lnTo>
                <a:lnTo>
                  <a:pt x="858837" y="20637"/>
                </a:lnTo>
                <a:lnTo>
                  <a:pt x="858837" y="30162"/>
                </a:lnTo>
                <a:lnTo>
                  <a:pt x="908053" y="30161"/>
                </a:lnTo>
                <a:lnTo>
                  <a:pt x="922337" y="25400"/>
                </a:lnTo>
                <a:lnTo>
                  <a:pt x="846137" y="0"/>
                </a:lnTo>
                <a:close/>
              </a:path>
              <a:path w="922654" h="50800">
                <a:moveTo>
                  <a:pt x="0" y="20636"/>
                </a:moveTo>
                <a:lnTo>
                  <a:pt x="0" y="30161"/>
                </a:lnTo>
                <a:lnTo>
                  <a:pt x="846137" y="30162"/>
                </a:lnTo>
                <a:lnTo>
                  <a:pt x="846137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09477" y="2465323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5576" y="4498976"/>
            <a:ext cx="50800" cy="614680"/>
          </a:xfrm>
          <a:custGeom>
            <a:avLst/>
            <a:gdLst/>
            <a:ahLst/>
            <a:cxnLst/>
            <a:rect l="l" t="t" r="r" b="b"/>
            <a:pathLst>
              <a:path w="50800" h="614679">
                <a:moveTo>
                  <a:pt x="20638" y="538162"/>
                </a:moveTo>
                <a:lnTo>
                  <a:pt x="0" y="538162"/>
                </a:lnTo>
                <a:lnTo>
                  <a:pt x="25401" y="614362"/>
                </a:lnTo>
                <a:lnTo>
                  <a:pt x="46566" y="550862"/>
                </a:lnTo>
                <a:lnTo>
                  <a:pt x="20638" y="550862"/>
                </a:lnTo>
                <a:lnTo>
                  <a:pt x="20638" y="538162"/>
                </a:lnTo>
                <a:close/>
              </a:path>
              <a:path w="50800" h="614679">
                <a:moveTo>
                  <a:pt x="30162" y="0"/>
                </a:moveTo>
                <a:lnTo>
                  <a:pt x="20637" y="0"/>
                </a:lnTo>
                <a:lnTo>
                  <a:pt x="20638" y="550862"/>
                </a:lnTo>
                <a:lnTo>
                  <a:pt x="30163" y="550862"/>
                </a:lnTo>
                <a:lnTo>
                  <a:pt x="30162" y="0"/>
                </a:lnTo>
                <a:close/>
              </a:path>
              <a:path w="50800" h="614679">
                <a:moveTo>
                  <a:pt x="50800" y="538162"/>
                </a:moveTo>
                <a:lnTo>
                  <a:pt x="30163" y="538162"/>
                </a:lnTo>
                <a:lnTo>
                  <a:pt x="30163" y="550862"/>
                </a:lnTo>
                <a:lnTo>
                  <a:pt x="46566" y="550862"/>
                </a:lnTo>
                <a:lnTo>
                  <a:pt x="50800" y="538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722052" y="441299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57517" y="2601916"/>
            <a:ext cx="441325" cy="595630"/>
          </a:xfrm>
          <a:custGeom>
            <a:avLst/>
            <a:gdLst/>
            <a:ahLst/>
            <a:cxnLst/>
            <a:rect l="l" t="t" r="r" b="b"/>
            <a:pathLst>
              <a:path w="441325" h="595630">
                <a:moveTo>
                  <a:pt x="276914" y="0"/>
                </a:moveTo>
                <a:lnTo>
                  <a:pt x="221147" y="6009"/>
                </a:lnTo>
                <a:lnTo>
                  <a:pt x="169119" y="23345"/>
                </a:lnTo>
                <a:lnTo>
                  <a:pt x="122058" y="50796"/>
                </a:lnTo>
                <a:lnTo>
                  <a:pt x="81083" y="87143"/>
                </a:lnTo>
                <a:lnTo>
                  <a:pt x="47293" y="131178"/>
                </a:lnTo>
                <a:lnTo>
                  <a:pt x="21781" y="181702"/>
                </a:lnTo>
                <a:lnTo>
                  <a:pt x="5650" y="237519"/>
                </a:lnTo>
                <a:lnTo>
                  <a:pt x="0" y="297430"/>
                </a:lnTo>
                <a:lnTo>
                  <a:pt x="1404" y="327823"/>
                </a:lnTo>
                <a:lnTo>
                  <a:pt x="12352" y="385859"/>
                </a:lnTo>
                <a:lnTo>
                  <a:pt x="33234" y="439211"/>
                </a:lnTo>
                <a:lnTo>
                  <a:pt x="62948" y="486680"/>
                </a:lnTo>
                <a:lnTo>
                  <a:pt x="100397" y="527070"/>
                </a:lnTo>
                <a:lnTo>
                  <a:pt x="144484" y="559183"/>
                </a:lnTo>
                <a:lnTo>
                  <a:pt x="194108" y="581809"/>
                </a:lnTo>
                <a:lnTo>
                  <a:pt x="248154" y="593733"/>
                </a:lnTo>
                <a:lnTo>
                  <a:pt x="276477" y="595302"/>
                </a:lnTo>
                <a:lnTo>
                  <a:pt x="299142" y="594332"/>
                </a:lnTo>
                <a:lnTo>
                  <a:pt x="321499" y="591393"/>
                </a:lnTo>
                <a:lnTo>
                  <a:pt x="343488" y="586525"/>
                </a:lnTo>
                <a:lnTo>
                  <a:pt x="345825" y="585791"/>
                </a:lnTo>
                <a:lnTo>
                  <a:pt x="276994" y="585791"/>
                </a:lnTo>
                <a:lnTo>
                  <a:pt x="249698" y="584334"/>
                </a:lnTo>
                <a:lnTo>
                  <a:pt x="197600" y="572949"/>
                </a:lnTo>
                <a:lnTo>
                  <a:pt x="149698" y="551211"/>
                </a:lnTo>
                <a:lnTo>
                  <a:pt x="107059" y="520263"/>
                </a:lnTo>
                <a:lnTo>
                  <a:pt x="70773" y="481247"/>
                </a:lnTo>
                <a:lnTo>
                  <a:pt x="41929" y="435322"/>
                </a:lnTo>
                <a:lnTo>
                  <a:pt x="21616" y="383647"/>
                </a:lnTo>
                <a:lnTo>
                  <a:pt x="10918" y="327378"/>
                </a:lnTo>
                <a:lnTo>
                  <a:pt x="9514" y="297875"/>
                </a:lnTo>
                <a:lnTo>
                  <a:pt x="10876" y="268375"/>
                </a:lnTo>
                <a:lnTo>
                  <a:pt x="21493" y="212088"/>
                </a:lnTo>
                <a:lnTo>
                  <a:pt x="41729" y="160384"/>
                </a:lnTo>
                <a:lnTo>
                  <a:pt x="70501" y="114418"/>
                </a:lnTo>
                <a:lnTo>
                  <a:pt x="106715" y="75351"/>
                </a:lnTo>
                <a:lnTo>
                  <a:pt x="149284" y="44338"/>
                </a:lnTo>
                <a:lnTo>
                  <a:pt x="197125" y="22517"/>
                </a:lnTo>
                <a:lnTo>
                  <a:pt x="249184" y="11026"/>
                </a:lnTo>
                <a:lnTo>
                  <a:pt x="276556" y="9517"/>
                </a:lnTo>
                <a:lnTo>
                  <a:pt x="345498" y="9517"/>
                </a:lnTo>
                <a:lnTo>
                  <a:pt x="334098" y="6473"/>
                </a:lnTo>
                <a:lnTo>
                  <a:pt x="315244" y="2901"/>
                </a:lnTo>
                <a:lnTo>
                  <a:pt x="296161" y="737"/>
                </a:lnTo>
                <a:lnTo>
                  <a:pt x="276914" y="0"/>
                </a:lnTo>
                <a:close/>
              </a:path>
              <a:path w="441325" h="595630">
                <a:moveTo>
                  <a:pt x="416969" y="559299"/>
                </a:moveTo>
                <a:lnTo>
                  <a:pt x="384765" y="559299"/>
                </a:lnTo>
                <a:lnTo>
                  <a:pt x="389027" y="567817"/>
                </a:lnTo>
                <a:lnTo>
                  <a:pt x="377965" y="573351"/>
                </a:lnTo>
                <a:lnTo>
                  <a:pt x="389098" y="591870"/>
                </a:lnTo>
                <a:lnTo>
                  <a:pt x="416969" y="559299"/>
                </a:lnTo>
                <a:close/>
              </a:path>
              <a:path w="441325" h="595630">
                <a:moveTo>
                  <a:pt x="361774" y="570800"/>
                </a:moveTo>
                <a:lnTo>
                  <a:pt x="341421" y="577227"/>
                </a:lnTo>
                <a:lnTo>
                  <a:pt x="320249" y="581949"/>
                </a:lnTo>
                <a:lnTo>
                  <a:pt x="298725" y="584815"/>
                </a:lnTo>
                <a:lnTo>
                  <a:pt x="276994" y="585791"/>
                </a:lnTo>
                <a:lnTo>
                  <a:pt x="345825" y="585791"/>
                </a:lnTo>
                <a:lnTo>
                  <a:pt x="365241" y="579694"/>
                </a:lnTo>
                <a:lnTo>
                  <a:pt x="365701" y="579487"/>
                </a:lnTo>
                <a:lnTo>
                  <a:pt x="377965" y="573351"/>
                </a:lnTo>
                <a:lnTo>
                  <a:pt x="376533" y="570967"/>
                </a:lnTo>
                <a:lnTo>
                  <a:pt x="361439" y="570967"/>
                </a:lnTo>
                <a:lnTo>
                  <a:pt x="361774" y="570800"/>
                </a:lnTo>
                <a:close/>
              </a:path>
              <a:path w="441325" h="595630">
                <a:moveTo>
                  <a:pt x="384765" y="559299"/>
                </a:moveTo>
                <a:lnTo>
                  <a:pt x="373043" y="565162"/>
                </a:lnTo>
                <a:lnTo>
                  <a:pt x="377965" y="573351"/>
                </a:lnTo>
                <a:lnTo>
                  <a:pt x="389027" y="567817"/>
                </a:lnTo>
                <a:lnTo>
                  <a:pt x="384765" y="559299"/>
                </a:lnTo>
                <a:close/>
              </a:path>
              <a:path w="441325" h="595630">
                <a:moveTo>
                  <a:pt x="362140" y="570684"/>
                </a:moveTo>
                <a:lnTo>
                  <a:pt x="361774" y="570800"/>
                </a:lnTo>
                <a:lnTo>
                  <a:pt x="361439" y="570967"/>
                </a:lnTo>
                <a:lnTo>
                  <a:pt x="362140" y="570684"/>
                </a:lnTo>
                <a:close/>
              </a:path>
              <a:path w="441325" h="595630">
                <a:moveTo>
                  <a:pt x="376362" y="570684"/>
                </a:moveTo>
                <a:lnTo>
                  <a:pt x="362140" y="570684"/>
                </a:lnTo>
                <a:lnTo>
                  <a:pt x="361439" y="570967"/>
                </a:lnTo>
                <a:lnTo>
                  <a:pt x="376533" y="570967"/>
                </a:lnTo>
                <a:lnTo>
                  <a:pt x="376362" y="570684"/>
                </a:lnTo>
                <a:close/>
              </a:path>
              <a:path w="441325" h="595630">
                <a:moveTo>
                  <a:pt x="373043" y="565162"/>
                </a:moveTo>
                <a:lnTo>
                  <a:pt x="361774" y="570800"/>
                </a:lnTo>
                <a:lnTo>
                  <a:pt x="362140" y="570684"/>
                </a:lnTo>
                <a:lnTo>
                  <a:pt x="376362" y="570684"/>
                </a:lnTo>
                <a:lnTo>
                  <a:pt x="373043" y="565162"/>
                </a:lnTo>
                <a:close/>
              </a:path>
              <a:path w="441325" h="595630">
                <a:moveTo>
                  <a:pt x="441319" y="530842"/>
                </a:moveTo>
                <a:lnTo>
                  <a:pt x="362925" y="548331"/>
                </a:lnTo>
                <a:lnTo>
                  <a:pt x="373043" y="565162"/>
                </a:lnTo>
                <a:lnTo>
                  <a:pt x="384765" y="559299"/>
                </a:lnTo>
                <a:lnTo>
                  <a:pt x="416969" y="559299"/>
                </a:lnTo>
                <a:lnTo>
                  <a:pt x="441319" y="530842"/>
                </a:lnTo>
                <a:close/>
              </a:path>
              <a:path w="441325" h="595630">
                <a:moveTo>
                  <a:pt x="345498" y="9517"/>
                </a:moveTo>
                <a:lnTo>
                  <a:pt x="276556" y="9517"/>
                </a:lnTo>
                <a:lnTo>
                  <a:pt x="295093" y="10203"/>
                </a:lnTo>
                <a:lnTo>
                  <a:pt x="313479" y="12261"/>
                </a:lnTo>
                <a:lnTo>
                  <a:pt x="367083" y="26497"/>
                </a:lnTo>
                <a:lnTo>
                  <a:pt x="417305" y="52613"/>
                </a:lnTo>
                <a:lnTo>
                  <a:pt x="422296" y="44500"/>
                </a:lnTo>
                <a:lnTo>
                  <a:pt x="405879" y="34400"/>
                </a:lnTo>
                <a:lnTo>
                  <a:pt x="388613" y="25413"/>
                </a:lnTo>
                <a:lnTo>
                  <a:pt x="370850" y="17749"/>
                </a:lnTo>
                <a:lnTo>
                  <a:pt x="352656" y="11428"/>
                </a:lnTo>
                <a:lnTo>
                  <a:pt x="345498" y="9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799714" y="2306828"/>
            <a:ext cx="110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76887" y="4143375"/>
            <a:ext cx="1230630" cy="18402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0805" marR="189865" indent="152400">
              <a:lnSpc>
                <a:spcPct val="100099"/>
              </a:lnSpc>
              <a:spcBef>
                <a:spcPts val="250"/>
              </a:spcBef>
            </a:pPr>
            <a:r>
              <a:rPr dirty="0" sz="2400" spc="10" b="1">
                <a:latin typeface="Times New Roman"/>
                <a:cs typeface="Times New Roman"/>
              </a:rPr>
              <a:t>I</a:t>
            </a:r>
            <a:r>
              <a:rPr dirty="0" baseline="-17361" sz="2400" spc="15" b="1">
                <a:latin typeface="Times New Roman"/>
                <a:cs typeface="Times New Roman"/>
              </a:rPr>
              <a:t>5</a:t>
            </a:r>
            <a:r>
              <a:rPr dirty="0" baseline="1182" sz="3525" spc="15" b="1">
                <a:latin typeface="宋体"/>
                <a:cs typeface="宋体"/>
              </a:rPr>
              <a:t>： 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Se</a:t>
            </a:r>
            <a:r>
              <a:rPr dirty="0" sz="2000" spc="-5" b="1">
                <a:latin typeface="Times New Roman"/>
                <a:cs typeface="Times New Roman"/>
              </a:rPr>
              <a:t>·</a:t>
            </a:r>
            <a:r>
              <a:rPr dirty="0" sz="2000" b="1">
                <a:latin typeface="Times New Roman"/>
                <a:cs typeface="Times New Roman"/>
              </a:rPr>
              <a:t>S  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-5" b="1">
                <a:latin typeface="Times New Roman"/>
                <a:cs typeface="Times New Roman"/>
              </a:rPr>
              <a:t>·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S  </a:t>
            </a: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·iS  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45213" y="3513137"/>
            <a:ext cx="50800" cy="640080"/>
          </a:xfrm>
          <a:custGeom>
            <a:avLst/>
            <a:gdLst/>
            <a:ahLst/>
            <a:cxnLst/>
            <a:rect l="l" t="t" r="r" b="b"/>
            <a:pathLst>
              <a:path w="50800" h="640079">
                <a:moveTo>
                  <a:pt x="20637" y="563563"/>
                </a:moveTo>
                <a:lnTo>
                  <a:pt x="0" y="563563"/>
                </a:lnTo>
                <a:lnTo>
                  <a:pt x="25400" y="639763"/>
                </a:lnTo>
                <a:lnTo>
                  <a:pt x="46566" y="576263"/>
                </a:lnTo>
                <a:lnTo>
                  <a:pt x="20637" y="576263"/>
                </a:lnTo>
                <a:lnTo>
                  <a:pt x="20637" y="563563"/>
                </a:lnTo>
                <a:close/>
              </a:path>
              <a:path w="50800" h="640079">
                <a:moveTo>
                  <a:pt x="30161" y="0"/>
                </a:moveTo>
                <a:lnTo>
                  <a:pt x="20636" y="0"/>
                </a:lnTo>
                <a:lnTo>
                  <a:pt x="20637" y="576263"/>
                </a:lnTo>
                <a:lnTo>
                  <a:pt x="30162" y="576263"/>
                </a:lnTo>
                <a:lnTo>
                  <a:pt x="30161" y="0"/>
                </a:lnTo>
                <a:close/>
              </a:path>
              <a:path w="50800" h="640079">
                <a:moveTo>
                  <a:pt x="50800" y="563563"/>
                </a:moveTo>
                <a:lnTo>
                  <a:pt x="30162" y="563563"/>
                </a:lnTo>
                <a:lnTo>
                  <a:pt x="30162" y="576263"/>
                </a:lnTo>
                <a:lnTo>
                  <a:pt x="46566" y="576263"/>
                </a:lnTo>
                <a:lnTo>
                  <a:pt x="50800" y="563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54065" y="3428492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54550" y="5461001"/>
            <a:ext cx="922655" cy="50800"/>
          </a:xfrm>
          <a:custGeom>
            <a:avLst/>
            <a:gdLst/>
            <a:ahLst/>
            <a:cxnLst/>
            <a:rect l="l" t="t" r="r" b="b"/>
            <a:pathLst>
              <a:path w="922654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922654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922654" h="50800">
                <a:moveTo>
                  <a:pt x="76200" y="30162"/>
                </a:moveTo>
                <a:lnTo>
                  <a:pt x="63500" y="30162"/>
                </a:lnTo>
                <a:lnTo>
                  <a:pt x="76200" y="30162"/>
                </a:lnTo>
                <a:close/>
              </a:path>
              <a:path w="922654" h="50800">
                <a:moveTo>
                  <a:pt x="922337" y="20636"/>
                </a:moveTo>
                <a:lnTo>
                  <a:pt x="76200" y="20637"/>
                </a:lnTo>
                <a:lnTo>
                  <a:pt x="76200" y="30162"/>
                </a:lnTo>
                <a:lnTo>
                  <a:pt x="922337" y="30161"/>
                </a:lnTo>
                <a:lnTo>
                  <a:pt x="922337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260340" y="502869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10100" y="4314826"/>
            <a:ext cx="967105" cy="50800"/>
          </a:xfrm>
          <a:custGeom>
            <a:avLst/>
            <a:gdLst/>
            <a:ahLst/>
            <a:cxnLst/>
            <a:rect l="l" t="t" r="r" b="b"/>
            <a:pathLst>
              <a:path w="967104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0162"/>
                </a:lnTo>
                <a:lnTo>
                  <a:pt x="63500" y="30162"/>
                </a:lnTo>
                <a:lnTo>
                  <a:pt x="63500" y="20637"/>
                </a:lnTo>
                <a:lnTo>
                  <a:pt x="76200" y="20637"/>
                </a:lnTo>
                <a:lnTo>
                  <a:pt x="76200" y="0"/>
                </a:lnTo>
                <a:close/>
              </a:path>
              <a:path w="967104" h="50800">
                <a:moveTo>
                  <a:pt x="76200" y="20637"/>
                </a:moveTo>
                <a:lnTo>
                  <a:pt x="63500" y="206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20637"/>
                </a:lnTo>
                <a:close/>
              </a:path>
              <a:path w="967104" h="50800">
                <a:moveTo>
                  <a:pt x="966787" y="20637"/>
                </a:moveTo>
                <a:lnTo>
                  <a:pt x="76200" y="20637"/>
                </a:lnTo>
                <a:lnTo>
                  <a:pt x="76200" y="30162"/>
                </a:lnTo>
                <a:lnTo>
                  <a:pt x="966787" y="30162"/>
                </a:lnTo>
                <a:lnTo>
                  <a:pt x="966787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282565" y="3879595"/>
            <a:ext cx="110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32687" y="4579937"/>
            <a:ext cx="1230630" cy="977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243840">
              <a:lnSpc>
                <a:spcPct val="100000"/>
              </a:lnSpc>
              <a:spcBef>
                <a:spcPts val="250"/>
              </a:spcBef>
            </a:pPr>
            <a:r>
              <a:rPr dirty="0" sz="2400" spc="10" b="1">
                <a:latin typeface="Times New Roman"/>
                <a:cs typeface="Times New Roman"/>
              </a:rPr>
              <a:t>I</a:t>
            </a:r>
            <a:r>
              <a:rPr dirty="0" baseline="-17361" sz="2400" spc="15" b="1">
                <a:latin typeface="Times New Roman"/>
                <a:cs typeface="Times New Roman"/>
              </a:rPr>
              <a:t>6</a:t>
            </a:r>
            <a:r>
              <a:rPr dirty="0" baseline="1182" sz="3525" spc="15" b="1">
                <a:latin typeface="宋体"/>
                <a:cs typeface="宋体"/>
              </a:rPr>
              <a:t>：</a:t>
            </a:r>
            <a:endParaRPr baseline="1182" sz="3525">
              <a:latin typeface="宋体"/>
              <a:cs typeface="宋体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b="1" i="1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iSeS·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07200" y="5060951"/>
            <a:ext cx="725805" cy="50800"/>
          </a:xfrm>
          <a:custGeom>
            <a:avLst/>
            <a:gdLst/>
            <a:ahLst/>
            <a:cxnLst/>
            <a:rect l="l" t="t" r="r" b="b"/>
            <a:pathLst>
              <a:path w="725804" h="50800">
                <a:moveTo>
                  <a:pt x="649286" y="30163"/>
                </a:moveTo>
                <a:lnTo>
                  <a:pt x="649286" y="50800"/>
                </a:lnTo>
                <a:lnTo>
                  <a:pt x="711198" y="30163"/>
                </a:lnTo>
                <a:lnTo>
                  <a:pt x="649286" y="30163"/>
                </a:lnTo>
                <a:close/>
              </a:path>
              <a:path w="725804" h="50800">
                <a:moveTo>
                  <a:pt x="649286" y="20638"/>
                </a:moveTo>
                <a:lnTo>
                  <a:pt x="649286" y="30163"/>
                </a:lnTo>
                <a:lnTo>
                  <a:pt x="661986" y="30163"/>
                </a:lnTo>
                <a:lnTo>
                  <a:pt x="661986" y="20638"/>
                </a:lnTo>
                <a:lnTo>
                  <a:pt x="649286" y="20638"/>
                </a:lnTo>
                <a:close/>
              </a:path>
              <a:path w="725804" h="50800">
                <a:moveTo>
                  <a:pt x="649286" y="0"/>
                </a:moveTo>
                <a:lnTo>
                  <a:pt x="649286" y="20638"/>
                </a:lnTo>
                <a:lnTo>
                  <a:pt x="661986" y="20638"/>
                </a:lnTo>
                <a:lnTo>
                  <a:pt x="661986" y="30163"/>
                </a:lnTo>
                <a:lnTo>
                  <a:pt x="711201" y="30162"/>
                </a:lnTo>
                <a:lnTo>
                  <a:pt x="725486" y="25401"/>
                </a:lnTo>
                <a:lnTo>
                  <a:pt x="649286" y="0"/>
                </a:lnTo>
                <a:close/>
              </a:path>
              <a:path w="725804" h="50800">
                <a:moveTo>
                  <a:pt x="0" y="20637"/>
                </a:moveTo>
                <a:lnTo>
                  <a:pt x="0" y="30162"/>
                </a:lnTo>
                <a:lnTo>
                  <a:pt x="649286" y="30163"/>
                </a:lnTo>
                <a:lnTo>
                  <a:pt x="649286" y="20638"/>
                </a:lnTo>
                <a:lnTo>
                  <a:pt x="0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997065" y="4592828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72112" y="2160587"/>
            <a:ext cx="1351280" cy="1403350"/>
          </a:xfrm>
          <a:custGeom>
            <a:avLst/>
            <a:gdLst/>
            <a:ahLst/>
            <a:cxnLst/>
            <a:rect l="l" t="t" r="r" b="b"/>
            <a:pathLst>
              <a:path w="1351279" h="1403350">
                <a:moveTo>
                  <a:pt x="0" y="701675"/>
                </a:moveTo>
                <a:lnTo>
                  <a:pt x="1558" y="653634"/>
                </a:lnTo>
                <a:lnTo>
                  <a:pt x="6166" y="606461"/>
                </a:lnTo>
                <a:lnTo>
                  <a:pt x="13723" y="560263"/>
                </a:lnTo>
                <a:lnTo>
                  <a:pt x="24128" y="515141"/>
                </a:lnTo>
                <a:lnTo>
                  <a:pt x="37282" y="471203"/>
                </a:lnTo>
                <a:lnTo>
                  <a:pt x="53082" y="428551"/>
                </a:lnTo>
                <a:lnTo>
                  <a:pt x="71429" y="387290"/>
                </a:lnTo>
                <a:lnTo>
                  <a:pt x="92222" y="347526"/>
                </a:lnTo>
                <a:lnTo>
                  <a:pt x="115361" y="309361"/>
                </a:lnTo>
                <a:lnTo>
                  <a:pt x="140744" y="272902"/>
                </a:lnTo>
                <a:lnTo>
                  <a:pt x="168272" y="238252"/>
                </a:lnTo>
                <a:lnTo>
                  <a:pt x="197843" y="205515"/>
                </a:lnTo>
                <a:lnTo>
                  <a:pt x="229358" y="174797"/>
                </a:lnTo>
                <a:lnTo>
                  <a:pt x="262714" y="146202"/>
                </a:lnTo>
                <a:lnTo>
                  <a:pt x="297813" y="119835"/>
                </a:lnTo>
                <a:lnTo>
                  <a:pt x="334552" y="95799"/>
                </a:lnTo>
                <a:lnTo>
                  <a:pt x="372833" y="74199"/>
                </a:lnTo>
                <a:lnTo>
                  <a:pt x="412553" y="55141"/>
                </a:lnTo>
                <a:lnTo>
                  <a:pt x="453612" y="38727"/>
                </a:lnTo>
                <a:lnTo>
                  <a:pt x="495911" y="25064"/>
                </a:lnTo>
                <a:lnTo>
                  <a:pt x="539348" y="14255"/>
                </a:lnTo>
                <a:lnTo>
                  <a:pt x="583822" y="6405"/>
                </a:lnTo>
                <a:lnTo>
                  <a:pt x="629233" y="1618"/>
                </a:lnTo>
                <a:lnTo>
                  <a:pt x="675481" y="0"/>
                </a:lnTo>
                <a:lnTo>
                  <a:pt x="721728" y="1618"/>
                </a:lnTo>
                <a:lnTo>
                  <a:pt x="767139" y="6405"/>
                </a:lnTo>
                <a:lnTo>
                  <a:pt x="811614" y="14255"/>
                </a:lnTo>
                <a:lnTo>
                  <a:pt x="855050" y="25064"/>
                </a:lnTo>
                <a:lnTo>
                  <a:pt x="897349" y="38727"/>
                </a:lnTo>
                <a:lnTo>
                  <a:pt x="938408" y="55141"/>
                </a:lnTo>
                <a:lnTo>
                  <a:pt x="978129" y="74199"/>
                </a:lnTo>
                <a:lnTo>
                  <a:pt x="1016409" y="95799"/>
                </a:lnTo>
                <a:lnTo>
                  <a:pt x="1053148" y="119835"/>
                </a:lnTo>
                <a:lnTo>
                  <a:pt x="1088247" y="146202"/>
                </a:lnTo>
                <a:lnTo>
                  <a:pt x="1121604" y="174797"/>
                </a:lnTo>
                <a:lnTo>
                  <a:pt x="1153118" y="205515"/>
                </a:lnTo>
                <a:lnTo>
                  <a:pt x="1182689" y="238252"/>
                </a:lnTo>
                <a:lnTo>
                  <a:pt x="1210217" y="272902"/>
                </a:lnTo>
                <a:lnTo>
                  <a:pt x="1235600" y="309361"/>
                </a:lnTo>
                <a:lnTo>
                  <a:pt x="1258739" y="347526"/>
                </a:lnTo>
                <a:lnTo>
                  <a:pt x="1279532" y="387290"/>
                </a:lnTo>
                <a:lnTo>
                  <a:pt x="1297879" y="428551"/>
                </a:lnTo>
                <a:lnTo>
                  <a:pt x="1313679" y="471203"/>
                </a:lnTo>
                <a:lnTo>
                  <a:pt x="1326833" y="515141"/>
                </a:lnTo>
                <a:lnTo>
                  <a:pt x="1337238" y="560263"/>
                </a:lnTo>
                <a:lnTo>
                  <a:pt x="1344795" y="606461"/>
                </a:lnTo>
                <a:lnTo>
                  <a:pt x="1349403" y="653634"/>
                </a:lnTo>
                <a:lnTo>
                  <a:pt x="1350962" y="701675"/>
                </a:lnTo>
                <a:lnTo>
                  <a:pt x="1349403" y="749715"/>
                </a:lnTo>
                <a:lnTo>
                  <a:pt x="1344795" y="796888"/>
                </a:lnTo>
                <a:lnTo>
                  <a:pt x="1337238" y="843086"/>
                </a:lnTo>
                <a:lnTo>
                  <a:pt x="1326833" y="888207"/>
                </a:lnTo>
                <a:lnTo>
                  <a:pt x="1313679" y="932146"/>
                </a:lnTo>
                <a:lnTo>
                  <a:pt x="1297879" y="974798"/>
                </a:lnTo>
                <a:lnTo>
                  <a:pt x="1279532" y="1016058"/>
                </a:lnTo>
                <a:lnTo>
                  <a:pt x="1258739" y="1055823"/>
                </a:lnTo>
                <a:lnTo>
                  <a:pt x="1235600" y="1093988"/>
                </a:lnTo>
                <a:lnTo>
                  <a:pt x="1210217" y="1130447"/>
                </a:lnTo>
                <a:lnTo>
                  <a:pt x="1182689" y="1165097"/>
                </a:lnTo>
                <a:lnTo>
                  <a:pt x="1153118" y="1197834"/>
                </a:lnTo>
                <a:lnTo>
                  <a:pt x="1121604" y="1228551"/>
                </a:lnTo>
                <a:lnTo>
                  <a:pt x="1088247" y="1257147"/>
                </a:lnTo>
                <a:lnTo>
                  <a:pt x="1053148" y="1283514"/>
                </a:lnTo>
                <a:lnTo>
                  <a:pt x="1016409" y="1307550"/>
                </a:lnTo>
                <a:lnTo>
                  <a:pt x="978129" y="1329150"/>
                </a:lnTo>
                <a:lnTo>
                  <a:pt x="938408" y="1348208"/>
                </a:lnTo>
                <a:lnTo>
                  <a:pt x="897349" y="1364622"/>
                </a:lnTo>
                <a:lnTo>
                  <a:pt x="855050" y="1378285"/>
                </a:lnTo>
                <a:lnTo>
                  <a:pt x="811614" y="1389094"/>
                </a:lnTo>
                <a:lnTo>
                  <a:pt x="767139" y="1396944"/>
                </a:lnTo>
                <a:lnTo>
                  <a:pt x="721728" y="1401731"/>
                </a:lnTo>
                <a:lnTo>
                  <a:pt x="675481" y="1403350"/>
                </a:lnTo>
                <a:lnTo>
                  <a:pt x="629233" y="1401731"/>
                </a:lnTo>
                <a:lnTo>
                  <a:pt x="583822" y="1396944"/>
                </a:lnTo>
                <a:lnTo>
                  <a:pt x="539348" y="1389094"/>
                </a:lnTo>
                <a:lnTo>
                  <a:pt x="495911" y="1378285"/>
                </a:lnTo>
                <a:lnTo>
                  <a:pt x="453612" y="1364622"/>
                </a:lnTo>
                <a:lnTo>
                  <a:pt x="412553" y="1348208"/>
                </a:lnTo>
                <a:lnTo>
                  <a:pt x="372833" y="1329150"/>
                </a:lnTo>
                <a:lnTo>
                  <a:pt x="334552" y="1307550"/>
                </a:lnTo>
                <a:lnTo>
                  <a:pt x="297813" y="1283514"/>
                </a:lnTo>
                <a:lnTo>
                  <a:pt x="262714" y="1257147"/>
                </a:lnTo>
                <a:lnTo>
                  <a:pt x="229358" y="1228551"/>
                </a:lnTo>
                <a:lnTo>
                  <a:pt x="197843" y="1197834"/>
                </a:lnTo>
                <a:lnTo>
                  <a:pt x="168272" y="1165097"/>
                </a:lnTo>
                <a:lnTo>
                  <a:pt x="140744" y="1130447"/>
                </a:lnTo>
                <a:lnTo>
                  <a:pt x="115361" y="1093988"/>
                </a:lnTo>
                <a:lnTo>
                  <a:pt x="92222" y="1055823"/>
                </a:lnTo>
                <a:lnTo>
                  <a:pt x="71429" y="1016058"/>
                </a:lnTo>
                <a:lnTo>
                  <a:pt x="53082" y="974798"/>
                </a:lnTo>
                <a:lnTo>
                  <a:pt x="37282" y="932146"/>
                </a:lnTo>
                <a:lnTo>
                  <a:pt x="24128" y="888207"/>
                </a:lnTo>
                <a:lnTo>
                  <a:pt x="13723" y="843086"/>
                </a:lnTo>
                <a:lnTo>
                  <a:pt x="6166" y="796888"/>
                </a:lnTo>
                <a:lnTo>
                  <a:pt x="1558" y="749715"/>
                </a:lnTo>
                <a:lnTo>
                  <a:pt x="0" y="701675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24575" y="6257925"/>
            <a:ext cx="2933700" cy="457200"/>
          </a:xfrm>
          <a:custGeom>
            <a:avLst/>
            <a:gdLst/>
            <a:ahLst/>
            <a:cxnLst/>
            <a:rect l="l" t="t" r="r" b="b"/>
            <a:pathLst>
              <a:path w="2933700" h="457200">
                <a:moveTo>
                  <a:pt x="0" y="0"/>
                </a:moveTo>
                <a:lnTo>
                  <a:pt x="2933700" y="0"/>
                </a:lnTo>
                <a:lnTo>
                  <a:pt x="2933700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203315" y="6278371"/>
            <a:ext cx="2774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FOLLOW(S)={ </a:t>
            </a:r>
            <a:r>
              <a:rPr dirty="0" sz="2400" b="1">
                <a:latin typeface="Times New Roman"/>
                <a:cs typeface="Times New Roman"/>
              </a:rPr>
              <a:t>$, e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138</a:t>
            </a:fld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83540" y="152598"/>
            <a:ext cx="5751830" cy="86169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295"/>
              </a:lnSpc>
              <a:spcBef>
                <a:spcPts val="95"/>
              </a:spcBef>
            </a:pPr>
            <a:r>
              <a:rPr dirty="0" sz="2750" spc="45"/>
              <a:t>文法</a:t>
            </a:r>
            <a:r>
              <a:rPr dirty="0" sz="2750" spc="20">
                <a:latin typeface="宋体"/>
                <a:cs typeface="宋体"/>
              </a:rPr>
              <a:t>4.12</a:t>
            </a:r>
            <a:r>
              <a:rPr dirty="0" sz="2750" spc="25">
                <a:latin typeface="宋体"/>
                <a:cs typeface="宋体"/>
              </a:rPr>
              <a:t> </a:t>
            </a:r>
            <a:r>
              <a:rPr dirty="0" sz="2750" spc="45"/>
              <a:t>的</a:t>
            </a:r>
            <a:r>
              <a:rPr dirty="0" sz="2750" spc="20">
                <a:latin typeface="宋体"/>
                <a:cs typeface="宋体"/>
              </a:rPr>
              <a:t>LR(0)</a:t>
            </a:r>
            <a:r>
              <a:rPr dirty="0" sz="2750" spc="45"/>
              <a:t>项目集规范族及</a:t>
            </a:r>
            <a:endParaRPr sz="2750">
              <a:latin typeface="宋体"/>
              <a:cs typeface="宋体"/>
            </a:endParaRPr>
          </a:p>
          <a:p>
            <a:pPr marL="1985645">
              <a:lnSpc>
                <a:spcPts val="3295"/>
              </a:lnSpc>
            </a:pPr>
            <a:r>
              <a:rPr dirty="0" sz="2750" spc="45"/>
              <a:t>识别其所有活前缀的</a:t>
            </a:r>
            <a:r>
              <a:rPr dirty="0" sz="2750" spc="20">
                <a:latin typeface="宋体"/>
                <a:cs typeface="宋体"/>
              </a:rPr>
              <a:t>DFA</a:t>
            </a:r>
            <a:endParaRPr sz="27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1775" y="4508500"/>
            <a:ext cx="539750" cy="495300"/>
          </a:xfrm>
          <a:custGeom>
            <a:avLst/>
            <a:gdLst/>
            <a:ahLst/>
            <a:cxnLst/>
            <a:rect l="l" t="t" r="r" b="b"/>
            <a:pathLst>
              <a:path w="539750" h="495300">
                <a:moveTo>
                  <a:pt x="269875" y="0"/>
                </a:moveTo>
                <a:lnTo>
                  <a:pt x="221364" y="3989"/>
                </a:lnTo>
                <a:lnTo>
                  <a:pt x="175706" y="15493"/>
                </a:lnTo>
                <a:lnTo>
                  <a:pt x="133663" y="33811"/>
                </a:lnTo>
                <a:lnTo>
                  <a:pt x="95997" y="58243"/>
                </a:lnTo>
                <a:lnTo>
                  <a:pt x="63471" y="88092"/>
                </a:lnTo>
                <a:lnTo>
                  <a:pt x="36845" y="122656"/>
                </a:lnTo>
                <a:lnTo>
                  <a:pt x="16883" y="161236"/>
                </a:lnTo>
                <a:lnTo>
                  <a:pt x="4348" y="203134"/>
                </a:lnTo>
                <a:lnTo>
                  <a:pt x="0" y="247650"/>
                </a:lnTo>
                <a:lnTo>
                  <a:pt x="4348" y="292165"/>
                </a:lnTo>
                <a:lnTo>
                  <a:pt x="16883" y="334062"/>
                </a:lnTo>
                <a:lnTo>
                  <a:pt x="36845" y="372643"/>
                </a:lnTo>
                <a:lnTo>
                  <a:pt x="63471" y="407207"/>
                </a:lnTo>
                <a:lnTo>
                  <a:pt x="95997" y="437055"/>
                </a:lnTo>
                <a:lnTo>
                  <a:pt x="133663" y="461488"/>
                </a:lnTo>
                <a:lnTo>
                  <a:pt x="175706" y="479806"/>
                </a:lnTo>
                <a:lnTo>
                  <a:pt x="221364" y="491310"/>
                </a:lnTo>
                <a:lnTo>
                  <a:pt x="269875" y="495300"/>
                </a:lnTo>
                <a:lnTo>
                  <a:pt x="318385" y="491310"/>
                </a:lnTo>
                <a:lnTo>
                  <a:pt x="364042" y="479806"/>
                </a:lnTo>
                <a:lnTo>
                  <a:pt x="406085" y="461488"/>
                </a:lnTo>
                <a:lnTo>
                  <a:pt x="443751" y="437055"/>
                </a:lnTo>
                <a:lnTo>
                  <a:pt x="476278" y="407207"/>
                </a:lnTo>
                <a:lnTo>
                  <a:pt x="502904" y="372643"/>
                </a:lnTo>
                <a:lnTo>
                  <a:pt x="522865" y="334062"/>
                </a:lnTo>
                <a:lnTo>
                  <a:pt x="535401" y="292165"/>
                </a:lnTo>
                <a:lnTo>
                  <a:pt x="539750" y="247650"/>
                </a:lnTo>
                <a:lnTo>
                  <a:pt x="535401" y="203134"/>
                </a:lnTo>
                <a:lnTo>
                  <a:pt x="522865" y="161236"/>
                </a:lnTo>
                <a:lnTo>
                  <a:pt x="502904" y="122656"/>
                </a:lnTo>
                <a:lnTo>
                  <a:pt x="476278" y="88092"/>
                </a:lnTo>
                <a:lnTo>
                  <a:pt x="443751" y="58243"/>
                </a:lnTo>
                <a:lnTo>
                  <a:pt x="406085" y="33811"/>
                </a:lnTo>
                <a:lnTo>
                  <a:pt x="364042" y="15493"/>
                </a:lnTo>
                <a:lnTo>
                  <a:pt x="318385" y="3989"/>
                </a:lnTo>
                <a:lnTo>
                  <a:pt x="269875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71775" y="4508500"/>
            <a:ext cx="539750" cy="495300"/>
          </a:xfrm>
          <a:custGeom>
            <a:avLst/>
            <a:gdLst/>
            <a:ahLst/>
            <a:cxnLst/>
            <a:rect l="l" t="t" r="r" b="b"/>
            <a:pathLst>
              <a:path w="539750" h="495300">
                <a:moveTo>
                  <a:pt x="0" y="247650"/>
                </a:moveTo>
                <a:lnTo>
                  <a:pt x="4348" y="203134"/>
                </a:lnTo>
                <a:lnTo>
                  <a:pt x="16884" y="161236"/>
                </a:lnTo>
                <a:lnTo>
                  <a:pt x="36845" y="122656"/>
                </a:lnTo>
                <a:lnTo>
                  <a:pt x="63471" y="88092"/>
                </a:lnTo>
                <a:lnTo>
                  <a:pt x="95997" y="58244"/>
                </a:lnTo>
                <a:lnTo>
                  <a:pt x="133663" y="33811"/>
                </a:lnTo>
                <a:lnTo>
                  <a:pt x="175706" y="15493"/>
                </a:lnTo>
                <a:lnTo>
                  <a:pt x="221364" y="3989"/>
                </a:lnTo>
                <a:lnTo>
                  <a:pt x="269875" y="0"/>
                </a:lnTo>
                <a:lnTo>
                  <a:pt x="318385" y="3989"/>
                </a:lnTo>
                <a:lnTo>
                  <a:pt x="364043" y="15493"/>
                </a:lnTo>
                <a:lnTo>
                  <a:pt x="406086" y="33811"/>
                </a:lnTo>
                <a:lnTo>
                  <a:pt x="443752" y="58244"/>
                </a:lnTo>
                <a:lnTo>
                  <a:pt x="476278" y="88092"/>
                </a:lnTo>
                <a:lnTo>
                  <a:pt x="502904" y="122656"/>
                </a:lnTo>
                <a:lnTo>
                  <a:pt x="522865" y="161236"/>
                </a:lnTo>
                <a:lnTo>
                  <a:pt x="535401" y="203134"/>
                </a:lnTo>
                <a:lnTo>
                  <a:pt x="539750" y="247650"/>
                </a:lnTo>
                <a:lnTo>
                  <a:pt x="535401" y="292165"/>
                </a:lnTo>
                <a:lnTo>
                  <a:pt x="522865" y="334063"/>
                </a:lnTo>
                <a:lnTo>
                  <a:pt x="502904" y="372643"/>
                </a:lnTo>
                <a:lnTo>
                  <a:pt x="476278" y="407207"/>
                </a:lnTo>
                <a:lnTo>
                  <a:pt x="443752" y="437055"/>
                </a:lnTo>
                <a:lnTo>
                  <a:pt x="406086" y="461488"/>
                </a:lnTo>
                <a:lnTo>
                  <a:pt x="364043" y="479806"/>
                </a:lnTo>
                <a:lnTo>
                  <a:pt x="318385" y="491310"/>
                </a:lnTo>
                <a:lnTo>
                  <a:pt x="269875" y="495300"/>
                </a:lnTo>
                <a:lnTo>
                  <a:pt x="221364" y="491310"/>
                </a:lnTo>
                <a:lnTo>
                  <a:pt x="175706" y="479806"/>
                </a:lnTo>
                <a:lnTo>
                  <a:pt x="133663" y="461488"/>
                </a:lnTo>
                <a:lnTo>
                  <a:pt x="95997" y="437055"/>
                </a:lnTo>
                <a:lnTo>
                  <a:pt x="63471" y="407207"/>
                </a:lnTo>
                <a:lnTo>
                  <a:pt x="36845" y="372643"/>
                </a:lnTo>
                <a:lnTo>
                  <a:pt x="16884" y="334063"/>
                </a:lnTo>
                <a:lnTo>
                  <a:pt x="4348" y="292165"/>
                </a:lnTo>
                <a:lnTo>
                  <a:pt x="0" y="24765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190690"/>
            <a:ext cx="369570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3333FF"/>
                </a:solidFill>
              </a:rPr>
              <a:t>最近最后匹配原则</a:t>
            </a:r>
            <a:r>
              <a:rPr dirty="0" sz="3100" spc="85">
                <a:solidFill>
                  <a:srgbClr val="000000"/>
                </a:solidFill>
              </a:rPr>
              <a:t>：</a:t>
            </a:r>
            <a:endParaRPr sz="31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138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307340" y="722574"/>
            <a:ext cx="7509509" cy="1087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02945">
              <a:lnSpc>
                <a:spcPct val="100000"/>
              </a:lnSpc>
              <a:spcBef>
                <a:spcPts val="95"/>
              </a:spcBef>
            </a:pPr>
            <a:r>
              <a:rPr dirty="0" sz="2750" spc="20" b="1">
                <a:latin typeface="宋体"/>
                <a:cs typeface="宋体"/>
              </a:rPr>
              <a:t>else</a:t>
            </a:r>
            <a:r>
              <a:rPr dirty="0" sz="2750" spc="45" b="1">
                <a:latin typeface="黑体"/>
                <a:cs typeface="黑体"/>
              </a:rPr>
              <a:t>与离它最近的一个未匹配的</a:t>
            </a:r>
            <a:r>
              <a:rPr dirty="0" sz="2750" spc="20" b="1">
                <a:latin typeface="宋体"/>
                <a:cs typeface="宋体"/>
              </a:rPr>
              <a:t>then</a:t>
            </a:r>
            <a:r>
              <a:rPr dirty="0" sz="2750" spc="45" b="1">
                <a:latin typeface="黑体"/>
                <a:cs typeface="黑体"/>
              </a:rPr>
              <a:t>相匹配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dirty="0" sz="2350" spc="50" b="1">
                <a:latin typeface="黑体"/>
                <a:cs typeface="黑体"/>
              </a:rPr>
              <a:t>文法</a:t>
            </a:r>
            <a:r>
              <a:rPr dirty="0" sz="2350" spc="25" b="1">
                <a:latin typeface="宋体"/>
                <a:cs typeface="宋体"/>
              </a:rPr>
              <a:t>4.14</a:t>
            </a:r>
            <a:r>
              <a:rPr dirty="0" sz="2350" spc="50" b="1">
                <a:latin typeface="黑体"/>
                <a:cs typeface="黑体"/>
              </a:rPr>
              <a:t>的</a:t>
            </a:r>
            <a:r>
              <a:rPr dirty="0" sz="2350" spc="25" b="1">
                <a:latin typeface="宋体"/>
                <a:cs typeface="宋体"/>
              </a:rPr>
              <a:t>LR</a:t>
            </a:r>
            <a:r>
              <a:rPr dirty="0" sz="2350" spc="50" b="1">
                <a:latin typeface="黑体"/>
                <a:cs typeface="黑体"/>
              </a:rPr>
              <a:t>分析表</a:t>
            </a:r>
            <a:endParaRPr sz="2350">
              <a:latin typeface="黑体"/>
              <a:cs typeface="黑体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9962" y="2301875"/>
          <a:ext cx="5694680" cy="339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/>
                <a:gridCol w="762000"/>
                <a:gridCol w="990600"/>
                <a:gridCol w="914400"/>
                <a:gridCol w="914400"/>
                <a:gridCol w="1320800"/>
              </a:tblGrid>
              <a:tr h="436563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350" spc="50" b="1">
                          <a:latin typeface="宋体"/>
                          <a:cs typeface="宋体"/>
                        </a:rPr>
                        <a:t>状态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marR="25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action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goto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ts val="277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i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277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e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277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a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277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ts val="277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S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55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0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ts val="255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255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s3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ts val="255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45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245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acc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45110">
                        <a:lnSpc>
                          <a:spcPts val="230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ts val="230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230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s3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ts val="230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4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3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r3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r3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77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4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277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s5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277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45110">
                        <a:lnSpc>
                          <a:spcPts val="255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5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ts val="255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s2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255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s3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244">
                        <a:lnSpc>
                          <a:spcPts val="255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6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245110">
                        <a:lnSpc>
                          <a:spcPts val="236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6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23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236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r1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8262" y="3150529"/>
            <a:ext cx="792480" cy="504825"/>
          </a:xfrm>
          <a:custGeom>
            <a:avLst/>
            <a:gdLst/>
            <a:ahLst/>
            <a:cxnLst/>
            <a:rect l="l" t="t" r="r" b="b"/>
            <a:pathLst>
              <a:path w="792479" h="504825">
                <a:moveTo>
                  <a:pt x="0" y="0"/>
                </a:moveTo>
                <a:lnTo>
                  <a:pt x="792162" y="0"/>
                </a:lnTo>
                <a:lnTo>
                  <a:pt x="792162" y="504825"/>
                </a:lnTo>
                <a:lnTo>
                  <a:pt x="0" y="504825"/>
                </a:ln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53464" y="967950"/>
            <a:ext cx="556450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输入</a:t>
            </a:r>
            <a:r>
              <a:rPr dirty="0" sz="2350" spc="25" b="1">
                <a:latin typeface="宋体"/>
                <a:cs typeface="宋体"/>
              </a:rPr>
              <a:t>：array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[num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dotdot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num]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20" b="1">
                <a:latin typeface="宋体"/>
                <a:cs typeface="宋体"/>
              </a:rPr>
              <a:t>of</a:t>
            </a:r>
            <a:r>
              <a:rPr dirty="0" sz="2350" spc="35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char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7901" y="1356654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2862" y="63500"/>
                </a:moveTo>
                <a:lnTo>
                  <a:pt x="33337" y="63500"/>
                </a:lnTo>
                <a:lnTo>
                  <a:pt x="33336" y="381000"/>
                </a:lnTo>
                <a:lnTo>
                  <a:pt x="42861" y="381000"/>
                </a:lnTo>
                <a:lnTo>
                  <a:pt x="42862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29664" y="2141430"/>
            <a:ext cx="6381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树：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2500" y="2142468"/>
            <a:ext cx="792480" cy="43370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95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75"/>
              </a:spcBef>
            </a:pPr>
            <a:r>
              <a:rPr dirty="0" sz="2400" spc="-5" b="1" i="1">
                <a:latin typeface="Times New Roman"/>
                <a:cs typeface="Times New Roman"/>
              </a:rPr>
              <a:t>type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8501" y="1350304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2862" y="63500"/>
                </a:moveTo>
                <a:lnTo>
                  <a:pt x="33337" y="63500"/>
                </a:lnTo>
                <a:lnTo>
                  <a:pt x="33336" y="381000"/>
                </a:lnTo>
                <a:lnTo>
                  <a:pt x="42861" y="381000"/>
                </a:lnTo>
                <a:lnTo>
                  <a:pt x="42862" y="63500"/>
                </a:lnTo>
                <a:close/>
              </a:path>
              <a:path w="76200" h="381000">
                <a:moveTo>
                  <a:pt x="38099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49" y="63500"/>
                </a:lnTo>
                <a:lnTo>
                  <a:pt x="38099" y="0"/>
                </a:lnTo>
                <a:close/>
              </a:path>
              <a:path w="76200" h="381000">
                <a:moveTo>
                  <a:pt x="69849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199" y="76200"/>
                </a:lnTo>
                <a:lnTo>
                  <a:pt x="69849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89663" y="1350304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2862" y="63500"/>
                </a:moveTo>
                <a:lnTo>
                  <a:pt x="33337" y="63500"/>
                </a:lnTo>
                <a:lnTo>
                  <a:pt x="33336" y="381000"/>
                </a:lnTo>
                <a:lnTo>
                  <a:pt x="42861" y="381000"/>
                </a:lnTo>
                <a:lnTo>
                  <a:pt x="42862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36139" y="3174702"/>
            <a:ext cx="11017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0" b="1">
                <a:latin typeface="宋体"/>
                <a:cs typeface="宋体"/>
              </a:rPr>
              <a:t>array</a:t>
            </a:r>
            <a:r>
              <a:rPr dirty="0" sz="2350" spc="-35" b="1">
                <a:latin typeface="宋体"/>
                <a:cs typeface="宋体"/>
              </a:rPr>
              <a:t> </a:t>
            </a:r>
            <a:r>
              <a:rPr dirty="0" sz="2350" spc="15" b="1">
                <a:latin typeface="宋体"/>
                <a:cs typeface="宋体"/>
              </a:rPr>
              <a:t>[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5952" y="3174702"/>
            <a:ext cx="6413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]</a:t>
            </a:r>
            <a:r>
              <a:rPr dirty="0" sz="2350" spc="-50" b="1">
                <a:latin typeface="宋体"/>
                <a:cs typeface="宋体"/>
              </a:rPr>
              <a:t> </a:t>
            </a:r>
            <a:r>
              <a:rPr dirty="0" sz="2350" spc="25" b="1">
                <a:latin typeface="宋体"/>
                <a:cs typeface="宋体"/>
              </a:rPr>
              <a:t>of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600" y="3150529"/>
            <a:ext cx="2663825" cy="5048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413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190"/>
              </a:spcBef>
              <a:tabLst>
                <a:tab pos="1952625" algn="l"/>
              </a:tabLst>
            </a:pPr>
            <a:r>
              <a:rPr dirty="0" sz="2450" spc="-30" b="1" i="1">
                <a:latin typeface="宋体"/>
                <a:cs typeface="宋体"/>
              </a:rPr>
              <a:t>simple	</a:t>
            </a:r>
            <a:r>
              <a:rPr dirty="0" sz="2450" spc="-25" b="1" i="1">
                <a:latin typeface="宋体"/>
                <a:cs typeface="宋体"/>
              </a:rPr>
              <a:t>type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00337" y="2647293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114300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33737" y="2647293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60960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43337" y="2647293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43337" y="2647293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0"/>
                </a:moveTo>
                <a:lnTo>
                  <a:pt x="60960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43337" y="2647293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43337" y="2647293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0"/>
                </a:moveTo>
                <a:lnTo>
                  <a:pt x="152400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08412" y="3655354"/>
            <a:ext cx="0" cy="360680"/>
          </a:xfrm>
          <a:custGeom>
            <a:avLst/>
            <a:gdLst/>
            <a:ahLst/>
            <a:cxnLst/>
            <a:rect l="l" t="t" r="r" b="b"/>
            <a:pathLst>
              <a:path w="0" h="360679">
                <a:moveTo>
                  <a:pt x="0" y="0"/>
                </a:moveTo>
                <a:lnTo>
                  <a:pt x="1" y="3603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16262" y="3655354"/>
            <a:ext cx="692150" cy="360680"/>
          </a:xfrm>
          <a:custGeom>
            <a:avLst/>
            <a:gdLst/>
            <a:ahLst/>
            <a:cxnLst/>
            <a:rect l="l" t="t" r="r" b="b"/>
            <a:pathLst>
              <a:path w="692150" h="360679">
                <a:moveTo>
                  <a:pt x="692150" y="0"/>
                </a:moveTo>
                <a:lnTo>
                  <a:pt x="0" y="3603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08412" y="3655354"/>
            <a:ext cx="692150" cy="360680"/>
          </a:xfrm>
          <a:custGeom>
            <a:avLst/>
            <a:gdLst/>
            <a:ahLst/>
            <a:cxnLst/>
            <a:rect l="l" t="t" r="r" b="b"/>
            <a:pathLst>
              <a:path w="692150" h="360679">
                <a:moveTo>
                  <a:pt x="0" y="0"/>
                </a:moveTo>
                <a:lnTo>
                  <a:pt x="692150" y="3603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80062" y="3583918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579052" y="3974781"/>
            <a:ext cx="3479800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807720" algn="l"/>
              </a:tabLst>
            </a:pPr>
            <a:r>
              <a:rPr dirty="0" sz="2350" spc="20" b="1">
                <a:latin typeface="宋体"/>
                <a:cs typeface="宋体"/>
              </a:rPr>
              <a:t>num	dotdot num</a:t>
            </a:r>
            <a:r>
              <a:rPr dirty="0" sz="2350" spc="120" b="1">
                <a:latin typeface="宋体"/>
                <a:cs typeface="宋体"/>
              </a:rPr>
              <a:t> </a:t>
            </a:r>
            <a:r>
              <a:rPr dirty="0" baseline="13605" sz="3675" spc="-37" b="1" i="1">
                <a:latin typeface="宋体"/>
                <a:cs typeface="宋体"/>
              </a:rPr>
              <a:t>simple</a:t>
            </a:r>
            <a:endParaRPr baseline="13605" sz="3675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62600" y="4358618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227002" y="4640790"/>
            <a:ext cx="6413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char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27" name="object 27"/>
          <p:cNvSpPr txBox="1"/>
          <p:nvPr/>
        </p:nvSpPr>
        <p:spPr>
          <a:xfrm>
            <a:off x="689927" y="4642762"/>
            <a:ext cx="1840864" cy="9886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4500"/>
              </a:lnSpc>
              <a:spcBef>
                <a:spcPts val="95"/>
              </a:spcBef>
            </a:pPr>
            <a:r>
              <a:rPr dirty="0" sz="2350" spc="50" b="1">
                <a:latin typeface="黑体"/>
                <a:cs typeface="黑体"/>
              </a:rPr>
              <a:t>产生式：</a:t>
            </a:r>
            <a:r>
              <a:rPr dirty="0" sz="2350" spc="25" b="1">
                <a:latin typeface="黑体"/>
                <a:cs typeface="黑体"/>
              </a:rPr>
              <a:t>A</a:t>
            </a:r>
            <a:r>
              <a:rPr dirty="0" sz="2350" spc="50" b="1" i="1">
                <a:latin typeface="Symbol"/>
                <a:cs typeface="Symbol"/>
              </a:rPr>
              <a:t></a:t>
            </a:r>
            <a:r>
              <a:rPr dirty="0" sz="2350" spc="20" b="1" i="1">
                <a:latin typeface="Symbol"/>
                <a:cs typeface="Symbol"/>
              </a:rPr>
              <a:t></a:t>
            </a:r>
            <a:r>
              <a:rPr dirty="0" sz="2350" spc="50" b="1">
                <a:latin typeface="黑体"/>
                <a:cs typeface="黑体"/>
              </a:rPr>
              <a:t>缺席匹配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9927" y="5605931"/>
            <a:ext cx="7818755" cy="964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100"/>
              </a:lnSpc>
              <a:spcBef>
                <a:spcPts val="95"/>
              </a:spcBef>
            </a:pPr>
            <a:r>
              <a:rPr dirty="0" sz="2350" spc="50" b="1">
                <a:latin typeface="黑体"/>
                <a:cs typeface="黑体"/>
              </a:rPr>
              <a:t>当递归下降分析程序没有适当候选式时，可以用一</a:t>
            </a:r>
            <a:r>
              <a:rPr dirty="0" sz="2350" spc="40" b="1">
                <a:latin typeface="黑体"/>
                <a:cs typeface="黑体"/>
              </a:rPr>
              <a:t>个</a:t>
            </a:r>
            <a:r>
              <a:rPr dirty="0" sz="2350" spc="-35" b="1">
                <a:latin typeface="黑体"/>
                <a:cs typeface="黑体"/>
              </a:rPr>
              <a:t> </a:t>
            </a:r>
            <a:r>
              <a:rPr dirty="0" sz="2350" spc="20" b="1" i="1">
                <a:latin typeface="Symbol"/>
                <a:cs typeface="Symbol"/>
              </a:rPr>
              <a:t></a:t>
            </a:r>
            <a:r>
              <a:rPr dirty="0" sz="2350" spc="20" b="1">
                <a:latin typeface="黑体"/>
                <a:cs typeface="黑体"/>
              </a:rPr>
              <a:t>-</a:t>
            </a:r>
            <a:r>
              <a:rPr dirty="0" sz="2350" spc="40" b="1">
                <a:latin typeface="黑体"/>
                <a:cs typeface="黑体"/>
              </a:rPr>
              <a:t>候 </a:t>
            </a:r>
            <a:r>
              <a:rPr dirty="0" sz="2350" spc="50" b="1">
                <a:latin typeface="黑体"/>
                <a:cs typeface="黑体"/>
              </a:rPr>
              <a:t>选式，表示其它候选式可以缺席。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74027" y="158674"/>
            <a:ext cx="23196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示例（续）</a:t>
            </a:r>
            <a:endParaRPr sz="35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770" y="3293984"/>
            <a:ext cx="450850" cy="449580"/>
          </a:xfrm>
          <a:custGeom>
            <a:avLst/>
            <a:gdLst/>
            <a:ahLst/>
            <a:cxnLst/>
            <a:rect l="l" t="t" r="r" b="b"/>
            <a:pathLst>
              <a:path w="450850" h="449579">
                <a:moveTo>
                  <a:pt x="225425" y="0"/>
                </a:moveTo>
                <a:lnTo>
                  <a:pt x="179994" y="4563"/>
                </a:lnTo>
                <a:lnTo>
                  <a:pt x="137679" y="17652"/>
                </a:lnTo>
                <a:lnTo>
                  <a:pt x="99387" y="38363"/>
                </a:lnTo>
                <a:lnTo>
                  <a:pt x="66025" y="65793"/>
                </a:lnTo>
                <a:lnTo>
                  <a:pt x="38499" y="99037"/>
                </a:lnTo>
                <a:lnTo>
                  <a:pt x="17715" y="137194"/>
                </a:lnTo>
                <a:lnTo>
                  <a:pt x="4579" y="179360"/>
                </a:lnTo>
                <a:lnTo>
                  <a:pt x="0" y="224631"/>
                </a:lnTo>
                <a:lnTo>
                  <a:pt x="4579" y="269902"/>
                </a:lnTo>
                <a:lnTo>
                  <a:pt x="17715" y="312068"/>
                </a:lnTo>
                <a:lnTo>
                  <a:pt x="38499" y="350225"/>
                </a:lnTo>
                <a:lnTo>
                  <a:pt x="66025" y="383469"/>
                </a:lnTo>
                <a:lnTo>
                  <a:pt x="99387" y="410899"/>
                </a:lnTo>
                <a:lnTo>
                  <a:pt x="137679" y="431609"/>
                </a:lnTo>
                <a:lnTo>
                  <a:pt x="179994" y="444698"/>
                </a:lnTo>
                <a:lnTo>
                  <a:pt x="225425" y="449262"/>
                </a:lnTo>
                <a:lnTo>
                  <a:pt x="270855" y="444698"/>
                </a:lnTo>
                <a:lnTo>
                  <a:pt x="313170" y="431609"/>
                </a:lnTo>
                <a:lnTo>
                  <a:pt x="351462" y="410899"/>
                </a:lnTo>
                <a:lnTo>
                  <a:pt x="384824" y="383469"/>
                </a:lnTo>
                <a:lnTo>
                  <a:pt x="412350" y="350225"/>
                </a:lnTo>
                <a:lnTo>
                  <a:pt x="433134" y="312068"/>
                </a:lnTo>
                <a:lnTo>
                  <a:pt x="446270" y="269902"/>
                </a:lnTo>
                <a:lnTo>
                  <a:pt x="450850" y="224631"/>
                </a:lnTo>
                <a:lnTo>
                  <a:pt x="446270" y="179360"/>
                </a:lnTo>
                <a:lnTo>
                  <a:pt x="433134" y="137194"/>
                </a:lnTo>
                <a:lnTo>
                  <a:pt x="412350" y="99037"/>
                </a:lnTo>
                <a:lnTo>
                  <a:pt x="384824" y="65793"/>
                </a:lnTo>
                <a:lnTo>
                  <a:pt x="351462" y="38363"/>
                </a:lnTo>
                <a:lnTo>
                  <a:pt x="313170" y="17652"/>
                </a:lnTo>
                <a:lnTo>
                  <a:pt x="270855" y="4563"/>
                </a:lnTo>
                <a:lnTo>
                  <a:pt x="225425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0770" y="3293984"/>
            <a:ext cx="450850" cy="449580"/>
          </a:xfrm>
          <a:custGeom>
            <a:avLst/>
            <a:gdLst/>
            <a:ahLst/>
            <a:cxnLst/>
            <a:rect l="l" t="t" r="r" b="b"/>
            <a:pathLst>
              <a:path w="450850" h="449579">
                <a:moveTo>
                  <a:pt x="0" y="224631"/>
                </a:moveTo>
                <a:lnTo>
                  <a:pt x="4579" y="179360"/>
                </a:lnTo>
                <a:lnTo>
                  <a:pt x="17715" y="137194"/>
                </a:lnTo>
                <a:lnTo>
                  <a:pt x="38499" y="99037"/>
                </a:lnTo>
                <a:lnTo>
                  <a:pt x="66025" y="65793"/>
                </a:lnTo>
                <a:lnTo>
                  <a:pt x="99387" y="38363"/>
                </a:lnTo>
                <a:lnTo>
                  <a:pt x="137679" y="17652"/>
                </a:lnTo>
                <a:lnTo>
                  <a:pt x="179993" y="4563"/>
                </a:lnTo>
                <a:lnTo>
                  <a:pt x="225425" y="0"/>
                </a:lnTo>
                <a:lnTo>
                  <a:pt x="270856" y="4563"/>
                </a:lnTo>
                <a:lnTo>
                  <a:pt x="313170" y="17652"/>
                </a:lnTo>
                <a:lnTo>
                  <a:pt x="351462" y="38363"/>
                </a:lnTo>
                <a:lnTo>
                  <a:pt x="384824" y="65793"/>
                </a:lnTo>
                <a:lnTo>
                  <a:pt x="412350" y="99037"/>
                </a:lnTo>
                <a:lnTo>
                  <a:pt x="433134" y="137194"/>
                </a:lnTo>
                <a:lnTo>
                  <a:pt x="446270" y="179360"/>
                </a:lnTo>
                <a:lnTo>
                  <a:pt x="450850" y="224631"/>
                </a:lnTo>
                <a:lnTo>
                  <a:pt x="446270" y="269902"/>
                </a:lnTo>
                <a:lnTo>
                  <a:pt x="433134" y="312068"/>
                </a:lnTo>
                <a:lnTo>
                  <a:pt x="412350" y="350225"/>
                </a:lnTo>
                <a:lnTo>
                  <a:pt x="384824" y="383469"/>
                </a:lnTo>
                <a:lnTo>
                  <a:pt x="351462" y="410899"/>
                </a:lnTo>
                <a:lnTo>
                  <a:pt x="313170" y="431610"/>
                </a:lnTo>
                <a:lnTo>
                  <a:pt x="270856" y="444699"/>
                </a:lnTo>
                <a:lnTo>
                  <a:pt x="225425" y="449263"/>
                </a:lnTo>
                <a:lnTo>
                  <a:pt x="179993" y="444699"/>
                </a:lnTo>
                <a:lnTo>
                  <a:pt x="137679" y="431610"/>
                </a:lnTo>
                <a:lnTo>
                  <a:pt x="99387" y="410899"/>
                </a:lnTo>
                <a:lnTo>
                  <a:pt x="66025" y="383469"/>
                </a:lnTo>
                <a:lnTo>
                  <a:pt x="38499" y="350225"/>
                </a:lnTo>
                <a:lnTo>
                  <a:pt x="17715" y="312068"/>
                </a:lnTo>
                <a:lnTo>
                  <a:pt x="4579" y="269902"/>
                </a:lnTo>
                <a:lnTo>
                  <a:pt x="0" y="224631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0770" y="5500018"/>
            <a:ext cx="450850" cy="449580"/>
          </a:xfrm>
          <a:custGeom>
            <a:avLst/>
            <a:gdLst/>
            <a:ahLst/>
            <a:cxnLst/>
            <a:rect l="l" t="t" r="r" b="b"/>
            <a:pathLst>
              <a:path w="450850" h="449579">
                <a:moveTo>
                  <a:pt x="225425" y="0"/>
                </a:moveTo>
                <a:lnTo>
                  <a:pt x="179994" y="4563"/>
                </a:lnTo>
                <a:lnTo>
                  <a:pt x="137679" y="17652"/>
                </a:lnTo>
                <a:lnTo>
                  <a:pt x="99387" y="38363"/>
                </a:lnTo>
                <a:lnTo>
                  <a:pt x="66025" y="65792"/>
                </a:lnTo>
                <a:lnTo>
                  <a:pt x="38499" y="99037"/>
                </a:lnTo>
                <a:lnTo>
                  <a:pt x="17715" y="137194"/>
                </a:lnTo>
                <a:lnTo>
                  <a:pt x="4579" y="179359"/>
                </a:lnTo>
                <a:lnTo>
                  <a:pt x="0" y="224630"/>
                </a:lnTo>
                <a:lnTo>
                  <a:pt x="4579" y="269901"/>
                </a:lnTo>
                <a:lnTo>
                  <a:pt x="17715" y="312067"/>
                </a:lnTo>
                <a:lnTo>
                  <a:pt x="38499" y="350224"/>
                </a:lnTo>
                <a:lnTo>
                  <a:pt x="66025" y="383468"/>
                </a:lnTo>
                <a:lnTo>
                  <a:pt x="99387" y="410898"/>
                </a:lnTo>
                <a:lnTo>
                  <a:pt x="137679" y="431609"/>
                </a:lnTo>
                <a:lnTo>
                  <a:pt x="179994" y="444698"/>
                </a:lnTo>
                <a:lnTo>
                  <a:pt x="225425" y="449261"/>
                </a:lnTo>
                <a:lnTo>
                  <a:pt x="270855" y="444698"/>
                </a:lnTo>
                <a:lnTo>
                  <a:pt x="313170" y="431609"/>
                </a:lnTo>
                <a:lnTo>
                  <a:pt x="351462" y="410898"/>
                </a:lnTo>
                <a:lnTo>
                  <a:pt x="384824" y="383468"/>
                </a:lnTo>
                <a:lnTo>
                  <a:pt x="412350" y="350224"/>
                </a:lnTo>
                <a:lnTo>
                  <a:pt x="433134" y="312067"/>
                </a:lnTo>
                <a:lnTo>
                  <a:pt x="446270" y="269901"/>
                </a:lnTo>
                <a:lnTo>
                  <a:pt x="450850" y="224630"/>
                </a:lnTo>
                <a:lnTo>
                  <a:pt x="446270" y="179359"/>
                </a:lnTo>
                <a:lnTo>
                  <a:pt x="433134" y="137194"/>
                </a:lnTo>
                <a:lnTo>
                  <a:pt x="412350" y="99037"/>
                </a:lnTo>
                <a:lnTo>
                  <a:pt x="384824" y="65792"/>
                </a:lnTo>
                <a:lnTo>
                  <a:pt x="351462" y="38363"/>
                </a:lnTo>
                <a:lnTo>
                  <a:pt x="313170" y="17652"/>
                </a:lnTo>
                <a:lnTo>
                  <a:pt x="270855" y="4563"/>
                </a:lnTo>
                <a:lnTo>
                  <a:pt x="225425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0770" y="5500018"/>
            <a:ext cx="450850" cy="449580"/>
          </a:xfrm>
          <a:custGeom>
            <a:avLst/>
            <a:gdLst/>
            <a:ahLst/>
            <a:cxnLst/>
            <a:rect l="l" t="t" r="r" b="b"/>
            <a:pathLst>
              <a:path w="450850" h="449579">
                <a:moveTo>
                  <a:pt x="0" y="224631"/>
                </a:moveTo>
                <a:lnTo>
                  <a:pt x="4579" y="179360"/>
                </a:lnTo>
                <a:lnTo>
                  <a:pt x="17715" y="137194"/>
                </a:lnTo>
                <a:lnTo>
                  <a:pt x="38499" y="99037"/>
                </a:lnTo>
                <a:lnTo>
                  <a:pt x="66025" y="65792"/>
                </a:lnTo>
                <a:lnTo>
                  <a:pt x="99387" y="38363"/>
                </a:lnTo>
                <a:lnTo>
                  <a:pt x="137679" y="17652"/>
                </a:lnTo>
                <a:lnTo>
                  <a:pt x="179993" y="4563"/>
                </a:lnTo>
                <a:lnTo>
                  <a:pt x="225425" y="0"/>
                </a:lnTo>
                <a:lnTo>
                  <a:pt x="270856" y="4563"/>
                </a:lnTo>
                <a:lnTo>
                  <a:pt x="313170" y="17652"/>
                </a:lnTo>
                <a:lnTo>
                  <a:pt x="351462" y="38363"/>
                </a:lnTo>
                <a:lnTo>
                  <a:pt x="384824" y="65792"/>
                </a:lnTo>
                <a:lnTo>
                  <a:pt x="412350" y="99037"/>
                </a:lnTo>
                <a:lnTo>
                  <a:pt x="433134" y="137194"/>
                </a:lnTo>
                <a:lnTo>
                  <a:pt x="446270" y="179360"/>
                </a:lnTo>
                <a:lnTo>
                  <a:pt x="450850" y="224631"/>
                </a:lnTo>
                <a:lnTo>
                  <a:pt x="446270" y="269901"/>
                </a:lnTo>
                <a:lnTo>
                  <a:pt x="433134" y="312067"/>
                </a:lnTo>
                <a:lnTo>
                  <a:pt x="412350" y="350224"/>
                </a:lnTo>
                <a:lnTo>
                  <a:pt x="384824" y="383469"/>
                </a:lnTo>
                <a:lnTo>
                  <a:pt x="351462" y="410898"/>
                </a:lnTo>
                <a:lnTo>
                  <a:pt x="313170" y="431609"/>
                </a:lnTo>
                <a:lnTo>
                  <a:pt x="270856" y="444698"/>
                </a:lnTo>
                <a:lnTo>
                  <a:pt x="225425" y="449262"/>
                </a:lnTo>
                <a:lnTo>
                  <a:pt x="179993" y="444698"/>
                </a:lnTo>
                <a:lnTo>
                  <a:pt x="137679" y="431609"/>
                </a:lnTo>
                <a:lnTo>
                  <a:pt x="99387" y="410898"/>
                </a:lnTo>
                <a:lnTo>
                  <a:pt x="66025" y="383469"/>
                </a:lnTo>
                <a:lnTo>
                  <a:pt x="38499" y="350224"/>
                </a:lnTo>
                <a:lnTo>
                  <a:pt x="17715" y="312067"/>
                </a:lnTo>
                <a:lnTo>
                  <a:pt x="4579" y="269901"/>
                </a:lnTo>
                <a:lnTo>
                  <a:pt x="0" y="224631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161722"/>
            <a:ext cx="53060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例：分析输入符号串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iiaea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138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727777" y="912339"/>
            <a:ext cx="933450" cy="56007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 marL="12700">
              <a:lnSpc>
                <a:spcPts val="2095"/>
              </a:lnSpc>
              <a:spcBef>
                <a:spcPts val="115"/>
              </a:spcBef>
              <a:tabLst>
                <a:tab pos="704215" algn="l"/>
              </a:tabLst>
            </a:pPr>
            <a:r>
              <a:rPr dirty="0" sz="1750" spc="50" b="1">
                <a:latin typeface="宋体"/>
                <a:cs typeface="宋体"/>
              </a:rPr>
              <a:t>步</a:t>
            </a:r>
            <a:r>
              <a:rPr dirty="0" sz="1750" spc="40" b="1">
                <a:latin typeface="宋体"/>
                <a:cs typeface="宋体"/>
              </a:rPr>
              <a:t>骤</a:t>
            </a:r>
            <a:r>
              <a:rPr dirty="0" sz="1750" b="1">
                <a:latin typeface="宋体"/>
                <a:cs typeface="宋体"/>
              </a:rPr>
              <a:t>	</a:t>
            </a:r>
            <a:r>
              <a:rPr dirty="0" sz="1750" spc="40" b="1">
                <a:latin typeface="宋体"/>
                <a:cs typeface="宋体"/>
              </a:rPr>
              <a:t>栈</a:t>
            </a:r>
            <a:endParaRPr sz="1750">
              <a:latin typeface="宋体"/>
              <a:cs typeface="宋体"/>
            </a:endParaRPr>
          </a:p>
          <a:p>
            <a:pPr algn="ctr" marL="17145">
              <a:lnSpc>
                <a:spcPts val="2095"/>
              </a:lnSpc>
              <a:tabLst>
                <a:tab pos="596265" algn="l"/>
              </a:tabLst>
            </a:pPr>
            <a:r>
              <a:rPr dirty="0" sz="1750" spc="15" b="1">
                <a:latin typeface="宋体"/>
                <a:cs typeface="宋体"/>
              </a:rPr>
              <a:t>1	0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5528" y="912339"/>
            <a:ext cx="719455" cy="5600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 indent="111125">
              <a:lnSpc>
                <a:spcPts val="2090"/>
              </a:lnSpc>
              <a:spcBef>
                <a:spcPts val="190"/>
              </a:spcBef>
            </a:pPr>
            <a:r>
              <a:rPr dirty="0" sz="1750" spc="50" b="1">
                <a:latin typeface="宋体"/>
                <a:cs typeface="宋体"/>
              </a:rPr>
              <a:t>输入 </a:t>
            </a:r>
            <a:r>
              <a:rPr dirty="0" sz="1750" spc="25" b="1">
                <a:latin typeface="宋体"/>
                <a:cs typeface="宋体"/>
              </a:rPr>
              <a:t>iiaea</a:t>
            </a:r>
            <a:r>
              <a:rPr dirty="0" sz="1750" spc="15" b="1">
                <a:latin typeface="宋体"/>
                <a:cs typeface="宋体"/>
              </a:rPr>
              <a:t>$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6465" y="912339"/>
            <a:ext cx="946150" cy="5600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20320" marR="5080" indent="-8255">
              <a:lnSpc>
                <a:spcPts val="2090"/>
              </a:lnSpc>
              <a:spcBef>
                <a:spcPts val="190"/>
              </a:spcBef>
            </a:pPr>
            <a:r>
              <a:rPr dirty="0" sz="1750" spc="45" b="1">
                <a:latin typeface="宋体"/>
                <a:cs typeface="宋体"/>
              </a:rPr>
              <a:t>分析动作  </a:t>
            </a:r>
            <a:r>
              <a:rPr dirty="0" sz="1750" spc="25" b="1">
                <a:latin typeface="宋体"/>
                <a:cs typeface="宋体"/>
              </a:rPr>
              <a:t>shift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802" y="1457931"/>
            <a:ext cx="1143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-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665" y="1723107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2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1414" y="1723107"/>
            <a:ext cx="60325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iaea</a:t>
            </a:r>
            <a:r>
              <a:rPr dirty="0" sz="1750" spc="15" b="1">
                <a:latin typeface="宋体"/>
                <a:cs typeface="宋体"/>
              </a:rPr>
              <a:t>$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4352" y="1723107"/>
            <a:ext cx="60515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shift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3665" y="2283939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3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7303" y="2283939"/>
            <a:ext cx="48768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aea</a:t>
            </a:r>
            <a:r>
              <a:rPr dirty="0" sz="1750" spc="15" b="1">
                <a:latin typeface="宋体"/>
                <a:cs typeface="宋体"/>
              </a:rPr>
              <a:t>$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4352" y="2283939"/>
            <a:ext cx="60515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shift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3665" y="2817339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4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3189" y="2817339"/>
            <a:ext cx="3714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ea</a:t>
            </a:r>
            <a:r>
              <a:rPr dirty="0" sz="1750" spc="15" b="1">
                <a:latin typeface="宋体"/>
                <a:cs typeface="宋体"/>
              </a:rPr>
              <a:t>$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04352" y="2817339"/>
            <a:ext cx="164020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reduce </a:t>
            </a:r>
            <a:r>
              <a:rPr dirty="0" sz="1750" spc="20" b="1">
                <a:latin typeface="宋体"/>
                <a:cs typeface="宋体"/>
              </a:rPr>
              <a:t>by</a:t>
            </a:r>
            <a:r>
              <a:rPr dirty="0" sz="1750" spc="-15" b="1">
                <a:latin typeface="宋体"/>
                <a:cs typeface="宋体"/>
              </a:rPr>
              <a:t> </a:t>
            </a:r>
            <a:r>
              <a:rPr dirty="0" sz="1750" spc="25" b="1">
                <a:latin typeface="宋体"/>
                <a:cs typeface="宋体"/>
              </a:rPr>
              <a:t>S</a:t>
            </a:r>
            <a:r>
              <a:rPr dirty="0" sz="1750" spc="25" b="1" i="1">
                <a:latin typeface="Symbol"/>
                <a:cs typeface="Symbol"/>
              </a:rPr>
              <a:t></a:t>
            </a:r>
            <a:r>
              <a:rPr dirty="0" sz="1750" spc="25" b="1">
                <a:latin typeface="宋体"/>
                <a:cs typeface="宋体"/>
              </a:rPr>
              <a:t>a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3665" y="337512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solidFill>
                  <a:srgbClr val="3333FF"/>
                </a:solidFill>
                <a:latin typeface="宋体"/>
                <a:cs typeface="宋体"/>
              </a:rPr>
              <a:t>5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93189" y="3375123"/>
            <a:ext cx="3714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solidFill>
                  <a:srgbClr val="3333FF"/>
                </a:solidFill>
                <a:latin typeface="宋体"/>
                <a:cs typeface="宋体"/>
              </a:rPr>
              <a:t>e</a:t>
            </a:r>
            <a:r>
              <a:rPr dirty="0" sz="1750" spc="25" b="1">
                <a:latin typeface="宋体"/>
                <a:cs typeface="宋体"/>
              </a:rPr>
              <a:t>a</a:t>
            </a:r>
            <a:r>
              <a:rPr dirty="0" sz="1750" spc="15" b="1">
                <a:latin typeface="宋体"/>
                <a:cs typeface="宋体"/>
              </a:rPr>
              <a:t>$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4402" y="3375123"/>
            <a:ext cx="60515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solidFill>
                  <a:srgbClr val="3333FF"/>
                </a:solidFill>
                <a:latin typeface="宋体"/>
                <a:cs typeface="宋体"/>
              </a:rPr>
              <a:t>shift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3665" y="3920715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6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08844" y="3920715"/>
            <a:ext cx="2571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a$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04108" y="3920715"/>
            <a:ext cx="60515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shift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3665" y="4466307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7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24721" y="4466307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$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04108" y="4466307"/>
            <a:ext cx="164020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reduce </a:t>
            </a:r>
            <a:r>
              <a:rPr dirty="0" sz="1750" spc="20" b="1">
                <a:latin typeface="宋体"/>
                <a:cs typeface="宋体"/>
              </a:rPr>
              <a:t>by</a:t>
            </a:r>
            <a:r>
              <a:rPr dirty="0" sz="1750" spc="-10" b="1">
                <a:latin typeface="宋体"/>
                <a:cs typeface="宋体"/>
              </a:rPr>
              <a:t> </a:t>
            </a:r>
            <a:r>
              <a:rPr dirty="0" sz="1750" spc="25" b="1">
                <a:latin typeface="宋体"/>
                <a:cs typeface="宋体"/>
              </a:rPr>
              <a:t>S</a:t>
            </a:r>
            <a:r>
              <a:rPr dirty="0" sz="1750" spc="25" b="1" i="1">
                <a:latin typeface="Symbol"/>
                <a:cs typeface="Symbol"/>
              </a:rPr>
              <a:t></a:t>
            </a:r>
            <a:r>
              <a:rPr dirty="0" sz="1750" spc="25" b="1">
                <a:latin typeface="宋体"/>
                <a:cs typeface="宋体"/>
              </a:rPr>
              <a:t>a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3665" y="5011899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8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24721" y="5011899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$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04108" y="5011899"/>
            <a:ext cx="198945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reduce </a:t>
            </a:r>
            <a:r>
              <a:rPr dirty="0" sz="1750" spc="20" b="1">
                <a:latin typeface="宋体"/>
                <a:cs typeface="宋体"/>
              </a:rPr>
              <a:t>by</a:t>
            </a:r>
            <a:r>
              <a:rPr dirty="0" sz="1750" spc="-15" b="1">
                <a:latin typeface="宋体"/>
                <a:cs typeface="宋体"/>
              </a:rPr>
              <a:t> </a:t>
            </a:r>
            <a:r>
              <a:rPr dirty="0" sz="1750" spc="30" b="1">
                <a:latin typeface="宋体"/>
                <a:cs typeface="宋体"/>
              </a:rPr>
              <a:t>S</a:t>
            </a:r>
            <a:r>
              <a:rPr dirty="0" sz="1750" spc="30" b="1" i="1">
                <a:latin typeface="Symbol"/>
                <a:cs typeface="Symbol"/>
              </a:rPr>
              <a:t></a:t>
            </a:r>
            <a:r>
              <a:rPr dirty="0" sz="1750" spc="30" b="1">
                <a:latin typeface="宋体"/>
                <a:cs typeface="宋体"/>
              </a:rPr>
              <a:t>iSeS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3665" y="5560539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solidFill>
                  <a:srgbClr val="3333FF"/>
                </a:solidFill>
                <a:latin typeface="宋体"/>
                <a:cs typeface="宋体"/>
              </a:rPr>
              <a:t>9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24965" y="5560539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solidFill>
                  <a:srgbClr val="3333FF"/>
                </a:solidFill>
                <a:latin typeface="宋体"/>
                <a:cs typeface="宋体"/>
              </a:rPr>
              <a:t>$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04402" y="5560539"/>
            <a:ext cx="175768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solidFill>
                  <a:srgbClr val="3333FF"/>
                </a:solidFill>
                <a:latin typeface="宋体"/>
                <a:cs typeface="宋体"/>
              </a:rPr>
              <a:t>reduce </a:t>
            </a:r>
            <a:r>
              <a:rPr dirty="0" sz="1750" spc="20" b="1">
                <a:solidFill>
                  <a:srgbClr val="3333FF"/>
                </a:solidFill>
                <a:latin typeface="宋体"/>
                <a:cs typeface="宋体"/>
              </a:rPr>
              <a:t>by</a:t>
            </a:r>
            <a:r>
              <a:rPr dirty="0" sz="1750" spc="-20" b="1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dirty="0" sz="1750" spc="30" b="1">
                <a:solidFill>
                  <a:srgbClr val="3333FF"/>
                </a:solidFill>
                <a:latin typeface="宋体"/>
                <a:cs typeface="宋体"/>
              </a:rPr>
              <a:t>S</a:t>
            </a:r>
            <a:r>
              <a:rPr dirty="0" sz="1750" spc="30" b="1" i="1">
                <a:solidFill>
                  <a:srgbClr val="3333FF"/>
                </a:solidFill>
                <a:latin typeface="Symbol"/>
                <a:cs typeface="Symbol"/>
              </a:rPr>
              <a:t></a:t>
            </a:r>
            <a:r>
              <a:rPr dirty="0" sz="1750" spc="30" b="1">
                <a:solidFill>
                  <a:srgbClr val="3333FF"/>
                </a:solidFill>
                <a:latin typeface="宋体"/>
                <a:cs typeface="宋体"/>
              </a:rPr>
              <a:t>iS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7777" y="6106131"/>
            <a:ext cx="2571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10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24711" y="6106131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$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04098" y="6106131"/>
            <a:ext cx="72072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25" b="1">
                <a:latin typeface="宋体"/>
                <a:cs typeface="宋体"/>
              </a:rPr>
              <a:t>accept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35742" y="1723107"/>
            <a:ext cx="1273810" cy="495490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0</a:t>
            </a:r>
            <a:r>
              <a:rPr dirty="0" sz="1750" spc="25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2</a:t>
            </a:r>
            <a:endParaRPr sz="1750">
              <a:latin typeface="宋体"/>
              <a:cs typeface="宋体"/>
            </a:endParaRPr>
          </a:p>
          <a:p>
            <a:pPr marL="231775" indent="-232410">
              <a:lnSpc>
                <a:spcPct val="100000"/>
              </a:lnSpc>
              <a:spcBef>
                <a:spcPts val="105"/>
              </a:spcBef>
              <a:buChar char="-"/>
              <a:tabLst>
                <a:tab pos="232410" algn="l"/>
              </a:tabLst>
            </a:pPr>
            <a:r>
              <a:rPr dirty="0" sz="1750" spc="15" b="1">
                <a:latin typeface="宋体"/>
                <a:cs typeface="宋体"/>
              </a:rPr>
              <a:t>i</a:t>
            </a:r>
            <a:endParaRPr sz="1750">
              <a:latin typeface="宋体"/>
              <a:cs typeface="宋体"/>
            </a:endParaRPr>
          </a:p>
          <a:p>
            <a:pPr>
              <a:lnSpc>
                <a:spcPts val="2095"/>
              </a:lnSpc>
              <a:spcBef>
                <a:spcPts val="110"/>
              </a:spcBef>
            </a:pPr>
            <a:r>
              <a:rPr dirty="0" sz="1750" spc="15" b="1">
                <a:latin typeface="宋体"/>
                <a:cs typeface="宋体"/>
              </a:rPr>
              <a:t>0 2</a:t>
            </a:r>
            <a:r>
              <a:rPr dirty="0" sz="1750" spc="-30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2</a:t>
            </a:r>
            <a:endParaRPr sz="1750">
              <a:latin typeface="宋体"/>
              <a:cs typeface="宋体"/>
            </a:endParaRPr>
          </a:p>
          <a:p>
            <a:pPr marL="231775" indent="-232410">
              <a:lnSpc>
                <a:spcPts val="2095"/>
              </a:lnSpc>
              <a:buChar char="-"/>
              <a:tabLst>
                <a:tab pos="232410" algn="l"/>
              </a:tabLst>
            </a:pPr>
            <a:r>
              <a:rPr dirty="0" sz="1750" spc="15" b="1">
                <a:latin typeface="宋体"/>
                <a:cs typeface="宋体"/>
              </a:rPr>
              <a:t>i</a:t>
            </a:r>
            <a:r>
              <a:rPr dirty="0" sz="1750" spc="-55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i</a:t>
            </a:r>
            <a:endParaRPr sz="17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1750" spc="15" b="1">
                <a:latin typeface="宋体"/>
                <a:cs typeface="宋体"/>
              </a:rPr>
              <a:t>0 2 2</a:t>
            </a:r>
            <a:r>
              <a:rPr dirty="0" sz="1750" spc="50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3</a:t>
            </a:r>
            <a:endParaRPr sz="1750">
              <a:latin typeface="宋体"/>
              <a:cs typeface="宋体"/>
            </a:endParaRPr>
          </a:p>
          <a:p>
            <a:pPr marR="455295">
              <a:lnSpc>
                <a:spcPts val="2210"/>
              </a:lnSpc>
              <a:spcBef>
                <a:spcPts val="65"/>
              </a:spcBef>
              <a:buChar char="-"/>
              <a:tabLst>
                <a:tab pos="232410" algn="l"/>
              </a:tabLst>
            </a:pPr>
            <a:r>
              <a:rPr dirty="0" sz="1750" spc="15" b="1">
                <a:latin typeface="宋体"/>
                <a:cs typeface="宋体"/>
              </a:rPr>
              <a:t>i i</a:t>
            </a:r>
            <a:r>
              <a:rPr dirty="0" sz="1750" spc="-25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a  </a:t>
            </a:r>
            <a:r>
              <a:rPr dirty="0" sz="1750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0 2 2</a:t>
            </a:r>
            <a:r>
              <a:rPr dirty="0" sz="1750" b="1">
                <a:latin typeface="宋体"/>
                <a:cs typeface="宋体"/>
              </a:rPr>
              <a:t> </a:t>
            </a:r>
            <a:r>
              <a:rPr dirty="0" sz="1750" spc="15" b="1">
                <a:solidFill>
                  <a:srgbClr val="3333FF"/>
                </a:solidFill>
                <a:latin typeface="宋体"/>
                <a:cs typeface="宋体"/>
              </a:rPr>
              <a:t>4</a:t>
            </a:r>
            <a:endParaRPr sz="1750">
              <a:latin typeface="宋体"/>
              <a:cs typeface="宋体"/>
            </a:endParaRPr>
          </a:p>
          <a:p>
            <a:pPr marL="231775" indent="-232410">
              <a:lnSpc>
                <a:spcPts val="2095"/>
              </a:lnSpc>
              <a:spcBef>
                <a:spcPts val="15"/>
              </a:spcBef>
              <a:buChar char="-"/>
              <a:tabLst>
                <a:tab pos="232410" algn="l"/>
              </a:tabLst>
            </a:pPr>
            <a:r>
              <a:rPr dirty="0" sz="1750" spc="15" b="1">
                <a:latin typeface="宋体"/>
                <a:cs typeface="宋体"/>
              </a:rPr>
              <a:t>i i</a:t>
            </a:r>
            <a:r>
              <a:rPr dirty="0" sz="1750" spc="30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S</a:t>
            </a:r>
            <a:endParaRPr sz="1750">
              <a:latin typeface="宋体"/>
              <a:cs typeface="宋体"/>
            </a:endParaRPr>
          </a:p>
          <a:p>
            <a:pPr>
              <a:lnSpc>
                <a:spcPts val="2095"/>
              </a:lnSpc>
            </a:pPr>
            <a:r>
              <a:rPr dirty="0" sz="1750" spc="15" b="1">
                <a:latin typeface="宋体"/>
                <a:cs typeface="宋体"/>
              </a:rPr>
              <a:t>0 2 2 4</a:t>
            </a:r>
            <a:r>
              <a:rPr dirty="0" sz="1750" spc="30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5</a:t>
            </a:r>
            <a:endParaRPr sz="1750">
              <a:latin typeface="宋体"/>
              <a:cs typeface="宋体"/>
            </a:endParaRPr>
          </a:p>
          <a:p>
            <a:pPr marL="231775" indent="-232410">
              <a:lnSpc>
                <a:spcPts val="2095"/>
              </a:lnSpc>
              <a:spcBef>
                <a:spcPts val="110"/>
              </a:spcBef>
              <a:buChar char="-"/>
              <a:tabLst>
                <a:tab pos="232410" algn="l"/>
              </a:tabLst>
            </a:pPr>
            <a:r>
              <a:rPr dirty="0" sz="1750" spc="15" b="1">
                <a:latin typeface="宋体"/>
                <a:cs typeface="宋体"/>
              </a:rPr>
              <a:t>i i S</a:t>
            </a:r>
            <a:r>
              <a:rPr dirty="0" sz="1750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e</a:t>
            </a:r>
            <a:endParaRPr sz="1750">
              <a:latin typeface="宋体"/>
              <a:cs typeface="宋体"/>
            </a:endParaRPr>
          </a:p>
          <a:p>
            <a:pPr>
              <a:lnSpc>
                <a:spcPts val="2095"/>
              </a:lnSpc>
            </a:pPr>
            <a:r>
              <a:rPr dirty="0" sz="1750" spc="15" b="1">
                <a:latin typeface="宋体"/>
                <a:cs typeface="宋体"/>
              </a:rPr>
              <a:t>0 2 2 4 5</a:t>
            </a:r>
            <a:r>
              <a:rPr dirty="0" sz="1750" spc="55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3</a:t>
            </a:r>
            <a:endParaRPr sz="1750">
              <a:latin typeface="宋体"/>
              <a:cs typeface="宋体"/>
            </a:endParaRPr>
          </a:p>
          <a:p>
            <a:pPr>
              <a:lnSpc>
                <a:spcPts val="2090"/>
              </a:lnSpc>
              <a:spcBef>
                <a:spcPts val="185"/>
              </a:spcBef>
              <a:buChar char="-"/>
              <a:tabLst>
                <a:tab pos="232410" algn="l"/>
              </a:tabLst>
            </a:pPr>
            <a:r>
              <a:rPr dirty="0" sz="1750" spc="15" b="1">
                <a:latin typeface="宋体"/>
                <a:cs typeface="宋体"/>
              </a:rPr>
              <a:t>i i S e a  </a:t>
            </a:r>
            <a:r>
              <a:rPr dirty="0" sz="1750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0 2 2 4 5</a:t>
            </a:r>
            <a:r>
              <a:rPr dirty="0" sz="1750" spc="55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6</a:t>
            </a:r>
            <a:endParaRPr sz="1750">
              <a:latin typeface="宋体"/>
              <a:cs typeface="宋体"/>
            </a:endParaRPr>
          </a:p>
          <a:p>
            <a:pPr>
              <a:lnSpc>
                <a:spcPct val="100600"/>
              </a:lnSpc>
              <a:spcBef>
                <a:spcPts val="25"/>
              </a:spcBef>
            </a:pPr>
            <a:r>
              <a:rPr dirty="0" sz="1750" spc="15" b="1">
                <a:latin typeface="宋体"/>
                <a:cs typeface="宋体"/>
              </a:rPr>
              <a:t>0 i i S e S  </a:t>
            </a:r>
            <a:r>
              <a:rPr dirty="0" sz="1750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0 2</a:t>
            </a:r>
            <a:r>
              <a:rPr dirty="0" sz="1750" spc="40" b="1">
                <a:latin typeface="宋体"/>
                <a:cs typeface="宋体"/>
              </a:rPr>
              <a:t> </a:t>
            </a:r>
            <a:r>
              <a:rPr dirty="0" sz="1750" spc="15" b="1">
                <a:solidFill>
                  <a:srgbClr val="3333FF"/>
                </a:solidFill>
                <a:latin typeface="宋体"/>
                <a:cs typeface="宋体"/>
              </a:rPr>
              <a:t>4</a:t>
            </a:r>
            <a:endParaRPr sz="1750">
              <a:latin typeface="宋体"/>
              <a:cs typeface="宋体"/>
            </a:endParaRPr>
          </a:p>
          <a:p>
            <a:pPr marL="231775" indent="-232410">
              <a:lnSpc>
                <a:spcPct val="100000"/>
              </a:lnSpc>
              <a:spcBef>
                <a:spcPts val="85"/>
              </a:spcBef>
              <a:buChar char="-"/>
              <a:tabLst>
                <a:tab pos="232410" algn="l"/>
              </a:tabLst>
            </a:pPr>
            <a:r>
              <a:rPr dirty="0" sz="1750" spc="15" b="1">
                <a:latin typeface="宋体"/>
                <a:cs typeface="宋体"/>
              </a:rPr>
              <a:t>i</a:t>
            </a:r>
            <a:r>
              <a:rPr dirty="0" sz="1750" spc="25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S</a:t>
            </a:r>
            <a:endParaRPr sz="17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1750" spc="15" b="1">
                <a:latin typeface="宋体"/>
                <a:cs typeface="宋体"/>
              </a:rPr>
              <a:t>0</a:t>
            </a:r>
            <a:r>
              <a:rPr dirty="0" sz="1750" spc="25" b="1">
                <a:latin typeface="宋体"/>
                <a:cs typeface="宋体"/>
              </a:rPr>
              <a:t> </a:t>
            </a:r>
            <a:r>
              <a:rPr dirty="0" sz="1750" spc="15" b="1">
                <a:latin typeface="宋体"/>
                <a:cs typeface="宋体"/>
              </a:rPr>
              <a:t>1</a:t>
            </a:r>
            <a:endParaRPr sz="1750">
              <a:latin typeface="宋体"/>
              <a:cs typeface="宋体"/>
            </a:endParaRPr>
          </a:p>
          <a:p>
            <a:pPr marL="231775" indent="-232410">
              <a:lnSpc>
                <a:spcPct val="100000"/>
              </a:lnSpc>
              <a:spcBef>
                <a:spcPts val="85"/>
              </a:spcBef>
              <a:buChar char="-"/>
              <a:tabLst>
                <a:tab pos="232410" algn="l"/>
              </a:tabLst>
            </a:pPr>
            <a:r>
              <a:rPr dirty="0" sz="1750" spc="15" b="1">
                <a:latin typeface="宋体"/>
                <a:cs typeface="宋体"/>
              </a:rPr>
              <a:t>S</a:t>
            </a:r>
            <a:endParaRPr sz="17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141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74695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Verdana"/>
                <a:cs typeface="Verdana"/>
              </a:rPr>
              <a:t>4.4.6</a:t>
            </a:r>
            <a:r>
              <a:rPr dirty="0" sz="4000" spc="-30">
                <a:latin typeface="Verdana"/>
                <a:cs typeface="Verdana"/>
              </a:rPr>
              <a:t> </a:t>
            </a:r>
            <a:r>
              <a:rPr dirty="0" sz="4000" spc="-5">
                <a:latin typeface="Verdana"/>
                <a:cs typeface="Verdana"/>
              </a:rPr>
              <a:t>LR</a:t>
            </a:r>
            <a:r>
              <a:rPr dirty="0" sz="3900" spc="90"/>
              <a:t>分析的错误处理与恢复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1294553"/>
            <a:ext cx="8542655" cy="476250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735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355600" algn="l"/>
              </a:tabLst>
            </a:pPr>
            <a:r>
              <a:rPr dirty="0" sz="2800" spc="-5" b="1">
                <a:latin typeface="Verdana"/>
                <a:cs typeface="Verdana"/>
              </a:rPr>
              <a:t>LR</a:t>
            </a:r>
            <a:r>
              <a:rPr dirty="0" baseline="1010" sz="4125" spc="67" b="1">
                <a:latin typeface="黑体"/>
                <a:cs typeface="黑体"/>
              </a:rPr>
              <a:t>分析程序可采取以下恢复策略：</a:t>
            </a:r>
            <a:endParaRPr baseline="1010" sz="4125">
              <a:latin typeface="黑体"/>
              <a:cs typeface="黑体"/>
            </a:endParaRPr>
          </a:p>
          <a:p>
            <a:pPr algn="just" lvl="1" marL="755650" marR="449580" indent="-285750">
              <a:lnSpc>
                <a:spcPct val="100800"/>
              </a:lnSpc>
              <a:spcBef>
                <a:spcPts val="52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首先，从栈顶开始退栈，可能弹出</a:t>
            </a:r>
            <a:r>
              <a:rPr dirty="0" sz="2400" spc="5" b="1">
                <a:latin typeface="Verdana"/>
                <a:cs typeface="Verdana"/>
              </a:rPr>
              <a:t>0</a:t>
            </a:r>
            <a:r>
              <a:rPr dirty="0" baseline="1182" sz="3525" spc="75" b="1">
                <a:latin typeface="黑体"/>
                <a:cs typeface="黑体"/>
              </a:rPr>
              <a:t>个或若干个状态，  </a:t>
            </a:r>
            <a:r>
              <a:rPr dirty="0" baseline="1182" sz="3525" spc="75" b="1">
                <a:latin typeface="黑体"/>
                <a:cs typeface="黑体"/>
              </a:rPr>
              <a:t>直到出现状态</a:t>
            </a:r>
            <a:r>
              <a:rPr dirty="0" sz="2400" spc="-10" b="1">
                <a:latin typeface="Verdana"/>
                <a:cs typeface="Verdana"/>
              </a:rPr>
              <a:t>S</a:t>
            </a:r>
            <a:r>
              <a:rPr dirty="0" baseline="1182" sz="3525" spc="75" b="1">
                <a:latin typeface="黑体"/>
                <a:cs typeface="黑体"/>
              </a:rPr>
              <a:t>为止，根据</a:t>
            </a:r>
            <a:r>
              <a:rPr dirty="0" sz="2400" spc="-10" b="1">
                <a:latin typeface="Verdana"/>
                <a:cs typeface="Verdana"/>
              </a:rPr>
              <a:t>S</a:t>
            </a:r>
            <a:r>
              <a:rPr dirty="0" baseline="1182" sz="3525" spc="75" b="1">
                <a:latin typeface="黑体"/>
                <a:cs typeface="黑体"/>
              </a:rPr>
              <a:t>在</a:t>
            </a:r>
            <a:r>
              <a:rPr dirty="0" sz="2400" spc="-5" b="1">
                <a:latin typeface="Verdana"/>
                <a:cs typeface="Verdana"/>
              </a:rPr>
              <a:t>g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baseline="1182" sz="3525" spc="67" b="1">
                <a:latin typeface="黑体"/>
                <a:cs typeface="黑体"/>
              </a:rPr>
              <a:t>子表中可以找到一 </a:t>
            </a:r>
            <a:r>
              <a:rPr dirty="0" baseline="1182" sz="3525" spc="75" b="1">
                <a:latin typeface="黑体"/>
                <a:cs typeface="黑体"/>
              </a:rPr>
              <a:t>个非终结符号</a:t>
            </a:r>
            <a:r>
              <a:rPr dirty="0" sz="2400" spc="20" b="1">
                <a:latin typeface="Verdana"/>
                <a:cs typeface="Verdana"/>
              </a:rPr>
              <a:t>A</a:t>
            </a:r>
            <a:r>
              <a:rPr dirty="0" baseline="1182" sz="3525" spc="30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即它有关于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的转移；</a:t>
            </a:r>
            <a:endParaRPr baseline="1182" sz="3525">
              <a:latin typeface="黑体"/>
              <a:cs typeface="黑体"/>
            </a:endParaRPr>
          </a:p>
          <a:p>
            <a:pPr algn="just" lvl="1" marL="755650" indent="-285750">
              <a:lnSpc>
                <a:spcPts val="283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然后，抛弃</a:t>
            </a:r>
            <a:r>
              <a:rPr dirty="0" sz="2400" spc="5" b="1">
                <a:latin typeface="Verdana"/>
                <a:cs typeface="Verdana"/>
              </a:rPr>
              <a:t>0</a:t>
            </a:r>
            <a:r>
              <a:rPr dirty="0" baseline="1182" sz="3525" spc="75" b="1">
                <a:latin typeface="黑体"/>
                <a:cs typeface="黑体"/>
              </a:rPr>
              <a:t>个或若干个输入符号，直到找到符号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为止，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ts val="2830"/>
              </a:lnSpc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1182" sz="3525" b="1" i="1">
                <a:latin typeface="Symbol"/>
                <a:cs typeface="Symbol"/>
              </a:rPr>
              <a:t></a:t>
            </a:r>
            <a:r>
              <a:rPr dirty="0" sz="2400" b="1">
                <a:latin typeface="Verdana"/>
                <a:cs typeface="Verdana"/>
              </a:rPr>
              <a:t>FOLLOW(A)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即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可以合法地跟在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的后面；</a:t>
            </a:r>
            <a:endParaRPr baseline="1182" sz="3525">
              <a:latin typeface="黑体"/>
              <a:cs typeface="黑体"/>
            </a:endParaRPr>
          </a:p>
          <a:p>
            <a:pPr lvl="1" marL="755650" marR="601980" indent="-285750">
              <a:lnSpc>
                <a:spcPct val="101499"/>
              </a:lnSpc>
              <a:spcBef>
                <a:spcPts val="5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然后，分析程序把状态</a:t>
            </a:r>
            <a:r>
              <a:rPr dirty="0" sz="2400" spc="-5" b="1">
                <a:latin typeface="Verdana"/>
                <a:cs typeface="Verdana"/>
              </a:rPr>
              <a:t>g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sz="2400" spc="-5" b="1">
                <a:latin typeface="Verdana"/>
                <a:cs typeface="Verdana"/>
              </a:rPr>
              <a:t>[</a:t>
            </a:r>
            <a:r>
              <a:rPr dirty="0" sz="2400" spc="-10" b="1">
                <a:latin typeface="Verdana"/>
                <a:cs typeface="Verdana"/>
              </a:rPr>
              <a:t>S</a:t>
            </a:r>
            <a:r>
              <a:rPr dirty="0" sz="2400" spc="-5" b="1">
                <a:latin typeface="Verdana"/>
                <a:cs typeface="Verdana"/>
              </a:rPr>
              <a:t>,A]</a:t>
            </a:r>
            <a:r>
              <a:rPr dirty="0" baseline="1182" sz="3525" spc="67" b="1">
                <a:latin typeface="黑体"/>
                <a:cs typeface="黑体"/>
              </a:rPr>
              <a:t>压入栈，继续进行 </a:t>
            </a:r>
            <a:r>
              <a:rPr dirty="0" sz="2350" spc="50" b="1">
                <a:latin typeface="黑体"/>
                <a:cs typeface="黑体"/>
              </a:rPr>
              <a:t>语法分析。</a:t>
            </a:r>
            <a:endParaRPr sz="2350">
              <a:latin typeface="黑体"/>
              <a:cs typeface="黑体"/>
            </a:endParaRPr>
          </a:p>
          <a:p>
            <a:pPr marL="355600" marR="401320" indent="-342900">
              <a:lnSpc>
                <a:spcPct val="101899"/>
              </a:lnSpc>
              <a:spcBef>
                <a:spcPts val="5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在弹栈过程中出现的</a:t>
            </a:r>
            <a:r>
              <a:rPr dirty="0" sz="2800" b="1">
                <a:latin typeface="Verdana"/>
                <a:cs typeface="Verdana"/>
              </a:rPr>
              <a:t>A</a:t>
            </a:r>
            <a:r>
              <a:rPr dirty="0" baseline="1010" sz="4125" spc="67" b="1">
                <a:latin typeface="黑体"/>
                <a:cs typeface="黑体"/>
              </a:rPr>
              <a:t>可能不止一个，通常选择表 </a:t>
            </a:r>
            <a:r>
              <a:rPr dirty="0" sz="2750" spc="45" b="1">
                <a:latin typeface="黑体"/>
                <a:cs typeface="黑体"/>
              </a:rPr>
              <a:t>示主要结构成分的非终结符号。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实际上是跳过包含错误的一部分终结符号串。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142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57912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762000" y="0"/>
                </a:lnTo>
                <a:lnTo>
                  <a:pt x="762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E1E1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19600" y="57912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762000" y="0"/>
                </a:lnTo>
                <a:lnTo>
                  <a:pt x="762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E1E1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19600" y="54102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762000" y="0"/>
                </a:lnTo>
                <a:lnTo>
                  <a:pt x="762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E1E1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19600" y="51054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762000" y="0"/>
                </a:lnTo>
                <a:lnTo>
                  <a:pt x="762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E1E1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52600" y="54102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762000" y="0"/>
                </a:lnTo>
                <a:lnTo>
                  <a:pt x="762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E1E1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2600" y="51054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762000" y="0"/>
                </a:lnTo>
                <a:lnTo>
                  <a:pt x="762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E1E1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52600" y="35814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762000" y="0"/>
                </a:lnTo>
                <a:lnTo>
                  <a:pt x="762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E1E1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35814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762000" y="0"/>
                </a:lnTo>
                <a:lnTo>
                  <a:pt x="762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E1E1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48400" y="47244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9600" y="2895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52600" y="2895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52600" y="47244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19600" y="47244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34000" y="2514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34000" y="2895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34000" y="3276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34000" y="39624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34000" y="43434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90800" y="24384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05200" y="24384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24600" y="24384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48400" y="32004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48400" y="38862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48400" y="42672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05200" y="42672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90800" y="42672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90800" y="38862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05200" y="38862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05200" y="32004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90800" y="32004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8525" y="1620837"/>
            <a:ext cx="7508875" cy="4483100"/>
          </a:xfrm>
          <a:custGeom>
            <a:avLst/>
            <a:gdLst/>
            <a:ahLst/>
            <a:cxnLst/>
            <a:rect l="l" t="t" r="r" b="b"/>
            <a:pathLst>
              <a:path w="7508875" h="4483100">
                <a:moveTo>
                  <a:pt x="0" y="0"/>
                </a:moveTo>
                <a:lnTo>
                  <a:pt x="7508875" y="0"/>
                </a:lnTo>
                <a:lnTo>
                  <a:pt x="7508875" y="4483100"/>
                </a:lnTo>
                <a:lnTo>
                  <a:pt x="0" y="4483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77264" y="1668990"/>
            <a:ext cx="37179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0665" algn="l"/>
              </a:tabLst>
            </a:pPr>
            <a:r>
              <a:rPr dirty="0" sz="2350" spc="50" b="1">
                <a:latin typeface="宋体"/>
                <a:cs typeface="宋体"/>
              </a:rPr>
              <a:t>状</a:t>
            </a:r>
            <a:r>
              <a:rPr dirty="0" sz="2350" spc="40" b="1">
                <a:latin typeface="宋体"/>
                <a:cs typeface="宋体"/>
              </a:rPr>
              <a:t>态</a:t>
            </a:r>
            <a:r>
              <a:rPr dirty="0" sz="2350" b="1">
                <a:latin typeface="宋体"/>
                <a:cs typeface="宋体"/>
              </a:rPr>
              <a:t>	</a:t>
            </a:r>
            <a:r>
              <a:rPr dirty="0" sz="2350" spc="25" b="1">
                <a:latin typeface="宋体"/>
                <a:cs typeface="宋体"/>
              </a:rPr>
              <a:t>action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87519" y="1668990"/>
            <a:ext cx="6413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goto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91664" y="2037798"/>
            <a:ext cx="29210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40864" algn="l"/>
                <a:tab pos="2755265" algn="l"/>
              </a:tabLst>
            </a:pPr>
            <a:r>
              <a:rPr dirty="0" sz="2350" spc="25" b="1">
                <a:latin typeface="宋体"/>
                <a:cs typeface="宋体"/>
              </a:rPr>
              <a:t>i</a:t>
            </a:r>
            <a:r>
              <a:rPr dirty="0" sz="2350" spc="15" b="1">
                <a:latin typeface="宋体"/>
                <a:cs typeface="宋体"/>
              </a:rPr>
              <a:t>d</a:t>
            </a:r>
            <a:r>
              <a:rPr dirty="0" sz="2350" b="1">
                <a:latin typeface="宋体"/>
                <a:cs typeface="宋体"/>
              </a:rPr>
              <a:t>	</a:t>
            </a:r>
            <a:r>
              <a:rPr dirty="0" sz="2350" spc="15" b="1">
                <a:latin typeface="宋体"/>
                <a:cs typeface="宋体"/>
              </a:rPr>
              <a:t>+</a:t>
            </a:r>
            <a:r>
              <a:rPr dirty="0" sz="2350" b="1">
                <a:latin typeface="宋体"/>
                <a:cs typeface="宋体"/>
              </a:rPr>
              <a:t>	</a:t>
            </a:r>
            <a:r>
              <a:rPr dirty="0" sz="2350" spc="15" b="1">
                <a:latin typeface="宋体"/>
                <a:cs typeface="宋体"/>
              </a:rPr>
              <a:t>*</a:t>
            </a:r>
            <a:r>
              <a:rPr dirty="0" sz="2350" b="1">
                <a:latin typeface="宋体"/>
                <a:cs typeface="宋体"/>
              </a:rPr>
              <a:t>	</a:t>
            </a:r>
            <a:r>
              <a:rPr dirty="0" sz="2350" spc="15" b="1">
                <a:latin typeface="宋体"/>
                <a:cs typeface="宋体"/>
              </a:rPr>
              <a:t>(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9265" y="2037798"/>
            <a:ext cx="10922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2350" spc="15" b="1">
                <a:latin typeface="宋体"/>
                <a:cs typeface="宋体"/>
              </a:rPr>
              <a:t>)</a:t>
            </a:r>
            <a:r>
              <a:rPr dirty="0" sz="2350" spc="15" b="1">
                <a:latin typeface="宋体"/>
                <a:cs typeface="宋体"/>
              </a:rPr>
              <a:t>	</a:t>
            </a:r>
            <a:r>
              <a:rPr dirty="0" sz="2350" spc="15" b="1">
                <a:latin typeface="宋体"/>
                <a:cs typeface="宋体"/>
              </a:rPr>
              <a:t>$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32052" y="2037798"/>
            <a:ext cx="1778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E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32052" y="2391366"/>
            <a:ext cx="1778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1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1252" y="2391366"/>
            <a:ext cx="177800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0</a:t>
            </a:r>
            <a:endParaRPr sz="23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350" spc="15" b="1">
                <a:latin typeface="宋体"/>
                <a:cs typeface="宋体"/>
              </a:rPr>
              <a:t>1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31252" y="3128982"/>
            <a:ext cx="1778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2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32052" y="3128982"/>
            <a:ext cx="1778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6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31252" y="3497790"/>
            <a:ext cx="1778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3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06064" y="3497790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r4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20465" y="3497790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r4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49265" y="3497790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r4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63665" y="3497790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r4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31252" y="3866598"/>
            <a:ext cx="1778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4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91664" y="3866598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s3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34865" y="3866598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s2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32052" y="3866598"/>
            <a:ext cx="1778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7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34865" y="4220166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s2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32052" y="4220166"/>
            <a:ext cx="1778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8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31252" y="4220166"/>
            <a:ext cx="177800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5</a:t>
            </a:r>
            <a:endParaRPr sz="23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350" spc="15" b="1">
                <a:latin typeface="宋体"/>
                <a:cs typeface="宋体"/>
              </a:rPr>
              <a:t>6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31252" y="4957782"/>
            <a:ext cx="1778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7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06064" y="4957782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r1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20465" y="4957782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s5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49265" y="4588974"/>
            <a:ext cx="333375" cy="7531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15"/>
              </a:spcBef>
            </a:pPr>
            <a:r>
              <a:rPr dirty="0" sz="2350" spc="25" b="1">
                <a:latin typeface="宋体"/>
                <a:cs typeface="宋体"/>
              </a:rPr>
              <a:t>s9  r1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63665" y="4957782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r1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31252" y="5326590"/>
            <a:ext cx="1778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8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06064" y="5326590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r2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20465" y="5326590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r2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549265" y="5326590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r2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63665" y="5326590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r2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31252" y="5667966"/>
            <a:ext cx="1778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>
                <a:latin typeface="宋体"/>
                <a:cs typeface="宋体"/>
              </a:rPr>
              <a:t>9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720465" y="5667966"/>
            <a:ext cx="3333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r3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549265" y="5667966"/>
            <a:ext cx="12477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2350" spc="25" b="1">
                <a:latin typeface="宋体"/>
                <a:cs typeface="宋体"/>
              </a:rPr>
              <a:t>r</a:t>
            </a:r>
            <a:r>
              <a:rPr dirty="0" sz="2350" spc="15" b="1">
                <a:latin typeface="宋体"/>
                <a:cs typeface="宋体"/>
              </a:rPr>
              <a:t>3</a:t>
            </a:r>
            <a:r>
              <a:rPr dirty="0" sz="2350" b="1">
                <a:latin typeface="宋体"/>
                <a:cs typeface="宋体"/>
              </a:rPr>
              <a:t>	</a:t>
            </a:r>
            <a:r>
              <a:rPr dirty="0" sz="2350" spc="25" b="1">
                <a:latin typeface="宋体"/>
                <a:cs typeface="宋体"/>
              </a:rPr>
              <a:t>r3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14400" y="2438400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 h="0">
                <a:moveTo>
                  <a:pt x="0" y="0"/>
                </a:moveTo>
                <a:lnTo>
                  <a:pt x="7467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14400" y="2819400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 h="0">
                <a:moveTo>
                  <a:pt x="0" y="0"/>
                </a:moveTo>
                <a:lnTo>
                  <a:pt x="7467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14400" y="3200400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 h="0">
                <a:moveTo>
                  <a:pt x="0" y="0"/>
                </a:moveTo>
                <a:lnTo>
                  <a:pt x="7467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14400" y="3505200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 h="0">
                <a:moveTo>
                  <a:pt x="0" y="0"/>
                </a:moveTo>
                <a:lnTo>
                  <a:pt x="7467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14400" y="3886200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 h="0">
                <a:moveTo>
                  <a:pt x="0" y="0"/>
                </a:moveTo>
                <a:lnTo>
                  <a:pt x="7467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14400" y="4267200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 h="0">
                <a:moveTo>
                  <a:pt x="0" y="0"/>
                </a:moveTo>
                <a:lnTo>
                  <a:pt x="7467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14400" y="4648200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 h="0">
                <a:moveTo>
                  <a:pt x="0" y="0"/>
                </a:moveTo>
                <a:lnTo>
                  <a:pt x="7467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14400" y="5029200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 h="0">
                <a:moveTo>
                  <a:pt x="0" y="0"/>
                </a:moveTo>
                <a:lnTo>
                  <a:pt x="7467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14400" y="5334000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 h="0">
                <a:moveTo>
                  <a:pt x="0" y="0"/>
                </a:moveTo>
                <a:lnTo>
                  <a:pt x="7467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14400" y="5715000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 h="0">
                <a:moveTo>
                  <a:pt x="0" y="0"/>
                </a:moveTo>
                <a:lnTo>
                  <a:pt x="7467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676400" y="1600200"/>
            <a:ext cx="0" cy="4495800"/>
          </a:xfrm>
          <a:custGeom>
            <a:avLst/>
            <a:gdLst/>
            <a:ahLst/>
            <a:cxnLst/>
            <a:rect l="l" t="t" r="r" b="b"/>
            <a:pathLst>
              <a:path w="0" h="4495800">
                <a:moveTo>
                  <a:pt x="0" y="0"/>
                </a:moveTo>
                <a:lnTo>
                  <a:pt x="1" y="449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62800" y="1600200"/>
            <a:ext cx="0" cy="4495800"/>
          </a:xfrm>
          <a:custGeom>
            <a:avLst/>
            <a:gdLst/>
            <a:ahLst/>
            <a:cxnLst/>
            <a:rect l="l" t="t" r="r" b="b"/>
            <a:pathLst>
              <a:path w="0" h="4495800">
                <a:moveTo>
                  <a:pt x="0" y="0"/>
                </a:moveTo>
                <a:lnTo>
                  <a:pt x="1" y="449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76400" y="2057400"/>
            <a:ext cx="6705600" cy="0"/>
          </a:xfrm>
          <a:custGeom>
            <a:avLst/>
            <a:gdLst/>
            <a:ahLst/>
            <a:cxnLst/>
            <a:rect l="l" t="t" r="r" b="b"/>
            <a:pathLst>
              <a:path w="6705600" h="0">
                <a:moveTo>
                  <a:pt x="0" y="0"/>
                </a:moveTo>
                <a:lnTo>
                  <a:pt x="6705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514600" y="2057400"/>
            <a:ext cx="0" cy="4038600"/>
          </a:xfrm>
          <a:custGeom>
            <a:avLst/>
            <a:gdLst/>
            <a:ahLst/>
            <a:cxnLst/>
            <a:rect l="l" t="t" r="r" b="b"/>
            <a:pathLst>
              <a:path w="0" h="4038600">
                <a:moveTo>
                  <a:pt x="0" y="0"/>
                </a:moveTo>
                <a:lnTo>
                  <a:pt x="1" y="403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429000" y="2057400"/>
            <a:ext cx="0" cy="4038600"/>
          </a:xfrm>
          <a:custGeom>
            <a:avLst/>
            <a:gdLst/>
            <a:ahLst/>
            <a:cxnLst/>
            <a:rect l="l" t="t" r="r" b="b"/>
            <a:pathLst>
              <a:path w="0" h="4038600">
                <a:moveTo>
                  <a:pt x="0" y="0"/>
                </a:moveTo>
                <a:lnTo>
                  <a:pt x="1" y="403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343400" y="2057400"/>
            <a:ext cx="0" cy="4038600"/>
          </a:xfrm>
          <a:custGeom>
            <a:avLst/>
            <a:gdLst/>
            <a:ahLst/>
            <a:cxnLst/>
            <a:rect l="l" t="t" r="r" b="b"/>
            <a:pathLst>
              <a:path w="0" h="4038600">
                <a:moveTo>
                  <a:pt x="0" y="0"/>
                </a:moveTo>
                <a:lnTo>
                  <a:pt x="1" y="403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57800" y="2057400"/>
            <a:ext cx="0" cy="4038600"/>
          </a:xfrm>
          <a:custGeom>
            <a:avLst/>
            <a:gdLst/>
            <a:ahLst/>
            <a:cxnLst/>
            <a:rect l="l" t="t" r="r" b="b"/>
            <a:pathLst>
              <a:path w="0" h="4038600">
                <a:moveTo>
                  <a:pt x="0" y="0"/>
                </a:moveTo>
                <a:lnTo>
                  <a:pt x="1" y="403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172200" y="2057400"/>
            <a:ext cx="0" cy="4038600"/>
          </a:xfrm>
          <a:custGeom>
            <a:avLst/>
            <a:gdLst/>
            <a:ahLst/>
            <a:cxnLst/>
            <a:rect l="l" t="t" r="r" b="b"/>
            <a:pathLst>
              <a:path w="0" h="4038600">
                <a:moveTo>
                  <a:pt x="0" y="0"/>
                </a:moveTo>
                <a:lnTo>
                  <a:pt x="1" y="403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806064" y="2396235"/>
            <a:ext cx="1247775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">
              <a:lnSpc>
                <a:spcPts val="3115"/>
              </a:lnSpc>
              <a:spcBef>
                <a:spcPts val="100"/>
              </a:spcBef>
              <a:tabLst>
                <a:tab pos="880744" algn="l"/>
              </a:tabLst>
            </a:pPr>
            <a:r>
              <a:rPr dirty="0" sz="2800" spc="-5" b="1">
                <a:solidFill>
                  <a:srgbClr val="3333FF"/>
                </a:solidFill>
                <a:latin typeface="Times New Roman"/>
                <a:cs typeface="Times New Roman"/>
              </a:rPr>
              <a:t>e1	</a:t>
            </a:r>
            <a:r>
              <a:rPr dirty="0" sz="2800" spc="-10" b="1">
                <a:solidFill>
                  <a:srgbClr val="3333FF"/>
                </a:solidFill>
                <a:latin typeface="Times New Roman"/>
                <a:cs typeface="Times New Roman"/>
              </a:rPr>
              <a:t>e1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575"/>
              </a:lnSpc>
              <a:tabLst>
                <a:tab pos="926465" algn="l"/>
              </a:tabLst>
            </a:pPr>
            <a:r>
              <a:rPr dirty="0" sz="2350" spc="25" b="1">
                <a:latin typeface="宋体"/>
                <a:cs typeface="宋体"/>
              </a:rPr>
              <a:t>s</a:t>
            </a:r>
            <a:r>
              <a:rPr dirty="0" sz="2350" spc="15" b="1">
                <a:latin typeface="宋体"/>
                <a:cs typeface="宋体"/>
              </a:rPr>
              <a:t>4</a:t>
            </a:r>
            <a:r>
              <a:rPr dirty="0" sz="2350" b="1">
                <a:latin typeface="宋体"/>
                <a:cs typeface="宋体"/>
              </a:rPr>
              <a:t>	</a:t>
            </a:r>
            <a:r>
              <a:rPr dirty="0" sz="2350" spc="25" b="1">
                <a:latin typeface="宋体"/>
                <a:cs typeface="宋体"/>
              </a:rPr>
              <a:t>s5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836227" y="3082035"/>
            <a:ext cx="3600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3333FF"/>
                </a:solidFill>
                <a:latin typeface="Times New Roman"/>
                <a:cs typeface="Times New Roman"/>
              </a:rPr>
              <a:t>e1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674427" y="3066795"/>
            <a:ext cx="3600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3333FF"/>
                </a:solidFill>
                <a:latin typeface="Times New Roman"/>
                <a:cs typeface="Times New Roman"/>
              </a:rPr>
              <a:t>e1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21939" y="3844035"/>
            <a:ext cx="12122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4869" algn="l"/>
              </a:tabLst>
            </a:pPr>
            <a:r>
              <a:rPr dirty="0" sz="2800" spc="-10" b="1">
                <a:solidFill>
                  <a:srgbClr val="3333FF"/>
                </a:solidFill>
                <a:latin typeface="Times New Roman"/>
                <a:cs typeface="Times New Roman"/>
              </a:rPr>
              <a:t>e</a:t>
            </a:r>
            <a:r>
              <a:rPr dirty="0" sz="2800" b="1">
                <a:solidFill>
                  <a:srgbClr val="3333FF"/>
                </a:solidFill>
                <a:latin typeface="Times New Roman"/>
                <a:cs typeface="Times New Roman"/>
              </a:rPr>
              <a:t>1	</a:t>
            </a:r>
            <a:r>
              <a:rPr dirty="0" sz="2800" spc="-10" b="1">
                <a:solidFill>
                  <a:srgbClr val="3333FF"/>
                </a:solidFill>
                <a:latin typeface="Times New Roman"/>
                <a:cs typeface="Times New Roman"/>
              </a:rPr>
              <a:t>e1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806064" y="4225035"/>
            <a:ext cx="1247775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>
              <a:lnSpc>
                <a:spcPts val="3115"/>
              </a:lnSpc>
              <a:spcBef>
                <a:spcPts val="100"/>
              </a:spcBef>
              <a:tabLst>
                <a:tab pos="880744" algn="l"/>
              </a:tabLst>
            </a:pPr>
            <a:r>
              <a:rPr dirty="0" sz="2800" spc="-5" b="1">
                <a:solidFill>
                  <a:srgbClr val="3333FF"/>
                </a:solidFill>
                <a:latin typeface="Times New Roman"/>
                <a:cs typeface="Times New Roman"/>
              </a:rPr>
              <a:t>e1	</a:t>
            </a:r>
            <a:r>
              <a:rPr dirty="0" sz="2800" spc="-10" b="1">
                <a:solidFill>
                  <a:srgbClr val="3333FF"/>
                </a:solidFill>
                <a:latin typeface="Times New Roman"/>
                <a:cs typeface="Times New Roman"/>
              </a:rPr>
              <a:t>e1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575"/>
              </a:lnSpc>
              <a:tabLst>
                <a:tab pos="926465" algn="l"/>
              </a:tabLst>
            </a:pPr>
            <a:r>
              <a:rPr dirty="0" sz="2350" spc="25" b="1">
                <a:latin typeface="宋体"/>
                <a:cs typeface="宋体"/>
              </a:rPr>
              <a:t>s</a:t>
            </a:r>
            <a:r>
              <a:rPr dirty="0" sz="2350" spc="15" b="1">
                <a:latin typeface="宋体"/>
                <a:cs typeface="宋体"/>
              </a:rPr>
              <a:t>4</a:t>
            </a:r>
            <a:r>
              <a:rPr dirty="0" sz="2350" b="1">
                <a:latin typeface="宋体"/>
                <a:cs typeface="宋体"/>
              </a:rPr>
              <a:t>	</a:t>
            </a:r>
            <a:r>
              <a:rPr dirty="0" sz="2350" spc="25" b="1">
                <a:latin typeface="宋体"/>
                <a:cs typeface="宋体"/>
              </a:rPr>
              <a:t>s5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479540" y="3828795"/>
            <a:ext cx="3600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3333FF"/>
                </a:solidFill>
                <a:latin typeface="Times New Roman"/>
                <a:cs typeface="Times New Roman"/>
              </a:rPr>
              <a:t>e1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549265" y="2396235"/>
            <a:ext cx="1402080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15"/>
              </a:lnSpc>
              <a:spcBef>
                <a:spcPts val="100"/>
              </a:spcBef>
              <a:tabLst>
                <a:tab pos="880744" algn="l"/>
              </a:tabLst>
            </a:pPr>
            <a:r>
              <a:rPr dirty="0" sz="2800" spc="-5" b="1">
                <a:solidFill>
                  <a:srgbClr val="993300"/>
                </a:solidFill>
                <a:latin typeface="Times New Roman"/>
                <a:cs typeface="Times New Roman"/>
              </a:rPr>
              <a:t>e2	</a:t>
            </a:r>
            <a:r>
              <a:rPr dirty="0" sz="2800" spc="-10" b="1">
                <a:solidFill>
                  <a:srgbClr val="3333FF"/>
                </a:solidFill>
                <a:latin typeface="Times New Roman"/>
                <a:cs typeface="Times New Roman"/>
              </a:rPr>
              <a:t>e1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2575"/>
              </a:lnSpc>
            </a:pPr>
            <a:r>
              <a:rPr dirty="0" sz="2350" spc="25" b="1">
                <a:latin typeface="宋体"/>
                <a:cs typeface="宋体"/>
              </a:rPr>
              <a:t>acc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565140" y="3844035"/>
            <a:ext cx="3600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993300"/>
                </a:solidFill>
                <a:latin typeface="Times New Roman"/>
                <a:cs typeface="Times New Roman"/>
              </a:rPr>
              <a:t>e2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565140" y="4225035"/>
            <a:ext cx="12744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2800" spc="-10" b="1">
                <a:solidFill>
                  <a:srgbClr val="993300"/>
                </a:solidFill>
                <a:latin typeface="Times New Roman"/>
                <a:cs typeface="Times New Roman"/>
              </a:rPr>
              <a:t>e</a:t>
            </a:r>
            <a:r>
              <a:rPr dirty="0" sz="2800" b="1">
                <a:solidFill>
                  <a:srgbClr val="993300"/>
                </a:solidFill>
                <a:latin typeface="Times New Roman"/>
                <a:cs typeface="Times New Roman"/>
              </a:rPr>
              <a:t>2	</a:t>
            </a:r>
            <a:r>
              <a:rPr dirty="0" sz="2800" spc="-10" b="1">
                <a:solidFill>
                  <a:srgbClr val="3333FF"/>
                </a:solidFill>
                <a:latin typeface="Times New Roman"/>
                <a:cs typeface="Times New Roman"/>
              </a:rPr>
              <a:t>e1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891664" y="2391366"/>
            <a:ext cx="37592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s3</a:t>
            </a:r>
            <a:endParaRPr sz="2350">
              <a:latin typeface="宋体"/>
              <a:cs typeface="宋体"/>
            </a:endParaRPr>
          </a:p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3300"/>
                </a:solidFill>
                <a:latin typeface="Times New Roman"/>
                <a:cs typeface="Times New Roman"/>
              </a:rPr>
              <a:t>e3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588827" y="2391366"/>
            <a:ext cx="37973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s2</a:t>
            </a:r>
            <a:endParaRPr sz="23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3300"/>
                </a:solidFill>
                <a:latin typeface="Times New Roman"/>
                <a:cs typeface="Times New Roman"/>
              </a:rPr>
              <a:t>e3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891664" y="4220166"/>
            <a:ext cx="37592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s3</a:t>
            </a:r>
            <a:endParaRPr sz="2350">
              <a:latin typeface="宋体"/>
              <a:cs typeface="宋体"/>
            </a:endParaRPr>
          </a:p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3300"/>
                </a:solidFill>
                <a:latin typeface="Times New Roman"/>
                <a:cs typeface="Times New Roman"/>
              </a:rPr>
              <a:t>e3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463665" y="4606035"/>
            <a:ext cx="3600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33CC33"/>
                </a:solidFill>
                <a:latin typeface="Times New Roman"/>
                <a:cs typeface="Times New Roman"/>
              </a:rPr>
              <a:t>e4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891664" y="3128982"/>
            <a:ext cx="375920" cy="771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65"/>
              </a:lnSpc>
              <a:spcBef>
                <a:spcPts val="100"/>
              </a:spcBef>
            </a:pPr>
            <a:r>
              <a:rPr dirty="0" sz="2350" spc="25" b="1">
                <a:latin typeface="宋体"/>
                <a:cs typeface="宋体"/>
              </a:rPr>
              <a:t>s3</a:t>
            </a:r>
            <a:endParaRPr sz="2350">
              <a:latin typeface="宋体"/>
              <a:cs typeface="宋体"/>
            </a:endParaRPr>
          </a:p>
          <a:p>
            <a:pPr marL="28575">
              <a:lnSpc>
                <a:spcPts val="3204"/>
              </a:lnSpc>
            </a:pPr>
            <a:r>
              <a:rPr dirty="0" sz="2800" spc="-10" b="1">
                <a:solidFill>
                  <a:srgbClr val="0099CC"/>
                </a:solidFill>
                <a:latin typeface="Times New Roman"/>
                <a:cs typeface="Times New Roman"/>
              </a:rPr>
              <a:t>r4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626927" y="2777235"/>
            <a:ext cx="21507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5090">
              <a:lnSpc>
                <a:spcPts val="284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993300"/>
                </a:solidFill>
                <a:latin typeface="Times New Roman"/>
                <a:cs typeface="Times New Roman"/>
              </a:rPr>
              <a:t>e2</a:t>
            </a:r>
            <a:endParaRPr sz="2800">
              <a:latin typeface="Times New Roman"/>
              <a:cs typeface="Times New Roman"/>
            </a:endParaRPr>
          </a:p>
          <a:p>
            <a:pPr algn="ctr" marL="7620">
              <a:lnSpc>
                <a:spcPts val="2640"/>
              </a:lnSpc>
              <a:tabLst>
                <a:tab pos="937894" algn="l"/>
                <a:tab pos="1790064" algn="l"/>
              </a:tabLst>
            </a:pPr>
            <a:r>
              <a:rPr dirty="0" sz="2350" spc="25" b="1">
                <a:latin typeface="宋体"/>
                <a:cs typeface="宋体"/>
              </a:rPr>
              <a:t>s</a:t>
            </a:r>
            <a:r>
              <a:rPr dirty="0" sz="2350" spc="15" b="1">
                <a:latin typeface="宋体"/>
                <a:cs typeface="宋体"/>
              </a:rPr>
              <a:t>2</a:t>
            </a:r>
            <a:r>
              <a:rPr dirty="0" sz="2350" b="1">
                <a:latin typeface="宋体"/>
                <a:cs typeface="宋体"/>
              </a:rPr>
              <a:t>	</a:t>
            </a:r>
            <a:r>
              <a:rPr dirty="0" sz="2800" spc="-10" b="1">
                <a:solidFill>
                  <a:srgbClr val="993300"/>
                </a:solidFill>
                <a:latin typeface="Times New Roman"/>
                <a:cs typeface="Times New Roman"/>
              </a:rPr>
              <a:t>e</a:t>
            </a:r>
            <a:r>
              <a:rPr dirty="0" sz="2800" b="1">
                <a:solidFill>
                  <a:srgbClr val="993300"/>
                </a:solidFill>
                <a:latin typeface="Times New Roman"/>
                <a:cs typeface="Times New Roman"/>
              </a:rPr>
              <a:t>2	</a:t>
            </a:r>
            <a:r>
              <a:rPr dirty="0" sz="2800" spc="-10" b="1">
                <a:solidFill>
                  <a:srgbClr val="3333FF"/>
                </a:solidFill>
                <a:latin typeface="Times New Roman"/>
                <a:cs typeface="Times New Roman"/>
              </a:rPr>
              <a:t>e1</a:t>
            </a:r>
            <a:endParaRPr sz="2800">
              <a:latin typeface="Times New Roman"/>
              <a:cs typeface="Times New Roman"/>
            </a:endParaRPr>
          </a:p>
          <a:p>
            <a:pPr algn="ctr" marR="1783080">
              <a:lnSpc>
                <a:spcPts val="3160"/>
              </a:lnSpc>
            </a:pPr>
            <a:r>
              <a:rPr dirty="0" sz="2800" spc="-10" b="1">
                <a:solidFill>
                  <a:srgbClr val="0099CC"/>
                </a:solidFill>
                <a:latin typeface="Times New Roman"/>
                <a:cs typeface="Times New Roman"/>
              </a:rPr>
              <a:t>r4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07539" y="4910835"/>
            <a:ext cx="3600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099CC"/>
                </a:solidFill>
                <a:latin typeface="Times New Roman"/>
                <a:cs typeface="Times New Roman"/>
              </a:rPr>
              <a:t>r1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626927" y="4606035"/>
            <a:ext cx="398145" cy="75692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 marR="5080" indent="38100">
              <a:lnSpc>
                <a:spcPct val="71400"/>
              </a:lnSpc>
              <a:spcBef>
                <a:spcPts val="1060"/>
              </a:spcBef>
            </a:pPr>
            <a:r>
              <a:rPr dirty="0" sz="2800" spc="-10" b="1">
                <a:solidFill>
                  <a:srgbClr val="FF3300"/>
                </a:solidFill>
                <a:latin typeface="Times New Roman"/>
                <a:cs typeface="Times New Roman"/>
              </a:rPr>
              <a:t>e3  </a:t>
            </a:r>
            <a:r>
              <a:rPr dirty="0" sz="2800" spc="-10" b="1">
                <a:solidFill>
                  <a:srgbClr val="0099CC"/>
                </a:solidFill>
                <a:latin typeface="Times New Roman"/>
                <a:cs typeface="Times New Roman"/>
              </a:rPr>
              <a:t>r1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626927" y="5291835"/>
            <a:ext cx="3600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099CC"/>
                </a:solidFill>
                <a:latin typeface="Times New Roman"/>
                <a:cs typeface="Times New Roman"/>
              </a:rPr>
              <a:t>r2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907539" y="5276595"/>
            <a:ext cx="3600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099CC"/>
                </a:solidFill>
                <a:latin typeface="Times New Roman"/>
                <a:cs typeface="Times New Roman"/>
              </a:rPr>
              <a:t>r2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626927" y="5657595"/>
            <a:ext cx="3600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099CC"/>
                </a:solidFill>
                <a:latin typeface="Times New Roman"/>
                <a:cs typeface="Times New Roman"/>
              </a:rPr>
              <a:t>r3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871662" y="144462"/>
            <a:ext cx="6842125" cy="2520950"/>
          </a:xfrm>
          <a:custGeom>
            <a:avLst/>
            <a:gdLst/>
            <a:ahLst/>
            <a:cxnLst/>
            <a:rect l="l" t="t" r="r" b="b"/>
            <a:pathLst>
              <a:path w="6842125" h="2520950">
                <a:moveTo>
                  <a:pt x="2850885" y="1258887"/>
                </a:moveTo>
                <a:lnTo>
                  <a:pt x="1140354" y="1258887"/>
                </a:lnTo>
                <a:lnTo>
                  <a:pt x="2003513" y="2520924"/>
                </a:lnTo>
                <a:lnTo>
                  <a:pt x="2850885" y="1258887"/>
                </a:lnTo>
                <a:close/>
              </a:path>
              <a:path w="6842125" h="2520950">
                <a:moveTo>
                  <a:pt x="6842125" y="0"/>
                </a:moveTo>
                <a:lnTo>
                  <a:pt x="0" y="0"/>
                </a:lnTo>
                <a:lnTo>
                  <a:pt x="0" y="1258887"/>
                </a:lnTo>
                <a:lnTo>
                  <a:pt x="6842125" y="1258887"/>
                </a:lnTo>
                <a:lnTo>
                  <a:pt x="6842125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871662" y="144462"/>
            <a:ext cx="6842125" cy="2520950"/>
          </a:xfrm>
          <a:custGeom>
            <a:avLst/>
            <a:gdLst/>
            <a:ahLst/>
            <a:cxnLst/>
            <a:rect l="l" t="t" r="r" b="b"/>
            <a:pathLst>
              <a:path w="6842125" h="2520950">
                <a:moveTo>
                  <a:pt x="0" y="0"/>
                </a:moveTo>
                <a:lnTo>
                  <a:pt x="1140354" y="0"/>
                </a:lnTo>
                <a:lnTo>
                  <a:pt x="2850885" y="0"/>
                </a:lnTo>
                <a:lnTo>
                  <a:pt x="6842125" y="0"/>
                </a:lnTo>
                <a:lnTo>
                  <a:pt x="6842125" y="734353"/>
                </a:lnTo>
                <a:lnTo>
                  <a:pt x="6842125" y="1049074"/>
                </a:lnTo>
                <a:lnTo>
                  <a:pt x="6842125" y="1258887"/>
                </a:lnTo>
                <a:lnTo>
                  <a:pt x="2850885" y="1258887"/>
                </a:lnTo>
                <a:lnTo>
                  <a:pt x="2003514" y="2520924"/>
                </a:lnTo>
                <a:lnTo>
                  <a:pt x="1140354" y="1258887"/>
                </a:lnTo>
                <a:lnTo>
                  <a:pt x="0" y="1258887"/>
                </a:lnTo>
                <a:lnTo>
                  <a:pt x="0" y="1049074"/>
                </a:lnTo>
                <a:lnTo>
                  <a:pt x="0" y="73435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590800" y="100012"/>
            <a:ext cx="6121400" cy="2506980"/>
          </a:xfrm>
          <a:custGeom>
            <a:avLst/>
            <a:gdLst/>
            <a:ahLst/>
            <a:cxnLst/>
            <a:rect l="l" t="t" r="r" b="b"/>
            <a:pathLst>
              <a:path w="6121400" h="2506980">
                <a:moveTo>
                  <a:pt x="2550582" y="1349375"/>
                </a:moveTo>
                <a:lnTo>
                  <a:pt x="1020232" y="1349375"/>
                </a:lnTo>
                <a:lnTo>
                  <a:pt x="2979649" y="2506653"/>
                </a:lnTo>
                <a:lnTo>
                  <a:pt x="2550582" y="1349375"/>
                </a:lnTo>
                <a:close/>
              </a:path>
              <a:path w="6121400" h="2506980">
                <a:moveTo>
                  <a:pt x="6121400" y="0"/>
                </a:moveTo>
                <a:lnTo>
                  <a:pt x="0" y="0"/>
                </a:lnTo>
                <a:lnTo>
                  <a:pt x="0" y="1349375"/>
                </a:lnTo>
                <a:lnTo>
                  <a:pt x="6121400" y="1349375"/>
                </a:lnTo>
                <a:lnTo>
                  <a:pt x="6121400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590800" y="100012"/>
            <a:ext cx="6121400" cy="2506980"/>
          </a:xfrm>
          <a:custGeom>
            <a:avLst/>
            <a:gdLst/>
            <a:ahLst/>
            <a:cxnLst/>
            <a:rect l="l" t="t" r="r" b="b"/>
            <a:pathLst>
              <a:path w="6121400" h="2506980">
                <a:moveTo>
                  <a:pt x="0" y="0"/>
                </a:moveTo>
                <a:lnTo>
                  <a:pt x="1020233" y="0"/>
                </a:lnTo>
                <a:lnTo>
                  <a:pt x="2550583" y="0"/>
                </a:lnTo>
                <a:lnTo>
                  <a:pt x="6121400" y="0"/>
                </a:lnTo>
                <a:lnTo>
                  <a:pt x="6121400" y="787134"/>
                </a:lnTo>
                <a:lnTo>
                  <a:pt x="6121400" y="1124481"/>
                </a:lnTo>
                <a:lnTo>
                  <a:pt x="6121400" y="1349375"/>
                </a:lnTo>
                <a:lnTo>
                  <a:pt x="2550583" y="1349375"/>
                </a:lnTo>
                <a:lnTo>
                  <a:pt x="2979650" y="2506653"/>
                </a:lnTo>
                <a:lnTo>
                  <a:pt x="1020233" y="1349375"/>
                </a:lnTo>
                <a:lnTo>
                  <a:pt x="0" y="1349375"/>
                </a:lnTo>
                <a:lnTo>
                  <a:pt x="0" y="1124481"/>
                </a:lnTo>
                <a:lnTo>
                  <a:pt x="0" y="78713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736725" y="188912"/>
            <a:ext cx="6121400" cy="2843530"/>
          </a:xfrm>
          <a:custGeom>
            <a:avLst/>
            <a:gdLst/>
            <a:ahLst/>
            <a:cxnLst/>
            <a:rect l="l" t="t" r="r" b="b"/>
            <a:pathLst>
              <a:path w="6121400" h="2843530">
                <a:moveTo>
                  <a:pt x="2550582" y="1349375"/>
                </a:moveTo>
                <a:lnTo>
                  <a:pt x="1020232" y="1349375"/>
                </a:lnTo>
                <a:lnTo>
                  <a:pt x="557171" y="2843189"/>
                </a:lnTo>
                <a:lnTo>
                  <a:pt x="2550582" y="1349375"/>
                </a:lnTo>
                <a:close/>
              </a:path>
              <a:path w="6121400" h="2843530">
                <a:moveTo>
                  <a:pt x="6121400" y="0"/>
                </a:moveTo>
                <a:lnTo>
                  <a:pt x="0" y="0"/>
                </a:lnTo>
                <a:lnTo>
                  <a:pt x="0" y="1349375"/>
                </a:lnTo>
                <a:lnTo>
                  <a:pt x="6121400" y="1349375"/>
                </a:lnTo>
                <a:lnTo>
                  <a:pt x="6121400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736725" y="188912"/>
            <a:ext cx="6121400" cy="2843530"/>
          </a:xfrm>
          <a:custGeom>
            <a:avLst/>
            <a:gdLst/>
            <a:ahLst/>
            <a:cxnLst/>
            <a:rect l="l" t="t" r="r" b="b"/>
            <a:pathLst>
              <a:path w="6121400" h="2843530">
                <a:moveTo>
                  <a:pt x="0" y="0"/>
                </a:moveTo>
                <a:lnTo>
                  <a:pt x="1020233" y="0"/>
                </a:lnTo>
                <a:lnTo>
                  <a:pt x="2550583" y="0"/>
                </a:lnTo>
                <a:lnTo>
                  <a:pt x="6121400" y="0"/>
                </a:lnTo>
                <a:lnTo>
                  <a:pt x="6121400" y="787134"/>
                </a:lnTo>
                <a:lnTo>
                  <a:pt x="6121400" y="1124481"/>
                </a:lnTo>
                <a:lnTo>
                  <a:pt x="6121400" y="1349375"/>
                </a:lnTo>
                <a:lnTo>
                  <a:pt x="2550583" y="1349375"/>
                </a:lnTo>
                <a:lnTo>
                  <a:pt x="557171" y="2843190"/>
                </a:lnTo>
                <a:lnTo>
                  <a:pt x="1020233" y="1349375"/>
                </a:lnTo>
                <a:lnTo>
                  <a:pt x="0" y="1349375"/>
                </a:lnTo>
                <a:lnTo>
                  <a:pt x="0" y="1124481"/>
                </a:lnTo>
                <a:lnTo>
                  <a:pt x="0" y="78713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>
            <a:spLocks noGrp="1"/>
          </p:cNvSpPr>
          <p:nvPr>
            <p:ph type="title"/>
          </p:nvPr>
        </p:nvSpPr>
        <p:spPr>
          <a:xfrm>
            <a:off x="755015" y="6444"/>
            <a:ext cx="772795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6881" sz="4650" spc="142">
                <a:solidFill>
                  <a:srgbClr val="000000"/>
                </a:solidFill>
              </a:rPr>
              <a:t>例：</a:t>
            </a:r>
            <a:r>
              <a:rPr dirty="0" baseline="-26881" sz="4650" spc="-2085">
                <a:solidFill>
                  <a:srgbClr val="000000"/>
                </a:solidFill>
              </a:rPr>
              <a:t>考</a:t>
            </a:r>
            <a:r>
              <a:rPr dirty="0" baseline="-14285" sz="2625" spc="-1050">
                <a:solidFill>
                  <a:srgbClr val="000000"/>
                </a:solidFill>
                <a:latin typeface="宋体"/>
                <a:cs typeface="宋体"/>
              </a:rPr>
              <a:t>期</a:t>
            </a:r>
            <a:r>
              <a:rPr dirty="0" sz="1750" spc="-1340">
                <a:solidFill>
                  <a:srgbClr val="000000"/>
                </a:solidFill>
                <a:latin typeface="宋体"/>
                <a:cs typeface="宋体"/>
              </a:rPr>
              <a:t>期</a:t>
            </a:r>
            <a:r>
              <a:rPr dirty="0" baseline="-26881" sz="4650" spc="-4184">
                <a:solidFill>
                  <a:srgbClr val="000000"/>
                </a:solidFill>
              </a:rPr>
              <a:t>虑</a:t>
            </a:r>
            <a:r>
              <a:rPr dirty="0" baseline="-14285" sz="2625" spc="-1050">
                <a:solidFill>
                  <a:srgbClr val="000000"/>
                </a:solidFill>
                <a:latin typeface="宋体"/>
                <a:cs typeface="宋体"/>
              </a:rPr>
              <a:t>待</a:t>
            </a:r>
            <a:r>
              <a:rPr dirty="0" sz="1750" spc="-1015">
                <a:solidFill>
                  <a:srgbClr val="000000"/>
                </a:solidFill>
                <a:latin typeface="宋体"/>
                <a:cs typeface="宋体"/>
              </a:rPr>
              <a:t>待</a:t>
            </a:r>
            <a:r>
              <a:rPr dirty="0" baseline="-14285" sz="2625" spc="-1050">
                <a:solidFill>
                  <a:srgbClr val="000000"/>
                </a:solidFill>
                <a:latin typeface="宋体"/>
                <a:cs typeface="宋体"/>
              </a:rPr>
              <a:t>输</a:t>
            </a:r>
            <a:r>
              <a:rPr dirty="0" sz="1750" spc="-1750">
                <a:solidFill>
                  <a:srgbClr val="000000"/>
                </a:solidFill>
                <a:latin typeface="宋体"/>
                <a:cs typeface="宋体"/>
              </a:rPr>
              <a:t>输</a:t>
            </a:r>
            <a:r>
              <a:rPr dirty="0" baseline="-26881" sz="4650" spc="-3570">
                <a:solidFill>
                  <a:srgbClr val="000000"/>
                </a:solidFill>
              </a:rPr>
              <a:t>表</a:t>
            </a:r>
            <a:r>
              <a:rPr dirty="0" baseline="-14285" sz="2625" spc="-1050">
                <a:solidFill>
                  <a:srgbClr val="000000"/>
                </a:solidFill>
                <a:latin typeface="宋体"/>
                <a:cs typeface="宋体"/>
              </a:rPr>
              <a:t>入</a:t>
            </a:r>
            <a:r>
              <a:rPr dirty="0" sz="1750" spc="-1535">
                <a:solidFill>
                  <a:srgbClr val="000000"/>
                </a:solidFill>
                <a:latin typeface="宋体"/>
                <a:cs typeface="宋体"/>
              </a:rPr>
              <a:t>入</a:t>
            </a:r>
            <a:r>
              <a:rPr dirty="0" baseline="7936" sz="2625" spc="-1860">
                <a:solidFill>
                  <a:srgbClr val="000000"/>
                </a:solidFill>
                <a:latin typeface="宋体"/>
                <a:cs typeface="宋体"/>
              </a:rPr>
              <a:t>期</a:t>
            </a:r>
            <a:r>
              <a:rPr dirty="0" baseline="-14285" sz="2625" spc="-1650">
                <a:solidFill>
                  <a:srgbClr val="000000"/>
                </a:solidFill>
                <a:latin typeface="宋体"/>
                <a:cs typeface="宋体"/>
              </a:rPr>
              <a:t>符</a:t>
            </a:r>
            <a:r>
              <a:rPr dirty="0" baseline="-26881" sz="4650" spc="-4079">
                <a:solidFill>
                  <a:srgbClr val="000000"/>
                </a:solidFill>
              </a:rPr>
              <a:t>达</a:t>
            </a:r>
            <a:r>
              <a:rPr dirty="0" sz="1750" spc="-1535">
                <a:solidFill>
                  <a:srgbClr val="000000"/>
                </a:solidFill>
                <a:latin typeface="宋体"/>
                <a:cs typeface="宋体"/>
              </a:rPr>
              <a:t>符</a:t>
            </a:r>
            <a:r>
              <a:rPr dirty="0" baseline="7936" sz="2625" spc="-1860">
                <a:solidFill>
                  <a:srgbClr val="000000"/>
                </a:solidFill>
                <a:latin typeface="宋体"/>
                <a:cs typeface="宋体"/>
              </a:rPr>
              <a:t>待</a:t>
            </a:r>
            <a:r>
              <a:rPr dirty="0" baseline="-14285" sz="2625" spc="-1050">
                <a:solidFill>
                  <a:srgbClr val="000000"/>
                </a:solidFill>
                <a:latin typeface="宋体"/>
                <a:cs typeface="宋体"/>
              </a:rPr>
              <a:t>号</a:t>
            </a:r>
            <a:r>
              <a:rPr dirty="0" sz="1750" spc="-1535">
                <a:solidFill>
                  <a:srgbClr val="000000"/>
                </a:solidFill>
                <a:latin typeface="宋体"/>
                <a:cs typeface="宋体"/>
              </a:rPr>
              <a:t>号</a:t>
            </a:r>
            <a:r>
              <a:rPr dirty="0" baseline="7936" sz="2625" spc="-1860">
                <a:solidFill>
                  <a:srgbClr val="000000"/>
                </a:solidFill>
                <a:latin typeface="宋体"/>
                <a:cs typeface="宋体"/>
              </a:rPr>
              <a:t>输</a:t>
            </a:r>
            <a:r>
              <a:rPr dirty="0" baseline="-14285" sz="2625" spc="-2265">
                <a:solidFill>
                  <a:srgbClr val="000000"/>
                </a:solidFill>
                <a:latin typeface="宋体"/>
                <a:cs typeface="宋体"/>
              </a:rPr>
              <a:t>为</a:t>
            </a:r>
            <a:r>
              <a:rPr dirty="0" baseline="-26881" sz="4650" spc="-3457">
                <a:solidFill>
                  <a:srgbClr val="000000"/>
                </a:solidFill>
              </a:rPr>
              <a:t>式</a:t>
            </a:r>
            <a:r>
              <a:rPr dirty="0" sz="1750" spc="-1535">
                <a:solidFill>
                  <a:srgbClr val="000000"/>
                </a:solidFill>
                <a:latin typeface="宋体"/>
                <a:cs typeface="宋体"/>
              </a:rPr>
              <a:t>为</a:t>
            </a:r>
            <a:r>
              <a:rPr dirty="0" baseline="7936" sz="2625" spc="-1860">
                <a:solidFill>
                  <a:srgbClr val="000000"/>
                </a:solidFill>
                <a:latin typeface="宋体"/>
                <a:cs typeface="宋体"/>
              </a:rPr>
              <a:t>入</a:t>
            </a:r>
            <a:r>
              <a:rPr dirty="0" baseline="-14285" sz="2625" spc="-1050">
                <a:solidFill>
                  <a:srgbClr val="000000"/>
                </a:solidFill>
                <a:latin typeface="宋体"/>
                <a:cs typeface="宋体"/>
              </a:rPr>
              <a:t>运</a:t>
            </a:r>
            <a:r>
              <a:rPr dirty="0" sz="1750" spc="-1535">
                <a:solidFill>
                  <a:srgbClr val="000000"/>
                </a:solidFill>
                <a:latin typeface="宋体"/>
                <a:cs typeface="宋体"/>
              </a:rPr>
              <a:t>运</a:t>
            </a:r>
            <a:r>
              <a:rPr dirty="0" baseline="7936" sz="2625" spc="-2100">
                <a:solidFill>
                  <a:srgbClr val="000000"/>
                </a:solidFill>
                <a:latin typeface="宋体"/>
                <a:cs typeface="宋体"/>
              </a:rPr>
              <a:t>符</a:t>
            </a:r>
            <a:r>
              <a:rPr dirty="0" baseline="-26881" sz="4650" spc="-4432">
                <a:solidFill>
                  <a:srgbClr val="000000"/>
                </a:solidFill>
              </a:rPr>
              <a:t>文</a:t>
            </a:r>
            <a:r>
              <a:rPr dirty="0" baseline="-14285" sz="2625" spc="-1050">
                <a:solidFill>
                  <a:srgbClr val="000000"/>
                </a:solidFill>
                <a:latin typeface="宋体"/>
                <a:cs typeface="宋体"/>
              </a:rPr>
              <a:t>算</a:t>
            </a:r>
            <a:r>
              <a:rPr dirty="0" sz="1750" spc="-1535">
                <a:solidFill>
                  <a:srgbClr val="000000"/>
                </a:solidFill>
                <a:latin typeface="宋体"/>
                <a:cs typeface="宋体"/>
              </a:rPr>
              <a:t>算</a:t>
            </a:r>
            <a:r>
              <a:rPr dirty="0" baseline="7936" sz="2625" spc="-1860">
                <a:solidFill>
                  <a:srgbClr val="000000"/>
                </a:solidFill>
                <a:latin typeface="宋体"/>
                <a:cs typeface="宋体"/>
              </a:rPr>
              <a:t>号</a:t>
            </a:r>
            <a:r>
              <a:rPr dirty="0" baseline="-14285" sz="2625" spc="-1050">
                <a:solidFill>
                  <a:srgbClr val="000000"/>
                </a:solidFill>
                <a:latin typeface="宋体"/>
                <a:cs typeface="宋体"/>
              </a:rPr>
              <a:t>符</a:t>
            </a:r>
            <a:r>
              <a:rPr dirty="0" sz="1750" spc="-1585">
                <a:solidFill>
                  <a:srgbClr val="000000"/>
                </a:solidFill>
                <a:latin typeface="宋体"/>
                <a:cs typeface="宋体"/>
              </a:rPr>
              <a:t>对</a:t>
            </a:r>
            <a:r>
              <a:rPr dirty="0" baseline="-26881" sz="4650" spc="-4605">
                <a:solidFill>
                  <a:srgbClr val="000000"/>
                </a:solidFill>
              </a:rPr>
              <a:t>法</a:t>
            </a:r>
            <a:r>
              <a:rPr dirty="0" baseline="7936" sz="2625" spc="-1860">
                <a:solidFill>
                  <a:srgbClr val="000000"/>
                </a:solidFill>
                <a:latin typeface="宋体"/>
                <a:cs typeface="宋体"/>
              </a:rPr>
              <a:t>为</a:t>
            </a:r>
            <a:r>
              <a:rPr dirty="0" baseline="-14285" sz="2625" spc="-1050">
                <a:solidFill>
                  <a:srgbClr val="000000"/>
                </a:solidFill>
                <a:latin typeface="宋体"/>
                <a:cs typeface="宋体"/>
              </a:rPr>
              <a:t>号</a:t>
            </a:r>
            <a:r>
              <a:rPr dirty="0" sz="1750" spc="-1535">
                <a:solidFill>
                  <a:srgbClr val="000000"/>
                </a:solidFill>
                <a:latin typeface="宋体"/>
                <a:cs typeface="宋体"/>
              </a:rPr>
              <a:t>象</a:t>
            </a:r>
            <a:r>
              <a:rPr dirty="0" baseline="7936" sz="2625" spc="-1860">
                <a:solidFill>
                  <a:srgbClr val="000000"/>
                </a:solidFill>
                <a:latin typeface="宋体"/>
                <a:cs typeface="宋体"/>
              </a:rPr>
              <a:t>运</a:t>
            </a:r>
            <a:r>
              <a:rPr dirty="0" baseline="-14285" sz="2625" spc="-1402">
                <a:solidFill>
                  <a:srgbClr val="000000"/>
                </a:solidFill>
                <a:latin typeface="宋体"/>
                <a:cs typeface="宋体"/>
              </a:rPr>
              <a:t>或</a:t>
            </a:r>
            <a:r>
              <a:rPr dirty="0" baseline="-26881" sz="4650" spc="-1995">
                <a:solidFill>
                  <a:srgbClr val="000000"/>
                </a:solidFill>
                <a:latin typeface="宋体"/>
                <a:cs typeface="宋体"/>
              </a:rPr>
              <a:t>4</a:t>
            </a:r>
            <a:r>
              <a:rPr dirty="0" sz="1750" spc="-1535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dirty="0" baseline="7936" sz="2625" spc="-1860">
                <a:solidFill>
                  <a:srgbClr val="000000"/>
                </a:solidFill>
                <a:latin typeface="宋体"/>
                <a:cs typeface="宋体"/>
              </a:rPr>
              <a:t>算</a:t>
            </a:r>
            <a:r>
              <a:rPr dirty="0" baseline="-14285" sz="2625" spc="-1702">
                <a:solidFill>
                  <a:srgbClr val="000000"/>
                </a:solidFill>
                <a:latin typeface="宋体"/>
                <a:cs typeface="宋体"/>
              </a:rPr>
              <a:t>右</a:t>
            </a:r>
            <a:r>
              <a:rPr dirty="0" baseline="-26881" sz="4650" spc="-1695">
                <a:solidFill>
                  <a:srgbClr val="000000"/>
                </a:solidFill>
                <a:latin typeface="宋体"/>
                <a:cs typeface="宋体"/>
              </a:rPr>
              <a:t>.</a:t>
            </a:r>
            <a:r>
              <a:rPr dirty="0" sz="1750" spc="-1535">
                <a:solidFill>
                  <a:srgbClr val="000000"/>
                </a:solidFill>
                <a:latin typeface="宋体"/>
                <a:cs typeface="宋体"/>
              </a:rPr>
              <a:t>首</a:t>
            </a:r>
            <a:r>
              <a:rPr dirty="0" baseline="7936" sz="2625" spc="-1860">
                <a:solidFill>
                  <a:srgbClr val="000000"/>
                </a:solidFill>
                <a:latin typeface="宋体"/>
                <a:cs typeface="宋体"/>
              </a:rPr>
              <a:t>对</a:t>
            </a:r>
            <a:r>
              <a:rPr dirty="0" baseline="-14285" sz="2625" spc="-2002">
                <a:solidFill>
                  <a:srgbClr val="000000"/>
                </a:solidFill>
                <a:latin typeface="宋体"/>
                <a:cs typeface="宋体"/>
              </a:rPr>
              <a:t>括</a:t>
            </a:r>
            <a:r>
              <a:rPr dirty="0" baseline="-26881" sz="4650" spc="-1395">
                <a:solidFill>
                  <a:srgbClr val="000000"/>
                </a:solidFill>
                <a:latin typeface="宋体"/>
                <a:cs typeface="宋体"/>
              </a:rPr>
              <a:t>1</a:t>
            </a:r>
            <a:r>
              <a:rPr dirty="0" sz="1750" spc="-1535">
                <a:solidFill>
                  <a:srgbClr val="000000"/>
                </a:solidFill>
                <a:latin typeface="宋体"/>
                <a:cs typeface="宋体"/>
              </a:rPr>
              <a:t>字</a:t>
            </a:r>
            <a:r>
              <a:rPr dirty="0" baseline="7936" sz="2625" spc="-1860">
                <a:solidFill>
                  <a:srgbClr val="000000"/>
                </a:solidFill>
                <a:latin typeface="宋体"/>
                <a:cs typeface="宋体"/>
              </a:rPr>
              <a:t>象</a:t>
            </a:r>
            <a:r>
              <a:rPr dirty="0" baseline="-14285" sz="2625" spc="-2302">
                <a:solidFill>
                  <a:srgbClr val="000000"/>
                </a:solidFill>
                <a:latin typeface="宋体"/>
                <a:cs typeface="宋体"/>
              </a:rPr>
              <a:t>号</a:t>
            </a:r>
            <a:r>
              <a:rPr dirty="0" baseline="-26881" sz="4650" spc="-1095">
                <a:solidFill>
                  <a:srgbClr val="000000"/>
                </a:solidFill>
                <a:latin typeface="宋体"/>
                <a:cs typeface="宋体"/>
              </a:rPr>
              <a:t>1</a:t>
            </a:r>
            <a:r>
              <a:rPr dirty="0" sz="1750" spc="-1535">
                <a:solidFill>
                  <a:srgbClr val="000000"/>
                </a:solidFill>
                <a:latin typeface="宋体"/>
                <a:cs typeface="宋体"/>
              </a:rPr>
              <a:t>符</a:t>
            </a:r>
            <a:r>
              <a:rPr dirty="0" baseline="7936" sz="2625" spc="-1860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dirty="0" baseline="-14285" sz="2625" spc="-2602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dirty="0" baseline="-26881" sz="4650" spc="-3120">
                <a:solidFill>
                  <a:srgbClr val="000000"/>
                </a:solidFill>
              </a:rPr>
              <a:t>在</a:t>
            </a:r>
            <a:r>
              <a:rPr dirty="0" sz="1750" spc="-1535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dirty="0" baseline="7936" sz="2625" spc="-1860">
                <a:solidFill>
                  <a:srgbClr val="000000"/>
                </a:solidFill>
                <a:latin typeface="宋体"/>
                <a:cs typeface="宋体"/>
              </a:rPr>
              <a:t>首</a:t>
            </a:r>
            <a:r>
              <a:rPr dirty="0" baseline="-14285" sz="2625" spc="-1050">
                <a:solidFill>
                  <a:srgbClr val="000000"/>
                </a:solidFill>
                <a:latin typeface="宋体"/>
                <a:cs typeface="宋体"/>
              </a:rPr>
              <a:t>而</a:t>
            </a:r>
            <a:r>
              <a:rPr dirty="0" sz="1750" spc="-1535">
                <a:solidFill>
                  <a:srgbClr val="000000"/>
                </a:solidFill>
                <a:latin typeface="宋体"/>
                <a:cs typeface="宋体"/>
              </a:rPr>
              <a:t>即</a:t>
            </a:r>
            <a:r>
              <a:rPr dirty="0" baseline="7936" sz="2625" spc="-2437">
                <a:solidFill>
                  <a:srgbClr val="000000"/>
                </a:solidFill>
                <a:latin typeface="宋体"/>
                <a:cs typeface="宋体"/>
              </a:rPr>
              <a:t>字</a:t>
            </a:r>
            <a:r>
              <a:rPr dirty="0" baseline="-26881" sz="4650" spc="-4095">
                <a:solidFill>
                  <a:srgbClr val="000000"/>
                </a:solidFill>
              </a:rPr>
              <a:t>“</a:t>
            </a:r>
            <a:r>
              <a:rPr dirty="0" baseline="-14285" sz="2625" spc="-1050">
                <a:solidFill>
                  <a:srgbClr val="000000"/>
                </a:solidFill>
                <a:latin typeface="宋体"/>
                <a:cs typeface="宋体"/>
              </a:rPr>
              <a:t>遇</a:t>
            </a:r>
            <a:r>
              <a:rPr dirty="0" sz="1800" spc="-28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baseline="7936" sz="2625" spc="-2227">
                <a:solidFill>
                  <a:srgbClr val="000000"/>
                </a:solidFill>
                <a:latin typeface="宋体"/>
                <a:cs typeface="宋体"/>
              </a:rPr>
              <a:t>符</a:t>
            </a:r>
            <a:r>
              <a:rPr dirty="0" sz="1800" spc="-755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baseline="-14285" sz="2625" spc="-1514">
                <a:solidFill>
                  <a:srgbClr val="000000"/>
                </a:solidFill>
                <a:latin typeface="宋体"/>
                <a:cs typeface="宋体"/>
              </a:rPr>
              <a:t>到</a:t>
            </a:r>
            <a:r>
              <a:rPr dirty="0" sz="1750" spc="-1500">
                <a:solidFill>
                  <a:srgbClr val="000000"/>
                </a:solidFill>
                <a:latin typeface="宋体"/>
                <a:cs typeface="宋体"/>
              </a:rPr>
              <a:t>或</a:t>
            </a:r>
            <a:r>
              <a:rPr dirty="0" baseline="-26881" sz="4650" spc="-1942">
                <a:solidFill>
                  <a:srgbClr val="000000"/>
                </a:solidFill>
                <a:latin typeface="宋体"/>
                <a:cs typeface="宋体"/>
              </a:rPr>
              <a:t>*</a:t>
            </a:r>
            <a:r>
              <a:rPr dirty="0" baseline="7936" sz="2625" spc="-1860">
                <a:solidFill>
                  <a:srgbClr val="000000"/>
                </a:solidFill>
                <a:latin typeface="宋体"/>
                <a:cs typeface="宋体"/>
              </a:rPr>
              <a:t>或</a:t>
            </a:r>
            <a:r>
              <a:rPr dirty="0" baseline="-14285" sz="2625" spc="-1514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dirty="0" sz="1800" spc="-54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baseline="-26881" sz="4650" spc="-3967">
                <a:solidFill>
                  <a:srgbClr val="000000"/>
                </a:solidFill>
              </a:rPr>
              <a:t>优</a:t>
            </a:r>
            <a:r>
              <a:rPr dirty="0" baseline="7936" sz="2625" spc="-2550">
                <a:solidFill>
                  <a:srgbClr val="000000"/>
                </a:solidFill>
                <a:latin typeface="宋体"/>
                <a:cs typeface="宋体"/>
              </a:rPr>
              <a:t>运</a:t>
            </a:r>
            <a:r>
              <a:rPr dirty="0" sz="1750" spc="-1300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dirty="0" baseline="-14285" sz="2625" spc="-712">
                <a:solidFill>
                  <a:srgbClr val="000000"/>
                </a:solidFill>
                <a:latin typeface="宋体"/>
                <a:cs typeface="宋体"/>
              </a:rPr>
              <a:t>却</a:t>
            </a:r>
            <a:r>
              <a:rPr dirty="0" baseline="7936" sz="2625" spc="-2550">
                <a:solidFill>
                  <a:srgbClr val="000000"/>
                </a:solidFill>
                <a:latin typeface="宋体"/>
                <a:cs typeface="宋体"/>
              </a:rPr>
              <a:t>算</a:t>
            </a:r>
            <a:r>
              <a:rPr dirty="0" sz="1750" spc="-1300">
                <a:solidFill>
                  <a:srgbClr val="000000"/>
                </a:solidFill>
                <a:latin typeface="宋体"/>
                <a:cs typeface="宋体"/>
              </a:rPr>
              <a:t>而</a:t>
            </a:r>
            <a:r>
              <a:rPr dirty="0" baseline="-14285" sz="2625" spc="-2039">
                <a:solidFill>
                  <a:srgbClr val="000000"/>
                </a:solidFill>
                <a:latin typeface="宋体"/>
                <a:cs typeface="宋体"/>
              </a:rPr>
              <a:t>是</a:t>
            </a:r>
            <a:r>
              <a:rPr dirty="0" baseline="-26881" sz="4650" spc="-3345">
                <a:solidFill>
                  <a:srgbClr val="000000"/>
                </a:solidFill>
              </a:rPr>
              <a:t>先</a:t>
            </a:r>
            <a:r>
              <a:rPr dirty="0" baseline="7936" sz="2625" spc="-2550">
                <a:solidFill>
                  <a:srgbClr val="000000"/>
                </a:solidFill>
                <a:latin typeface="宋体"/>
                <a:cs typeface="宋体"/>
              </a:rPr>
              <a:t>符</a:t>
            </a:r>
            <a:r>
              <a:rPr dirty="0" sz="1750" spc="-1300">
                <a:solidFill>
                  <a:srgbClr val="000000"/>
                </a:solidFill>
                <a:latin typeface="宋体"/>
                <a:cs typeface="宋体"/>
              </a:rPr>
              <a:t>输</a:t>
            </a:r>
            <a:r>
              <a:rPr dirty="0" baseline="-14285" sz="2625" spc="-712">
                <a:solidFill>
                  <a:srgbClr val="000000"/>
                </a:solidFill>
                <a:latin typeface="宋体"/>
                <a:cs typeface="宋体"/>
              </a:rPr>
              <a:t>运</a:t>
            </a:r>
            <a:r>
              <a:rPr dirty="0" baseline="7936" sz="2625" spc="-2550">
                <a:solidFill>
                  <a:srgbClr val="000000"/>
                </a:solidFill>
                <a:latin typeface="宋体"/>
                <a:cs typeface="宋体"/>
              </a:rPr>
              <a:t>号</a:t>
            </a:r>
            <a:r>
              <a:rPr dirty="0" sz="1750" spc="-1310">
                <a:solidFill>
                  <a:srgbClr val="000000"/>
                </a:solidFill>
                <a:latin typeface="宋体"/>
                <a:cs typeface="宋体"/>
              </a:rPr>
              <a:t>入</a:t>
            </a:r>
            <a:r>
              <a:rPr dirty="0" baseline="-26881" sz="4650" spc="-4657">
                <a:solidFill>
                  <a:srgbClr val="000000"/>
                </a:solidFill>
              </a:rPr>
              <a:t>于</a:t>
            </a:r>
            <a:r>
              <a:rPr dirty="0" baseline="-14285" sz="2625" spc="-712">
                <a:solidFill>
                  <a:srgbClr val="000000"/>
                </a:solidFill>
                <a:latin typeface="宋体"/>
                <a:cs typeface="宋体"/>
              </a:rPr>
              <a:t>算</a:t>
            </a:r>
            <a:r>
              <a:rPr dirty="0" baseline="7936" sz="2625" spc="-2550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dirty="0" sz="1750" spc="-1300">
                <a:solidFill>
                  <a:srgbClr val="000000"/>
                </a:solidFill>
                <a:latin typeface="宋体"/>
                <a:cs typeface="宋体"/>
              </a:rPr>
              <a:t>中</a:t>
            </a:r>
            <a:r>
              <a:rPr dirty="0" baseline="-14285" sz="2625" spc="-712">
                <a:solidFill>
                  <a:srgbClr val="000000"/>
                </a:solidFill>
                <a:latin typeface="宋体"/>
                <a:cs typeface="宋体"/>
              </a:rPr>
              <a:t>对</a:t>
            </a:r>
            <a:r>
              <a:rPr dirty="0" baseline="7936" sz="2625" spc="-2550">
                <a:solidFill>
                  <a:srgbClr val="000000"/>
                </a:solidFill>
                <a:latin typeface="宋体"/>
                <a:cs typeface="宋体"/>
              </a:rPr>
              <a:t>但</a:t>
            </a:r>
            <a:r>
              <a:rPr dirty="0" sz="1750" spc="-1725">
                <a:solidFill>
                  <a:srgbClr val="000000"/>
                </a:solidFill>
                <a:latin typeface="宋体"/>
                <a:cs typeface="宋体"/>
              </a:rPr>
              <a:t>出</a:t>
            </a:r>
            <a:r>
              <a:rPr dirty="0" baseline="-26881" sz="4650" spc="-2227">
                <a:solidFill>
                  <a:srgbClr val="000000"/>
                </a:solidFill>
                <a:latin typeface="宋体"/>
                <a:cs typeface="宋体"/>
              </a:rPr>
              <a:t>+</a:t>
            </a:r>
            <a:r>
              <a:rPr dirty="0" baseline="-26881" sz="4650" spc="-2227">
                <a:solidFill>
                  <a:srgbClr val="000000"/>
                </a:solidFill>
              </a:rPr>
              <a:t>，</a:t>
            </a:r>
            <a:r>
              <a:rPr dirty="0" baseline="7936" sz="2625" spc="-2550">
                <a:solidFill>
                  <a:srgbClr val="000000"/>
                </a:solidFill>
                <a:latin typeface="宋体"/>
                <a:cs typeface="宋体"/>
              </a:rPr>
              <a:t>却</a:t>
            </a:r>
            <a:r>
              <a:rPr dirty="0" sz="1750" spc="-15">
                <a:solidFill>
                  <a:srgbClr val="000000"/>
                </a:solidFill>
                <a:latin typeface="宋体"/>
                <a:cs typeface="宋体"/>
              </a:rPr>
              <a:t>现</a:t>
            </a:r>
            <a:r>
              <a:rPr dirty="0" baseline="7936" sz="2625" spc="-2550">
                <a:solidFill>
                  <a:srgbClr val="000000"/>
                </a:solidFill>
                <a:latin typeface="宋体"/>
                <a:cs typeface="宋体"/>
              </a:rPr>
              <a:t>遇</a:t>
            </a:r>
            <a:r>
              <a:rPr dirty="0" sz="1750" spc="-525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dirty="0" baseline="-26881" sz="4650" spc="-3907">
                <a:solidFill>
                  <a:srgbClr val="000000"/>
                </a:solidFill>
              </a:rPr>
              <a:t>运</a:t>
            </a:r>
            <a:r>
              <a:rPr dirty="0" baseline="7936" sz="2625" spc="-2550">
                <a:solidFill>
                  <a:srgbClr val="000000"/>
                </a:solidFill>
                <a:latin typeface="宋体"/>
                <a:cs typeface="宋体"/>
              </a:rPr>
              <a:t>到</a:t>
            </a:r>
            <a:r>
              <a:rPr dirty="0" sz="1750" spc="50">
                <a:solidFill>
                  <a:srgbClr val="000000"/>
                </a:solidFill>
                <a:latin typeface="宋体"/>
                <a:cs typeface="宋体"/>
              </a:rPr>
              <a:t>却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790064" y="444500"/>
            <a:ext cx="5554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9523" sz="2625" spc="-1050" b="1">
                <a:latin typeface="宋体"/>
                <a:cs typeface="宋体"/>
              </a:rPr>
              <a:t>象</a:t>
            </a:r>
            <a:r>
              <a:rPr dirty="0" sz="1750" spc="-1015" b="1">
                <a:latin typeface="宋体"/>
                <a:cs typeface="宋体"/>
              </a:rPr>
              <a:t>是</a:t>
            </a:r>
            <a:r>
              <a:rPr dirty="0" baseline="-9523" sz="2625" spc="-1050" b="1">
                <a:latin typeface="宋体"/>
                <a:cs typeface="宋体"/>
              </a:rPr>
              <a:t>（</a:t>
            </a:r>
            <a:r>
              <a:rPr dirty="0" sz="1750" spc="-1010" b="1">
                <a:latin typeface="宋体"/>
                <a:cs typeface="宋体"/>
              </a:rPr>
              <a:t>运</a:t>
            </a:r>
            <a:r>
              <a:rPr dirty="0" baseline="-10802" sz="2700" spc="-337" b="1">
                <a:latin typeface="Times New Roman"/>
                <a:cs typeface="Times New Roman"/>
              </a:rPr>
              <a:t>id</a:t>
            </a:r>
            <a:r>
              <a:rPr dirty="0" sz="1750" spc="-1325" b="1">
                <a:latin typeface="宋体"/>
                <a:cs typeface="宋体"/>
              </a:rPr>
              <a:t>算</a:t>
            </a:r>
            <a:r>
              <a:rPr dirty="0" baseline="-9523" sz="2625" spc="-585" b="1">
                <a:latin typeface="宋体"/>
                <a:cs typeface="宋体"/>
              </a:rPr>
              <a:t>或</a:t>
            </a:r>
            <a:r>
              <a:rPr dirty="0" sz="1750" spc="-1535" b="1">
                <a:latin typeface="宋体"/>
                <a:cs typeface="宋体"/>
              </a:rPr>
              <a:t>符</a:t>
            </a:r>
            <a:r>
              <a:rPr dirty="0" baseline="12698" sz="2625" spc="-2325" b="1">
                <a:latin typeface="宋体"/>
                <a:cs typeface="宋体"/>
              </a:rPr>
              <a:t>右</a:t>
            </a:r>
            <a:r>
              <a:rPr dirty="0" baseline="-9523" sz="2625" spc="-585" b="1">
                <a:latin typeface="宋体"/>
                <a:cs typeface="宋体"/>
              </a:rPr>
              <a:t>左</a:t>
            </a:r>
            <a:r>
              <a:rPr dirty="0" sz="1750" spc="-1325" b="1">
                <a:latin typeface="宋体"/>
                <a:cs typeface="宋体"/>
              </a:rPr>
              <a:t>号</a:t>
            </a:r>
            <a:r>
              <a:rPr dirty="0" baseline="-9523" sz="2625" spc="-585" b="1">
                <a:latin typeface="宋体"/>
                <a:cs typeface="宋体"/>
              </a:rPr>
              <a:t>括</a:t>
            </a:r>
            <a:r>
              <a:rPr dirty="0" sz="1750" spc="-1325" b="1">
                <a:latin typeface="宋体"/>
                <a:cs typeface="宋体"/>
              </a:rPr>
              <a:t>‘</a:t>
            </a:r>
            <a:r>
              <a:rPr dirty="0" baseline="-9523" sz="2625" spc="-577" b="1">
                <a:latin typeface="宋体"/>
                <a:cs typeface="宋体"/>
              </a:rPr>
              <a:t>号</a:t>
            </a:r>
            <a:r>
              <a:rPr dirty="0" sz="1800" spc="-805" b="1">
                <a:latin typeface="Times New Roman"/>
                <a:cs typeface="Times New Roman"/>
              </a:rPr>
              <a:t>+</a:t>
            </a:r>
            <a:r>
              <a:rPr dirty="0" baseline="12698" sz="2625" spc="-2325" b="1">
                <a:latin typeface="宋体"/>
                <a:cs typeface="宋体"/>
              </a:rPr>
              <a:t>。</a:t>
            </a:r>
            <a:r>
              <a:rPr dirty="0" baseline="-9523" sz="2625" spc="-885" b="1">
                <a:latin typeface="宋体"/>
                <a:cs typeface="宋体"/>
              </a:rPr>
              <a:t>）</a:t>
            </a:r>
            <a:r>
              <a:rPr dirty="0" sz="1800" spc="-590" b="1">
                <a:latin typeface="Times New Roman"/>
                <a:cs typeface="Times New Roman"/>
              </a:rPr>
              <a:t>’</a:t>
            </a:r>
            <a:r>
              <a:rPr dirty="0" sz="1750" spc="-1140" b="1">
                <a:latin typeface="宋体"/>
                <a:cs typeface="宋体"/>
              </a:rPr>
              <a:t>或</a:t>
            </a:r>
            <a:r>
              <a:rPr dirty="0" baseline="-9523" sz="2625" spc="-862" b="1">
                <a:latin typeface="宋体"/>
                <a:cs typeface="宋体"/>
              </a:rPr>
              <a:t>。</a:t>
            </a:r>
            <a:r>
              <a:rPr dirty="0" sz="1750" spc="35" b="1">
                <a:latin typeface="宋体"/>
                <a:cs typeface="宋体"/>
              </a:rPr>
              <a:t>‘</a:t>
            </a:r>
            <a:r>
              <a:rPr dirty="0" sz="1800" spc="35" b="1">
                <a:latin typeface="Times New Roman"/>
                <a:cs typeface="Times New Roman"/>
              </a:rPr>
              <a:t>*</a:t>
            </a:r>
            <a:r>
              <a:rPr dirty="0" sz="1750" spc="35" b="1">
                <a:latin typeface="宋体"/>
                <a:cs typeface="宋体"/>
              </a:rPr>
              <a:t>’，</a:t>
            </a:r>
            <a:r>
              <a:rPr dirty="0" sz="1750" spc="50" b="1">
                <a:latin typeface="宋体"/>
                <a:cs typeface="宋体"/>
              </a:rPr>
              <a:t>或是输入串结束标志</a:t>
            </a:r>
            <a:r>
              <a:rPr dirty="0" sz="1750" spc="15" b="1">
                <a:latin typeface="宋体"/>
                <a:cs typeface="宋体"/>
              </a:rPr>
              <a:t>‘</a:t>
            </a:r>
            <a:r>
              <a:rPr dirty="0" sz="1800" spc="15" b="1">
                <a:latin typeface="Times New Roman"/>
                <a:cs typeface="Times New Roman"/>
              </a:rPr>
              <a:t>$’</a:t>
            </a:r>
            <a:r>
              <a:rPr dirty="0" sz="1750" spc="40" b="1">
                <a:latin typeface="宋体"/>
                <a:cs typeface="宋体"/>
              </a:rPr>
              <a:t>。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55015" y="684466"/>
            <a:ext cx="8237855" cy="503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3100" spc="95" b="1">
                <a:latin typeface="黑体"/>
                <a:cs typeface="黑体"/>
              </a:rPr>
              <a:t>算符号</a:t>
            </a:r>
            <a:r>
              <a:rPr dirty="0" sz="3100" spc="-1005" b="1">
                <a:latin typeface="黑体"/>
                <a:cs typeface="黑体"/>
              </a:rPr>
              <a:t>遵</a:t>
            </a:r>
            <a:r>
              <a:rPr dirty="0" baseline="22222" sz="2625" spc="-1050" b="1">
                <a:latin typeface="宋体"/>
                <a:cs typeface="宋体"/>
              </a:rPr>
              <a:t>诊</a:t>
            </a:r>
            <a:r>
              <a:rPr dirty="0" baseline="33333" sz="2625" spc="-2587" b="1">
                <a:latin typeface="宋体"/>
                <a:cs typeface="宋体"/>
              </a:rPr>
              <a:t>诊</a:t>
            </a:r>
            <a:r>
              <a:rPr dirty="0" sz="3100" spc="-2405" b="1">
                <a:latin typeface="黑体"/>
                <a:cs typeface="黑体"/>
              </a:rPr>
              <a:t>从</a:t>
            </a:r>
            <a:r>
              <a:rPr dirty="0" baseline="22222" sz="2625" spc="-1050" b="1">
                <a:latin typeface="宋体"/>
                <a:cs typeface="宋体"/>
              </a:rPr>
              <a:t>断</a:t>
            </a:r>
            <a:r>
              <a:rPr dirty="0" baseline="33333" sz="2625" spc="-1522" b="1">
                <a:latin typeface="宋体"/>
                <a:cs typeface="宋体"/>
              </a:rPr>
              <a:t>断</a:t>
            </a:r>
            <a:r>
              <a:rPr dirty="0" baseline="22222" sz="2625" spc="-1612" b="1">
                <a:latin typeface="宋体"/>
                <a:cs typeface="宋体"/>
              </a:rPr>
              <a:t>信</a:t>
            </a:r>
            <a:r>
              <a:rPr dirty="0" sz="3100" spc="-2745" b="1">
                <a:latin typeface="黑体"/>
                <a:cs typeface="黑体"/>
              </a:rPr>
              <a:t>左</a:t>
            </a:r>
            <a:r>
              <a:rPr dirty="0" baseline="33333" sz="2625" spc="-1522" b="1">
                <a:latin typeface="宋体"/>
                <a:cs typeface="宋体"/>
              </a:rPr>
              <a:t>信</a:t>
            </a:r>
            <a:r>
              <a:rPr dirty="0" baseline="22222" sz="2625" spc="-1050" b="1">
                <a:latin typeface="宋体"/>
                <a:cs typeface="宋体"/>
              </a:rPr>
              <a:t>息</a:t>
            </a:r>
            <a:r>
              <a:rPr dirty="0" baseline="33333" sz="2625" spc="-2302" b="1">
                <a:latin typeface="宋体"/>
                <a:cs typeface="宋体"/>
              </a:rPr>
              <a:t>息</a:t>
            </a:r>
            <a:r>
              <a:rPr dirty="0" baseline="44444" sz="2625" spc="-1860" b="1">
                <a:latin typeface="宋体"/>
                <a:cs typeface="宋体"/>
              </a:rPr>
              <a:t>诊</a:t>
            </a:r>
            <a:r>
              <a:rPr dirty="0" baseline="22222" sz="2625" spc="-2227" b="1">
                <a:latin typeface="宋体"/>
                <a:cs typeface="宋体"/>
              </a:rPr>
              <a:t>：</a:t>
            </a:r>
            <a:r>
              <a:rPr dirty="0" sz="3100" spc="-2330" b="1">
                <a:latin typeface="黑体"/>
                <a:cs typeface="黑体"/>
              </a:rPr>
              <a:t>结</a:t>
            </a:r>
            <a:r>
              <a:rPr dirty="0" baseline="33333" sz="2625" spc="-2302" b="1">
                <a:latin typeface="宋体"/>
                <a:cs typeface="宋体"/>
              </a:rPr>
              <a:t>：</a:t>
            </a:r>
            <a:r>
              <a:rPr dirty="0" baseline="44444" sz="2625" spc="-1860" b="1">
                <a:latin typeface="宋体"/>
                <a:cs typeface="宋体"/>
              </a:rPr>
              <a:t>断</a:t>
            </a:r>
            <a:r>
              <a:rPr dirty="0" baseline="22222" sz="2625" spc="-1672" b="1">
                <a:latin typeface="宋体"/>
                <a:cs typeface="宋体"/>
              </a:rPr>
              <a:t>“</a:t>
            </a:r>
            <a:r>
              <a:rPr dirty="0" baseline="33333" sz="2625" spc="-1672" b="1">
                <a:latin typeface="宋体"/>
                <a:cs typeface="宋体"/>
              </a:rPr>
              <a:t>“</a:t>
            </a:r>
            <a:r>
              <a:rPr dirty="0" baseline="44444" sz="2625" spc="-2062" b="1">
                <a:latin typeface="宋体"/>
                <a:cs typeface="宋体"/>
              </a:rPr>
              <a:t>信</a:t>
            </a:r>
            <a:r>
              <a:rPr dirty="0" sz="3100" spc="-2980" b="1">
                <a:latin typeface="黑体"/>
                <a:cs typeface="黑体"/>
              </a:rPr>
              <a:t>合</a:t>
            </a:r>
            <a:r>
              <a:rPr dirty="0" baseline="22222" sz="2625" spc="-1050" b="1">
                <a:latin typeface="宋体"/>
                <a:cs typeface="宋体"/>
              </a:rPr>
              <a:t>缺</a:t>
            </a:r>
            <a:r>
              <a:rPr dirty="0" baseline="33333" sz="2625" spc="-2302" b="1">
                <a:latin typeface="宋体"/>
                <a:cs typeface="宋体"/>
              </a:rPr>
              <a:t>缺</a:t>
            </a:r>
            <a:r>
              <a:rPr dirty="0" baseline="44444" sz="2625" spc="-1860" b="1">
                <a:latin typeface="宋体"/>
                <a:cs typeface="宋体"/>
              </a:rPr>
              <a:t>息</a:t>
            </a:r>
            <a:r>
              <a:rPr dirty="0" baseline="22222" sz="2625" spc="-1050" b="1">
                <a:latin typeface="宋体"/>
                <a:cs typeface="宋体"/>
              </a:rPr>
              <a:t>少</a:t>
            </a:r>
            <a:r>
              <a:rPr dirty="0" baseline="33333" sz="2625" spc="-2340" b="1">
                <a:latin typeface="宋体"/>
                <a:cs typeface="宋体"/>
              </a:rPr>
              <a:t>少</a:t>
            </a:r>
            <a:r>
              <a:rPr dirty="0" sz="3100" spc="-3095" b="1">
                <a:latin typeface="黑体"/>
                <a:cs typeface="黑体"/>
              </a:rPr>
              <a:t>规</a:t>
            </a:r>
            <a:r>
              <a:rPr dirty="0" baseline="44444" sz="2625" spc="-1860" b="1">
                <a:latin typeface="宋体"/>
                <a:cs typeface="宋体"/>
              </a:rPr>
              <a:t>：</a:t>
            </a:r>
            <a:r>
              <a:rPr dirty="0" baseline="22222" sz="2625" spc="-1050" b="1">
                <a:latin typeface="宋体"/>
                <a:cs typeface="宋体"/>
              </a:rPr>
              <a:t>运</a:t>
            </a:r>
            <a:r>
              <a:rPr dirty="0" baseline="33333" sz="2625" spc="-2302" b="1">
                <a:latin typeface="宋体"/>
                <a:cs typeface="宋体"/>
              </a:rPr>
              <a:t>运</a:t>
            </a:r>
            <a:r>
              <a:rPr dirty="0" baseline="44444" sz="2625" spc="-1860" b="1">
                <a:latin typeface="宋体"/>
                <a:cs typeface="宋体"/>
              </a:rPr>
              <a:t>“</a:t>
            </a:r>
            <a:r>
              <a:rPr dirty="0" baseline="22222" sz="2625" spc="-1364" b="1">
                <a:latin typeface="宋体"/>
                <a:cs typeface="宋体"/>
              </a:rPr>
              <a:t>算</a:t>
            </a:r>
            <a:r>
              <a:rPr dirty="0" sz="3100" spc="-2905" b="1">
                <a:latin typeface="黑体"/>
                <a:cs typeface="黑体"/>
              </a:rPr>
              <a:t>则</a:t>
            </a:r>
            <a:r>
              <a:rPr dirty="0" baseline="33333" sz="2625" spc="-2302" b="1">
                <a:latin typeface="宋体"/>
                <a:cs typeface="宋体"/>
              </a:rPr>
              <a:t>算</a:t>
            </a:r>
            <a:r>
              <a:rPr dirty="0" baseline="44444" sz="2625" spc="-1860" b="1">
                <a:latin typeface="宋体"/>
                <a:cs typeface="宋体"/>
              </a:rPr>
              <a:t>括</a:t>
            </a:r>
            <a:r>
              <a:rPr dirty="0" baseline="22222" sz="2625" spc="-1050" b="1">
                <a:latin typeface="宋体"/>
                <a:cs typeface="宋体"/>
              </a:rPr>
              <a:t>符</a:t>
            </a:r>
            <a:r>
              <a:rPr dirty="0" baseline="33333" sz="2625" spc="-2302" b="1">
                <a:latin typeface="宋体"/>
                <a:cs typeface="宋体"/>
              </a:rPr>
              <a:t>对</a:t>
            </a:r>
            <a:r>
              <a:rPr dirty="0" baseline="44444" sz="2625" spc="-1860" b="1">
                <a:latin typeface="宋体"/>
                <a:cs typeface="宋体"/>
              </a:rPr>
              <a:t>号</a:t>
            </a:r>
            <a:r>
              <a:rPr dirty="0" baseline="22222" sz="2625" spc="-1987" b="1">
                <a:latin typeface="宋体"/>
                <a:cs typeface="宋体"/>
              </a:rPr>
              <a:t>号</a:t>
            </a:r>
            <a:r>
              <a:rPr dirty="0" sz="3100" spc="-2495" b="1">
                <a:latin typeface="黑体"/>
                <a:cs typeface="黑体"/>
              </a:rPr>
              <a:t>”</a:t>
            </a:r>
            <a:r>
              <a:rPr dirty="0" baseline="33333" sz="2625" spc="-2302" b="1">
                <a:latin typeface="宋体"/>
                <a:cs typeface="宋体"/>
              </a:rPr>
              <a:t>象</a:t>
            </a:r>
            <a:r>
              <a:rPr dirty="0" baseline="44444" sz="2625" spc="-1860" b="1">
                <a:latin typeface="宋体"/>
                <a:cs typeface="宋体"/>
              </a:rPr>
              <a:t>不</a:t>
            </a:r>
            <a:r>
              <a:rPr dirty="0" baseline="22222" sz="2625" spc="-1672" b="1">
                <a:latin typeface="宋体"/>
                <a:cs typeface="宋体"/>
              </a:rPr>
              <a:t>”</a:t>
            </a:r>
            <a:r>
              <a:rPr dirty="0" baseline="33333" sz="2625" spc="-1672" b="1">
                <a:latin typeface="宋体"/>
                <a:cs typeface="宋体"/>
              </a:rPr>
              <a:t>”</a:t>
            </a:r>
            <a:r>
              <a:rPr dirty="0" baseline="44444" sz="2625" spc="-1814" b="1">
                <a:latin typeface="宋体"/>
                <a:cs typeface="宋体"/>
              </a:rPr>
              <a:t>匹</a:t>
            </a:r>
            <a:r>
              <a:rPr dirty="0" sz="3100" spc="-1855" b="1">
                <a:latin typeface="黑体"/>
                <a:cs typeface="黑体"/>
              </a:rPr>
              <a:t>条</a:t>
            </a:r>
            <a:r>
              <a:rPr dirty="0" baseline="44444" sz="2625" spc="75" b="1">
                <a:latin typeface="宋体"/>
                <a:cs typeface="宋体"/>
              </a:rPr>
              <a:t>配</a:t>
            </a:r>
            <a:r>
              <a:rPr dirty="0" baseline="44444" sz="2625" spc="-2437" b="1">
                <a:latin typeface="宋体"/>
                <a:cs typeface="宋体"/>
              </a:rPr>
              <a:t>”</a:t>
            </a:r>
            <a:r>
              <a:rPr dirty="0" sz="3100" spc="95" b="1">
                <a:latin typeface="黑体"/>
                <a:cs typeface="黑体"/>
              </a:rPr>
              <a:t>件下的</a:t>
            </a:r>
            <a:r>
              <a:rPr dirty="0" sz="3100" spc="45" b="1">
                <a:latin typeface="宋体"/>
                <a:cs typeface="宋体"/>
              </a:rPr>
              <a:t>LR</a:t>
            </a:r>
            <a:r>
              <a:rPr dirty="0" sz="3100" spc="95" b="1">
                <a:latin typeface="黑体"/>
                <a:cs typeface="黑体"/>
              </a:rPr>
              <a:t>分析表。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247264" y="990091"/>
            <a:ext cx="6040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1111" sz="2625" spc="-1050" b="1">
                <a:latin typeface="宋体"/>
                <a:cs typeface="宋体"/>
              </a:rPr>
              <a:t>恢</a:t>
            </a:r>
            <a:r>
              <a:rPr dirty="0" sz="1750" spc="-1015" b="1">
                <a:latin typeface="宋体"/>
                <a:cs typeface="宋体"/>
              </a:rPr>
              <a:t>恢</a:t>
            </a:r>
            <a:r>
              <a:rPr dirty="0" baseline="-11111" sz="2625" spc="-1050" b="1">
                <a:latin typeface="宋体"/>
                <a:cs typeface="宋体"/>
              </a:rPr>
              <a:t>复</a:t>
            </a:r>
            <a:r>
              <a:rPr dirty="0" sz="1750" spc="-1015" b="1">
                <a:latin typeface="宋体"/>
                <a:cs typeface="宋体"/>
              </a:rPr>
              <a:t>复</a:t>
            </a:r>
            <a:r>
              <a:rPr dirty="0" baseline="-11111" sz="2625" spc="-1050" b="1">
                <a:latin typeface="宋体"/>
                <a:cs typeface="宋体"/>
              </a:rPr>
              <a:t>策</a:t>
            </a:r>
            <a:r>
              <a:rPr dirty="0" sz="1750" spc="-1015" b="1">
                <a:latin typeface="宋体"/>
                <a:cs typeface="宋体"/>
              </a:rPr>
              <a:t>策</a:t>
            </a:r>
            <a:r>
              <a:rPr dirty="0" baseline="-11111" sz="2625" spc="-1050" b="1">
                <a:latin typeface="宋体"/>
                <a:cs typeface="宋体"/>
              </a:rPr>
              <a:t>略</a:t>
            </a:r>
            <a:r>
              <a:rPr dirty="0" sz="1750" spc="-1535" b="1">
                <a:latin typeface="宋体"/>
                <a:cs typeface="宋体"/>
              </a:rPr>
              <a:t>略</a:t>
            </a:r>
            <a:r>
              <a:rPr dirty="0" baseline="12698" sz="2625" spc="-1860" b="1">
                <a:latin typeface="宋体"/>
                <a:cs typeface="宋体"/>
              </a:rPr>
              <a:t>恢</a:t>
            </a:r>
            <a:r>
              <a:rPr dirty="0" baseline="-11111" sz="2625" spc="-1672" b="1">
                <a:latin typeface="宋体"/>
                <a:cs typeface="宋体"/>
              </a:rPr>
              <a:t>：</a:t>
            </a:r>
            <a:r>
              <a:rPr dirty="0" sz="1750" spc="-1115" b="1">
                <a:latin typeface="宋体"/>
                <a:cs typeface="宋体"/>
              </a:rPr>
              <a:t>：</a:t>
            </a:r>
            <a:r>
              <a:rPr dirty="0" baseline="12698" sz="2625" spc="-1860" b="1">
                <a:latin typeface="宋体"/>
                <a:cs typeface="宋体"/>
              </a:rPr>
              <a:t>复</a:t>
            </a:r>
            <a:r>
              <a:rPr dirty="0" baseline="-11111" sz="2625" spc="-1050" b="1">
                <a:latin typeface="宋体"/>
                <a:cs typeface="宋体"/>
              </a:rPr>
              <a:t>把</a:t>
            </a:r>
            <a:r>
              <a:rPr dirty="0" sz="1750" spc="-1535" b="1">
                <a:latin typeface="宋体"/>
                <a:cs typeface="宋体"/>
              </a:rPr>
              <a:t>把</a:t>
            </a:r>
            <a:r>
              <a:rPr dirty="0" baseline="12698" sz="2625" spc="-1860" b="1">
                <a:latin typeface="宋体"/>
                <a:cs typeface="宋体"/>
              </a:rPr>
              <a:t>策</a:t>
            </a:r>
            <a:r>
              <a:rPr dirty="0" baseline="-11111" sz="2625" spc="-1050" b="1">
                <a:latin typeface="宋体"/>
                <a:cs typeface="宋体"/>
              </a:rPr>
              <a:t>运</a:t>
            </a:r>
            <a:r>
              <a:rPr dirty="0" sz="1750" spc="-1535" b="1">
                <a:latin typeface="宋体"/>
                <a:cs typeface="宋体"/>
              </a:rPr>
              <a:t>一</a:t>
            </a:r>
            <a:r>
              <a:rPr dirty="0" baseline="12698" sz="2625" spc="-1860" b="1">
                <a:latin typeface="宋体"/>
                <a:cs typeface="宋体"/>
              </a:rPr>
              <a:t>略</a:t>
            </a:r>
            <a:r>
              <a:rPr dirty="0" baseline="-11111" sz="2625" spc="-1050" b="1">
                <a:latin typeface="宋体"/>
                <a:cs typeface="宋体"/>
              </a:rPr>
              <a:t>算</a:t>
            </a:r>
            <a:r>
              <a:rPr dirty="0" sz="1750" spc="-1535" b="1">
                <a:latin typeface="宋体"/>
                <a:cs typeface="宋体"/>
              </a:rPr>
              <a:t>个</a:t>
            </a:r>
            <a:r>
              <a:rPr dirty="0" baseline="12698" sz="2625" spc="-1860" b="1">
                <a:latin typeface="宋体"/>
                <a:cs typeface="宋体"/>
              </a:rPr>
              <a:t>：</a:t>
            </a:r>
            <a:r>
              <a:rPr dirty="0" baseline="-11111" sz="2625" spc="-1050" b="1">
                <a:latin typeface="宋体"/>
                <a:cs typeface="宋体"/>
              </a:rPr>
              <a:t>符</a:t>
            </a:r>
            <a:r>
              <a:rPr dirty="0" sz="1750" spc="-1535" b="1">
                <a:latin typeface="宋体"/>
                <a:cs typeface="宋体"/>
              </a:rPr>
              <a:t>假</a:t>
            </a:r>
            <a:r>
              <a:rPr dirty="0" baseline="12698" sz="2625" spc="-1860" b="1">
                <a:latin typeface="宋体"/>
                <a:cs typeface="宋体"/>
              </a:rPr>
              <a:t>删</a:t>
            </a:r>
            <a:r>
              <a:rPr dirty="0" baseline="-11111" sz="2625" spc="-1050" b="1">
                <a:latin typeface="宋体"/>
                <a:cs typeface="宋体"/>
              </a:rPr>
              <a:t>号</a:t>
            </a:r>
            <a:r>
              <a:rPr dirty="0" sz="1750" spc="-1535" b="1">
                <a:latin typeface="宋体"/>
                <a:cs typeface="宋体"/>
              </a:rPr>
              <a:t>想</a:t>
            </a:r>
            <a:r>
              <a:rPr dirty="0" baseline="12698" sz="2625" spc="-1860" b="1">
                <a:latin typeface="宋体"/>
                <a:cs typeface="宋体"/>
              </a:rPr>
              <a:t>掉</a:t>
            </a:r>
            <a:r>
              <a:rPr dirty="0" baseline="-11111" sz="2625" spc="-1050" b="1">
                <a:latin typeface="宋体"/>
                <a:cs typeface="宋体"/>
              </a:rPr>
              <a:t>‘</a:t>
            </a:r>
            <a:r>
              <a:rPr dirty="0" sz="1750" spc="-1535" b="1">
                <a:latin typeface="宋体"/>
                <a:cs typeface="宋体"/>
              </a:rPr>
              <a:t>的</a:t>
            </a:r>
            <a:r>
              <a:rPr dirty="0" baseline="12698" sz="2625" spc="-1852" b="1">
                <a:latin typeface="宋体"/>
                <a:cs typeface="宋体"/>
              </a:rPr>
              <a:t>输</a:t>
            </a:r>
            <a:r>
              <a:rPr dirty="0" baseline="-10802" sz="2700" spc="-427" b="1">
                <a:latin typeface="Times New Roman"/>
                <a:cs typeface="Times New Roman"/>
              </a:rPr>
              <a:t>+’</a:t>
            </a:r>
            <a:r>
              <a:rPr dirty="0" sz="1800" spc="-285" b="1">
                <a:latin typeface="Times New Roman"/>
                <a:cs typeface="Times New Roman"/>
              </a:rPr>
              <a:t>i</a:t>
            </a:r>
            <a:r>
              <a:rPr dirty="0" baseline="12698" sz="2625" spc="-2227" b="1">
                <a:latin typeface="宋体"/>
                <a:cs typeface="宋体"/>
              </a:rPr>
              <a:t>入</a:t>
            </a:r>
            <a:r>
              <a:rPr dirty="0" sz="1800" spc="-940" b="1">
                <a:latin typeface="Times New Roman"/>
                <a:cs typeface="Times New Roman"/>
              </a:rPr>
              <a:t>d</a:t>
            </a:r>
            <a:r>
              <a:rPr dirty="0" baseline="-11111" sz="2625" spc="-1237" b="1">
                <a:latin typeface="宋体"/>
                <a:cs typeface="宋体"/>
              </a:rPr>
              <a:t>压</a:t>
            </a:r>
            <a:r>
              <a:rPr dirty="0" sz="1750" spc="-1225" b="1">
                <a:latin typeface="宋体"/>
                <a:cs typeface="宋体"/>
              </a:rPr>
              <a:t>压</a:t>
            </a:r>
            <a:r>
              <a:rPr dirty="0" baseline="12698" sz="2625" spc="-2137" b="1">
                <a:latin typeface="宋体"/>
                <a:cs typeface="宋体"/>
              </a:rPr>
              <a:t>的</a:t>
            </a:r>
            <a:r>
              <a:rPr dirty="0" baseline="-11111" sz="2625" spc="-1237" b="1">
                <a:latin typeface="宋体"/>
                <a:cs typeface="宋体"/>
              </a:rPr>
              <a:t>入</a:t>
            </a:r>
            <a:r>
              <a:rPr dirty="0" sz="1750" spc="-1225" b="1">
                <a:latin typeface="宋体"/>
                <a:cs typeface="宋体"/>
              </a:rPr>
              <a:t>入</a:t>
            </a:r>
            <a:r>
              <a:rPr dirty="0" baseline="12698" sz="2625" spc="-2137" b="1">
                <a:latin typeface="宋体"/>
                <a:cs typeface="宋体"/>
              </a:rPr>
              <a:t>右</a:t>
            </a:r>
            <a:r>
              <a:rPr dirty="0" baseline="-11111" sz="2625" spc="-1237" b="1">
                <a:latin typeface="宋体"/>
                <a:cs typeface="宋体"/>
              </a:rPr>
              <a:t>栈</a:t>
            </a:r>
            <a:r>
              <a:rPr dirty="0" sz="1750" spc="-1225" b="1">
                <a:latin typeface="宋体"/>
                <a:cs typeface="宋体"/>
              </a:rPr>
              <a:t>栈</a:t>
            </a:r>
            <a:r>
              <a:rPr dirty="0" baseline="12698" sz="2625" spc="-2137" b="1">
                <a:latin typeface="宋体"/>
                <a:cs typeface="宋体"/>
              </a:rPr>
              <a:t>括</a:t>
            </a:r>
            <a:r>
              <a:rPr dirty="0" baseline="-11111" sz="2625" spc="-1537" b="1">
                <a:latin typeface="宋体"/>
                <a:cs typeface="宋体"/>
              </a:rPr>
              <a:t>，</a:t>
            </a:r>
            <a:r>
              <a:rPr dirty="0" sz="1750" spc="-1025" b="1">
                <a:latin typeface="宋体"/>
                <a:cs typeface="宋体"/>
              </a:rPr>
              <a:t>，</a:t>
            </a:r>
            <a:r>
              <a:rPr dirty="0" baseline="12698" sz="2625" spc="-2137" b="1">
                <a:latin typeface="宋体"/>
                <a:cs typeface="宋体"/>
              </a:rPr>
              <a:t>号</a:t>
            </a:r>
            <a:r>
              <a:rPr dirty="0" baseline="-11111" sz="2625" spc="-1237" b="1">
                <a:latin typeface="宋体"/>
                <a:cs typeface="宋体"/>
              </a:rPr>
              <a:t>转</a:t>
            </a:r>
            <a:r>
              <a:rPr dirty="0" sz="1750" spc="-890" b="1">
                <a:latin typeface="宋体"/>
                <a:cs typeface="宋体"/>
              </a:rPr>
              <a:t>并</a:t>
            </a:r>
            <a:r>
              <a:rPr dirty="0" baseline="-11111" sz="2625" spc="-1237" b="1">
                <a:latin typeface="宋体"/>
                <a:cs typeface="宋体"/>
              </a:rPr>
              <a:t>移</a:t>
            </a:r>
            <a:r>
              <a:rPr dirty="0" sz="1750" spc="-890" b="1">
                <a:latin typeface="宋体"/>
                <a:cs typeface="宋体"/>
              </a:rPr>
              <a:t>将</a:t>
            </a:r>
            <a:r>
              <a:rPr dirty="0" baseline="-11111" sz="2625" spc="-1237" b="1">
                <a:latin typeface="宋体"/>
                <a:cs typeface="宋体"/>
              </a:rPr>
              <a:t>到</a:t>
            </a:r>
            <a:r>
              <a:rPr dirty="0" sz="1750" spc="-890" b="1">
                <a:latin typeface="宋体"/>
                <a:cs typeface="宋体"/>
              </a:rPr>
              <a:t>状</a:t>
            </a:r>
            <a:r>
              <a:rPr dirty="0" baseline="-11111" sz="2625" spc="-1237" b="1">
                <a:latin typeface="宋体"/>
                <a:cs typeface="宋体"/>
              </a:rPr>
              <a:t>状</a:t>
            </a:r>
            <a:r>
              <a:rPr dirty="0" sz="1750" spc="-890" b="1">
                <a:latin typeface="宋体"/>
                <a:cs typeface="宋体"/>
              </a:rPr>
              <a:t>态</a:t>
            </a:r>
            <a:r>
              <a:rPr dirty="0" baseline="-11111" sz="2625" spc="-1237" b="1">
                <a:latin typeface="宋体"/>
                <a:cs typeface="宋体"/>
              </a:rPr>
              <a:t>态</a:t>
            </a:r>
            <a:r>
              <a:rPr dirty="0" sz="1800" spc="-450" b="1">
                <a:latin typeface="Times New Roman"/>
                <a:cs typeface="Times New Roman"/>
              </a:rPr>
              <a:t>3</a:t>
            </a:r>
            <a:r>
              <a:rPr dirty="0" baseline="-10802" sz="2700" spc="-675" b="1">
                <a:latin typeface="Times New Roman"/>
                <a:cs typeface="Times New Roman"/>
              </a:rPr>
              <a:t>4</a:t>
            </a:r>
            <a:r>
              <a:rPr dirty="0" sz="1750" spc="-885" b="1">
                <a:latin typeface="宋体"/>
                <a:cs typeface="宋体"/>
              </a:rPr>
              <a:t>推</a:t>
            </a:r>
            <a:r>
              <a:rPr dirty="0" baseline="-11111" sz="2625" spc="-1237" b="1">
                <a:latin typeface="宋体"/>
                <a:cs typeface="宋体"/>
              </a:rPr>
              <a:t>。</a:t>
            </a:r>
            <a:r>
              <a:rPr dirty="0" sz="1750" spc="50" b="1">
                <a:latin typeface="宋体"/>
                <a:cs typeface="宋体"/>
              </a:rPr>
              <a:t>入栈顶。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916112" y="4940327"/>
            <a:ext cx="6121400" cy="1729105"/>
          </a:xfrm>
          <a:custGeom>
            <a:avLst/>
            <a:gdLst/>
            <a:ahLst/>
            <a:cxnLst/>
            <a:rect l="l" t="t" r="r" b="b"/>
            <a:pathLst>
              <a:path w="6121400" h="1729104">
                <a:moveTo>
                  <a:pt x="6121400" y="558772"/>
                </a:moveTo>
                <a:lnTo>
                  <a:pt x="0" y="558772"/>
                </a:lnTo>
                <a:lnTo>
                  <a:pt x="0" y="1728759"/>
                </a:lnTo>
                <a:lnTo>
                  <a:pt x="6121400" y="1728759"/>
                </a:lnTo>
                <a:lnTo>
                  <a:pt x="6121400" y="558772"/>
                </a:lnTo>
                <a:close/>
              </a:path>
              <a:path w="6121400" h="1729104">
                <a:moveTo>
                  <a:pt x="4851518" y="0"/>
                </a:moveTo>
                <a:lnTo>
                  <a:pt x="3570817" y="558772"/>
                </a:lnTo>
                <a:lnTo>
                  <a:pt x="5101167" y="558772"/>
                </a:lnTo>
                <a:lnTo>
                  <a:pt x="4851518" y="0"/>
                </a:lnTo>
                <a:close/>
              </a:path>
            </a:pathLst>
          </a:custGeom>
          <a:solidFill>
            <a:srgbClr val="00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916112" y="4940327"/>
            <a:ext cx="6121400" cy="1729105"/>
          </a:xfrm>
          <a:custGeom>
            <a:avLst/>
            <a:gdLst/>
            <a:ahLst/>
            <a:cxnLst/>
            <a:rect l="l" t="t" r="r" b="b"/>
            <a:pathLst>
              <a:path w="6121400" h="1729104">
                <a:moveTo>
                  <a:pt x="0" y="558771"/>
                </a:moveTo>
                <a:lnTo>
                  <a:pt x="3570817" y="558771"/>
                </a:lnTo>
                <a:lnTo>
                  <a:pt x="4851518" y="0"/>
                </a:lnTo>
                <a:lnTo>
                  <a:pt x="5101167" y="558771"/>
                </a:lnTo>
                <a:lnTo>
                  <a:pt x="6121400" y="558771"/>
                </a:lnTo>
                <a:lnTo>
                  <a:pt x="6121400" y="753767"/>
                </a:lnTo>
                <a:lnTo>
                  <a:pt x="6121400" y="1046268"/>
                </a:lnTo>
                <a:lnTo>
                  <a:pt x="6121400" y="1728759"/>
                </a:lnTo>
                <a:lnTo>
                  <a:pt x="5101167" y="1728759"/>
                </a:lnTo>
                <a:lnTo>
                  <a:pt x="3570817" y="1728759"/>
                </a:lnTo>
                <a:lnTo>
                  <a:pt x="0" y="1728759"/>
                </a:lnTo>
                <a:lnTo>
                  <a:pt x="0" y="1046268"/>
                </a:lnTo>
                <a:lnTo>
                  <a:pt x="0" y="753767"/>
                </a:lnTo>
                <a:lnTo>
                  <a:pt x="0" y="5587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1994852" y="5545299"/>
            <a:ext cx="578040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宋体"/>
                <a:cs typeface="宋体"/>
              </a:rPr>
              <a:t>期待输入符号为运算符号或右括号，而遇到的却是输入串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882139" y="5672835"/>
            <a:ext cx="17335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spc="-560" b="1">
                <a:solidFill>
                  <a:srgbClr val="0099CC"/>
                </a:solidFill>
                <a:latin typeface="Times New Roman"/>
                <a:cs typeface="Times New Roman"/>
              </a:rPr>
              <a:t>r</a:t>
            </a:r>
            <a:r>
              <a:rPr dirty="0" sz="1750" spc="-1210" b="1">
                <a:latin typeface="宋体"/>
                <a:cs typeface="宋体"/>
              </a:rPr>
              <a:t>结</a:t>
            </a:r>
            <a:r>
              <a:rPr dirty="0" sz="2800" spc="-140" b="1">
                <a:solidFill>
                  <a:srgbClr val="0099CC"/>
                </a:solidFill>
                <a:latin typeface="Times New Roman"/>
                <a:cs typeface="Times New Roman"/>
              </a:rPr>
              <a:t>3</a:t>
            </a:r>
            <a:r>
              <a:rPr dirty="0" sz="1750" spc="40" b="1">
                <a:latin typeface="宋体"/>
                <a:cs typeface="宋体"/>
              </a:rPr>
              <a:t>束</a:t>
            </a:r>
            <a:r>
              <a:rPr dirty="0" sz="1750" spc="60" b="1">
                <a:latin typeface="宋体"/>
                <a:cs typeface="宋体"/>
              </a:rPr>
              <a:t>标</a:t>
            </a:r>
            <a:r>
              <a:rPr dirty="0" sz="1750" spc="-810" b="1">
                <a:latin typeface="宋体"/>
                <a:cs typeface="宋体"/>
              </a:rPr>
              <a:t>志</a:t>
            </a:r>
            <a:r>
              <a:rPr dirty="0" baseline="11820" sz="3525" spc="-862" b="1">
                <a:latin typeface="宋体"/>
                <a:cs typeface="宋体"/>
              </a:rPr>
              <a:t>r</a:t>
            </a:r>
            <a:r>
              <a:rPr dirty="0" sz="1750" spc="-575" b="1">
                <a:latin typeface="宋体"/>
                <a:cs typeface="宋体"/>
              </a:rPr>
              <a:t>‘</a:t>
            </a:r>
            <a:r>
              <a:rPr dirty="0" baseline="11820" sz="3525" spc="-862" b="1">
                <a:latin typeface="宋体"/>
                <a:cs typeface="宋体"/>
              </a:rPr>
              <a:t>3</a:t>
            </a:r>
            <a:r>
              <a:rPr dirty="0" baseline="11820" sz="3525" spc="-1439" b="1">
                <a:latin typeface="宋体"/>
                <a:cs typeface="宋体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$’</a:t>
            </a:r>
            <a:r>
              <a:rPr dirty="0" sz="1750" spc="40" b="1">
                <a:latin typeface="宋体"/>
                <a:cs typeface="宋体"/>
              </a:rPr>
              <a:t>。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452052" y="6078699"/>
            <a:ext cx="4511675" cy="56705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2095"/>
              </a:lnSpc>
              <a:spcBef>
                <a:spcPts val="115"/>
              </a:spcBef>
            </a:pPr>
            <a:r>
              <a:rPr dirty="0" sz="1750" spc="50" b="1">
                <a:latin typeface="宋体"/>
                <a:cs typeface="宋体"/>
              </a:rPr>
              <a:t>诊断信息：“缺少右括号”</a:t>
            </a:r>
            <a:endParaRPr sz="1750">
              <a:latin typeface="宋体"/>
              <a:cs typeface="宋体"/>
            </a:endParaRPr>
          </a:p>
          <a:p>
            <a:pPr marL="12700">
              <a:lnSpc>
                <a:spcPts val="2155"/>
              </a:lnSpc>
            </a:pPr>
            <a:r>
              <a:rPr dirty="0" sz="1750" spc="50" b="1">
                <a:latin typeface="宋体"/>
                <a:cs typeface="宋体"/>
              </a:rPr>
              <a:t>恢复策略：把右括号压入栈，转移到状态</a:t>
            </a:r>
            <a:r>
              <a:rPr dirty="0" sz="1800" b="1">
                <a:latin typeface="Times New Roman"/>
                <a:cs typeface="Times New Roman"/>
              </a:rPr>
              <a:t>9</a:t>
            </a:r>
            <a:r>
              <a:rPr dirty="0" sz="1750" spc="40" b="1">
                <a:latin typeface="宋体"/>
                <a:cs typeface="宋体"/>
              </a:rPr>
              <a:t>。</a:t>
            </a:r>
            <a:endParaRPr sz="17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143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590" y="176276"/>
            <a:ext cx="8294370" cy="1129030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algn="just" marL="641350" marR="5080" indent="-628650">
              <a:lnSpc>
                <a:spcPct val="100800"/>
              </a:lnSpc>
              <a:spcBef>
                <a:spcPts val="75"/>
              </a:spcBef>
            </a:pPr>
            <a:r>
              <a:rPr dirty="0" sz="2400" spc="5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dirty="0" sz="2400" spc="75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r>
              <a:rPr dirty="0" baseline="1182" sz="3525" spc="179">
                <a:solidFill>
                  <a:srgbClr val="000000"/>
                </a:solidFill>
              </a:rPr>
              <a:t>：在状态</a:t>
            </a:r>
            <a:r>
              <a:rPr dirty="0" sz="2400" spc="75">
                <a:solidFill>
                  <a:srgbClr val="000000"/>
                </a:solidFill>
                <a:latin typeface="Verdana"/>
                <a:cs typeface="Verdana"/>
              </a:rPr>
              <a:t>0</a:t>
            </a:r>
            <a:r>
              <a:rPr dirty="0" baseline="1182" sz="3525" spc="179">
                <a:solidFill>
                  <a:srgbClr val="000000"/>
                </a:solidFill>
              </a:rPr>
              <a:t>、</a:t>
            </a:r>
            <a:r>
              <a:rPr dirty="0" sz="2400" spc="75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r>
              <a:rPr dirty="0" baseline="1182" sz="3525" spc="179">
                <a:solidFill>
                  <a:srgbClr val="000000"/>
                </a:solidFill>
              </a:rPr>
              <a:t>、</a:t>
            </a:r>
            <a:r>
              <a:rPr dirty="0" sz="2400" spc="75">
                <a:solidFill>
                  <a:srgbClr val="000000"/>
                </a:solidFill>
                <a:latin typeface="Verdana"/>
                <a:cs typeface="Verdana"/>
              </a:rPr>
              <a:t>4</a:t>
            </a:r>
            <a:r>
              <a:rPr dirty="0" baseline="1182" sz="3525" spc="179">
                <a:solidFill>
                  <a:srgbClr val="000000"/>
                </a:solidFill>
              </a:rPr>
              <a:t>、</a:t>
            </a:r>
            <a:r>
              <a:rPr dirty="0" sz="2400" spc="75">
                <a:solidFill>
                  <a:srgbClr val="000000"/>
                </a:solidFill>
                <a:latin typeface="Verdana"/>
                <a:cs typeface="Verdana"/>
              </a:rPr>
              <a:t>5</a:t>
            </a:r>
            <a:r>
              <a:rPr dirty="0" baseline="1182" sz="3525" spc="172">
                <a:solidFill>
                  <a:srgbClr val="000000"/>
                </a:solidFill>
              </a:rPr>
              <a:t>，期待输入符号为运算对象的首字 </a:t>
            </a:r>
            <a:r>
              <a:rPr dirty="0" baseline="1182" sz="3525" spc="427">
                <a:solidFill>
                  <a:srgbClr val="000000"/>
                </a:solidFill>
              </a:rPr>
              <a:t>符</a:t>
            </a:r>
            <a:r>
              <a:rPr dirty="0" baseline="1182" sz="3525" spc="60">
                <a:solidFill>
                  <a:srgbClr val="000000"/>
                </a:solidFill>
              </a:rPr>
              <a:t>，</a:t>
            </a:r>
            <a:r>
              <a:rPr dirty="0" baseline="1182" sz="3525" spc="-1447">
                <a:solidFill>
                  <a:srgbClr val="000000"/>
                </a:solidFill>
              </a:rPr>
              <a:t> </a:t>
            </a:r>
            <a:r>
              <a:rPr dirty="0" baseline="1182" sz="3525" spc="427">
                <a:solidFill>
                  <a:srgbClr val="000000"/>
                </a:solidFill>
              </a:rPr>
              <a:t>即</a:t>
            </a:r>
            <a:r>
              <a:rPr dirty="0" sz="2400" spc="114">
                <a:solidFill>
                  <a:srgbClr val="000000"/>
                </a:solidFill>
                <a:latin typeface="Verdana"/>
                <a:cs typeface="Verdana"/>
              </a:rPr>
              <a:t>id</a:t>
            </a:r>
            <a:r>
              <a:rPr dirty="0" baseline="1182" sz="3525" spc="427">
                <a:solidFill>
                  <a:srgbClr val="000000"/>
                </a:solidFill>
              </a:rPr>
              <a:t>或</a:t>
            </a:r>
            <a:r>
              <a:rPr dirty="0" sz="2400" spc="13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dirty="0" baseline="1182" sz="3525" spc="195">
                <a:solidFill>
                  <a:srgbClr val="000000"/>
                </a:solidFill>
              </a:rPr>
              <a:t>，</a:t>
            </a:r>
            <a:r>
              <a:rPr dirty="0" baseline="1182" sz="3525" spc="-1439">
                <a:solidFill>
                  <a:srgbClr val="000000"/>
                </a:solidFill>
              </a:rPr>
              <a:t> </a:t>
            </a:r>
            <a:r>
              <a:rPr dirty="0" baseline="1182" sz="3525" spc="427">
                <a:solidFill>
                  <a:srgbClr val="000000"/>
                </a:solidFill>
              </a:rPr>
              <a:t>而输入中出现的却是运算符号</a:t>
            </a:r>
            <a:r>
              <a:rPr dirty="0" baseline="1182" sz="3525" spc="142">
                <a:solidFill>
                  <a:srgbClr val="000000"/>
                </a:solidFill>
              </a:rPr>
              <a:t>‘</a:t>
            </a:r>
            <a:r>
              <a:rPr dirty="0" sz="2400" spc="95">
                <a:solidFill>
                  <a:srgbClr val="000000"/>
                </a:solidFill>
                <a:latin typeface="Verdana"/>
                <a:cs typeface="Verdana"/>
              </a:rPr>
              <a:t>+’</a:t>
            </a:r>
            <a:r>
              <a:rPr dirty="0" sz="2400" spc="-6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aseline="1182" sz="3525" spc="60">
                <a:solidFill>
                  <a:srgbClr val="000000"/>
                </a:solidFill>
              </a:rPr>
              <a:t>或 </a:t>
            </a:r>
            <a:r>
              <a:rPr dirty="0" baseline="1182" sz="3525" spc="52">
                <a:solidFill>
                  <a:srgbClr val="000000"/>
                </a:solidFill>
              </a:rPr>
              <a:t>‘</a:t>
            </a:r>
            <a:r>
              <a:rPr dirty="0" sz="2400" spc="35">
                <a:solidFill>
                  <a:srgbClr val="000000"/>
                </a:solidFill>
                <a:latin typeface="Verdana"/>
                <a:cs typeface="Verdana"/>
              </a:rPr>
              <a:t>*</a:t>
            </a:r>
            <a:r>
              <a:rPr dirty="0" baseline="1182" sz="3525" spc="52">
                <a:solidFill>
                  <a:srgbClr val="000000"/>
                </a:solidFill>
              </a:rPr>
              <a:t>’，</a:t>
            </a:r>
            <a:r>
              <a:rPr dirty="0" baseline="1182" sz="3525" spc="75">
                <a:solidFill>
                  <a:srgbClr val="000000"/>
                </a:solidFill>
              </a:rPr>
              <a:t>或是输入串结束标志</a:t>
            </a:r>
            <a:r>
              <a:rPr dirty="0" baseline="1182" sz="3525" spc="22">
                <a:solidFill>
                  <a:srgbClr val="000000"/>
                </a:solidFill>
              </a:rPr>
              <a:t>‘</a:t>
            </a:r>
            <a:r>
              <a:rPr dirty="0" sz="2400" spc="15">
                <a:solidFill>
                  <a:srgbClr val="000000"/>
                </a:solidFill>
                <a:latin typeface="Verdana"/>
                <a:cs typeface="Verdana"/>
              </a:rPr>
              <a:t>$’</a:t>
            </a:r>
            <a:r>
              <a:rPr dirty="0" baseline="1182" sz="3525" spc="60">
                <a:solidFill>
                  <a:srgbClr val="000000"/>
                </a:solidFill>
              </a:rPr>
              <a:t>。</a:t>
            </a:r>
            <a:endParaRPr baseline="1182" sz="3525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590" y="1263131"/>
            <a:ext cx="8296275" cy="537718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155700" indent="-285750">
              <a:lnSpc>
                <a:spcPct val="100000"/>
              </a:lnSpc>
              <a:spcBef>
                <a:spcPts val="65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策略：把一个假想的</a:t>
            </a:r>
            <a:r>
              <a:rPr dirty="0" sz="2000" b="1">
                <a:latin typeface="Verdana"/>
                <a:cs typeface="Verdana"/>
              </a:rPr>
              <a:t>id</a:t>
            </a:r>
            <a:r>
              <a:rPr dirty="0" baseline="1424" sz="2925" spc="75" b="1">
                <a:latin typeface="黑体"/>
                <a:cs typeface="黑体"/>
              </a:rPr>
              <a:t>压入栈，并将状态</a:t>
            </a:r>
            <a:r>
              <a:rPr dirty="0" sz="2000" b="1">
                <a:latin typeface="Verdana"/>
                <a:cs typeface="Verdana"/>
              </a:rPr>
              <a:t>3</a:t>
            </a:r>
            <a:r>
              <a:rPr dirty="0" baseline="1424" sz="2925" spc="75" b="1">
                <a:latin typeface="黑体"/>
                <a:cs typeface="黑体"/>
              </a:rPr>
              <a:t>推入栈顶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marL="1155700" indent="-285750">
              <a:lnSpc>
                <a:spcPct val="100000"/>
              </a:lnSpc>
              <a:spcBef>
                <a:spcPts val="55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诊断信息：“缺少运算对象</a:t>
            </a:r>
            <a:r>
              <a:rPr dirty="0" baseline="1424" sz="2925" spc="60" b="1">
                <a:latin typeface="黑体"/>
                <a:cs typeface="黑体"/>
              </a:rPr>
              <a:t>”</a:t>
            </a:r>
            <a:endParaRPr baseline="1424" sz="2925">
              <a:latin typeface="黑体"/>
              <a:cs typeface="黑体"/>
            </a:endParaRPr>
          </a:p>
          <a:p>
            <a:pPr marL="641350" marR="15240" indent="-628650">
              <a:lnSpc>
                <a:spcPct val="101699"/>
              </a:lnSpc>
              <a:spcBef>
                <a:spcPts val="545"/>
              </a:spcBef>
            </a:pPr>
            <a:r>
              <a:rPr dirty="0" sz="2400" spc="5" b="1">
                <a:latin typeface="Verdana"/>
                <a:cs typeface="Verdana"/>
              </a:rPr>
              <a:t>e2</a:t>
            </a:r>
            <a:r>
              <a:rPr dirty="0" baseline="1182" sz="3525" spc="82" b="1">
                <a:latin typeface="黑体"/>
                <a:cs typeface="黑体"/>
              </a:rPr>
              <a:t>：在状态</a:t>
            </a:r>
            <a:r>
              <a:rPr dirty="0" sz="2400" spc="5" b="1">
                <a:latin typeface="Verdana"/>
                <a:cs typeface="Verdana"/>
              </a:rPr>
              <a:t>0</a:t>
            </a:r>
            <a:r>
              <a:rPr dirty="0" baseline="1182" sz="3525" spc="82" b="1">
                <a:latin typeface="黑体"/>
                <a:cs typeface="黑体"/>
              </a:rPr>
              <a:t>、</a:t>
            </a:r>
            <a:r>
              <a:rPr dirty="0" sz="2400" spc="5" b="1">
                <a:latin typeface="Verdana"/>
                <a:cs typeface="Verdana"/>
              </a:rPr>
              <a:t>1</a:t>
            </a:r>
            <a:r>
              <a:rPr dirty="0" baseline="1182" sz="3525" spc="82" b="1">
                <a:latin typeface="黑体"/>
                <a:cs typeface="黑体"/>
              </a:rPr>
              <a:t>、</a:t>
            </a:r>
            <a:r>
              <a:rPr dirty="0" sz="2400" spc="5" b="1">
                <a:latin typeface="Verdana"/>
                <a:cs typeface="Verdana"/>
              </a:rPr>
              <a:t>2</a:t>
            </a:r>
            <a:r>
              <a:rPr dirty="0" baseline="1182" sz="3525" spc="82" b="1">
                <a:latin typeface="黑体"/>
                <a:cs typeface="黑体"/>
              </a:rPr>
              <a:t>、</a:t>
            </a:r>
            <a:r>
              <a:rPr dirty="0" sz="2400" spc="5" b="1">
                <a:latin typeface="Verdana"/>
                <a:cs typeface="Verdana"/>
              </a:rPr>
              <a:t>4</a:t>
            </a:r>
            <a:r>
              <a:rPr dirty="0" baseline="1182" sz="3525" spc="82" b="1">
                <a:latin typeface="黑体"/>
                <a:cs typeface="黑体"/>
              </a:rPr>
              <a:t>、</a:t>
            </a:r>
            <a:r>
              <a:rPr dirty="0" sz="2400" spc="5" b="1">
                <a:latin typeface="Verdana"/>
                <a:cs typeface="Verdana"/>
              </a:rPr>
              <a:t>5</a:t>
            </a:r>
            <a:r>
              <a:rPr dirty="0" baseline="1182" sz="3525" spc="75" b="1">
                <a:latin typeface="黑体"/>
                <a:cs typeface="黑体"/>
              </a:rPr>
              <a:t>，期待输入符号为运算对象的首 </a:t>
            </a:r>
            <a:r>
              <a:rPr dirty="0" sz="2350" spc="50" b="1">
                <a:latin typeface="黑体"/>
                <a:cs typeface="黑体"/>
              </a:rPr>
              <a:t>字符或运算符号，但却遇到右括号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  <a:p>
            <a:pPr marL="1155700" indent="-285750">
              <a:lnSpc>
                <a:spcPct val="100000"/>
              </a:lnSpc>
              <a:spcBef>
                <a:spcPts val="509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策略：删掉输入的右括号</a:t>
            </a:r>
            <a:endParaRPr baseline="1424" sz="2925">
              <a:latin typeface="黑体"/>
              <a:cs typeface="黑体"/>
            </a:endParaRPr>
          </a:p>
          <a:p>
            <a:pPr marL="115570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诊断信息：“括号不匹配</a:t>
            </a:r>
            <a:r>
              <a:rPr dirty="0" baseline="1424" sz="2925" spc="60" b="1">
                <a:latin typeface="黑体"/>
                <a:cs typeface="黑体"/>
              </a:rPr>
              <a:t>”</a:t>
            </a:r>
            <a:endParaRPr baseline="1424" sz="2925">
              <a:latin typeface="黑体"/>
              <a:cs typeface="黑体"/>
            </a:endParaRPr>
          </a:p>
          <a:p>
            <a:pPr marL="641350" marR="13335" indent="-628650">
              <a:lnSpc>
                <a:spcPct val="100000"/>
              </a:lnSpc>
              <a:spcBef>
                <a:spcPts val="620"/>
              </a:spcBef>
            </a:pP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20" b="1">
                <a:latin typeface="Verdana"/>
                <a:cs typeface="Verdana"/>
              </a:rPr>
              <a:t>3</a:t>
            </a:r>
            <a:r>
              <a:rPr dirty="0" baseline="1182" sz="3525" spc="97" b="1">
                <a:latin typeface="黑体"/>
                <a:cs typeface="黑体"/>
              </a:rPr>
              <a:t>：在状态</a:t>
            </a:r>
            <a:r>
              <a:rPr dirty="0" sz="2400" spc="20" b="1">
                <a:latin typeface="Verdana"/>
                <a:cs typeface="Verdana"/>
              </a:rPr>
              <a:t>1</a:t>
            </a:r>
            <a:r>
              <a:rPr dirty="0" baseline="1182" sz="3525" spc="97" b="1">
                <a:latin typeface="黑体"/>
                <a:cs typeface="黑体"/>
              </a:rPr>
              <a:t>、</a:t>
            </a:r>
            <a:r>
              <a:rPr dirty="0" sz="2400" spc="20" b="1">
                <a:latin typeface="Verdana"/>
                <a:cs typeface="Verdana"/>
              </a:rPr>
              <a:t>6</a:t>
            </a:r>
            <a:r>
              <a:rPr dirty="0" baseline="1182" sz="3525" spc="97" b="1">
                <a:latin typeface="黑体"/>
                <a:cs typeface="黑体"/>
              </a:rPr>
              <a:t>，期待输入符号为运算符号或右括</a:t>
            </a:r>
            <a:r>
              <a:rPr dirty="0" baseline="1182" sz="3525" spc="89" b="1">
                <a:latin typeface="黑体"/>
                <a:cs typeface="黑体"/>
              </a:rPr>
              <a:t>号</a:t>
            </a:r>
            <a:r>
              <a:rPr dirty="0" baseline="1182" sz="3525" spc="89" b="1">
                <a:latin typeface="黑体"/>
                <a:cs typeface="黑体"/>
              </a:rPr>
              <a:t>，而遇 </a:t>
            </a:r>
            <a:r>
              <a:rPr dirty="0" baseline="1182" sz="3525" spc="75" b="1">
                <a:latin typeface="黑体"/>
                <a:cs typeface="黑体"/>
              </a:rPr>
              <a:t>到的却是运算对象</a:t>
            </a:r>
            <a:r>
              <a:rPr dirty="0" baseline="1182" sz="3525" spc="22" b="1">
                <a:latin typeface="黑体"/>
                <a:cs typeface="黑体"/>
              </a:rPr>
              <a:t>（</a:t>
            </a:r>
            <a:r>
              <a:rPr dirty="0" sz="2400" spc="15" b="1">
                <a:latin typeface="Verdana"/>
                <a:cs typeface="Verdana"/>
              </a:rPr>
              <a:t>id</a:t>
            </a:r>
            <a:r>
              <a:rPr dirty="0" baseline="1182" sz="3525" spc="75" b="1">
                <a:latin typeface="黑体"/>
                <a:cs typeface="黑体"/>
              </a:rPr>
              <a:t>或左括号）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1155700" indent="-285750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策略：把运算符号</a:t>
            </a:r>
            <a:r>
              <a:rPr dirty="0" baseline="1424" sz="2925" spc="22" b="1">
                <a:latin typeface="黑体"/>
                <a:cs typeface="黑体"/>
              </a:rPr>
              <a:t>‘</a:t>
            </a:r>
            <a:r>
              <a:rPr dirty="0" sz="2000" spc="15" b="1">
                <a:latin typeface="Verdana"/>
                <a:cs typeface="Verdana"/>
              </a:rPr>
              <a:t>+’</a:t>
            </a:r>
            <a:r>
              <a:rPr dirty="0" baseline="1424" sz="2925" spc="75" b="1">
                <a:latin typeface="黑体"/>
                <a:cs typeface="黑体"/>
              </a:rPr>
              <a:t>压入栈，转移到状态</a:t>
            </a:r>
            <a:r>
              <a:rPr dirty="0" sz="2000" b="1">
                <a:latin typeface="Verdana"/>
                <a:cs typeface="Verdana"/>
              </a:rPr>
              <a:t>4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marL="1155700" indent="-285750">
              <a:lnSpc>
                <a:spcPct val="100000"/>
              </a:lnSpc>
              <a:spcBef>
                <a:spcPts val="55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诊断信息：“缺少运算符号</a:t>
            </a:r>
            <a:r>
              <a:rPr dirty="0" baseline="1424" sz="2925" spc="60" b="1">
                <a:latin typeface="黑体"/>
                <a:cs typeface="黑体"/>
              </a:rPr>
              <a:t>”</a:t>
            </a:r>
            <a:endParaRPr baseline="1424" sz="2925">
              <a:latin typeface="黑体"/>
              <a:cs typeface="黑体"/>
            </a:endParaRPr>
          </a:p>
          <a:p>
            <a:pPr marL="641350" marR="5080" indent="-628650">
              <a:lnSpc>
                <a:spcPts val="2780"/>
              </a:lnSpc>
              <a:spcBef>
                <a:spcPts val="795"/>
              </a:spcBef>
            </a:pP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90" b="1">
                <a:latin typeface="Verdana"/>
                <a:cs typeface="Verdana"/>
              </a:rPr>
              <a:t>4</a:t>
            </a:r>
            <a:r>
              <a:rPr dirty="0" baseline="1182" sz="3525" spc="202" b="1">
                <a:latin typeface="黑体"/>
                <a:cs typeface="黑体"/>
              </a:rPr>
              <a:t>：在状态</a:t>
            </a:r>
            <a:r>
              <a:rPr dirty="0" sz="2400" spc="90" b="1">
                <a:latin typeface="Verdana"/>
                <a:cs typeface="Verdana"/>
              </a:rPr>
              <a:t>6</a:t>
            </a:r>
            <a:r>
              <a:rPr dirty="0" baseline="1182" sz="3525" spc="195" b="1">
                <a:latin typeface="黑体"/>
                <a:cs typeface="黑体"/>
              </a:rPr>
              <a:t>，期待输入符号为运算符号或右括号，而遇到 </a:t>
            </a:r>
            <a:r>
              <a:rPr dirty="0" baseline="1182" sz="3525" spc="75" b="1">
                <a:latin typeface="黑体"/>
                <a:cs typeface="黑体"/>
              </a:rPr>
              <a:t>的却是输入串结束标志</a:t>
            </a:r>
            <a:r>
              <a:rPr dirty="0" baseline="1182" sz="3525" spc="22" b="1">
                <a:latin typeface="黑体"/>
                <a:cs typeface="黑体"/>
              </a:rPr>
              <a:t>‘</a:t>
            </a:r>
            <a:r>
              <a:rPr dirty="0" sz="2400" spc="15" b="1">
                <a:latin typeface="Verdana"/>
                <a:cs typeface="Verdana"/>
              </a:rPr>
              <a:t>$’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1155700" indent="-285750">
              <a:lnSpc>
                <a:spcPct val="100000"/>
              </a:lnSpc>
              <a:spcBef>
                <a:spcPts val="45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策略：把右括号压入栈，转移到状态</a:t>
            </a:r>
            <a:r>
              <a:rPr dirty="0" sz="2000" b="1">
                <a:latin typeface="Verdana"/>
                <a:cs typeface="Verdana"/>
              </a:rPr>
              <a:t>9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marL="1155700" indent="-285750">
              <a:lnSpc>
                <a:spcPct val="100000"/>
              </a:lnSpc>
              <a:spcBef>
                <a:spcPts val="55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诊断信息：“缺少右括号</a:t>
            </a:r>
            <a:r>
              <a:rPr dirty="0" baseline="1424" sz="2925" spc="60" b="1">
                <a:latin typeface="黑体"/>
                <a:cs typeface="黑体"/>
              </a:rPr>
              <a:t>”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144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40283"/>
            <a:ext cx="46120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FF0000"/>
                </a:solidFill>
                <a:latin typeface="黑体"/>
                <a:cs typeface="黑体"/>
              </a:rPr>
              <a:t>示例：</a:t>
            </a:r>
            <a:r>
              <a:rPr dirty="0" sz="3500" spc="95">
                <a:solidFill>
                  <a:srgbClr val="FF0000"/>
                </a:solidFill>
              </a:rPr>
              <a:t>分析符号串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id+)</a:t>
            </a:r>
            <a:endParaRPr sz="35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6890" y="1013197"/>
          <a:ext cx="6878955" cy="5545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69"/>
                <a:gridCol w="461644"/>
                <a:gridCol w="407669"/>
                <a:gridCol w="1098550"/>
                <a:gridCol w="4070350"/>
              </a:tblGrid>
              <a:tr h="302304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50" spc="50" b="1">
                          <a:latin typeface="黑体"/>
                          <a:cs typeface="黑体"/>
                        </a:rPr>
                        <a:t>步骤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50" b="1">
                          <a:latin typeface="黑体"/>
                          <a:cs typeface="黑体"/>
                        </a:rPr>
                        <a:t>栈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66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50" spc="10" b="1">
                          <a:latin typeface="黑体"/>
                          <a:cs typeface="黑体"/>
                        </a:rPr>
                        <a:t>输入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750" spc="50" b="1">
                          <a:latin typeface="黑体"/>
                          <a:cs typeface="黑体"/>
                        </a:rPr>
                        <a:t>分析动作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1905"/>
                </a:tc>
              </a:tr>
              <a:tr h="3246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750" spc="40" b="1">
                          <a:latin typeface="黑体"/>
                          <a:cs typeface="黑体"/>
                        </a:rPr>
                        <a:t>（</a:t>
                      </a:r>
                      <a:r>
                        <a:rPr dirty="0" sz="1750" spc="40" b="1">
                          <a:latin typeface="宋体"/>
                          <a:cs typeface="宋体"/>
                        </a:rPr>
                        <a:t>1</a:t>
                      </a:r>
                      <a:r>
                        <a:rPr dirty="0" sz="1750" spc="40" b="1">
                          <a:latin typeface="黑体"/>
                          <a:cs typeface="黑体"/>
                        </a:rPr>
                        <a:t>）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0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22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750" spc="10" b="1">
                          <a:latin typeface="宋体"/>
                          <a:cs typeface="宋体"/>
                        </a:rPr>
                        <a:t>id+)$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651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shift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6510"/>
                </a:tc>
              </a:tr>
              <a:tr h="314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544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750" spc="40" b="1">
                          <a:latin typeface="黑体"/>
                          <a:cs typeface="黑体"/>
                        </a:rPr>
                        <a:t>（</a:t>
                      </a:r>
                      <a:r>
                        <a:rPr dirty="0" sz="1750" spc="40" b="1">
                          <a:latin typeface="宋体"/>
                          <a:cs typeface="宋体"/>
                        </a:rPr>
                        <a:t>2</a:t>
                      </a:r>
                      <a:r>
                        <a:rPr dirty="0" sz="1750" spc="40" b="1">
                          <a:latin typeface="黑体"/>
                          <a:cs typeface="黑体"/>
                        </a:rPr>
                        <a:t>）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39369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0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39369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3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39369"/>
                </a:tc>
                <a:tc>
                  <a:txBody>
                    <a:bodyPr/>
                    <a:lstStyle/>
                    <a:p>
                      <a:pPr algn="r" marR="2222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750" spc="10" b="1">
                          <a:latin typeface="宋体"/>
                          <a:cs typeface="宋体"/>
                        </a:rPr>
                        <a:t>+)$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39369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reduce </a:t>
                      </a:r>
                      <a:r>
                        <a:rPr dirty="0" sz="1750" spc="20" b="1">
                          <a:latin typeface="宋体"/>
                          <a:cs typeface="宋体"/>
                        </a:rPr>
                        <a:t>by</a:t>
                      </a:r>
                      <a:r>
                        <a:rPr dirty="0" sz="1750" spc="50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30" b="1">
                          <a:latin typeface="宋体"/>
                          <a:cs typeface="宋体"/>
                        </a:rPr>
                        <a:t>E</a:t>
                      </a:r>
                      <a:r>
                        <a:rPr dirty="0" sz="17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750" spc="30" b="1">
                          <a:latin typeface="宋体"/>
                          <a:cs typeface="宋体"/>
                        </a:rPr>
                        <a:t>id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39369"/>
                </a:tc>
              </a:tr>
              <a:tr h="3218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id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07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750" spc="40" b="1">
                          <a:latin typeface="黑体"/>
                          <a:cs typeface="黑体"/>
                        </a:rPr>
                        <a:t>（</a:t>
                      </a:r>
                      <a:r>
                        <a:rPr dirty="0" sz="1750" spc="40" b="1">
                          <a:latin typeface="宋体"/>
                          <a:cs typeface="宋体"/>
                        </a:rPr>
                        <a:t>3</a:t>
                      </a:r>
                      <a:r>
                        <a:rPr dirty="0" sz="1750" spc="40" b="1">
                          <a:latin typeface="黑体"/>
                          <a:cs typeface="黑体"/>
                        </a:rPr>
                        <a:t>）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0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1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algn="r" marR="2222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750" spc="10" b="1">
                          <a:latin typeface="宋体"/>
                          <a:cs typeface="宋体"/>
                        </a:rPr>
                        <a:t>+)$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shift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4130"/>
                </a:tc>
              </a:tr>
              <a:tr h="319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E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52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750" spc="40" b="1">
                          <a:latin typeface="黑体"/>
                          <a:cs typeface="黑体"/>
                        </a:rPr>
                        <a:t>（</a:t>
                      </a:r>
                      <a:r>
                        <a:rPr dirty="0" sz="1750" spc="40" b="1">
                          <a:latin typeface="宋体"/>
                          <a:cs typeface="宋体"/>
                        </a:rPr>
                        <a:t>4</a:t>
                      </a:r>
                      <a:r>
                        <a:rPr dirty="0" sz="1750" spc="40" b="1">
                          <a:latin typeface="黑体"/>
                          <a:cs typeface="黑体"/>
                        </a:rPr>
                        <a:t>）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0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750" spc="15" b="1">
                          <a:latin typeface="宋体"/>
                          <a:cs typeface="宋体"/>
                        </a:rPr>
                        <a:t>1</a:t>
                      </a:r>
                      <a:r>
                        <a:rPr dirty="0" sz="1750" spc="-2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15" b="1">
                          <a:latin typeface="宋体"/>
                          <a:cs typeface="宋体"/>
                        </a:rPr>
                        <a:t>4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2222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750" spc="10" b="1">
                          <a:latin typeface="宋体"/>
                          <a:cs typeface="宋体"/>
                        </a:rPr>
                        <a:t>)$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CALL</a:t>
                      </a:r>
                      <a:r>
                        <a:rPr dirty="0" sz="1750" spc="1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20" b="1">
                          <a:latin typeface="宋体"/>
                          <a:cs typeface="宋体"/>
                        </a:rPr>
                        <a:t>e2</a:t>
                      </a:r>
                      <a:r>
                        <a:rPr dirty="0" sz="1750" spc="2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dirty="0" sz="1750" spc="50" b="1">
                          <a:latin typeface="黑体"/>
                          <a:cs typeface="黑体"/>
                        </a:rPr>
                        <a:t>括号不匹配”，删掉</a:t>
                      </a:r>
                      <a:r>
                        <a:rPr dirty="0" sz="1750" spc="45" b="1">
                          <a:latin typeface="黑体"/>
                          <a:cs typeface="黑体"/>
                        </a:rPr>
                        <a:t>‘）’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17145"/>
                </a:tc>
              </a:tr>
              <a:tr h="316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750" spc="15" b="1">
                          <a:latin typeface="宋体"/>
                          <a:cs typeface="宋体"/>
                        </a:rPr>
                        <a:t>E</a:t>
                      </a:r>
                      <a:r>
                        <a:rPr dirty="0" sz="1750" spc="-2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15" b="1">
                          <a:latin typeface="宋体"/>
                          <a:cs typeface="宋体"/>
                        </a:rPr>
                        <a:t>+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37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750" spc="40" b="1">
                          <a:latin typeface="黑体"/>
                          <a:cs typeface="黑体"/>
                        </a:rPr>
                        <a:t>（</a:t>
                      </a:r>
                      <a:r>
                        <a:rPr dirty="0" sz="1750" spc="40" b="1">
                          <a:latin typeface="宋体"/>
                          <a:cs typeface="宋体"/>
                        </a:rPr>
                        <a:t>5</a:t>
                      </a:r>
                      <a:r>
                        <a:rPr dirty="0" sz="1750" spc="40" b="1">
                          <a:latin typeface="黑体"/>
                          <a:cs typeface="黑体"/>
                        </a:rPr>
                        <a:t>）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0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750" spc="15" b="1">
                          <a:latin typeface="宋体"/>
                          <a:cs typeface="宋体"/>
                        </a:rPr>
                        <a:t>1</a:t>
                      </a:r>
                      <a:r>
                        <a:rPr dirty="0" sz="1750" spc="-2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15" b="1">
                          <a:latin typeface="宋体"/>
                          <a:cs typeface="宋体"/>
                        </a:rPr>
                        <a:t>4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224154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$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CALL</a:t>
                      </a:r>
                      <a:r>
                        <a:rPr dirty="0" sz="1750" spc="10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20" b="1">
                          <a:latin typeface="宋体"/>
                          <a:cs typeface="宋体"/>
                        </a:rPr>
                        <a:t>e1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dirty="0" sz="1750" spc="50" b="1">
                          <a:latin typeface="黑体"/>
                          <a:cs typeface="黑体"/>
                        </a:rPr>
                        <a:t>缺少运算对象</a:t>
                      </a:r>
                      <a:r>
                        <a:rPr dirty="0" sz="1750" spc="40" b="1">
                          <a:latin typeface="黑体"/>
                          <a:cs typeface="黑体"/>
                        </a:rPr>
                        <a:t>”，</a:t>
                      </a:r>
                      <a:r>
                        <a:rPr dirty="0" sz="1750" spc="40" b="1">
                          <a:latin typeface="宋体"/>
                          <a:cs typeface="宋体"/>
                        </a:rPr>
                        <a:t>id</a:t>
                      </a:r>
                      <a:r>
                        <a:rPr dirty="0" sz="1750" spc="50" b="1">
                          <a:latin typeface="黑体"/>
                          <a:cs typeface="黑体"/>
                        </a:rPr>
                        <a:t>压入栈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17145"/>
                </a:tc>
              </a:tr>
              <a:tr h="658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750" spc="40" b="1">
                          <a:latin typeface="黑体"/>
                          <a:cs typeface="黑体"/>
                        </a:rPr>
                        <a:t>（</a:t>
                      </a:r>
                      <a:r>
                        <a:rPr dirty="0" sz="1750" spc="40" b="1">
                          <a:latin typeface="宋体"/>
                          <a:cs typeface="宋体"/>
                        </a:rPr>
                        <a:t>6</a:t>
                      </a:r>
                      <a:r>
                        <a:rPr dirty="0" sz="1750" spc="40" b="1">
                          <a:latin typeface="黑体"/>
                          <a:cs typeface="黑体"/>
                        </a:rPr>
                        <a:t>）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  <a:p>
                      <a:pPr marL="2317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0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750" spc="15" b="1">
                          <a:latin typeface="宋体"/>
                          <a:cs typeface="宋体"/>
                        </a:rPr>
                        <a:t>E</a:t>
                      </a:r>
                      <a:r>
                        <a:rPr dirty="0" sz="1750" spc="-5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15" b="1">
                          <a:latin typeface="宋体"/>
                          <a:cs typeface="宋体"/>
                        </a:rPr>
                        <a:t>+</a:t>
                      </a:r>
                      <a:endParaRPr sz="1750">
                        <a:latin typeface="宋体"/>
                        <a:cs typeface="宋体"/>
                      </a:endParaRPr>
                    </a:p>
                    <a:p>
                      <a:pPr marL="12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750" spc="15" b="1">
                          <a:latin typeface="宋体"/>
                          <a:cs typeface="宋体"/>
                        </a:rPr>
                        <a:t>1</a:t>
                      </a:r>
                      <a:r>
                        <a:rPr dirty="0" sz="1750" spc="-5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15" b="1">
                          <a:latin typeface="宋体"/>
                          <a:cs typeface="宋体"/>
                        </a:rPr>
                        <a:t>4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r" marR="224154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694690" algn="l"/>
                        </a:tabLst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3</a:t>
                      </a:r>
                      <a:r>
                        <a:rPr dirty="0" sz="1750" b="1">
                          <a:latin typeface="宋体"/>
                          <a:cs typeface="宋体"/>
                        </a:rPr>
                        <a:t>	</a:t>
                      </a:r>
                      <a:r>
                        <a:rPr dirty="0" sz="1750" b="1">
                          <a:latin typeface="宋体"/>
                          <a:cs typeface="宋体"/>
                        </a:rPr>
                        <a:t>$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reduce </a:t>
                      </a:r>
                      <a:r>
                        <a:rPr dirty="0" sz="1750" spc="20" b="1">
                          <a:latin typeface="宋体"/>
                          <a:cs typeface="宋体"/>
                        </a:rPr>
                        <a:t>by</a:t>
                      </a:r>
                      <a:r>
                        <a:rPr dirty="0" sz="1750" spc="50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30" b="1">
                          <a:latin typeface="宋体"/>
                          <a:cs typeface="宋体"/>
                        </a:rPr>
                        <a:t>E</a:t>
                      </a:r>
                      <a:r>
                        <a:rPr dirty="0" sz="17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750" spc="30" b="1">
                          <a:latin typeface="宋体"/>
                          <a:cs typeface="宋体"/>
                        </a:rPr>
                        <a:t>id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6350"/>
                </a:tc>
              </a:tr>
              <a:tr h="637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750" spc="40" b="1">
                          <a:latin typeface="黑体"/>
                          <a:cs typeface="黑体"/>
                        </a:rPr>
                        <a:t>（</a:t>
                      </a:r>
                      <a:r>
                        <a:rPr dirty="0" sz="1750" spc="40" b="1">
                          <a:latin typeface="宋体"/>
                          <a:cs typeface="宋体"/>
                        </a:rPr>
                        <a:t>7</a:t>
                      </a:r>
                      <a:r>
                        <a:rPr dirty="0" sz="1750" spc="40" b="1">
                          <a:latin typeface="黑体"/>
                          <a:cs typeface="黑体"/>
                        </a:rPr>
                        <a:t>）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  <a:p>
                      <a:pPr marL="2317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0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750" spc="15" b="1">
                          <a:latin typeface="宋体"/>
                          <a:cs typeface="宋体"/>
                        </a:rPr>
                        <a:t>E</a:t>
                      </a:r>
                      <a:r>
                        <a:rPr dirty="0" sz="1750" spc="-5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15" b="1">
                          <a:latin typeface="宋体"/>
                          <a:cs typeface="宋体"/>
                        </a:rPr>
                        <a:t>+</a:t>
                      </a:r>
                      <a:endParaRPr sz="1750">
                        <a:latin typeface="宋体"/>
                        <a:cs typeface="宋体"/>
                      </a:endParaRPr>
                    </a:p>
                    <a:p>
                      <a:pPr marL="12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750" spc="15" b="1">
                          <a:latin typeface="宋体"/>
                          <a:cs typeface="宋体"/>
                        </a:rPr>
                        <a:t>1</a:t>
                      </a:r>
                      <a:r>
                        <a:rPr dirty="0" sz="1750" spc="-5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15" b="1">
                          <a:latin typeface="宋体"/>
                          <a:cs typeface="宋体"/>
                        </a:rPr>
                        <a:t>4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id</a:t>
                      </a:r>
                      <a:endParaRPr sz="1750">
                        <a:latin typeface="宋体"/>
                        <a:cs typeface="宋体"/>
                      </a:endParaRPr>
                    </a:p>
                    <a:p>
                      <a:pPr marL="56515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751840" algn="l"/>
                        </a:tabLst>
                      </a:pPr>
                      <a:r>
                        <a:rPr dirty="0" sz="1750" spc="15" b="1">
                          <a:latin typeface="宋体"/>
                          <a:cs typeface="宋体"/>
                        </a:rPr>
                        <a:t>7	$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reduce </a:t>
                      </a:r>
                      <a:r>
                        <a:rPr dirty="0" sz="1750" spc="20" b="1">
                          <a:latin typeface="宋体"/>
                          <a:cs typeface="宋体"/>
                        </a:rPr>
                        <a:t>by</a:t>
                      </a:r>
                      <a:r>
                        <a:rPr dirty="0" sz="1750" spc="4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30" b="1">
                          <a:latin typeface="宋体"/>
                          <a:cs typeface="宋体"/>
                        </a:rPr>
                        <a:t>E</a:t>
                      </a:r>
                      <a:r>
                        <a:rPr dirty="0" sz="17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750" spc="30" b="1">
                          <a:latin typeface="宋体"/>
                          <a:cs typeface="宋体"/>
                        </a:rPr>
                        <a:t>E+E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540"/>
                </a:tc>
              </a:tr>
              <a:tr h="347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750" spc="15" b="1">
                          <a:latin typeface="宋体"/>
                          <a:cs typeface="宋体"/>
                        </a:rPr>
                        <a:t>E</a:t>
                      </a:r>
                      <a:r>
                        <a:rPr dirty="0" sz="1750" spc="-2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15" b="1">
                          <a:latin typeface="宋体"/>
                          <a:cs typeface="宋体"/>
                        </a:rPr>
                        <a:t>+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694690" algn="l"/>
                        </a:tabLst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E</a:t>
                      </a:r>
                      <a:r>
                        <a:rPr dirty="0" sz="1750" b="1">
                          <a:latin typeface="宋体"/>
                          <a:cs typeface="宋体"/>
                        </a:rPr>
                        <a:t>	</a:t>
                      </a:r>
                      <a:r>
                        <a:rPr dirty="0" sz="1750" b="1">
                          <a:latin typeface="宋体"/>
                          <a:cs typeface="宋体"/>
                        </a:rPr>
                        <a:t>$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reduce </a:t>
                      </a:r>
                      <a:r>
                        <a:rPr dirty="0" sz="1750" spc="20" b="1">
                          <a:latin typeface="宋体"/>
                          <a:cs typeface="宋体"/>
                        </a:rPr>
                        <a:t>by</a:t>
                      </a:r>
                      <a:r>
                        <a:rPr dirty="0" sz="1750" spc="45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750" spc="30" b="1">
                          <a:latin typeface="宋体"/>
                          <a:cs typeface="宋体"/>
                        </a:rPr>
                        <a:t>E</a:t>
                      </a:r>
                      <a:r>
                        <a:rPr dirty="0" sz="17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750" spc="30" b="1">
                          <a:latin typeface="宋体"/>
                          <a:cs typeface="宋体"/>
                        </a:rPr>
                        <a:t>E+E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30480"/>
                </a:tc>
              </a:tr>
              <a:tr h="32184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(8)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0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1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$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750" spc="25" b="1">
                          <a:latin typeface="宋体"/>
                          <a:cs typeface="宋体"/>
                        </a:rPr>
                        <a:t>accept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15240"/>
                </a:tc>
              </a:tr>
              <a:tr h="30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000"/>
                        </a:lnSpc>
                        <a:spcBef>
                          <a:spcPts val="18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-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00"/>
                        </a:lnSpc>
                        <a:spcBef>
                          <a:spcPts val="180"/>
                        </a:spcBef>
                      </a:pPr>
                      <a:r>
                        <a:rPr dirty="0" sz="1750" b="1">
                          <a:latin typeface="宋体"/>
                          <a:cs typeface="宋体"/>
                        </a:rPr>
                        <a:t>E</a:t>
                      </a:r>
                      <a:endParaRPr sz="1750">
                        <a:latin typeface="宋体"/>
                        <a:cs typeface="宋体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64405"/>
            <a:ext cx="41084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/>
              <a:t>4.5</a:t>
            </a:r>
            <a:r>
              <a:rPr dirty="0" spc="5"/>
              <a:t> </a:t>
            </a:r>
            <a:r>
              <a:rPr dirty="0" spc="90"/>
              <a:t>软件工具</a:t>
            </a:r>
            <a:r>
              <a:rPr dirty="0" spc="40"/>
              <a:t>YACC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817992"/>
            <a:ext cx="6645909" cy="38595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ts val="3275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语法分析程序自动生成工具</a:t>
            </a:r>
            <a:endParaRPr baseline="1010" sz="4125">
              <a:latin typeface="黑体"/>
              <a:cs typeface="黑体"/>
            </a:endParaRPr>
          </a:p>
          <a:p>
            <a:pPr marL="355600">
              <a:lnSpc>
                <a:spcPts val="3275"/>
              </a:lnSpc>
            </a:pPr>
            <a:r>
              <a:rPr dirty="0" sz="2750" spc="25" b="1">
                <a:latin typeface="宋体"/>
                <a:cs typeface="宋体"/>
              </a:rPr>
              <a:t>YACC</a:t>
            </a:r>
            <a:r>
              <a:rPr dirty="0" sz="2750" spc="25" b="1">
                <a:latin typeface="黑体"/>
                <a:cs typeface="黑体"/>
              </a:rPr>
              <a:t>：</a:t>
            </a:r>
            <a:r>
              <a:rPr dirty="0" sz="2750" spc="25" b="1">
                <a:latin typeface="宋体"/>
                <a:cs typeface="宋体"/>
              </a:rPr>
              <a:t>Yet </a:t>
            </a:r>
            <a:r>
              <a:rPr dirty="0" sz="2750" spc="20" b="1">
                <a:latin typeface="宋体"/>
                <a:cs typeface="宋体"/>
              </a:rPr>
              <a:t>Another</a:t>
            </a:r>
            <a:r>
              <a:rPr dirty="0" sz="2750" spc="45" b="1">
                <a:latin typeface="宋体"/>
                <a:cs typeface="宋体"/>
              </a:rPr>
              <a:t> </a:t>
            </a:r>
            <a:r>
              <a:rPr dirty="0" sz="2750" spc="20" b="1">
                <a:latin typeface="宋体"/>
                <a:cs typeface="宋体"/>
              </a:rPr>
              <a:t>Compiler-Compiler</a:t>
            </a:r>
            <a:endParaRPr sz="27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3072130">
              <a:lnSpc>
                <a:spcPct val="122100"/>
              </a:lnSpc>
            </a:pPr>
            <a:r>
              <a:rPr dirty="0" baseline="1010" sz="4125" spc="67" b="1">
                <a:latin typeface="黑体"/>
                <a:cs typeface="黑体"/>
              </a:rPr>
              <a:t>一、</a:t>
            </a:r>
            <a:r>
              <a:rPr dirty="0" sz="2800" spc="-5" b="1">
                <a:latin typeface="Verdana"/>
                <a:cs typeface="Verdana"/>
              </a:rPr>
              <a:t>YACC</a:t>
            </a:r>
            <a:r>
              <a:rPr dirty="0" baseline="1010" sz="4125" spc="67" b="1">
                <a:latin typeface="黑体"/>
                <a:cs typeface="黑体"/>
              </a:rPr>
              <a:t>使用方式 </a:t>
            </a:r>
            <a:r>
              <a:rPr dirty="0" baseline="1010" sz="4125" spc="67" b="1">
                <a:latin typeface="黑体"/>
                <a:cs typeface="黑体"/>
              </a:rPr>
              <a:t>二、</a:t>
            </a:r>
            <a:r>
              <a:rPr dirty="0" sz="2800" spc="-5" b="1">
                <a:latin typeface="Verdana"/>
                <a:cs typeface="Verdana"/>
              </a:rPr>
              <a:t>Y</a:t>
            </a:r>
            <a:r>
              <a:rPr dirty="0" sz="2800" b="1">
                <a:latin typeface="Verdana"/>
                <a:cs typeface="Verdana"/>
              </a:rPr>
              <a:t>A</a:t>
            </a:r>
            <a:r>
              <a:rPr dirty="0" sz="2800" spc="-5" b="1">
                <a:latin typeface="Verdana"/>
                <a:cs typeface="Verdana"/>
              </a:rPr>
              <a:t>CC</a:t>
            </a:r>
            <a:r>
              <a:rPr dirty="0" baseline="1010" sz="4125" spc="67" b="1">
                <a:latin typeface="黑体"/>
                <a:cs typeface="黑体"/>
              </a:rPr>
              <a:t>源程序结构</a:t>
            </a:r>
            <a:endParaRPr baseline="1010" sz="41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baseline="1010" sz="4125" spc="67" b="1">
                <a:latin typeface="黑体"/>
                <a:cs typeface="黑体"/>
              </a:rPr>
              <a:t>三、</a:t>
            </a:r>
            <a:r>
              <a:rPr dirty="0" sz="2800" spc="-5" b="1">
                <a:latin typeface="Verdana"/>
                <a:cs typeface="Verdana"/>
              </a:rPr>
              <a:t>YAC</a:t>
            </a:r>
            <a:r>
              <a:rPr dirty="0" baseline="1010" sz="4125" spc="67" b="1">
                <a:latin typeface="黑体"/>
                <a:cs typeface="黑体"/>
              </a:rPr>
              <a:t>处理二义文法的处理</a:t>
            </a:r>
            <a:endParaRPr baseline="1010" sz="4125">
              <a:latin typeface="黑体"/>
              <a:cs typeface="黑体"/>
            </a:endParaRPr>
          </a:p>
          <a:p>
            <a:pPr marL="12700" marR="544830">
              <a:lnSpc>
                <a:spcPts val="4079"/>
              </a:lnSpc>
              <a:spcBef>
                <a:spcPts val="185"/>
              </a:spcBef>
            </a:pPr>
            <a:r>
              <a:rPr dirty="0" baseline="1010" sz="4125" spc="67" b="1">
                <a:latin typeface="黑体"/>
                <a:cs typeface="黑体"/>
              </a:rPr>
              <a:t>四、用</a:t>
            </a:r>
            <a:r>
              <a:rPr dirty="0" sz="2800" spc="-5" b="1">
                <a:latin typeface="Verdana"/>
                <a:cs typeface="Verdana"/>
              </a:rPr>
              <a:t>LEX</a:t>
            </a:r>
            <a:r>
              <a:rPr dirty="0" baseline="1010" sz="4125" spc="67" b="1">
                <a:latin typeface="黑体"/>
                <a:cs typeface="黑体"/>
              </a:rPr>
              <a:t>建立</a:t>
            </a:r>
            <a:r>
              <a:rPr dirty="0" sz="2800" spc="-5" b="1">
                <a:latin typeface="Verdana"/>
                <a:cs typeface="Verdana"/>
              </a:rPr>
              <a:t>YACC</a:t>
            </a:r>
            <a:r>
              <a:rPr dirty="0" baseline="1010" sz="4125" spc="67" b="1">
                <a:latin typeface="黑体"/>
                <a:cs typeface="黑体"/>
              </a:rPr>
              <a:t>的词法分析程序 五、</a:t>
            </a:r>
            <a:r>
              <a:rPr dirty="0" sz="2800" spc="-5" b="1">
                <a:latin typeface="Verdana"/>
                <a:cs typeface="Verdana"/>
              </a:rPr>
              <a:t>YACC</a:t>
            </a:r>
            <a:r>
              <a:rPr dirty="0" baseline="1010" sz="4125" spc="67" b="1">
                <a:latin typeface="黑体"/>
                <a:cs typeface="黑体"/>
              </a:rPr>
              <a:t>内部名称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145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146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41299"/>
            <a:ext cx="46767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一、</a:t>
            </a:r>
            <a:r>
              <a:rPr dirty="0" sz="4000" spc="-5">
                <a:latin typeface="Times New Roman"/>
                <a:cs typeface="Times New Roman"/>
              </a:rPr>
              <a:t>YACC</a:t>
            </a:r>
            <a:r>
              <a:rPr dirty="0" sz="4000" spc="-60">
                <a:latin typeface="Times New Roman"/>
                <a:cs typeface="Times New Roman"/>
              </a:rPr>
              <a:t> </a:t>
            </a:r>
            <a:r>
              <a:rPr dirty="0" sz="3900" spc="90"/>
              <a:t>使用方式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0325" y="1841552"/>
            <a:ext cx="1621155" cy="406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dirty="0" sz="2000" spc="-45" b="1">
                <a:latin typeface="Times New Roman"/>
                <a:cs typeface="Times New Roman"/>
              </a:rPr>
              <a:t>YACC</a:t>
            </a:r>
            <a:r>
              <a:rPr dirty="0" sz="1750" spc="50" b="1">
                <a:latin typeface="宋体"/>
                <a:cs typeface="宋体"/>
              </a:rPr>
              <a:t>编译器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489" y="1726691"/>
            <a:ext cx="1761489" cy="61976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06070" marR="5080" indent="-294005">
              <a:lnSpc>
                <a:spcPts val="2280"/>
              </a:lnSpc>
              <a:spcBef>
                <a:spcPts val="275"/>
              </a:spcBef>
            </a:pPr>
            <a:r>
              <a:rPr dirty="0" sz="2000" spc="-180" b="1">
                <a:latin typeface="Times New Roman"/>
                <a:cs typeface="Times New Roman"/>
              </a:rPr>
              <a:t>Y</a:t>
            </a:r>
            <a:r>
              <a:rPr dirty="0" sz="2000" spc="5" b="1">
                <a:latin typeface="Times New Roman"/>
                <a:cs typeface="Times New Roman"/>
              </a:rPr>
              <a:t>AC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baseline="1424" sz="2925" spc="67" b="1">
                <a:latin typeface="宋体"/>
                <a:cs typeface="宋体"/>
              </a:rPr>
              <a:t>说明文件  </a:t>
            </a:r>
            <a:r>
              <a:rPr dirty="0" sz="2000" spc="-5" b="1">
                <a:latin typeface="Times New Roman"/>
                <a:cs typeface="Times New Roman"/>
              </a:rPr>
              <a:t>translate.y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3914" y="1876044"/>
            <a:ext cx="7785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80" b="1">
                <a:latin typeface="Times New Roman"/>
                <a:cs typeface="Times New Roman"/>
              </a:rPr>
              <a:t>Y</a:t>
            </a:r>
            <a:r>
              <a:rPr dirty="0" sz="2000" b="1">
                <a:latin typeface="Times New Roman"/>
                <a:cs typeface="Times New Roman"/>
              </a:rPr>
              <a:t>.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ab.c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6554" y="2006517"/>
            <a:ext cx="894080" cy="76200"/>
          </a:xfrm>
          <a:custGeom>
            <a:avLst/>
            <a:gdLst/>
            <a:ahLst/>
            <a:cxnLst/>
            <a:rect l="l" t="t" r="r" b="b"/>
            <a:pathLst>
              <a:path w="894079" h="76200">
                <a:moveTo>
                  <a:pt x="817561" y="42862"/>
                </a:moveTo>
                <a:lnTo>
                  <a:pt x="817502" y="76200"/>
                </a:lnTo>
                <a:lnTo>
                  <a:pt x="884429" y="42885"/>
                </a:lnTo>
                <a:lnTo>
                  <a:pt x="830261" y="42885"/>
                </a:lnTo>
                <a:lnTo>
                  <a:pt x="817561" y="42862"/>
                </a:lnTo>
                <a:close/>
              </a:path>
              <a:path w="894079" h="76200">
                <a:moveTo>
                  <a:pt x="817578" y="33337"/>
                </a:moveTo>
                <a:lnTo>
                  <a:pt x="817561" y="42862"/>
                </a:lnTo>
                <a:lnTo>
                  <a:pt x="830261" y="42885"/>
                </a:lnTo>
                <a:lnTo>
                  <a:pt x="830279" y="33360"/>
                </a:lnTo>
                <a:lnTo>
                  <a:pt x="817578" y="33337"/>
                </a:lnTo>
                <a:close/>
              </a:path>
              <a:path w="894079" h="76200">
                <a:moveTo>
                  <a:pt x="817637" y="0"/>
                </a:moveTo>
                <a:lnTo>
                  <a:pt x="817578" y="33337"/>
                </a:lnTo>
                <a:lnTo>
                  <a:pt x="830279" y="33360"/>
                </a:lnTo>
                <a:lnTo>
                  <a:pt x="830261" y="42885"/>
                </a:lnTo>
                <a:lnTo>
                  <a:pt x="884429" y="42885"/>
                </a:lnTo>
                <a:lnTo>
                  <a:pt x="893770" y="38235"/>
                </a:lnTo>
                <a:lnTo>
                  <a:pt x="817637" y="0"/>
                </a:lnTo>
                <a:close/>
              </a:path>
              <a:path w="894079" h="76200">
                <a:moveTo>
                  <a:pt x="16" y="31884"/>
                </a:moveTo>
                <a:lnTo>
                  <a:pt x="0" y="41409"/>
                </a:lnTo>
                <a:lnTo>
                  <a:pt x="817561" y="42862"/>
                </a:lnTo>
                <a:lnTo>
                  <a:pt x="817578" y="33337"/>
                </a:lnTo>
                <a:lnTo>
                  <a:pt x="16" y="31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91128" y="2014042"/>
            <a:ext cx="1102360" cy="76200"/>
          </a:xfrm>
          <a:custGeom>
            <a:avLst/>
            <a:gdLst/>
            <a:ahLst/>
            <a:cxnLst/>
            <a:rect l="l" t="t" r="r" b="b"/>
            <a:pathLst>
              <a:path w="1102359" h="76200">
                <a:moveTo>
                  <a:pt x="1025836" y="0"/>
                </a:moveTo>
                <a:lnTo>
                  <a:pt x="1025596" y="33336"/>
                </a:lnTo>
                <a:lnTo>
                  <a:pt x="1038294" y="33427"/>
                </a:lnTo>
                <a:lnTo>
                  <a:pt x="1038226" y="42952"/>
                </a:lnTo>
                <a:lnTo>
                  <a:pt x="1025526" y="42952"/>
                </a:lnTo>
                <a:lnTo>
                  <a:pt x="1025287" y="76197"/>
                </a:lnTo>
                <a:lnTo>
                  <a:pt x="1092991" y="42952"/>
                </a:lnTo>
                <a:lnTo>
                  <a:pt x="1038226" y="42952"/>
                </a:lnTo>
                <a:lnTo>
                  <a:pt x="1093177" y="42861"/>
                </a:lnTo>
                <a:lnTo>
                  <a:pt x="1101759" y="38647"/>
                </a:lnTo>
                <a:lnTo>
                  <a:pt x="1025836" y="0"/>
                </a:lnTo>
                <a:close/>
              </a:path>
              <a:path w="1102359" h="76200">
                <a:moveTo>
                  <a:pt x="1025596" y="33336"/>
                </a:moveTo>
                <a:lnTo>
                  <a:pt x="1025527" y="42861"/>
                </a:lnTo>
                <a:lnTo>
                  <a:pt x="1038226" y="42952"/>
                </a:lnTo>
                <a:lnTo>
                  <a:pt x="1038294" y="33427"/>
                </a:lnTo>
                <a:lnTo>
                  <a:pt x="1025596" y="33336"/>
                </a:lnTo>
                <a:close/>
              </a:path>
              <a:path w="1102359" h="76200">
                <a:moveTo>
                  <a:pt x="68" y="25947"/>
                </a:moveTo>
                <a:lnTo>
                  <a:pt x="0" y="35472"/>
                </a:lnTo>
                <a:lnTo>
                  <a:pt x="1025527" y="42861"/>
                </a:lnTo>
                <a:lnTo>
                  <a:pt x="1025596" y="33336"/>
                </a:lnTo>
                <a:lnTo>
                  <a:pt x="68" y="25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90950" y="3356026"/>
            <a:ext cx="1911350" cy="406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dirty="0" sz="2000" spc="5" b="1">
                <a:latin typeface="Times New Roman"/>
                <a:cs typeface="Times New Roman"/>
              </a:rPr>
              <a:t>C</a:t>
            </a:r>
            <a:r>
              <a:rPr dirty="0" baseline="1424" sz="2925" spc="75" b="1">
                <a:latin typeface="宋体"/>
                <a:cs typeface="宋体"/>
              </a:rPr>
              <a:t>语言编译程序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6539" y="3375660"/>
            <a:ext cx="7785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80" b="1">
                <a:latin typeface="Times New Roman"/>
                <a:cs typeface="Times New Roman"/>
              </a:rPr>
              <a:t>Y</a:t>
            </a:r>
            <a:r>
              <a:rPr dirty="0" sz="2000" b="1">
                <a:latin typeface="Times New Roman"/>
                <a:cs typeface="Times New Roman"/>
              </a:rPr>
              <a:t>.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ab.c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5927" y="3375660"/>
            <a:ext cx="5689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a.out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08221" y="3520865"/>
            <a:ext cx="1383030" cy="76200"/>
          </a:xfrm>
          <a:custGeom>
            <a:avLst/>
            <a:gdLst/>
            <a:ahLst/>
            <a:cxnLst/>
            <a:rect l="l" t="t" r="r" b="b"/>
            <a:pathLst>
              <a:path w="1383029" h="76200">
                <a:moveTo>
                  <a:pt x="1306513" y="42861"/>
                </a:moveTo>
                <a:lnTo>
                  <a:pt x="1306399" y="76200"/>
                </a:lnTo>
                <a:lnTo>
                  <a:pt x="1373565" y="42905"/>
                </a:lnTo>
                <a:lnTo>
                  <a:pt x="1319216" y="42905"/>
                </a:lnTo>
                <a:lnTo>
                  <a:pt x="1306513" y="42861"/>
                </a:lnTo>
                <a:close/>
              </a:path>
              <a:path w="1383029" h="76200">
                <a:moveTo>
                  <a:pt x="1306546" y="33338"/>
                </a:moveTo>
                <a:lnTo>
                  <a:pt x="1306513" y="42861"/>
                </a:lnTo>
                <a:lnTo>
                  <a:pt x="1319216" y="42905"/>
                </a:lnTo>
                <a:lnTo>
                  <a:pt x="1319249" y="33381"/>
                </a:lnTo>
                <a:lnTo>
                  <a:pt x="1306546" y="33338"/>
                </a:lnTo>
                <a:close/>
              </a:path>
              <a:path w="1383029" h="76200">
                <a:moveTo>
                  <a:pt x="1306661" y="0"/>
                </a:moveTo>
                <a:lnTo>
                  <a:pt x="1306546" y="33338"/>
                </a:lnTo>
                <a:lnTo>
                  <a:pt x="1319249" y="33381"/>
                </a:lnTo>
                <a:lnTo>
                  <a:pt x="1319216" y="42905"/>
                </a:lnTo>
                <a:lnTo>
                  <a:pt x="1373565" y="42905"/>
                </a:lnTo>
                <a:lnTo>
                  <a:pt x="1382730" y="38362"/>
                </a:lnTo>
                <a:lnTo>
                  <a:pt x="1306661" y="0"/>
                </a:lnTo>
                <a:close/>
              </a:path>
              <a:path w="1383029" h="76200">
                <a:moveTo>
                  <a:pt x="33" y="28836"/>
                </a:moveTo>
                <a:lnTo>
                  <a:pt x="0" y="38361"/>
                </a:lnTo>
                <a:lnTo>
                  <a:pt x="1306513" y="42861"/>
                </a:lnTo>
                <a:lnTo>
                  <a:pt x="1306546" y="33338"/>
                </a:lnTo>
                <a:lnTo>
                  <a:pt x="33" y="28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02277" y="3516726"/>
            <a:ext cx="1005205" cy="76200"/>
          </a:xfrm>
          <a:custGeom>
            <a:avLst/>
            <a:gdLst/>
            <a:ahLst/>
            <a:cxnLst/>
            <a:rect l="l" t="t" r="r" b="b"/>
            <a:pathLst>
              <a:path w="1005204" h="76200">
                <a:moveTo>
                  <a:pt x="995880" y="33276"/>
                </a:moveTo>
                <a:lnTo>
                  <a:pt x="941388" y="33276"/>
                </a:lnTo>
                <a:lnTo>
                  <a:pt x="941434" y="42801"/>
                </a:lnTo>
                <a:lnTo>
                  <a:pt x="928734" y="42861"/>
                </a:lnTo>
                <a:lnTo>
                  <a:pt x="928891" y="76198"/>
                </a:lnTo>
                <a:lnTo>
                  <a:pt x="1004910" y="37738"/>
                </a:lnTo>
                <a:lnTo>
                  <a:pt x="995880" y="33276"/>
                </a:lnTo>
                <a:close/>
              </a:path>
              <a:path w="1005204" h="76200">
                <a:moveTo>
                  <a:pt x="928689" y="33336"/>
                </a:moveTo>
                <a:lnTo>
                  <a:pt x="0" y="37739"/>
                </a:lnTo>
                <a:lnTo>
                  <a:pt x="45" y="47264"/>
                </a:lnTo>
                <a:lnTo>
                  <a:pt x="928734" y="42861"/>
                </a:lnTo>
                <a:lnTo>
                  <a:pt x="928689" y="33336"/>
                </a:lnTo>
                <a:close/>
              </a:path>
              <a:path w="1005204" h="76200">
                <a:moveTo>
                  <a:pt x="941388" y="33276"/>
                </a:moveTo>
                <a:lnTo>
                  <a:pt x="928689" y="33336"/>
                </a:lnTo>
                <a:lnTo>
                  <a:pt x="928734" y="42861"/>
                </a:lnTo>
                <a:lnTo>
                  <a:pt x="941434" y="42801"/>
                </a:lnTo>
                <a:lnTo>
                  <a:pt x="941388" y="33276"/>
                </a:lnTo>
                <a:close/>
              </a:path>
              <a:path w="1005204" h="76200">
                <a:moveTo>
                  <a:pt x="928531" y="0"/>
                </a:moveTo>
                <a:lnTo>
                  <a:pt x="928689" y="33336"/>
                </a:lnTo>
                <a:lnTo>
                  <a:pt x="995880" y="33276"/>
                </a:lnTo>
                <a:lnTo>
                  <a:pt x="928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419600" y="4957814"/>
            <a:ext cx="736600" cy="406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dirty="0" sz="2000" b="1">
                <a:latin typeface="Times New Roman"/>
                <a:cs typeface="Times New Roman"/>
              </a:rPr>
              <a:t>a.out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8789" y="4992843"/>
            <a:ext cx="53721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宋体"/>
                <a:cs typeface="宋体"/>
              </a:rPr>
              <a:t>输入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4340" y="4992843"/>
            <a:ext cx="53721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宋体"/>
                <a:cs typeface="宋体"/>
              </a:rPr>
              <a:t>输出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65367" y="5122797"/>
            <a:ext cx="2054860" cy="76200"/>
          </a:xfrm>
          <a:custGeom>
            <a:avLst/>
            <a:gdLst/>
            <a:ahLst/>
            <a:cxnLst/>
            <a:rect l="l" t="t" r="r" b="b"/>
            <a:pathLst>
              <a:path w="2054860" h="76200">
                <a:moveTo>
                  <a:pt x="1978025" y="42861"/>
                </a:moveTo>
                <a:lnTo>
                  <a:pt x="1977974" y="76198"/>
                </a:lnTo>
                <a:lnTo>
                  <a:pt x="2044867" y="42881"/>
                </a:lnTo>
                <a:lnTo>
                  <a:pt x="1990724" y="42881"/>
                </a:lnTo>
                <a:lnTo>
                  <a:pt x="1978025" y="42861"/>
                </a:lnTo>
                <a:close/>
              </a:path>
              <a:path w="2054860" h="76200">
                <a:moveTo>
                  <a:pt x="1978039" y="33336"/>
                </a:moveTo>
                <a:lnTo>
                  <a:pt x="1978025" y="42861"/>
                </a:lnTo>
                <a:lnTo>
                  <a:pt x="1990724" y="42881"/>
                </a:lnTo>
                <a:lnTo>
                  <a:pt x="1990738" y="33356"/>
                </a:lnTo>
                <a:lnTo>
                  <a:pt x="1978039" y="33336"/>
                </a:lnTo>
                <a:close/>
              </a:path>
              <a:path w="2054860" h="76200">
                <a:moveTo>
                  <a:pt x="1978091" y="0"/>
                </a:moveTo>
                <a:lnTo>
                  <a:pt x="1978039" y="33336"/>
                </a:lnTo>
                <a:lnTo>
                  <a:pt x="1990738" y="33356"/>
                </a:lnTo>
                <a:lnTo>
                  <a:pt x="1990724" y="42881"/>
                </a:lnTo>
                <a:lnTo>
                  <a:pt x="2044867" y="42881"/>
                </a:lnTo>
                <a:lnTo>
                  <a:pt x="2054232" y="38216"/>
                </a:lnTo>
                <a:lnTo>
                  <a:pt x="1978091" y="0"/>
                </a:lnTo>
                <a:close/>
              </a:path>
              <a:path w="2054860" h="76200">
                <a:moveTo>
                  <a:pt x="15" y="30279"/>
                </a:moveTo>
                <a:lnTo>
                  <a:pt x="0" y="39804"/>
                </a:lnTo>
                <a:lnTo>
                  <a:pt x="1978025" y="42861"/>
                </a:lnTo>
                <a:lnTo>
                  <a:pt x="1978039" y="33336"/>
                </a:lnTo>
                <a:lnTo>
                  <a:pt x="15" y="30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56189" y="5119895"/>
            <a:ext cx="1550035" cy="76200"/>
          </a:xfrm>
          <a:custGeom>
            <a:avLst/>
            <a:gdLst/>
            <a:ahLst/>
            <a:cxnLst/>
            <a:rect l="l" t="t" r="r" b="b"/>
            <a:pathLst>
              <a:path w="1550034" h="76200">
                <a:moveTo>
                  <a:pt x="1540099" y="33312"/>
                </a:moveTo>
                <a:lnTo>
                  <a:pt x="1485898" y="33312"/>
                </a:lnTo>
                <a:lnTo>
                  <a:pt x="1485917" y="42837"/>
                </a:lnTo>
                <a:lnTo>
                  <a:pt x="1473219" y="42863"/>
                </a:lnTo>
                <a:lnTo>
                  <a:pt x="1473287" y="76200"/>
                </a:lnTo>
                <a:lnTo>
                  <a:pt x="1549410" y="37943"/>
                </a:lnTo>
                <a:lnTo>
                  <a:pt x="1540099" y="33312"/>
                </a:lnTo>
                <a:close/>
              </a:path>
              <a:path w="1550034" h="76200">
                <a:moveTo>
                  <a:pt x="1473199" y="33338"/>
                </a:moveTo>
                <a:lnTo>
                  <a:pt x="0" y="36356"/>
                </a:lnTo>
                <a:lnTo>
                  <a:pt x="19" y="45881"/>
                </a:lnTo>
                <a:lnTo>
                  <a:pt x="1473219" y="42863"/>
                </a:lnTo>
                <a:lnTo>
                  <a:pt x="1473199" y="33338"/>
                </a:lnTo>
                <a:close/>
              </a:path>
              <a:path w="1550034" h="76200">
                <a:moveTo>
                  <a:pt x="1485898" y="33312"/>
                </a:moveTo>
                <a:lnTo>
                  <a:pt x="1473199" y="33338"/>
                </a:lnTo>
                <a:lnTo>
                  <a:pt x="1473219" y="42863"/>
                </a:lnTo>
                <a:lnTo>
                  <a:pt x="1485917" y="42837"/>
                </a:lnTo>
                <a:lnTo>
                  <a:pt x="1485898" y="33312"/>
                </a:lnTo>
                <a:close/>
              </a:path>
              <a:path w="1550034" h="76200">
                <a:moveTo>
                  <a:pt x="1473131" y="0"/>
                </a:moveTo>
                <a:lnTo>
                  <a:pt x="1473199" y="33338"/>
                </a:lnTo>
                <a:lnTo>
                  <a:pt x="1540099" y="33312"/>
                </a:lnTo>
                <a:lnTo>
                  <a:pt x="1473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247389" y="2386782"/>
            <a:ext cx="325501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68095" algn="l"/>
              </a:tabLst>
            </a:pPr>
            <a:r>
              <a:rPr dirty="0" sz="2750" spc="20" b="1">
                <a:latin typeface="宋体"/>
                <a:cs typeface="宋体"/>
              </a:rPr>
              <a:t>%yacc	translate.y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6389" y="3910782"/>
            <a:ext cx="3253104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20" b="1">
                <a:latin typeface="宋体"/>
                <a:cs typeface="宋体"/>
              </a:rPr>
              <a:t>%cc y.tab.c -ly</a:t>
            </a:r>
            <a:r>
              <a:rPr dirty="0" sz="2750" b="1">
                <a:latin typeface="宋体"/>
                <a:cs typeface="宋体"/>
              </a:rPr>
              <a:t> </a:t>
            </a:r>
            <a:r>
              <a:rPr dirty="0" sz="2750" spc="15" b="1">
                <a:latin typeface="宋体"/>
                <a:cs typeface="宋体"/>
              </a:rPr>
              <a:t>-o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54178" y="3910782"/>
            <a:ext cx="92265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20" b="1">
                <a:latin typeface="宋体"/>
                <a:cs typeface="宋体"/>
              </a:rPr>
              <a:t>a.out</a:t>
            </a:r>
            <a:endParaRPr sz="27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147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41299"/>
            <a:ext cx="505968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二、</a:t>
            </a:r>
            <a:r>
              <a:rPr dirty="0" sz="4000" spc="-5">
                <a:latin typeface="Times New Roman"/>
                <a:cs typeface="Times New Roman"/>
              </a:rPr>
              <a:t>YACC</a:t>
            </a:r>
            <a:r>
              <a:rPr dirty="0" sz="3900" spc="90"/>
              <a:t>源程序结构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272400"/>
            <a:ext cx="8518525" cy="451040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296545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由</a:t>
            </a: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说明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翻译规则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辅助过程</a:t>
            </a:r>
            <a:r>
              <a:rPr dirty="0" baseline="1010" sz="4125" spc="67" b="1">
                <a:latin typeface="黑体"/>
                <a:cs typeface="黑体"/>
              </a:rPr>
              <a:t>三部分组成，各部分 </a:t>
            </a:r>
            <a:r>
              <a:rPr dirty="0" sz="2750" spc="45" b="1">
                <a:latin typeface="黑体"/>
                <a:cs typeface="黑体"/>
              </a:rPr>
              <a:t>之间用双百分号分隔。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Char char="■"/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100" spc="95" b="1">
                <a:solidFill>
                  <a:srgbClr val="3333FF"/>
                </a:solidFill>
                <a:latin typeface="黑体"/>
                <a:cs typeface="黑体"/>
              </a:rPr>
              <a:t>说明部分</a:t>
            </a:r>
            <a:r>
              <a:rPr dirty="0" sz="2750" spc="45" b="1">
                <a:latin typeface="黑体"/>
                <a:cs typeface="黑体"/>
              </a:rPr>
              <a:t>：有任选的两节</a:t>
            </a:r>
            <a:endParaRPr sz="2750">
              <a:latin typeface="黑体"/>
              <a:cs typeface="黑体"/>
            </a:endParaRPr>
          </a:p>
          <a:p>
            <a:pPr lvl="1" marL="755650" marR="217170" indent="-285750">
              <a:lnSpc>
                <a:spcPct val="101200"/>
              </a:lnSpc>
              <a:spcBef>
                <a:spcPts val="55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第一节是处于</a:t>
            </a:r>
            <a:r>
              <a:rPr dirty="0" sz="2800" b="1">
                <a:solidFill>
                  <a:srgbClr val="3333FF"/>
                </a:solidFill>
                <a:latin typeface="Verdana"/>
                <a:cs typeface="Verdana"/>
              </a:rPr>
              <a:t>%</a:t>
            </a:r>
            <a:r>
              <a:rPr dirty="0" sz="2800" spc="-5" b="1">
                <a:solidFill>
                  <a:srgbClr val="3333FF"/>
                </a:solidFill>
                <a:latin typeface="Verdana"/>
                <a:cs typeface="Verdana"/>
              </a:rPr>
              <a:t>{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800" b="1">
                <a:solidFill>
                  <a:srgbClr val="3333FF"/>
                </a:solidFill>
                <a:latin typeface="Verdana"/>
                <a:cs typeface="Verdana"/>
              </a:rPr>
              <a:t>%</a:t>
            </a:r>
            <a:r>
              <a:rPr dirty="0" sz="2800" spc="-5" b="1">
                <a:solidFill>
                  <a:srgbClr val="3333FF"/>
                </a:solidFill>
                <a:latin typeface="Verdana"/>
                <a:cs typeface="Verdana"/>
              </a:rPr>
              <a:t>}</a:t>
            </a:r>
            <a:r>
              <a:rPr dirty="0" baseline="1182" sz="3525" spc="67" b="1">
                <a:latin typeface="黑体"/>
                <a:cs typeface="黑体"/>
              </a:rPr>
              <a:t>之间的部分，在这里是一些普 </a:t>
            </a:r>
            <a:r>
              <a:rPr dirty="0" baseline="1182" sz="3525" spc="75" b="1">
                <a:latin typeface="黑体"/>
                <a:cs typeface="黑体"/>
              </a:rPr>
              <a:t>通的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baseline="1182" sz="3525" spc="75" b="1">
                <a:latin typeface="黑体"/>
                <a:cs typeface="黑体"/>
              </a:rPr>
              <a:t>语言的声明。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第二节是文法记号的声明，一般</a:t>
            </a:r>
            <a:endParaRPr baseline="1182" sz="3525">
              <a:latin typeface="黑体"/>
              <a:cs typeface="黑体"/>
            </a:endParaRPr>
          </a:p>
          <a:p>
            <a:pPr lvl="2" marL="1169670" indent="-243204">
              <a:lnSpc>
                <a:spcPct val="100000"/>
              </a:lnSpc>
              <a:spcBef>
                <a:spcPts val="540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60" b="1">
                <a:latin typeface="黑体"/>
                <a:cs typeface="黑体"/>
              </a:rPr>
              <a:t>以</a:t>
            </a:r>
            <a:r>
              <a:rPr dirty="0" baseline="1182" sz="3525" spc="-540" b="1">
                <a:latin typeface="黑体"/>
                <a:cs typeface="黑体"/>
              </a:rPr>
              <a:t> </a:t>
            </a:r>
            <a:r>
              <a:rPr dirty="0" sz="2400" spc="-5" b="1">
                <a:latin typeface="Verdana"/>
                <a:cs typeface="Verdana"/>
              </a:rPr>
              <a:t>%start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S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的形式说明文法的开始符号。</a:t>
            </a:r>
            <a:endParaRPr baseline="1182" sz="3525">
              <a:latin typeface="黑体"/>
              <a:cs typeface="黑体"/>
            </a:endParaRPr>
          </a:p>
          <a:p>
            <a:pPr lvl="2" marL="1169670" indent="-243204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60" b="1">
                <a:latin typeface="黑体"/>
                <a:cs typeface="黑体"/>
              </a:rPr>
              <a:t>用</a:t>
            </a:r>
            <a:r>
              <a:rPr dirty="0" baseline="1182" sz="3525" spc="-540" b="1">
                <a:latin typeface="黑体"/>
                <a:cs typeface="黑体"/>
              </a:rPr>
              <a:t> </a:t>
            </a:r>
            <a:r>
              <a:rPr dirty="0" sz="2400" spc="-5" b="1">
                <a:latin typeface="Verdana"/>
                <a:cs typeface="Verdana"/>
              </a:rPr>
              <a:t>%token </a:t>
            </a:r>
            <a:r>
              <a:rPr dirty="0" sz="2400" b="1">
                <a:latin typeface="Verdana"/>
                <a:cs typeface="Verdana"/>
              </a:rPr>
              <a:t>IF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DO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ID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Verdana"/>
                <a:cs typeface="Verdana"/>
              </a:rPr>
              <a:t>…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的形式说明记号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lvl="2" marL="1169670" indent="-243204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记号被</a:t>
            </a:r>
            <a:r>
              <a:rPr dirty="0" sz="2400" spc="-5" b="1">
                <a:latin typeface="Verdana"/>
                <a:cs typeface="Verdana"/>
              </a:rPr>
              <a:t>YACC</a:t>
            </a:r>
            <a:r>
              <a:rPr dirty="0" baseline="1182" sz="3525" spc="75" b="1">
                <a:latin typeface="黑体"/>
                <a:cs typeface="黑体"/>
              </a:rPr>
              <a:t>赋予了不会与任何字符值冲突的数字值。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148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72402"/>
            <a:ext cx="247332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3333FF"/>
                </a:solidFill>
              </a:rPr>
              <a:t>翻译规则部分</a:t>
            </a:r>
            <a:endParaRPr sz="3100"/>
          </a:p>
        </p:txBody>
      </p:sp>
      <p:sp>
        <p:nvSpPr>
          <p:cNvPr id="6" name="object 6"/>
          <p:cNvSpPr txBox="1"/>
          <p:nvPr/>
        </p:nvSpPr>
        <p:spPr>
          <a:xfrm>
            <a:off x="461327" y="655518"/>
            <a:ext cx="7593330" cy="1036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3545">
              <a:lnSpc>
                <a:spcPct val="100000"/>
              </a:lnSpc>
              <a:spcBef>
                <a:spcPts val="95"/>
              </a:spcBef>
            </a:pPr>
            <a:r>
              <a:rPr dirty="0" sz="2750" spc="45" b="1">
                <a:latin typeface="黑体"/>
                <a:cs typeface="黑体"/>
              </a:rPr>
              <a:t>每条规则由一个产生式和有关的语义动作组成</a:t>
            </a:r>
            <a:endParaRPr sz="2750">
              <a:latin typeface="黑体"/>
              <a:cs typeface="黑体"/>
            </a:endParaRPr>
          </a:p>
          <a:p>
            <a:pPr marL="368300" indent="-342900">
              <a:lnSpc>
                <a:spcPct val="100000"/>
              </a:lnSpc>
              <a:spcBef>
                <a:spcPts val="178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产生式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" b="1" i="1">
                <a:latin typeface="Symbol"/>
                <a:cs typeface="Symbol"/>
              </a:rPr>
              <a:t></a:t>
            </a:r>
            <a:r>
              <a:rPr dirty="0" baseline="-17361" sz="2400" spc="7" b="1">
                <a:latin typeface="Verdana"/>
                <a:cs typeface="Verdana"/>
              </a:rPr>
              <a:t>1</a:t>
            </a:r>
            <a:r>
              <a:rPr dirty="0" sz="2400" spc="5" b="1">
                <a:latin typeface="Verdana"/>
                <a:cs typeface="Verdana"/>
              </a:rPr>
              <a:t>|</a:t>
            </a:r>
            <a:r>
              <a:rPr dirty="0" baseline="1182" sz="3525" spc="7" b="1" i="1">
                <a:latin typeface="Symbol"/>
                <a:cs typeface="Symbol"/>
              </a:rPr>
              <a:t></a:t>
            </a:r>
            <a:r>
              <a:rPr dirty="0" baseline="-17361" sz="2400" spc="7" b="1">
                <a:latin typeface="Verdana"/>
                <a:cs typeface="Verdana"/>
              </a:rPr>
              <a:t>2</a:t>
            </a:r>
            <a:r>
              <a:rPr dirty="0" sz="2400" spc="5" b="1">
                <a:latin typeface="Verdana"/>
                <a:cs typeface="Verdana"/>
              </a:rPr>
              <a:t>|…|</a:t>
            </a:r>
            <a:r>
              <a:rPr dirty="0" baseline="1182" sz="3525" spc="7" b="1" i="1">
                <a:latin typeface="Symbol"/>
                <a:cs typeface="Symbol"/>
              </a:rPr>
              <a:t></a:t>
            </a:r>
            <a:r>
              <a:rPr dirty="0" baseline="-17361" sz="2400" spc="7" b="1">
                <a:latin typeface="Verdana"/>
                <a:cs typeface="Verdana"/>
              </a:rPr>
              <a:t>n</a:t>
            </a:r>
            <a:r>
              <a:rPr dirty="0" baseline="-17361" sz="2400" spc="375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，在</a:t>
            </a:r>
            <a:r>
              <a:rPr dirty="0" sz="2400" spc="-5" b="1">
                <a:latin typeface="Verdana"/>
                <a:cs typeface="Verdana"/>
              </a:rPr>
              <a:t>YACC</a:t>
            </a:r>
            <a:r>
              <a:rPr dirty="0" baseline="1182" sz="3525" spc="75" b="1">
                <a:latin typeface="黑体"/>
                <a:cs typeface="黑体"/>
              </a:rPr>
              <a:t>说明文件中写成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1514" y="2823971"/>
            <a:ext cx="17653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Verdana"/>
                <a:cs typeface="Verdana"/>
              </a:rPr>
              <a:t>{</a:t>
            </a:r>
            <a:r>
              <a:rPr dirty="0" sz="2000" spc="-40" b="1">
                <a:latin typeface="Verdana"/>
                <a:cs typeface="Verdana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语义动作</a:t>
            </a:r>
            <a:r>
              <a:rPr dirty="0" sz="2000" b="1">
                <a:latin typeface="Verdana"/>
                <a:cs typeface="Verdana"/>
              </a:rPr>
              <a:t>n</a:t>
            </a:r>
            <a:r>
              <a:rPr dirty="0" sz="2000" spc="-4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7753" y="1656588"/>
            <a:ext cx="2757170" cy="186245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600"/>
              </a:spcBef>
              <a:tabLst>
                <a:tab pos="928369" algn="l"/>
              </a:tabLst>
            </a:pPr>
            <a:r>
              <a:rPr dirty="0" sz="2000" b="1">
                <a:latin typeface="Verdana"/>
                <a:cs typeface="Verdana"/>
              </a:rPr>
              <a:t>A :</a:t>
            </a:r>
            <a:r>
              <a:rPr dirty="0" sz="2000" spc="-5" b="1">
                <a:latin typeface="Verdana"/>
                <a:cs typeface="Verdana"/>
              </a:rPr>
              <a:t> </a:t>
            </a:r>
            <a:r>
              <a:rPr dirty="0" baseline="1424" sz="2925" spc="22" b="1" i="1">
                <a:latin typeface="Symbol"/>
                <a:cs typeface="Symbol"/>
              </a:rPr>
              <a:t></a:t>
            </a:r>
            <a:r>
              <a:rPr dirty="0" baseline="-17094" sz="1950" spc="22" b="1">
                <a:latin typeface="Verdana"/>
                <a:cs typeface="Verdana"/>
              </a:rPr>
              <a:t>1	</a:t>
            </a:r>
            <a:r>
              <a:rPr dirty="0" sz="2000" b="1">
                <a:latin typeface="Verdana"/>
                <a:cs typeface="Verdana"/>
              </a:rPr>
              <a:t>{</a:t>
            </a:r>
            <a:r>
              <a:rPr dirty="0" sz="2000" spc="-40" b="1">
                <a:latin typeface="Verdana"/>
                <a:cs typeface="Verdana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语义动作</a:t>
            </a:r>
            <a:r>
              <a:rPr dirty="0" sz="2000" b="1">
                <a:latin typeface="Verdana"/>
                <a:cs typeface="Verdana"/>
              </a:rPr>
              <a:t>1</a:t>
            </a:r>
            <a:r>
              <a:rPr dirty="0" sz="2000" spc="-4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algn="r" marR="103505">
              <a:lnSpc>
                <a:spcPct val="100000"/>
              </a:lnSpc>
              <a:spcBef>
                <a:spcPts val="505"/>
              </a:spcBef>
              <a:tabLst>
                <a:tab pos="680720" algn="l"/>
              </a:tabLst>
            </a:pPr>
            <a:r>
              <a:rPr dirty="0" sz="2000" b="1">
                <a:latin typeface="Verdana"/>
                <a:cs typeface="Verdana"/>
              </a:rPr>
              <a:t>| </a:t>
            </a:r>
            <a:r>
              <a:rPr dirty="0" baseline="1424" sz="2925" spc="22" b="1" i="1">
                <a:latin typeface="Symbol"/>
                <a:cs typeface="Symbol"/>
              </a:rPr>
              <a:t></a:t>
            </a:r>
            <a:r>
              <a:rPr dirty="0" baseline="-17094" sz="1950" spc="22" b="1">
                <a:latin typeface="Verdana"/>
                <a:cs typeface="Verdana"/>
              </a:rPr>
              <a:t>2	</a:t>
            </a:r>
            <a:r>
              <a:rPr dirty="0" sz="2000" b="1">
                <a:latin typeface="Verdana"/>
                <a:cs typeface="Verdana"/>
              </a:rPr>
              <a:t>{</a:t>
            </a:r>
            <a:r>
              <a:rPr dirty="0" sz="2000" spc="-40" b="1">
                <a:latin typeface="Verdana"/>
                <a:cs typeface="Verdana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语义动作</a:t>
            </a:r>
            <a:r>
              <a:rPr dirty="0" sz="2000" b="1">
                <a:latin typeface="Verdana"/>
                <a:cs typeface="Verdana"/>
              </a:rPr>
              <a:t>2</a:t>
            </a:r>
            <a:r>
              <a:rPr dirty="0" sz="2000" spc="-4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224790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  <a:p>
            <a:pPr marL="22479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Verdana"/>
                <a:cs typeface="Verdana"/>
              </a:rPr>
              <a:t>|</a:t>
            </a:r>
            <a:r>
              <a:rPr dirty="0" sz="2000" spc="-5" b="1">
                <a:latin typeface="Verdana"/>
                <a:cs typeface="Verdana"/>
              </a:rPr>
              <a:t> </a:t>
            </a:r>
            <a:r>
              <a:rPr dirty="0" baseline="1424" sz="2925" spc="22" b="1" i="1">
                <a:latin typeface="Symbol"/>
                <a:cs typeface="Symbol"/>
              </a:rPr>
              <a:t></a:t>
            </a:r>
            <a:r>
              <a:rPr dirty="0" baseline="-17094" sz="1950" spc="22" b="1">
                <a:latin typeface="Verdana"/>
                <a:cs typeface="Verdana"/>
              </a:rPr>
              <a:t>n</a:t>
            </a:r>
            <a:endParaRPr baseline="-17094" sz="1950">
              <a:latin typeface="Verdana"/>
              <a:cs typeface="Verdana"/>
            </a:endParaRPr>
          </a:p>
          <a:p>
            <a:pPr marL="224790">
              <a:lnSpc>
                <a:spcPct val="100000"/>
              </a:lnSpc>
              <a:spcBef>
                <a:spcPts val="530"/>
              </a:spcBef>
            </a:pPr>
            <a:r>
              <a:rPr dirty="0" sz="1950" spc="40" b="1">
                <a:latin typeface="黑体"/>
                <a:cs typeface="黑体"/>
              </a:rPr>
              <a:t>；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027" y="3574795"/>
            <a:ext cx="8275320" cy="26670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55600" marR="15240" indent="-342900">
              <a:lnSpc>
                <a:spcPts val="2780"/>
              </a:lnSpc>
              <a:spcBef>
                <a:spcPts val="27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165" b="1">
                <a:latin typeface="黑体"/>
                <a:cs typeface="黑体"/>
              </a:rPr>
              <a:t>用单引号括起来的单个字符，如‘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baseline="1182" sz="3525" spc="165" b="1">
                <a:latin typeface="黑体"/>
                <a:cs typeface="黑体"/>
              </a:rPr>
              <a:t>’，是由终结符号</a:t>
            </a:r>
            <a:r>
              <a:rPr dirty="0" sz="2400" spc="60" b="1">
                <a:latin typeface="Verdana"/>
                <a:cs typeface="Verdana"/>
              </a:rPr>
              <a:t>c</a:t>
            </a:r>
            <a:r>
              <a:rPr dirty="0" baseline="1182" sz="3525" spc="44" b="1">
                <a:latin typeface="黑体"/>
                <a:cs typeface="黑体"/>
              </a:rPr>
              <a:t>组 </a:t>
            </a:r>
            <a:r>
              <a:rPr dirty="0" sz="2350" spc="50" b="1">
                <a:latin typeface="黑体"/>
                <a:cs typeface="黑体"/>
              </a:rPr>
              <a:t>成的记号</a:t>
            </a:r>
            <a:endParaRPr sz="2350">
              <a:latin typeface="黑体"/>
              <a:cs typeface="黑体"/>
            </a:endParaRPr>
          </a:p>
          <a:p>
            <a:pPr marL="355600" marR="5080" indent="-342900">
              <a:lnSpc>
                <a:spcPct val="101499"/>
              </a:lnSpc>
              <a:spcBef>
                <a:spcPts val="509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172" b="1">
                <a:latin typeface="黑体"/>
                <a:cs typeface="黑体"/>
              </a:rPr>
              <a:t>没有用引号括起来、也没有被说明成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ok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65" b="1">
                <a:latin typeface="Verdana"/>
                <a:cs typeface="Verdana"/>
              </a:rPr>
              <a:t>n</a:t>
            </a:r>
            <a:r>
              <a:rPr dirty="0" baseline="1182" sz="3525" spc="165" b="1">
                <a:latin typeface="黑体"/>
                <a:cs typeface="黑体"/>
              </a:rPr>
              <a:t>类型的字母数 </a:t>
            </a:r>
            <a:r>
              <a:rPr dirty="0" sz="2350" spc="50" b="1">
                <a:latin typeface="黑体"/>
                <a:cs typeface="黑体"/>
              </a:rPr>
              <a:t>字串是非终结符号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语义动作是用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baseline="1182" sz="3525" spc="75" b="1">
                <a:latin typeface="黑体"/>
                <a:cs typeface="黑体"/>
              </a:rPr>
              <a:t>语言描述的语句序列</a:t>
            </a:r>
            <a:endParaRPr baseline="1182" sz="3525">
              <a:latin typeface="黑体"/>
              <a:cs typeface="黑体"/>
            </a:endParaRPr>
          </a:p>
          <a:p>
            <a:pPr lvl="1" marL="755015" marR="235585" indent="-285750">
              <a:lnSpc>
                <a:spcPct val="100000"/>
              </a:lnSpc>
              <a:spcBef>
                <a:spcPts val="52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37" b="1">
                <a:latin typeface="黑体"/>
                <a:cs typeface="黑体"/>
              </a:rPr>
              <a:t>‘</a:t>
            </a:r>
            <a:r>
              <a:rPr dirty="0" sz="2000" spc="25" b="1">
                <a:latin typeface="Verdana"/>
                <a:cs typeface="Verdana"/>
              </a:rPr>
              <a:t>$$</a:t>
            </a:r>
            <a:r>
              <a:rPr dirty="0" baseline="1424" sz="2925" spc="37" b="1">
                <a:latin typeface="黑体"/>
                <a:cs typeface="黑体"/>
              </a:rPr>
              <a:t>’</a:t>
            </a:r>
            <a:r>
              <a:rPr dirty="0" baseline="1424" sz="2925" spc="75" b="1">
                <a:latin typeface="黑体"/>
                <a:cs typeface="黑体"/>
              </a:rPr>
              <a:t>表示和产生式左部非终结符号相关的属性值</a:t>
            </a:r>
            <a:r>
              <a:rPr dirty="0" baseline="1424" sz="2925" spc="44" b="1">
                <a:latin typeface="黑体"/>
                <a:cs typeface="黑体"/>
              </a:rPr>
              <a:t>，‘</a:t>
            </a:r>
            <a:r>
              <a:rPr dirty="0" sz="2000" spc="30" b="1">
                <a:latin typeface="Verdana"/>
                <a:cs typeface="Verdana"/>
              </a:rPr>
              <a:t>$i</a:t>
            </a:r>
            <a:r>
              <a:rPr dirty="0" baseline="1424" sz="2925" spc="44" b="1">
                <a:latin typeface="黑体"/>
                <a:cs typeface="黑体"/>
              </a:rPr>
              <a:t>’</a:t>
            </a:r>
            <a:r>
              <a:rPr dirty="0" baseline="1424" sz="2925" spc="75" b="1">
                <a:latin typeface="黑体"/>
                <a:cs typeface="黑体"/>
              </a:rPr>
              <a:t>表示 和产生式右部第</a:t>
            </a:r>
            <a:r>
              <a:rPr dirty="0" sz="2000" b="1">
                <a:latin typeface="Verdana"/>
                <a:cs typeface="Verdana"/>
              </a:rPr>
              <a:t>i</a:t>
            </a:r>
            <a:r>
              <a:rPr dirty="0" baseline="1424" sz="2925" spc="75" b="1">
                <a:latin typeface="黑体"/>
                <a:cs typeface="黑体"/>
              </a:rPr>
              <a:t>个文法符号相关的属性值。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149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05346"/>
            <a:ext cx="247332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3333FF"/>
                </a:solidFill>
              </a:rPr>
              <a:t>辅助过程部分</a:t>
            </a:r>
            <a:endParaRPr sz="3100"/>
          </a:p>
        </p:txBody>
      </p:sp>
      <p:sp>
        <p:nvSpPr>
          <p:cNvPr id="6" name="object 6"/>
          <p:cNvSpPr txBox="1"/>
          <p:nvPr/>
        </p:nvSpPr>
        <p:spPr>
          <a:xfrm>
            <a:off x="329565" y="582675"/>
            <a:ext cx="8275955" cy="5671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5625">
              <a:lnSpc>
                <a:spcPct val="100000"/>
              </a:lnSpc>
              <a:spcBef>
                <a:spcPts val="100"/>
              </a:spcBef>
            </a:pPr>
            <a:r>
              <a:rPr dirty="0" baseline="1010" sz="4125" spc="67" b="1">
                <a:latin typeface="黑体"/>
                <a:cs typeface="黑体"/>
              </a:rPr>
              <a:t>用</a:t>
            </a:r>
            <a:r>
              <a:rPr dirty="0" sz="2800" spc="-5" b="1">
                <a:latin typeface="Verdana"/>
                <a:cs typeface="Verdana"/>
              </a:rPr>
              <a:t>C</a:t>
            </a:r>
            <a:r>
              <a:rPr dirty="0" baseline="1010" sz="4125" spc="67" b="1">
                <a:latin typeface="黑体"/>
                <a:cs typeface="黑体"/>
              </a:rPr>
              <a:t>语言书写一些语义动作中用到的辅助程序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299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名字为</a:t>
            </a:r>
            <a:r>
              <a:rPr dirty="0" sz="2400" spc="-5" b="1">
                <a:latin typeface="Verdana"/>
                <a:cs typeface="Verdana"/>
              </a:rPr>
              <a:t>yylex()</a:t>
            </a:r>
            <a:r>
              <a:rPr dirty="0" baseline="1182" sz="3525" spc="75" b="1">
                <a:latin typeface="黑体"/>
                <a:cs typeface="黑体"/>
              </a:rPr>
              <a:t>的词法分析程序必须提供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函数</a:t>
            </a:r>
            <a:r>
              <a:rPr dirty="0" sz="2400" spc="-5" b="1">
                <a:latin typeface="Verdana"/>
                <a:cs typeface="Verdana"/>
              </a:rPr>
              <a:t>main</a:t>
            </a:r>
            <a:endParaRPr sz="2400">
              <a:latin typeface="Verdana"/>
              <a:cs typeface="Verdana"/>
            </a:endParaRPr>
          </a:p>
          <a:p>
            <a:pPr marL="1031875">
              <a:lnSpc>
                <a:spcPct val="100000"/>
              </a:lnSpc>
              <a:spcBef>
                <a:spcPts val="525"/>
              </a:spcBef>
            </a:pPr>
            <a:r>
              <a:rPr dirty="0" sz="2400" spc="-5" b="1">
                <a:latin typeface="Verdana"/>
                <a:cs typeface="Verdana"/>
              </a:rPr>
              <a:t>main()</a:t>
            </a:r>
            <a:endParaRPr sz="2400">
              <a:latin typeface="Verdana"/>
              <a:cs typeface="Verdana"/>
            </a:endParaRPr>
          </a:p>
          <a:p>
            <a:pPr marL="1031875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1241425">
              <a:lnSpc>
                <a:spcPct val="100000"/>
              </a:lnSpc>
              <a:spcBef>
                <a:spcPts val="505"/>
              </a:spcBef>
            </a:pPr>
            <a:r>
              <a:rPr dirty="0" sz="2400" spc="-5" b="1">
                <a:latin typeface="Verdana"/>
                <a:cs typeface="Verdana"/>
              </a:rPr>
              <a:t>return</a:t>
            </a:r>
            <a:r>
              <a:rPr dirty="0" sz="240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yyparse();</a:t>
            </a:r>
            <a:endParaRPr sz="2400">
              <a:latin typeface="Verdana"/>
              <a:cs typeface="Verdana"/>
            </a:endParaRPr>
          </a:p>
          <a:p>
            <a:pPr marL="1031875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Verdana"/>
                <a:cs typeface="Verdana"/>
              </a:rPr>
              <a:t>YACC</a:t>
            </a:r>
            <a:r>
              <a:rPr dirty="0" baseline="1182" sz="3525" spc="75" b="1">
                <a:latin typeface="黑体"/>
                <a:cs typeface="黑体"/>
              </a:rPr>
              <a:t>生成的</a:t>
            </a:r>
            <a:r>
              <a:rPr dirty="0" sz="2400" spc="-5" b="1">
                <a:latin typeface="Verdana"/>
                <a:cs typeface="Verdana"/>
              </a:rPr>
              <a:t>yyparse</a:t>
            </a:r>
            <a:r>
              <a:rPr dirty="0" baseline="1182" sz="3525" spc="75" b="1">
                <a:latin typeface="黑体"/>
                <a:cs typeface="黑体"/>
              </a:rPr>
              <a:t>过程调用一个词法分析程序</a:t>
            </a:r>
            <a:r>
              <a:rPr dirty="0" sz="2400" b="1">
                <a:latin typeface="Verdana"/>
                <a:cs typeface="Verdana"/>
              </a:rPr>
              <a:t>yylex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Verdana"/>
                <a:cs typeface="Verdana"/>
              </a:rPr>
              <a:t>yyparse </a:t>
            </a:r>
            <a:r>
              <a:rPr dirty="0" baseline="1182" sz="3525" spc="75" b="1">
                <a:latin typeface="黑体"/>
                <a:cs typeface="黑体"/>
              </a:rPr>
              <a:t>每次调</a:t>
            </a:r>
            <a:r>
              <a:rPr dirty="0" baseline="1182" sz="3525" spc="60" b="1">
                <a:latin typeface="黑体"/>
                <a:cs typeface="黑体"/>
              </a:rPr>
              <a:t>用</a:t>
            </a:r>
            <a:r>
              <a:rPr dirty="0" baseline="1182" sz="3525" spc="-540" b="1">
                <a:latin typeface="黑体"/>
                <a:cs typeface="黑体"/>
              </a:rPr>
              <a:t> </a:t>
            </a:r>
            <a:r>
              <a:rPr dirty="0" sz="2400" spc="-5" b="1">
                <a:latin typeface="Verdana"/>
                <a:cs typeface="Verdana"/>
              </a:rPr>
              <a:t>yylex()</a:t>
            </a:r>
            <a:r>
              <a:rPr dirty="0" sz="2400" spc="-15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时，得到一个二元式记号：</a:t>
            </a:r>
            <a:endParaRPr baseline="1182" sz="3525">
              <a:latin typeface="黑体"/>
              <a:cs typeface="黑体"/>
            </a:endParaRPr>
          </a:p>
          <a:p>
            <a:pPr marL="355600">
              <a:lnSpc>
                <a:spcPct val="100000"/>
              </a:lnSpc>
            </a:pPr>
            <a:r>
              <a:rPr dirty="0" sz="2400" spc="5" b="1">
                <a:latin typeface="Verdana"/>
                <a:cs typeface="Verdana"/>
              </a:rPr>
              <a:t>&lt;</a:t>
            </a:r>
            <a:r>
              <a:rPr dirty="0" baseline="1182" sz="3525" spc="75" b="1">
                <a:latin typeface="黑体"/>
                <a:cs typeface="黑体"/>
              </a:rPr>
              <a:t>记号，属性值</a:t>
            </a:r>
            <a:r>
              <a:rPr dirty="0" sz="2400" spc="5" b="1">
                <a:latin typeface="Verdana"/>
                <a:cs typeface="Verdana"/>
              </a:rPr>
              <a:t>&gt;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marR="5080" indent="-285750">
              <a:lnSpc>
                <a:spcPct val="101000"/>
              </a:lnSpc>
              <a:spcBef>
                <a:spcPts val="40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返回的</a:t>
            </a:r>
            <a:r>
              <a:rPr dirty="0" baseline="1424" sz="2925" spc="75" b="1">
                <a:solidFill>
                  <a:srgbClr val="3333FF"/>
                </a:solidFill>
                <a:latin typeface="黑体"/>
                <a:cs typeface="黑体"/>
              </a:rPr>
              <a:t>记号</a:t>
            </a:r>
            <a:r>
              <a:rPr dirty="0" baseline="1424" sz="2925" spc="75" b="1">
                <a:latin typeface="黑体"/>
                <a:cs typeface="黑体"/>
              </a:rPr>
              <a:t>必须事先在</a:t>
            </a:r>
            <a:r>
              <a:rPr dirty="0" sz="2000" spc="-5" b="1">
                <a:latin typeface="Verdana"/>
                <a:cs typeface="Verdana"/>
              </a:rPr>
              <a:t>YACC</a:t>
            </a:r>
            <a:r>
              <a:rPr dirty="0" baseline="1424" sz="2925" spc="75" b="1">
                <a:latin typeface="黑体"/>
                <a:cs typeface="黑体"/>
              </a:rPr>
              <a:t>说明文件的第一部分中用</a:t>
            </a:r>
            <a:r>
              <a:rPr dirty="0" sz="2000" spc="-5" b="1">
                <a:solidFill>
                  <a:srgbClr val="3333FF"/>
                </a:solidFill>
                <a:latin typeface="Verdana"/>
                <a:cs typeface="Verdana"/>
              </a:rPr>
              <a:t>%token</a:t>
            </a:r>
            <a:r>
              <a:rPr dirty="0" baseline="1424" sz="2925" spc="60" b="1">
                <a:latin typeface="黑体"/>
                <a:cs typeface="黑体"/>
              </a:rPr>
              <a:t>说 </a:t>
            </a:r>
            <a:r>
              <a:rPr dirty="0" sz="1950" spc="40" b="1">
                <a:latin typeface="黑体"/>
                <a:cs typeface="黑体"/>
              </a:rPr>
              <a:t>明</a:t>
            </a:r>
            <a:endParaRPr sz="19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4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solidFill>
                  <a:srgbClr val="3333FF"/>
                </a:solidFill>
                <a:latin typeface="黑体"/>
                <a:cs typeface="黑体"/>
              </a:rPr>
              <a:t>属性值</a:t>
            </a:r>
            <a:r>
              <a:rPr dirty="0" baseline="1424" sz="2925" spc="75" b="1">
                <a:latin typeface="黑体"/>
                <a:cs typeface="黑体"/>
              </a:rPr>
              <a:t>必须通过</a:t>
            </a:r>
            <a:r>
              <a:rPr dirty="0" sz="2000" spc="-5" b="1">
                <a:latin typeface="Verdana"/>
                <a:cs typeface="Verdana"/>
              </a:rPr>
              <a:t>YACC</a:t>
            </a:r>
            <a:r>
              <a:rPr dirty="0" baseline="1424" sz="2925" spc="75" b="1">
                <a:latin typeface="黑体"/>
                <a:cs typeface="黑体"/>
              </a:rPr>
              <a:t>定义的变量</a:t>
            </a:r>
            <a:r>
              <a:rPr dirty="0" sz="2000" spc="-5" b="1">
                <a:solidFill>
                  <a:srgbClr val="3333FF"/>
                </a:solidFill>
                <a:latin typeface="Verdana"/>
                <a:cs typeface="Verdana"/>
              </a:rPr>
              <a:t>yylval</a:t>
            </a:r>
            <a:r>
              <a:rPr dirty="0" baseline="1424" sz="2925" spc="75" b="1">
                <a:latin typeface="黑体"/>
                <a:cs typeface="黑体"/>
              </a:rPr>
              <a:t>传给分析程序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631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三、预测分析程序的构造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3940810" cy="20675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预测分析程序的转换图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转换图的工作过程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转换图的化简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预测分析程序的实现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150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41299"/>
            <a:ext cx="65881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三、</a:t>
            </a:r>
            <a:r>
              <a:rPr dirty="0" sz="4000" spc="-5">
                <a:latin typeface="Times New Roman"/>
                <a:cs typeface="Times New Roman"/>
              </a:rPr>
              <a:t>YACC</a:t>
            </a:r>
            <a:r>
              <a:rPr dirty="0" sz="3900" spc="90"/>
              <a:t>对二义文法的处理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590" y="1267983"/>
            <a:ext cx="8437880" cy="484568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处理冲突的两条缺省规则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5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“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归约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-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归约</a:t>
            </a:r>
            <a:r>
              <a:rPr dirty="0" baseline="1182" sz="3525" spc="75" b="1">
                <a:latin typeface="黑体"/>
                <a:cs typeface="黑体"/>
              </a:rPr>
              <a:t>”冲突，选择排在前面的产生式进行归约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“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移进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-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归约</a:t>
            </a:r>
            <a:r>
              <a:rPr dirty="0" baseline="1182" sz="3525" spc="75" b="1">
                <a:latin typeface="黑体"/>
                <a:cs typeface="黑体"/>
              </a:rPr>
              <a:t>”冲突，选择执行移进动作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处理移进</a:t>
            </a:r>
            <a:r>
              <a:rPr dirty="0" sz="2800" spc="5" b="1">
                <a:latin typeface="Verdana"/>
                <a:cs typeface="Verdana"/>
              </a:rPr>
              <a:t>-</a:t>
            </a:r>
            <a:r>
              <a:rPr dirty="0" baseline="1010" sz="4125" spc="67" b="1">
                <a:latin typeface="黑体"/>
                <a:cs typeface="黑体"/>
              </a:rPr>
              <a:t>归约冲突的机制</a:t>
            </a:r>
            <a:endParaRPr baseline="1010" sz="4125">
              <a:latin typeface="黑体"/>
              <a:cs typeface="黑体"/>
            </a:endParaRPr>
          </a:p>
          <a:p>
            <a:pPr lvl="1" marL="755650" marR="52069" indent="-285750">
              <a:lnSpc>
                <a:spcPct val="100699"/>
              </a:lnSpc>
              <a:spcBef>
                <a:spcPts val="62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利</a:t>
            </a:r>
            <a:r>
              <a:rPr dirty="0" baseline="1182" sz="3525" spc="60" b="1">
                <a:latin typeface="黑体"/>
                <a:cs typeface="黑体"/>
              </a:rPr>
              <a:t>用</a:t>
            </a:r>
            <a:r>
              <a:rPr dirty="0" baseline="1182" sz="3525" spc="-540" b="1">
                <a:latin typeface="黑体"/>
                <a:cs typeface="黑体"/>
              </a:rPr>
              <a:t> 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%left</a:t>
            </a:r>
            <a:r>
              <a:rPr dirty="0" sz="2400" spc="-15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baseline="1182" sz="3525" spc="44" b="1">
                <a:latin typeface="黑体"/>
                <a:cs typeface="黑体"/>
              </a:rPr>
              <a:t>‘</a:t>
            </a:r>
            <a:r>
              <a:rPr dirty="0" sz="2400" spc="30" b="1">
                <a:latin typeface="Verdana"/>
                <a:cs typeface="Verdana"/>
              </a:rPr>
              <a:t>+</a:t>
            </a:r>
            <a:r>
              <a:rPr dirty="0" baseline="1182" sz="3525" spc="44" b="1">
                <a:latin typeface="黑体"/>
                <a:cs typeface="黑体"/>
              </a:rPr>
              <a:t>’</a:t>
            </a:r>
            <a:r>
              <a:rPr dirty="0" baseline="1182" sz="3525" spc="690" b="1">
                <a:latin typeface="黑体"/>
                <a:cs typeface="黑体"/>
              </a:rPr>
              <a:t> </a:t>
            </a:r>
            <a:r>
              <a:rPr dirty="0" baseline="1182" sz="3525" spc="37" b="1">
                <a:latin typeface="黑体"/>
                <a:cs typeface="黑体"/>
              </a:rPr>
              <a:t>‘</a:t>
            </a:r>
            <a:r>
              <a:rPr dirty="0" sz="2400" spc="25" b="1">
                <a:latin typeface="Verdana"/>
                <a:cs typeface="Verdana"/>
              </a:rPr>
              <a:t>-</a:t>
            </a:r>
            <a:r>
              <a:rPr dirty="0" baseline="1182" sz="3525" spc="37" b="1">
                <a:latin typeface="黑体"/>
                <a:cs typeface="黑体"/>
              </a:rPr>
              <a:t>’</a:t>
            </a:r>
            <a:r>
              <a:rPr dirty="0" baseline="1182" sz="3525" spc="690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说明</a:t>
            </a:r>
            <a:r>
              <a:rPr dirty="0" baseline="1182" sz="3525" spc="52" b="1">
                <a:latin typeface="黑体"/>
                <a:cs typeface="黑体"/>
              </a:rPr>
              <a:t>‘</a:t>
            </a:r>
            <a:r>
              <a:rPr dirty="0" sz="2400" spc="35" b="1">
                <a:latin typeface="Verdana"/>
                <a:cs typeface="Verdana"/>
              </a:rPr>
              <a:t>+</a:t>
            </a:r>
            <a:r>
              <a:rPr dirty="0" baseline="1182" sz="3525" spc="52" b="1">
                <a:latin typeface="黑体"/>
                <a:cs typeface="黑体"/>
              </a:rPr>
              <a:t>’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baseline="1182" sz="3525" spc="44" b="1">
                <a:latin typeface="黑体"/>
                <a:cs typeface="黑体"/>
              </a:rPr>
              <a:t>‘</a:t>
            </a:r>
            <a:r>
              <a:rPr dirty="0" sz="2400" spc="30" b="1">
                <a:latin typeface="Verdana"/>
                <a:cs typeface="Verdana"/>
              </a:rPr>
              <a:t>-</a:t>
            </a:r>
            <a:r>
              <a:rPr dirty="0" baseline="1182" sz="3525" spc="44" b="1">
                <a:latin typeface="黑体"/>
                <a:cs typeface="黑体"/>
              </a:rPr>
              <a:t>’</a:t>
            </a:r>
            <a:r>
              <a:rPr dirty="0" baseline="1182" sz="3525" spc="75" b="1">
                <a:latin typeface="黑体"/>
                <a:cs typeface="黑体"/>
              </a:rPr>
              <a:t>具有同样 </a:t>
            </a:r>
            <a:r>
              <a:rPr dirty="0" sz="2350" spc="50" b="1">
                <a:latin typeface="黑体"/>
                <a:cs typeface="黑体"/>
              </a:rPr>
              <a:t>的优先级，并且遵从左结合规则。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利</a:t>
            </a:r>
            <a:r>
              <a:rPr dirty="0" baseline="1182" sz="3525" spc="60" b="1">
                <a:latin typeface="黑体"/>
                <a:cs typeface="黑体"/>
              </a:rPr>
              <a:t>用</a:t>
            </a:r>
            <a:r>
              <a:rPr dirty="0" baseline="1182" sz="3525" spc="-547" b="1">
                <a:latin typeface="黑体"/>
                <a:cs typeface="黑体"/>
              </a:rPr>
              <a:t> 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%right</a:t>
            </a:r>
            <a:r>
              <a:rPr dirty="0" sz="2400" spc="-20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‘</a:t>
            </a:r>
            <a:r>
              <a:rPr dirty="0" baseline="1182" sz="3525" spc="60" b="1" i="1">
                <a:latin typeface="Symbol"/>
                <a:cs typeface="Symbol"/>
              </a:rPr>
              <a:t></a:t>
            </a:r>
            <a:r>
              <a:rPr dirty="0" baseline="1182" sz="3525" spc="60" b="1">
                <a:latin typeface="黑体"/>
                <a:cs typeface="黑体"/>
              </a:rPr>
              <a:t>’</a:t>
            </a:r>
            <a:r>
              <a:rPr dirty="0" baseline="1182" sz="3525" spc="-547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声名算</a:t>
            </a:r>
            <a:r>
              <a:rPr dirty="0" baseline="1182" sz="3525" spc="60" b="1">
                <a:latin typeface="黑体"/>
                <a:cs typeface="黑体"/>
              </a:rPr>
              <a:t>符</a:t>
            </a:r>
            <a:r>
              <a:rPr dirty="0" baseline="1182" sz="3525" spc="-540" b="1">
                <a:latin typeface="黑体"/>
                <a:cs typeface="黑体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‘</a:t>
            </a:r>
            <a:r>
              <a:rPr dirty="0" baseline="1182" sz="3525" spc="60" b="1" i="1">
                <a:latin typeface="Symbol"/>
                <a:cs typeface="Symbol"/>
              </a:rPr>
              <a:t></a:t>
            </a:r>
            <a:r>
              <a:rPr dirty="0" baseline="1182" sz="3525" spc="60" b="1">
                <a:latin typeface="黑体"/>
                <a:cs typeface="黑体"/>
              </a:rPr>
              <a:t>’</a:t>
            </a:r>
            <a:r>
              <a:rPr dirty="0" baseline="1182" sz="3525" spc="-547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遵从右结合规则。</a:t>
            </a:r>
            <a:endParaRPr baseline="1182" sz="3525">
              <a:latin typeface="黑体"/>
              <a:cs typeface="黑体"/>
            </a:endParaRPr>
          </a:p>
          <a:p>
            <a:pPr lvl="1" marL="755650" marR="5080" indent="-285750">
              <a:lnSpc>
                <a:spcPct val="101499"/>
              </a:lnSpc>
              <a:spcBef>
                <a:spcPts val="5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利</a:t>
            </a:r>
            <a:r>
              <a:rPr dirty="0" baseline="1182" sz="3525" spc="60" b="1">
                <a:latin typeface="黑体"/>
                <a:cs typeface="黑体"/>
              </a:rPr>
              <a:t>用</a:t>
            </a:r>
            <a:r>
              <a:rPr dirty="0" baseline="1182" sz="3525" spc="-562" b="1">
                <a:latin typeface="黑体"/>
                <a:cs typeface="黑体"/>
              </a:rPr>
              <a:t> 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%nonassoc</a:t>
            </a:r>
            <a:r>
              <a:rPr dirty="0" sz="2400" spc="-15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baseline="1182" sz="3525" spc="52" b="1">
                <a:latin typeface="黑体"/>
                <a:cs typeface="黑体"/>
              </a:rPr>
              <a:t>‘</a:t>
            </a:r>
            <a:r>
              <a:rPr dirty="0" sz="2400" spc="35" b="1">
                <a:latin typeface="Verdana"/>
                <a:cs typeface="Verdana"/>
              </a:rPr>
              <a:t>&lt;</a:t>
            </a:r>
            <a:r>
              <a:rPr dirty="0" baseline="1182" sz="3525" spc="52" b="1">
                <a:latin typeface="黑体"/>
                <a:cs typeface="黑体"/>
              </a:rPr>
              <a:t>’</a:t>
            </a:r>
            <a:r>
              <a:rPr dirty="0" baseline="1182" sz="3525" spc="75" b="1">
                <a:latin typeface="黑体"/>
                <a:cs typeface="黑体"/>
              </a:rPr>
              <a:t>说明某些二元运算符不具有结 </a:t>
            </a:r>
            <a:r>
              <a:rPr dirty="0" sz="2350" spc="50" b="1">
                <a:latin typeface="黑体"/>
                <a:cs typeface="黑体"/>
              </a:rPr>
              <a:t>合性。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先出现的记号的优先级低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同一声明中的记号具有相同的优先级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27" y="943993"/>
            <a:ext cx="8099425" cy="48990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755650" indent="-286385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556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和它最右边的终结符号的优先级一致。</a:t>
            </a:r>
            <a:endParaRPr baseline="1010" sz="4125">
              <a:latin typeface="黑体"/>
              <a:cs typeface="黑体"/>
            </a:endParaRPr>
          </a:p>
          <a:p>
            <a:pPr marL="755650" indent="-286385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556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最右终结符号不能给产生式以适当的优先级</a:t>
            </a:r>
            <a:endParaRPr baseline="1010" sz="4125">
              <a:latin typeface="黑体"/>
              <a:cs typeface="黑体"/>
            </a:endParaRPr>
          </a:p>
          <a:p>
            <a:pPr lvl="1" marL="1155065" marR="130175" indent="-228600">
              <a:lnSpc>
                <a:spcPts val="2780"/>
              </a:lnSpc>
              <a:spcBef>
                <a:spcPts val="830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通过给产生式附加标</a:t>
            </a:r>
            <a:r>
              <a:rPr dirty="0" baseline="1182" sz="3525" spc="60" b="1">
                <a:latin typeface="黑体"/>
                <a:cs typeface="黑体"/>
              </a:rPr>
              <a:t>记</a:t>
            </a:r>
            <a:r>
              <a:rPr dirty="0" baseline="1182" sz="3525" spc="-555" b="1">
                <a:latin typeface="黑体"/>
                <a:cs typeface="黑体"/>
              </a:rPr>
              <a:t> </a:t>
            </a:r>
            <a:r>
              <a:rPr dirty="0" sz="2400" spc="-5" b="1">
                <a:latin typeface="Verdana"/>
                <a:cs typeface="Verdana"/>
              </a:rPr>
              <a:t>%prec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&lt;ternimal&gt;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来 </a:t>
            </a:r>
            <a:r>
              <a:rPr dirty="0" sz="2350" spc="50" b="1">
                <a:latin typeface="黑体"/>
                <a:cs typeface="黑体"/>
              </a:rPr>
              <a:t>限制它的优先级</a:t>
            </a:r>
            <a:endParaRPr sz="2350">
              <a:latin typeface="黑体"/>
              <a:cs typeface="黑体"/>
            </a:endParaRPr>
          </a:p>
          <a:p>
            <a:pPr lvl="1" marL="1155065" marR="180975" indent="-228600">
              <a:lnSpc>
                <a:spcPts val="2780"/>
              </a:lnSpc>
              <a:spcBef>
                <a:spcPts val="844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它的优先级和结合性质同这个指定的终结符号的一 </a:t>
            </a:r>
            <a:r>
              <a:rPr dirty="0" sz="2350" spc="40" b="1">
                <a:latin typeface="黑体"/>
                <a:cs typeface="黑体"/>
              </a:rPr>
              <a:t>样</a:t>
            </a:r>
            <a:endParaRPr sz="2350">
              <a:latin typeface="黑体"/>
              <a:cs typeface="黑体"/>
            </a:endParaRPr>
          </a:p>
          <a:p>
            <a:pPr lvl="1" marL="1155065" marR="180975" indent="-228600">
              <a:lnSpc>
                <a:spcPct val="101499"/>
              </a:lnSpc>
              <a:spcBef>
                <a:spcPts val="509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这个终结符号可以是一个占位符，不是由词法分析 </a:t>
            </a:r>
            <a:r>
              <a:rPr dirty="0" sz="2350" spc="50" b="1">
                <a:latin typeface="黑体"/>
                <a:cs typeface="黑体"/>
              </a:rPr>
              <a:t>程序返回的记号，仅用来决定一个产生式的优先级</a:t>
            </a:r>
            <a:endParaRPr sz="2350">
              <a:latin typeface="黑体"/>
              <a:cs typeface="黑体"/>
            </a:endParaRPr>
          </a:p>
          <a:p>
            <a:pPr marL="1155065">
              <a:lnSpc>
                <a:spcPts val="2810"/>
              </a:lnSpc>
            </a:pP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355600" marR="5080" indent="-342900">
              <a:lnSpc>
                <a:spcPct val="101899"/>
              </a:lnSpc>
              <a:spcBef>
                <a:spcPts val="680"/>
              </a:spcBef>
              <a:buClr>
                <a:srgbClr val="0000FF"/>
              </a:buClr>
              <a:buSzPct val="6875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200" b="1">
                <a:latin typeface="Verdana"/>
                <a:cs typeface="Verdana"/>
              </a:rPr>
              <a:t>YA</a:t>
            </a:r>
            <a:r>
              <a:rPr dirty="0" sz="3200" spc="-5" b="1">
                <a:latin typeface="Verdana"/>
                <a:cs typeface="Verdana"/>
              </a:rPr>
              <a:t>CC</a:t>
            </a:r>
            <a:r>
              <a:rPr dirty="0" sz="3100" spc="95" b="1">
                <a:latin typeface="黑体"/>
                <a:cs typeface="黑体"/>
              </a:rPr>
              <a:t>不报告用这种优先级和结合性质能够 </a:t>
            </a:r>
            <a:r>
              <a:rPr dirty="0" sz="3100" spc="95" b="1">
                <a:latin typeface="黑体"/>
                <a:cs typeface="黑体"/>
              </a:rPr>
              <a:t>解决的移进</a:t>
            </a:r>
            <a:r>
              <a:rPr dirty="0" sz="3200" b="1">
                <a:latin typeface="Verdana"/>
                <a:cs typeface="Verdana"/>
              </a:rPr>
              <a:t>-</a:t>
            </a:r>
            <a:r>
              <a:rPr dirty="0" sz="3100" spc="95" b="1">
                <a:latin typeface="黑体"/>
                <a:cs typeface="黑体"/>
              </a:rPr>
              <a:t>归约冲突。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2940" y="288036"/>
            <a:ext cx="30765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3333FF"/>
                </a:solidFill>
                <a:latin typeface="Verdana"/>
                <a:cs typeface="Verdana"/>
              </a:rPr>
              <a:t>-</a:t>
            </a:r>
            <a:r>
              <a:rPr dirty="0" sz="3100" spc="95">
                <a:solidFill>
                  <a:srgbClr val="3333FF"/>
                </a:solidFill>
              </a:rPr>
              <a:t>产生式的优先级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70763"/>
            <a:ext cx="77920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/>
              <a:t>四、用</a:t>
            </a:r>
            <a:r>
              <a:rPr dirty="0" sz="3600" spc="-5">
                <a:latin typeface="Times New Roman"/>
                <a:cs typeface="Times New Roman"/>
              </a:rPr>
              <a:t>LEX</a:t>
            </a:r>
            <a:r>
              <a:rPr dirty="0" sz="3500" spc="95"/>
              <a:t>建立</a:t>
            </a:r>
            <a:r>
              <a:rPr dirty="0" sz="3600">
                <a:latin typeface="Times New Roman"/>
                <a:cs typeface="Times New Roman"/>
              </a:rPr>
              <a:t>YACC</a:t>
            </a:r>
            <a:r>
              <a:rPr dirty="0" sz="3500" spc="95"/>
              <a:t>的词法分析程序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73987"/>
            <a:ext cx="8234680" cy="41319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 b="1">
                <a:latin typeface="Verdana"/>
                <a:cs typeface="Verdana"/>
              </a:rPr>
              <a:t>LEX</a:t>
            </a:r>
            <a:r>
              <a:rPr dirty="0" baseline="1010" sz="4125" spc="67" b="1">
                <a:latin typeface="黑体"/>
                <a:cs typeface="黑体"/>
              </a:rPr>
              <a:t>编译器将提供词法分析程序</a:t>
            </a:r>
            <a:r>
              <a:rPr dirty="0" sz="2800" b="1">
                <a:latin typeface="Verdana"/>
                <a:cs typeface="Verdana"/>
              </a:rPr>
              <a:t>yylex()</a:t>
            </a:r>
            <a:endParaRPr sz="2800">
              <a:latin typeface="Verdana"/>
              <a:cs typeface="Verdana"/>
            </a:endParaRPr>
          </a:p>
          <a:p>
            <a:pPr algn="just" marL="355600" marR="5080" indent="-342900">
              <a:lnSpc>
                <a:spcPct val="101400"/>
              </a:lnSpc>
              <a:spcBef>
                <a:spcPts val="5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如果用</a:t>
            </a:r>
            <a:r>
              <a:rPr dirty="0" sz="2800" spc="-5" b="1">
                <a:latin typeface="Verdana"/>
                <a:cs typeface="Verdana"/>
              </a:rPr>
              <a:t>LEX</a:t>
            </a:r>
            <a:r>
              <a:rPr dirty="0" baseline="1010" sz="4125" spc="67" b="1">
                <a:latin typeface="黑体"/>
                <a:cs typeface="黑体"/>
              </a:rPr>
              <a:t>产生词法分析程序，则</a:t>
            </a:r>
            <a:r>
              <a:rPr dirty="0" sz="2800" spc="-5" b="1">
                <a:latin typeface="Verdana"/>
                <a:cs typeface="Verdana"/>
              </a:rPr>
              <a:t>YACC</a:t>
            </a:r>
            <a:r>
              <a:rPr dirty="0" baseline="1010" sz="4125" spc="67" b="1">
                <a:latin typeface="黑体"/>
                <a:cs typeface="黑体"/>
              </a:rPr>
              <a:t>说明文件 中第三部分的函数</a:t>
            </a:r>
            <a:r>
              <a:rPr dirty="0" sz="2800" b="1">
                <a:latin typeface="Verdana"/>
                <a:cs typeface="Verdana"/>
              </a:rPr>
              <a:t>yylex()</a:t>
            </a:r>
            <a:r>
              <a:rPr dirty="0" baseline="1010" sz="4125" spc="67" b="1">
                <a:latin typeface="黑体"/>
                <a:cs typeface="黑体"/>
              </a:rPr>
              <a:t>应由语句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dirty="0" sz="2400" b="1">
                <a:latin typeface="Verdana"/>
                <a:cs typeface="Verdana"/>
              </a:rPr>
              <a:t>#include</a:t>
            </a:r>
            <a:r>
              <a:rPr dirty="0" sz="2400" spc="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“lex.yy.c”</a:t>
            </a:r>
            <a:r>
              <a:rPr dirty="0" sz="2400" spc="5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代替。</a:t>
            </a:r>
            <a:endParaRPr baseline="1182" sz="35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400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使用这条语句，程序</a:t>
            </a:r>
            <a:r>
              <a:rPr dirty="0" sz="2800" b="1">
                <a:latin typeface="Verdana"/>
                <a:cs typeface="Verdana"/>
              </a:rPr>
              <a:t>yylex()</a:t>
            </a:r>
            <a:r>
              <a:rPr dirty="0" baseline="1010" sz="4125" spc="67" b="1">
                <a:latin typeface="黑体"/>
                <a:cs typeface="黑体"/>
              </a:rPr>
              <a:t>可以访问</a:t>
            </a:r>
            <a:r>
              <a:rPr dirty="0" sz="2800" spc="-5" b="1">
                <a:latin typeface="Verdana"/>
                <a:cs typeface="Verdana"/>
              </a:rPr>
              <a:t>YACC</a:t>
            </a:r>
            <a:r>
              <a:rPr dirty="0" baseline="1010" sz="4125" spc="67" b="1">
                <a:latin typeface="黑体"/>
                <a:cs typeface="黑体"/>
              </a:rPr>
              <a:t>中记 号的名字，因为</a:t>
            </a:r>
            <a:r>
              <a:rPr dirty="0" sz="2800" spc="-5" b="1">
                <a:latin typeface="Verdana"/>
                <a:cs typeface="Verdana"/>
              </a:rPr>
              <a:t>LEX</a:t>
            </a:r>
            <a:r>
              <a:rPr dirty="0" baseline="1010" sz="4125" spc="67" b="1">
                <a:latin typeface="黑体"/>
                <a:cs typeface="黑体"/>
              </a:rPr>
              <a:t>的输出是</a:t>
            </a:r>
            <a:r>
              <a:rPr dirty="0" sz="2800" spc="-5" b="1">
                <a:latin typeface="Verdana"/>
                <a:cs typeface="Verdana"/>
              </a:rPr>
              <a:t>YACC</a:t>
            </a:r>
            <a:r>
              <a:rPr dirty="0" baseline="1010" sz="4125" spc="67" b="1">
                <a:latin typeface="黑体"/>
                <a:cs typeface="黑体"/>
              </a:rPr>
              <a:t>输出文件的一 部分，所以每个</a:t>
            </a:r>
            <a:r>
              <a:rPr dirty="0" sz="2800" spc="-5" b="1">
                <a:latin typeface="Verdana"/>
                <a:cs typeface="Verdana"/>
              </a:rPr>
              <a:t>LEX</a:t>
            </a:r>
            <a:r>
              <a:rPr dirty="0" baseline="1010" sz="4125" spc="67" b="1">
                <a:latin typeface="黑体"/>
                <a:cs typeface="黑体"/>
              </a:rPr>
              <a:t>动作都返回</a:t>
            </a:r>
            <a:r>
              <a:rPr dirty="0" sz="2800" spc="-5" b="1">
                <a:latin typeface="Verdana"/>
                <a:cs typeface="Verdana"/>
              </a:rPr>
              <a:t>YACC</a:t>
            </a:r>
            <a:r>
              <a:rPr dirty="0" baseline="1010" sz="4125" spc="67" b="1">
                <a:latin typeface="黑体"/>
                <a:cs typeface="黑体"/>
              </a:rPr>
              <a:t>知道的终结 </a:t>
            </a:r>
            <a:r>
              <a:rPr dirty="0" sz="2750" spc="45" b="1">
                <a:latin typeface="黑体"/>
                <a:cs typeface="黑体"/>
              </a:rPr>
              <a:t>符号。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60189"/>
            <a:ext cx="4105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五、</a:t>
            </a:r>
            <a:r>
              <a:rPr dirty="0" spc="40">
                <a:latin typeface="宋体"/>
                <a:cs typeface="宋体"/>
              </a:rPr>
              <a:t>YACC</a:t>
            </a:r>
            <a:r>
              <a:rPr dirty="0" spc="90"/>
              <a:t>内部名称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4837" y="985837"/>
          <a:ext cx="8091805" cy="5266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  <a:gridCol w="59436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YACC</a:t>
                      </a:r>
                      <a:r>
                        <a:rPr dirty="0" sz="2350" spc="50" b="1">
                          <a:latin typeface="宋体"/>
                          <a:cs typeface="宋体"/>
                        </a:rPr>
                        <a:t>内部名称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350" spc="50" b="1">
                          <a:latin typeface="宋体"/>
                          <a:cs typeface="宋体"/>
                        </a:rPr>
                        <a:t>说明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9415">
                        <a:lnSpc>
                          <a:spcPts val="269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y.tab.c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950" spc="25" b="1">
                          <a:latin typeface="宋体"/>
                          <a:cs typeface="宋体"/>
                        </a:rPr>
                        <a:t>YACC</a:t>
                      </a:r>
                      <a:r>
                        <a:rPr dirty="0" sz="1950" spc="50" b="1">
                          <a:latin typeface="宋体"/>
                          <a:cs typeface="宋体"/>
                        </a:rPr>
                        <a:t>输出文件名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9415">
                        <a:lnSpc>
                          <a:spcPts val="229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y.tab.h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2215"/>
                        </a:lnSpc>
                      </a:pPr>
                      <a:r>
                        <a:rPr dirty="0" sz="1950" spc="25" b="1">
                          <a:latin typeface="宋体"/>
                          <a:cs typeface="宋体"/>
                        </a:rPr>
                        <a:t>YACC</a:t>
                      </a:r>
                      <a:r>
                        <a:rPr dirty="0" sz="1950" spc="50" b="1">
                          <a:latin typeface="宋体"/>
                          <a:cs typeface="宋体"/>
                        </a:rPr>
                        <a:t>生成的头文件，包含有记号定义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9415">
                        <a:lnSpc>
                          <a:spcPts val="250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yyparse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950" spc="25" b="1">
                          <a:latin typeface="宋体"/>
                          <a:cs typeface="宋体"/>
                        </a:rPr>
                        <a:t>YACC</a:t>
                      </a:r>
                      <a:r>
                        <a:rPr dirty="0" sz="1950" spc="50" b="1">
                          <a:latin typeface="宋体"/>
                          <a:cs typeface="宋体"/>
                        </a:rPr>
                        <a:t>分析程序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9415">
                        <a:lnSpc>
                          <a:spcPts val="260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yylval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950" spc="50" b="1">
                          <a:latin typeface="宋体"/>
                          <a:cs typeface="宋体"/>
                        </a:rPr>
                        <a:t>栈中当前记号的值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9415">
                        <a:lnSpc>
                          <a:spcPts val="279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yyerror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950" spc="50" b="1">
                          <a:latin typeface="宋体"/>
                          <a:cs typeface="宋体"/>
                        </a:rPr>
                        <a:t>由</a:t>
                      </a:r>
                      <a:r>
                        <a:rPr dirty="0" sz="1950" spc="25" b="1">
                          <a:latin typeface="宋体"/>
                          <a:cs typeface="宋体"/>
                        </a:rPr>
                        <a:t>YACC</a:t>
                      </a:r>
                      <a:r>
                        <a:rPr dirty="0" sz="1950" spc="50" b="1">
                          <a:latin typeface="宋体"/>
                          <a:cs typeface="宋体"/>
                        </a:rPr>
                        <a:t>使用的用户定义的错误信息打印程序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9415">
                        <a:lnSpc>
                          <a:spcPts val="241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error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2335"/>
                        </a:lnSpc>
                      </a:pPr>
                      <a:r>
                        <a:rPr dirty="0" sz="1950" spc="25" b="1">
                          <a:latin typeface="宋体"/>
                          <a:cs typeface="宋体"/>
                        </a:rPr>
                        <a:t>YACC</a:t>
                      </a:r>
                      <a:r>
                        <a:rPr dirty="0" sz="1950" spc="50" b="1">
                          <a:latin typeface="宋体"/>
                          <a:cs typeface="宋体"/>
                        </a:rPr>
                        <a:t>错误伪记号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399415">
                        <a:lnSpc>
                          <a:spcPts val="260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yyerrok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950" spc="50" b="1">
                          <a:latin typeface="宋体"/>
                          <a:cs typeface="宋体"/>
                        </a:rPr>
                        <a:t>在错误处理之后，使分析程序回到正常操作方</a:t>
                      </a:r>
                      <a:endParaRPr sz="1950">
                        <a:latin typeface="宋体"/>
                        <a:cs typeface="宋体"/>
                      </a:endParaRPr>
                    </a:p>
                    <a:p>
                      <a:pPr marL="27178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950" spc="50" b="1">
                          <a:latin typeface="宋体"/>
                          <a:cs typeface="宋体"/>
                        </a:rPr>
                        <a:t>式的程序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9415">
                        <a:lnSpc>
                          <a:spcPts val="229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yychar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2215"/>
                        </a:lnSpc>
                      </a:pPr>
                      <a:r>
                        <a:rPr dirty="0" sz="1950" spc="50" b="1">
                          <a:latin typeface="宋体"/>
                          <a:cs typeface="宋体"/>
                        </a:rPr>
                        <a:t>变量，记录导致错误的先行记号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9415">
                        <a:lnSpc>
                          <a:spcPts val="250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YYSTYPE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950" spc="50" b="1">
                          <a:latin typeface="宋体"/>
                          <a:cs typeface="宋体"/>
                        </a:rPr>
                        <a:t>定义分析栈值类型的预处理器符号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0412">
                <a:tc>
                  <a:txBody>
                    <a:bodyPr/>
                    <a:lstStyle/>
                    <a:p>
                      <a:pPr marL="399415">
                        <a:lnSpc>
                          <a:spcPts val="260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yydebug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950" spc="50" b="1">
                          <a:latin typeface="宋体"/>
                          <a:cs typeface="宋体"/>
                        </a:rPr>
                        <a:t>变量，当由用户设置为</a:t>
                      </a:r>
                      <a:r>
                        <a:rPr dirty="0" sz="1950" spc="25" b="1">
                          <a:latin typeface="宋体"/>
                          <a:cs typeface="宋体"/>
                        </a:rPr>
                        <a:t>1</a:t>
                      </a:r>
                      <a:r>
                        <a:rPr dirty="0" sz="1950" spc="50" b="1">
                          <a:latin typeface="宋体"/>
                          <a:cs typeface="宋体"/>
                        </a:rPr>
                        <a:t>时，生成有关分析</a:t>
                      </a:r>
                      <a:endParaRPr sz="1950">
                        <a:latin typeface="宋体"/>
                        <a:cs typeface="宋体"/>
                      </a:endParaRPr>
                    </a:p>
                    <a:p>
                      <a:pPr marL="2717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950" spc="50" b="1">
                          <a:latin typeface="宋体"/>
                          <a:cs typeface="宋体"/>
                        </a:rPr>
                        <a:t>动作的运行信息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151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13893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80"/>
              <a:t>小</a:t>
            </a:r>
            <a:r>
              <a:rPr dirty="0" spc="680"/>
              <a:t> </a:t>
            </a:r>
            <a:r>
              <a:rPr dirty="0" spc="80"/>
              <a:t>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9890" y="777784"/>
            <a:ext cx="6680834" cy="507936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35"/>
              </a:spcBef>
            </a:pPr>
            <a:r>
              <a:rPr dirty="0" sz="2750" spc="45" b="1">
                <a:solidFill>
                  <a:srgbClr val="3333FF"/>
                </a:solidFill>
                <a:latin typeface="黑体"/>
                <a:cs typeface="黑体"/>
              </a:rPr>
              <a:t>一、自顶向下的分析方法</a:t>
            </a:r>
            <a:endParaRPr sz="2750">
              <a:latin typeface="黑体"/>
              <a:cs typeface="黑体"/>
            </a:endParaRPr>
          </a:p>
          <a:p>
            <a:pPr marL="368300" indent="-342900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递归下降分析方法</a:t>
            </a:r>
            <a:endParaRPr baseline="1182" sz="3525">
              <a:latin typeface="黑体"/>
              <a:cs typeface="黑体"/>
            </a:endParaRPr>
          </a:p>
          <a:p>
            <a:pPr lvl="1" marL="768350" indent="-28575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683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试探性、回溯</a:t>
            </a:r>
            <a:endParaRPr baseline="1424" sz="2925">
              <a:latin typeface="黑体"/>
              <a:cs typeface="黑体"/>
            </a:endParaRPr>
          </a:p>
          <a:p>
            <a:pPr lvl="1" marL="7683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683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要求：文法不含左递归</a:t>
            </a:r>
            <a:endParaRPr baseline="1424" sz="2925">
              <a:latin typeface="黑体"/>
              <a:cs typeface="黑体"/>
            </a:endParaRPr>
          </a:p>
          <a:p>
            <a:pPr marL="368300" indent="-342900">
              <a:lnSpc>
                <a:spcPct val="100000"/>
              </a:lnSpc>
              <a:spcBef>
                <a:spcPts val="64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递归调用预测分析方法</a:t>
            </a:r>
            <a:endParaRPr baseline="1182" sz="3525">
              <a:latin typeface="黑体"/>
              <a:cs typeface="黑体"/>
            </a:endParaRPr>
          </a:p>
          <a:p>
            <a:pPr lvl="1" marL="768350" indent="-285750">
              <a:lnSpc>
                <a:spcPct val="100000"/>
              </a:lnSpc>
              <a:spcBef>
                <a:spcPts val="484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683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不带回溯的递归分析方法</a:t>
            </a:r>
            <a:endParaRPr baseline="1424" sz="2925">
              <a:latin typeface="黑体"/>
              <a:cs typeface="黑体"/>
            </a:endParaRPr>
          </a:p>
          <a:p>
            <a:pPr lvl="1" marL="7683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683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要求：文法不含左递归</a:t>
            </a:r>
            <a:endParaRPr baseline="1424" sz="2925">
              <a:latin typeface="黑体"/>
              <a:cs typeface="黑体"/>
            </a:endParaRPr>
          </a:p>
          <a:p>
            <a:pPr marL="1529715">
              <a:lnSpc>
                <a:spcPct val="100000"/>
              </a:lnSpc>
              <a:spcBef>
                <a:spcPts val="509"/>
              </a:spcBef>
            </a:pPr>
            <a:r>
              <a:rPr dirty="0" baseline="1424" sz="2925" spc="75" b="1">
                <a:latin typeface="黑体"/>
                <a:cs typeface="黑体"/>
              </a:rPr>
              <a:t>对任何产生式</a:t>
            </a:r>
            <a:r>
              <a:rPr dirty="0" baseline="1424" sz="2925" spc="30" b="1">
                <a:latin typeface="黑体"/>
                <a:cs typeface="黑体"/>
              </a:rPr>
              <a:t>：</a:t>
            </a:r>
            <a:r>
              <a:rPr dirty="0" sz="2000" spc="20" b="1">
                <a:latin typeface="Verdana"/>
                <a:cs typeface="Verdana"/>
              </a:rPr>
              <a:t>A</a:t>
            </a:r>
            <a:r>
              <a:rPr dirty="0" baseline="1424" sz="2925" spc="30" b="1" i="1">
                <a:latin typeface="Symbol"/>
                <a:cs typeface="Symbol"/>
              </a:rPr>
              <a:t></a:t>
            </a:r>
            <a:r>
              <a:rPr dirty="0" baseline="-17094" sz="1950" spc="30" b="1">
                <a:latin typeface="Verdana"/>
                <a:cs typeface="Verdana"/>
              </a:rPr>
              <a:t>1</a:t>
            </a:r>
            <a:r>
              <a:rPr dirty="0" sz="2000" spc="20" b="1">
                <a:latin typeface="Verdana"/>
                <a:cs typeface="Verdana"/>
              </a:rPr>
              <a:t>|</a:t>
            </a:r>
            <a:r>
              <a:rPr dirty="0" baseline="1424" sz="2925" spc="30" b="1" i="1">
                <a:latin typeface="Symbol"/>
                <a:cs typeface="Symbol"/>
              </a:rPr>
              <a:t></a:t>
            </a:r>
            <a:r>
              <a:rPr dirty="0" baseline="-17094" sz="1950" spc="30" b="1">
                <a:latin typeface="Verdana"/>
                <a:cs typeface="Verdana"/>
              </a:rPr>
              <a:t>2</a:t>
            </a:r>
            <a:r>
              <a:rPr dirty="0" sz="2000" spc="20" b="1">
                <a:latin typeface="Verdana"/>
                <a:cs typeface="Verdana"/>
              </a:rPr>
              <a:t>|</a:t>
            </a:r>
            <a:r>
              <a:rPr dirty="0" baseline="1424" sz="2925" spc="30" b="1">
                <a:latin typeface="Symbol"/>
                <a:cs typeface="Symbol"/>
              </a:rPr>
              <a:t></a:t>
            </a:r>
            <a:r>
              <a:rPr dirty="0" sz="2000" spc="20" b="1">
                <a:latin typeface="Verdana"/>
                <a:cs typeface="Verdana"/>
              </a:rPr>
              <a:t>|</a:t>
            </a:r>
            <a:r>
              <a:rPr dirty="0" baseline="1424" sz="2925" spc="30" b="1" i="1">
                <a:latin typeface="Symbol"/>
                <a:cs typeface="Symbol"/>
              </a:rPr>
              <a:t></a:t>
            </a:r>
            <a:r>
              <a:rPr dirty="0" baseline="-17094" sz="1950" spc="30" b="1">
                <a:latin typeface="Verdana"/>
                <a:cs typeface="Verdana"/>
              </a:rPr>
              <a:t>n</a:t>
            </a:r>
            <a:endParaRPr baseline="-17094" sz="1950">
              <a:latin typeface="Verdana"/>
              <a:cs typeface="Verdana"/>
            </a:endParaRPr>
          </a:p>
          <a:p>
            <a:pPr marL="1550670">
              <a:lnSpc>
                <a:spcPct val="100000"/>
              </a:lnSpc>
              <a:spcBef>
                <a:spcPts val="409"/>
              </a:spcBef>
            </a:pPr>
            <a:r>
              <a:rPr dirty="0" sz="2000" spc="15" b="1">
                <a:latin typeface="Verdana"/>
                <a:cs typeface="Verdana"/>
              </a:rPr>
              <a:t>FIRST</a:t>
            </a:r>
            <a:r>
              <a:rPr dirty="0" baseline="1424" sz="2925" spc="22" b="1">
                <a:latin typeface="黑体"/>
                <a:cs typeface="黑体"/>
              </a:rPr>
              <a:t>（</a:t>
            </a:r>
            <a:r>
              <a:rPr dirty="0" baseline="1424" sz="2925" spc="22" b="1" i="1">
                <a:latin typeface="Symbol"/>
                <a:cs typeface="Symbol"/>
              </a:rPr>
              <a:t></a:t>
            </a:r>
            <a:r>
              <a:rPr dirty="0" baseline="-17094" sz="1950" spc="22" b="1">
                <a:latin typeface="Verdana"/>
                <a:cs typeface="Verdana"/>
              </a:rPr>
              <a:t>i</a:t>
            </a:r>
            <a:r>
              <a:rPr dirty="0" baseline="1424" sz="2925" spc="22" b="1">
                <a:latin typeface="黑体"/>
                <a:cs typeface="黑体"/>
              </a:rPr>
              <a:t>）</a:t>
            </a:r>
            <a:r>
              <a:rPr dirty="0" baseline="1424" sz="2925" spc="22" b="1" i="1">
                <a:latin typeface="Symbol"/>
                <a:cs typeface="Symbol"/>
              </a:rPr>
              <a:t></a:t>
            </a:r>
            <a:r>
              <a:rPr dirty="0" baseline="1424" sz="2925" spc="292" b="1" i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Verdana"/>
                <a:cs typeface="Verdana"/>
              </a:rPr>
              <a:t>FIRST</a:t>
            </a:r>
            <a:r>
              <a:rPr dirty="0" baseline="1424" sz="2925" spc="15" b="1">
                <a:latin typeface="黑体"/>
                <a:cs typeface="黑体"/>
              </a:rPr>
              <a:t>（</a:t>
            </a:r>
            <a:r>
              <a:rPr dirty="0" baseline="1424" sz="2925" spc="15" b="1" i="1">
                <a:latin typeface="Symbol"/>
                <a:cs typeface="Symbol"/>
              </a:rPr>
              <a:t></a:t>
            </a:r>
            <a:r>
              <a:rPr dirty="0" baseline="-17094" sz="1950" spc="15" b="1">
                <a:latin typeface="Verdana"/>
                <a:cs typeface="Verdana"/>
              </a:rPr>
              <a:t>j</a:t>
            </a:r>
            <a:r>
              <a:rPr dirty="0" baseline="1424" sz="2925" spc="15" b="1">
                <a:latin typeface="黑体"/>
                <a:cs typeface="黑体"/>
              </a:rPr>
              <a:t>）</a:t>
            </a:r>
            <a:r>
              <a:rPr dirty="0" sz="2000" spc="10" b="1">
                <a:latin typeface="Verdana"/>
                <a:cs typeface="Verdana"/>
              </a:rPr>
              <a:t>=</a:t>
            </a:r>
            <a:r>
              <a:rPr dirty="0" baseline="1424" sz="2925" spc="15" b="1" i="1">
                <a:latin typeface="Symbol"/>
                <a:cs typeface="Symbol"/>
              </a:rPr>
              <a:t></a:t>
            </a:r>
            <a:endParaRPr baseline="1424" sz="2925">
              <a:latin typeface="Symbol"/>
              <a:cs typeface="Symbol"/>
            </a:endParaRPr>
          </a:p>
          <a:p>
            <a:pPr lvl="1" marL="768350" indent="-28575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683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构造步骤：描述结构的上下文无关文法</a:t>
            </a:r>
            <a:endParaRPr baseline="1424" sz="2925">
              <a:latin typeface="黑体"/>
              <a:cs typeface="黑体"/>
            </a:endParaRPr>
          </a:p>
          <a:p>
            <a:pPr marL="2054225" marR="17780">
              <a:lnSpc>
                <a:spcPts val="2900"/>
              </a:lnSpc>
              <a:spcBef>
                <a:spcPts val="170"/>
              </a:spcBef>
            </a:pPr>
            <a:r>
              <a:rPr dirty="0" sz="1950" spc="50" b="1">
                <a:latin typeface="黑体"/>
                <a:cs typeface="黑体"/>
              </a:rPr>
              <a:t>根据文法构造预测分析程序的状态转换图 </a:t>
            </a:r>
            <a:r>
              <a:rPr dirty="0" sz="1950" spc="50" b="1">
                <a:latin typeface="黑体"/>
                <a:cs typeface="黑体"/>
              </a:rPr>
              <a:t>状态转换图化简</a:t>
            </a:r>
            <a:endParaRPr sz="1950">
              <a:latin typeface="黑体"/>
              <a:cs typeface="黑体"/>
            </a:endParaRPr>
          </a:p>
          <a:p>
            <a:pPr marL="2054225">
              <a:lnSpc>
                <a:spcPct val="100000"/>
              </a:lnSpc>
              <a:spcBef>
                <a:spcPts val="375"/>
              </a:spcBef>
            </a:pPr>
            <a:r>
              <a:rPr dirty="0" sz="1950" spc="50" b="1">
                <a:latin typeface="黑体"/>
                <a:cs typeface="黑体"/>
              </a:rPr>
              <a:t>根据状态转换图构造递归过程</a:t>
            </a:r>
            <a:endParaRPr sz="19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155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2577" y="3433571"/>
            <a:ext cx="1010919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dirty="0" sz="2000" spc="-5" b="1">
                <a:latin typeface="Verdana"/>
                <a:cs typeface="Verdana"/>
              </a:rPr>
              <a:t>X</a:t>
            </a:r>
            <a:r>
              <a:rPr dirty="0" sz="2000" b="1">
                <a:latin typeface="Verdana"/>
                <a:cs typeface="Verdana"/>
              </a:rPr>
              <a:t>=a=$  X=a</a:t>
            </a:r>
            <a:r>
              <a:rPr dirty="0" baseline="1424" sz="2925" b="1" i="1">
                <a:latin typeface="Symbol"/>
                <a:cs typeface="Symbol"/>
              </a:rPr>
              <a:t></a:t>
            </a:r>
            <a:r>
              <a:rPr dirty="0" sz="2000" b="1">
                <a:latin typeface="Verdana"/>
                <a:cs typeface="Verdana"/>
              </a:rPr>
              <a:t>$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0352" y="3432420"/>
            <a:ext cx="2526030" cy="76454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950" spc="50" b="1">
                <a:latin typeface="黑体"/>
                <a:cs typeface="黑体"/>
              </a:rPr>
              <a:t>分析成功</a:t>
            </a:r>
            <a:endParaRPr sz="1950">
              <a:latin typeface="黑体"/>
              <a:cs typeface="黑体"/>
            </a:endParaRPr>
          </a:p>
          <a:p>
            <a:pPr marL="19050">
              <a:lnSpc>
                <a:spcPct val="100000"/>
              </a:lnSpc>
              <a:spcBef>
                <a:spcPts val="540"/>
              </a:spcBef>
            </a:pPr>
            <a:r>
              <a:rPr dirty="0" baseline="1424" sz="2925" spc="75" b="1">
                <a:latin typeface="黑体"/>
                <a:cs typeface="黑体"/>
              </a:rPr>
              <a:t>弹出</a:t>
            </a:r>
            <a:r>
              <a:rPr dirty="0" sz="2000" spc="20" b="1">
                <a:latin typeface="Verdana"/>
                <a:cs typeface="Verdana"/>
              </a:rPr>
              <a:t>X</a:t>
            </a:r>
            <a:r>
              <a:rPr dirty="0" baseline="1424" sz="2925" spc="30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扫描指针前移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7927" y="4171187"/>
            <a:ext cx="7142480" cy="185038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387350" marR="30480">
              <a:lnSpc>
                <a:spcPct val="118500"/>
              </a:lnSpc>
              <a:spcBef>
                <a:spcPts val="160"/>
              </a:spcBef>
            </a:pPr>
            <a:r>
              <a:rPr dirty="0" sz="2000" spc="-5" b="1">
                <a:latin typeface="Verdana"/>
                <a:cs typeface="Verdana"/>
              </a:rPr>
              <a:t>X </a:t>
            </a:r>
            <a:r>
              <a:rPr dirty="0" baseline="1424" sz="2925" spc="75" b="1">
                <a:latin typeface="黑体"/>
                <a:cs typeface="黑体"/>
              </a:rPr>
              <a:t>是 非 终 结 符 号 ， 查 分 析 表 </a:t>
            </a:r>
            <a:r>
              <a:rPr dirty="0" baseline="1424" sz="2925" spc="7" b="1">
                <a:latin typeface="黑体"/>
                <a:cs typeface="黑体"/>
              </a:rPr>
              <a:t>：</a:t>
            </a:r>
            <a:r>
              <a:rPr dirty="0" sz="2000" spc="5" b="1">
                <a:latin typeface="Verdana"/>
                <a:cs typeface="Verdana"/>
              </a:rPr>
              <a:t>M[X,a]  M[X,a]=X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Verdana"/>
                <a:cs typeface="Verdana"/>
              </a:rPr>
              <a:t>Y</a:t>
            </a:r>
            <a:r>
              <a:rPr dirty="0" baseline="-17094" sz="1950" spc="7" b="1">
                <a:latin typeface="Verdana"/>
                <a:cs typeface="Verdana"/>
              </a:rPr>
              <a:t>1</a:t>
            </a:r>
            <a:r>
              <a:rPr dirty="0" sz="2000" spc="5" b="1">
                <a:latin typeface="Verdana"/>
                <a:cs typeface="Verdana"/>
              </a:rPr>
              <a:t>Y</a:t>
            </a:r>
            <a:r>
              <a:rPr dirty="0" baseline="-17094" sz="1950" spc="7" b="1">
                <a:latin typeface="Verdana"/>
                <a:cs typeface="Verdana"/>
              </a:rPr>
              <a:t>2</a:t>
            </a:r>
            <a:r>
              <a:rPr dirty="0" sz="2000" spc="5" b="1">
                <a:latin typeface="Verdana"/>
                <a:cs typeface="Verdana"/>
              </a:rPr>
              <a:t>…Y</a:t>
            </a:r>
            <a:r>
              <a:rPr dirty="0" baseline="-17094" sz="1950" spc="7" b="1">
                <a:latin typeface="Verdana"/>
                <a:cs typeface="Verdana"/>
              </a:rPr>
              <a:t>K</a:t>
            </a:r>
            <a:r>
              <a:rPr dirty="0" baseline="1424" sz="2925" spc="7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弹出</a:t>
            </a:r>
            <a:r>
              <a:rPr dirty="0" sz="2000" spc="15" b="1">
                <a:latin typeface="Verdana"/>
                <a:cs typeface="Verdana"/>
              </a:rPr>
              <a:t>X</a:t>
            </a:r>
            <a:r>
              <a:rPr dirty="0" baseline="1424" sz="2925" spc="22" b="1">
                <a:latin typeface="黑体"/>
                <a:cs typeface="黑体"/>
              </a:rPr>
              <a:t>，</a:t>
            </a:r>
            <a:r>
              <a:rPr dirty="0" baseline="1424" sz="2925" spc="-427" b="1">
                <a:latin typeface="黑体"/>
                <a:cs typeface="黑体"/>
              </a:rPr>
              <a:t> </a:t>
            </a:r>
            <a:r>
              <a:rPr dirty="0" sz="2000" b="1">
                <a:latin typeface="Verdana"/>
                <a:cs typeface="Verdana"/>
              </a:rPr>
              <a:t>Y</a:t>
            </a:r>
            <a:r>
              <a:rPr dirty="0" baseline="-17094" sz="1950" b="1">
                <a:latin typeface="Verdana"/>
                <a:cs typeface="Verdana"/>
              </a:rPr>
              <a:t>K</a:t>
            </a:r>
            <a:r>
              <a:rPr dirty="0" baseline="-17094" sz="1950" spc="405" b="1">
                <a:latin typeface="Verdana"/>
                <a:cs typeface="Verdana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b="1">
                <a:latin typeface="Verdana"/>
                <a:cs typeface="Verdana"/>
              </a:rPr>
              <a:t>...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spc="10" b="1">
                <a:latin typeface="Verdana"/>
                <a:cs typeface="Verdana"/>
              </a:rPr>
              <a:t>Y</a:t>
            </a:r>
            <a:r>
              <a:rPr dirty="0" baseline="-17094" sz="1950" spc="15" b="1">
                <a:latin typeface="Verdana"/>
                <a:cs typeface="Verdana"/>
              </a:rPr>
              <a:t>2</a:t>
            </a:r>
            <a:r>
              <a:rPr dirty="0" baseline="1424" sz="2925" spc="75" b="1">
                <a:latin typeface="黑体"/>
                <a:cs typeface="黑体"/>
              </a:rPr>
              <a:t>、</a:t>
            </a:r>
            <a:r>
              <a:rPr dirty="0" sz="2000" spc="10" b="1">
                <a:latin typeface="Verdana"/>
                <a:cs typeface="Verdana"/>
              </a:rPr>
              <a:t>Y</a:t>
            </a:r>
            <a:r>
              <a:rPr dirty="0" baseline="-17094" sz="1950" spc="15" b="1">
                <a:latin typeface="Verdana"/>
                <a:cs typeface="Verdana"/>
              </a:rPr>
              <a:t>1</a:t>
            </a:r>
            <a:r>
              <a:rPr dirty="0" baseline="1424" sz="2925" spc="75" b="1">
                <a:latin typeface="黑体"/>
                <a:cs typeface="黑体"/>
              </a:rPr>
              <a:t>入栈 </a:t>
            </a:r>
            <a:r>
              <a:rPr dirty="0" sz="2000" spc="-5" b="1">
                <a:latin typeface="Verdana"/>
                <a:cs typeface="Verdana"/>
              </a:rPr>
              <a:t>M[X,a]=</a:t>
            </a:r>
            <a:r>
              <a:rPr dirty="0" sz="2000" b="1">
                <a:latin typeface="Verdana"/>
                <a:cs typeface="Verdana"/>
              </a:rPr>
              <a:t> </a:t>
            </a:r>
            <a:r>
              <a:rPr dirty="0" sz="2000" spc="25" b="1">
                <a:latin typeface="Verdana"/>
                <a:cs typeface="Verdana"/>
              </a:rPr>
              <a:t>X</a:t>
            </a:r>
            <a:r>
              <a:rPr dirty="0" baseline="1424" sz="2925" spc="37" b="1" i="1">
                <a:latin typeface="Symbol"/>
                <a:cs typeface="Symbol"/>
              </a:rPr>
              <a:t></a:t>
            </a:r>
            <a:r>
              <a:rPr dirty="0" baseline="1424" sz="2925" spc="37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弹出</a:t>
            </a:r>
            <a:r>
              <a:rPr dirty="0" sz="2000" b="1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38735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Verdana"/>
                <a:cs typeface="Verdana"/>
              </a:rPr>
              <a:t>M[X,a]=</a:t>
            </a:r>
            <a:r>
              <a:rPr dirty="0" baseline="1424" sz="2925" spc="75" b="1">
                <a:latin typeface="黑体"/>
                <a:cs typeface="黑体"/>
              </a:rPr>
              <a:t>空白，出错处理</a:t>
            </a:r>
            <a:endParaRPr baseline="1424" sz="2925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dirty="0" sz="1950" spc="50" b="1">
                <a:latin typeface="黑体"/>
                <a:cs typeface="黑体"/>
              </a:rPr>
              <a:t>输出：对输入符号串进行最左推导所用的产生式序列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140" y="325508"/>
            <a:ext cx="8093709" cy="3148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 indent="-3810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SzPct val="76595"/>
              <a:buFont typeface="Wingdings"/>
              <a:buChar char=""/>
              <a:tabLst>
                <a:tab pos="418465" algn="l"/>
                <a:tab pos="4191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非递归预测分析方法</a:t>
            </a:r>
            <a:endParaRPr baseline="1182" sz="3525">
              <a:latin typeface="黑体"/>
              <a:cs typeface="黑体"/>
            </a:endParaRPr>
          </a:p>
          <a:p>
            <a:pPr lvl="1" marL="727075" indent="-285750">
              <a:lnSpc>
                <a:spcPct val="100000"/>
              </a:lnSpc>
              <a:spcBef>
                <a:spcPts val="151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2707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不带回溯、不含递归</a:t>
            </a:r>
            <a:endParaRPr baseline="1424" sz="2925">
              <a:latin typeface="黑体"/>
              <a:cs typeface="黑体"/>
            </a:endParaRPr>
          </a:p>
          <a:p>
            <a:pPr lvl="1" marL="727075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27075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模型：</a:t>
            </a:r>
            <a:endParaRPr baseline="1424" sz="2925">
              <a:latin typeface="黑体"/>
              <a:cs typeface="黑体"/>
            </a:endParaRPr>
          </a:p>
          <a:p>
            <a:pPr marL="790575" marR="2426335">
              <a:lnSpc>
                <a:spcPts val="2970"/>
              </a:lnSpc>
              <a:spcBef>
                <a:spcPts val="525"/>
              </a:spcBef>
            </a:pPr>
            <a:r>
              <a:rPr dirty="0" baseline="1424" sz="2925" spc="75" b="1">
                <a:latin typeface="黑体"/>
                <a:cs typeface="黑体"/>
              </a:rPr>
              <a:t>输入缓冲区：存放输入符号串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400" spc="-5" b="1">
                <a:latin typeface="Verdana"/>
                <a:cs typeface="Verdana"/>
              </a:rPr>
              <a:t>…a</a:t>
            </a:r>
            <a:r>
              <a:rPr dirty="0" baseline="-17361" sz="2400" spc="-7" b="1">
                <a:latin typeface="Verdana"/>
                <a:cs typeface="Verdana"/>
              </a:rPr>
              <a:t>n</a:t>
            </a:r>
            <a:r>
              <a:rPr dirty="0" sz="2400" b="1">
                <a:latin typeface="Verdana"/>
                <a:cs typeface="Verdana"/>
              </a:rPr>
              <a:t>$ </a:t>
            </a:r>
            <a:r>
              <a:rPr dirty="0" sz="1950" spc="50" b="1">
                <a:latin typeface="黑体"/>
                <a:cs typeface="黑体"/>
              </a:rPr>
              <a:t>符号栈：分析过程中存放文法符号</a:t>
            </a:r>
            <a:endParaRPr sz="1950">
              <a:latin typeface="黑体"/>
              <a:cs typeface="黑体"/>
            </a:endParaRPr>
          </a:p>
          <a:p>
            <a:pPr marL="1750695" marR="1379855" indent="-960755">
              <a:lnSpc>
                <a:spcPts val="2880"/>
              </a:lnSpc>
              <a:spcBef>
                <a:spcPts val="35"/>
              </a:spcBef>
            </a:pPr>
            <a:r>
              <a:rPr dirty="0" baseline="1424" sz="2925" spc="75" b="1">
                <a:latin typeface="黑体"/>
                <a:cs typeface="黑体"/>
              </a:rPr>
              <a:t>分析表：二维表，每个</a:t>
            </a:r>
            <a:r>
              <a:rPr dirty="0" sz="2000" spc="-5" b="1">
                <a:latin typeface="Verdana"/>
                <a:cs typeface="Verdana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有一行，每个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包括</a:t>
            </a:r>
            <a:r>
              <a:rPr dirty="0" sz="2000" b="1">
                <a:latin typeface="Verdana"/>
                <a:cs typeface="Verdana"/>
              </a:rPr>
              <a:t>$</a:t>
            </a:r>
            <a:r>
              <a:rPr dirty="0" baseline="1424" sz="2925" spc="75" b="1">
                <a:latin typeface="黑体"/>
                <a:cs typeface="黑体"/>
              </a:rPr>
              <a:t>有一列 </a:t>
            </a:r>
            <a:r>
              <a:rPr dirty="0" sz="1950" spc="50" b="1">
                <a:latin typeface="黑体"/>
                <a:cs typeface="黑体"/>
              </a:rPr>
              <a:t>表项内容是产生式</a:t>
            </a:r>
            <a:r>
              <a:rPr dirty="0" sz="1950" spc="50" b="1">
                <a:solidFill>
                  <a:srgbClr val="3333FF"/>
                </a:solidFill>
                <a:latin typeface="黑体"/>
                <a:cs typeface="黑体"/>
              </a:rPr>
              <a:t>（关键）</a:t>
            </a:r>
            <a:endParaRPr sz="1950">
              <a:latin typeface="黑体"/>
              <a:cs typeface="黑体"/>
            </a:endParaRPr>
          </a:p>
          <a:p>
            <a:pPr marL="790575">
              <a:lnSpc>
                <a:spcPct val="100000"/>
              </a:lnSpc>
              <a:spcBef>
                <a:spcPts val="350"/>
              </a:spcBef>
            </a:pPr>
            <a:r>
              <a:rPr dirty="0" baseline="1424" sz="2925" spc="75" b="1">
                <a:latin typeface="黑体"/>
                <a:cs typeface="黑体"/>
              </a:rPr>
              <a:t>控制程序：根据栈顶</a:t>
            </a:r>
            <a:r>
              <a:rPr dirty="0" sz="2000" spc="-5" b="1">
                <a:latin typeface="Verdana"/>
                <a:cs typeface="Verdana"/>
              </a:rPr>
              <a:t>X</a:t>
            </a:r>
            <a:r>
              <a:rPr dirty="0" baseline="1424" sz="2925" spc="75" b="1">
                <a:latin typeface="黑体"/>
                <a:cs typeface="黑体"/>
              </a:rPr>
              <a:t>和当前输入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决定分析动作</a:t>
            </a:r>
            <a:r>
              <a:rPr dirty="0" baseline="1424" sz="2925" spc="75" b="1">
                <a:solidFill>
                  <a:srgbClr val="3333FF"/>
                </a:solidFill>
                <a:latin typeface="黑体"/>
                <a:cs typeface="黑体"/>
              </a:rPr>
              <a:t>（永恒的核心）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156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16760"/>
            <a:ext cx="7523480" cy="600837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960"/>
              </a:spcBef>
              <a:buClr>
                <a:srgbClr val="0099CC"/>
              </a:buClr>
              <a:buSzPct val="76595"/>
              <a:buFont typeface="Wingdings"/>
              <a:buChar char=""/>
              <a:tabLst>
                <a:tab pos="497840" algn="l"/>
                <a:tab pos="49847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预测分析表的构造</a:t>
            </a:r>
            <a:endParaRPr baseline="1182" sz="3525">
              <a:latin typeface="黑体"/>
              <a:cs typeface="黑体"/>
            </a:endParaRPr>
          </a:p>
          <a:p>
            <a:pPr marL="850900">
              <a:lnSpc>
                <a:spcPct val="100000"/>
              </a:lnSpc>
              <a:spcBef>
                <a:spcPts val="869"/>
              </a:spcBef>
            </a:pPr>
            <a:r>
              <a:rPr dirty="0" baseline="1182" sz="3525" spc="75" b="1">
                <a:latin typeface="黑体"/>
                <a:cs typeface="黑体"/>
              </a:rPr>
              <a:t>构造每个文法符号的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FIRST</a:t>
            </a:r>
            <a:r>
              <a:rPr dirty="0" baseline="1182" sz="3525" spc="75" b="1">
                <a:latin typeface="黑体"/>
                <a:cs typeface="黑体"/>
              </a:rPr>
              <a:t>集合</a:t>
            </a:r>
            <a:endParaRPr baseline="1182" sz="3525">
              <a:latin typeface="黑体"/>
              <a:cs typeface="黑体"/>
            </a:endParaRPr>
          </a:p>
          <a:p>
            <a:pPr marL="850900" marR="1539875">
              <a:lnSpc>
                <a:spcPts val="3500"/>
              </a:lnSpc>
              <a:spcBef>
                <a:spcPts val="225"/>
              </a:spcBef>
            </a:pPr>
            <a:r>
              <a:rPr dirty="0" baseline="1182" sz="3525" spc="75" b="1">
                <a:latin typeface="黑体"/>
                <a:cs typeface="黑体"/>
              </a:rPr>
              <a:t>构造每个非终结符号的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F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O</a:t>
            </a:r>
            <a:r>
              <a:rPr dirty="0" sz="2400" spc="-10" b="1">
                <a:solidFill>
                  <a:srgbClr val="3333FF"/>
                </a:solidFill>
                <a:latin typeface="Verdana"/>
                <a:cs typeface="Verdana"/>
              </a:rPr>
              <a:t>LL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O</a:t>
            </a:r>
            <a:r>
              <a:rPr dirty="0" sz="2400" spc="5" b="1">
                <a:solidFill>
                  <a:srgbClr val="3333FF"/>
                </a:solidFill>
                <a:latin typeface="Verdana"/>
                <a:cs typeface="Verdana"/>
              </a:rPr>
              <a:t>W</a:t>
            </a:r>
            <a:r>
              <a:rPr dirty="0" baseline="1182" sz="3525" spc="60" b="1">
                <a:latin typeface="黑体"/>
                <a:cs typeface="黑体"/>
              </a:rPr>
              <a:t>集合 </a:t>
            </a:r>
            <a:r>
              <a:rPr dirty="0" baseline="1182" sz="3525" spc="75" b="1">
                <a:latin typeface="黑体"/>
                <a:cs typeface="黑体"/>
              </a:rPr>
              <a:t>检查每个产生式</a:t>
            </a:r>
            <a:r>
              <a:rPr dirty="0" sz="2000" spc="20" b="1">
                <a:latin typeface="Verdana"/>
                <a:cs typeface="Verdana"/>
              </a:rPr>
              <a:t>A</a:t>
            </a:r>
            <a:r>
              <a:rPr dirty="0" baseline="1424" sz="2925" spc="30" b="1" i="1">
                <a:latin typeface="Symbol"/>
                <a:cs typeface="Symbol"/>
              </a:rPr>
              <a:t></a:t>
            </a:r>
            <a:endParaRPr baseline="1424" sz="2925">
              <a:latin typeface="Symbol"/>
              <a:cs typeface="Symbol"/>
            </a:endParaRPr>
          </a:p>
          <a:p>
            <a:pPr marL="1287145">
              <a:lnSpc>
                <a:spcPct val="100000"/>
              </a:lnSpc>
              <a:spcBef>
                <a:spcPts val="185"/>
              </a:spcBef>
            </a:pPr>
            <a:r>
              <a:rPr dirty="0" baseline="1424" sz="2925" spc="75" b="1">
                <a:latin typeface="黑体"/>
                <a:cs typeface="黑体"/>
              </a:rPr>
              <a:t>对任何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1424" sz="2925" b="1" i="1">
                <a:latin typeface="Symbol"/>
                <a:cs typeface="Symbol"/>
              </a:rPr>
              <a:t></a:t>
            </a:r>
            <a:r>
              <a:rPr dirty="0" sz="2000" b="1">
                <a:latin typeface="Verdana"/>
                <a:cs typeface="Verdana"/>
              </a:rPr>
              <a:t>FIRST(</a:t>
            </a:r>
            <a:r>
              <a:rPr dirty="0" baseline="1424" sz="2925" b="1" i="1">
                <a:latin typeface="Symbol"/>
                <a:cs typeface="Symbol"/>
              </a:rPr>
              <a:t></a:t>
            </a:r>
            <a:r>
              <a:rPr dirty="0" sz="2000" b="1">
                <a:latin typeface="Verdana"/>
                <a:cs typeface="Verdana"/>
              </a:rPr>
              <a:t>)</a:t>
            </a:r>
            <a:r>
              <a:rPr dirty="0" baseline="1424" sz="2925" b="1">
                <a:latin typeface="黑体"/>
                <a:cs typeface="黑体"/>
              </a:rPr>
              <a:t>，</a:t>
            </a:r>
            <a:r>
              <a:rPr dirty="0" sz="2000" b="1">
                <a:latin typeface="Verdana"/>
                <a:cs typeface="Verdana"/>
              </a:rPr>
              <a:t>M[A,a]= </a:t>
            </a:r>
            <a:r>
              <a:rPr dirty="0" sz="2000" spc="20" b="1">
                <a:latin typeface="Verdana"/>
                <a:cs typeface="Verdana"/>
              </a:rPr>
              <a:t>A</a:t>
            </a:r>
            <a:r>
              <a:rPr dirty="0" baseline="1424" sz="2925" spc="30" b="1" i="1">
                <a:latin typeface="Symbol"/>
                <a:cs typeface="Symbol"/>
              </a:rPr>
              <a:t></a:t>
            </a:r>
            <a:endParaRPr baseline="1424" sz="2925">
              <a:latin typeface="Symbol"/>
              <a:cs typeface="Symbol"/>
            </a:endParaRPr>
          </a:p>
          <a:p>
            <a:pPr marL="1287145">
              <a:lnSpc>
                <a:spcPct val="100000"/>
              </a:lnSpc>
              <a:spcBef>
                <a:spcPts val="409"/>
              </a:spcBef>
            </a:pPr>
            <a:r>
              <a:rPr dirty="0" baseline="1424" sz="2925" spc="75" b="1">
                <a:latin typeface="黑体"/>
                <a:cs typeface="黑体"/>
              </a:rPr>
              <a:t>若</a:t>
            </a:r>
            <a:r>
              <a:rPr dirty="0" baseline="1424" sz="2925" spc="52" b="1" i="1">
                <a:latin typeface="Symbol"/>
                <a:cs typeface="Symbol"/>
              </a:rPr>
              <a:t></a:t>
            </a:r>
            <a:r>
              <a:rPr dirty="0" baseline="1424" sz="2925" spc="52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对所有</a:t>
            </a:r>
            <a:r>
              <a:rPr dirty="0" sz="2000" b="1">
                <a:latin typeface="Verdana"/>
                <a:cs typeface="Verdana"/>
              </a:rPr>
              <a:t>b</a:t>
            </a:r>
            <a:r>
              <a:rPr dirty="0" baseline="1424" sz="2925" b="1" i="1">
                <a:latin typeface="Symbol"/>
                <a:cs typeface="Symbol"/>
              </a:rPr>
              <a:t></a:t>
            </a:r>
            <a:r>
              <a:rPr dirty="0" sz="2000" b="1">
                <a:latin typeface="Verdana"/>
                <a:cs typeface="Verdana"/>
              </a:rPr>
              <a:t>FOLLOW(A)</a:t>
            </a:r>
            <a:r>
              <a:rPr dirty="0" baseline="1424" sz="2925" b="1">
                <a:latin typeface="黑体"/>
                <a:cs typeface="黑体"/>
              </a:rPr>
              <a:t>，</a:t>
            </a:r>
            <a:r>
              <a:rPr dirty="0" baseline="1424" sz="2925" spc="-427" b="1">
                <a:latin typeface="黑体"/>
                <a:cs typeface="黑体"/>
              </a:rPr>
              <a:t> </a:t>
            </a:r>
            <a:r>
              <a:rPr dirty="0" sz="2000" spc="-5" b="1">
                <a:latin typeface="Verdana"/>
                <a:cs typeface="Verdana"/>
              </a:rPr>
              <a:t>M[A,b]=</a:t>
            </a:r>
            <a:r>
              <a:rPr dirty="0" sz="2000" spc="10" b="1">
                <a:latin typeface="Verdana"/>
                <a:cs typeface="Verdana"/>
              </a:rPr>
              <a:t> </a:t>
            </a:r>
            <a:r>
              <a:rPr dirty="0" sz="2000" spc="20" b="1">
                <a:latin typeface="Verdana"/>
                <a:cs typeface="Verdana"/>
              </a:rPr>
              <a:t>A</a:t>
            </a:r>
            <a:r>
              <a:rPr dirty="0" baseline="1424" sz="2925" spc="30" b="1" i="1">
                <a:latin typeface="Symbol"/>
                <a:cs typeface="Symbol"/>
              </a:rPr>
              <a:t></a:t>
            </a:r>
            <a:endParaRPr baseline="1424" sz="2925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394970" indent="-343535">
              <a:lnSpc>
                <a:spcPct val="100000"/>
              </a:lnSpc>
              <a:buClr>
                <a:srgbClr val="0000FF"/>
              </a:buClr>
              <a:buSzPct val="70833"/>
              <a:buFont typeface="Arial"/>
              <a:buChar char="■"/>
              <a:tabLst>
                <a:tab pos="394970" algn="l"/>
                <a:tab pos="395605" algn="l"/>
              </a:tabLst>
            </a:pPr>
            <a:r>
              <a:rPr dirty="0" sz="2400" spc="-5" b="1">
                <a:latin typeface="Verdana"/>
                <a:cs typeface="Verdana"/>
              </a:rPr>
              <a:t>LL(1)</a:t>
            </a:r>
            <a:r>
              <a:rPr dirty="0" baseline="1182" sz="3525" spc="75" b="1">
                <a:latin typeface="黑体"/>
                <a:cs typeface="黑体"/>
              </a:rPr>
              <a:t>文法</a:t>
            </a:r>
            <a:endParaRPr baseline="1182" sz="3525">
              <a:latin typeface="黑体"/>
              <a:cs typeface="黑体"/>
            </a:endParaRPr>
          </a:p>
          <a:p>
            <a:pPr lvl="1" marL="795020" indent="-286385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95655" algn="l"/>
              </a:tabLst>
            </a:pPr>
            <a:r>
              <a:rPr dirty="0" sz="2400" spc="-5" b="1">
                <a:latin typeface="Verdana"/>
                <a:cs typeface="Verdana"/>
              </a:rPr>
              <a:t>LL(1)</a:t>
            </a:r>
            <a:r>
              <a:rPr dirty="0" baseline="1182" sz="3525" spc="75" b="1">
                <a:latin typeface="黑体"/>
                <a:cs typeface="黑体"/>
              </a:rPr>
              <a:t>的含义</a:t>
            </a:r>
            <a:endParaRPr baseline="1182" sz="3525">
              <a:latin typeface="黑体"/>
              <a:cs typeface="黑体"/>
            </a:endParaRPr>
          </a:p>
          <a:p>
            <a:pPr lvl="1" marL="795655" marR="2310130" indent="-795655">
              <a:lnSpc>
                <a:spcPts val="3470"/>
              </a:lnSpc>
              <a:spcBef>
                <a:spcPts val="15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565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判断一个文法是否为</a:t>
            </a:r>
            <a:r>
              <a:rPr dirty="0" sz="2400" spc="-5" b="1">
                <a:latin typeface="Verdana"/>
                <a:cs typeface="Verdana"/>
              </a:rPr>
              <a:t>LL(1)</a:t>
            </a:r>
            <a:r>
              <a:rPr dirty="0" sz="2400" spc="-75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文法 </a:t>
            </a:r>
            <a:r>
              <a:rPr dirty="0" sz="2350" spc="50" b="1">
                <a:latin typeface="黑体"/>
                <a:cs typeface="黑体"/>
              </a:rPr>
              <a:t>构造分析表，或者</a:t>
            </a:r>
            <a:endParaRPr sz="2350">
              <a:latin typeface="黑体"/>
              <a:cs typeface="黑体"/>
            </a:endParaRPr>
          </a:p>
          <a:p>
            <a:pPr marL="1347470">
              <a:lnSpc>
                <a:spcPct val="100000"/>
              </a:lnSpc>
              <a:spcBef>
                <a:spcPts val="345"/>
              </a:spcBef>
            </a:pPr>
            <a:r>
              <a:rPr dirty="0" baseline="1182" sz="3525" spc="75" b="1">
                <a:latin typeface="黑体"/>
                <a:cs typeface="黑体"/>
              </a:rPr>
              <a:t>检查每个产生式</a:t>
            </a:r>
            <a:r>
              <a:rPr dirty="0" baseline="1182" sz="3525" spc="30" b="1">
                <a:latin typeface="黑体"/>
                <a:cs typeface="黑体"/>
              </a:rPr>
              <a:t>：</a:t>
            </a:r>
            <a:r>
              <a:rPr dirty="0" sz="2400" spc="20" b="1">
                <a:latin typeface="Verdana"/>
                <a:cs typeface="Verdana"/>
              </a:rPr>
              <a:t>A</a:t>
            </a:r>
            <a:r>
              <a:rPr dirty="0" baseline="1182" sz="3525" spc="30" b="1" i="1">
                <a:latin typeface="Symbol"/>
                <a:cs typeface="Symbol"/>
              </a:rPr>
              <a:t></a:t>
            </a:r>
            <a:r>
              <a:rPr dirty="0" sz="2400" spc="20" b="1">
                <a:latin typeface="Verdana"/>
                <a:cs typeface="Verdana"/>
              </a:rPr>
              <a:t>|</a:t>
            </a:r>
            <a:r>
              <a:rPr dirty="0" baseline="1182" sz="3525" spc="30" b="1" i="1">
                <a:latin typeface="Symbol"/>
                <a:cs typeface="Symbol"/>
              </a:rPr>
              <a:t></a:t>
            </a:r>
            <a:endParaRPr baseline="1182" sz="3525">
              <a:latin typeface="Symbol"/>
              <a:cs typeface="Symbol"/>
            </a:endParaRPr>
          </a:p>
          <a:p>
            <a:pPr marL="176657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Verdana"/>
                <a:cs typeface="Verdana"/>
              </a:rPr>
              <a:t>FIRST(</a:t>
            </a:r>
            <a:r>
              <a:rPr dirty="0" baseline="1182" sz="3525" b="1" i="1">
                <a:latin typeface="Symbol"/>
                <a:cs typeface="Symbol"/>
              </a:rPr>
              <a:t></a:t>
            </a:r>
            <a:r>
              <a:rPr dirty="0" sz="2400" b="1">
                <a:latin typeface="Verdana"/>
                <a:cs typeface="Verdana"/>
              </a:rPr>
              <a:t>)</a:t>
            </a:r>
            <a:r>
              <a:rPr dirty="0" baseline="1182" sz="3525" b="1" i="1">
                <a:latin typeface="Symbol"/>
                <a:cs typeface="Symbol"/>
              </a:rPr>
              <a:t></a:t>
            </a:r>
            <a:r>
              <a:rPr dirty="0" sz="2400" b="1">
                <a:latin typeface="Verdana"/>
                <a:cs typeface="Verdana"/>
              </a:rPr>
              <a:t>FIRST(</a:t>
            </a:r>
            <a:r>
              <a:rPr dirty="0" baseline="1182" sz="3525" b="1" i="1">
                <a:latin typeface="Symbol"/>
                <a:cs typeface="Symbol"/>
              </a:rPr>
              <a:t></a:t>
            </a:r>
            <a:r>
              <a:rPr dirty="0" sz="2400" b="1">
                <a:latin typeface="Verdana"/>
                <a:cs typeface="Verdana"/>
              </a:rPr>
              <a:t>)=</a:t>
            </a:r>
            <a:r>
              <a:rPr dirty="0" baseline="1182" sz="3525" b="1" i="1">
                <a:latin typeface="Symbol"/>
                <a:cs typeface="Symbol"/>
              </a:rPr>
              <a:t></a:t>
            </a:r>
            <a:endParaRPr baseline="1182" sz="3525">
              <a:latin typeface="Symbol"/>
              <a:cs typeface="Symbol"/>
            </a:endParaRPr>
          </a:p>
          <a:p>
            <a:pPr marL="1661795">
              <a:lnSpc>
                <a:spcPct val="100000"/>
              </a:lnSpc>
              <a:spcBef>
                <a:spcPts val="625"/>
              </a:spcBef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baseline="1182" sz="3525" spc="37" b="1" i="1">
                <a:latin typeface="Symbol"/>
                <a:cs typeface="Symbol"/>
              </a:rPr>
              <a:t></a:t>
            </a:r>
            <a:r>
              <a:rPr dirty="0" baseline="1182" sz="3525" spc="284" b="1" i="1">
                <a:latin typeface="Times New Roman"/>
                <a:cs typeface="Times New Roman"/>
              </a:rPr>
              <a:t> </a:t>
            </a:r>
            <a:r>
              <a:rPr dirty="0" baseline="1182" sz="3525" spc="52" b="1" i="1">
                <a:latin typeface="Symbol"/>
                <a:cs typeface="Symbol"/>
              </a:rPr>
              <a:t></a:t>
            </a:r>
            <a:r>
              <a:rPr dirty="0" baseline="1182" sz="3525" spc="52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</a:t>
            </a:r>
            <a:r>
              <a:rPr dirty="0" sz="2400" b="1">
                <a:latin typeface="Verdana"/>
                <a:cs typeface="Verdana"/>
              </a:rPr>
              <a:t>FIRST(</a:t>
            </a:r>
            <a:r>
              <a:rPr dirty="0" baseline="1182" sz="3525" b="1" i="1">
                <a:latin typeface="Symbol"/>
                <a:cs typeface="Symbol"/>
              </a:rPr>
              <a:t></a:t>
            </a:r>
            <a:r>
              <a:rPr dirty="0" sz="2400" b="1">
                <a:latin typeface="Verdana"/>
                <a:cs typeface="Verdana"/>
              </a:rPr>
              <a:t>)</a:t>
            </a:r>
            <a:r>
              <a:rPr dirty="0" baseline="1182" sz="3525" b="1" i="1">
                <a:latin typeface="Symbol"/>
                <a:cs typeface="Symbol"/>
              </a:rPr>
              <a:t></a:t>
            </a:r>
            <a:r>
              <a:rPr dirty="0" sz="2400" b="1">
                <a:latin typeface="Verdana"/>
                <a:cs typeface="Verdana"/>
              </a:rPr>
              <a:t>FOLLOW(A)=</a:t>
            </a:r>
            <a:r>
              <a:rPr dirty="0" baseline="1182" sz="3525" b="1" i="1">
                <a:latin typeface="Symbol"/>
                <a:cs typeface="Symbol"/>
              </a:rPr>
              <a:t></a:t>
            </a:r>
            <a:endParaRPr baseline="1182" sz="352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27" y="865635"/>
            <a:ext cx="8602980" cy="598614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43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移进</a:t>
            </a:r>
            <a:r>
              <a:rPr dirty="0" sz="2400" spc="-5" b="1">
                <a:latin typeface="Verdana"/>
                <a:cs typeface="Verdana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归约分析方法</a:t>
            </a:r>
            <a:endParaRPr baseline="1182" sz="3525">
              <a:latin typeface="黑体"/>
              <a:cs typeface="黑体"/>
            </a:endParaRPr>
          </a:p>
          <a:p>
            <a:pPr lvl="1" marL="781050" indent="-286385">
              <a:lnSpc>
                <a:spcPct val="100000"/>
              </a:lnSpc>
              <a:spcBef>
                <a:spcPts val="28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810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分析栈、输入缓冲区</a:t>
            </a:r>
            <a:endParaRPr baseline="1424" sz="2925">
              <a:latin typeface="黑体"/>
              <a:cs typeface="黑体"/>
            </a:endParaRPr>
          </a:p>
          <a:p>
            <a:pPr lvl="1" marL="781050" indent="-286385">
              <a:lnSpc>
                <a:spcPct val="100000"/>
              </a:lnSpc>
              <a:spcBef>
                <a:spcPts val="35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810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可归约串</a:t>
            </a:r>
            <a:endParaRPr baseline="1424" sz="2925">
              <a:latin typeface="黑体"/>
              <a:cs typeface="黑体"/>
            </a:endParaRPr>
          </a:p>
          <a:p>
            <a:pPr lvl="1" marL="781050" indent="-286385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810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规范归约：最右推导的逆过程</a:t>
            </a:r>
            <a:endParaRPr baseline="1424" sz="2925">
              <a:latin typeface="黑体"/>
              <a:cs typeface="黑体"/>
            </a:endParaRPr>
          </a:p>
          <a:p>
            <a:pPr marL="381000" indent="-342900">
              <a:lnSpc>
                <a:spcPct val="100000"/>
              </a:lnSpc>
              <a:spcBef>
                <a:spcPts val="305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sz="2400" spc="-5" b="1">
                <a:latin typeface="Verdana"/>
                <a:cs typeface="Verdana"/>
              </a:rPr>
              <a:t>LR</a:t>
            </a:r>
            <a:r>
              <a:rPr dirty="0" baseline="1182" sz="3525" spc="75" b="1">
                <a:latin typeface="黑体"/>
                <a:cs typeface="黑体"/>
              </a:rPr>
              <a:t>分析方法</a:t>
            </a:r>
            <a:endParaRPr baseline="1182" sz="3525">
              <a:latin typeface="黑体"/>
              <a:cs typeface="黑体"/>
            </a:endParaRPr>
          </a:p>
          <a:p>
            <a:pPr lvl="1" marL="781050" indent="-286385">
              <a:lnSpc>
                <a:spcPct val="100000"/>
              </a:lnSpc>
              <a:spcBef>
                <a:spcPts val="26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810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模型：</a:t>
            </a:r>
            <a:endParaRPr baseline="1424" sz="2925">
              <a:latin typeface="黑体"/>
              <a:cs typeface="黑体"/>
            </a:endParaRPr>
          </a:p>
          <a:p>
            <a:pPr marL="843915" marR="2257425">
              <a:lnSpc>
                <a:spcPct val="109700"/>
              </a:lnSpc>
              <a:spcBef>
                <a:spcPts val="120"/>
              </a:spcBef>
              <a:tabLst>
                <a:tab pos="4036695" algn="l"/>
              </a:tabLst>
            </a:pPr>
            <a:r>
              <a:rPr dirty="0" sz="1950" spc="50" b="1">
                <a:latin typeface="黑体"/>
                <a:cs typeface="黑体"/>
              </a:rPr>
              <a:t>输入缓冲器</a:t>
            </a:r>
            <a:r>
              <a:rPr dirty="0" sz="1950" spc="40" b="1">
                <a:latin typeface="黑体"/>
                <a:cs typeface="黑体"/>
              </a:rPr>
              <a:t>：</a:t>
            </a:r>
            <a:r>
              <a:rPr dirty="0" sz="1950" b="1">
                <a:latin typeface="黑体"/>
                <a:cs typeface="黑体"/>
              </a:rPr>
              <a:t>	</a:t>
            </a:r>
            <a:r>
              <a:rPr dirty="0" sz="1950" spc="50" b="1">
                <a:latin typeface="黑体"/>
                <a:cs typeface="黑体"/>
              </a:rPr>
              <a:t>输出：分析动作序列 </a:t>
            </a:r>
            <a:r>
              <a:rPr dirty="0" baseline="1424" sz="2925" spc="75" b="1">
                <a:latin typeface="黑体"/>
                <a:cs typeface="黑体"/>
              </a:rPr>
              <a:t>分析栈</a:t>
            </a:r>
            <a:r>
              <a:rPr dirty="0" baseline="1424" sz="2925" spc="7" b="1">
                <a:latin typeface="黑体"/>
                <a:cs typeface="黑体"/>
              </a:rPr>
              <a:t>：</a:t>
            </a:r>
            <a:r>
              <a:rPr dirty="0" sz="2000" spc="5" b="1">
                <a:latin typeface="Verdana"/>
                <a:cs typeface="Verdana"/>
              </a:rPr>
              <a:t>S</a:t>
            </a:r>
            <a:r>
              <a:rPr dirty="0" baseline="-17094" sz="1950" spc="7" b="1">
                <a:latin typeface="Verdana"/>
                <a:cs typeface="Verdana"/>
              </a:rPr>
              <a:t>0</a:t>
            </a:r>
            <a:r>
              <a:rPr dirty="0" sz="2000" spc="5" b="1">
                <a:latin typeface="Verdana"/>
                <a:cs typeface="Verdana"/>
              </a:rPr>
              <a:t>X</a:t>
            </a:r>
            <a:r>
              <a:rPr dirty="0" baseline="-17094" sz="1950" spc="7" b="1">
                <a:latin typeface="Verdana"/>
                <a:cs typeface="Verdana"/>
              </a:rPr>
              <a:t>1</a:t>
            </a:r>
            <a:r>
              <a:rPr dirty="0" sz="2000" spc="5" b="1">
                <a:latin typeface="Verdana"/>
                <a:cs typeface="Verdana"/>
              </a:rPr>
              <a:t>S</a:t>
            </a:r>
            <a:r>
              <a:rPr dirty="0" baseline="-17094" sz="1950" spc="7" b="1">
                <a:latin typeface="Verdana"/>
                <a:cs typeface="Verdana"/>
              </a:rPr>
              <a:t>1</a:t>
            </a:r>
            <a:r>
              <a:rPr dirty="0" sz="2000" spc="5" b="1">
                <a:latin typeface="Verdana"/>
                <a:cs typeface="Verdana"/>
              </a:rPr>
              <a:t>…XnSn</a:t>
            </a:r>
            <a:endParaRPr sz="2000">
              <a:latin typeface="Verdana"/>
              <a:cs typeface="Verdana"/>
            </a:endParaRPr>
          </a:p>
          <a:p>
            <a:pPr marL="843915">
              <a:lnSpc>
                <a:spcPct val="100000"/>
              </a:lnSpc>
              <a:spcBef>
                <a:spcPts val="215"/>
              </a:spcBef>
            </a:pPr>
            <a:r>
              <a:rPr dirty="0" baseline="1424" sz="2925" spc="75" b="1">
                <a:latin typeface="黑体"/>
                <a:cs typeface="黑体"/>
              </a:rPr>
              <a:t>分析表：包括</a:t>
            </a:r>
            <a:r>
              <a:rPr dirty="0" sz="2000" spc="-5" b="1">
                <a:latin typeface="Verdana"/>
                <a:cs typeface="Verdana"/>
              </a:rPr>
              <a:t>action</a:t>
            </a:r>
            <a:r>
              <a:rPr dirty="0" baseline="1424" sz="2925" spc="75" b="1">
                <a:latin typeface="黑体"/>
                <a:cs typeface="黑体"/>
              </a:rPr>
              <a:t>和</a:t>
            </a:r>
            <a:r>
              <a:rPr dirty="0" sz="2000" spc="-5" b="1">
                <a:latin typeface="Verdana"/>
                <a:cs typeface="Verdana"/>
              </a:rPr>
              <a:t>goto</a:t>
            </a:r>
            <a:r>
              <a:rPr dirty="0" baseline="1424" sz="2925" spc="75" b="1">
                <a:latin typeface="黑体"/>
                <a:cs typeface="黑体"/>
              </a:rPr>
              <a:t>两部分</a:t>
            </a:r>
            <a:r>
              <a:rPr dirty="0" baseline="1424" sz="2925" spc="75" b="1">
                <a:solidFill>
                  <a:srgbClr val="3333FF"/>
                </a:solidFill>
                <a:latin typeface="黑体"/>
                <a:cs typeface="黑体"/>
              </a:rPr>
              <a:t>（关键）</a:t>
            </a:r>
            <a:endParaRPr baseline="1424" sz="2925">
              <a:latin typeface="黑体"/>
              <a:cs typeface="黑体"/>
            </a:endParaRPr>
          </a:p>
          <a:p>
            <a:pPr marL="843915">
              <a:lnSpc>
                <a:spcPct val="100000"/>
              </a:lnSpc>
              <a:spcBef>
                <a:spcPts val="290"/>
              </a:spcBef>
            </a:pPr>
            <a:r>
              <a:rPr dirty="0" baseline="1424" sz="2925" spc="75" b="1">
                <a:latin typeface="黑体"/>
                <a:cs typeface="黑体"/>
              </a:rPr>
              <a:t>控制程序：根据栈顶状态</a:t>
            </a:r>
            <a:r>
              <a:rPr dirty="0" sz="2000" spc="10" b="1">
                <a:latin typeface="Verdana"/>
                <a:cs typeface="Verdana"/>
              </a:rPr>
              <a:t>S</a:t>
            </a:r>
            <a:r>
              <a:rPr dirty="0" baseline="-17094" sz="1950" spc="15" b="1">
                <a:latin typeface="Verdana"/>
                <a:cs typeface="Verdana"/>
              </a:rPr>
              <a:t>n</a:t>
            </a:r>
            <a:r>
              <a:rPr dirty="0" baseline="1424" sz="2925" spc="75" b="1">
                <a:latin typeface="黑体"/>
                <a:cs typeface="黑体"/>
              </a:rPr>
              <a:t>和当前输入符号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查分析表</a:t>
            </a:r>
            <a:endParaRPr baseline="1424" sz="2925">
              <a:latin typeface="黑体"/>
              <a:cs typeface="黑体"/>
            </a:endParaRPr>
          </a:p>
          <a:p>
            <a:pPr marL="2415540">
              <a:lnSpc>
                <a:spcPct val="100000"/>
              </a:lnSpc>
              <a:spcBef>
                <a:spcPts val="190"/>
              </a:spcBef>
            </a:pPr>
            <a:r>
              <a:rPr dirty="0" sz="2000" b="1">
                <a:latin typeface="Verdana"/>
                <a:cs typeface="Verdana"/>
              </a:rPr>
              <a:t>action[S</a:t>
            </a:r>
            <a:r>
              <a:rPr dirty="0" baseline="-17094" sz="1950" b="1">
                <a:latin typeface="Verdana"/>
                <a:cs typeface="Verdana"/>
              </a:rPr>
              <a:t>n</a:t>
            </a:r>
            <a:r>
              <a:rPr dirty="0" sz="2000" b="1">
                <a:latin typeface="Verdana"/>
                <a:cs typeface="Verdana"/>
              </a:rPr>
              <a:t>,a]</a:t>
            </a:r>
            <a:r>
              <a:rPr dirty="0" baseline="1424" sz="2925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决定分析动作</a:t>
            </a:r>
            <a:r>
              <a:rPr dirty="0" baseline="1424" sz="2925" spc="75" b="1">
                <a:solidFill>
                  <a:srgbClr val="3333FF"/>
                </a:solidFill>
                <a:latin typeface="黑体"/>
                <a:cs typeface="黑体"/>
              </a:rPr>
              <a:t>（永恒的核心）</a:t>
            </a:r>
            <a:endParaRPr baseline="1424" sz="2925">
              <a:latin typeface="黑体"/>
              <a:cs typeface="黑体"/>
            </a:endParaRPr>
          </a:p>
          <a:p>
            <a:pPr marL="494665" marR="2167255">
              <a:lnSpc>
                <a:spcPct val="108000"/>
              </a:lnSpc>
              <a:spcBef>
                <a:spcPts val="120"/>
              </a:spcBef>
            </a:pPr>
            <a:r>
              <a:rPr dirty="0" sz="2000" b="1">
                <a:latin typeface="Verdana"/>
                <a:cs typeface="Verdana"/>
              </a:rPr>
              <a:t>action[S</a:t>
            </a:r>
            <a:r>
              <a:rPr dirty="0" baseline="-17094" sz="1950" b="1">
                <a:latin typeface="Verdana"/>
                <a:cs typeface="Verdana"/>
              </a:rPr>
              <a:t>n</a:t>
            </a:r>
            <a:r>
              <a:rPr dirty="0" sz="2000" b="1">
                <a:latin typeface="Verdana"/>
                <a:cs typeface="Verdana"/>
              </a:rPr>
              <a:t>,a]=s</a:t>
            </a:r>
            <a:r>
              <a:rPr dirty="0" sz="2000" spc="-25" b="1">
                <a:latin typeface="Verdana"/>
                <a:cs typeface="Verdana"/>
              </a:rPr>
              <a:t> </a:t>
            </a:r>
            <a:r>
              <a:rPr dirty="0" sz="2000" spc="15" b="1">
                <a:latin typeface="Verdana"/>
                <a:cs typeface="Verdana"/>
              </a:rPr>
              <a:t>i</a:t>
            </a:r>
            <a:r>
              <a:rPr dirty="0" baseline="1424" sz="2925" spc="22" b="1">
                <a:latin typeface="黑体"/>
                <a:cs typeface="黑体"/>
              </a:rPr>
              <a:t>，</a:t>
            </a:r>
            <a:r>
              <a:rPr dirty="0" sz="2000" spc="15" b="1">
                <a:latin typeface="Verdana"/>
                <a:cs typeface="Verdana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入栈</a:t>
            </a:r>
            <a:r>
              <a:rPr dirty="0" baseline="1424" sz="2925" spc="37" b="1">
                <a:latin typeface="黑体"/>
                <a:cs typeface="黑体"/>
              </a:rPr>
              <a:t>，</a:t>
            </a:r>
            <a:r>
              <a:rPr dirty="0" sz="2000" spc="25" b="1">
                <a:latin typeface="Verdana"/>
                <a:cs typeface="Verdana"/>
              </a:rPr>
              <a:t>i</a:t>
            </a:r>
            <a:r>
              <a:rPr dirty="0" baseline="1424" sz="2925" spc="75" b="1">
                <a:latin typeface="黑体"/>
                <a:cs typeface="黑体"/>
              </a:rPr>
              <a:t>入</a:t>
            </a:r>
            <a:r>
              <a:rPr dirty="0" baseline="1424" sz="2925" spc="60" b="1">
                <a:latin typeface="黑体"/>
                <a:cs typeface="黑体"/>
              </a:rPr>
              <a:t>栈</a:t>
            </a:r>
            <a:r>
              <a:rPr dirty="0" baseline="1424" sz="2925" spc="-457" b="1">
                <a:latin typeface="黑体"/>
                <a:cs typeface="黑体"/>
              </a:rPr>
              <a:t> </a:t>
            </a:r>
            <a:r>
              <a:rPr dirty="0" sz="2000" b="1">
                <a:latin typeface="Verdana"/>
                <a:cs typeface="Verdana"/>
              </a:rPr>
              <a:t>i=goto(S</a:t>
            </a:r>
            <a:r>
              <a:rPr dirty="0" baseline="-17094" sz="1950" b="1">
                <a:latin typeface="Verdana"/>
                <a:cs typeface="Verdana"/>
              </a:rPr>
              <a:t>n</a:t>
            </a:r>
            <a:r>
              <a:rPr dirty="0" sz="2000" b="1">
                <a:latin typeface="Verdana"/>
                <a:cs typeface="Verdana"/>
              </a:rPr>
              <a:t>,a)  action[S</a:t>
            </a:r>
            <a:r>
              <a:rPr dirty="0" baseline="-17094" sz="1950" b="1">
                <a:latin typeface="Verdana"/>
                <a:cs typeface="Verdana"/>
              </a:rPr>
              <a:t>n</a:t>
            </a:r>
            <a:r>
              <a:rPr dirty="0" sz="2000" b="1">
                <a:latin typeface="Verdana"/>
                <a:cs typeface="Verdana"/>
              </a:rPr>
              <a:t>,a]=r </a:t>
            </a:r>
            <a:r>
              <a:rPr dirty="0" sz="2000" spc="20" b="1">
                <a:latin typeface="Verdana"/>
                <a:cs typeface="Verdana"/>
              </a:rPr>
              <a:t>A</a:t>
            </a:r>
            <a:r>
              <a:rPr dirty="0" baseline="1424" sz="2925" spc="30" b="1" i="1">
                <a:latin typeface="Symbol"/>
                <a:cs typeface="Symbol"/>
              </a:rPr>
              <a:t></a:t>
            </a:r>
            <a:r>
              <a:rPr dirty="0" baseline="1424" sz="2925" spc="292" b="1" i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，弹出</a:t>
            </a:r>
            <a:r>
              <a:rPr dirty="0" sz="2000" spc="5" b="1">
                <a:latin typeface="Verdana"/>
                <a:cs typeface="Verdana"/>
              </a:rPr>
              <a:t>2*|</a:t>
            </a:r>
            <a:r>
              <a:rPr dirty="0" baseline="1424" sz="2925" spc="7" b="1" i="1">
                <a:latin typeface="Symbol"/>
                <a:cs typeface="Symbol"/>
              </a:rPr>
              <a:t></a:t>
            </a:r>
            <a:r>
              <a:rPr dirty="0" sz="2000" spc="5" b="1">
                <a:latin typeface="Verdana"/>
                <a:cs typeface="Verdana"/>
              </a:rPr>
              <a:t>|</a:t>
            </a:r>
            <a:r>
              <a:rPr dirty="0" baseline="1424" sz="2925" spc="75" b="1">
                <a:latin typeface="黑体"/>
                <a:cs typeface="黑体"/>
              </a:rPr>
              <a:t>个符号，</a:t>
            </a:r>
            <a:endParaRPr baseline="1424" sz="2925">
              <a:latin typeface="黑体"/>
              <a:cs typeface="黑体"/>
            </a:endParaRPr>
          </a:p>
          <a:p>
            <a:pPr marL="2439670">
              <a:lnSpc>
                <a:spcPts val="2210"/>
              </a:lnSpc>
            </a:pPr>
            <a:r>
              <a:rPr dirty="0" sz="2000" spc="-5" b="1">
                <a:latin typeface="Verdana"/>
                <a:cs typeface="Verdana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入栈</a:t>
            </a:r>
            <a:r>
              <a:rPr dirty="0" baseline="1424" sz="2925" spc="7" b="1">
                <a:latin typeface="黑体"/>
                <a:cs typeface="黑体"/>
              </a:rPr>
              <a:t>，</a:t>
            </a:r>
            <a:r>
              <a:rPr dirty="0" sz="2000" spc="5" b="1">
                <a:latin typeface="Verdana"/>
                <a:cs typeface="Verdana"/>
              </a:rPr>
              <a:t>goto(S</a:t>
            </a:r>
            <a:r>
              <a:rPr dirty="0" baseline="-17094" sz="1950" spc="7" b="1">
                <a:latin typeface="Verdana"/>
                <a:cs typeface="Verdana"/>
              </a:rPr>
              <a:t>n</a:t>
            </a:r>
            <a:r>
              <a:rPr dirty="0" sz="2000" spc="5" b="1">
                <a:latin typeface="Verdana"/>
                <a:cs typeface="Verdana"/>
              </a:rPr>
              <a:t>-r,A)</a:t>
            </a:r>
            <a:r>
              <a:rPr dirty="0" baseline="1424" sz="2925" spc="75" b="1">
                <a:latin typeface="黑体"/>
                <a:cs typeface="黑体"/>
              </a:rPr>
              <a:t>入栈</a:t>
            </a:r>
            <a:endParaRPr baseline="1424" sz="2925">
              <a:latin typeface="黑体"/>
              <a:cs typeface="黑体"/>
            </a:endParaRPr>
          </a:p>
          <a:p>
            <a:pPr marL="494665" marR="4371975">
              <a:lnSpc>
                <a:spcPts val="2620"/>
              </a:lnSpc>
              <a:spcBef>
                <a:spcPts val="95"/>
              </a:spcBef>
            </a:pPr>
            <a:r>
              <a:rPr dirty="0" sz="2000" b="1">
                <a:latin typeface="Verdana"/>
                <a:cs typeface="Verdana"/>
              </a:rPr>
              <a:t>action[S</a:t>
            </a:r>
            <a:r>
              <a:rPr dirty="0" baseline="-17094" sz="1950" b="1">
                <a:latin typeface="Verdana"/>
                <a:cs typeface="Verdana"/>
              </a:rPr>
              <a:t>n</a:t>
            </a:r>
            <a:r>
              <a:rPr dirty="0" sz="2000" b="1">
                <a:latin typeface="Verdana"/>
                <a:cs typeface="Verdana"/>
              </a:rPr>
              <a:t>,a]=acc</a:t>
            </a:r>
            <a:r>
              <a:rPr dirty="0" baseline="1424" sz="2925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分析成功 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sz="2000" spc="-5" b="1">
                <a:latin typeface="Verdana"/>
                <a:cs typeface="Verdana"/>
              </a:rPr>
              <a:t>c</a:t>
            </a:r>
            <a:r>
              <a:rPr dirty="0" sz="2000" b="1">
                <a:latin typeface="Verdana"/>
                <a:cs typeface="Verdana"/>
              </a:rPr>
              <a:t>tion[</a:t>
            </a:r>
            <a:r>
              <a:rPr dirty="0" sz="2000" spc="-5" b="1">
                <a:latin typeface="Verdana"/>
                <a:cs typeface="Verdana"/>
              </a:rPr>
              <a:t>S</a:t>
            </a:r>
            <a:r>
              <a:rPr dirty="0" baseline="-17094" sz="1950" spc="30" b="1">
                <a:latin typeface="Verdana"/>
                <a:cs typeface="Verdana"/>
              </a:rPr>
              <a:t>n</a:t>
            </a:r>
            <a:r>
              <a:rPr dirty="0" sz="2000" b="1">
                <a:latin typeface="Verdana"/>
                <a:cs typeface="Verdana"/>
              </a:rPr>
              <a:t>,a]=</a:t>
            </a:r>
            <a:r>
              <a:rPr dirty="0" baseline="1424" sz="2925" spc="75" b="1">
                <a:latin typeface="黑体"/>
                <a:cs typeface="黑体"/>
              </a:rPr>
              <a:t>空白，出错处理</a:t>
            </a:r>
            <a:endParaRPr baseline="1424" sz="2925">
              <a:latin typeface="黑体"/>
              <a:cs typeface="黑体"/>
            </a:endParaRPr>
          </a:p>
          <a:p>
            <a:pPr algn="r" marR="17780">
              <a:lnSpc>
                <a:spcPct val="100000"/>
              </a:lnSpc>
              <a:spcBef>
                <a:spcPts val="2275"/>
              </a:spcBef>
            </a:pPr>
            <a:r>
              <a:rPr dirty="0" sz="1400">
                <a:latin typeface="黑体"/>
                <a:cs typeface="黑体"/>
              </a:rPr>
              <a:t>157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34894"/>
            <a:ext cx="3597910" cy="443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>
                <a:solidFill>
                  <a:srgbClr val="3333FF"/>
                </a:solidFill>
              </a:rPr>
              <a:t>二、自底向上分析方法</a:t>
            </a:r>
            <a:endParaRPr sz="275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790" y="806195"/>
            <a:ext cx="8700135" cy="60452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806450" indent="-285750">
              <a:lnSpc>
                <a:spcPct val="100000"/>
              </a:lnSpc>
              <a:spcBef>
                <a:spcPts val="605"/>
              </a:spcBef>
              <a:buFont typeface="Verdana"/>
              <a:buChar char="–"/>
              <a:tabLst>
                <a:tab pos="806450" algn="l"/>
              </a:tabLst>
            </a:pPr>
            <a:r>
              <a:rPr dirty="0" sz="2000" spc="-5" b="1">
                <a:latin typeface="Verdana"/>
                <a:cs typeface="Verdana"/>
              </a:rPr>
              <a:t>LR(0)</a:t>
            </a:r>
            <a:r>
              <a:rPr dirty="0" baseline="1424" sz="2925" spc="75" b="1">
                <a:latin typeface="黑体"/>
                <a:cs typeface="黑体"/>
              </a:rPr>
              <a:t>项目集规范族</a:t>
            </a:r>
            <a:endParaRPr baseline="1424" sz="2925">
              <a:latin typeface="黑体"/>
              <a:cs typeface="黑体"/>
            </a:endParaRPr>
          </a:p>
          <a:p>
            <a:pPr marL="806450" indent="-285750">
              <a:lnSpc>
                <a:spcPct val="100000"/>
              </a:lnSpc>
              <a:spcBef>
                <a:spcPts val="500"/>
              </a:spcBef>
              <a:buSzPct val="102564"/>
              <a:buFont typeface="Verdana"/>
              <a:buChar char="–"/>
              <a:tabLst>
                <a:tab pos="8064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识别文法所有活前缀的</a:t>
            </a:r>
            <a:r>
              <a:rPr dirty="0" sz="2000" spc="-5" b="1">
                <a:latin typeface="Verdana"/>
                <a:cs typeface="Verdana"/>
              </a:rPr>
              <a:t>DFA</a:t>
            </a:r>
            <a:endParaRPr sz="2000">
              <a:latin typeface="Verdana"/>
              <a:cs typeface="Verdana"/>
            </a:endParaRPr>
          </a:p>
          <a:p>
            <a:pPr marL="806450" indent="-285750">
              <a:lnSpc>
                <a:spcPct val="100000"/>
              </a:lnSpc>
              <a:spcBef>
                <a:spcPts val="505"/>
              </a:spcBef>
              <a:buSzPct val="102564"/>
              <a:buFont typeface="Verdana"/>
              <a:buChar char="–"/>
              <a:tabLst>
                <a:tab pos="8064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构造分析表：检查每个状态集</a:t>
            </a:r>
            <a:endParaRPr baseline="1424" sz="2925">
              <a:latin typeface="黑体"/>
              <a:cs typeface="黑体"/>
            </a:endParaRPr>
          </a:p>
          <a:p>
            <a:pPr marL="520700">
              <a:lnSpc>
                <a:spcPct val="100000"/>
              </a:lnSpc>
              <a:spcBef>
                <a:spcPts val="409"/>
              </a:spcBef>
            </a:pPr>
            <a:r>
              <a:rPr dirty="0" baseline="1424" sz="2925" spc="75" b="1">
                <a:latin typeface="黑体"/>
                <a:cs typeface="黑体"/>
              </a:rPr>
              <a:t>若</a:t>
            </a:r>
            <a:r>
              <a:rPr dirty="0" sz="2000" spc="15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424" sz="2925" spc="22" b="1" i="1">
                <a:solidFill>
                  <a:srgbClr val="3333FF"/>
                </a:solidFill>
                <a:latin typeface="Symbol"/>
                <a:cs typeface="Symbol"/>
              </a:rPr>
              <a:t></a:t>
            </a:r>
            <a:r>
              <a:rPr dirty="0" sz="2000" spc="15" b="1">
                <a:solidFill>
                  <a:srgbClr val="3333FF"/>
                </a:solidFill>
                <a:latin typeface="Verdana"/>
                <a:cs typeface="Verdana"/>
              </a:rPr>
              <a:t>·a</a:t>
            </a:r>
            <a:r>
              <a:rPr dirty="0" baseline="1424" sz="2925" spc="22" b="1" i="1">
                <a:solidFill>
                  <a:srgbClr val="3333FF"/>
                </a:solidFill>
                <a:latin typeface="Symbol"/>
                <a:cs typeface="Symbol"/>
              </a:rPr>
              <a:t></a:t>
            </a:r>
            <a:r>
              <a:rPr dirty="0" baseline="1424" sz="2925" spc="292" b="1" i="1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baseline="1424" sz="2925" spc="30" b="1" i="1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dirty="0" sz="2000" spc="2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-17094" sz="1950" spc="3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424" sz="2925" spc="30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且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go(I</a:t>
            </a:r>
            <a:r>
              <a:rPr dirty="0" baseline="-17094" sz="195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,a)=I</a:t>
            </a:r>
            <a:r>
              <a:rPr dirty="0" baseline="-17094" sz="1950" b="1">
                <a:solidFill>
                  <a:srgbClr val="3333FF"/>
                </a:solidFill>
                <a:latin typeface="Verdana"/>
                <a:cs typeface="Verdana"/>
              </a:rPr>
              <a:t>j</a:t>
            </a:r>
            <a:r>
              <a:rPr dirty="0" baseline="1424" sz="2925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则置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action[i,a]=sj</a:t>
            </a:r>
            <a:r>
              <a:rPr dirty="0" baseline="1424" sz="2925" b="1">
                <a:latin typeface="黑体"/>
                <a:cs typeface="黑体"/>
              </a:rPr>
              <a:t>，</a:t>
            </a:r>
            <a:endParaRPr baseline="1424" sz="2925">
              <a:latin typeface="黑体"/>
              <a:cs typeface="黑体"/>
            </a:endParaRPr>
          </a:p>
          <a:p>
            <a:pPr marL="520700">
              <a:lnSpc>
                <a:spcPct val="100000"/>
              </a:lnSpc>
              <a:spcBef>
                <a:spcPts val="480"/>
              </a:spcBef>
            </a:pPr>
            <a:r>
              <a:rPr dirty="0" baseline="1424" sz="2925" spc="75" b="1">
                <a:latin typeface="黑体"/>
                <a:cs typeface="黑体"/>
              </a:rPr>
              <a:t>若</a:t>
            </a:r>
            <a:r>
              <a:rPr dirty="0" sz="2000" spc="15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424" sz="2925" spc="22" b="1" i="1">
                <a:solidFill>
                  <a:srgbClr val="3333FF"/>
                </a:solidFill>
                <a:latin typeface="Symbol"/>
                <a:cs typeface="Symbol"/>
              </a:rPr>
              <a:t></a:t>
            </a:r>
            <a:r>
              <a:rPr dirty="0" sz="2000" spc="15" b="1">
                <a:solidFill>
                  <a:srgbClr val="3333FF"/>
                </a:solidFill>
                <a:latin typeface="Verdana"/>
                <a:cs typeface="Verdana"/>
              </a:rPr>
              <a:t>·</a:t>
            </a:r>
            <a:r>
              <a:rPr dirty="0" sz="2000" spc="5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baseline="1424" sz="2925" spc="30" b="1" i="1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dirty="0" sz="2000" spc="2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-17094" sz="1950" spc="3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424" sz="2925" spc="30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则对所有</a:t>
            </a:r>
            <a:r>
              <a:rPr dirty="0" sz="2000" spc="5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424" sz="2925" spc="7" b="1" i="1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dirty="0" sz="2000" spc="5" b="1">
                <a:solidFill>
                  <a:srgbClr val="3333FF"/>
                </a:solidFill>
                <a:latin typeface="Verdana"/>
                <a:cs typeface="Verdana"/>
              </a:rPr>
              <a:t>FOLLOW(A)</a:t>
            </a:r>
            <a:r>
              <a:rPr dirty="0" baseline="1424" sz="2925" spc="7" b="1">
                <a:solidFill>
                  <a:srgbClr val="3333FF"/>
                </a:solidFill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置</a:t>
            </a:r>
            <a:r>
              <a:rPr dirty="0" sz="2000" spc="-5" b="1">
                <a:solidFill>
                  <a:srgbClr val="3333FF"/>
                </a:solidFill>
                <a:latin typeface="Verdana"/>
                <a:cs typeface="Verdana"/>
              </a:rPr>
              <a:t>action[i,a]=r</a:t>
            </a:r>
            <a:r>
              <a:rPr dirty="0" sz="2000" spc="5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sz="2000" spc="20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424" sz="2925" spc="30" b="1" i="1">
                <a:solidFill>
                  <a:srgbClr val="3333FF"/>
                </a:solidFill>
                <a:latin typeface="Symbol"/>
                <a:cs typeface="Symbol"/>
              </a:rPr>
              <a:t></a:t>
            </a:r>
            <a:endParaRPr baseline="1424" sz="2925">
              <a:latin typeface="Symbol"/>
              <a:cs typeface="Symbol"/>
            </a:endParaRPr>
          </a:p>
          <a:p>
            <a:pPr marL="520700" marR="1668145">
              <a:lnSpc>
                <a:spcPct val="121000"/>
              </a:lnSpc>
            </a:pPr>
            <a:r>
              <a:rPr dirty="0" baseline="1424" sz="2925" spc="75" b="1">
                <a:latin typeface="黑体"/>
                <a:cs typeface="黑体"/>
              </a:rPr>
              <a:t>若</a:t>
            </a:r>
            <a:r>
              <a:rPr dirty="0" sz="2000" spc="10" b="1">
                <a:solidFill>
                  <a:srgbClr val="3333FF"/>
                </a:solidFill>
                <a:latin typeface="Verdana"/>
                <a:cs typeface="Verdana"/>
              </a:rPr>
              <a:t>S</a:t>
            </a:r>
            <a:r>
              <a:rPr dirty="0" baseline="1424" sz="2925" spc="15" b="1" i="1">
                <a:solidFill>
                  <a:srgbClr val="3333FF"/>
                </a:solidFill>
                <a:latin typeface="Symbol"/>
                <a:cs typeface="Symbol"/>
              </a:rPr>
              <a:t></a:t>
            </a:r>
            <a:r>
              <a:rPr dirty="0" sz="2000" spc="10" b="1">
                <a:solidFill>
                  <a:srgbClr val="3333FF"/>
                </a:solidFill>
                <a:latin typeface="Verdana"/>
                <a:cs typeface="Verdana"/>
              </a:rPr>
              <a:t>S·</a:t>
            </a:r>
            <a:r>
              <a:rPr dirty="0" sz="2000" spc="-25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baseline="1424" sz="2925" spc="30" b="1" i="1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dirty="0" sz="2000" spc="2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-17094" sz="1950" spc="3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424" sz="2925" spc="30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则置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action[i,$]=acc</a:t>
            </a:r>
            <a:r>
              <a:rPr dirty="0" baseline="1424" sz="2925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表示分析成功。 若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go(I</a:t>
            </a:r>
            <a:r>
              <a:rPr dirty="0" baseline="-17094" sz="195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,A)=I</a:t>
            </a:r>
            <a:r>
              <a:rPr dirty="0" baseline="-17094" sz="1950" b="1">
                <a:solidFill>
                  <a:srgbClr val="3333FF"/>
                </a:solidFill>
                <a:latin typeface="Verdana"/>
                <a:cs typeface="Verdana"/>
              </a:rPr>
              <a:t>j</a:t>
            </a:r>
            <a:r>
              <a:rPr dirty="0" baseline="1424" sz="2925" b="1">
                <a:solidFill>
                  <a:srgbClr val="3333FF"/>
                </a:solidFill>
                <a:latin typeface="黑体"/>
                <a:cs typeface="黑体"/>
              </a:rPr>
              <a:t>，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为非终结符号，则置</a:t>
            </a:r>
            <a:r>
              <a:rPr dirty="0" sz="2000" spc="-5" b="1">
                <a:solidFill>
                  <a:srgbClr val="3333FF"/>
                </a:solidFill>
                <a:latin typeface="Verdana"/>
                <a:cs typeface="Verdana"/>
              </a:rPr>
              <a:t>goto[i,A]=j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2400" spc="-5" b="1">
                <a:latin typeface="Verdana"/>
                <a:cs typeface="Verdana"/>
              </a:rPr>
              <a:t>LR(1)</a:t>
            </a:r>
            <a:r>
              <a:rPr dirty="0" baseline="1182" sz="3525" spc="75" b="1">
                <a:latin typeface="黑体"/>
                <a:cs typeface="黑体"/>
              </a:rPr>
              <a:t>分析表的构造</a:t>
            </a:r>
            <a:endParaRPr baseline="1182" sz="3525">
              <a:latin typeface="黑体"/>
              <a:cs typeface="黑体"/>
            </a:endParaRPr>
          </a:p>
          <a:p>
            <a:pPr marL="806450" indent="-285750">
              <a:lnSpc>
                <a:spcPct val="100000"/>
              </a:lnSpc>
              <a:spcBef>
                <a:spcPts val="520"/>
              </a:spcBef>
              <a:buClr>
                <a:srgbClr val="0000FF"/>
              </a:buClr>
              <a:buSzPct val="70000"/>
              <a:buFont typeface="Wingdings"/>
              <a:buChar char=""/>
              <a:tabLst>
                <a:tab pos="806450" algn="l"/>
              </a:tabLst>
            </a:pPr>
            <a:r>
              <a:rPr dirty="0" sz="2000" spc="-5" b="1">
                <a:latin typeface="Verdana"/>
                <a:cs typeface="Verdana"/>
              </a:rPr>
              <a:t>LR(1)</a:t>
            </a:r>
            <a:r>
              <a:rPr dirty="0" baseline="1424" sz="2925" spc="75" b="1">
                <a:latin typeface="黑体"/>
                <a:cs typeface="黑体"/>
              </a:rPr>
              <a:t>项目集规范族</a:t>
            </a:r>
            <a:endParaRPr baseline="1424" sz="2925">
              <a:latin typeface="黑体"/>
              <a:cs typeface="黑体"/>
            </a:endParaRPr>
          </a:p>
          <a:p>
            <a:pPr marL="806450" indent="-285750">
              <a:lnSpc>
                <a:spcPct val="100000"/>
              </a:lnSpc>
              <a:spcBef>
                <a:spcPts val="434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8064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构造分析表：检查每个状态集</a:t>
            </a:r>
            <a:endParaRPr baseline="1424" sz="2925">
              <a:latin typeface="黑体"/>
              <a:cs typeface="黑体"/>
            </a:endParaRPr>
          </a:p>
          <a:p>
            <a:pPr marL="520700" marR="711200">
              <a:lnSpc>
                <a:spcPct val="121000"/>
              </a:lnSpc>
              <a:spcBef>
                <a:spcPts val="10"/>
              </a:spcBef>
            </a:pPr>
            <a:r>
              <a:rPr dirty="0" baseline="1424" sz="2925" spc="75" b="1">
                <a:latin typeface="黑体"/>
                <a:cs typeface="黑体"/>
              </a:rPr>
              <a:t>若</a:t>
            </a:r>
            <a:r>
              <a:rPr dirty="0" sz="2000" spc="10" b="1">
                <a:solidFill>
                  <a:srgbClr val="3333FF"/>
                </a:solidFill>
                <a:latin typeface="Verdana"/>
                <a:cs typeface="Verdana"/>
              </a:rPr>
              <a:t>[A</a:t>
            </a:r>
            <a:r>
              <a:rPr dirty="0" baseline="1424" sz="2925" spc="15" b="1" i="1">
                <a:solidFill>
                  <a:srgbClr val="3333FF"/>
                </a:solidFill>
                <a:latin typeface="Symbol"/>
                <a:cs typeface="Symbol"/>
              </a:rPr>
              <a:t></a:t>
            </a:r>
            <a:r>
              <a:rPr dirty="0" sz="2000" spc="10" b="1">
                <a:solidFill>
                  <a:srgbClr val="3333FF"/>
                </a:solidFill>
                <a:latin typeface="Verdana"/>
                <a:cs typeface="Verdana"/>
              </a:rPr>
              <a:t>·a</a:t>
            </a:r>
            <a:r>
              <a:rPr dirty="0" baseline="1424" sz="2925" spc="15" b="1" i="1">
                <a:solidFill>
                  <a:srgbClr val="3333FF"/>
                </a:solidFill>
                <a:latin typeface="Symbol"/>
                <a:cs typeface="Symbol"/>
              </a:rPr>
              <a:t></a:t>
            </a:r>
            <a:r>
              <a:rPr dirty="0" baseline="1424" sz="2925" spc="352" b="1" i="1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baseline="1424" sz="2925" spc="22" b="1">
                <a:solidFill>
                  <a:srgbClr val="3333FF"/>
                </a:solidFill>
                <a:latin typeface="黑体"/>
                <a:cs typeface="黑体"/>
              </a:rPr>
              <a:t>，</a:t>
            </a:r>
            <a:r>
              <a:rPr dirty="0" sz="2000" spc="15" b="1">
                <a:solidFill>
                  <a:srgbClr val="3333FF"/>
                </a:solidFill>
                <a:latin typeface="Verdana"/>
                <a:cs typeface="Verdana"/>
              </a:rPr>
              <a:t>b]</a:t>
            </a:r>
            <a:r>
              <a:rPr dirty="0" baseline="1424" sz="2925" spc="22" b="1" i="1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dirty="0" sz="2000" spc="15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-17094" sz="1950" spc="22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424" sz="2925" spc="22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且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go(I</a:t>
            </a:r>
            <a:r>
              <a:rPr dirty="0" baseline="-17094" sz="195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,a)=I</a:t>
            </a:r>
            <a:r>
              <a:rPr dirty="0" baseline="-17094" sz="1950" b="1">
                <a:solidFill>
                  <a:srgbClr val="3333FF"/>
                </a:solidFill>
                <a:latin typeface="Verdana"/>
                <a:cs typeface="Verdana"/>
              </a:rPr>
              <a:t>j</a:t>
            </a:r>
            <a:r>
              <a:rPr dirty="0" baseline="1424" sz="2925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则置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action[i,a]=sj</a:t>
            </a:r>
            <a:r>
              <a:rPr dirty="0" baseline="1424" sz="2925" b="1">
                <a:latin typeface="黑体"/>
                <a:cs typeface="黑体"/>
              </a:rPr>
              <a:t>，  </a:t>
            </a:r>
            <a:r>
              <a:rPr dirty="0" baseline="1424" sz="2925" spc="75" b="1">
                <a:latin typeface="黑体"/>
                <a:cs typeface="黑体"/>
              </a:rPr>
              <a:t>若</a:t>
            </a:r>
            <a:r>
              <a:rPr dirty="0" sz="2000" spc="15" b="1">
                <a:solidFill>
                  <a:srgbClr val="3333FF"/>
                </a:solidFill>
                <a:latin typeface="Verdana"/>
                <a:cs typeface="Verdana"/>
              </a:rPr>
              <a:t>[A</a:t>
            </a:r>
            <a:r>
              <a:rPr dirty="0" baseline="1424" sz="2925" spc="22" b="1" i="1">
                <a:solidFill>
                  <a:srgbClr val="3333FF"/>
                </a:solidFill>
                <a:latin typeface="Symbol"/>
                <a:cs typeface="Symbol"/>
              </a:rPr>
              <a:t></a:t>
            </a:r>
            <a:r>
              <a:rPr dirty="0" sz="2000" spc="15" b="1">
                <a:solidFill>
                  <a:srgbClr val="3333FF"/>
                </a:solidFill>
                <a:latin typeface="Verdana"/>
                <a:cs typeface="Verdana"/>
              </a:rPr>
              <a:t>·</a:t>
            </a:r>
            <a:r>
              <a:rPr dirty="0" baseline="1424" sz="2925" spc="22" b="1">
                <a:solidFill>
                  <a:srgbClr val="3333FF"/>
                </a:solidFill>
                <a:latin typeface="黑体"/>
                <a:cs typeface="黑体"/>
              </a:rPr>
              <a:t>，</a:t>
            </a:r>
            <a:r>
              <a:rPr dirty="0" sz="2000" spc="15" b="1">
                <a:solidFill>
                  <a:srgbClr val="3333FF"/>
                </a:solidFill>
                <a:latin typeface="Verdana"/>
                <a:cs typeface="Verdana"/>
              </a:rPr>
              <a:t>a]</a:t>
            </a:r>
            <a:r>
              <a:rPr dirty="0" sz="2000" spc="-5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baseline="1424" sz="2925" spc="30" b="1" i="1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dirty="0" sz="2000" spc="2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-17094" sz="1950" spc="3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424" sz="2925" spc="30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则置</a:t>
            </a:r>
            <a:r>
              <a:rPr dirty="0" sz="2000" spc="-5" b="1">
                <a:solidFill>
                  <a:srgbClr val="3333FF"/>
                </a:solidFill>
                <a:latin typeface="Verdana"/>
                <a:cs typeface="Verdana"/>
              </a:rPr>
              <a:t>action[i,a]=r</a:t>
            </a:r>
            <a:r>
              <a:rPr dirty="0" sz="2000" spc="5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sz="2000" spc="25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424" sz="2925" spc="37" b="1" i="1">
                <a:solidFill>
                  <a:srgbClr val="3333FF"/>
                </a:solidFill>
                <a:latin typeface="Symbol"/>
                <a:cs typeface="Symbol"/>
              </a:rPr>
              <a:t></a:t>
            </a:r>
            <a:r>
              <a:rPr dirty="0" baseline="1424" sz="2925" spc="37" b="1">
                <a:latin typeface="黑体"/>
                <a:cs typeface="黑体"/>
              </a:rPr>
              <a:t>，</a:t>
            </a:r>
            <a:endParaRPr baseline="1424" sz="2925">
              <a:latin typeface="黑体"/>
              <a:cs typeface="黑体"/>
            </a:endParaRPr>
          </a:p>
          <a:p>
            <a:pPr marL="520700" marR="955675">
              <a:lnSpc>
                <a:spcPct val="121000"/>
              </a:lnSpc>
            </a:pPr>
            <a:r>
              <a:rPr dirty="0" baseline="1424" sz="2925" spc="75" b="1">
                <a:latin typeface="黑体"/>
                <a:cs typeface="黑体"/>
              </a:rPr>
              <a:t>若</a:t>
            </a:r>
            <a:r>
              <a:rPr dirty="0" sz="2000" spc="10" b="1">
                <a:solidFill>
                  <a:srgbClr val="3333FF"/>
                </a:solidFill>
                <a:latin typeface="Verdana"/>
                <a:cs typeface="Verdana"/>
              </a:rPr>
              <a:t>[S</a:t>
            </a:r>
            <a:r>
              <a:rPr dirty="0" baseline="1424" sz="2925" spc="15" b="1" i="1">
                <a:solidFill>
                  <a:srgbClr val="3333FF"/>
                </a:solidFill>
                <a:latin typeface="Symbol"/>
                <a:cs typeface="Symbol"/>
              </a:rPr>
              <a:t></a:t>
            </a:r>
            <a:r>
              <a:rPr dirty="0" sz="2000" spc="10" b="1">
                <a:solidFill>
                  <a:srgbClr val="3333FF"/>
                </a:solidFill>
                <a:latin typeface="Verdana"/>
                <a:cs typeface="Verdana"/>
              </a:rPr>
              <a:t>S·</a:t>
            </a:r>
            <a:r>
              <a:rPr dirty="0" baseline="1424" sz="2925" spc="15" b="1">
                <a:solidFill>
                  <a:srgbClr val="3333FF"/>
                </a:solidFill>
                <a:latin typeface="黑体"/>
                <a:cs typeface="黑体"/>
              </a:rPr>
              <a:t>，</a:t>
            </a:r>
            <a:r>
              <a:rPr dirty="0" sz="2000" spc="10" b="1">
                <a:solidFill>
                  <a:srgbClr val="3333FF"/>
                </a:solidFill>
                <a:latin typeface="Verdana"/>
                <a:cs typeface="Verdana"/>
              </a:rPr>
              <a:t>$]</a:t>
            </a:r>
            <a:r>
              <a:rPr dirty="0" sz="2000" spc="-20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baseline="1424" sz="2925" spc="30" b="1" i="1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dirty="0" sz="2000" spc="2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-17094" sz="1950" spc="3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424" sz="2925" spc="30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则置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action[i,$]=acc</a:t>
            </a:r>
            <a:r>
              <a:rPr dirty="0" baseline="1424" sz="2925" b="1">
                <a:latin typeface="黑体"/>
                <a:cs typeface="黑体"/>
              </a:rPr>
              <a:t>，</a:t>
            </a:r>
            <a:r>
              <a:rPr dirty="0" baseline="1424" sz="2925" spc="75" b="1">
                <a:latin typeface="黑体"/>
                <a:cs typeface="黑体"/>
              </a:rPr>
              <a:t>表示分析成功。 若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go(I</a:t>
            </a:r>
            <a:r>
              <a:rPr dirty="0" baseline="-17094" sz="195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,A)=I</a:t>
            </a:r>
            <a:r>
              <a:rPr dirty="0" baseline="-17094" sz="1950" b="1">
                <a:solidFill>
                  <a:srgbClr val="3333FF"/>
                </a:solidFill>
                <a:latin typeface="Verdana"/>
                <a:cs typeface="Verdana"/>
              </a:rPr>
              <a:t>j</a:t>
            </a:r>
            <a:r>
              <a:rPr dirty="0" baseline="1424" sz="2925" b="1">
                <a:solidFill>
                  <a:srgbClr val="3333FF"/>
                </a:solidFill>
                <a:latin typeface="黑体"/>
                <a:cs typeface="黑体"/>
              </a:rPr>
              <a:t>，</a:t>
            </a:r>
            <a:r>
              <a:rPr dirty="0" sz="2000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为非终结符号，则置</a:t>
            </a:r>
            <a:r>
              <a:rPr dirty="0" sz="2000" spc="-5" b="1">
                <a:solidFill>
                  <a:srgbClr val="3333FF"/>
                </a:solidFill>
                <a:latin typeface="Verdana"/>
                <a:cs typeface="Verdana"/>
              </a:rPr>
              <a:t>goto[i,A]=j</a:t>
            </a:r>
            <a:endParaRPr sz="2000">
              <a:latin typeface="Verdana"/>
              <a:cs typeface="Verdana"/>
            </a:endParaRPr>
          </a:p>
          <a:p>
            <a:pPr algn="r" marR="17780">
              <a:lnSpc>
                <a:spcPct val="100000"/>
              </a:lnSpc>
              <a:spcBef>
                <a:spcPts val="1415"/>
              </a:spcBef>
            </a:pPr>
            <a:r>
              <a:rPr dirty="0" sz="1400">
                <a:latin typeface="黑体"/>
                <a:cs typeface="黑体"/>
              </a:rPr>
              <a:t>158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4667"/>
            <a:ext cx="30594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00"/>
                </a:solidFill>
                <a:latin typeface="Verdana"/>
                <a:cs typeface="Verdana"/>
              </a:rPr>
              <a:t>SLR(1)</a:t>
            </a:r>
            <a:r>
              <a:rPr dirty="0" baseline="1182" sz="3525" spc="75">
                <a:solidFill>
                  <a:srgbClr val="000000"/>
                </a:solidFill>
              </a:rPr>
              <a:t>分析表的构造</a:t>
            </a:r>
            <a:endParaRPr baseline="1182" sz="3525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159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052" y="1034795"/>
            <a:ext cx="7158355" cy="449643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0000"/>
              <a:buFont typeface="Wingdings"/>
              <a:buChar char=""/>
              <a:tabLst>
                <a:tab pos="755650" algn="l"/>
              </a:tabLst>
            </a:pPr>
            <a:r>
              <a:rPr dirty="0" sz="2000" spc="-5" b="1">
                <a:latin typeface="Verdana"/>
                <a:cs typeface="Verdana"/>
              </a:rPr>
              <a:t>LR(1)</a:t>
            </a:r>
            <a:r>
              <a:rPr dirty="0" baseline="1424" sz="2925" spc="75" b="1">
                <a:latin typeface="黑体"/>
                <a:cs typeface="黑体"/>
              </a:rPr>
              <a:t>项目集规范族，若没有冲突，继续</a:t>
            </a:r>
            <a:endParaRPr baseline="1424" sz="2925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合并同心集，若没有冲突，则为</a:t>
            </a:r>
            <a:r>
              <a:rPr dirty="0" sz="2000" spc="-5" b="1">
                <a:latin typeface="Verdana"/>
                <a:cs typeface="Verdana"/>
              </a:rPr>
              <a:t>LALR(1)</a:t>
            </a:r>
            <a:r>
              <a:rPr dirty="0" baseline="1424" sz="2925" spc="75" b="1">
                <a:latin typeface="黑体"/>
                <a:cs typeface="黑体"/>
              </a:rPr>
              <a:t>项目集规范族</a:t>
            </a:r>
            <a:endParaRPr baseline="1424" sz="2925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构造分析表，方法同</a:t>
            </a:r>
            <a:r>
              <a:rPr dirty="0" sz="2000" spc="-5" b="1">
                <a:latin typeface="Verdana"/>
                <a:cs typeface="Verdana"/>
              </a:rPr>
              <a:t>LR(1)</a:t>
            </a:r>
            <a:r>
              <a:rPr dirty="0" baseline="1424" sz="2925" spc="75" b="1">
                <a:latin typeface="黑体"/>
                <a:cs typeface="黑体"/>
              </a:rPr>
              <a:t>分析表的构造方法</a:t>
            </a:r>
            <a:endParaRPr baseline="1424" sz="2925">
              <a:latin typeface="黑体"/>
              <a:cs typeface="黑体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Wingdings"/>
              <a:buChar char=""/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1182" sz="3525" spc="75" b="1">
                <a:latin typeface="黑体"/>
                <a:cs typeface="黑体"/>
              </a:rPr>
              <a:t>利用</a:t>
            </a:r>
            <a:r>
              <a:rPr dirty="0" sz="2400" spc="-5" b="1">
                <a:latin typeface="Verdana"/>
                <a:cs typeface="Verdana"/>
              </a:rPr>
              <a:t>LR</a:t>
            </a:r>
            <a:r>
              <a:rPr dirty="0" baseline="1182" sz="3525" spc="75" b="1">
                <a:latin typeface="黑体"/>
                <a:cs typeface="黑体"/>
              </a:rPr>
              <a:t>技术处理二义文法</a:t>
            </a:r>
            <a:endParaRPr baseline="1182" sz="3525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57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利用运算符号的优先级和结合性质，处理算术表达式文法</a:t>
            </a:r>
            <a:endParaRPr baseline="1424" sz="2925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51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利用最近最后匹配原则，处理</a:t>
            </a:r>
            <a:r>
              <a:rPr dirty="0" sz="2000" spc="-5" b="1">
                <a:latin typeface="Verdana"/>
                <a:cs typeface="Verdana"/>
              </a:rPr>
              <a:t>IF</a:t>
            </a:r>
            <a:r>
              <a:rPr dirty="0" baseline="1424" sz="2925" spc="75" b="1">
                <a:latin typeface="黑体"/>
                <a:cs typeface="黑体"/>
              </a:rPr>
              <a:t>语句文法。</a:t>
            </a:r>
            <a:endParaRPr baseline="1424" sz="29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FF"/>
              </a:buClr>
              <a:buFont typeface="Wingdings"/>
              <a:buChar char=""/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Verdana"/>
                <a:cs typeface="Verdana"/>
              </a:rPr>
              <a:t>YACC</a:t>
            </a:r>
            <a:r>
              <a:rPr dirty="0" baseline="1182" sz="3525" spc="75" b="1">
                <a:latin typeface="黑体"/>
                <a:cs typeface="黑体"/>
              </a:rPr>
              <a:t>的使用</a:t>
            </a:r>
            <a:endParaRPr baseline="1182" sz="3525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520"/>
              </a:spcBef>
              <a:buClr>
                <a:srgbClr val="0000FF"/>
              </a:buClr>
              <a:buSzPct val="70000"/>
              <a:buFont typeface="Wingdings"/>
              <a:buChar char=""/>
              <a:tabLst>
                <a:tab pos="755650" algn="l"/>
              </a:tabLst>
            </a:pPr>
            <a:r>
              <a:rPr dirty="0" sz="2000" spc="-5" b="1">
                <a:latin typeface="Verdana"/>
                <a:cs typeface="Verdana"/>
              </a:rPr>
              <a:t>YACC</a:t>
            </a:r>
            <a:r>
              <a:rPr dirty="0" baseline="1424" sz="2925" spc="75" b="1">
                <a:latin typeface="黑体"/>
                <a:cs typeface="黑体"/>
              </a:rPr>
              <a:t>源程序结构</a:t>
            </a:r>
            <a:endParaRPr baseline="1424" sz="2925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55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冲突的缺省处理原则</a:t>
            </a:r>
            <a:endParaRPr baseline="1424" sz="2925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二义性处理机制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665" y="414019"/>
            <a:ext cx="32734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  <a:latin typeface="Verdana"/>
                <a:cs typeface="Verdana"/>
              </a:rPr>
              <a:t>LALR(</a:t>
            </a:r>
            <a:r>
              <a:rPr dirty="0" sz="2400" spc="5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r>
              <a:rPr dirty="0" sz="2400" spc="-5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r>
              <a:rPr dirty="0" baseline="1182" sz="3525" spc="75">
                <a:solidFill>
                  <a:srgbClr val="000000"/>
                </a:solidFill>
              </a:rPr>
              <a:t>分析表的构造</a:t>
            </a:r>
            <a:endParaRPr baseline="1182" sz="3525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279061"/>
            <a:ext cx="512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预测分析程序的转换图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128" y="1075057"/>
            <a:ext cx="8533130" cy="349186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为预测分析程序建立转换图作为其实现蓝图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每一个非终结符号有一张图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边的标记可以是终结符号，也可以是非终结符号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marL="355600" marR="5080" indent="-342900">
              <a:lnSpc>
                <a:spcPct val="101899"/>
              </a:lnSpc>
              <a:spcBef>
                <a:spcPts val="5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127" b="1">
                <a:latin typeface="黑体"/>
                <a:cs typeface="黑体"/>
              </a:rPr>
              <a:t>在一个非终结符</a:t>
            </a:r>
            <a:r>
              <a:rPr dirty="0" baseline="1010" sz="4125" spc="120" b="1">
                <a:latin typeface="黑体"/>
                <a:cs typeface="黑体"/>
              </a:rPr>
              <a:t>号</a:t>
            </a:r>
            <a:r>
              <a:rPr dirty="0" sz="2800" spc="35" b="1">
                <a:latin typeface="Verdana"/>
                <a:cs typeface="Verdana"/>
              </a:rPr>
              <a:t>A</a:t>
            </a:r>
            <a:r>
              <a:rPr dirty="0" baseline="1010" sz="4125" spc="127" b="1">
                <a:latin typeface="黑体"/>
                <a:cs typeface="黑体"/>
              </a:rPr>
              <a:t>上的转移意味着对相应</a:t>
            </a:r>
            <a:r>
              <a:rPr dirty="0" sz="2800" spc="35" b="1">
                <a:latin typeface="Verdana"/>
                <a:cs typeface="Verdana"/>
              </a:rPr>
              <a:t>A</a:t>
            </a:r>
            <a:r>
              <a:rPr dirty="0" baseline="1010" sz="4125" spc="127" b="1">
                <a:latin typeface="黑体"/>
                <a:cs typeface="黑体"/>
              </a:rPr>
              <a:t>的过程 </a:t>
            </a:r>
            <a:r>
              <a:rPr dirty="0" sz="2750" spc="45" b="1">
                <a:latin typeface="黑体"/>
                <a:cs typeface="黑体"/>
              </a:rPr>
              <a:t>的调用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355600" marR="6985" indent="-342900">
              <a:lnSpc>
                <a:spcPct val="101800"/>
              </a:lnSpc>
              <a:spcBef>
                <a:spcPts val="6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104" b="1">
                <a:latin typeface="黑体"/>
                <a:cs typeface="黑体"/>
              </a:rPr>
              <a:t>在一个终结符号</a:t>
            </a:r>
            <a:r>
              <a:rPr dirty="0" sz="2800" spc="25" b="1">
                <a:latin typeface="Verdana"/>
                <a:cs typeface="Verdana"/>
              </a:rPr>
              <a:t>a</a:t>
            </a:r>
            <a:r>
              <a:rPr dirty="0" baseline="1010" sz="4125" spc="104" b="1">
                <a:latin typeface="黑体"/>
                <a:cs typeface="黑体"/>
              </a:rPr>
              <a:t>上的转</a:t>
            </a:r>
            <a:r>
              <a:rPr dirty="0" baseline="1010" sz="4125" spc="97" b="1">
                <a:latin typeface="黑体"/>
                <a:cs typeface="黑体"/>
              </a:rPr>
              <a:t>移</a:t>
            </a:r>
            <a:r>
              <a:rPr dirty="0" baseline="1010" sz="4125" spc="104" b="1">
                <a:latin typeface="黑体"/>
                <a:cs typeface="黑体"/>
              </a:rPr>
              <a:t>，意味着下一个输入符号 </a:t>
            </a:r>
            <a:r>
              <a:rPr dirty="0" baseline="1010" sz="4125" spc="67" b="1">
                <a:latin typeface="黑体"/>
                <a:cs typeface="黑体"/>
              </a:rPr>
              <a:t>若为</a:t>
            </a:r>
            <a:r>
              <a:rPr dirty="0" sz="2800" spc="20" b="1">
                <a:latin typeface="Verdana"/>
                <a:cs typeface="Verdana"/>
              </a:rPr>
              <a:t>a</a:t>
            </a:r>
            <a:r>
              <a:rPr dirty="0" baseline="1010" sz="4125" spc="30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则应做此转移</a:t>
            </a:r>
            <a:r>
              <a:rPr dirty="0" sz="3100" spc="85" b="1">
                <a:latin typeface="黑体"/>
                <a:cs typeface="黑体"/>
              </a:rPr>
              <a:t>。</a:t>
            </a:r>
            <a:endParaRPr sz="31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6504" y="6612635"/>
            <a:ext cx="292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160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算法清单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1199387"/>
            <a:ext cx="5699760" cy="47650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2166620">
              <a:lnSpc>
                <a:spcPct val="119000"/>
              </a:lnSpc>
              <a:spcBef>
                <a:spcPts val="50"/>
              </a:spcBef>
            </a:pPr>
            <a:r>
              <a:rPr dirty="0" baseline="1424" sz="2925" spc="75" b="1">
                <a:latin typeface="黑体"/>
                <a:cs typeface="黑体"/>
              </a:rPr>
              <a:t>算法</a:t>
            </a:r>
            <a:r>
              <a:rPr dirty="0" sz="2000" b="1">
                <a:latin typeface="Times New Roman"/>
                <a:cs typeface="Times New Roman"/>
              </a:rPr>
              <a:t>4.1</a:t>
            </a:r>
            <a:r>
              <a:rPr dirty="0" sz="2000" spc="47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非递归预测分析方法 算法</a:t>
            </a:r>
            <a:r>
              <a:rPr dirty="0" sz="2000" b="1">
                <a:latin typeface="Times New Roman"/>
                <a:cs typeface="Times New Roman"/>
              </a:rPr>
              <a:t>4.2</a:t>
            </a:r>
            <a:r>
              <a:rPr dirty="0" sz="2000" spc="43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预测分析表的构造方法 算法</a:t>
            </a:r>
            <a:r>
              <a:rPr dirty="0" sz="2000" b="1">
                <a:latin typeface="Times New Roman"/>
                <a:cs typeface="Times New Roman"/>
              </a:rPr>
              <a:t>4.3</a:t>
            </a:r>
            <a:r>
              <a:rPr dirty="0" sz="2000" spc="4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LR</a:t>
            </a:r>
            <a:r>
              <a:rPr dirty="0" baseline="1424" sz="2925" spc="75" b="1">
                <a:latin typeface="黑体"/>
                <a:cs typeface="黑体"/>
              </a:rPr>
              <a:t>分析程序</a:t>
            </a:r>
            <a:endParaRPr baseline="1424" sz="2925">
              <a:latin typeface="黑体"/>
              <a:cs typeface="黑体"/>
            </a:endParaRPr>
          </a:p>
          <a:p>
            <a:pPr marL="12700" marR="121920">
              <a:lnSpc>
                <a:spcPct val="120000"/>
              </a:lnSpc>
              <a:spcBef>
                <a:spcPts val="25"/>
              </a:spcBef>
            </a:pPr>
            <a:r>
              <a:rPr dirty="0" baseline="1424" sz="2925" spc="75" b="1">
                <a:latin typeface="黑体"/>
                <a:cs typeface="黑体"/>
              </a:rPr>
              <a:t>算法</a:t>
            </a:r>
            <a:r>
              <a:rPr dirty="0" sz="2000" b="1">
                <a:latin typeface="Times New Roman"/>
                <a:cs typeface="Times New Roman"/>
              </a:rPr>
              <a:t>4.4</a:t>
            </a:r>
            <a:r>
              <a:rPr dirty="0" sz="2000" spc="459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closure(I)</a:t>
            </a:r>
            <a:r>
              <a:rPr dirty="0" baseline="1424" sz="2925" spc="75" b="1">
                <a:latin typeface="黑体"/>
                <a:cs typeface="黑体"/>
              </a:rPr>
              <a:t>的构造过程</a:t>
            </a:r>
            <a:r>
              <a:rPr dirty="0" baseline="1424" sz="2925" spc="30" b="1">
                <a:latin typeface="黑体"/>
                <a:cs typeface="黑体"/>
              </a:rPr>
              <a:t>（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baseline="1424" sz="2925" spc="75" b="1">
                <a:latin typeface="黑体"/>
                <a:cs typeface="黑体"/>
              </a:rPr>
              <a:t>为</a:t>
            </a:r>
            <a:r>
              <a:rPr dirty="0" sz="2000" spc="-5" b="1">
                <a:latin typeface="Times New Roman"/>
                <a:cs typeface="Times New Roman"/>
              </a:rPr>
              <a:t>LR(0)</a:t>
            </a:r>
            <a:r>
              <a:rPr dirty="0" baseline="1424" sz="2925" spc="75" b="1">
                <a:latin typeface="黑体"/>
                <a:cs typeface="黑体"/>
              </a:rPr>
              <a:t>项目集）  算法</a:t>
            </a:r>
            <a:r>
              <a:rPr dirty="0" sz="2000" b="1">
                <a:latin typeface="Times New Roman"/>
                <a:cs typeface="Times New Roman"/>
              </a:rPr>
              <a:t>4.5</a:t>
            </a:r>
            <a:r>
              <a:rPr dirty="0" sz="2000" spc="49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构造文法</a:t>
            </a:r>
            <a:r>
              <a:rPr dirty="0" sz="2000" spc="-10" b="1">
                <a:latin typeface="Times New Roman"/>
                <a:cs typeface="Times New Roman"/>
              </a:rPr>
              <a:t>G</a:t>
            </a:r>
            <a:r>
              <a:rPr dirty="0" baseline="1424" sz="2925" spc="75" b="1">
                <a:latin typeface="黑体"/>
                <a:cs typeface="黑体"/>
              </a:rPr>
              <a:t>的</a:t>
            </a:r>
            <a:r>
              <a:rPr dirty="0" sz="2000" spc="-5" b="1">
                <a:latin typeface="Times New Roman"/>
                <a:cs typeface="Times New Roman"/>
              </a:rPr>
              <a:t>LR(0)</a:t>
            </a:r>
            <a:r>
              <a:rPr dirty="0" baseline="1424" sz="2925" spc="75" b="1">
                <a:latin typeface="黑体"/>
                <a:cs typeface="黑体"/>
              </a:rPr>
              <a:t>项目集规范族</a:t>
            </a:r>
            <a:endParaRPr baseline="1424" sz="29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baseline="1424" sz="2925" spc="75" b="1">
                <a:latin typeface="黑体"/>
                <a:cs typeface="黑体"/>
              </a:rPr>
              <a:t>算法</a:t>
            </a:r>
            <a:r>
              <a:rPr dirty="0" sz="2000" b="1">
                <a:latin typeface="Times New Roman"/>
                <a:cs typeface="Times New Roman"/>
              </a:rPr>
              <a:t>4.6</a:t>
            </a:r>
            <a:r>
              <a:rPr dirty="0" sz="2000" spc="49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构造文法</a:t>
            </a:r>
            <a:r>
              <a:rPr dirty="0" sz="2000" spc="-10" b="1">
                <a:latin typeface="Times New Roman"/>
                <a:cs typeface="Times New Roman"/>
              </a:rPr>
              <a:t>G</a:t>
            </a:r>
            <a:r>
              <a:rPr dirty="0" baseline="1424" sz="2925" spc="75" b="1">
                <a:latin typeface="黑体"/>
                <a:cs typeface="黑体"/>
              </a:rPr>
              <a:t>的</a:t>
            </a:r>
            <a:r>
              <a:rPr dirty="0" sz="2000" spc="-5" b="1">
                <a:latin typeface="Times New Roman"/>
                <a:cs typeface="Times New Roman"/>
              </a:rPr>
              <a:t>SLR(1)</a:t>
            </a:r>
            <a:r>
              <a:rPr dirty="0" baseline="1424" sz="2925" spc="75" b="1">
                <a:latin typeface="黑体"/>
                <a:cs typeface="黑体"/>
              </a:rPr>
              <a:t>分析表</a:t>
            </a:r>
            <a:endParaRPr baseline="1424" sz="2925">
              <a:latin typeface="黑体"/>
              <a:cs typeface="黑体"/>
            </a:endParaRPr>
          </a:p>
          <a:p>
            <a:pPr marL="12700" marR="121920">
              <a:lnSpc>
                <a:spcPts val="2900"/>
              </a:lnSpc>
              <a:spcBef>
                <a:spcPts val="85"/>
              </a:spcBef>
            </a:pPr>
            <a:r>
              <a:rPr dirty="0" baseline="1424" sz="2925" spc="75" b="1">
                <a:latin typeface="黑体"/>
                <a:cs typeface="黑体"/>
              </a:rPr>
              <a:t>算法</a:t>
            </a:r>
            <a:r>
              <a:rPr dirty="0" sz="2000" b="1">
                <a:latin typeface="Times New Roman"/>
                <a:cs typeface="Times New Roman"/>
              </a:rPr>
              <a:t>4.7</a:t>
            </a:r>
            <a:r>
              <a:rPr dirty="0" sz="2000" spc="459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closure(I)</a:t>
            </a:r>
            <a:r>
              <a:rPr dirty="0" baseline="1424" sz="2925" spc="75" b="1">
                <a:latin typeface="黑体"/>
                <a:cs typeface="黑体"/>
              </a:rPr>
              <a:t>的构造过程</a:t>
            </a:r>
            <a:r>
              <a:rPr dirty="0" baseline="1424" sz="2925" spc="30" b="1">
                <a:latin typeface="黑体"/>
                <a:cs typeface="黑体"/>
              </a:rPr>
              <a:t>（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baseline="1424" sz="2925" spc="75" b="1">
                <a:latin typeface="黑体"/>
                <a:cs typeface="黑体"/>
              </a:rPr>
              <a:t>为</a:t>
            </a:r>
            <a:r>
              <a:rPr dirty="0" sz="2000" spc="-5" b="1">
                <a:latin typeface="Times New Roman"/>
                <a:cs typeface="Times New Roman"/>
              </a:rPr>
              <a:t>LR(1)</a:t>
            </a:r>
            <a:r>
              <a:rPr dirty="0" baseline="1424" sz="2925" spc="75" b="1">
                <a:latin typeface="黑体"/>
                <a:cs typeface="黑体"/>
              </a:rPr>
              <a:t>项目集）  算法</a:t>
            </a:r>
            <a:r>
              <a:rPr dirty="0" sz="2000" b="1">
                <a:latin typeface="Times New Roman"/>
                <a:cs typeface="Times New Roman"/>
              </a:rPr>
              <a:t>4.8</a:t>
            </a:r>
            <a:r>
              <a:rPr dirty="0" sz="2000" spc="49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构造文法</a:t>
            </a:r>
            <a:r>
              <a:rPr dirty="0" sz="2000" spc="-10" b="1">
                <a:latin typeface="Times New Roman"/>
                <a:cs typeface="Times New Roman"/>
              </a:rPr>
              <a:t>G</a:t>
            </a:r>
            <a:r>
              <a:rPr dirty="0" baseline="1424" sz="2925" spc="75" b="1">
                <a:latin typeface="黑体"/>
                <a:cs typeface="黑体"/>
              </a:rPr>
              <a:t>的</a:t>
            </a:r>
            <a:r>
              <a:rPr dirty="0" sz="2000" spc="-5" b="1">
                <a:latin typeface="Times New Roman"/>
                <a:cs typeface="Times New Roman"/>
              </a:rPr>
              <a:t>LR(1)</a:t>
            </a:r>
            <a:r>
              <a:rPr dirty="0" baseline="1424" sz="2925" spc="75" b="1">
                <a:latin typeface="黑体"/>
                <a:cs typeface="黑体"/>
              </a:rPr>
              <a:t>项目集规范族</a:t>
            </a:r>
            <a:endParaRPr baseline="1424" sz="2925">
              <a:latin typeface="黑体"/>
              <a:cs typeface="黑体"/>
            </a:endParaRPr>
          </a:p>
          <a:p>
            <a:pPr marL="12700" marR="1831975">
              <a:lnSpc>
                <a:spcPts val="2880"/>
              </a:lnSpc>
              <a:spcBef>
                <a:spcPts val="25"/>
              </a:spcBef>
            </a:pPr>
            <a:r>
              <a:rPr dirty="0" baseline="1424" sz="2925" spc="75" b="1">
                <a:latin typeface="黑体"/>
                <a:cs typeface="黑体"/>
              </a:rPr>
              <a:t>算法</a:t>
            </a:r>
            <a:r>
              <a:rPr dirty="0" sz="2000" b="1">
                <a:latin typeface="Times New Roman"/>
                <a:cs typeface="Times New Roman"/>
              </a:rPr>
              <a:t>4.9</a:t>
            </a:r>
            <a:r>
              <a:rPr dirty="0" sz="2000" spc="44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构造文法</a:t>
            </a:r>
            <a:r>
              <a:rPr dirty="0" sz="2000" spc="-10" b="1">
                <a:latin typeface="Times New Roman"/>
                <a:cs typeface="Times New Roman"/>
              </a:rPr>
              <a:t>G</a:t>
            </a:r>
            <a:r>
              <a:rPr dirty="0" baseline="1424" sz="2925" spc="75" b="1">
                <a:latin typeface="黑体"/>
                <a:cs typeface="黑体"/>
              </a:rPr>
              <a:t>的</a:t>
            </a:r>
            <a:r>
              <a:rPr dirty="0" sz="2000" spc="-5" b="1">
                <a:latin typeface="Times New Roman"/>
                <a:cs typeface="Times New Roman"/>
              </a:rPr>
              <a:t>LR(1)</a:t>
            </a:r>
            <a:r>
              <a:rPr dirty="0" baseline="1424" sz="2925" spc="75" b="1">
                <a:latin typeface="黑体"/>
                <a:cs typeface="黑体"/>
              </a:rPr>
              <a:t>分析表 算法</a:t>
            </a:r>
            <a:r>
              <a:rPr dirty="0" sz="2000" b="1">
                <a:latin typeface="Times New Roman"/>
                <a:cs typeface="Times New Roman"/>
              </a:rPr>
              <a:t>4.10</a:t>
            </a:r>
            <a:r>
              <a:rPr dirty="0" sz="2000" spc="48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构造</a:t>
            </a:r>
            <a:r>
              <a:rPr dirty="0" sz="2000" b="1">
                <a:latin typeface="Times New Roman"/>
                <a:cs typeface="Times New Roman"/>
              </a:rPr>
              <a:t>LALR(1)</a:t>
            </a:r>
            <a:r>
              <a:rPr dirty="0" baseline="1424" sz="2925" spc="75" b="1">
                <a:latin typeface="黑体"/>
                <a:cs typeface="黑体"/>
              </a:rPr>
              <a:t>分析表</a:t>
            </a:r>
            <a:endParaRPr baseline="1424" sz="29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965200" marR="5080" indent="-952500">
              <a:lnSpc>
                <a:spcPct val="121000"/>
              </a:lnSpc>
            </a:pPr>
            <a:r>
              <a:rPr dirty="0" baseline="1424" sz="2925" spc="75" b="1">
                <a:solidFill>
                  <a:srgbClr val="3333FF"/>
                </a:solidFill>
                <a:latin typeface="黑体"/>
                <a:cs typeface="黑体"/>
              </a:rPr>
              <a:t>给定文法，构</a:t>
            </a:r>
            <a:r>
              <a:rPr dirty="0" baseline="1424" sz="2925" spc="60" b="1">
                <a:solidFill>
                  <a:srgbClr val="3333FF"/>
                </a:solidFill>
                <a:latin typeface="黑体"/>
                <a:cs typeface="黑体"/>
              </a:rPr>
              <a:t>造</a:t>
            </a:r>
            <a:r>
              <a:rPr dirty="0" baseline="1424" sz="2925" spc="-735" b="1">
                <a:solidFill>
                  <a:srgbClr val="3333FF"/>
                </a:solidFill>
                <a:latin typeface="黑体"/>
                <a:cs typeface="黑体"/>
              </a:rPr>
              <a:t> </a:t>
            </a:r>
            <a:r>
              <a:rPr dirty="0" baseline="1424" sz="2925" spc="75" b="1">
                <a:solidFill>
                  <a:srgbClr val="3333FF"/>
                </a:solidFill>
                <a:latin typeface="黑体"/>
                <a:cs typeface="黑体"/>
              </a:rPr>
              <a:t>候选式</a:t>
            </a:r>
            <a:r>
              <a:rPr dirty="0" sz="2000" spc="-10" b="1">
                <a:solidFill>
                  <a:srgbClr val="3333FF"/>
                </a:solidFill>
                <a:latin typeface="Times New Roman"/>
                <a:cs typeface="Times New Roman"/>
              </a:rPr>
              <a:t>/</a:t>
            </a:r>
            <a:r>
              <a:rPr dirty="0" baseline="1424" sz="2925" spc="75" b="1">
                <a:solidFill>
                  <a:srgbClr val="3333FF"/>
                </a:solidFill>
                <a:latin typeface="黑体"/>
                <a:cs typeface="黑体"/>
              </a:rPr>
              <a:t>非终结符</a:t>
            </a:r>
            <a:r>
              <a:rPr dirty="0" baseline="1424" sz="2925" spc="60" b="1">
                <a:solidFill>
                  <a:srgbClr val="3333FF"/>
                </a:solidFill>
                <a:latin typeface="黑体"/>
                <a:cs typeface="黑体"/>
              </a:rPr>
              <a:t>号</a:t>
            </a:r>
            <a:r>
              <a:rPr dirty="0" baseline="1424" sz="2925" spc="-735" b="1">
                <a:solidFill>
                  <a:srgbClr val="3333FF"/>
                </a:solidFill>
                <a:latin typeface="黑体"/>
                <a:cs typeface="黑体"/>
              </a:rPr>
              <a:t> </a:t>
            </a:r>
            <a:r>
              <a:rPr dirty="0" baseline="1424" sz="2925" spc="60" b="1">
                <a:solidFill>
                  <a:srgbClr val="3333FF"/>
                </a:solidFill>
                <a:latin typeface="黑体"/>
                <a:cs typeface="黑体"/>
              </a:rPr>
              <a:t>的</a:t>
            </a:r>
            <a:r>
              <a:rPr dirty="0" baseline="1424" sz="2925" spc="-735" b="1">
                <a:solidFill>
                  <a:srgbClr val="3333FF"/>
                </a:solidFill>
                <a:latin typeface="黑体"/>
                <a:cs typeface="黑体"/>
              </a:rPr>
              <a:t> </a:t>
            </a:r>
            <a:r>
              <a:rPr dirty="0" sz="2000" b="1">
                <a:solidFill>
                  <a:srgbClr val="3333FF"/>
                </a:solidFill>
                <a:latin typeface="Times New Roman"/>
                <a:cs typeface="Times New Roman"/>
              </a:rPr>
              <a:t>FIRST</a:t>
            </a:r>
            <a:r>
              <a:rPr dirty="0" sz="2000" spc="-10" b="1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solidFill>
                  <a:srgbClr val="3333FF"/>
                </a:solidFill>
                <a:latin typeface="黑体"/>
                <a:cs typeface="黑体"/>
              </a:rPr>
              <a:t>集合 构</a:t>
            </a:r>
            <a:r>
              <a:rPr dirty="0" baseline="1424" sz="2925" spc="60" b="1">
                <a:solidFill>
                  <a:srgbClr val="3333FF"/>
                </a:solidFill>
                <a:latin typeface="黑体"/>
                <a:cs typeface="黑体"/>
              </a:rPr>
              <a:t>造</a:t>
            </a:r>
            <a:r>
              <a:rPr dirty="0" baseline="1424" sz="2925" spc="-719" b="1">
                <a:solidFill>
                  <a:srgbClr val="3333FF"/>
                </a:solidFill>
                <a:latin typeface="黑体"/>
                <a:cs typeface="黑体"/>
              </a:rPr>
              <a:t> </a:t>
            </a:r>
            <a:r>
              <a:rPr dirty="0" baseline="1424" sz="2925" spc="75" b="1">
                <a:solidFill>
                  <a:srgbClr val="3333FF"/>
                </a:solidFill>
                <a:latin typeface="黑体"/>
                <a:cs typeface="黑体"/>
              </a:rPr>
              <a:t>非终结符</a:t>
            </a:r>
            <a:r>
              <a:rPr dirty="0" baseline="1424" sz="2925" spc="60" b="1">
                <a:solidFill>
                  <a:srgbClr val="3333FF"/>
                </a:solidFill>
                <a:latin typeface="黑体"/>
                <a:cs typeface="黑体"/>
              </a:rPr>
              <a:t>号</a:t>
            </a:r>
            <a:r>
              <a:rPr dirty="0" baseline="1424" sz="2925" spc="-719" b="1">
                <a:solidFill>
                  <a:srgbClr val="3333FF"/>
                </a:solidFill>
                <a:latin typeface="黑体"/>
                <a:cs typeface="黑体"/>
              </a:rPr>
              <a:t> </a:t>
            </a:r>
            <a:r>
              <a:rPr dirty="0" baseline="1424" sz="2925" spc="60" b="1">
                <a:solidFill>
                  <a:srgbClr val="3333FF"/>
                </a:solidFill>
                <a:latin typeface="黑体"/>
                <a:cs typeface="黑体"/>
              </a:rPr>
              <a:t>的</a:t>
            </a:r>
            <a:r>
              <a:rPr dirty="0" baseline="1424" sz="2925" spc="-719" b="1">
                <a:solidFill>
                  <a:srgbClr val="3333FF"/>
                </a:solidFill>
                <a:latin typeface="黑体"/>
                <a:cs typeface="黑体"/>
              </a:rPr>
              <a:t> </a:t>
            </a:r>
            <a:r>
              <a:rPr dirty="0" sz="2000" spc="-5" b="1">
                <a:solidFill>
                  <a:srgbClr val="3333FF"/>
                </a:solidFill>
                <a:latin typeface="Times New Roman"/>
                <a:cs typeface="Times New Roman"/>
              </a:rPr>
              <a:t>FOLLOW </a:t>
            </a:r>
            <a:r>
              <a:rPr dirty="0" baseline="1424" sz="2925" spc="75" b="1">
                <a:solidFill>
                  <a:srgbClr val="3333FF"/>
                </a:solidFill>
                <a:latin typeface="黑体"/>
                <a:cs typeface="黑体"/>
              </a:rPr>
              <a:t>集合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490" y="1335598"/>
            <a:ext cx="8294370" cy="360934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改写文法</a:t>
            </a:r>
            <a:endParaRPr baseline="1010" sz="41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重写文法</a:t>
            </a:r>
            <a:endParaRPr baseline="1182" sz="35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消除左递归</a:t>
            </a:r>
            <a:endParaRPr baseline="1182" sz="35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提取左公因子</a:t>
            </a:r>
            <a:endParaRPr baseline="1182" sz="3525">
              <a:latin typeface="黑体"/>
              <a:cs typeface="黑体"/>
            </a:endParaRPr>
          </a:p>
          <a:p>
            <a:pPr marL="393700" indent="-342900">
              <a:lnSpc>
                <a:spcPct val="100000"/>
              </a:lnSpc>
              <a:spcBef>
                <a:spcPts val="7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对每一个非终结符号</a:t>
            </a:r>
            <a:r>
              <a:rPr dirty="0" sz="2800" spc="20" b="1">
                <a:latin typeface="Verdana"/>
                <a:cs typeface="Verdana"/>
              </a:rPr>
              <a:t>A</a:t>
            </a:r>
            <a:r>
              <a:rPr dirty="0" baseline="1010" sz="4125" spc="30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做如下工作：</a:t>
            </a:r>
            <a:endParaRPr baseline="1010" sz="41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59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创建一个初始状态和一个终结状态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93750" marR="43180" indent="-285750">
              <a:lnSpc>
                <a:spcPct val="100800"/>
              </a:lnSpc>
              <a:spcBef>
                <a:spcPts val="5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240" b="1">
                <a:latin typeface="黑体"/>
                <a:cs typeface="黑体"/>
              </a:rPr>
              <a:t>对每一个产生式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400" spc="-5" b="1">
                <a:latin typeface="Verdana"/>
                <a:cs typeface="Verdana"/>
              </a:rPr>
              <a:t>…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-17361" sz="2400" spc="157" b="1">
                <a:latin typeface="Verdana"/>
                <a:cs typeface="Verdana"/>
              </a:rPr>
              <a:t>n</a:t>
            </a:r>
            <a:r>
              <a:rPr dirty="0" baseline="1182" sz="3525" spc="232" b="1">
                <a:latin typeface="黑体"/>
                <a:cs typeface="黑体"/>
              </a:rPr>
              <a:t>创建一条从初态到终态 </a:t>
            </a:r>
            <a:r>
              <a:rPr dirty="0" baseline="1182" sz="3525" spc="75" b="1">
                <a:latin typeface="黑体"/>
                <a:cs typeface="黑体"/>
              </a:rPr>
              <a:t>的路径，有向边的标记依次为</a:t>
            </a:r>
            <a:r>
              <a:rPr dirty="0" sz="2400" spc="-5" b="1">
                <a:latin typeface="Verdana"/>
                <a:cs typeface="Verdana"/>
              </a:rPr>
              <a:t>X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,X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r>
              <a:rPr dirty="0" sz="2400" spc="-5" b="1">
                <a:latin typeface="Verdana"/>
                <a:cs typeface="Verdana"/>
              </a:rPr>
              <a:t>,…,X</a:t>
            </a:r>
            <a:r>
              <a:rPr dirty="0" baseline="-17361" sz="2400" spc="-7" b="1">
                <a:latin typeface="Verdana"/>
                <a:cs typeface="Verdana"/>
              </a:rPr>
              <a:t>n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28760"/>
            <a:ext cx="450850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90"/>
              <a:t>从文法构造转换图</a:t>
            </a:r>
            <a:endParaRPr sz="4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61244"/>
            <a:ext cx="5270500" cy="2289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90"/>
              </a:lnSpc>
              <a:spcBef>
                <a:spcPts val="10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为如下文法构造预测分析程序转换图</a:t>
            </a:r>
            <a:endParaRPr baseline="1182" sz="3525">
              <a:latin typeface="黑体"/>
              <a:cs typeface="黑体"/>
            </a:endParaRPr>
          </a:p>
          <a:p>
            <a:pPr marL="669925">
              <a:lnSpc>
                <a:spcPts val="2850"/>
              </a:lnSpc>
            </a:pPr>
            <a:r>
              <a:rPr dirty="0" sz="2400" spc="-5" b="1">
                <a:latin typeface="Verdana"/>
                <a:cs typeface="Verdana"/>
              </a:rPr>
              <a:t>E</a:t>
            </a:r>
            <a:r>
              <a:rPr dirty="0" sz="2400" spc="-5" b="1">
                <a:latin typeface="Arial"/>
                <a:cs typeface="Arial"/>
              </a:rPr>
              <a:t>→</a:t>
            </a:r>
            <a:r>
              <a:rPr dirty="0" sz="2400" spc="-5" b="1">
                <a:latin typeface="Verdana"/>
                <a:cs typeface="Verdana"/>
              </a:rPr>
              <a:t>E+T|T</a:t>
            </a:r>
            <a:endParaRPr sz="2400">
              <a:latin typeface="Verdana"/>
              <a:cs typeface="Verdana"/>
            </a:endParaRPr>
          </a:p>
          <a:p>
            <a:pPr marL="669925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Verdana"/>
                <a:cs typeface="Verdana"/>
              </a:rPr>
              <a:t>T</a:t>
            </a:r>
            <a:r>
              <a:rPr dirty="0" sz="2400" spc="-5" b="1">
                <a:latin typeface="Arial"/>
                <a:cs typeface="Arial"/>
              </a:rPr>
              <a:t>→</a:t>
            </a:r>
            <a:r>
              <a:rPr dirty="0" sz="2400" spc="-5" b="1">
                <a:latin typeface="Verdana"/>
                <a:cs typeface="Verdana"/>
              </a:rPr>
              <a:t>T*F|F</a:t>
            </a:r>
            <a:endParaRPr sz="2400">
              <a:latin typeface="Verdana"/>
              <a:cs typeface="Verdana"/>
            </a:endParaRPr>
          </a:p>
          <a:p>
            <a:pPr marL="669925">
              <a:lnSpc>
                <a:spcPct val="100000"/>
              </a:lnSpc>
              <a:spcBef>
                <a:spcPts val="25"/>
              </a:spcBef>
              <a:tabLst>
                <a:tab pos="3764915" algn="l"/>
              </a:tabLst>
            </a:pPr>
            <a:r>
              <a:rPr dirty="0" sz="2400" spc="-5" b="1">
                <a:latin typeface="Verdana"/>
                <a:cs typeface="Verdana"/>
              </a:rPr>
              <a:t>F</a:t>
            </a:r>
            <a:r>
              <a:rPr dirty="0" sz="2400" spc="-5" b="1">
                <a:latin typeface="Arial"/>
                <a:cs typeface="Arial"/>
              </a:rPr>
              <a:t>→</a:t>
            </a:r>
            <a:r>
              <a:rPr dirty="0" sz="2400" spc="-5" b="1">
                <a:latin typeface="Verdana"/>
                <a:cs typeface="Verdana"/>
              </a:rPr>
              <a:t>(E)|id	(</a:t>
            </a:r>
            <a:r>
              <a:rPr dirty="0" baseline="1182" sz="3525" spc="75" b="1">
                <a:latin typeface="黑体"/>
                <a:cs typeface="黑体"/>
              </a:rPr>
              <a:t>文法</a:t>
            </a:r>
            <a:r>
              <a:rPr dirty="0" sz="2400" b="1">
                <a:latin typeface="Verdana"/>
                <a:cs typeface="Verdana"/>
              </a:rPr>
              <a:t>4.3)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消除文法中存在的左递归，得到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989" y="3894836"/>
            <a:ext cx="1670685" cy="22110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55"/>
              </a:spcBef>
            </a:pPr>
            <a:r>
              <a:rPr dirty="0" sz="2400" b="1">
                <a:latin typeface="Verdana"/>
                <a:cs typeface="Verdana"/>
              </a:rPr>
              <a:t>E</a:t>
            </a:r>
            <a:r>
              <a:rPr dirty="0" sz="2400" b="1">
                <a:latin typeface="Arial"/>
                <a:cs typeface="Arial"/>
              </a:rPr>
              <a:t>→</a:t>
            </a:r>
            <a:r>
              <a:rPr dirty="0" sz="2400" b="1">
                <a:latin typeface="Verdana"/>
                <a:cs typeface="Verdana"/>
              </a:rPr>
              <a:t>TE</a:t>
            </a:r>
            <a:r>
              <a:rPr dirty="0" baseline="1182" sz="3525" b="1" i="1">
                <a:latin typeface="Symbol"/>
                <a:cs typeface="Symbol"/>
              </a:rPr>
              <a:t></a:t>
            </a:r>
            <a:r>
              <a:rPr dirty="0" baseline="1182" sz="3525" b="1" i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E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sz="2400" b="1">
                <a:latin typeface="Arial"/>
                <a:cs typeface="Arial"/>
              </a:rPr>
              <a:t>→</a:t>
            </a:r>
            <a:r>
              <a:rPr dirty="0" sz="2400" spc="5" b="1">
                <a:latin typeface="Verdana"/>
                <a:cs typeface="Verdana"/>
              </a:rPr>
              <a:t>+</a:t>
            </a:r>
            <a:r>
              <a:rPr dirty="0" sz="2400" spc="-5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E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sz="2400" spc="-5" b="1">
                <a:latin typeface="Verdana"/>
                <a:cs typeface="Verdana"/>
              </a:rPr>
              <a:t>|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Verdana"/>
                <a:cs typeface="Verdana"/>
              </a:rPr>
              <a:t>T</a:t>
            </a:r>
            <a:r>
              <a:rPr dirty="0" sz="2400" b="1">
                <a:latin typeface="Arial"/>
                <a:cs typeface="Arial"/>
              </a:rPr>
              <a:t>→</a:t>
            </a:r>
            <a:r>
              <a:rPr dirty="0" sz="2400" b="1">
                <a:latin typeface="Verdana"/>
                <a:cs typeface="Verdana"/>
              </a:rPr>
              <a:t>FT</a:t>
            </a:r>
            <a:r>
              <a:rPr dirty="0" baseline="1182" sz="3525" b="1" i="1">
                <a:latin typeface="Symbol"/>
                <a:cs typeface="Symbol"/>
              </a:rPr>
              <a:t></a:t>
            </a:r>
            <a:r>
              <a:rPr dirty="0" baseline="1182" sz="3525" b="1" i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Verdana"/>
                <a:cs typeface="Verdana"/>
              </a:rPr>
              <a:t>T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sz="2400" spc="5" b="1">
                <a:latin typeface="Arial"/>
                <a:cs typeface="Arial"/>
              </a:rPr>
              <a:t>→</a:t>
            </a:r>
            <a:r>
              <a:rPr dirty="0" sz="2400" spc="5" b="1">
                <a:latin typeface="Verdana"/>
                <a:cs typeface="Verdana"/>
              </a:rPr>
              <a:t>*FT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sz="2400" spc="5" b="1">
                <a:latin typeface="Verdana"/>
                <a:cs typeface="Verdana"/>
              </a:rPr>
              <a:t>|</a:t>
            </a:r>
            <a:r>
              <a:rPr dirty="0" baseline="1182" sz="3525" spc="7" b="1" i="1">
                <a:latin typeface="Symbol"/>
                <a:cs typeface="Symbol"/>
              </a:rPr>
              <a:t></a:t>
            </a:r>
            <a:r>
              <a:rPr dirty="0" baseline="1182" sz="3525" spc="7" b="1" i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Verdana"/>
                <a:cs typeface="Verdana"/>
              </a:rPr>
              <a:t>F</a:t>
            </a:r>
            <a:r>
              <a:rPr dirty="0" sz="2400" spc="-5" b="1">
                <a:latin typeface="Arial"/>
                <a:cs typeface="Arial"/>
              </a:rPr>
              <a:t>→</a:t>
            </a:r>
            <a:r>
              <a:rPr dirty="0" sz="2400" spc="-5" b="1">
                <a:latin typeface="Verdana"/>
                <a:cs typeface="Verdana"/>
              </a:rPr>
              <a:t>(E)|id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1615" y="5714491"/>
            <a:ext cx="1513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baseline="1182" sz="3525" spc="75" b="1">
                <a:latin typeface="黑体"/>
                <a:cs typeface="黑体"/>
              </a:rPr>
              <a:t>文法</a:t>
            </a:r>
            <a:r>
              <a:rPr dirty="0" sz="2400" spc="5" b="1">
                <a:latin typeface="Verdana"/>
                <a:cs typeface="Verdana"/>
              </a:rPr>
              <a:t>4</a:t>
            </a:r>
            <a:r>
              <a:rPr dirty="0" sz="2400" spc="-5" b="1">
                <a:latin typeface="Verdana"/>
                <a:cs typeface="Verdana"/>
              </a:rPr>
              <a:t>.</a:t>
            </a:r>
            <a:r>
              <a:rPr dirty="0" sz="2400" spc="5" b="1">
                <a:latin typeface="Verdana"/>
                <a:cs typeface="Verdana"/>
              </a:rPr>
              <a:t>4</a:t>
            </a:r>
            <a:r>
              <a:rPr dirty="0" sz="2400" b="1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15544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示例：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19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590" y="443344"/>
            <a:ext cx="536956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为每个非终结符号构造转换图：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3641" y="1655922"/>
            <a:ext cx="383540" cy="416559"/>
          </a:xfrm>
          <a:custGeom>
            <a:avLst/>
            <a:gdLst/>
            <a:ahLst/>
            <a:cxnLst/>
            <a:rect l="l" t="t" r="r" b="b"/>
            <a:pathLst>
              <a:path w="383539" h="416560">
                <a:moveTo>
                  <a:pt x="0" y="208121"/>
                </a:moveTo>
                <a:lnTo>
                  <a:pt x="5062" y="160401"/>
                </a:lnTo>
                <a:lnTo>
                  <a:pt x="19481" y="116594"/>
                </a:lnTo>
                <a:lnTo>
                  <a:pt x="42107" y="77952"/>
                </a:lnTo>
                <a:lnTo>
                  <a:pt x="71789" y="45721"/>
                </a:lnTo>
                <a:lnTo>
                  <a:pt x="107377" y="21153"/>
                </a:lnTo>
                <a:lnTo>
                  <a:pt x="147720" y="5496"/>
                </a:lnTo>
                <a:lnTo>
                  <a:pt x="191668" y="0"/>
                </a:lnTo>
                <a:lnTo>
                  <a:pt x="235615" y="5496"/>
                </a:lnTo>
                <a:lnTo>
                  <a:pt x="275958" y="21153"/>
                </a:lnTo>
                <a:lnTo>
                  <a:pt x="311546" y="45721"/>
                </a:lnTo>
                <a:lnTo>
                  <a:pt x="341228" y="77952"/>
                </a:lnTo>
                <a:lnTo>
                  <a:pt x="363854" y="116594"/>
                </a:lnTo>
                <a:lnTo>
                  <a:pt x="378273" y="160401"/>
                </a:lnTo>
                <a:lnTo>
                  <a:pt x="383336" y="208121"/>
                </a:lnTo>
                <a:lnTo>
                  <a:pt x="378273" y="255841"/>
                </a:lnTo>
                <a:lnTo>
                  <a:pt x="363854" y="299648"/>
                </a:lnTo>
                <a:lnTo>
                  <a:pt x="341228" y="338290"/>
                </a:lnTo>
                <a:lnTo>
                  <a:pt x="311546" y="370521"/>
                </a:lnTo>
                <a:lnTo>
                  <a:pt x="275958" y="395089"/>
                </a:lnTo>
                <a:lnTo>
                  <a:pt x="235615" y="410746"/>
                </a:lnTo>
                <a:lnTo>
                  <a:pt x="191668" y="416243"/>
                </a:lnTo>
                <a:lnTo>
                  <a:pt x="147720" y="410746"/>
                </a:lnTo>
                <a:lnTo>
                  <a:pt x="107377" y="395089"/>
                </a:lnTo>
                <a:lnTo>
                  <a:pt x="71789" y="370521"/>
                </a:lnTo>
                <a:lnTo>
                  <a:pt x="42107" y="338290"/>
                </a:lnTo>
                <a:lnTo>
                  <a:pt x="19481" y="299648"/>
                </a:lnTo>
                <a:lnTo>
                  <a:pt x="5062" y="255841"/>
                </a:lnTo>
                <a:lnTo>
                  <a:pt x="0" y="2081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19832" y="1666747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74434" y="1655922"/>
            <a:ext cx="383540" cy="416559"/>
          </a:xfrm>
          <a:custGeom>
            <a:avLst/>
            <a:gdLst/>
            <a:ahLst/>
            <a:cxnLst/>
            <a:rect l="l" t="t" r="r" b="b"/>
            <a:pathLst>
              <a:path w="383539" h="416560">
                <a:moveTo>
                  <a:pt x="0" y="208121"/>
                </a:moveTo>
                <a:lnTo>
                  <a:pt x="5062" y="160401"/>
                </a:lnTo>
                <a:lnTo>
                  <a:pt x="19481" y="116594"/>
                </a:lnTo>
                <a:lnTo>
                  <a:pt x="42107" y="77952"/>
                </a:lnTo>
                <a:lnTo>
                  <a:pt x="71789" y="45721"/>
                </a:lnTo>
                <a:lnTo>
                  <a:pt x="107377" y="21153"/>
                </a:lnTo>
                <a:lnTo>
                  <a:pt x="147720" y="5496"/>
                </a:lnTo>
                <a:lnTo>
                  <a:pt x="191668" y="0"/>
                </a:lnTo>
                <a:lnTo>
                  <a:pt x="235615" y="5496"/>
                </a:lnTo>
                <a:lnTo>
                  <a:pt x="275958" y="21153"/>
                </a:lnTo>
                <a:lnTo>
                  <a:pt x="311546" y="45721"/>
                </a:lnTo>
                <a:lnTo>
                  <a:pt x="341228" y="77952"/>
                </a:lnTo>
                <a:lnTo>
                  <a:pt x="363854" y="116594"/>
                </a:lnTo>
                <a:lnTo>
                  <a:pt x="378273" y="160401"/>
                </a:lnTo>
                <a:lnTo>
                  <a:pt x="383336" y="208121"/>
                </a:lnTo>
                <a:lnTo>
                  <a:pt x="378273" y="255841"/>
                </a:lnTo>
                <a:lnTo>
                  <a:pt x="363854" y="299648"/>
                </a:lnTo>
                <a:lnTo>
                  <a:pt x="341228" y="338290"/>
                </a:lnTo>
                <a:lnTo>
                  <a:pt x="311546" y="370521"/>
                </a:lnTo>
                <a:lnTo>
                  <a:pt x="275958" y="395089"/>
                </a:lnTo>
                <a:lnTo>
                  <a:pt x="235615" y="410746"/>
                </a:lnTo>
                <a:lnTo>
                  <a:pt x="191668" y="416243"/>
                </a:lnTo>
                <a:lnTo>
                  <a:pt x="147720" y="410746"/>
                </a:lnTo>
                <a:lnTo>
                  <a:pt x="107377" y="395089"/>
                </a:lnTo>
                <a:lnTo>
                  <a:pt x="71789" y="370521"/>
                </a:lnTo>
                <a:lnTo>
                  <a:pt x="42107" y="338290"/>
                </a:lnTo>
                <a:lnTo>
                  <a:pt x="19481" y="299648"/>
                </a:lnTo>
                <a:lnTo>
                  <a:pt x="5062" y="255841"/>
                </a:lnTo>
                <a:lnTo>
                  <a:pt x="0" y="2081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30626" y="1666747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66198" y="1634327"/>
            <a:ext cx="421640" cy="453390"/>
          </a:xfrm>
          <a:custGeom>
            <a:avLst/>
            <a:gdLst/>
            <a:ahLst/>
            <a:cxnLst/>
            <a:rect l="l" t="t" r="r" b="b"/>
            <a:pathLst>
              <a:path w="421639" h="453389">
                <a:moveTo>
                  <a:pt x="209654" y="0"/>
                </a:moveTo>
                <a:lnTo>
                  <a:pt x="166946" y="5079"/>
                </a:lnTo>
                <a:lnTo>
                  <a:pt x="127261" y="17779"/>
                </a:lnTo>
                <a:lnTo>
                  <a:pt x="91526" y="39369"/>
                </a:lnTo>
                <a:lnTo>
                  <a:pt x="60559" y="67310"/>
                </a:lnTo>
                <a:lnTo>
                  <a:pt x="35138" y="101600"/>
                </a:lnTo>
                <a:lnTo>
                  <a:pt x="16040" y="139700"/>
                </a:lnTo>
                <a:lnTo>
                  <a:pt x="4058" y="182879"/>
                </a:lnTo>
                <a:lnTo>
                  <a:pt x="0" y="227329"/>
                </a:lnTo>
                <a:lnTo>
                  <a:pt x="1154" y="250189"/>
                </a:lnTo>
                <a:lnTo>
                  <a:pt x="9594" y="294639"/>
                </a:lnTo>
                <a:lnTo>
                  <a:pt x="25538" y="335279"/>
                </a:lnTo>
                <a:lnTo>
                  <a:pt x="48188" y="372110"/>
                </a:lnTo>
                <a:lnTo>
                  <a:pt x="76770" y="402589"/>
                </a:lnTo>
                <a:lnTo>
                  <a:pt x="110507" y="426719"/>
                </a:lnTo>
                <a:lnTo>
                  <a:pt x="148578" y="444500"/>
                </a:lnTo>
                <a:lnTo>
                  <a:pt x="190058" y="453389"/>
                </a:lnTo>
                <a:lnTo>
                  <a:pt x="211740" y="453389"/>
                </a:lnTo>
                <a:lnTo>
                  <a:pt x="233409" y="452119"/>
                </a:lnTo>
                <a:lnTo>
                  <a:pt x="254448" y="449579"/>
                </a:lnTo>
                <a:lnTo>
                  <a:pt x="274728" y="443229"/>
                </a:lnTo>
                <a:lnTo>
                  <a:pt x="277962" y="441960"/>
                </a:lnTo>
                <a:lnTo>
                  <a:pt x="211044" y="441960"/>
                </a:lnTo>
                <a:lnTo>
                  <a:pt x="190752" y="440689"/>
                </a:lnTo>
                <a:lnTo>
                  <a:pt x="151993" y="431800"/>
                </a:lnTo>
                <a:lnTo>
                  <a:pt x="116394" y="415289"/>
                </a:lnTo>
                <a:lnTo>
                  <a:pt x="84776" y="392429"/>
                </a:lnTo>
                <a:lnTo>
                  <a:pt x="57927" y="363219"/>
                </a:lnTo>
                <a:lnTo>
                  <a:pt x="36621" y="328929"/>
                </a:lnTo>
                <a:lnTo>
                  <a:pt x="21629" y="290829"/>
                </a:lnTo>
                <a:lnTo>
                  <a:pt x="13731" y="248919"/>
                </a:lnTo>
                <a:lnTo>
                  <a:pt x="12686" y="227329"/>
                </a:lnTo>
                <a:lnTo>
                  <a:pt x="13675" y="205739"/>
                </a:lnTo>
                <a:lnTo>
                  <a:pt x="21466" y="163829"/>
                </a:lnTo>
                <a:lnTo>
                  <a:pt x="36358" y="125729"/>
                </a:lnTo>
                <a:lnTo>
                  <a:pt x="57567" y="91439"/>
                </a:lnTo>
                <a:lnTo>
                  <a:pt x="84319" y="62229"/>
                </a:lnTo>
                <a:lnTo>
                  <a:pt x="115840" y="38100"/>
                </a:lnTo>
                <a:lnTo>
                  <a:pt x="151356" y="21589"/>
                </a:lnTo>
                <a:lnTo>
                  <a:pt x="190061" y="13969"/>
                </a:lnTo>
                <a:lnTo>
                  <a:pt x="210350" y="12700"/>
                </a:lnTo>
                <a:lnTo>
                  <a:pt x="279323" y="12700"/>
                </a:lnTo>
                <a:lnTo>
                  <a:pt x="272816" y="10160"/>
                </a:lnTo>
                <a:lnTo>
                  <a:pt x="252439" y="3810"/>
                </a:lnTo>
                <a:lnTo>
                  <a:pt x="231336" y="1269"/>
                </a:lnTo>
                <a:lnTo>
                  <a:pt x="209654" y="0"/>
                </a:lnTo>
                <a:close/>
              </a:path>
              <a:path w="421639" h="453389">
                <a:moveTo>
                  <a:pt x="279323" y="12700"/>
                </a:moveTo>
                <a:lnTo>
                  <a:pt x="210350" y="12700"/>
                </a:lnTo>
                <a:lnTo>
                  <a:pt x="230642" y="13969"/>
                </a:lnTo>
                <a:lnTo>
                  <a:pt x="250363" y="16510"/>
                </a:lnTo>
                <a:lnTo>
                  <a:pt x="287648" y="29210"/>
                </a:lnTo>
                <a:lnTo>
                  <a:pt x="321356" y="49529"/>
                </a:lnTo>
                <a:lnTo>
                  <a:pt x="350687" y="74929"/>
                </a:lnTo>
                <a:lnTo>
                  <a:pt x="374860" y="106679"/>
                </a:lnTo>
                <a:lnTo>
                  <a:pt x="393108" y="143510"/>
                </a:lnTo>
                <a:lnTo>
                  <a:pt x="404651" y="182879"/>
                </a:lnTo>
                <a:lnTo>
                  <a:pt x="408708" y="226060"/>
                </a:lnTo>
                <a:lnTo>
                  <a:pt x="407719" y="248919"/>
                </a:lnTo>
                <a:lnTo>
                  <a:pt x="399928" y="290829"/>
                </a:lnTo>
                <a:lnTo>
                  <a:pt x="385036" y="328929"/>
                </a:lnTo>
                <a:lnTo>
                  <a:pt x="363827" y="363219"/>
                </a:lnTo>
                <a:lnTo>
                  <a:pt x="337077" y="392429"/>
                </a:lnTo>
                <a:lnTo>
                  <a:pt x="305554" y="415289"/>
                </a:lnTo>
                <a:lnTo>
                  <a:pt x="270038" y="431800"/>
                </a:lnTo>
                <a:lnTo>
                  <a:pt x="231333" y="440689"/>
                </a:lnTo>
                <a:lnTo>
                  <a:pt x="211044" y="441960"/>
                </a:lnTo>
                <a:lnTo>
                  <a:pt x="277962" y="441960"/>
                </a:lnTo>
                <a:lnTo>
                  <a:pt x="312548" y="425450"/>
                </a:lnTo>
                <a:lnTo>
                  <a:pt x="345997" y="401319"/>
                </a:lnTo>
                <a:lnTo>
                  <a:pt x="374286" y="369569"/>
                </a:lnTo>
                <a:lnTo>
                  <a:pt x="396645" y="334010"/>
                </a:lnTo>
                <a:lnTo>
                  <a:pt x="412286" y="293369"/>
                </a:lnTo>
                <a:lnTo>
                  <a:pt x="420405" y="248919"/>
                </a:lnTo>
                <a:lnTo>
                  <a:pt x="421394" y="226060"/>
                </a:lnTo>
                <a:lnTo>
                  <a:pt x="420240" y="203200"/>
                </a:lnTo>
                <a:lnTo>
                  <a:pt x="411800" y="158750"/>
                </a:lnTo>
                <a:lnTo>
                  <a:pt x="395857" y="118110"/>
                </a:lnTo>
                <a:lnTo>
                  <a:pt x="373206" y="82550"/>
                </a:lnTo>
                <a:lnTo>
                  <a:pt x="344624" y="52069"/>
                </a:lnTo>
                <a:lnTo>
                  <a:pt x="310887" y="26669"/>
                </a:lnTo>
                <a:lnTo>
                  <a:pt x="292338" y="17779"/>
                </a:lnTo>
                <a:lnTo>
                  <a:pt x="279323" y="12700"/>
                </a:lnTo>
                <a:close/>
              </a:path>
              <a:path w="421639" h="453389">
                <a:moveTo>
                  <a:pt x="211044" y="25400"/>
                </a:moveTo>
                <a:lnTo>
                  <a:pt x="156046" y="34289"/>
                </a:lnTo>
                <a:lnTo>
                  <a:pt x="107537" y="59689"/>
                </a:lnTo>
                <a:lnTo>
                  <a:pt x="68027" y="97789"/>
                </a:lnTo>
                <a:lnTo>
                  <a:pt x="47966" y="130810"/>
                </a:lnTo>
                <a:lnTo>
                  <a:pt x="33825" y="166369"/>
                </a:lnTo>
                <a:lnTo>
                  <a:pt x="26362" y="205739"/>
                </a:lnTo>
                <a:lnTo>
                  <a:pt x="25372" y="226060"/>
                </a:lnTo>
                <a:lnTo>
                  <a:pt x="26306" y="247650"/>
                </a:lnTo>
                <a:lnTo>
                  <a:pt x="33663" y="287019"/>
                </a:lnTo>
                <a:lnTo>
                  <a:pt x="47705" y="322579"/>
                </a:lnTo>
                <a:lnTo>
                  <a:pt x="67666" y="355600"/>
                </a:lnTo>
                <a:lnTo>
                  <a:pt x="107030" y="393700"/>
                </a:lnTo>
                <a:lnTo>
                  <a:pt x="155408" y="419100"/>
                </a:lnTo>
                <a:lnTo>
                  <a:pt x="210350" y="429260"/>
                </a:lnTo>
                <a:lnTo>
                  <a:pt x="229256" y="427989"/>
                </a:lnTo>
                <a:lnTo>
                  <a:pt x="265348" y="420369"/>
                </a:lnTo>
                <a:lnTo>
                  <a:pt x="273854" y="416560"/>
                </a:lnTo>
                <a:lnTo>
                  <a:pt x="209654" y="416560"/>
                </a:lnTo>
                <a:lnTo>
                  <a:pt x="192143" y="415289"/>
                </a:lnTo>
                <a:lnTo>
                  <a:pt x="143127" y="401319"/>
                </a:lnTo>
                <a:lnTo>
                  <a:pt x="100787" y="372110"/>
                </a:lnTo>
                <a:lnTo>
                  <a:pt x="67452" y="332739"/>
                </a:lnTo>
                <a:lnTo>
                  <a:pt x="45698" y="283210"/>
                </a:lnTo>
                <a:lnTo>
                  <a:pt x="38883" y="245110"/>
                </a:lnTo>
                <a:lnTo>
                  <a:pt x="38059" y="226060"/>
                </a:lnTo>
                <a:lnTo>
                  <a:pt x="39048" y="207010"/>
                </a:lnTo>
                <a:lnTo>
                  <a:pt x="46183" y="168910"/>
                </a:lnTo>
                <a:lnTo>
                  <a:pt x="68388" y="119379"/>
                </a:lnTo>
                <a:lnTo>
                  <a:pt x="102160" y="80010"/>
                </a:lnTo>
                <a:lnTo>
                  <a:pt x="144920" y="52069"/>
                </a:lnTo>
                <a:lnTo>
                  <a:pt x="194214" y="38100"/>
                </a:lnTo>
                <a:lnTo>
                  <a:pt x="276169" y="38100"/>
                </a:lnTo>
                <a:lnTo>
                  <a:pt x="265986" y="34289"/>
                </a:lnTo>
                <a:lnTo>
                  <a:pt x="248287" y="29210"/>
                </a:lnTo>
                <a:lnTo>
                  <a:pt x="229946" y="26669"/>
                </a:lnTo>
                <a:lnTo>
                  <a:pt x="211044" y="25400"/>
                </a:lnTo>
                <a:close/>
              </a:path>
              <a:path w="421639" h="453389">
                <a:moveTo>
                  <a:pt x="276169" y="38100"/>
                </a:moveTo>
                <a:lnTo>
                  <a:pt x="211740" y="38100"/>
                </a:lnTo>
                <a:lnTo>
                  <a:pt x="229251" y="39369"/>
                </a:lnTo>
                <a:lnTo>
                  <a:pt x="246211" y="41910"/>
                </a:lnTo>
                <a:lnTo>
                  <a:pt x="293227" y="60960"/>
                </a:lnTo>
                <a:lnTo>
                  <a:pt x="332846" y="92710"/>
                </a:lnTo>
                <a:lnTo>
                  <a:pt x="362607" y="137160"/>
                </a:lnTo>
                <a:lnTo>
                  <a:pt x="379934" y="189229"/>
                </a:lnTo>
                <a:lnTo>
                  <a:pt x="383335" y="227329"/>
                </a:lnTo>
                <a:lnTo>
                  <a:pt x="382346" y="247650"/>
                </a:lnTo>
                <a:lnTo>
                  <a:pt x="369251" y="302260"/>
                </a:lnTo>
                <a:lnTo>
                  <a:pt x="342908" y="347979"/>
                </a:lnTo>
                <a:lnTo>
                  <a:pt x="305852" y="384810"/>
                </a:lnTo>
                <a:lnTo>
                  <a:pt x="260658" y="407669"/>
                </a:lnTo>
                <a:lnTo>
                  <a:pt x="209654" y="416560"/>
                </a:lnTo>
                <a:lnTo>
                  <a:pt x="273854" y="416560"/>
                </a:lnTo>
                <a:lnTo>
                  <a:pt x="313857" y="394969"/>
                </a:lnTo>
                <a:lnTo>
                  <a:pt x="353368" y="355600"/>
                </a:lnTo>
                <a:lnTo>
                  <a:pt x="381285" y="306069"/>
                </a:lnTo>
                <a:lnTo>
                  <a:pt x="392183" y="267969"/>
                </a:lnTo>
                <a:lnTo>
                  <a:pt x="396022" y="227329"/>
                </a:lnTo>
                <a:lnTo>
                  <a:pt x="395088" y="207010"/>
                </a:lnTo>
                <a:lnTo>
                  <a:pt x="387731" y="167639"/>
                </a:lnTo>
                <a:lnTo>
                  <a:pt x="373691" y="130810"/>
                </a:lnTo>
                <a:lnTo>
                  <a:pt x="341767" y="83819"/>
                </a:lnTo>
                <a:lnTo>
                  <a:pt x="299114" y="49529"/>
                </a:lnTo>
                <a:lnTo>
                  <a:pt x="282958" y="40639"/>
                </a:lnTo>
                <a:lnTo>
                  <a:pt x="27616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41419" y="1663700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46978" y="1838643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257" y="30162"/>
                </a:moveTo>
                <a:lnTo>
                  <a:pt x="1051257" y="50800"/>
                </a:lnTo>
                <a:lnTo>
                  <a:pt x="1113170" y="30162"/>
                </a:lnTo>
                <a:lnTo>
                  <a:pt x="1051257" y="30162"/>
                </a:lnTo>
                <a:close/>
              </a:path>
              <a:path w="1127760" h="50800">
                <a:moveTo>
                  <a:pt x="1051257" y="20637"/>
                </a:moveTo>
                <a:lnTo>
                  <a:pt x="1051257" y="30162"/>
                </a:lnTo>
                <a:lnTo>
                  <a:pt x="1063957" y="30162"/>
                </a:lnTo>
                <a:lnTo>
                  <a:pt x="1063957" y="20637"/>
                </a:lnTo>
                <a:lnTo>
                  <a:pt x="1051257" y="20637"/>
                </a:lnTo>
                <a:close/>
              </a:path>
              <a:path w="1127760" h="50800">
                <a:moveTo>
                  <a:pt x="1051257" y="0"/>
                </a:moveTo>
                <a:lnTo>
                  <a:pt x="1051257" y="20637"/>
                </a:lnTo>
                <a:lnTo>
                  <a:pt x="1063957" y="20637"/>
                </a:lnTo>
                <a:lnTo>
                  <a:pt x="1063957" y="30162"/>
                </a:lnTo>
                <a:lnTo>
                  <a:pt x="1113174" y="30161"/>
                </a:lnTo>
                <a:lnTo>
                  <a:pt x="1127457" y="25400"/>
                </a:lnTo>
                <a:lnTo>
                  <a:pt x="1051257" y="0"/>
                </a:lnTo>
                <a:close/>
              </a:path>
              <a:path w="1127760" h="50800">
                <a:moveTo>
                  <a:pt x="0" y="20636"/>
                </a:moveTo>
                <a:lnTo>
                  <a:pt x="0" y="30161"/>
                </a:lnTo>
                <a:lnTo>
                  <a:pt x="1051257" y="30162"/>
                </a:lnTo>
                <a:lnTo>
                  <a:pt x="1051257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57770" y="1838643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259" y="30162"/>
                </a:moveTo>
                <a:lnTo>
                  <a:pt x="1051259" y="50800"/>
                </a:lnTo>
                <a:lnTo>
                  <a:pt x="1113171" y="30162"/>
                </a:lnTo>
                <a:lnTo>
                  <a:pt x="1051259" y="30162"/>
                </a:lnTo>
                <a:close/>
              </a:path>
              <a:path w="1127760" h="50800">
                <a:moveTo>
                  <a:pt x="1051259" y="20637"/>
                </a:moveTo>
                <a:lnTo>
                  <a:pt x="1051259" y="30162"/>
                </a:lnTo>
                <a:lnTo>
                  <a:pt x="1063957" y="30162"/>
                </a:lnTo>
                <a:lnTo>
                  <a:pt x="1063957" y="20637"/>
                </a:lnTo>
                <a:lnTo>
                  <a:pt x="1051259" y="20637"/>
                </a:lnTo>
                <a:close/>
              </a:path>
              <a:path w="1127760" h="50800">
                <a:moveTo>
                  <a:pt x="1051259" y="0"/>
                </a:moveTo>
                <a:lnTo>
                  <a:pt x="1051259" y="20637"/>
                </a:lnTo>
                <a:lnTo>
                  <a:pt x="1063957" y="20637"/>
                </a:lnTo>
                <a:lnTo>
                  <a:pt x="1063957" y="30162"/>
                </a:lnTo>
                <a:lnTo>
                  <a:pt x="1113175" y="30161"/>
                </a:lnTo>
                <a:lnTo>
                  <a:pt x="1127459" y="25400"/>
                </a:lnTo>
                <a:lnTo>
                  <a:pt x="1051259" y="0"/>
                </a:lnTo>
                <a:close/>
              </a:path>
              <a:path w="1127760" h="50800">
                <a:moveTo>
                  <a:pt x="0" y="20636"/>
                </a:moveTo>
                <a:lnTo>
                  <a:pt x="0" y="30161"/>
                </a:lnTo>
                <a:lnTo>
                  <a:pt x="1051259" y="30162"/>
                </a:lnTo>
                <a:lnTo>
                  <a:pt x="1051259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62964" y="1642364"/>
            <a:ext cx="538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Verdana"/>
                <a:cs typeface="Verdana"/>
              </a:rPr>
              <a:t>E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1209" y="1480820"/>
            <a:ext cx="2336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4550" y="1480820"/>
            <a:ext cx="309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Verdana"/>
                <a:cs typeface="Verdana"/>
              </a:rPr>
              <a:t>E</a:t>
            </a:r>
            <a:r>
              <a:rPr dirty="0" baseline="1182" sz="3525" spc="15" b="1" i="1">
                <a:latin typeface="Symbol"/>
                <a:cs typeface="Symbol"/>
              </a:rPr>
              <a:t>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47129" y="2556468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107" y="30162"/>
                </a:moveTo>
                <a:lnTo>
                  <a:pt x="1051107" y="50800"/>
                </a:lnTo>
                <a:lnTo>
                  <a:pt x="1113020" y="30162"/>
                </a:lnTo>
                <a:lnTo>
                  <a:pt x="1051107" y="30162"/>
                </a:lnTo>
                <a:close/>
              </a:path>
              <a:path w="1127760" h="50800">
                <a:moveTo>
                  <a:pt x="1051107" y="20637"/>
                </a:moveTo>
                <a:lnTo>
                  <a:pt x="1051107" y="30162"/>
                </a:lnTo>
                <a:lnTo>
                  <a:pt x="1063806" y="30162"/>
                </a:lnTo>
                <a:lnTo>
                  <a:pt x="1063806" y="20637"/>
                </a:lnTo>
                <a:lnTo>
                  <a:pt x="1051107" y="20637"/>
                </a:lnTo>
                <a:close/>
              </a:path>
              <a:path w="1127760" h="50800">
                <a:moveTo>
                  <a:pt x="1051107" y="0"/>
                </a:moveTo>
                <a:lnTo>
                  <a:pt x="1051107" y="20637"/>
                </a:lnTo>
                <a:lnTo>
                  <a:pt x="1063806" y="20637"/>
                </a:lnTo>
                <a:lnTo>
                  <a:pt x="1063806" y="30162"/>
                </a:lnTo>
                <a:lnTo>
                  <a:pt x="1113024" y="30161"/>
                </a:lnTo>
                <a:lnTo>
                  <a:pt x="1127307" y="25400"/>
                </a:lnTo>
                <a:lnTo>
                  <a:pt x="1051107" y="0"/>
                </a:lnTo>
                <a:close/>
              </a:path>
              <a:path w="1127760" h="50800">
                <a:moveTo>
                  <a:pt x="0" y="20636"/>
                </a:moveTo>
                <a:lnTo>
                  <a:pt x="0" y="30161"/>
                </a:lnTo>
                <a:lnTo>
                  <a:pt x="1051107" y="30162"/>
                </a:lnTo>
                <a:lnTo>
                  <a:pt x="1051107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41298" y="2350468"/>
            <a:ext cx="383540" cy="416559"/>
          </a:xfrm>
          <a:custGeom>
            <a:avLst/>
            <a:gdLst/>
            <a:ahLst/>
            <a:cxnLst/>
            <a:rect l="l" t="t" r="r" b="b"/>
            <a:pathLst>
              <a:path w="383539" h="416560">
                <a:moveTo>
                  <a:pt x="0" y="208258"/>
                </a:moveTo>
                <a:lnTo>
                  <a:pt x="5061" y="160506"/>
                </a:lnTo>
                <a:lnTo>
                  <a:pt x="19478" y="116671"/>
                </a:lnTo>
                <a:lnTo>
                  <a:pt x="42101" y="78003"/>
                </a:lnTo>
                <a:lnTo>
                  <a:pt x="71779" y="45752"/>
                </a:lnTo>
                <a:lnTo>
                  <a:pt x="107362" y="21167"/>
                </a:lnTo>
                <a:lnTo>
                  <a:pt x="147700" y="5500"/>
                </a:lnTo>
                <a:lnTo>
                  <a:pt x="191642" y="0"/>
                </a:lnTo>
                <a:lnTo>
                  <a:pt x="235584" y="5500"/>
                </a:lnTo>
                <a:lnTo>
                  <a:pt x="275922" y="21167"/>
                </a:lnTo>
                <a:lnTo>
                  <a:pt x="311505" y="45752"/>
                </a:lnTo>
                <a:lnTo>
                  <a:pt x="341183" y="78003"/>
                </a:lnTo>
                <a:lnTo>
                  <a:pt x="363806" y="116671"/>
                </a:lnTo>
                <a:lnTo>
                  <a:pt x="378223" y="160506"/>
                </a:lnTo>
                <a:lnTo>
                  <a:pt x="383285" y="208258"/>
                </a:lnTo>
                <a:lnTo>
                  <a:pt x="378223" y="256010"/>
                </a:lnTo>
                <a:lnTo>
                  <a:pt x="363806" y="299845"/>
                </a:lnTo>
                <a:lnTo>
                  <a:pt x="341183" y="338513"/>
                </a:lnTo>
                <a:lnTo>
                  <a:pt x="311505" y="370764"/>
                </a:lnTo>
                <a:lnTo>
                  <a:pt x="275922" y="395349"/>
                </a:lnTo>
                <a:lnTo>
                  <a:pt x="235584" y="411016"/>
                </a:lnTo>
                <a:lnTo>
                  <a:pt x="191642" y="416517"/>
                </a:lnTo>
                <a:lnTo>
                  <a:pt x="147700" y="411016"/>
                </a:lnTo>
                <a:lnTo>
                  <a:pt x="107362" y="395349"/>
                </a:lnTo>
                <a:lnTo>
                  <a:pt x="71779" y="370764"/>
                </a:lnTo>
                <a:lnTo>
                  <a:pt x="42101" y="338513"/>
                </a:lnTo>
                <a:lnTo>
                  <a:pt x="19478" y="299845"/>
                </a:lnTo>
                <a:lnTo>
                  <a:pt x="5061" y="256010"/>
                </a:lnTo>
                <a:lnTo>
                  <a:pt x="0" y="2082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96982" y="2350468"/>
            <a:ext cx="383540" cy="416559"/>
          </a:xfrm>
          <a:custGeom>
            <a:avLst/>
            <a:gdLst/>
            <a:ahLst/>
            <a:cxnLst/>
            <a:rect l="l" t="t" r="r" b="b"/>
            <a:pathLst>
              <a:path w="383539" h="416560">
                <a:moveTo>
                  <a:pt x="0" y="208258"/>
                </a:moveTo>
                <a:lnTo>
                  <a:pt x="5061" y="160506"/>
                </a:lnTo>
                <a:lnTo>
                  <a:pt x="19478" y="116671"/>
                </a:lnTo>
                <a:lnTo>
                  <a:pt x="42101" y="78003"/>
                </a:lnTo>
                <a:lnTo>
                  <a:pt x="71779" y="45752"/>
                </a:lnTo>
                <a:lnTo>
                  <a:pt x="107362" y="21167"/>
                </a:lnTo>
                <a:lnTo>
                  <a:pt x="147700" y="5500"/>
                </a:lnTo>
                <a:lnTo>
                  <a:pt x="191642" y="0"/>
                </a:lnTo>
                <a:lnTo>
                  <a:pt x="235584" y="5500"/>
                </a:lnTo>
                <a:lnTo>
                  <a:pt x="275922" y="21167"/>
                </a:lnTo>
                <a:lnTo>
                  <a:pt x="311505" y="45752"/>
                </a:lnTo>
                <a:lnTo>
                  <a:pt x="341183" y="78003"/>
                </a:lnTo>
                <a:lnTo>
                  <a:pt x="363806" y="116671"/>
                </a:lnTo>
                <a:lnTo>
                  <a:pt x="378223" y="160506"/>
                </a:lnTo>
                <a:lnTo>
                  <a:pt x="383285" y="208258"/>
                </a:lnTo>
                <a:lnTo>
                  <a:pt x="378223" y="256010"/>
                </a:lnTo>
                <a:lnTo>
                  <a:pt x="363806" y="299845"/>
                </a:lnTo>
                <a:lnTo>
                  <a:pt x="341183" y="338513"/>
                </a:lnTo>
                <a:lnTo>
                  <a:pt x="311505" y="370764"/>
                </a:lnTo>
                <a:lnTo>
                  <a:pt x="275922" y="395349"/>
                </a:lnTo>
                <a:lnTo>
                  <a:pt x="235584" y="411016"/>
                </a:lnTo>
                <a:lnTo>
                  <a:pt x="191642" y="416517"/>
                </a:lnTo>
                <a:lnTo>
                  <a:pt x="147700" y="411016"/>
                </a:lnTo>
                <a:lnTo>
                  <a:pt x="107362" y="395349"/>
                </a:lnTo>
                <a:lnTo>
                  <a:pt x="71779" y="370764"/>
                </a:lnTo>
                <a:lnTo>
                  <a:pt x="42101" y="338513"/>
                </a:lnTo>
                <a:lnTo>
                  <a:pt x="19478" y="299845"/>
                </a:lnTo>
                <a:lnTo>
                  <a:pt x="5061" y="256010"/>
                </a:lnTo>
                <a:lnTo>
                  <a:pt x="0" y="2082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253177" y="2361691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52666" y="2350468"/>
            <a:ext cx="383540" cy="416559"/>
          </a:xfrm>
          <a:custGeom>
            <a:avLst/>
            <a:gdLst/>
            <a:ahLst/>
            <a:cxnLst/>
            <a:rect l="l" t="t" r="r" b="b"/>
            <a:pathLst>
              <a:path w="383539" h="416560">
                <a:moveTo>
                  <a:pt x="0" y="208258"/>
                </a:moveTo>
                <a:lnTo>
                  <a:pt x="5061" y="160506"/>
                </a:lnTo>
                <a:lnTo>
                  <a:pt x="19478" y="116671"/>
                </a:lnTo>
                <a:lnTo>
                  <a:pt x="42101" y="78003"/>
                </a:lnTo>
                <a:lnTo>
                  <a:pt x="71779" y="45752"/>
                </a:lnTo>
                <a:lnTo>
                  <a:pt x="107362" y="21167"/>
                </a:lnTo>
                <a:lnTo>
                  <a:pt x="147700" y="5500"/>
                </a:lnTo>
                <a:lnTo>
                  <a:pt x="191642" y="0"/>
                </a:lnTo>
                <a:lnTo>
                  <a:pt x="235584" y="5500"/>
                </a:lnTo>
                <a:lnTo>
                  <a:pt x="275922" y="21167"/>
                </a:lnTo>
                <a:lnTo>
                  <a:pt x="311505" y="45752"/>
                </a:lnTo>
                <a:lnTo>
                  <a:pt x="341183" y="78003"/>
                </a:lnTo>
                <a:lnTo>
                  <a:pt x="363806" y="116671"/>
                </a:lnTo>
                <a:lnTo>
                  <a:pt x="378223" y="160506"/>
                </a:lnTo>
                <a:lnTo>
                  <a:pt x="383285" y="208258"/>
                </a:lnTo>
                <a:lnTo>
                  <a:pt x="378223" y="256010"/>
                </a:lnTo>
                <a:lnTo>
                  <a:pt x="363806" y="299845"/>
                </a:lnTo>
                <a:lnTo>
                  <a:pt x="341183" y="338513"/>
                </a:lnTo>
                <a:lnTo>
                  <a:pt x="311505" y="370764"/>
                </a:lnTo>
                <a:lnTo>
                  <a:pt x="275922" y="395349"/>
                </a:lnTo>
                <a:lnTo>
                  <a:pt x="235584" y="411016"/>
                </a:lnTo>
                <a:lnTo>
                  <a:pt x="191642" y="416517"/>
                </a:lnTo>
                <a:lnTo>
                  <a:pt x="147700" y="411016"/>
                </a:lnTo>
                <a:lnTo>
                  <a:pt x="107362" y="395349"/>
                </a:lnTo>
                <a:lnTo>
                  <a:pt x="71779" y="370764"/>
                </a:lnTo>
                <a:lnTo>
                  <a:pt x="42101" y="338513"/>
                </a:lnTo>
                <a:lnTo>
                  <a:pt x="19478" y="299845"/>
                </a:lnTo>
                <a:lnTo>
                  <a:pt x="5061" y="256010"/>
                </a:lnTo>
                <a:lnTo>
                  <a:pt x="0" y="2082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808859" y="2361691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44226" y="2332617"/>
            <a:ext cx="421640" cy="453390"/>
          </a:xfrm>
          <a:custGeom>
            <a:avLst/>
            <a:gdLst/>
            <a:ahLst/>
            <a:cxnLst/>
            <a:rect l="l" t="t" r="r" b="b"/>
            <a:pathLst>
              <a:path w="421640" h="453389">
                <a:moveTo>
                  <a:pt x="231310" y="0"/>
                </a:moveTo>
                <a:lnTo>
                  <a:pt x="209628" y="0"/>
                </a:lnTo>
                <a:lnTo>
                  <a:pt x="187961" y="1269"/>
                </a:lnTo>
                <a:lnTo>
                  <a:pt x="146643" y="10160"/>
                </a:lnTo>
                <a:lnTo>
                  <a:pt x="108828" y="27939"/>
                </a:lnTo>
                <a:lnTo>
                  <a:pt x="75383" y="52069"/>
                </a:lnTo>
                <a:lnTo>
                  <a:pt x="47097" y="83819"/>
                </a:lnTo>
                <a:lnTo>
                  <a:pt x="24744" y="119379"/>
                </a:lnTo>
                <a:lnTo>
                  <a:pt x="9107" y="160019"/>
                </a:lnTo>
                <a:lnTo>
                  <a:pt x="989" y="204469"/>
                </a:lnTo>
                <a:lnTo>
                  <a:pt x="0" y="227329"/>
                </a:lnTo>
                <a:lnTo>
                  <a:pt x="1154" y="250189"/>
                </a:lnTo>
                <a:lnTo>
                  <a:pt x="9592" y="294639"/>
                </a:lnTo>
                <a:lnTo>
                  <a:pt x="25532" y="335279"/>
                </a:lnTo>
                <a:lnTo>
                  <a:pt x="48178" y="370839"/>
                </a:lnTo>
                <a:lnTo>
                  <a:pt x="76756" y="402589"/>
                </a:lnTo>
                <a:lnTo>
                  <a:pt x="110488" y="426719"/>
                </a:lnTo>
                <a:lnTo>
                  <a:pt x="148556" y="444500"/>
                </a:lnTo>
                <a:lnTo>
                  <a:pt x="190033" y="453389"/>
                </a:lnTo>
                <a:lnTo>
                  <a:pt x="211716" y="453389"/>
                </a:lnTo>
                <a:lnTo>
                  <a:pt x="233384" y="452119"/>
                </a:lnTo>
                <a:lnTo>
                  <a:pt x="254421" y="449579"/>
                </a:lnTo>
                <a:lnTo>
                  <a:pt x="274700" y="443229"/>
                </a:lnTo>
                <a:lnTo>
                  <a:pt x="277934" y="441960"/>
                </a:lnTo>
                <a:lnTo>
                  <a:pt x="211020" y="441960"/>
                </a:lnTo>
                <a:lnTo>
                  <a:pt x="190729" y="440689"/>
                </a:lnTo>
                <a:lnTo>
                  <a:pt x="151974" y="431800"/>
                </a:lnTo>
                <a:lnTo>
                  <a:pt x="116378" y="415289"/>
                </a:lnTo>
                <a:lnTo>
                  <a:pt x="84764" y="392429"/>
                </a:lnTo>
                <a:lnTo>
                  <a:pt x="57920" y="363219"/>
                </a:lnTo>
                <a:lnTo>
                  <a:pt x="36617" y="328929"/>
                </a:lnTo>
                <a:lnTo>
                  <a:pt x="21628" y="290829"/>
                </a:lnTo>
                <a:lnTo>
                  <a:pt x="13731" y="248919"/>
                </a:lnTo>
                <a:lnTo>
                  <a:pt x="12687" y="227329"/>
                </a:lnTo>
                <a:lnTo>
                  <a:pt x="13676" y="205739"/>
                </a:lnTo>
                <a:lnTo>
                  <a:pt x="21466" y="163829"/>
                </a:lnTo>
                <a:lnTo>
                  <a:pt x="36355" y="124460"/>
                </a:lnTo>
                <a:lnTo>
                  <a:pt x="57560" y="90169"/>
                </a:lnTo>
                <a:lnTo>
                  <a:pt x="84307" y="60960"/>
                </a:lnTo>
                <a:lnTo>
                  <a:pt x="115825" y="38100"/>
                </a:lnTo>
                <a:lnTo>
                  <a:pt x="151337" y="21589"/>
                </a:lnTo>
                <a:lnTo>
                  <a:pt x="190038" y="12700"/>
                </a:lnTo>
                <a:lnTo>
                  <a:pt x="281153" y="12700"/>
                </a:lnTo>
                <a:lnTo>
                  <a:pt x="272787" y="8889"/>
                </a:lnTo>
                <a:lnTo>
                  <a:pt x="252411" y="3810"/>
                </a:lnTo>
                <a:lnTo>
                  <a:pt x="231310" y="0"/>
                </a:lnTo>
                <a:close/>
              </a:path>
              <a:path w="421640" h="453389">
                <a:moveTo>
                  <a:pt x="281153" y="12700"/>
                </a:moveTo>
                <a:lnTo>
                  <a:pt x="230614" y="12700"/>
                </a:lnTo>
                <a:lnTo>
                  <a:pt x="250333" y="16510"/>
                </a:lnTo>
                <a:lnTo>
                  <a:pt x="269369" y="21589"/>
                </a:lnTo>
                <a:lnTo>
                  <a:pt x="304965" y="38100"/>
                </a:lnTo>
                <a:lnTo>
                  <a:pt x="336579" y="60960"/>
                </a:lnTo>
                <a:lnTo>
                  <a:pt x="363424" y="90169"/>
                </a:lnTo>
                <a:lnTo>
                  <a:pt x="384727" y="124460"/>
                </a:lnTo>
                <a:lnTo>
                  <a:pt x="399717" y="162560"/>
                </a:lnTo>
                <a:lnTo>
                  <a:pt x="407614" y="204469"/>
                </a:lnTo>
                <a:lnTo>
                  <a:pt x="408658" y="226060"/>
                </a:lnTo>
                <a:lnTo>
                  <a:pt x="407668" y="248919"/>
                </a:lnTo>
                <a:lnTo>
                  <a:pt x="399878" y="289560"/>
                </a:lnTo>
                <a:lnTo>
                  <a:pt x="384990" y="328929"/>
                </a:lnTo>
                <a:lnTo>
                  <a:pt x="363783" y="363219"/>
                </a:lnTo>
                <a:lnTo>
                  <a:pt x="337036" y="392429"/>
                </a:lnTo>
                <a:lnTo>
                  <a:pt x="305518" y="415289"/>
                </a:lnTo>
                <a:lnTo>
                  <a:pt x="270008" y="431800"/>
                </a:lnTo>
                <a:lnTo>
                  <a:pt x="231305" y="440689"/>
                </a:lnTo>
                <a:lnTo>
                  <a:pt x="211020" y="441960"/>
                </a:lnTo>
                <a:lnTo>
                  <a:pt x="277934" y="441960"/>
                </a:lnTo>
                <a:lnTo>
                  <a:pt x="312516" y="425450"/>
                </a:lnTo>
                <a:lnTo>
                  <a:pt x="345960" y="401319"/>
                </a:lnTo>
                <a:lnTo>
                  <a:pt x="374246" y="369569"/>
                </a:lnTo>
                <a:lnTo>
                  <a:pt x="396600" y="334010"/>
                </a:lnTo>
                <a:lnTo>
                  <a:pt x="412236" y="293369"/>
                </a:lnTo>
                <a:lnTo>
                  <a:pt x="420354" y="248919"/>
                </a:lnTo>
                <a:lnTo>
                  <a:pt x="421344" y="226060"/>
                </a:lnTo>
                <a:lnTo>
                  <a:pt x="420189" y="203200"/>
                </a:lnTo>
                <a:lnTo>
                  <a:pt x="411753" y="158750"/>
                </a:lnTo>
                <a:lnTo>
                  <a:pt x="395812" y="118110"/>
                </a:lnTo>
                <a:lnTo>
                  <a:pt x="373165" y="82550"/>
                </a:lnTo>
                <a:lnTo>
                  <a:pt x="344589" y="50800"/>
                </a:lnTo>
                <a:lnTo>
                  <a:pt x="310855" y="26669"/>
                </a:lnTo>
                <a:lnTo>
                  <a:pt x="292308" y="17779"/>
                </a:lnTo>
                <a:lnTo>
                  <a:pt x="281153" y="12700"/>
                </a:lnTo>
                <a:close/>
              </a:path>
              <a:path w="421640" h="453389">
                <a:moveTo>
                  <a:pt x="229918" y="25400"/>
                </a:moveTo>
                <a:lnTo>
                  <a:pt x="192116" y="25400"/>
                </a:lnTo>
                <a:lnTo>
                  <a:pt x="173758" y="29210"/>
                </a:lnTo>
                <a:lnTo>
                  <a:pt x="122822" y="49529"/>
                </a:lnTo>
                <a:lnTo>
                  <a:pt x="80031" y="83819"/>
                </a:lnTo>
                <a:lnTo>
                  <a:pt x="47965" y="129539"/>
                </a:lnTo>
                <a:lnTo>
                  <a:pt x="33825" y="166369"/>
                </a:lnTo>
                <a:lnTo>
                  <a:pt x="26362" y="205739"/>
                </a:lnTo>
                <a:lnTo>
                  <a:pt x="25373" y="226060"/>
                </a:lnTo>
                <a:lnTo>
                  <a:pt x="26308" y="247650"/>
                </a:lnTo>
                <a:lnTo>
                  <a:pt x="33663" y="287019"/>
                </a:lnTo>
                <a:lnTo>
                  <a:pt x="47702" y="322579"/>
                </a:lnTo>
                <a:lnTo>
                  <a:pt x="67663" y="355600"/>
                </a:lnTo>
                <a:lnTo>
                  <a:pt x="107021" y="393700"/>
                </a:lnTo>
                <a:lnTo>
                  <a:pt x="155392" y="419100"/>
                </a:lnTo>
                <a:lnTo>
                  <a:pt x="210324" y="429260"/>
                </a:lnTo>
                <a:lnTo>
                  <a:pt x="229227" y="427989"/>
                </a:lnTo>
                <a:lnTo>
                  <a:pt x="265314" y="420369"/>
                </a:lnTo>
                <a:lnTo>
                  <a:pt x="273818" y="416560"/>
                </a:lnTo>
                <a:lnTo>
                  <a:pt x="209628" y="416560"/>
                </a:lnTo>
                <a:lnTo>
                  <a:pt x="192121" y="415289"/>
                </a:lnTo>
                <a:lnTo>
                  <a:pt x="143116" y="401319"/>
                </a:lnTo>
                <a:lnTo>
                  <a:pt x="100783" y="372110"/>
                </a:lnTo>
                <a:lnTo>
                  <a:pt x="67452" y="332739"/>
                </a:lnTo>
                <a:lnTo>
                  <a:pt x="45699" y="283210"/>
                </a:lnTo>
                <a:lnTo>
                  <a:pt x="38883" y="245110"/>
                </a:lnTo>
                <a:lnTo>
                  <a:pt x="38059" y="226060"/>
                </a:lnTo>
                <a:lnTo>
                  <a:pt x="39048" y="205739"/>
                </a:lnTo>
                <a:lnTo>
                  <a:pt x="52143" y="151129"/>
                </a:lnTo>
                <a:lnTo>
                  <a:pt x="78484" y="105410"/>
                </a:lnTo>
                <a:lnTo>
                  <a:pt x="115536" y="68579"/>
                </a:lnTo>
                <a:lnTo>
                  <a:pt x="160723" y="45719"/>
                </a:lnTo>
                <a:lnTo>
                  <a:pt x="194194" y="38100"/>
                </a:lnTo>
                <a:lnTo>
                  <a:pt x="276133" y="38100"/>
                </a:lnTo>
                <a:lnTo>
                  <a:pt x="265951" y="34289"/>
                </a:lnTo>
                <a:lnTo>
                  <a:pt x="248255" y="29210"/>
                </a:lnTo>
                <a:lnTo>
                  <a:pt x="229918" y="25400"/>
                </a:lnTo>
                <a:close/>
              </a:path>
              <a:path w="421640" h="453389">
                <a:moveTo>
                  <a:pt x="276133" y="38100"/>
                </a:moveTo>
                <a:lnTo>
                  <a:pt x="229222" y="38100"/>
                </a:lnTo>
                <a:lnTo>
                  <a:pt x="262534" y="45719"/>
                </a:lnTo>
                <a:lnTo>
                  <a:pt x="278227" y="52069"/>
                </a:lnTo>
                <a:lnTo>
                  <a:pt x="320560" y="81279"/>
                </a:lnTo>
                <a:lnTo>
                  <a:pt x="353891" y="120650"/>
                </a:lnTo>
                <a:lnTo>
                  <a:pt x="375645" y="171450"/>
                </a:lnTo>
                <a:lnTo>
                  <a:pt x="383286" y="227329"/>
                </a:lnTo>
                <a:lnTo>
                  <a:pt x="382295" y="247650"/>
                </a:lnTo>
                <a:lnTo>
                  <a:pt x="369201" y="302260"/>
                </a:lnTo>
                <a:lnTo>
                  <a:pt x="342859" y="347979"/>
                </a:lnTo>
                <a:lnTo>
                  <a:pt x="305807" y="384810"/>
                </a:lnTo>
                <a:lnTo>
                  <a:pt x="260620" y="407669"/>
                </a:lnTo>
                <a:lnTo>
                  <a:pt x="209628" y="416560"/>
                </a:lnTo>
                <a:lnTo>
                  <a:pt x="273818" y="416560"/>
                </a:lnTo>
                <a:lnTo>
                  <a:pt x="313816" y="394969"/>
                </a:lnTo>
                <a:lnTo>
                  <a:pt x="353321" y="355600"/>
                </a:lnTo>
                <a:lnTo>
                  <a:pt x="381236" y="306069"/>
                </a:lnTo>
                <a:lnTo>
                  <a:pt x="392132" y="267969"/>
                </a:lnTo>
                <a:lnTo>
                  <a:pt x="395972" y="227329"/>
                </a:lnTo>
                <a:lnTo>
                  <a:pt x="395037" y="205739"/>
                </a:lnTo>
                <a:lnTo>
                  <a:pt x="387681" y="166369"/>
                </a:lnTo>
                <a:lnTo>
                  <a:pt x="373641" y="130810"/>
                </a:lnTo>
                <a:lnTo>
                  <a:pt x="353682" y="97789"/>
                </a:lnTo>
                <a:lnTo>
                  <a:pt x="314322" y="59689"/>
                </a:lnTo>
                <a:lnTo>
                  <a:pt x="282921" y="40639"/>
                </a:lnTo>
                <a:lnTo>
                  <a:pt x="27613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319450" y="2361691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2813" y="2533327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106" y="0"/>
                </a:moveTo>
                <a:lnTo>
                  <a:pt x="1051106" y="50800"/>
                </a:lnTo>
                <a:lnTo>
                  <a:pt x="1113019" y="30162"/>
                </a:lnTo>
                <a:lnTo>
                  <a:pt x="1063806" y="30162"/>
                </a:lnTo>
                <a:lnTo>
                  <a:pt x="1063806" y="20637"/>
                </a:lnTo>
                <a:lnTo>
                  <a:pt x="1113019" y="20637"/>
                </a:lnTo>
                <a:lnTo>
                  <a:pt x="1051106" y="0"/>
                </a:lnTo>
                <a:close/>
              </a:path>
              <a:path w="1127760" h="50800">
                <a:moveTo>
                  <a:pt x="1051106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1051106" y="30162"/>
                </a:lnTo>
                <a:lnTo>
                  <a:pt x="1051106" y="20637"/>
                </a:lnTo>
                <a:close/>
              </a:path>
              <a:path w="1127760" h="50800">
                <a:moveTo>
                  <a:pt x="1113019" y="20637"/>
                </a:moveTo>
                <a:lnTo>
                  <a:pt x="1063806" y="20637"/>
                </a:lnTo>
                <a:lnTo>
                  <a:pt x="1063806" y="30162"/>
                </a:lnTo>
                <a:lnTo>
                  <a:pt x="1113019" y="30162"/>
                </a:lnTo>
                <a:lnTo>
                  <a:pt x="1127306" y="25400"/>
                </a:lnTo>
                <a:lnTo>
                  <a:pt x="1113019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35951" y="2533327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106" y="0"/>
                </a:moveTo>
                <a:lnTo>
                  <a:pt x="1051106" y="50800"/>
                </a:lnTo>
                <a:lnTo>
                  <a:pt x="1113019" y="30162"/>
                </a:lnTo>
                <a:lnTo>
                  <a:pt x="1063806" y="30162"/>
                </a:lnTo>
                <a:lnTo>
                  <a:pt x="1063806" y="20637"/>
                </a:lnTo>
                <a:lnTo>
                  <a:pt x="1113019" y="20637"/>
                </a:lnTo>
                <a:lnTo>
                  <a:pt x="1051106" y="0"/>
                </a:lnTo>
                <a:close/>
              </a:path>
              <a:path w="1127760" h="50800">
                <a:moveTo>
                  <a:pt x="1051106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1051106" y="30162"/>
                </a:lnTo>
                <a:lnTo>
                  <a:pt x="1051106" y="20637"/>
                </a:lnTo>
                <a:close/>
              </a:path>
              <a:path w="1127760" h="50800">
                <a:moveTo>
                  <a:pt x="1113019" y="20637"/>
                </a:moveTo>
                <a:lnTo>
                  <a:pt x="1063806" y="20637"/>
                </a:lnTo>
                <a:lnTo>
                  <a:pt x="1063806" y="30162"/>
                </a:lnTo>
                <a:lnTo>
                  <a:pt x="1113019" y="30162"/>
                </a:lnTo>
                <a:lnTo>
                  <a:pt x="1127306" y="25400"/>
                </a:lnTo>
                <a:lnTo>
                  <a:pt x="1113019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440151" y="2197100"/>
            <a:ext cx="309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Verdana"/>
                <a:cs typeface="Verdana"/>
              </a:rPr>
              <a:t>E</a:t>
            </a:r>
            <a:r>
              <a:rPr dirty="0" baseline="1182" sz="3525" spc="15" b="1" i="1">
                <a:latin typeface="Symbol"/>
                <a:cs typeface="Symbol"/>
              </a:rPr>
              <a:t>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0739" y="2361691"/>
            <a:ext cx="1076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315" algn="l"/>
              </a:tabLst>
            </a:pPr>
            <a:r>
              <a:rPr dirty="0" sz="2400" spc="-5" b="1">
                <a:latin typeface="Verdana"/>
                <a:cs typeface="Verdana"/>
              </a:rPr>
              <a:t>E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r>
              <a:rPr dirty="0" baseline="1182" sz="3525" b="1">
                <a:latin typeface="宋体"/>
                <a:cs typeface="宋体"/>
              </a:rPr>
              <a:t>	</a:t>
            </a:r>
            <a:r>
              <a:rPr dirty="0" sz="2400"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28784" y="2245867"/>
            <a:ext cx="290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+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76040" y="2651286"/>
            <a:ext cx="4310380" cy="490855"/>
          </a:xfrm>
          <a:custGeom>
            <a:avLst/>
            <a:gdLst/>
            <a:ahLst/>
            <a:cxnLst/>
            <a:rect l="l" t="t" r="r" b="b"/>
            <a:pathLst>
              <a:path w="4310380" h="490855">
                <a:moveTo>
                  <a:pt x="6902" y="87290"/>
                </a:moveTo>
                <a:lnTo>
                  <a:pt x="44895" y="136418"/>
                </a:lnTo>
                <a:lnTo>
                  <a:pt x="105658" y="177445"/>
                </a:lnTo>
                <a:lnTo>
                  <a:pt x="141597" y="197225"/>
                </a:lnTo>
                <a:lnTo>
                  <a:pt x="181109" y="216509"/>
                </a:lnTo>
                <a:lnTo>
                  <a:pt x="224099" y="235286"/>
                </a:lnTo>
                <a:lnTo>
                  <a:pt x="270469" y="253542"/>
                </a:lnTo>
                <a:lnTo>
                  <a:pt x="320120" y="271264"/>
                </a:lnTo>
                <a:lnTo>
                  <a:pt x="372954" y="288436"/>
                </a:lnTo>
                <a:lnTo>
                  <a:pt x="428872" y="305041"/>
                </a:lnTo>
                <a:lnTo>
                  <a:pt x="487775" y="321061"/>
                </a:lnTo>
                <a:lnTo>
                  <a:pt x="549562" y="336480"/>
                </a:lnTo>
                <a:lnTo>
                  <a:pt x="614132" y="351279"/>
                </a:lnTo>
                <a:lnTo>
                  <a:pt x="681388" y="365441"/>
                </a:lnTo>
                <a:lnTo>
                  <a:pt x="751226" y="378947"/>
                </a:lnTo>
                <a:lnTo>
                  <a:pt x="823546" y="391779"/>
                </a:lnTo>
                <a:lnTo>
                  <a:pt x="898249" y="403918"/>
                </a:lnTo>
                <a:lnTo>
                  <a:pt x="975234" y="415347"/>
                </a:lnTo>
                <a:lnTo>
                  <a:pt x="1054397" y="426044"/>
                </a:lnTo>
                <a:lnTo>
                  <a:pt x="1135640" y="435994"/>
                </a:lnTo>
                <a:lnTo>
                  <a:pt x="1218860" y="445178"/>
                </a:lnTo>
                <a:lnTo>
                  <a:pt x="1303957" y="453575"/>
                </a:lnTo>
                <a:lnTo>
                  <a:pt x="1390830" y="461167"/>
                </a:lnTo>
                <a:lnTo>
                  <a:pt x="1479377" y="467936"/>
                </a:lnTo>
                <a:lnTo>
                  <a:pt x="1569496" y="473864"/>
                </a:lnTo>
                <a:lnTo>
                  <a:pt x="1661088" y="478930"/>
                </a:lnTo>
                <a:lnTo>
                  <a:pt x="1754050" y="483119"/>
                </a:lnTo>
                <a:lnTo>
                  <a:pt x="1848281" y="486407"/>
                </a:lnTo>
                <a:lnTo>
                  <a:pt x="1943680" y="488779"/>
                </a:lnTo>
                <a:lnTo>
                  <a:pt x="2137553" y="490697"/>
                </a:lnTo>
                <a:lnTo>
                  <a:pt x="2249403" y="490066"/>
                </a:lnTo>
                <a:lnTo>
                  <a:pt x="2359766" y="488189"/>
                </a:lnTo>
                <a:lnTo>
                  <a:pt x="2468526" y="485098"/>
                </a:lnTo>
                <a:lnTo>
                  <a:pt x="2566742" y="481173"/>
                </a:lnTo>
                <a:lnTo>
                  <a:pt x="2137647" y="481173"/>
                </a:lnTo>
                <a:lnTo>
                  <a:pt x="1943917" y="479258"/>
                </a:lnTo>
                <a:lnTo>
                  <a:pt x="1848614" y="476888"/>
                </a:lnTo>
                <a:lnTo>
                  <a:pt x="1754479" y="473603"/>
                </a:lnTo>
                <a:lnTo>
                  <a:pt x="1661614" y="469421"/>
                </a:lnTo>
                <a:lnTo>
                  <a:pt x="1570122" y="464360"/>
                </a:lnTo>
                <a:lnTo>
                  <a:pt x="1480103" y="458439"/>
                </a:lnTo>
                <a:lnTo>
                  <a:pt x="1391659" y="451679"/>
                </a:lnTo>
                <a:lnTo>
                  <a:pt x="1304893" y="444096"/>
                </a:lnTo>
                <a:lnTo>
                  <a:pt x="1219904" y="435710"/>
                </a:lnTo>
                <a:lnTo>
                  <a:pt x="1136798" y="426540"/>
                </a:lnTo>
                <a:lnTo>
                  <a:pt x="1055673" y="416605"/>
                </a:lnTo>
                <a:lnTo>
                  <a:pt x="976632" y="405925"/>
                </a:lnTo>
                <a:lnTo>
                  <a:pt x="899777" y="394516"/>
                </a:lnTo>
                <a:lnTo>
                  <a:pt x="825211" y="382400"/>
                </a:lnTo>
                <a:lnTo>
                  <a:pt x="753035" y="369595"/>
                </a:lnTo>
                <a:lnTo>
                  <a:pt x="683350" y="356120"/>
                </a:lnTo>
                <a:lnTo>
                  <a:pt x="616261" y="341995"/>
                </a:lnTo>
                <a:lnTo>
                  <a:pt x="551868" y="327238"/>
                </a:lnTo>
                <a:lnTo>
                  <a:pt x="490274" y="311870"/>
                </a:lnTo>
                <a:lnTo>
                  <a:pt x="431584" y="295910"/>
                </a:lnTo>
                <a:lnTo>
                  <a:pt x="375898" y="279377"/>
                </a:lnTo>
                <a:lnTo>
                  <a:pt x="323321" y="262294"/>
                </a:lnTo>
                <a:lnTo>
                  <a:pt x="273958" y="244679"/>
                </a:lnTo>
                <a:lnTo>
                  <a:pt x="227911" y="226557"/>
                </a:lnTo>
                <a:lnTo>
                  <a:pt x="185286" y="207949"/>
                </a:lnTo>
                <a:lnTo>
                  <a:pt x="146188" y="188880"/>
                </a:lnTo>
                <a:lnTo>
                  <a:pt x="110723" y="169378"/>
                </a:lnTo>
                <a:lnTo>
                  <a:pt x="51113" y="129202"/>
                </a:lnTo>
                <a:lnTo>
                  <a:pt x="27174" y="108604"/>
                </a:lnTo>
                <a:lnTo>
                  <a:pt x="6902" y="87290"/>
                </a:lnTo>
                <a:close/>
              </a:path>
              <a:path w="4310380" h="490855">
                <a:moveTo>
                  <a:pt x="4280497" y="71726"/>
                </a:moveTo>
                <a:lnTo>
                  <a:pt x="4250919" y="106236"/>
                </a:lnTo>
                <a:lnTo>
                  <a:pt x="4209402" y="140586"/>
                </a:lnTo>
                <a:lnTo>
                  <a:pt x="4175537" y="162981"/>
                </a:lnTo>
                <a:lnTo>
                  <a:pt x="4136890" y="184913"/>
                </a:lnTo>
                <a:lnTo>
                  <a:pt x="4093651" y="206315"/>
                </a:lnTo>
                <a:lnTo>
                  <a:pt x="4045860" y="227194"/>
                </a:lnTo>
                <a:lnTo>
                  <a:pt x="3993714" y="247484"/>
                </a:lnTo>
                <a:lnTo>
                  <a:pt x="3937353" y="267154"/>
                </a:lnTo>
                <a:lnTo>
                  <a:pt x="3876917" y="286169"/>
                </a:lnTo>
                <a:lnTo>
                  <a:pt x="3812545" y="304495"/>
                </a:lnTo>
                <a:lnTo>
                  <a:pt x="3744374" y="322101"/>
                </a:lnTo>
                <a:lnTo>
                  <a:pt x="3672544" y="338956"/>
                </a:lnTo>
                <a:lnTo>
                  <a:pt x="3597193" y="355028"/>
                </a:lnTo>
                <a:lnTo>
                  <a:pt x="3518458" y="370286"/>
                </a:lnTo>
                <a:lnTo>
                  <a:pt x="3436476" y="384698"/>
                </a:lnTo>
                <a:lnTo>
                  <a:pt x="3351385" y="398235"/>
                </a:lnTo>
                <a:lnTo>
                  <a:pt x="3263322" y="410865"/>
                </a:lnTo>
                <a:lnTo>
                  <a:pt x="3172424" y="422556"/>
                </a:lnTo>
                <a:lnTo>
                  <a:pt x="3078827" y="433280"/>
                </a:lnTo>
                <a:lnTo>
                  <a:pt x="2982671" y="443006"/>
                </a:lnTo>
                <a:lnTo>
                  <a:pt x="2884088" y="451702"/>
                </a:lnTo>
                <a:lnTo>
                  <a:pt x="2783220" y="459337"/>
                </a:lnTo>
                <a:lnTo>
                  <a:pt x="2680200" y="465881"/>
                </a:lnTo>
                <a:lnTo>
                  <a:pt x="2575167" y="471304"/>
                </a:lnTo>
                <a:lnTo>
                  <a:pt x="2468256" y="475576"/>
                </a:lnTo>
                <a:lnTo>
                  <a:pt x="2359604" y="478665"/>
                </a:lnTo>
                <a:lnTo>
                  <a:pt x="2249349" y="480541"/>
                </a:lnTo>
                <a:lnTo>
                  <a:pt x="2137647" y="481173"/>
                </a:lnTo>
                <a:lnTo>
                  <a:pt x="2566742" y="481173"/>
                </a:lnTo>
                <a:lnTo>
                  <a:pt x="2680691" y="475394"/>
                </a:lnTo>
                <a:lnTo>
                  <a:pt x="2783823" y="468843"/>
                </a:lnTo>
                <a:lnTo>
                  <a:pt x="2884808" y="461199"/>
                </a:lnTo>
                <a:lnTo>
                  <a:pt x="2983508" y="452494"/>
                </a:lnTo>
                <a:lnTo>
                  <a:pt x="3079786" y="442757"/>
                </a:lnTo>
                <a:lnTo>
                  <a:pt x="3173509" y="432020"/>
                </a:lnTo>
                <a:lnTo>
                  <a:pt x="3264537" y="420311"/>
                </a:lnTo>
                <a:lnTo>
                  <a:pt x="3352737" y="407663"/>
                </a:lnTo>
                <a:lnTo>
                  <a:pt x="3437972" y="394105"/>
                </a:lnTo>
                <a:lnTo>
                  <a:pt x="3520107" y="379666"/>
                </a:lnTo>
                <a:lnTo>
                  <a:pt x="3599006" y="364379"/>
                </a:lnTo>
                <a:lnTo>
                  <a:pt x="3674531" y="348272"/>
                </a:lnTo>
                <a:lnTo>
                  <a:pt x="3746550" y="331374"/>
                </a:lnTo>
                <a:lnTo>
                  <a:pt x="3814926" y="313717"/>
                </a:lnTo>
                <a:lnTo>
                  <a:pt x="3879524" y="295329"/>
                </a:lnTo>
                <a:lnTo>
                  <a:pt x="3940211" y="276240"/>
                </a:lnTo>
                <a:lnTo>
                  <a:pt x="3996852" y="256477"/>
                </a:lnTo>
                <a:lnTo>
                  <a:pt x="4049313" y="236070"/>
                </a:lnTo>
                <a:lnTo>
                  <a:pt x="4097464" y="215044"/>
                </a:lnTo>
                <a:lnTo>
                  <a:pt x="4141227" y="193394"/>
                </a:lnTo>
                <a:lnTo>
                  <a:pt x="4180367" y="171190"/>
                </a:lnTo>
                <a:lnTo>
                  <a:pt x="4214806" y="148428"/>
                </a:lnTo>
                <a:lnTo>
                  <a:pt x="4257357" y="113257"/>
                </a:lnTo>
                <a:lnTo>
                  <a:pt x="4288830" y="76475"/>
                </a:lnTo>
                <a:lnTo>
                  <a:pt x="4289920" y="73699"/>
                </a:lnTo>
                <a:lnTo>
                  <a:pt x="4285888" y="72363"/>
                </a:lnTo>
                <a:lnTo>
                  <a:pt x="4280263" y="72363"/>
                </a:lnTo>
                <a:lnTo>
                  <a:pt x="4280497" y="71726"/>
                </a:lnTo>
                <a:close/>
              </a:path>
              <a:path w="4310380" h="490855">
                <a:moveTo>
                  <a:pt x="4309857" y="58630"/>
                </a:moveTo>
                <a:lnTo>
                  <a:pt x="4285308" y="58630"/>
                </a:lnTo>
                <a:lnTo>
                  <a:pt x="4294251" y="61916"/>
                </a:lnTo>
                <a:lnTo>
                  <a:pt x="4289920" y="73699"/>
                </a:lnTo>
                <a:lnTo>
                  <a:pt x="4309892" y="80321"/>
                </a:lnTo>
                <a:lnTo>
                  <a:pt x="4309857" y="58630"/>
                </a:lnTo>
                <a:close/>
              </a:path>
              <a:path w="4310380" h="490855">
                <a:moveTo>
                  <a:pt x="4285308" y="58630"/>
                </a:moveTo>
                <a:lnTo>
                  <a:pt x="4280874" y="70700"/>
                </a:lnTo>
                <a:lnTo>
                  <a:pt x="4289920" y="73699"/>
                </a:lnTo>
                <a:lnTo>
                  <a:pt x="4294251" y="61916"/>
                </a:lnTo>
                <a:lnTo>
                  <a:pt x="4285308" y="58630"/>
                </a:lnTo>
                <a:close/>
              </a:path>
              <a:path w="4310380" h="490855">
                <a:moveTo>
                  <a:pt x="4280907" y="71172"/>
                </a:moveTo>
                <a:lnTo>
                  <a:pt x="4280497" y="71726"/>
                </a:lnTo>
                <a:lnTo>
                  <a:pt x="4280263" y="72363"/>
                </a:lnTo>
                <a:lnTo>
                  <a:pt x="4280907" y="71172"/>
                </a:lnTo>
                <a:close/>
              </a:path>
              <a:path w="4310380" h="490855">
                <a:moveTo>
                  <a:pt x="4282295" y="71172"/>
                </a:moveTo>
                <a:lnTo>
                  <a:pt x="4280907" y="71172"/>
                </a:lnTo>
                <a:lnTo>
                  <a:pt x="4280263" y="72363"/>
                </a:lnTo>
                <a:lnTo>
                  <a:pt x="4285888" y="72363"/>
                </a:lnTo>
                <a:lnTo>
                  <a:pt x="4282295" y="71172"/>
                </a:lnTo>
                <a:close/>
              </a:path>
              <a:path w="4310380" h="490855">
                <a:moveTo>
                  <a:pt x="4280874" y="70700"/>
                </a:moveTo>
                <a:lnTo>
                  <a:pt x="4280497" y="71726"/>
                </a:lnTo>
                <a:lnTo>
                  <a:pt x="4280907" y="71172"/>
                </a:lnTo>
                <a:lnTo>
                  <a:pt x="4282295" y="71172"/>
                </a:lnTo>
                <a:lnTo>
                  <a:pt x="4280874" y="70700"/>
                </a:lnTo>
                <a:close/>
              </a:path>
              <a:path w="4310380" h="490855">
                <a:moveTo>
                  <a:pt x="4309762" y="0"/>
                </a:moveTo>
                <a:lnTo>
                  <a:pt x="4261674" y="64335"/>
                </a:lnTo>
                <a:lnTo>
                  <a:pt x="4280874" y="70700"/>
                </a:lnTo>
                <a:lnTo>
                  <a:pt x="4285308" y="58630"/>
                </a:lnTo>
                <a:lnTo>
                  <a:pt x="4309857" y="58630"/>
                </a:lnTo>
                <a:lnTo>
                  <a:pt x="4309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63641" y="3460910"/>
            <a:ext cx="383540" cy="416559"/>
          </a:xfrm>
          <a:custGeom>
            <a:avLst/>
            <a:gdLst/>
            <a:ahLst/>
            <a:cxnLst/>
            <a:rect l="l" t="t" r="r" b="b"/>
            <a:pathLst>
              <a:path w="383539" h="416560">
                <a:moveTo>
                  <a:pt x="0" y="208121"/>
                </a:moveTo>
                <a:lnTo>
                  <a:pt x="5062" y="160400"/>
                </a:lnTo>
                <a:lnTo>
                  <a:pt x="19481" y="116594"/>
                </a:lnTo>
                <a:lnTo>
                  <a:pt x="42107" y="77951"/>
                </a:lnTo>
                <a:lnTo>
                  <a:pt x="71789" y="45721"/>
                </a:lnTo>
                <a:lnTo>
                  <a:pt x="107377" y="21153"/>
                </a:lnTo>
                <a:lnTo>
                  <a:pt x="147720" y="5496"/>
                </a:lnTo>
                <a:lnTo>
                  <a:pt x="191668" y="0"/>
                </a:lnTo>
                <a:lnTo>
                  <a:pt x="235615" y="5496"/>
                </a:lnTo>
                <a:lnTo>
                  <a:pt x="275958" y="21153"/>
                </a:lnTo>
                <a:lnTo>
                  <a:pt x="311546" y="45721"/>
                </a:lnTo>
                <a:lnTo>
                  <a:pt x="341228" y="77951"/>
                </a:lnTo>
                <a:lnTo>
                  <a:pt x="363854" y="116594"/>
                </a:lnTo>
                <a:lnTo>
                  <a:pt x="378273" y="160400"/>
                </a:lnTo>
                <a:lnTo>
                  <a:pt x="383336" y="208121"/>
                </a:lnTo>
                <a:lnTo>
                  <a:pt x="378273" y="255841"/>
                </a:lnTo>
                <a:lnTo>
                  <a:pt x="363854" y="299647"/>
                </a:lnTo>
                <a:lnTo>
                  <a:pt x="341228" y="338290"/>
                </a:lnTo>
                <a:lnTo>
                  <a:pt x="311546" y="370520"/>
                </a:lnTo>
                <a:lnTo>
                  <a:pt x="275958" y="395088"/>
                </a:lnTo>
                <a:lnTo>
                  <a:pt x="235615" y="410745"/>
                </a:lnTo>
                <a:lnTo>
                  <a:pt x="191668" y="416242"/>
                </a:lnTo>
                <a:lnTo>
                  <a:pt x="147720" y="410745"/>
                </a:lnTo>
                <a:lnTo>
                  <a:pt x="107377" y="395088"/>
                </a:lnTo>
                <a:lnTo>
                  <a:pt x="71789" y="370520"/>
                </a:lnTo>
                <a:lnTo>
                  <a:pt x="42107" y="338290"/>
                </a:lnTo>
                <a:lnTo>
                  <a:pt x="19481" y="299647"/>
                </a:lnTo>
                <a:lnTo>
                  <a:pt x="5062" y="255841"/>
                </a:lnTo>
                <a:lnTo>
                  <a:pt x="0" y="2081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19832" y="3471164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7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74434" y="3460910"/>
            <a:ext cx="383540" cy="416559"/>
          </a:xfrm>
          <a:custGeom>
            <a:avLst/>
            <a:gdLst/>
            <a:ahLst/>
            <a:cxnLst/>
            <a:rect l="l" t="t" r="r" b="b"/>
            <a:pathLst>
              <a:path w="383539" h="416560">
                <a:moveTo>
                  <a:pt x="0" y="208121"/>
                </a:moveTo>
                <a:lnTo>
                  <a:pt x="5062" y="160400"/>
                </a:lnTo>
                <a:lnTo>
                  <a:pt x="19481" y="116594"/>
                </a:lnTo>
                <a:lnTo>
                  <a:pt x="42107" y="77951"/>
                </a:lnTo>
                <a:lnTo>
                  <a:pt x="71789" y="45721"/>
                </a:lnTo>
                <a:lnTo>
                  <a:pt x="107377" y="21153"/>
                </a:lnTo>
                <a:lnTo>
                  <a:pt x="147720" y="5496"/>
                </a:lnTo>
                <a:lnTo>
                  <a:pt x="191668" y="0"/>
                </a:lnTo>
                <a:lnTo>
                  <a:pt x="235615" y="5496"/>
                </a:lnTo>
                <a:lnTo>
                  <a:pt x="275958" y="21153"/>
                </a:lnTo>
                <a:lnTo>
                  <a:pt x="311546" y="45721"/>
                </a:lnTo>
                <a:lnTo>
                  <a:pt x="341228" y="77951"/>
                </a:lnTo>
                <a:lnTo>
                  <a:pt x="363854" y="116594"/>
                </a:lnTo>
                <a:lnTo>
                  <a:pt x="378273" y="160400"/>
                </a:lnTo>
                <a:lnTo>
                  <a:pt x="383336" y="208121"/>
                </a:lnTo>
                <a:lnTo>
                  <a:pt x="378273" y="255841"/>
                </a:lnTo>
                <a:lnTo>
                  <a:pt x="363854" y="299647"/>
                </a:lnTo>
                <a:lnTo>
                  <a:pt x="341228" y="338290"/>
                </a:lnTo>
                <a:lnTo>
                  <a:pt x="311546" y="370520"/>
                </a:lnTo>
                <a:lnTo>
                  <a:pt x="275958" y="395088"/>
                </a:lnTo>
                <a:lnTo>
                  <a:pt x="235615" y="410745"/>
                </a:lnTo>
                <a:lnTo>
                  <a:pt x="191668" y="416242"/>
                </a:lnTo>
                <a:lnTo>
                  <a:pt x="147720" y="410745"/>
                </a:lnTo>
                <a:lnTo>
                  <a:pt x="107377" y="395088"/>
                </a:lnTo>
                <a:lnTo>
                  <a:pt x="71789" y="370520"/>
                </a:lnTo>
                <a:lnTo>
                  <a:pt x="42107" y="338290"/>
                </a:lnTo>
                <a:lnTo>
                  <a:pt x="19481" y="299647"/>
                </a:lnTo>
                <a:lnTo>
                  <a:pt x="5062" y="255841"/>
                </a:lnTo>
                <a:lnTo>
                  <a:pt x="0" y="2081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230626" y="3471164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8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66198" y="3439314"/>
            <a:ext cx="421640" cy="453390"/>
          </a:xfrm>
          <a:custGeom>
            <a:avLst/>
            <a:gdLst/>
            <a:ahLst/>
            <a:cxnLst/>
            <a:rect l="l" t="t" r="r" b="b"/>
            <a:pathLst>
              <a:path w="421639" h="453389">
                <a:moveTo>
                  <a:pt x="209654" y="0"/>
                </a:moveTo>
                <a:lnTo>
                  <a:pt x="166946" y="5079"/>
                </a:lnTo>
                <a:lnTo>
                  <a:pt x="127261" y="17779"/>
                </a:lnTo>
                <a:lnTo>
                  <a:pt x="91526" y="39369"/>
                </a:lnTo>
                <a:lnTo>
                  <a:pt x="60559" y="67310"/>
                </a:lnTo>
                <a:lnTo>
                  <a:pt x="35138" y="101600"/>
                </a:lnTo>
                <a:lnTo>
                  <a:pt x="16040" y="139700"/>
                </a:lnTo>
                <a:lnTo>
                  <a:pt x="4058" y="182879"/>
                </a:lnTo>
                <a:lnTo>
                  <a:pt x="0" y="227329"/>
                </a:lnTo>
                <a:lnTo>
                  <a:pt x="1154" y="250189"/>
                </a:lnTo>
                <a:lnTo>
                  <a:pt x="9594" y="294639"/>
                </a:lnTo>
                <a:lnTo>
                  <a:pt x="25538" y="335279"/>
                </a:lnTo>
                <a:lnTo>
                  <a:pt x="48188" y="372109"/>
                </a:lnTo>
                <a:lnTo>
                  <a:pt x="76770" y="402589"/>
                </a:lnTo>
                <a:lnTo>
                  <a:pt x="110507" y="426719"/>
                </a:lnTo>
                <a:lnTo>
                  <a:pt x="148578" y="444500"/>
                </a:lnTo>
                <a:lnTo>
                  <a:pt x="190058" y="453389"/>
                </a:lnTo>
                <a:lnTo>
                  <a:pt x="211740" y="453389"/>
                </a:lnTo>
                <a:lnTo>
                  <a:pt x="233409" y="452119"/>
                </a:lnTo>
                <a:lnTo>
                  <a:pt x="254448" y="449579"/>
                </a:lnTo>
                <a:lnTo>
                  <a:pt x="274728" y="443229"/>
                </a:lnTo>
                <a:lnTo>
                  <a:pt x="277962" y="441959"/>
                </a:lnTo>
                <a:lnTo>
                  <a:pt x="211044" y="441959"/>
                </a:lnTo>
                <a:lnTo>
                  <a:pt x="190752" y="440689"/>
                </a:lnTo>
                <a:lnTo>
                  <a:pt x="151993" y="431800"/>
                </a:lnTo>
                <a:lnTo>
                  <a:pt x="116394" y="415289"/>
                </a:lnTo>
                <a:lnTo>
                  <a:pt x="84776" y="392429"/>
                </a:lnTo>
                <a:lnTo>
                  <a:pt x="57927" y="363219"/>
                </a:lnTo>
                <a:lnTo>
                  <a:pt x="36621" y="328929"/>
                </a:lnTo>
                <a:lnTo>
                  <a:pt x="21629" y="290829"/>
                </a:lnTo>
                <a:lnTo>
                  <a:pt x="13731" y="248919"/>
                </a:lnTo>
                <a:lnTo>
                  <a:pt x="12686" y="227329"/>
                </a:lnTo>
                <a:lnTo>
                  <a:pt x="13675" y="205739"/>
                </a:lnTo>
                <a:lnTo>
                  <a:pt x="21466" y="163829"/>
                </a:lnTo>
                <a:lnTo>
                  <a:pt x="36358" y="125729"/>
                </a:lnTo>
                <a:lnTo>
                  <a:pt x="57567" y="91439"/>
                </a:lnTo>
                <a:lnTo>
                  <a:pt x="84319" y="62229"/>
                </a:lnTo>
                <a:lnTo>
                  <a:pt x="115840" y="38100"/>
                </a:lnTo>
                <a:lnTo>
                  <a:pt x="151356" y="21589"/>
                </a:lnTo>
                <a:lnTo>
                  <a:pt x="190061" y="13969"/>
                </a:lnTo>
                <a:lnTo>
                  <a:pt x="210350" y="12700"/>
                </a:lnTo>
                <a:lnTo>
                  <a:pt x="279323" y="12700"/>
                </a:lnTo>
                <a:lnTo>
                  <a:pt x="272816" y="10160"/>
                </a:lnTo>
                <a:lnTo>
                  <a:pt x="252439" y="3810"/>
                </a:lnTo>
                <a:lnTo>
                  <a:pt x="231336" y="1269"/>
                </a:lnTo>
                <a:lnTo>
                  <a:pt x="209654" y="0"/>
                </a:lnTo>
                <a:close/>
              </a:path>
              <a:path w="421639" h="453389">
                <a:moveTo>
                  <a:pt x="279323" y="12700"/>
                </a:moveTo>
                <a:lnTo>
                  <a:pt x="210350" y="12700"/>
                </a:lnTo>
                <a:lnTo>
                  <a:pt x="230642" y="13969"/>
                </a:lnTo>
                <a:lnTo>
                  <a:pt x="250363" y="16510"/>
                </a:lnTo>
                <a:lnTo>
                  <a:pt x="287648" y="29210"/>
                </a:lnTo>
                <a:lnTo>
                  <a:pt x="321356" y="49529"/>
                </a:lnTo>
                <a:lnTo>
                  <a:pt x="350687" y="74929"/>
                </a:lnTo>
                <a:lnTo>
                  <a:pt x="374860" y="106679"/>
                </a:lnTo>
                <a:lnTo>
                  <a:pt x="393108" y="143510"/>
                </a:lnTo>
                <a:lnTo>
                  <a:pt x="404651" y="182879"/>
                </a:lnTo>
                <a:lnTo>
                  <a:pt x="408708" y="226059"/>
                </a:lnTo>
                <a:lnTo>
                  <a:pt x="407719" y="248919"/>
                </a:lnTo>
                <a:lnTo>
                  <a:pt x="399928" y="290829"/>
                </a:lnTo>
                <a:lnTo>
                  <a:pt x="385036" y="328929"/>
                </a:lnTo>
                <a:lnTo>
                  <a:pt x="363827" y="363219"/>
                </a:lnTo>
                <a:lnTo>
                  <a:pt x="337077" y="392429"/>
                </a:lnTo>
                <a:lnTo>
                  <a:pt x="305554" y="415289"/>
                </a:lnTo>
                <a:lnTo>
                  <a:pt x="270038" y="431800"/>
                </a:lnTo>
                <a:lnTo>
                  <a:pt x="231333" y="440689"/>
                </a:lnTo>
                <a:lnTo>
                  <a:pt x="211044" y="441959"/>
                </a:lnTo>
                <a:lnTo>
                  <a:pt x="277962" y="441959"/>
                </a:lnTo>
                <a:lnTo>
                  <a:pt x="312548" y="425450"/>
                </a:lnTo>
                <a:lnTo>
                  <a:pt x="345997" y="401319"/>
                </a:lnTo>
                <a:lnTo>
                  <a:pt x="374286" y="369569"/>
                </a:lnTo>
                <a:lnTo>
                  <a:pt x="396645" y="334009"/>
                </a:lnTo>
                <a:lnTo>
                  <a:pt x="412286" y="293369"/>
                </a:lnTo>
                <a:lnTo>
                  <a:pt x="420405" y="248919"/>
                </a:lnTo>
                <a:lnTo>
                  <a:pt x="421394" y="226059"/>
                </a:lnTo>
                <a:lnTo>
                  <a:pt x="420240" y="203200"/>
                </a:lnTo>
                <a:lnTo>
                  <a:pt x="411800" y="158750"/>
                </a:lnTo>
                <a:lnTo>
                  <a:pt x="395857" y="118110"/>
                </a:lnTo>
                <a:lnTo>
                  <a:pt x="373206" y="82550"/>
                </a:lnTo>
                <a:lnTo>
                  <a:pt x="344624" y="52069"/>
                </a:lnTo>
                <a:lnTo>
                  <a:pt x="310887" y="26669"/>
                </a:lnTo>
                <a:lnTo>
                  <a:pt x="292338" y="17779"/>
                </a:lnTo>
                <a:lnTo>
                  <a:pt x="279323" y="12700"/>
                </a:lnTo>
                <a:close/>
              </a:path>
              <a:path w="421639" h="453389">
                <a:moveTo>
                  <a:pt x="211044" y="25400"/>
                </a:moveTo>
                <a:lnTo>
                  <a:pt x="156046" y="34289"/>
                </a:lnTo>
                <a:lnTo>
                  <a:pt x="107537" y="59689"/>
                </a:lnTo>
                <a:lnTo>
                  <a:pt x="68027" y="97789"/>
                </a:lnTo>
                <a:lnTo>
                  <a:pt x="47966" y="130810"/>
                </a:lnTo>
                <a:lnTo>
                  <a:pt x="33825" y="166369"/>
                </a:lnTo>
                <a:lnTo>
                  <a:pt x="26362" y="205739"/>
                </a:lnTo>
                <a:lnTo>
                  <a:pt x="25372" y="226059"/>
                </a:lnTo>
                <a:lnTo>
                  <a:pt x="26306" y="247650"/>
                </a:lnTo>
                <a:lnTo>
                  <a:pt x="33663" y="287019"/>
                </a:lnTo>
                <a:lnTo>
                  <a:pt x="47705" y="322579"/>
                </a:lnTo>
                <a:lnTo>
                  <a:pt x="67666" y="355600"/>
                </a:lnTo>
                <a:lnTo>
                  <a:pt x="107030" y="393700"/>
                </a:lnTo>
                <a:lnTo>
                  <a:pt x="155408" y="419100"/>
                </a:lnTo>
                <a:lnTo>
                  <a:pt x="210350" y="429259"/>
                </a:lnTo>
                <a:lnTo>
                  <a:pt x="229256" y="427989"/>
                </a:lnTo>
                <a:lnTo>
                  <a:pt x="265348" y="420369"/>
                </a:lnTo>
                <a:lnTo>
                  <a:pt x="273854" y="416559"/>
                </a:lnTo>
                <a:lnTo>
                  <a:pt x="209654" y="416559"/>
                </a:lnTo>
                <a:lnTo>
                  <a:pt x="192143" y="415289"/>
                </a:lnTo>
                <a:lnTo>
                  <a:pt x="143127" y="401319"/>
                </a:lnTo>
                <a:lnTo>
                  <a:pt x="100787" y="372109"/>
                </a:lnTo>
                <a:lnTo>
                  <a:pt x="67452" y="332739"/>
                </a:lnTo>
                <a:lnTo>
                  <a:pt x="45698" y="283209"/>
                </a:lnTo>
                <a:lnTo>
                  <a:pt x="38883" y="245109"/>
                </a:lnTo>
                <a:lnTo>
                  <a:pt x="38059" y="226059"/>
                </a:lnTo>
                <a:lnTo>
                  <a:pt x="39048" y="207009"/>
                </a:lnTo>
                <a:lnTo>
                  <a:pt x="46183" y="168909"/>
                </a:lnTo>
                <a:lnTo>
                  <a:pt x="68388" y="119379"/>
                </a:lnTo>
                <a:lnTo>
                  <a:pt x="102160" y="80010"/>
                </a:lnTo>
                <a:lnTo>
                  <a:pt x="144920" y="52069"/>
                </a:lnTo>
                <a:lnTo>
                  <a:pt x="194214" y="38100"/>
                </a:lnTo>
                <a:lnTo>
                  <a:pt x="276169" y="38100"/>
                </a:lnTo>
                <a:lnTo>
                  <a:pt x="265986" y="34289"/>
                </a:lnTo>
                <a:lnTo>
                  <a:pt x="248287" y="29210"/>
                </a:lnTo>
                <a:lnTo>
                  <a:pt x="229946" y="26669"/>
                </a:lnTo>
                <a:lnTo>
                  <a:pt x="211044" y="25400"/>
                </a:lnTo>
                <a:close/>
              </a:path>
              <a:path w="421639" h="453389">
                <a:moveTo>
                  <a:pt x="276169" y="38100"/>
                </a:moveTo>
                <a:lnTo>
                  <a:pt x="211740" y="38100"/>
                </a:lnTo>
                <a:lnTo>
                  <a:pt x="229251" y="39369"/>
                </a:lnTo>
                <a:lnTo>
                  <a:pt x="246211" y="41910"/>
                </a:lnTo>
                <a:lnTo>
                  <a:pt x="293227" y="60960"/>
                </a:lnTo>
                <a:lnTo>
                  <a:pt x="332846" y="92710"/>
                </a:lnTo>
                <a:lnTo>
                  <a:pt x="362607" y="137160"/>
                </a:lnTo>
                <a:lnTo>
                  <a:pt x="379934" y="189229"/>
                </a:lnTo>
                <a:lnTo>
                  <a:pt x="383335" y="227329"/>
                </a:lnTo>
                <a:lnTo>
                  <a:pt x="382346" y="247650"/>
                </a:lnTo>
                <a:lnTo>
                  <a:pt x="369251" y="302259"/>
                </a:lnTo>
                <a:lnTo>
                  <a:pt x="342908" y="347979"/>
                </a:lnTo>
                <a:lnTo>
                  <a:pt x="305852" y="384809"/>
                </a:lnTo>
                <a:lnTo>
                  <a:pt x="260658" y="407669"/>
                </a:lnTo>
                <a:lnTo>
                  <a:pt x="209654" y="416559"/>
                </a:lnTo>
                <a:lnTo>
                  <a:pt x="273854" y="416559"/>
                </a:lnTo>
                <a:lnTo>
                  <a:pt x="313857" y="394969"/>
                </a:lnTo>
                <a:lnTo>
                  <a:pt x="353368" y="355600"/>
                </a:lnTo>
                <a:lnTo>
                  <a:pt x="381285" y="306069"/>
                </a:lnTo>
                <a:lnTo>
                  <a:pt x="392183" y="267969"/>
                </a:lnTo>
                <a:lnTo>
                  <a:pt x="396022" y="227329"/>
                </a:lnTo>
                <a:lnTo>
                  <a:pt x="395088" y="207009"/>
                </a:lnTo>
                <a:lnTo>
                  <a:pt x="387731" y="167639"/>
                </a:lnTo>
                <a:lnTo>
                  <a:pt x="373691" y="130810"/>
                </a:lnTo>
                <a:lnTo>
                  <a:pt x="341767" y="83819"/>
                </a:lnTo>
                <a:lnTo>
                  <a:pt x="299114" y="49529"/>
                </a:lnTo>
                <a:lnTo>
                  <a:pt x="282958" y="40639"/>
                </a:lnTo>
                <a:lnTo>
                  <a:pt x="27616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741419" y="3468116"/>
            <a:ext cx="219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9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46978" y="3643631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257" y="30162"/>
                </a:moveTo>
                <a:lnTo>
                  <a:pt x="1051257" y="50800"/>
                </a:lnTo>
                <a:lnTo>
                  <a:pt x="1113170" y="30162"/>
                </a:lnTo>
                <a:lnTo>
                  <a:pt x="1051257" y="30162"/>
                </a:lnTo>
                <a:close/>
              </a:path>
              <a:path w="1127760" h="50800">
                <a:moveTo>
                  <a:pt x="1051257" y="20637"/>
                </a:moveTo>
                <a:lnTo>
                  <a:pt x="1051257" y="30162"/>
                </a:lnTo>
                <a:lnTo>
                  <a:pt x="1063957" y="30162"/>
                </a:lnTo>
                <a:lnTo>
                  <a:pt x="1063957" y="20637"/>
                </a:lnTo>
                <a:lnTo>
                  <a:pt x="1051257" y="20637"/>
                </a:lnTo>
                <a:close/>
              </a:path>
              <a:path w="1127760" h="50800">
                <a:moveTo>
                  <a:pt x="1051257" y="0"/>
                </a:moveTo>
                <a:lnTo>
                  <a:pt x="1051257" y="20637"/>
                </a:lnTo>
                <a:lnTo>
                  <a:pt x="1063957" y="20637"/>
                </a:lnTo>
                <a:lnTo>
                  <a:pt x="1063957" y="30162"/>
                </a:lnTo>
                <a:lnTo>
                  <a:pt x="1113174" y="30161"/>
                </a:lnTo>
                <a:lnTo>
                  <a:pt x="1127457" y="25400"/>
                </a:lnTo>
                <a:lnTo>
                  <a:pt x="1051257" y="0"/>
                </a:lnTo>
                <a:close/>
              </a:path>
              <a:path w="1127760" h="50800">
                <a:moveTo>
                  <a:pt x="0" y="20636"/>
                </a:moveTo>
                <a:lnTo>
                  <a:pt x="0" y="30161"/>
                </a:lnTo>
                <a:lnTo>
                  <a:pt x="1051257" y="30162"/>
                </a:lnTo>
                <a:lnTo>
                  <a:pt x="1051257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57770" y="3643631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259" y="30162"/>
                </a:moveTo>
                <a:lnTo>
                  <a:pt x="1051259" y="50800"/>
                </a:lnTo>
                <a:lnTo>
                  <a:pt x="1113171" y="30162"/>
                </a:lnTo>
                <a:lnTo>
                  <a:pt x="1051259" y="30162"/>
                </a:lnTo>
                <a:close/>
              </a:path>
              <a:path w="1127760" h="50800">
                <a:moveTo>
                  <a:pt x="1051259" y="20637"/>
                </a:moveTo>
                <a:lnTo>
                  <a:pt x="1051259" y="30162"/>
                </a:lnTo>
                <a:lnTo>
                  <a:pt x="1063957" y="30162"/>
                </a:lnTo>
                <a:lnTo>
                  <a:pt x="1063957" y="20637"/>
                </a:lnTo>
                <a:lnTo>
                  <a:pt x="1051259" y="20637"/>
                </a:lnTo>
                <a:close/>
              </a:path>
              <a:path w="1127760" h="50800">
                <a:moveTo>
                  <a:pt x="1051259" y="0"/>
                </a:moveTo>
                <a:lnTo>
                  <a:pt x="1051259" y="20637"/>
                </a:lnTo>
                <a:lnTo>
                  <a:pt x="1063957" y="20637"/>
                </a:lnTo>
                <a:lnTo>
                  <a:pt x="1063957" y="30162"/>
                </a:lnTo>
                <a:lnTo>
                  <a:pt x="1113175" y="30161"/>
                </a:lnTo>
                <a:lnTo>
                  <a:pt x="1127459" y="25400"/>
                </a:lnTo>
                <a:lnTo>
                  <a:pt x="1051259" y="0"/>
                </a:lnTo>
                <a:close/>
              </a:path>
              <a:path w="1127760" h="50800">
                <a:moveTo>
                  <a:pt x="0" y="20636"/>
                </a:moveTo>
                <a:lnTo>
                  <a:pt x="0" y="30161"/>
                </a:lnTo>
                <a:lnTo>
                  <a:pt x="1051259" y="30162"/>
                </a:lnTo>
                <a:lnTo>
                  <a:pt x="1051259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62964" y="3446779"/>
            <a:ext cx="538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T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51209" y="3285235"/>
            <a:ext cx="2241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16830" y="2197100"/>
            <a:ext cx="376555" cy="147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  <a:p>
            <a:pPr marL="80010">
              <a:lnSpc>
                <a:spcPct val="100000"/>
              </a:lnSpc>
              <a:spcBef>
                <a:spcPts val="975"/>
              </a:spcBef>
            </a:pPr>
            <a:r>
              <a:rPr dirty="0" sz="2400" b="1">
                <a:latin typeface="Verdana"/>
                <a:cs typeface="Verdana"/>
              </a:rPr>
              <a:t>T</a:t>
            </a:r>
            <a:r>
              <a:rPr dirty="0" baseline="1182" sz="3525" spc="15" b="1" i="1">
                <a:latin typeface="Symbol"/>
                <a:cs typeface="Symbol"/>
              </a:rPr>
              <a:t>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63569" y="4178292"/>
            <a:ext cx="383540" cy="415925"/>
          </a:xfrm>
          <a:custGeom>
            <a:avLst/>
            <a:gdLst/>
            <a:ahLst/>
            <a:cxnLst/>
            <a:rect l="l" t="t" r="r" b="b"/>
            <a:pathLst>
              <a:path w="383539" h="415925">
                <a:moveTo>
                  <a:pt x="0" y="207956"/>
                </a:moveTo>
                <a:lnTo>
                  <a:pt x="5061" y="160273"/>
                </a:lnTo>
                <a:lnTo>
                  <a:pt x="19479" y="116502"/>
                </a:lnTo>
                <a:lnTo>
                  <a:pt x="42103" y="77890"/>
                </a:lnTo>
                <a:lnTo>
                  <a:pt x="71783" y="45685"/>
                </a:lnTo>
                <a:lnTo>
                  <a:pt x="107368" y="21136"/>
                </a:lnTo>
                <a:lnTo>
                  <a:pt x="147707" y="5492"/>
                </a:lnTo>
                <a:lnTo>
                  <a:pt x="191652" y="0"/>
                </a:lnTo>
                <a:lnTo>
                  <a:pt x="235596" y="5492"/>
                </a:lnTo>
                <a:lnTo>
                  <a:pt x="275935" y="21136"/>
                </a:lnTo>
                <a:lnTo>
                  <a:pt x="311520" y="45685"/>
                </a:lnTo>
                <a:lnTo>
                  <a:pt x="341200" y="77890"/>
                </a:lnTo>
                <a:lnTo>
                  <a:pt x="363824" y="116502"/>
                </a:lnTo>
                <a:lnTo>
                  <a:pt x="378242" y="160273"/>
                </a:lnTo>
                <a:lnTo>
                  <a:pt x="383304" y="207956"/>
                </a:lnTo>
                <a:lnTo>
                  <a:pt x="378242" y="255638"/>
                </a:lnTo>
                <a:lnTo>
                  <a:pt x="363824" y="299409"/>
                </a:lnTo>
                <a:lnTo>
                  <a:pt x="341200" y="338021"/>
                </a:lnTo>
                <a:lnTo>
                  <a:pt x="311520" y="370226"/>
                </a:lnTo>
                <a:lnTo>
                  <a:pt x="275935" y="394775"/>
                </a:lnTo>
                <a:lnTo>
                  <a:pt x="235596" y="410419"/>
                </a:lnTo>
                <a:lnTo>
                  <a:pt x="191652" y="415912"/>
                </a:lnTo>
                <a:lnTo>
                  <a:pt x="147707" y="410419"/>
                </a:lnTo>
                <a:lnTo>
                  <a:pt x="107368" y="394775"/>
                </a:lnTo>
                <a:lnTo>
                  <a:pt x="71783" y="370226"/>
                </a:lnTo>
                <a:lnTo>
                  <a:pt x="42103" y="338021"/>
                </a:lnTo>
                <a:lnTo>
                  <a:pt x="19479" y="299409"/>
                </a:lnTo>
                <a:lnTo>
                  <a:pt x="5061" y="255638"/>
                </a:lnTo>
                <a:lnTo>
                  <a:pt x="0" y="2079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652120" y="4187444"/>
            <a:ext cx="41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10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69419" y="4360849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165" y="30162"/>
                </a:moveTo>
                <a:lnTo>
                  <a:pt x="1051165" y="50799"/>
                </a:lnTo>
                <a:lnTo>
                  <a:pt x="1113077" y="30162"/>
                </a:lnTo>
                <a:lnTo>
                  <a:pt x="1051165" y="30162"/>
                </a:lnTo>
                <a:close/>
              </a:path>
              <a:path w="1127760" h="50800">
                <a:moveTo>
                  <a:pt x="1051165" y="20637"/>
                </a:moveTo>
                <a:lnTo>
                  <a:pt x="1051165" y="30162"/>
                </a:lnTo>
                <a:lnTo>
                  <a:pt x="1063863" y="30162"/>
                </a:lnTo>
                <a:lnTo>
                  <a:pt x="1063863" y="20637"/>
                </a:lnTo>
                <a:lnTo>
                  <a:pt x="1051165" y="20637"/>
                </a:lnTo>
                <a:close/>
              </a:path>
              <a:path w="1127760" h="50800">
                <a:moveTo>
                  <a:pt x="1051165" y="0"/>
                </a:moveTo>
                <a:lnTo>
                  <a:pt x="1051165" y="20637"/>
                </a:lnTo>
                <a:lnTo>
                  <a:pt x="1063863" y="20637"/>
                </a:lnTo>
                <a:lnTo>
                  <a:pt x="1063863" y="30162"/>
                </a:lnTo>
                <a:lnTo>
                  <a:pt x="1113081" y="30161"/>
                </a:lnTo>
                <a:lnTo>
                  <a:pt x="1127365" y="25399"/>
                </a:lnTo>
                <a:lnTo>
                  <a:pt x="1051165" y="0"/>
                </a:lnTo>
                <a:close/>
              </a:path>
              <a:path w="1127760" h="50800">
                <a:moveTo>
                  <a:pt x="0" y="20636"/>
                </a:moveTo>
                <a:lnTo>
                  <a:pt x="0" y="30161"/>
                </a:lnTo>
                <a:lnTo>
                  <a:pt x="1051165" y="30162"/>
                </a:lnTo>
                <a:lnTo>
                  <a:pt x="1051165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25181" y="4337743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163" y="0"/>
                </a:moveTo>
                <a:lnTo>
                  <a:pt x="1051163" y="50800"/>
                </a:lnTo>
                <a:lnTo>
                  <a:pt x="1113079" y="30162"/>
                </a:lnTo>
                <a:lnTo>
                  <a:pt x="1063863" y="30162"/>
                </a:lnTo>
                <a:lnTo>
                  <a:pt x="1063863" y="20637"/>
                </a:lnTo>
                <a:lnTo>
                  <a:pt x="1113073" y="20637"/>
                </a:lnTo>
                <a:lnTo>
                  <a:pt x="1051163" y="0"/>
                </a:lnTo>
                <a:close/>
              </a:path>
              <a:path w="1127760" h="50800">
                <a:moveTo>
                  <a:pt x="1051163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1051163" y="30162"/>
                </a:lnTo>
                <a:lnTo>
                  <a:pt x="1051163" y="20637"/>
                </a:lnTo>
                <a:close/>
              </a:path>
              <a:path w="1127760" h="50800">
                <a:moveTo>
                  <a:pt x="1113073" y="20637"/>
                </a:moveTo>
                <a:lnTo>
                  <a:pt x="1063863" y="20637"/>
                </a:lnTo>
                <a:lnTo>
                  <a:pt x="1063863" y="30162"/>
                </a:lnTo>
                <a:lnTo>
                  <a:pt x="1113079" y="30162"/>
                </a:lnTo>
                <a:lnTo>
                  <a:pt x="1127363" y="25401"/>
                </a:lnTo>
                <a:lnTo>
                  <a:pt x="1113073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58395" y="4337743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163" y="0"/>
                </a:moveTo>
                <a:lnTo>
                  <a:pt x="1051163" y="50800"/>
                </a:lnTo>
                <a:lnTo>
                  <a:pt x="1113079" y="30162"/>
                </a:lnTo>
                <a:lnTo>
                  <a:pt x="1063863" y="30162"/>
                </a:lnTo>
                <a:lnTo>
                  <a:pt x="1063863" y="20637"/>
                </a:lnTo>
                <a:lnTo>
                  <a:pt x="1113073" y="20637"/>
                </a:lnTo>
                <a:lnTo>
                  <a:pt x="1051163" y="0"/>
                </a:lnTo>
                <a:close/>
              </a:path>
              <a:path w="1127760" h="50800">
                <a:moveTo>
                  <a:pt x="1051163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1051163" y="30162"/>
                </a:lnTo>
                <a:lnTo>
                  <a:pt x="1051163" y="20637"/>
                </a:lnTo>
                <a:close/>
              </a:path>
              <a:path w="1127760" h="50800">
                <a:moveTo>
                  <a:pt x="1113073" y="20637"/>
                </a:moveTo>
                <a:lnTo>
                  <a:pt x="1063863" y="20637"/>
                </a:lnTo>
                <a:lnTo>
                  <a:pt x="1063863" y="30162"/>
                </a:lnTo>
                <a:lnTo>
                  <a:pt x="1113079" y="30162"/>
                </a:lnTo>
                <a:lnTo>
                  <a:pt x="1127363" y="25401"/>
                </a:lnTo>
                <a:lnTo>
                  <a:pt x="1113073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462609" y="4004564"/>
            <a:ext cx="309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T</a:t>
            </a:r>
            <a:r>
              <a:rPr dirty="0" baseline="1182" sz="3525" spc="15" b="1" i="1">
                <a:latin typeface="Symbol"/>
                <a:cs typeface="Symbol"/>
              </a:rPr>
              <a:t>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2964" y="4166107"/>
            <a:ext cx="614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T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51084" y="4050283"/>
            <a:ext cx="242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*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98329" y="4489735"/>
            <a:ext cx="4304665" cy="455930"/>
          </a:xfrm>
          <a:custGeom>
            <a:avLst/>
            <a:gdLst/>
            <a:ahLst/>
            <a:cxnLst/>
            <a:rect l="l" t="t" r="r" b="b"/>
            <a:pathLst>
              <a:path w="4304665" h="455929">
                <a:moveTo>
                  <a:pt x="6897" y="52989"/>
                </a:moveTo>
                <a:lnTo>
                  <a:pt x="44895" y="102059"/>
                </a:lnTo>
                <a:lnTo>
                  <a:pt x="105658" y="143028"/>
                </a:lnTo>
                <a:lnTo>
                  <a:pt x="141597" y="162779"/>
                </a:lnTo>
                <a:lnTo>
                  <a:pt x="181127" y="182043"/>
                </a:lnTo>
                <a:lnTo>
                  <a:pt x="224099" y="200784"/>
                </a:lnTo>
                <a:lnTo>
                  <a:pt x="270469" y="219014"/>
                </a:lnTo>
                <a:lnTo>
                  <a:pt x="320121" y="236710"/>
                </a:lnTo>
                <a:lnTo>
                  <a:pt x="372954" y="253856"/>
                </a:lnTo>
                <a:lnTo>
                  <a:pt x="428872" y="270437"/>
                </a:lnTo>
                <a:lnTo>
                  <a:pt x="487775" y="286434"/>
                </a:lnTo>
                <a:lnTo>
                  <a:pt x="549562" y="301830"/>
                </a:lnTo>
                <a:lnTo>
                  <a:pt x="614133" y="316608"/>
                </a:lnTo>
                <a:lnTo>
                  <a:pt x="681388" y="330749"/>
                </a:lnTo>
                <a:lnTo>
                  <a:pt x="751226" y="344236"/>
                </a:lnTo>
                <a:lnTo>
                  <a:pt x="823548" y="357049"/>
                </a:lnTo>
                <a:lnTo>
                  <a:pt x="898250" y="369171"/>
                </a:lnTo>
                <a:lnTo>
                  <a:pt x="975234" y="380582"/>
                </a:lnTo>
                <a:lnTo>
                  <a:pt x="1054398" y="391265"/>
                </a:lnTo>
                <a:lnTo>
                  <a:pt x="1135641" y="401200"/>
                </a:lnTo>
                <a:lnTo>
                  <a:pt x="1218862" y="410370"/>
                </a:lnTo>
                <a:lnTo>
                  <a:pt x="1303958" y="418755"/>
                </a:lnTo>
                <a:lnTo>
                  <a:pt x="1390831" y="426336"/>
                </a:lnTo>
                <a:lnTo>
                  <a:pt x="1479378" y="433096"/>
                </a:lnTo>
                <a:lnTo>
                  <a:pt x="1569499" y="439014"/>
                </a:lnTo>
                <a:lnTo>
                  <a:pt x="1661090" y="444074"/>
                </a:lnTo>
                <a:lnTo>
                  <a:pt x="1754052" y="448256"/>
                </a:lnTo>
                <a:lnTo>
                  <a:pt x="1848284" y="451540"/>
                </a:lnTo>
                <a:lnTo>
                  <a:pt x="1943682" y="453909"/>
                </a:lnTo>
                <a:lnTo>
                  <a:pt x="2137556" y="455824"/>
                </a:lnTo>
                <a:lnTo>
                  <a:pt x="2243941" y="455251"/>
                </a:lnTo>
                <a:lnTo>
                  <a:pt x="2349046" y="453550"/>
                </a:lnTo>
                <a:lnTo>
                  <a:pt x="2452767" y="450744"/>
                </a:lnTo>
                <a:lnTo>
                  <a:pt x="2554982" y="446860"/>
                </a:lnTo>
                <a:lnTo>
                  <a:pt x="2566423" y="446299"/>
                </a:lnTo>
                <a:lnTo>
                  <a:pt x="2137650" y="446299"/>
                </a:lnTo>
                <a:lnTo>
                  <a:pt x="1943920" y="444386"/>
                </a:lnTo>
                <a:lnTo>
                  <a:pt x="1848615" y="442020"/>
                </a:lnTo>
                <a:lnTo>
                  <a:pt x="1754480" y="438740"/>
                </a:lnTo>
                <a:lnTo>
                  <a:pt x="1661615" y="434564"/>
                </a:lnTo>
                <a:lnTo>
                  <a:pt x="1570122" y="429511"/>
                </a:lnTo>
                <a:lnTo>
                  <a:pt x="1480103" y="423599"/>
                </a:lnTo>
                <a:lnTo>
                  <a:pt x="1391659" y="416848"/>
                </a:lnTo>
                <a:lnTo>
                  <a:pt x="1304893" y="409276"/>
                </a:lnTo>
                <a:lnTo>
                  <a:pt x="1219904" y="400902"/>
                </a:lnTo>
                <a:lnTo>
                  <a:pt x="1136797" y="391746"/>
                </a:lnTo>
                <a:lnTo>
                  <a:pt x="1055672" y="381825"/>
                </a:lnTo>
                <a:lnTo>
                  <a:pt x="976631" y="371160"/>
                </a:lnTo>
                <a:lnTo>
                  <a:pt x="899775" y="359769"/>
                </a:lnTo>
                <a:lnTo>
                  <a:pt x="825209" y="347670"/>
                </a:lnTo>
                <a:lnTo>
                  <a:pt x="753032" y="334883"/>
                </a:lnTo>
                <a:lnTo>
                  <a:pt x="683348" y="321429"/>
                </a:lnTo>
                <a:lnTo>
                  <a:pt x="616258" y="307323"/>
                </a:lnTo>
                <a:lnTo>
                  <a:pt x="551865" y="292588"/>
                </a:lnTo>
                <a:lnTo>
                  <a:pt x="490272" y="277242"/>
                </a:lnTo>
                <a:lnTo>
                  <a:pt x="431580" y="261305"/>
                </a:lnTo>
                <a:lnTo>
                  <a:pt x="375894" y="244796"/>
                </a:lnTo>
                <a:lnTo>
                  <a:pt x="323317" y="227737"/>
                </a:lnTo>
                <a:lnTo>
                  <a:pt x="273954" y="210149"/>
                </a:lnTo>
                <a:lnTo>
                  <a:pt x="227906" y="192053"/>
                </a:lnTo>
                <a:lnTo>
                  <a:pt x="185281" y="173473"/>
                </a:lnTo>
                <a:lnTo>
                  <a:pt x="146183" y="154431"/>
                </a:lnTo>
                <a:lnTo>
                  <a:pt x="110717" y="134957"/>
                </a:lnTo>
                <a:lnTo>
                  <a:pt x="51108" y="94839"/>
                </a:lnTo>
                <a:lnTo>
                  <a:pt x="27169" y="74270"/>
                </a:lnTo>
                <a:lnTo>
                  <a:pt x="6897" y="52989"/>
                </a:lnTo>
                <a:close/>
              </a:path>
              <a:path w="4304665" h="455929">
                <a:moveTo>
                  <a:pt x="4266859" y="66419"/>
                </a:moveTo>
                <a:lnTo>
                  <a:pt x="4256180" y="66419"/>
                </a:lnTo>
                <a:lnTo>
                  <a:pt x="4255620" y="67068"/>
                </a:lnTo>
                <a:lnTo>
                  <a:pt x="4218183" y="99564"/>
                </a:lnTo>
                <a:lnTo>
                  <a:pt x="4169981" y="131820"/>
                </a:lnTo>
                <a:lnTo>
                  <a:pt x="4132306" y="152806"/>
                </a:lnTo>
                <a:lnTo>
                  <a:pt x="4090390" y="173305"/>
                </a:lnTo>
                <a:lnTo>
                  <a:pt x="4044359" y="193285"/>
                </a:lnTo>
                <a:lnTo>
                  <a:pt x="3994341" y="212714"/>
                </a:lnTo>
                <a:lnTo>
                  <a:pt x="3940464" y="231562"/>
                </a:lnTo>
                <a:lnTo>
                  <a:pt x="3882852" y="249805"/>
                </a:lnTo>
                <a:lnTo>
                  <a:pt x="3821630" y="267409"/>
                </a:lnTo>
                <a:lnTo>
                  <a:pt x="3756924" y="284352"/>
                </a:lnTo>
                <a:lnTo>
                  <a:pt x="3688858" y="300607"/>
                </a:lnTo>
                <a:lnTo>
                  <a:pt x="3617558" y="316144"/>
                </a:lnTo>
                <a:lnTo>
                  <a:pt x="3543146" y="330941"/>
                </a:lnTo>
                <a:lnTo>
                  <a:pt x="3465746" y="344971"/>
                </a:lnTo>
                <a:lnTo>
                  <a:pt x="3385482" y="358206"/>
                </a:lnTo>
                <a:lnTo>
                  <a:pt x="3302478" y="370621"/>
                </a:lnTo>
                <a:lnTo>
                  <a:pt x="3216857" y="382191"/>
                </a:lnTo>
                <a:lnTo>
                  <a:pt x="3128745" y="392889"/>
                </a:lnTo>
                <a:lnTo>
                  <a:pt x="3038261" y="402691"/>
                </a:lnTo>
                <a:lnTo>
                  <a:pt x="2945532" y="411570"/>
                </a:lnTo>
                <a:lnTo>
                  <a:pt x="2850681" y="419500"/>
                </a:lnTo>
                <a:lnTo>
                  <a:pt x="2753829" y="426455"/>
                </a:lnTo>
                <a:lnTo>
                  <a:pt x="2655101" y="432412"/>
                </a:lnTo>
                <a:lnTo>
                  <a:pt x="2554620" y="437343"/>
                </a:lnTo>
                <a:lnTo>
                  <a:pt x="2452509" y="441223"/>
                </a:lnTo>
                <a:lnTo>
                  <a:pt x="2348891" y="444026"/>
                </a:lnTo>
                <a:lnTo>
                  <a:pt x="2243890" y="445726"/>
                </a:lnTo>
                <a:lnTo>
                  <a:pt x="2137650" y="446299"/>
                </a:lnTo>
                <a:lnTo>
                  <a:pt x="2566423" y="446299"/>
                </a:lnTo>
                <a:lnTo>
                  <a:pt x="2655568" y="441925"/>
                </a:lnTo>
                <a:lnTo>
                  <a:pt x="2754402" y="435964"/>
                </a:lnTo>
                <a:lnTo>
                  <a:pt x="2851363" y="429000"/>
                </a:lnTo>
                <a:lnTo>
                  <a:pt x="2946326" y="421062"/>
                </a:lnTo>
                <a:lnTo>
                  <a:pt x="3039169" y="412172"/>
                </a:lnTo>
                <a:lnTo>
                  <a:pt x="3129770" y="402358"/>
                </a:lnTo>
                <a:lnTo>
                  <a:pt x="3218006" y="391646"/>
                </a:lnTo>
                <a:lnTo>
                  <a:pt x="3303753" y="380060"/>
                </a:lnTo>
                <a:lnTo>
                  <a:pt x="3386890" y="367625"/>
                </a:lnTo>
                <a:lnTo>
                  <a:pt x="3467295" y="354369"/>
                </a:lnTo>
                <a:lnTo>
                  <a:pt x="3544844" y="340314"/>
                </a:lnTo>
                <a:lnTo>
                  <a:pt x="3619414" y="325487"/>
                </a:lnTo>
                <a:lnTo>
                  <a:pt x="3690886" y="309914"/>
                </a:lnTo>
                <a:lnTo>
                  <a:pt x="3759136" y="293617"/>
                </a:lnTo>
                <a:lnTo>
                  <a:pt x="3824042" y="276625"/>
                </a:lnTo>
                <a:lnTo>
                  <a:pt x="3885483" y="258958"/>
                </a:lnTo>
                <a:lnTo>
                  <a:pt x="3943338" y="240644"/>
                </a:lnTo>
                <a:lnTo>
                  <a:pt x="3997487" y="221705"/>
                </a:lnTo>
                <a:lnTo>
                  <a:pt x="4047807" y="202164"/>
                </a:lnTo>
                <a:lnTo>
                  <a:pt x="4094197" y="182035"/>
                </a:lnTo>
                <a:lnTo>
                  <a:pt x="4136490" y="161363"/>
                </a:lnTo>
                <a:lnTo>
                  <a:pt x="4174615" y="140141"/>
                </a:lnTo>
                <a:lnTo>
                  <a:pt x="4208439" y="118394"/>
                </a:lnTo>
                <a:lnTo>
                  <a:pt x="4250940" y="84731"/>
                </a:lnTo>
                <a:lnTo>
                  <a:pt x="4267513" y="66825"/>
                </a:lnTo>
                <a:lnTo>
                  <a:pt x="4266859" y="66419"/>
                </a:lnTo>
                <a:close/>
              </a:path>
              <a:path w="4304665" h="455929">
                <a:moveTo>
                  <a:pt x="4292171" y="51189"/>
                </a:moveTo>
                <a:lnTo>
                  <a:pt x="4267000" y="51189"/>
                </a:lnTo>
                <a:lnTo>
                  <a:pt x="4274743" y="56738"/>
                </a:lnTo>
                <a:lnTo>
                  <a:pt x="4267513" y="66825"/>
                </a:lnTo>
                <a:lnTo>
                  <a:pt x="4285763" y="78144"/>
                </a:lnTo>
                <a:lnTo>
                  <a:pt x="4292171" y="51189"/>
                </a:lnTo>
                <a:close/>
              </a:path>
              <a:path w="4304665" h="455929">
                <a:moveTo>
                  <a:pt x="4255870" y="66719"/>
                </a:moveTo>
                <a:lnTo>
                  <a:pt x="4255509" y="67068"/>
                </a:lnTo>
                <a:lnTo>
                  <a:pt x="4255870" y="66719"/>
                </a:lnTo>
                <a:close/>
              </a:path>
              <a:path w="4304665" h="455929">
                <a:moveTo>
                  <a:pt x="4256180" y="66419"/>
                </a:moveTo>
                <a:lnTo>
                  <a:pt x="4255870" y="66719"/>
                </a:lnTo>
                <a:lnTo>
                  <a:pt x="4255620" y="67068"/>
                </a:lnTo>
                <a:lnTo>
                  <a:pt x="4256180" y="66419"/>
                </a:lnTo>
                <a:close/>
              </a:path>
              <a:path w="4304665" h="455929">
                <a:moveTo>
                  <a:pt x="4267000" y="51189"/>
                </a:moveTo>
                <a:lnTo>
                  <a:pt x="4259400" y="61793"/>
                </a:lnTo>
                <a:lnTo>
                  <a:pt x="4267513" y="66825"/>
                </a:lnTo>
                <a:lnTo>
                  <a:pt x="4274743" y="56738"/>
                </a:lnTo>
                <a:lnTo>
                  <a:pt x="4267000" y="51189"/>
                </a:lnTo>
                <a:close/>
              </a:path>
              <a:path w="4304665" h="455929">
                <a:moveTo>
                  <a:pt x="4259400" y="61793"/>
                </a:moveTo>
                <a:lnTo>
                  <a:pt x="4255870" y="66719"/>
                </a:lnTo>
                <a:lnTo>
                  <a:pt x="4256180" y="66419"/>
                </a:lnTo>
                <a:lnTo>
                  <a:pt x="4266859" y="66419"/>
                </a:lnTo>
                <a:lnTo>
                  <a:pt x="4259400" y="61793"/>
                </a:lnTo>
                <a:close/>
              </a:path>
              <a:path w="4304665" h="455929">
                <a:moveTo>
                  <a:pt x="4304341" y="0"/>
                </a:moveTo>
                <a:lnTo>
                  <a:pt x="4242592" y="51368"/>
                </a:lnTo>
                <a:lnTo>
                  <a:pt x="4259400" y="61793"/>
                </a:lnTo>
                <a:lnTo>
                  <a:pt x="4267000" y="51189"/>
                </a:lnTo>
                <a:lnTo>
                  <a:pt x="4292171" y="51189"/>
                </a:lnTo>
                <a:lnTo>
                  <a:pt x="4304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839204" y="4004564"/>
            <a:ext cx="269240" cy="986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F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19330" y="4178292"/>
            <a:ext cx="383540" cy="415925"/>
          </a:xfrm>
          <a:custGeom>
            <a:avLst/>
            <a:gdLst/>
            <a:ahLst/>
            <a:cxnLst/>
            <a:rect l="l" t="t" r="r" b="b"/>
            <a:pathLst>
              <a:path w="383539" h="415925">
                <a:moveTo>
                  <a:pt x="0" y="207956"/>
                </a:moveTo>
                <a:lnTo>
                  <a:pt x="5061" y="160273"/>
                </a:lnTo>
                <a:lnTo>
                  <a:pt x="19479" y="116502"/>
                </a:lnTo>
                <a:lnTo>
                  <a:pt x="42103" y="77890"/>
                </a:lnTo>
                <a:lnTo>
                  <a:pt x="71783" y="45685"/>
                </a:lnTo>
                <a:lnTo>
                  <a:pt x="107368" y="21136"/>
                </a:lnTo>
                <a:lnTo>
                  <a:pt x="147707" y="5492"/>
                </a:lnTo>
                <a:lnTo>
                  <a:pt x="191652" y="0"/>
                </a:lnTo>
                <a:lnTo>
                  <a:pt x="235596" y="5492"/>
                </a:lnTo>
                <a:lnTo>
                  <a:pt x="275935" y="21136"/>
                </a:lnTo>
                <a:lnTo>
                  <a:pt x="311520" y="45685"/>
                </a:lnTo>
                <a:lnTo>
                  <a:pt x="341200" y="77890"/>
                </a:lnTo>
                <a:lnTo>
                  <a:pt x="363824" y="116502"/>
                </a:lnTo>
                <a:lnTo>
                  <a:pt x="378242" y="160273"/>
                </a:lnTo>
                <a:lnTo>
                  <a:pt x="383304" y="207956"/>
                </a:lnTo>
                <a:lnTo>
                  <a:pt x="378242" y="255638"/>
                </a:lnTo>
                <a:lnTo>
                  <a:pt x="363824" y="299409"/>
                </a:lnTo>
                <a:lnTo>
                  <a:pt x="341200" y="338021"/>
                </a:lnTo>
                <a:lnTo>
                  <a:pt x="311520" y="370226"/>
                </a:lnTo>
                <a:lnTo>
                  <a:pt x="275935" y="394775"/>
                </a:lnTo>
                <a:lnTo>
                  <a:pt x="235596" y="410419"/>
                </a:lnTo>
                <a:lnTo>
                  <a:pt x="191652" y="415912"/>
                </a:lnTo>
                <a:lnTo>
                  <a:pt x="147707" y="410419"/>
                </a:lnTo>
                <a:lnTo>
                  <a:pt x="107368" y="394775"/>
                </a:lnTo>
                <a:lnTo>
                  <a:pt x="71783" y="370226"/>
                </a:lnTo>
                <a:lnTo>
                  <a:pt x="42103" y="338021"/>
                </a:lnTo>
                <a:lnTo>
                  <a:pt x="19479" y="299409"/>
                </a:lnTo>
                <a:lnTo>
                  <a:pt x="5061" y="255638"/>
                </a:lnTo>
                <a:lnTo>
                  <a:pt x="0" y="2079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207881" y="4187444"/>
            <a:ext cx="41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11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266731" y="4113624"/>
            <a:ext cx="421640" cy="453390"/>
          </a:xfrm>
          <a:custGeom>
            <a:avLst/>
            <a:gdLst/>
            <a:ahLst/>
            <a:cxnLst/>
            <a:rect l="l" t="t" r="r" b="b"/>
            <a:pathLst>
              <a:path w="421640" h="453389">
                <a:moveTo>
                  <a:pt x="209638" y="0"/>
                </a:moveTo>
                <a:lnTo>
                  <a:pt x="166936" y="5080"/>
                </a:lnTo>
                <a:lnTo>
                  <a:pt x="127256" y="19050"/>
                </a:lnTo>
                <a:lnTo>
                  <a:pt x="91523" y="39370"/>
                </a:lnTo>
                <a:lnTo>
                  <a:pt x="60558" y="67310"/>
                </a:lnTo>
                <a:lnTo>
                  <a:pt x="35138" y="101600"/>
                </a:lnTo>
                <a:lnTo>
                  <a:pt x="16038" y="139700"/>
                </a:lnTo>
                <a:lnTo>
                  <a:pt x="4058" y="182880"/>
                </a:lnTo>
                <a:lnTo>
                  <a:pt x="0" y="227330"/>
                </a:lnTo>
                <a:lnTo>
                  <a:pt x="1154" y="251460"/>
                </a:lnTo>
                <a:lnTo>
                  <a:pt x="9594" y="294640"/>
                </a:lnTo>
                <a:lnTo>
                  <a:pt x="25538" y="335280"/>
                </a:lnTo>
                <a:lnTo>
                  <a:pt x="48188" y="372110"/>
                </a:lnTo>
                <a:lnTo>
                  <a:pt x="76768" y="402590"/>
                </a:lnTo>
                <a:lnTo>
                  <a:pt x="110503" y="426720"/>
                </a:lnTo>
                <a:lnTo>
                  <a:pt x="148569" y="444500"/>
                </a:lnTo>
                <a:lnTo>
                  <a:pt x="190044" y="453390"/>
                </a:lnTo>
                <a:lnTo>
                  <a:pt x="211722" y="453390"/>
                </a:lnTo>
                <a:lnTo>
                  <a:pt x="233389" y="452120"/>
                </a:lnTo>
                <a:lnTo>
                  <a:pt x="254425" y="449580"/>
                </a:lnTo>
                <a:lnTo>
                  <a:pt x="274703" y="443230"/>
                </a:lnTo>
                <a:lnTo>
                  <a:pt x="277937" y="441960"/>
                </a:lnTo>
                <a:lnTo>
                  <a:pt x="211028" y="441960"/>
                </a:lnTo>
                <a:lnTo>
                  <a:pt x="190738" y="440690"/>
                </a:lnTo>
                <a:lnTo>
                  <a:pt x="151983" y="431800"/>
                </a:lnTo>
                <a:lnTo>
                  <a:pt x="116386" y="415290"/>
                </a:lnTo>
                <a:lnTo>
                  <a:pt x="84771" y="392430"/>
                </a:lnTo>
                <a:lnTo>
                  <a:pt x="57924" y="363220"/>
                </a:lnTo>
                <a:lnTo>
                  <a:pt x="36619" y="328930"/>
                </a:lnTo>
                <a:lnTo>
                  <a:pt x="21628" y="290830"/>
                </a:lnTo>
                <a:lnTo>
                  <a:pt x="13729" y="248920"/>
                </a:lnTo>
                <a:lnTo>
                  <a:pt x="12686" y="227330"/>
                </a:lnTo>
                <a:lnTo>
                  <a:pt x="13675" y="205740"/>
                </a:lnTo>
                <a:lnTo>
                  <a:pt x="21466" y="163830"/>
                </a:lnTo>
                <a:lnTo>
                  <a:pt x="36356" y="125730"/>
                </a:lnTo>
                <a:lnTo>
                  <a:pt x="57564" y="91440"/>
                </a:lnTo>
                <a:lnTo>
                  <a:pt x="84314" y="62230"/>
                </a:lnTo>
                <a:lnTo>
                  <a:pt x="115832" y="39370"/>
                </a:lnTo>
                <a:lnTo>
                  <a:pt x="151345" y="22860"/>
                </a:lnTo>
                <a:lnTo>
                  <a:pt x="190047" y="13970"/>
                </a:lnTo>
                <a:lnTo>
                  <a:pt x="210333" y="12700"/>
                </a:lnTo>
                <a:lnTo>
                  <a:pt x="279298" y="12700"/>
                </a:lnTo>
                <a:lnTo>
                  <a:pt x="272792" y="10160"/>
                </a:lnTo>
                <a:lnTo>
                  <a:pt x="252417" y="5080"/>
                </a:lnTo>
                <a:lnTo>
                  <a:pt x="231319" y="1270"/>
                </a:lnTo>
                <a:lnTo>
                  <a:pt x="209638" y="0"/>
                </a:lnTo>
                <a:close/>
              </a:path>
              <a:path w="421640" h="453389">
                <a:moveTo>
                  <a:pt x="279298" y="12700"/>
                </a:moveTo>
                <a:lnTo>
                  <a:pt x="210333" y="12700"/>
                </a:lnTo>
                <a:lnTo>
                  <a:pt x="230623" y="13970"/>
                </a:lnTo>
                <a:lnTo>
                  <a:pt x="250342" y="16510"/>
                </a:lnTo>
                <a:lnTo>
                  <a:pt x="287624" y="29210"/>
                </a:lnTo>
                <a:lnTo>
                  <a:pt x="321330" y="49530"/>
                </a:lnTo>
                <a:lnTo>
                  <a:pt x="350658" y="74930"/>
                </a:lnTo>
                <a:lnTo>
                  <a:pt x="374830" y="106680"/>
                </a:lnTo>
                <a:lnTo>
                  <a:pt x="393075" y="143510"/>
                </a:lnTo>
                <a:lnTo>
                  <a:pt x="404618" y="184150"/>
                </a:lnTo>
                <a:lnTo>
                  <a:pt x="408675" y="227330"/>
                </a:lnTo>
                <a:lnTo>
                  <a:pt x="407686" y="248920"/>
                </a:lnTo>
                <a:lnTo>
                  <a:pt x="399895" y="290830"/>
                </a:lnTo>
                <a:lnTo>
                  <a:pt x="385005" y="328930"/>
                </a:lnTo>
                <a:lnTo>
                  <a:pt x="363797" y="363220"/>
                </a:lnTo>
                <a:lnTo>
                  <a:pt x="337047" y="392430"/>
                </a:lnTo>
                <a:lnTo>
                  <a:pt x="305528" y="415290"/>
                </a:lnTo>
                <a:lnTo>
                  <a:pt x="270015" y="431800"/>
                </a:lnTo>
                <a:lnTo>
                  <a:pt x="231313" y="440690"/>
                </a:lnTo>
                <a:lnTo>
                  <a:pt x="211028" y="441960"/>
                </a:lnTo>
                <a:lnTo>
                  <a:pt x="277937" y="441960"/>
                </a:lnTo>
                <a:lnTo>
                  <a:pt x="312517" y="425450"/>
                </a:lnTo>
                <a:lnTo>
                  <a:pt x="345965" y="401320"/>
                </a:lnTo>
                <a:lnTo>
                  <a:pt x="374255" y="369570"/>
                </a:lnTo>
                <a:lnTo>
                  <a:pt x="396613" y="334010"/>
                </a:lnTo>
                <a:lnTo>
                  <a:pt x="412253" y="293370"/>
                </a:lnTo>
                <a:lnTo>
                  <a:pt x="420372" y="248920"/>
                </a:lnTo>
                <a:lnTo>
                  <a:pt x="421361" y="226060"/>
                </a:lnTo>
                <a:lnTo>
                  <a:pt x="420207" y="203200"/>
                </a:lnTo>
                <a:lnTo>
                  <a:pt x="411767" y="158750"/>
                </a:lnTo>
                <a:lnTo>
                  <a:pt x="395823" y="118110"/>
                </a:lnTo>
                <a:lnTo>
                  <a:pt x="373172" y="82550"/>
                </a:lnTo>
                <a:lnTo>
                  <a:pt x="344592" y="52070"/>
                </a:lnTo>
                <a:lnTo>
                  <a:pt x="310857" y="27940"/>
                </a:lnTo>
                <a:lnTo>
                  <a:pt x="292312" y="17780"/>
                </a:lnTo>
                <a:lnTo>
                  <a:pt x="279298" y="12700"/>
                </a:lnTo>
                <a:close/>
              </a:path>
              <a:path w="421640" h="453389">
                <a:moveTo>
                  <a:pt x="211028" y="25400"/>
                </a:moveTo>
                <a:lnTo>
                  <a:pt x="156033" y="34290"/>
                </a:lnTo>
                <a:lnTo>
                  <a:pt x="107527" y="59690"/>
                </a:lnTo>
                <a:lnTo>
                  <a:pt x="68021" y="97790"/>
                </a:lnTo>
                <a:lnTo>
                  <a:pt x="47964" y="130810"/>
                </a:lnTo>
                <a:lnTo>
                  <a:pt x="33823" y="166370"/>
                </a:lnTo>
                <a:lnTo>
                  <a:pt x="26361" y="205740"/>
                </a:lnTo>
                <a:lnTo>
                  <a:pt x="25372" y="227330"/>
                </a:lnTo>
                <a:lnTo>
                  <a:pt x="26306" y="247650"/>
                </a:lnTo>
                <a:lnTo>
                  <a:pt x="33662" y="287020"/>
                </a:lnTo>
                <a:lnTo>
                  <a:pt x="47701" y="322580"/>
                </a:lnTo>
                <a:lnTo>
                  <a:pt x="67660" y="355600"/>
                </a:lnTo>
                <a:lnTo>
                  <a:pt x="107021" y="393700"/>
                </a:lnTo>
                <a:lnTo>
                  <a:pt x="155395" y="419100"/>
                </a:lnTo>
                <a:lnTo>
                  <a:pt x="210333" y="429260"/>
                </a:lnTo>
                <a:lnTo>
                  <a:pt x="229238" y="427990"/>
                </a:lnTo>
                <a:lnTo>
                  <a:pt x="265328" y="420370"/>
                </a:lnTo>
                <a:lnTo>
                  <a:pt x="273833" y="416560"/>
                </a:lnTo>
                <a:lnTo>
                  <a:pt x="209638" y="416560"/>
                </a:lnTo>
                <a:lnTo>
                  <a:pt x="192128" y="415290"/>
                </a:lnTo>
                <a:lnTo>
                  <a:pt x="143112" y="401320"/>
                </a:lnTo>
                <a:lnTo>
                  <a:pt x="100775" y="372110"/>
                </a:lnTo>
                <a:lnTo>
                  <a:pt x="67445" y="332740"/>
                </a:lnTo>
                <a:lnTo>
                  <a:pt x="45695" y="283210"/>
                </a:lnTo>
                <a:lnTo>
                  <a:pt x="38882" y="245110"/>
                </a:lnTo>
                <a:lnTo>
                  <a:pt x="38058" y="226060"/>
                </a:lnTo>
                <a:lnTo>
                  <a:pt x="39047" y="207010"/>
                </a:lnTo>
                <a:lnTo>
                  <a:pt x="52141" y="152400"/>
                </a:lnTo>
                <a:lnTo>
                  <a:pt x="78478" y="105410"/>
                </a:lnTo>
                <a:lnTo>
                  <a:pt x="115529" y="69850"/>
                </a:lnTo>
                <a:lnTo>
                  <a:pt x="160721" y="45720"/>
                </a:lnTo>
                <a:lnTo>
                  <a:pt x="211722" y="38100"/>
                </a:lnTo>
                <a:lnTo>
                  <a:pt x="274451" y="38100"/>
                </a:lnTo>
                <a:lnTo>
                  <a:pt x="265965" y="34290"/>
                </a:lnTo>
                <a:lnTo>
                  <a:pt x="248268" y="29210"/>
                </a:lnTo>
                <a:lnTo>
                  <a:pt x="229928" y="26670"/>
                </a:lnTo>
                <a:lnTo>
                  <a:pt x="211028" y="25400"/>
                </a:lnTo>
                <a:close/>
              </a:path>
              <a:path w="421640" h="453389">
                <a:moveTo>
                  <a:pt x="274451" y="38100"/>
                </a:moveTo>
                <a:lnTo>
                  <a:pt x="211722" y="38100"/>
                </a:lnTo>
                <a:lnTo>
                  <a:pt x="229233" y="39370"/>
                </a:lnTo>
                <a:lnTo>
                  <a:pt x="246193" y="41910"/>
                </a:lnTo>
                <a:lnTo>
                  <a:pt x="293208" y="60960"/>
                </a:lnTo>
                <a:lnTo>
                  <a:pt x="332822" y="93980"/>
                </a:lnTo>
                <a:lnTo>
                  <a:pt x="362579" y="137160"/>
                </a:lnTo>
                <a:lnTo>
                  <a:pt x="379902" y="189230"/>
                </a:lnTo>
                <a:lnTo>
                  <a:pt x="383303" y="227330"/>
                </a:lnTo>
                <a:lnTo>
                  <a:pt x="382314" y="247650"/>
                </a:lnTo>
                <a:lnTo>
                  <a:pt x="369220" y="302260"/>
                </a:lnTo>
                <a:lnTo>
                  <a:pt x="342883" y="347980"/>
                </a:lnTo>
                <a:lnTo>
                  <a:pt x="305832" y="384810"/>
                </a:lnTo>
                <a:lnTo>
                  <a:pt x="260640" y="407670"/>
                </a:lnTo>
                <a:lnTo>
                  <a:pt x="209638" y="416560"/>
                </a:lnTo>
                <a:lnTo>
                  <a:pt x="273833" y="416560"/>
                </a:lnTo>
                <a:lnTo>
                  <a:pt x="313834" y="394970"/>
                </a:lnTo>
                <a:lnTo>
                  <a:pt x="353340" y="355600"/>
                </a:lnTo>
                <a:lnTo>
                  <a:pt x="381255" y="306070"/>
                </a:lnTo>
                <a:lnTo>
                  <a:pt x="392150" y="267970"/>
                </a:lnTo>
                <a:lnTo>
                  <a:pt x="395989" y="227330"/>
                </a:lnTo>
                <a:lnTo>
                  <a:pt x="395055" y="207010"/>
                </a:lnTo>
                <a:lnTo>
                  <a:pt x="387699" y="167640"/>
                </a:lnTo>
                <a:lnTo>
                  <a:pt x="373660" y="130810"/>
                </a:lnTo>
                <a:lnTo>
                  <a:pt x="341740" y="85090"/>
                </a:lnTo>
                <a:lnTo>
                  <a:pt x="299092" y="49530"/>
                </a:lnTo>
                <a:lnTo>
                  <a:pt x="282936" y="41910"/>
                </a:lnTo>
                <a:lnTo>
                  <a:pt x="27445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274310" y="4141723"/>
            <a:ext cx="41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13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775091" y="4178292"/>
            <a:ext cx="383540" cy="415925"/>
          </a:xfrm>
          <a:custGeom>
            <a:avLst/>
            <a:gdLst/>
            <a:ahLst/>
            <a:cxnLst/>
            <a:rect l="l" t="t" r="r" b="b"/>
            <a:pathLst>
              <a:path w="383539" h="415925">
                <a:moveTo>
                  <a:pt x="0" y="207956"/>
                </a:moveTo>
                <a:lnTo>
                  <a:pt x="5061" y="160273"/>
                </a:lnTo>
                <a:lnTo>
                  <a:pt x="19479" y="116502"/>
                </a:lnTo>
                <a:lnTo>
                  <a:pt x="42103" y="77890"/>
                </a:lnTo>
                <a:lnTo>
                  <a:pt x="71783" y="45685"/>
                </a:lnTo>
                <a:lnTo>
                  <a:pt x="107368" y="21136"/>
                </a:lnTo>
                <a:lnTo>
                  <a:pt x="147707" y="5492"/>
                </a:lnTo>
                <a:lnTo>
                  <a:pt x="191652" y="0"/>
                </a:lnTo>
                <a:lnTo>
                  <a:pt x="235596" y="5492"/>
                </a:lnTo>
                <a:lnTo>
                  <a:pt x="275935" y="21136"/>
                </a:lnTo>
                <a:lnTo>
                  <a:pt x="311520" y="45685"/>
                </a:lnTo>
                <a:lnTo>
                  <a:pt x="341200" y="77890"/>
                </a:lnTo>
                <a:lnTo>
                  <a:pt x="363824" y="116502"/>
                </a:lnTo>
                <a:lnTo>
                  <a:pt x="378242" y="160273"/>
                </a:lnTo>
                <a:lnTo>
                  <a:pt x="383304" y="207956"/>
                </a:lnTo>
                <a:lnTo>
                  <a:pt x="378242" y="255638"/>
                </a:lnTo>
                <a:lnTo>
                  <a:pt x="363824" y="299409"/>
                </a:lnTo>
                <a:lnTo>
                  <a:pt x="341200" y="338021"/>
                </a:lnTo>
                <a:lnTo>
                  <a:pt x="311520" y="370226"/>
                </a:lnTo>
                <a:lnTo>
                  <a:pt x="275935" y="394775"/>
                </a:lnTo>
                <a:lnTo>
                  <a:pt x="235596" y="410419"/>
                </a:lnTo>
                <a:lnTo>
                  <a:pt x="191652" y="415912"/>
                </a:lnTo>
                <a:lnTo>
                  <a:pt x="147707" y="410419"/>
                </a:lnTo>
                <a:lnTo>
                  <a:pt x="107368" y="394775"/>
                </a:lnTo>
                <a:lnTo>
                  <a:pt x="71783" y="370226"/>
                </a:lnTo>
                <a:lnTo>
                  <a:pt x="42103" y="338021"/>
                </a:lnTo>
                <a:lnTo>
                  <a:pt x="19479" y="299409"/>
                </a:lnTo>
                <a:lnTo>
                  <a:pt x="5061" y="255638"/>
                </a:lnTo>
                <a:lnTo>
                  <a:pt x="0" y="2079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763642" y="4187444"/>
            <a:ext cx="41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12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663569" y="5288259"/>
            <a:ext cx="383540" cy="416559"/>
          </a:xfrm>
          <a:custGeom>
            <a:avLst/>
            <a:gdLst/>
            <a:ahLst/>
            <a:cxnLst/>
            <a:rect l="l" t="t" r="r" b="b"/>
            <a:pathLst>
              <a:path w="383539" h="416560">
                <a:moveTo>
                  <a:pt x="0" y="208258"/>
                </a:moveTo>
                <a:lnTo>
                  <a:pt x="5061" y="160506"/>
                </a:lnTo>
                <a:lnTo>
                  <a:pt x="19479" y="116671"/>
                </a:lnTo>
                <a:lnTo>
                  <a:pt x="42103" y="78003"/>
                </a:lnTo>
                <a:lnTo>
                  <a:pt x="71783" y="45752"/>
                </a:lnTo>
                <a:lnTo>
                  <a:pt x="107368" y="21167"/>
                </a:lnTo>
                <a:lnTo>
                  <a:pt x="147707" y="5500"/>
                </a:lnTo>
                <a:lnTo>
                  <a:pt x="191652" y="0"/>
                </a:lnTo>
                <a:lnTo>
                  <a:pt x="235596" y="5500"/>
                </a:lnTo>
                <a:lnTo>
                  <a:pt x="275935" y="21167"/>
                </a:lnTo>
                <a:lnTo>
                  <a:pt x="311520" y="45752"/>
                </a:lnTo>
                <a:lnTo>
                  <a:pt x="341200" y="78003"/>
                </a:lnTo>
                <a:lnTo>
                  <a:pt x="363824" y="116671"/>
                </a:lnTo>
                <a:lnTo>
                  <a:pt x="378242" y="160506"/>
                </a:lnTo>
                <a:lnTo>
                  <a:pt x="383304" y="208258"/>
                </a:lnTo>
                <a:lnTo>
                  <a:pt x="378242" y="256010"/>
                </a:lnTo>
                <a:lnTo>
                  <a:pt x="363824" y="299845"/>
                </a:lnTo>
                <a:lnTo>
                  <a:pt x="341200" y="338513"/>
                </a:lnTo>
                <a:lnTo>
                  <a:pt x="311520" y="370764"/>
                </a:lnTo>
                <a:lnTo>
                  <a:pt x="275935" y="395349"/>
                </a:lnTo>
                <a:lnTo>
                  <a:pt x="235596" y="411016"/>
                </a:lnTo>
                <a:lnTo>
                  <a:pt x="191652" y="416517"/>
                </a:lnTo>
                <a:lnTo>
                  <a:pt x="147707" y="411016"/>
                </a:lnTo>
                <a:lnTo>
                  <a:pt x="107368" y="395349"/>
                </a:lnTo>
                <a:lnTo>
                  <a:pt x="71783" y="370764"/>
                </a:lnTo>
                <a:lnTo>
                  <a:pt x="42103" y="338513"/>
                </a:lnTo>
                <a:lnTo>
                  <a:pt x="19479" y="299845"/>
                </a:lnTo>
                <a:lnTo>
                  <a:pt x="5061" y="256010"/>
                </a:lnTo>
                <a:lnTo>
                  <a:pt x="0" y="2082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652120" y="5296916"/>
            <a:ext cx="41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14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069419" y="5471117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165" y="30162"/>
                </a:moveTo>
                <a:lnTo>
                  <a:pt x="1051165" y="50800"/>
                </a:lnTo>
                <a:lnTo>
                  <a:pt x="1113077" y="30162"/>
                </a:lnTo>
                <a:lnTo>
                  <a:pt x="1051165" y="30162"/>
                </a:lnTo>
                <a:close/>
              </a:path>
              <a:path w="1127760" h="50800">
                <a:moveTo>
                  <a:pt x="1051165" y="20637"/>
                </a:moveTo>
                <a:lnTo>
                  <a:pt x="1051165" y="30162"/>
                </a:lnTo>
                <a:lnTo>
                  <a:pt x="1063863" y="30162"/>
                </a:lnTo>
                <a:lnTo>
                  <a:pt x="1063863" y="20637"/>
                </a:lnTo>
                <a:lnTo>
                  <a:pt x="1051165" y="20637"/>
                </a:lnTo>
                <a:close/>
              </a:path>
              <a:path w="1127760" h="50800">
                <a:moveTo>
                  <a:pt x="1051165" y="0"/>
                </a:moveTo>
                <a:lnTo>
                  <a:pt x="1051165" y="20637"/>
                </a:lnTo>
                <a:lnTo>
                  <a:pt x="1063863" y="20637"/>
                </a:lnTo>
                <a:lnTo>
                  <a:pt x="1063863" y="30162"/>
                </a:lnTo>
                <a:lnTo>
                  <a:pt x="1113081" y="30161"/>
                </a:lnTo>
                <a:lnTo>
                  <a:pt x="1127365" y="25400"/>
                </a:lnTo>
                <a:lnTo>
                  <a:pt x="1051165" y="0"/>
                </a:lnTo>
                <a:close/>
              </a:path>
              <a:path w="1127760" h="50800">
                <a:moveTo>
                  <a:pt x="0" y="20636"/>
                </a:moveTo>
                <a:lnTo>
                  <a:pt x="0" y="30161"/>
                </a:lnTo>
                <a:lnTo>
                  <a:pt x="1051165" y="30162"/>
                </a:lnTo>
                <a:lnTo>
                  <a:pt x="1051165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25181" y="5447977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163" y="0"/>
                </a:moveTo>
                <a:lnTo>
                  <a:pt x="1051163" y="50799"/>
                </a:lnTo>
                <a:lnTo>
                  <a:pt x="1113076" y="30162"/>
                </a:lnTo>
                <a:lnTo>
                  <a:pt x="1063863" y="30162"/>
                </a:lnTo>
                <a:lnTo>
                  <a:pt x="1063863" y="20637"/>
                </a:lnTo>
                <a:lnTo>
                  <a:pt x="1113076" y="20637"/>
                </a:lnTo>
                <a:lnTo>
                  <a:pt x="1051163" y="0"/>
                </a:lnTo>
                <a:close/>
              </a:path>
              <a:path w="1127760" h="50800">
                <a:moveTo>
                  <a:pt x="1051163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1051163" y="30162"/>
                </a:lnTo>
                <a:lnTo>
                  <a:pt x="1051163" y="20637"/>
                </a:lnTo>
                <a:close/>
              </a:path>
              <a:path w="1127760" h="50800">
                <a:moveTo>
                  <a:pt x="1113076" y="20637"/>
                </a:moveTo>
                <a:lnTo>
                  <a:pt x="1063863" y="20637"/>
                </a:lnTo>
                <a:lnTo>
                  <a:pt x="1063863" y="30162"/>
                </a:lnTo>
                <a:lnTo>
                  <a:pt x="1113076" y="30162"/>
                </a:lnTo>
                <a:lnTo>
                  <a:pt x="1127363" y="25399"/>
                </a:lnTo>
                <a:lnTo>
                  <a:pt x="1113076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158395" y="5447977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163" y="0"/>
                </a:moveTo>
                <a:lnTo>
                  <a:pt x="1051163" y="50799"/>
                </a:lnTo>
                <a:lnTo>
                  <a:pt x="1113076" y="30162"/>
                </a:lnTo>
                <a:lnTo>
                  <a:pt x="1063863" y="30162"/>
                </a:lnTo>
                <a:lnTo>
                  <a:pt x="1063863" y="20637"/>
                </a:lnTo>
                <a:lnTo>
                  <a:pt x="1113076" y="20637"/>
                </a:lnTo>
                <a:lnTo>
                  <a:pt x="1051163" y="0"/>
                </a:lnTo>
                <a:close/>
              </a:path>
              <a:path w="1127760" h="50800">
                <a:moveTo>
                  <a:pt x="1051163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1051163" y="30162"/>
                </a:lnTo>
                <a:lnTo>
                  <a:pt x="1051163" y="20637"/>
                </a:lnTo>
                <a:close/>
              </a:path>
              <a:path w="1127760" h="50800">
                <a:moveTo>
                  <a:pt x="1113076" y="20637"/>
                </a:moveTo>
                <a:lnTo>
                  <a:pt x="1063863" y="20637"/>
                </a:lnTo>
                <a:lnTo>
                  <a:pt x="1063863" y="30162"/>
                </a:lnTo>
                <a:lnTo>
                  <a:pt x="1113076" y="30162"/>
                </a:lnTo>
                <a:lnTo>
                  <a:pt x="1127363" y="25399"/>
                </a:lnTo>
                <a:lnTo>
                  <a:pt x="1113076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462609" y="5114035"/>
            <a:ext cx="191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62964" y="5275579"/>
            <a:ext cx="528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F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51084" y="5159755"/>
            <a:ext cx="191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(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98327" y="5600153"/>
            <a:ext cx="4304665" cy="456565"/>
          </a:xfrm>
          <a:custGeom>
            <a:avLst/>
            <a:gdLst/>
            <a:ahLst/>
            <a:cxnLst/>
            <a:rect l="l" t="t" r="r" b="b"/>
            <a:pathLst>
              <a:path w="4304665" h="456564">
                <a:moveTo>
                  <a:pt x="6901" y="53072"/>
                </a:moveTo>
                <a:lnTo>
                  <a:pt x="44895" y="102200"/>
                </a:lnTo>
                <a:lnTo>
                  <a:pt x="105658" y="143228"/>
                </a:lnTo>
                <a:lnTo>
                  <a:pt x="141597" y="163008"/>
                </a:lnTo>
                <a:lnTo>
                  <a:pt x="181128" y="182300"/>
                </a:lnTo>
                <a:lnTo>
                  <a:pt x="224100" y="201068"/>
                </a:lnTo>
                <a:lnTo>
                  <a:pt x="270469" y="219325"/>
                </a:lnTo>
                <a:lnTo>
                  <a:pt x="320121" y="237047"/>
                </a:lnTo>
                <a:lnTo>
                  <a:pt x="372955" y="254218"/>
                </a:lnTo>
                <a:lnTo>
                  <a:pt x="428873" y="270823"/>
                </a:lnTo>
                <a:lnTo>
                  <a:pt x="487776" y="286843"/>
                </a:lnTo>
                <a:lnTo>
                  <a:pt x="549563" y="302262"/>
                </a:lnTo>
                <a:lnTo>
                  <a:pt x="614135" y="317061"/>
                </a:lnTo>
                <a:lnTo>
                  <a:pt x="681389" y="331223"/>
                </a:lnTo>
                <a:lnTo>
                  <a:pt x="751227" y="344729"/>
                </a:lnTo>
                <a:lnTo>
                  <a:pt x="823549" y="357561"/>
                </a:lnTo>
                <a:lnTo>
                  <a:pt x="898251" y="369700"/>
                </a:lnTo>
                <a:lnTo>
                  <a:pt x="975236" y="381128"/>
                </a:lnTo>
                <a:lnTo>
                  <a:pt x="1054399" y="391827"/>
                </a:lnTo>
                <a:lnTo>
                  <a:pt x="1135642" y="401777"/>
                </a:lnTo>
                <a:lnTo>
                  <a:pt x="1218863" y="410959"/>
                </a:lnTo>
                <a:lnTo>
                  <a:pt x="1303961" y="419357"/>
                </a:lnTo>
                <a:lnTo>
                  <a:pt x="1390834" y="426949"/>
                </a:lnTo>
                <a:lnTo>
                  <a:pt x="1479381" y="433719"/>
                </a:lnTo>
                <a:lnTo>
                  <a:pt x="1569501" y="439646"/>
                </a:lnTo>
                <a:lnTo>
                  <a:pt x="1661092" y="444713"/>
                </a:lnTo>
                <a:lnTo>
                  <a:pt x="1754055" y="448901"/>
                </a:lnTo>
                <a:lnTo>
                  <a:pt x="1848286" y="452190"/>
                </a:lnTo>
                <a:lnTo>
                  <a:pt x="1943685" y="454562"/>
                </a:lnTo>
                <a:lnTo>
                  <a:pt x="2137558" y="456480"/>
                </a:lnTo>
                <a:lnTo>
                  <a:pt x="2243943" y="455906"/>
                </a:lnTo>
                <a:lnTo>
                  <a:pt x="2349049" y="454202"/>
                </a:lnTo>
                <a:lnTo>
                  <a:pt x="2452770" y="451393"/>
                </a:lnTo>
                <a:lnTo>
                  <a:pt x="2554984" y="447504"/>
                </a:lnTo>
                <a:lnTo>
                  <a:pt x="2566147" y="446955"/>
                </a:lnTo>
                <a:lnTo>
                  <a:pt x="2137652" y="446955"/>
                </a:lnTo>
                <a:lnTo>
                  <a:pt x="1943922" y="445040"/>
                </a:lnTo>
                <a:lnTo>
                  <a:pt x="1848618" y="442670"/>
                </a:lnTo>
                <a:lnTo>
                  <a:pt x="1754483" y="439385"/>
                </a:lnTo>
                <a:lnTo>
                  <a:pt x="1661618" y="435203"/>
                </a:lnTo>
                <a:lnTo>
                  <a:pt x="1570126" y="430142"/>
                </a:lnTo>
                <a:lnTo>
                  <a:pt x="1480107" y="424221"/>
                </a:lnTo>
                <a:lnTo>
                  <a:pt x="1391663" y="417460"/>
                </a:lnTo>
                <a:lnTo>
                  <a:pt x="1304895" y="409878"/>
                </a:lnTo>
                <a:lnTo>
                  <a:pt x="1219908" y="401492"/>
                </a:lnTo>
                <a:lnTo>
                  <a:pt x="1136801" y="392322"/>
                </a:lnTo>
                <a:lnTo>
                  <a:pt x="1055676" y="382387"/>
                </a:lnTo>
                <a:lnTo>
                  <a:pt x="976635" y="371707"/>
                </a:lnTo>
                <a:lnTo>
                  <a:pt x="899779" y="360299"/>
                </a:lnTo>
                <a:lnTo>
                  <a:pt x="825212" y="348183"/>
                </a:lnTo>
                <a:lnTo>
                  <a:pt x="753036" y="335378"/>
                </a:lnTo>
                <a:lnTo>
                  <a:pt x="683352" y="321903"/>
                </a:lnTo>
                <a:lnTo>
                  <a:pt x="616262" y="307777"/>
                </a:lnTo>
                <a:lnTo>
                  <a:pt x="551869" y="293020"/>
                </a:lnTo>
                <a:lnTo>
                  <a:pt x="490275" y="277652"/>
                </a:lnTo>
                <a:lnTo>
                  <a:pt x="431585" y="261692"/>
                </a:lnTo>
                <a:lnTo>
                  <a:pt x="375899" y="245159"/>
                </a:lnTo>
                <a:lnTo>
                  <a:pt x="323322" y="228076"/>
                </a:lnTo>
                <a:lnTo>
                  <a:pt x="273958" y="210462"/>
                </a:lnTo>
                <a:lnTo>
                  <a:pt x="227911" y="192339"/>
                </a:lnTo>
                <a:lnTo>
                  <a:pt x="185286" y="173731"/>
                </a:lnTo>
                <a:lnTo>
                  <a:pt x="146188" y="154663"/>
                </a:lnTo>
                <a:lnTo>
                  <a:pt x="110723" y="135161"/>
                </a:lnTo>
                <a:lnTo>
                  <a:pt x="51113" y="94984"/>
                </a:lnTo>
                <a:lnTo>
                  <a:pt x="27174" y="74386"/>
                </a:lnTo>
                <a:lnTo>
                  <a:pt x="6901" y="53072"/>
                </a:lnTo>
                <a:close/>
              </a:path>
              <a:path w="4304665" h="456564">
                <a:moveTo>
                  <a:pt x="4267034" y="66523"/>
                </a:moveTo>
                <a:lnTo>
                  <a:pt x="4256180" y="66523"/>
                </a:lnTo>
                <a:lnTo>
                  <a:pt x="4255622" y="67170"/>
                </a:lnTo>
                <a:lnTo>
                  <a:pt x="4218183" y="99715"/>
                </a:lnTo>
                <a:lnTo>
                  <a:pt x="4169981" y="132019"/>
                </a:lnTo>
                <a:lnTo>
                  <a:pt x="4132306" y="153035"/>
                </a:lnTo>
                <a:lnTo>
                  <a:pt x="4090390" y="173565"/>
                </a:lnTo>
                <a:lnTo>
                  <a:pt x="4044359" y="193573"/>
                </a:lnTo>
                <a:lnTo>
                  <a:pt x="3994343" y="213030"/>
                </a:lnTo>
                <a:lnTo>
                  <a:pt x="3940464" y="231907"/>
                </a:lnTo>
                <a:lnTo>
                  <a:pt x="3882852" y="250174"/>
                </a:lnTo>
                <a:lnTo>
                  <a:pt x="3821630" y="267805"/>
                </a:lnTo>
                <a:lnTo>
                  <a:pt x="3756925" y="284773"/>
                </a:lnTo>
                <a:lnTo>
                  <a:pt x="3688859" y="301051"/>
                </a:lnTo>
                <a:lnTo>
                  <a:pt x="3617559" y="316612"/>
                </a:lnTo>
                <a:lnTo>
                  <a:pt x="3543147" y="331430"/>
                </a:lnTo>
                <a:lnTo>
                  <a:pt x="3465747" y="345479"/>
                </a:lnTo>
                <a:lnTo>
                  <a:pt x="3385483" y="358733"/>
                </a:lnTo>
                <a:lnTo>
                  <a:pt x="3302480" y="371167"/>
                </a:lnTo>
                <a:lnTo>
                  <a:pt x="3216860" y="382753"/>
                </a:lnTo>
                <a:lnTo>
                  <a:pt x="3128746" y="393467"/>
                </a:lnTo>
                <a:lnTo>
                  <a:pt x="3038264" y="403283"/>
                </a:lnTo>
                <a:lnTo>
                  <a:pt x="2945535" y="412175"/>
                </a:lnTo>
                <a:lnTo>
                  <a:pt x="2850682" y="420116"/>
                </a:lnTo>
                <a:lnTo>
                  <a:pt x="2753831" y="427083"/>
                </a:lnTo>
                <a:lnTo>
                  <a:pt x="2655103" y="433048"/>
                </a:lnTo>
                <a:lnTo>
                  <a:pt x="2554622" y="437986"/>
                </a:lnTo>
                <a:lnTo>
                  <a:pt x="2452512" y="441871"/>
                </a:lnTo>
                <a:lnTo>
                  <a:pt x="2348894" y="444678"/>
                </a:lnTo>
                <a:lnTo>
                  <a:pt x="2243893" y="446381"/>
                </a:lnTo>
                <a:lnTo>
                  <a:pt x="2137652" y="446955"/>
                </a:lnTo>
                <a:lnTo>
                  <a:pt x="2566147" y="446955"/>
                </a:lnTo>
                <a:lnTo>
                  <a:pt x="2655571" y="442561"/>
                </a:lnTo>
                <a:lnTo>
                  <a:pt x="2754406" y="436590"/>
                </a:lnTo>
                <a:lnTo>
                  <a:pt x="2851367" y="429617"/>
                </a:lnTo>
                <a:lnTo>
                  <a:pt x="2946330" y="421666"/>
                </a:lnTo>
                <a:lnTo>
                  <a:pt x="3039173" y="412764"/>
                </a:lnTo>
                <a:lnTo>
                  <a:pt x="3129774" y="402937"/>
                </a:lnTo>
                <a:lnTo>
                  <a:pt x="3218009" y="392209"/>
                </a:lnTo>
                <a:lnTo>
                  <a:pt x="3303757" y="380606"/>
                </a:lnTo>
                <a:lnTo>
                  <a:pt x="3386894" y="368153"/>
                </a:lnTo>
                <a:lnTo>
                  <a:pt x="3467299" y="354877"/>
                </a:lnTo>
                <a:lnTo>
                  <a:pt x="3544848" y="340802"/>
                </a:lnTo>
                <a:lnTo>
                  <a:pt x="3619418" y="325953"/>
                </a:lnTo>
                <a:lnTo>
                  <a:pt x="3690890" y="310357"/>
                </a:lnTo>
                <a:lnTo>
                  <a:pt x="3759140" y="294037"/>
                </a:lnTo>
                <a:lnTo>
                  <a:pt x="3824047" y="277019"/>
                </a:lnTo>
                <a:lnTo>
                  <a:pt x="3885488" y="259327"/>
                </a:lnTo>
                <a:lnTo>
                  <a:pt x="3943343" y="240986"/>
                </a:lnTo>
                <a:lnTo>
                  <a:pt x="3997491" y="222020"/>
                </a:lnTo>
                <a:lnTo>
                  <a:pt x="4047812" y="202450"/>
                </a:lnTo>
                <a:lnTo>
                  <a:pt x="4094203" y="182292"/>
                </a:lnTo>
                <a:lnTo>
                  <a:pt x="4136495" y="161590"/>
                </a:lnTo>
                <a:lnTo>
                  <a:pt x="4174620" y="140338"/>
                </a:lnTo>
                <a:lnTo>
                  <a:pt x="4208444" y="118559"/>
                </a:lnTo>
                <a:lnTo>
                  <a:pt x="4250945" y="84847"/>
                </a:lnTo>
                <a:lnTo>
                  <a:pt x="4267566" y="66852"/>
                </a:lnTo>
                <a:lnTo>
                  <a:pt x="4267034" y="66523"/>
                </a:lnTo>
                <a:close/>
              </a:path>
              <a:path w="4304665" h="456564">
                <a:moveTo>
                  <a:pt x="4292212" y="51218"/>
                </a:moveTo>
                <a:lnTo>
                  <a:pt x="4267047" y="51218"/>
                </a:lnTo>
                <a:lnTo>
                  <a:pt x="4274792" y="56765"/>
                </a:lnTo>
                <a:lnTo>
                  <a:pt x="4267566" y="66852"/>
                </a:lnTo>
                <a:lnTo>
                  <a:pt x="4285832" y="78159"/>
                </a:lnTo>
                <a:lnTo>
                  <a:pt x="4292212" y="51218"/>
                </a:lnTo>
                <a:close/>
              </a:path>
              <a:path w="4304665" h="456564">
                <a:moveTo>
                  <a:pt x="4255873" y="66821"/>
                </a:moveTo>
                <a:lnTo>
                  <a:pt x="4255512" y="67170"/>
                </a:lnTo>
                <a:lnTo>
                  <a:pt x="4255873" y="66821"/>
                </a:lnTo>
                <a:close/>
              </a:path>
              <a:path w="4304665" h="456564">
                <a:moveTo>
                  <a:pt x="4256180" y="66523"/>
                </a:moveTo>
                <a:lnTo>
                  <a:pt x="4255850" y="66852"/>
                </a:lnTo>
                <a:lnTo>
                  <a:pt x="4255622" y="67170"/>
                </a:lnTo>
                <a:lnTo>
                  <a:pt x="4256180" y="66523"/>
                </a:lnTo>
                <a:close/>
              </a:path>
              <a:path w="4304665" h="456564">
                <a:moveTo>
                  <a:pt x="4267047" y="51218"/>
                </a:moveTo>
                <a:lnTo>
                  <a:pt x="4259449" y="61827"/>
                </a:lnTo>
                <a:lnTo>
                  <a:pt x="4267566" y="66852"/>
                </a:lnTo>
                <a:lnTo>
                  <a:pt x="4274792" y="56765"/>
                </a:lnTo>
                <a:lnTo>
                  <a:pt x="4267047" y="51218"/>
                </a:lnTo>
                <a:close/>
              </a:path>
              <a:path w="4304665" h="456564">
                <a:moveTo>
                  <a:pt x="4259449" y="61827"/>
                </a:moveTo>
                <a:lnTo>
                  <a:pt x="4255873" y="66821"/>
                </a:lnTo>
                <a:lnTo>
                  <a:pt x="4256180" y="66523"/>
                </a:lnTo>
                <a:lnTo>
                  <a:pt x="4267034" y="66523"/>
                </a:lnTo>
                <a:lnTo>
                  <a:pt x="4259449" y="61827"/>
                </a:lnTo>
                <a:close/>
              </a:path>
              <a:path w="4304665" h="456564">
                <a:moveTo>
                  <a:pt x="4304343" y="0"/>
                </a:moveTo>
                <a:lnTo>
                  <a:pt x="4242638" y="51421"/>
                </a:lnTo>
                <a:lnTo>
                  <a:pt x="4259449" y="61827"/>
                </a:lnTo>
                <a:lnTo>
                  <a:pt x="4267047" y="51218"/>
                </a:lnTo>
                <a:lnTo>
                  <a:pt x="4292212" y="51218"/>
                </a:lnTo>
                <a:lnTo>
                  <a:pt x="4304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839204" y="5114035"/>
            <a:ext cx="344170" cy="9918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400" b="1">
                <a:latin typeface="Verdana"/>
                <a:cs typeface="Verdana"/>
              </a:rPr>
              <a:t>id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219330" y="5288259"/>
            <a:ext cx="383540" cy="416559"/>
          </a:xfrm>
          <a:custGeom>
            <a:avLst/>
            <a:gdLst/>
            <a:ahLst/>
            <a:cxnLst/>
            <a:rect l="l" t="t" r="r" b="b"/>
            <a:pathLst>
              <a:path w="383539" h="416560">
                <a:moveTo>
                  <a:pt x="0" y="208258"/>
                </a:moveTo>
                <a:lnTo>
                  <a:pt x="5061" y="160506"/>
                </a:lnTo>
                <a:lnTo>
                  <a:pt x="19479" y="116671"/>
                </a:lnTo>
                <a:lnTo>
                  <a:pt x="42103" y="78003"/>
                </a:lnTo>
                <a:lnTo>
                  <a:pt x="71783" y="45752"/>
                </a:lnTo>
                <a:lnTo>
                  <a:pt x="107368" y="21167"/>
                </a:lnTo>
                <a:lnTo>
                  <a:pt x="147707" y="5500"/>
                </a:lnTo>
                <a:lnTo>
                  <a:pt x="191652" y="0"/>
                </a:lnTo>
                <a:lnTo>
                  <a:pt x="235596" y="5500"/>
                </a:lnTo>
                <a:lnTo>
                  <a:pt x="275935" y="21167"/>
                </a:lnTo>
                <a:lnTo>
                  <a:pt x="311520" y="45752"/>
                </a:lnTo>
                <a:lnTo>
                  <a:pt x="341200" y="78003"/>
                </a:lnTo>
                <a:lnTo>
                  <a:pt x="363824" y="116671"/>
                </a:lnTo>
                <a:lnTo>
                  <a:pt x="378242" y="160506"/>
                </a:lnTo>
                <a:lnTo>
                  <a:pt x="383304" y="208258"/>
                </a:lnTo>
                <a:lnTo>
                  <a:pt x="378242" y="256010"/>
                </a:lnTo>
                <a:lnTo>
                  <a:pt x="363824" y="299845"/>
                </a:lnTo>
                <a:lnTo>
                  <a:pt x="341200" y="338513"/>
                </a:lnTo>
                <a:lnTo>
                  <a:pt x="311520" y="370764"/>
                </a:lnTo>
                <a:lnTo>
                  <a:pt x="275935" y="395349"/>
                </a:lnTo>
                <a:lnTo>
                  <a:pt x="235596" y="411016"/>
                </a:lnTo>
                <a:lnTo>
                  <a:pt x="191652" y="416517"/>
                </a:lnTo>
                <a:lnTo>
                  <a:pt x="147707" y="411016"/>
                </a:lnTo>
                <a:lnTo>
                  <a:pt x="107368" y="395349"/>
                </a:lnTo>
                <a:lnTo>
                  <a:pt x="71783" y="370764"/>
                </a:lnTo>
                <a:lnTo>
                  <a:pt x="42103" y="338513"/>
                </a:lnTo>
                <a:lnTo>
                  <a:pt x="19479" y="299845"/>
                </a:lnTo>
                <a:lnTo>
                  <a:pt x="5061" y="256010"/>
                </a:lnTo>
                <a:lnTo>
                  <a:pt x="0" y="2082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207881" y="5296916"/>
            <a:ext cx="41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15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266731" y="5224127"/>
            <a:ext cx="421640" cy="453390"/>
          </a:xfrm>
          <a:custGeom>
            <a:avLst/>
            <a:gdLst/>
            <a:ahLst/>
            <a:cxnLst/>
            <a:rect l="l" t="t" r="r" b="b"/>
            <a:pathLst>
              <a:path w="421640" h="453389">
                <a:moveTo>
                  <a:pt x="231320" y="0"/>
                </a:moveTo>
                <a:lnTo>
                  <a:pt x="209637" y="0"/>
                </a:lnTo>
                <a:lnTo>
                  <a:pt x="187968" y="1269"/>
                </a:lnTo>
                <a:lnTo>
                  <a:pt x="146649" y="10160"/>
                </a:lnTo>
                <a:lnTo>
                  <a:pt x="108832" y="27940"/>
                </a:lnTo>
                <a:lnTo>
                  <a:pt x="75385" y="52069"/>
                </a:lnTo>
                <a:lnTo>
                  <a:pt x="47099" y="83819"/>
                </a:lnTo>
                <a:lnTo>
                  <a:pt x="24744" y="119380"/>
                </a:lnTo>
                <a:lnTo>
                  <a:pt x="9107" y="160019"/>
                </a:lnTo>
                <a:lnTo>
                  <a:pt x="989" y="204469"/>
                </a:lnTo>
                <a:lnTo>
                  <a:pt x="0" y="227330"/>
                </a:lnTo>
                <a:lnTo>
                  <a:pt x="1153" y="250190"/>
                </a:lnTo>
                <a:lnTo>
                  <a:pt x="9592" y="294640"/>
                </a:lnTo>
                <a:lnTo>
                  <a:pt x="25532" y="335280"/>
                </a:lnTo>
                <a:lnTo>
                  <a:pt x="48179" y="370840"/>
                </a:lnTo>
                <a:lnTo>
                  <a:pt x="76758" y="402590"/>
                </a:lnTo>
                <a:lnTo>
                  <a:pt x="110493" y="426720"/>
                </a:lnTo>
                <a:lnTo>
                  <a:pt x="148563" y="444500"/>
                </a:lnTo>
                <a:lnTo>
                  <a:pt x="190041" y="453390"/>
                </a:lnTo>
                <a:lnTo>
                  <a:pt x="211724" y="453390"/>
                </a:lnTo>
                <a:lnTo>
                  <a:pt x="233392" y="452120"/>
                </a:lnTo>
                <a:lnTo>
                  <a:pt x="254431" y="449580"/>
                </a:lnTo>
                <a:lnTo>
                  <a:pt x="274712" y="443230"/>
                </a:lnTo>
                <a:lnTo>
                  <a:pt x="277946" y="441959"/>
                </a:lnTo>
                <a:lnTo>
                  <a:pt x="211028" y="441959"/>
                </a:lnTo>
                <a:lnTo>
                  <a:pt x="190737" y="440690"/>
                </a:lnTo>
                <a:lnTo>
                  <a:pt x="151980" y="431800"/>
                </a:lnTo>
                <a:lnTo>
                  <a:pt x="116382" y="415290"/>
                </a:lnTo>
                <a:lnTo>
                  <a:pt x="84767" y="392430"/>
                </a:lnTo>
                <a:lnTo>
                  <a:pt x="57922" y="363220"/>
                </a:lnTo>
                <a:lnTo>
                  <a:pt x="36617" y="328930"/>
                </a:lnTo>
                <a:lnTo>
                  <a:pt x="21628" y="290830"/>
                </a:lnTo>
                <a:lnTo>
                  <a:pt x="13729" y="248919"/>
                </a:lnTo>
                <a:lnTo>
                  <a:pt x="12686" y="227330"/>
                </a:lnTo>
                <a:lnTo>
                  <a:pt x="13675" y="205740"/>
                </a:lnTo>
                <a:lnTo>
                  <a:pt x="21465" y="163830"/>
                </a:lnTo>
                <a:lnTo>
                  <a:pt x="36355" y="124460"/>
                </a:lnTo>
                <a:lnTo>
                  <a:pt x="57561" y="90169"/>
                </a:lnTo>
                <a:lnTo>
                  <a:pt x="84310" y="60960"/>
                </a:lnTo>
                <a:lnTo>
                  <a:pt x="115830" y="38100"/>
                </a:lnTo>
                <a:lnTo>
                  <a:pt x="151343" y="21590"/>
                </a:lnTo>
                <a:lnTo>
                  <a:pt x="190046" y="12700"/>
                </a:lnTo>
                <a:lnTo>
                  <a:pt x="281165" y="12700"/>
                </a:lnTo>
                <a:lnTo>
                  <a:pt x="272798" y="8890"/>
                </a:lnTo>
                <a:lnTo>
                  <a:pt x="252422" y="3810"/>
                </a:lnTo>
                <a:lnTo>
                  <a:pt x="231320" y="0"/>
                </a:lnTo>
                <a:close/>
              </a:path>
              <a:path w="421640" h="453389">
                <a:moveTo>
                  <a:pt x="281165" y="12700"/>
                </a:moveTo>
                <a:lnTo>
                  <a:pt x="230624" y="12700"/>
                </a:lnTo>
                <a:lnTo>
                  <a:pt x="250344" y="16510"/>
                </a:lnTo>
                <a:lnTo>
                  <a:pt x="269380" y="21590"/>
                </a:lnTo>
                <a:lnTo>
                  <a:pt x="304979" y="38100"/>
                </a:lnTo>
                <a:lnTo>
                  <a:pt x="336594" y="60960"/>
                </a:lnTo>
                <a:lnTo>
                  <a:pt x="363439" y="90169"/>
                </a:lnTo>
                <a:lnTo>
                  <a:pt x="384743" y="124460"/>
                </a:lnTo>
                <a:lnTo>
                  <a:pt x="399735" y="162560"/>
                </a:lnTo>
                <a:lnTo>
                  <a:pt x="407631" y="204469"/>
                </a:lnTo>
                <a:lnTo>
                  <a:pt x="408675" y="226060"/>
                </a:lnTo>
                <a:lnTo>
                  <a:pt x="407686" y="248919"/>
                </a:lnTo>
                <a:lnTo>
                  <a:pt x="399896" y="289559"/>
                </a:lnTo>
                <a:lnTo>
                  <a:pt x="385006" y="328930"/>
                </a:lnTo>
                <a:lnTo>
                  <a:pt x="363800" y="363220"/>
                </a:lnTo>
                <a:lnTo>
                  <a:pt x="337051" y="392430"/>
                </a:lnTo>
                <a:lnTo>
                  <a:pt x="305531" y="415290"/>
                </a:lnTo>
                <a:lnTo>
                  <a:pt x="270019" y="431800"/>
                </a:lnTo>
                <a:lnTo>
                  <a:pt x="231315" y="440690"/>
                </a:lnTo>
                <a:lnTo>
                  <a:pt x="211028" y="441959"/>
                </a:lnTo>
                <a:lnTo>
                  <a:pt x="277946" y="441959"/>
                </a:lnTo>
                <a:lnTo>
                  <a:pt x="312529" y="425450"/>
                </a:lnTo>
                <a:lnTo>
                  <a:pt x="345975" y="401320"/>
                </a:lnTo>
                <a:lnTo>
                  <a:pt x="374262" y="369570"/>
                </a:lnTo>
                <a:lnTo>
                  <a:pt x="396617" y="334009"/>
                </a:lnTo>
                <a:lnTo>
                  <a:pt x="412254" y="293370"/>
                </a:lnTo>
                <a:lnTo>
                  <a:pt x="420372" y="248919"/>
                </a:lnTo>
                <a:lnTo>
                  <a:pt x="421361" y="226060"/>
                </a:lnTo>
                <a:lnTo>
                  <a:pt x="420208" y="203200"/>
                </a:lnTo>
                <a:lnTo>
                  <a:pt x="411769" y="158750"/>
                </a:lnTo>
                <a:lnTo>
                  <a:pt x="395829" y="118110"/>
                </a:lnTo>
                <a:lnTo>
                  <a:pt x="373181" y="82550"/>
                </a:lnTo>
                <a:lnTo>
                  <a:pt x="344603" y="50800"/>
                </a:lnTo>
                <a:lnTo>
                  <a:pt x="310868" y="26669"/>
                </a:lnTo>
                <a:lnTo>
                  <a:pt x="292320" y="17780"/>
                </a:lnTo>
                <a:lnTo>
                  <a:pt x="281165" y="12700"/>
                </a:lnTo>
                <a:close/>
              </a:path>
              <a:path w="421640" h="453389">
                <a:moveTo>
                  <a:pt x="229928" y="25400"/>
                </a:moveTo>
                <a:lnTo>
                  <a:pt x="192124" y="25400"/>
                </a:lnTo>
                <a:lnTo>
                  <a:pt x="173765" y="29210"/>
                </a:lnTo>
                <a:lnTo>
                  <a:pt x="122826" y="49530"/>
                </a:lnTo>
                <a:lnTo>
                  <a:pt x="80032" y="83819"/>
                </a:lnTo>
                <a:lnTo>
                  <a:pt x="47965" y="129540"/>
                </a:lnTo>
                <a:lnTo>
                  <a:pt x="33825" y="166369"/>
                </a:lnTo>
                <a:lnTo>
                  <a:pt x="26361" y="205740"/>
                </a:lnTo>
                <a:lnTo>
                  <a:pt x="25372" y="226060"/>
                </a:lnTo>
                <a:lnTo>
                  <a:pt x="26306" y="247650"/>
                </a:lnTo>
                <a:lnTo>
                  <a:pt x="33662" y="287020"/>
                </a:lnTo>
                <a:lnTo>
                  <a:pt x="47702" y="322580"/>
                </a:lnTo>
                <a:lnTo>
                  <a:pt x="67664" y="355600"/>
                </a:lnTo>
                <a:lnTo>
                  <a:pt x="107025" y="393700"/>
                </a:lnTo>
                <a:lnTo>
                  <a:pt x="155398" y="419100"/>
                </a:lnTo>
                <a:lnTo>
                  <a:pt x="210333" y="429259"/>
                </a:lnTo>
                <a:lnTo>
                  <a:pt x="229237" y="427990"/>
                </a:lnTo>
                <a:lnTo>
                  <a:pt x="265325" y="420370"/>
                </a:lnTo>
                <a:lnTo>
                  <a:pt x="273831" y="416559"/>
                </a:lnTo>
                <a:lnTo>
                  <a:pt x="209637" y="416559"/>
                </a:lnTo>
                <a:lnTo>
                  <a:pt x="192129" y="415290"/>
                </a:lnTo>
                <a:lnTo>
                  <a:pt x="143121" y="401320"/>
                </a:lnTo>
                <a:lnTo>
                  <a:pt x="100785" y="372109"/>
                </a:lnTo>
                <a:lnTo>
                  <a:pt x="67453" y="332740"/>
                </a:lnTo>
                <a:lnTo>
                  <a:pt x="45698" y="283209"/>
                </a:lnTo>
                <a:lnTo>
                  <a:pt x="38883" y="245110"/>
                </a:lnTo>
                <a:lnTo>
                  <a:pt x="38058" y="226060"/>
                </a:lnTo>
                <a:lnTo>
                  <a:pt x="39047" y="205740"/>
                </a:lnTo>
                <a:lnTo>
                  <a:pt x="52143" y="151130"/>
                </a:lnTo>
                <a:lnTo>
                  <a:pt x="78486" y="105410"/>
                </a:lnTo>
                <a:lnTo>
                  <a:pt x="115539" y="68580"/>
                </a:lnTo>
                <a:lnTo>
                  <a:pt x="160729" y="45719"/>
                </a:lnTo>
                <a:lnTo>
                  <a:pt x="194202" y="38100"/>
                </a:lnTo>
                <a:lnTo>
                  <a:pt x="276146" y="38100"/>
                </a:lnTo>
                <a:lnTo>
                  <a:pt x="265963" y="34290"/>
                </a:lnTo>
                <a:lnTo>
                  <a:pt x="248267" y="29210"/>
                </a:lnTo>
                <a:lnTo>
                  <a:pt x="229928" y="25400"/>
                </a:lnTo>
                <a:close/>
              </a:path>
              <a:path w="421640" h="453389">
                <a:moveTo>
                  <a:pt x="276146" y="38100"/>
                </a:moveTo>
                <a:lnTo>
                  <a:pt x="229232" y="38100"/>
                </a:lnTo>
                <a:lnTo>
                  <a:pt x="262545" y="45719"/>
                </a:lnTo>
                <a:lnTo>
                  <a:pt x="278240" y="52069"/>
                </a:lnTo>
                <a:lnTo>
                  <a:pt x="320575" y="81280"/>
                </a:lnTo>
                <a:lnTo>
                  <a:pt x="353908" y="120650"/>
                </a:lnTo>
                <a:lnTo>
                  <a:pt x="375663" y="171450"/>
                </a:lnTo>
                <a:lnTo>
                  <a:pt x="383303" y="227330"/>
                </a:lnTo>
                <a:lnTo>
                  <a:pt x="382314" y="247650"/>
                </a:lnTo>
                <a:lnTo>
                  <a:pt x="369218" y="302259"/>
                </a:lnTo>
                <a:lnTo>
                  <a:pt x="342875" y="347980"/>
                </a:lnTo>
                <a:lnTo>
                  <a:pt x="305822" y="384809"/>
                </a:lnTo>
                <a:lnTo>
                  <a:pt x="260631" y="407670"/>
                </a:lnTo>
                <a:lnTo>
                  <a:pt x="209637" y="416559"/>
                </a:lnTo>
                <a:lnTo>
                  <a:pt x="273831" y="416559"/>
                </a:lnTo>
                <a:lnTo>
                  <a:pt x="313830" y="394970"/>
                </a:lnTo>
                <a:lnTo>
                  <a:pt x="353338" y="355600"/>
                </a:lnTo>
                <a:lnTo>
                  <a:pt x="381253" y="306070"/>
                </a:lnTo>
                <a:lnTo>
                  <a:pt x="392150" y="267970"/>
                </a:lnTo>
                <a:lnTo>
                  <a:pt x="395989" y="227330"/>
                </a:lnTo>
                <a:lnTo>
                  <a:pt x="395055" y="205740"/>
                </a:lnTo>
                <a:lnTo>
                  <a:pt x="387699" y="166369"/>
                </a:lnTo>
                <a:lnTo>
                  <a:pt x="373659" y="130810"/>
                </a:lnTo>
                <a:lnTo>
                  <a:pt x="353697" y="97790"/>
                </a:lnTo>
                <a:lnTo>
                  <a:pt x="314336" y="59690"/>
                </a:lnTo>
                <a:lnTo>
                  <a:pt x="282934" y="40640"/>
                </a:lnTo>
                <a:lnTo>
                  <a:pt x="27614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274310" y="5251196"/>
            <a:ext cx="41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17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775091" y="5288259"/>
            <a:ext cx="383540" cy="416559"/>
          </a:xfrm>
          <a:custGeom>
            <a:avLst/>
            <a:gdLst/>
            <a:ahLst/>
            <a:cxnLst/>
            <a:rect l="l" t="t" r="r" b="b"/>
            <a:pathLst>
              <a:path w="383539" h="416560">
                <a:moveTo>
                  <a:pt x="0" y="208258"/>
                </a:moveTo>
                <a:lnTo>
                  <a:pt x="5061" y="160506"/>
                </a:lnTo>
                <a:lnTo>
                  <a:pt x="19479" y="116671"/>
                </a:lnTo>
                <a:lnTo>
                  <a:pt x="42103" y="78003"/>
                </a:lnTo>
                <a:lnTo>
                  <a:pt x="71783" y="45752"/>
                </a:lnTo>
                <a:lnTo>
                  <a:pt x="107368" y="21167"/>
                </a:lnTo>
                <a:lnTo>
                  <a:pt x="147707" y="5500"/>
                </a:lnTo>
                <a:lnTo>
                  <a:pt x="191652" y="0"/>
                </a:lnTo>
                <a:lnTo>
                  <a:pt x="235596" y="5500"/>
                </a:lnTo>
                <a:lnTo>
                  <a:pt x="275935" y="21167"/>
                </a:lnTo>
                <a:lnTo>
                  <a:pt x="311520" y="45752"/>
                </a:lnTo>
                <a:lnTo>
                  <a:pt x="341200" y="78003"/>
                </a:lnTo>
                <a:lnTo>
                  <a:pt x="363824" y="116671"/>
                </a:lnTo>
                <a:lnTo>
                  <a:pt x="378242" y="160506"/>
                </a:lnTo>
                <a:lnTo>
                  <a:pt x="383304" y="208258"/>
                </a:lnTo>
                <a:lnTo>
                  <a:pt x="378242" y="256010"/>
                </a:lnTo>
                <a:lnTo>
                  <a:pt x="363824" y="299845"/>
                </a:lnTo>
                <a:lnTo>
                  <a:pt x="341200" y="338513"/>
                </a:lnTo>
                <a:lnTo>
                  <a:pt x="311520" y="370764"/>
                </a:lnTo>
                <a:lnTo>
                  <a:pt x="275935" y="395349"/>
                </a:lnTo>
                <a:lnTo>
                  <a:pt x="235596" y="411016"/>
                </a:lnTo>
                <a:lnTo>
                  <a:pt x="191652" y="416517"/>
                </a:lnTo>
                <a:lnTo>
                  <a:pt x="147707" y="411016"/>
                </a:lnTo>
                <a:lnTo>
                  <a:pt x="107368" y="395349"/>
                </a:lnTo>
                <a:lnTo>
                  <a:pt x="71783" y="370764"/>
                </a:lnTo>
                <a:lnTo>
                  <a:pt x="42103" y="338513"/>
                </a:lnTo>
                <a:lnTo>
                  <a:pt x="19479" y="299845"/>
                </a:lnTo>
                <a:lnTo>
                  <a:pt x="5061" y="256010"/>
                </a:lnTo>
                <a:lnTo>
                  <a:pt x="0" y="2082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4763642" y="5296916"/>
            <a:ext cx="41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16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7227294" y="206155"/>
            <a:ext cx="1625600" cy="1917700"/>
          </a:xfrm>
          <a:prstGeom prst="rect"/>
          <a:solidFill>
            <a:srgbClr val="FFFF00"/>
          </a:solidFill>
        </p:spPr>
        <p:txBody>
          <a:bodyPr wrap="square" lIns="0" tIns="31115" rIns="0" bIns="0" rtlCol="0" vert="horz">
            <a:spAutoFit/>
          </a:bodyPr>
          <a:lstStyle/>
          <a:p>
            <a:pPr marL="90805" marR="85725">
              <a:lnSpc>
                <a:spcPct val="100000"/>
              </a:lnSpc>
              <a:spcBef>
                <a:spcPts val="245"/>
              </a:spcBef>
            </a:pP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E→TE</a:t>
            </a:r>
            <a:r>
              <a:rPr dirty="0" baseline="1182" sz="3525" spc="-7" i="1">
                <a:solidFill>
                  <a:srgbClr val="000000"/>
                </a:solidFill>
                <a:latin typeface="Symbol"/>
                <a:cs typeface="Symbol"/>
              </a:rPr>
              <a:t></a:t>
            </a:r>
            <a:r>
              <a:rPr dirty="0" baseline="1182" sz="3525" spc="-7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baseline="1182" sz="3525" spc="22" i="1">
                <a:solidFill>
                  <a:srgbClr val="000000"/>
                </a:solidFill>
                <a:latin typeface="Symbol"/>
                <a:cs typeface="Symbol"/>
              </a:rPr>
              <a:t>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→</a:t>
            </a:r>
            <a:r>
              <a:rPr dirty="0" sz="2400" spc="-1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dirty="0" baseline="1182" sz="3525" spc="22" i="1">
                <a:solidFill>
                  <a:srgbClr val="000000"/>
                </a:solidFill>
                <a:latin typeface="Symbol"/>
                <a:cs typeface="Symbol"/>
              </a:rPr>
              <a:t>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dirty="0" baseline="1182" sz="3525" spc="30" i="1">
                <a:solidFill>
                  <a:srgbClr val="000000"/>
                </a:solidFill>
                <a:latin typeface="Symbol"/>
                <a:cs typeface="Symbol"/>
              </a:rPr>
              <a:t></a:t>
            </a:r>
            <a:r>
              <a:rPr dirty="0" baseline="1182" sz="3525" spc="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T→FT</a:t>
            </a:r>
            <a:r>
              <a:rPr dirty="0" baseline="1182" sz="3525" spc="-7" i="1">
                <a:solidFill>
                  <a:srgbClr val="000000"/>
                </a:solidFill>
                <a:latin typeface="Symbol"/>
                <a:cs typeface="Symbol"/>
              </a:rPr>
              <a:t></a:t>
            </a:r>
            <a:r>
              <a:rPr dirty="0" baseline="1182" sz="3525" spc="-7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baseline="1182" sz="3525" i="1">
                <a:solidFill>
                  <a:srgbClr val="000000"/>
                </a:solidFill>
                <a:latin typeface="Symbol"/>
                <a:cs typeface="Symbol"/>
              </a:rPr>
              <a:t>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→*FT</a:t>
            </a:r>
            <a:r>
              <a:rPr dirty="0" baseline="1182" sz="3525" i="1">
                <a:solidFill>
                  <a:srgbClr val="000000"/>
                </a:solidFill>
                <a:latin typeface="Symbol"/>
                <a:cs typeface="Symbol"/>
              </a:rPr>
              <a:t>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dirty="0" baseline="1182" sz="3525" i="1">
                <a:solidFill>
                  <a:srgbClr val="000000"/>
                </a:solidFill>
                <a:latin typeface="Symbol"/>
                <a:cs typeface="Symbol"/>
              </a:rPr>
              <a:t></a:t>
            </a:r>
            <a:r>
              <a:rPr dirty="0" baseline="1182" sz="35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F→(E)|id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158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34544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2715" algn="l"/>
              </a:tabLst>
            </a:pPr>
            <a:r>
              <a:rPr dirty="0" sz="3900" spc="90"/>
              <a:t>§</a:t>
            </a:r>
            <a:r>
              <a:rPr dirty="0" sz="4000">
                <a:latin typeface="Verdana"/>
                <a:cs typeface="Verdana"/>
              </a:rPr>
              <a:t>4	</a:t>
            </a:r>
            <a:r>
              <a:rPr dirty="0" sz="3900" spc="90"/>
              <a:t>语法分析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512315"/>
            <a:ext cx="3761104" cy="310769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lvl="1" marL="890269" indent="-878205">
              <a:lnSpc>
                <a:spcPct val="100000"/>
              </a:lnSpc>
              <a:spcBef>
                <a:spcPts val="845"/>
              </a:spcBef>
              <a:buSzPct val="101818"/>
              <a:buFont typeface="Verdana"/>
              <a:buAutoNum type="arabicPeriod"/>
              <a:tabLst>
                <a:tab pos="890269" algn="l"/>
                <a:tab pos="890905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语法分析简介</a:t>
            </a:r>
            <a:endParaRPr baseline="1010" sz="4125">
              <a:latin typeface="黑体"/>
              <a:cs typeface="黑体"/>
            </a:endParaRPr>
          </a:p>
          <a:p>
            <a:pPr lvl="1" marL="890269" indent="-878205">
              <a:lnSpc>
                <a:spcPct val="100000"/>
              </a:lnSpc>
              <a:spcBef>
                <a:spcPts val="740"/>
              </a:spcBef>
              <a:buSzPct val="101818"/>
              <a:buFont typeface="Verdana"/>
              <a:buAutoNum type="arabicPeriod"/>
              <a:tabLst>
                <a:tab pos="890269" algn="l"/>
                <a:tab pos="890905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自顶向下分析方法</a:t>
            </a:r>
            <a:endParaRPr baseline="1010" sz="4125">
              <a:latin typeface="黑体"/>
              <a:cs typeface="黑体"/>
            </a:endParaRPr>
          </a:p>
          <a:p>
            <a:pPr lvl="1" marL="890269" indent="-878205">
              <a:lnSpc>
                <a:spcPct val="100000"/>
              </a:lnSpc>
              <a:spcBef>
                <a:spcPts val="650"/>
              </a:spcBef>
              <a:buSzPct val="101818"/>
              <a:buFont typeface="Verdana"/>
              <a:buAutoNum type="arabicPeriod"/>
              <a:tabLst>
                <a:tab pos="890269" algn="l"/>
                <a:tab pos="890905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自底向上分析方</a:t>
            </a:r>
            <a:r>
              <a:rPr dirty="0" baseline="1010" sz="4125" spc="52" b="1">
                <a:latin typeface="黑体"/>
                <a:cs typeface="黑体"/>
              </a:rPr>
              <a:t>法</a:t>
            </a:r>
            <a:endParaRPr baseline="1010" sz="4125">
              <a:latin typeface="黑体"/>
              <a:cs typeface="黑体"/>
            </a:endParaRPr>
          </a:p>
          <a:p>
            <a:pPr lvl="1" marL="890269" indent="-8782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890269" algn="l"/>
                <a:tab pos="890905" algn="l"/>
              </a:tabLst>
            </a:pPr>
            <a:r>
              <a:rPr dirty="0" sz="2800" spc="-5" b="1">
                <a:latin typeface="Verdana"/>
                <a:cs typeface="Verdana"/>
              </a:rPr>
              <a:t>LR</a:t>
            </a:r>
            <a:r>
              <a:rPr dirty="0" baseline="1010" sz="4125" spc="67" b="1">
                <a:latin typeface="黑体"/>
                <a:cs typeface="黑体"/>
              </a:rPr>
              <a:t>分析方法</a:t>
            </a:r>
            <a:endParaRPr baseline="1010" sz="4125">
              <a:latin typeface="黑体"/>
              <a:cs typeface="黑体"/>
            </a:endParaRPr>
          </a:p>
          <a:p>
            <a:pPr lvl="1" marL="868044" marR="381000" indent="-855980">
              <a:lnSpc>
                <a:spcPct val="119800"/>
              </a:lnSpc>
              <a:spcBef>
                <a:spcPts val="75"/>
              </a:spcBef>
              <a:buSzPct val="101818"/>
              <a:buFont typeface="Verdana"/>
              <a:buAutoNum type="arabicPeriod"/>
              <a:tabLst>
                <a:tab pos="890269" algn="l"/>
                <a:tab pos="890905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软件工具</a:t>
            </a:r>
            <a:r>
              <a:rPr dirty="0" sz="2800" spc="-5" b="1">
                <a:latin typeface="Verdana"/>
                <a:cs typeface="Verdana"/>
              </a:rPr>
              <a:t>Y</a:t>
            </a:r>
            <a:r>
              <a:rPr dirty="0" sz="2800" b="1">
                <a:latin typeface="Verdana"/>
                <a:cs typeface="Verdana"/>
              </a:rPr>
              <a:t>A</a:t>
            </a:r>
            <a:r>
              <a:rPr dirty="0" sz="2800" spc="-5" b="1">
                <a:latin typeface="Verdana"/>
                <a:cs typeface="Verdana"/>
              </a:rPr>
              <a:t>CC </a:t>
            </a:r>
            <a:r>
              <a:rPr dirty="0" sz="2750" spc="45" b="1">
                <a:latin typeface="黑体"/>
                <a:cs typeface="黑体"/>
              </a:rPr>
              <a:t>小结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20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转换图的工作过程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1003" y="1270770"/>
            <a:ext cx="7415530" cy="90931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从文法开始符号所对应的转换图的开始状态开始分析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经过若干动作之后，处于状态</a:t>
            </a:r>
            <a:r>
              <a:rPr dirty="0" sz="2400" b="1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052" y="3068828"/>
            <a:ext cx="1898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latin typeface="宋体"/>
                <a:cs typeface="宋体"/>
              </a:rPr>
              <a:t>输入串</a:t>
            </a:r>
            <a:r>
              <a:rPr dirty="0" baseline="1424" sz="2925" spc="60" b="1">
                <a:latin typeface="宋体"/>
                <a:cs typeface="宋体"/>
              </a:rPr>
              <a:t>：</a:t>
            </a:r>
            <a:r>
              <a:rPr dirty="0" baseline="1424" sz="2925" spc="-757" b="1">
                <a:latin typeface="宋体"/>
                <a:cs typeface="宋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…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8813" y="3438525"/>
            <a:ext cx="127000" cy="523875"/>
          </a:xfrm>
          <a:custGeom>
            <a:avLst/>
            <a:gdLst/>
            <a:ahLst/>
            <a:cxnLst/>
            <a:rect l="l" t="t" r="r" b="b"/>
            <a:pathLst>
              <a:path w="127000" h="523875">
                <a:moveTo>
                  <a:pt x="68262" y="63500"/>
                </a:moveTo>
                <a:lnTo>
                  <a:pt x="58737" y="63500"/>
                </a:lnTo>
                <a:lnTo>
                  <a:pt x="58736" y="523875"/>
                </a:lnTo>
                <a:lnTo>
                  <a:pt x="68261" y="523875"/>
                </a:lnTo>
                <a:lnTo>
                  <a:pt x="68262" y="63500"/>
                </a:lnTo>
                <a:close/>
              </a:path>
              <a:path w="127000" h="523875">
                <a:moveTo>
                  <a:pt x="63500" y="0"/>
                </a:moveTo>
                <a:lnTo>
                  <a:pt x="0" y="76200"/>
                </a:lnTo>
                <a:lnTo>
                  <a:pt x="58737" y="76200"/>
                </a:lnTo>
                <a:lnTo>
                  <a:pt x="58737" y="63500"/>
                </a:lnTo>
                <a:lnTo>
                  <a:pt x="116416" y="63500"/>
                </a:lnTo>
                <a:lnTo>
                  <a:pt x="63500" y="0"/>
                </a:lnTo>
                <a:close/>
              </a:path>
              <a:path w="127000" h="523875">
                <a:moveTo>
                  <a:pt x="116416" y="63500"/>
                </a:moveTo>
                <a:lnTo>
                  <a:pt x="68262" y="63500"/>
                </a:lnTo>
                <a:lnTo>
                  <a:pt x="68262" y="76200"/>
                </a:lnTo>
                <a:lnTo>
                  <a:pt x="127000" y="76200"/>
                </a:lnTo>
                <a:lnTo>
                  <a:pt x="11641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29026" y="4267729"/>
            <a:ext cx="379730" cy="401955"/>
          </a:xfrm>
          <a:custGeom>
            <a:avLst/>
            <a:gdLst/>
            <a:ahLst/>
            <a:cxnLst/>
            <a:rect l="l" t="t" r="r" b="b"/>
            <a:pathLst>
              <a:path w="379730" h="401954">
                <a:moveTo>
                  <a:pt x="0" y="200794"/>
                </a:moveTo>
                <a:lnTo>
                  <a:pt x="5010" y="154753"/>
                </a:lnTo>
                <a:lnTo>
                  <a:pt x="19283" y="112489"/>
                </a:lnTo>
                <a:lnTo>
                  <a:pt x="41679" y="75207"/>
                </a:lnTo>
                <a:lnTo>
                  <a:pt x="71060" y="44112"/>
                </a:lnTo>
                <a:lnTo>
                  <a:pt x="106286" y="20408"/>
                </a:lnTo>
                <a:lnTo>
                  <a:pt x="146220" y="5303"/>
                </a:lnTo>
                <a:lnTo>
                  <a:pt x="189721" y="0"/>
                </a:lnTo>
                <a:lnTo>
                  <a:pt x="233222" y="5303"/>
                </a:lnTo>
                <a:lnTo>
                  <a:pt x="273156" y="20408"/>
                </a:lnTo>
                <a:lnTo>
                  <a:pt x="308382" y="44112"/>
                </a:lnTo>
                <a:lnTo>
                  <a:pt x="337763" y="75207"/>
                </a:lnTo>
                <a:lnTo>
                  <a:pt x="360159" y="112489"/>
                </a:lnTo>
                <a:lnTo>
                  <a:pt x="374432" y="154753"/>
                </a:lnTo>
                <a:lnTo>
                  <a:pt x="379443" y="200794"/>
                </a:lnTo>
                <a:lnTo>
                  <a:pt x="374432" y="246834"/>
                </a:lnTo>
                <a:lnTo>
                  <a:pt x="360159" y="289098"/>
                </a:lnTo>
                <a:lnTo>
                  <a:pt x="337763" y="326380"/>
                </a:lnTo>
                <a:lnTo>
                  <a:pt x="308382" y="357475"/>
                </a:lnTo>
                <a:lnTo>
                  <a:pt x="273156" y="381179"/>
                </a:lnTo>
                <a:lnTo>
                  <a:pt x="233222" y="396284"/>
                </a:lnTo>
                <a:lnTo>
                  <a:pt x="189721" y="401588"/>
                </a:lnTo>
                <a:lnTo>
                  <a:pt x="146220" y="396284"/>
                </a:lnTo>
                <a:lnTo>
                  <a:pt x="106286" y="381179"/>
                </a:lnTo>
                <a:lnTo>
                  <a:pt x="71060" y="357475"/>
                </a:lnTo>
                <a:lnTo>
                  <a:pt x="41679" y="326380"/>
                </a:lnTo>
                <a:lnTo>
                  <a:pt x="19283" y="289098"/>
                </a:lnTo>
                <a:lnTo>
                  <a:pt x="5010" y="246834"/>
                </a:lnTo>
                <a:lnTo>
                  <a:pt x="0" y="2007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7140" y="4265676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27465" y="4286299"/>
            <a:ext cx="379730" cy="401955"/>
          </a:xfrm>
          <a:custGeom>
            <a:avLst/>
            <a:gdLst/>
            <a:ahLst/>
            <a:cxnLst/>
            <a:rect l="l" t="t" r="r" b="b"/>
            <a:pathLst>
              <a:path w="379730" h="401954">
                <a:moveTo>
                  <a:pt x="0" y="200794"/>
                </a:moveTo>
                <a:lnTo>
                  <a:pt x="5010" y="154753"/>
                </a:lnTo>
                <a:lnTo>
                  <a:pt x="19283" y="112489"/>
                </a:lnTo>
                <a:lnTo>
                  <a:pt x="41679" y="75207"/>
                </a:lnTo>
                <a:lnTo>
                  <a:pt x="71060" y="44112"/>
                </a:lnTo>
                <a:lnTo>
                  <a:pt x="106286" y="20408"/>
                </a:lnTo>
                <a:lnTo>
                  <a:pt x="146220" y="5303"/>
                </a:lnTo>
                <a:lnTo>
                  <a:pt x="189721" y="0"/>
                </a:lnTo>
                <a:lnTo>
                  <a:pt x="233222" y="5303"/>
                </a:lnTo>
                <a:lnTo>
                  <a:pt x="273156" y="20408"/>
                </a:lnTo>
                <a:lnTo>
                  <a:pt x="308382" y="44112"/>
                </a:lnTo>
                <a:lnTo>
                  <a:pt x="337763" y="75207"/>
                </a:lnTo>
                <a:lnTo>
                  <a:pt x="360159" y="112489"/>
                </a:lnTo>
                <a:lnTo>
                  <a:pt x="374432" y="154753"/>
                </a:lnTo>
                <a:lnTo>
                  <a:pt x="379443" y="200794"/>
                </a:lnTo>
                <a:lnTo>
                  <a:pt x="374432" y="246834"/>
                </a:lnTo>
                <a:lnTo>
                  <a:pt x="360159" y="289098"/>
                </a:lnTo>
                <a:lnTo>
                  <a:pt x="337763" y="326380"/>
                </a:lnTo>
                <a:lnTo>
                  <a:pt x="308382" y="357475"/>
                </a:lnTo>
                <a:lnTo>
                  <a:pt x="273156" y="381179"/>
                </a:lnTo>
                <a:lnTo>
                  <a:pt x="233222" y="396284"/>
                </a:lnTo>
                <a:lnTo>
                  <a:pt x="189721" y="401588"/>
                </a:lnTo>
                <a:lnTo>
                  <a:pt x="146220" y="396284"/>
                </a:lnTo>
                <a:lnTo>
                  <a:pt x="106286" y="381179"/>
                </a:lnTo>
                <a:lnTo>
                  <a:pt x="71060" y="357475"/>
                </a:lnTo>
                <a:lnTo>
                  <a:pt x="41679" y="326380"/>
                </a:lnTo>
                <a:lnTo>
                  <a:pt x="19283" y="289098"/>
                </a:lnTo>
                <a:lnTo>
                  <a:pt x="5010" y="246834"/>
                </a:lnTo>
                <a:lnTo>
                  <a:pt x="0" y="2007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41008" y="4283964"/>
            <a:ext cx="194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8470" y="4451248"/>
            <a:ext cx="921385" cy="50800"/>
          </a:xfrm>
          <a:custGeom>
            <a:avLst/>
            <a:gdLst/>
            <a:ahLst/>
            <a:cxnLst/>
            <a:rect l="l" t="t" r="r" b="b"/>
            <a:pathLst>
              <a:path w="921385" h="50800">
                <a:moveTo>
                  <a:pt x="844989" y="0"/>
                </a:moveTo>
                <a:lnTo>
                  <a:pt x="844989" y="50800"/>
                </a:lnTo>
                <a:lnTo>
                  <a:pt x="906901" y="30162"/>
                </a:lnTo>
                <a:lnTo>
                  <a:pt x="857689" y="30162"/>
                </a:lnTo>
                <a:lnTo>
                  <a:pt x="857689" y="20637"/>
                </a:lnTo>
                <a:lnTo>
                  <a:pt x="906901" y="20637"/>
                </a:lnTo>
                <a:lnTo>
                  <a:pt x="844989" y="0"/>
                </a:lnTo>
                <a:close/>
              </a:path>
              <a:path w="921385" h="50800">
                <a:moveTo>
                  <a:pt x="844989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844989" y="30162"/>
                </a:lnTo>
                <a:lnTo>
                  <a:pt x="844989" y="20637"/>
                </a:lnTo>
                <a:close/>
              </a:path>
              <a:path w="921385" h="50800">
                <a:moveTo>
                  <a:pt x="906901" y="20637"/>
                </a:moveTo>
                <a:lnTo>
                  <a:pt x="857689" y="20637"/>
                </a:lnTo>
                <a:lnTo>
                  <a:pt x="857689" y="30162"/>
                </a:lnTo>
                <a:lnTo>
                  <a:pt x="906901" y="30162"/>
                </a:lnTo>
                <a:lnTo>
                  <a:pt x="921189" y="25400"/>
                </a:lnTo>
                <a:lnTo>
                  <a:pt x="906901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17508" y="4076700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4365" y="5100828"/>
            <a:ext cx="3003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q</a:t>
            </a:r>
            <a:r>
              <a:rPr dirty="0" baseline="-17094" sz="1950" b="1">
                <a:latin typeface="Times New Roman"/>
                <a:cs typeface="Times New Roman"/>
              </a:rPr>
              <a:t>0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5998" y="5164835"/>
            <a:ext cx="11048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07" y="4264388"/>
            <a:ext cx="1712520" cy="1323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336685" y="4265676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0462" y="4283964"/>
            <a:ext cx="194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7008" y="4079748"/>
            <a:ext cx="208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5077" y="5140452"/>
            <a:ext cx="2946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33913" y="3436937"/>
            <a:ext cx="127000" cy="523875"/>
          </a:xfrm>
          <a:custGeom>
            <a:avLst/>
            <a:gdLst/>
            <a:ahLst/>
            <a:cxnLst/>
            <a:rect l="l" t="t" r="r" b="b"/>
            <a:pathLst>
              <a:path w="127000" h="523875">
                <a:moveTo>
                  <a:pt x="58737" y="76200"/>
                </a:moveTo>
                <a:lnTo>
                  <a:pt x="58736" y="523875"/>
                </a:lnTo>
                <a:lnTo>
                  <a:pt x="68261" y="523875"/>
                </a:lnTo>
                <a:lnTo>
                  <a:pt x="68262" y="76200"/>
                </a:lnTo>
                <a:lnTo>
                  <a:pt x="58737" y="76200"/>
                </a:lnTo>
                <a:close/>
              </a:path>
              <a:path w="127000" h="523875">
                <a:moveTo>
                  <a:pt x="116415" y="63500"/>
                </a:moveTo>
                <a:lnTo>
                  <a:pt x="68262" y="63500"/>
                </a:lnTo>
                <a:lnTo>
                  <a:pt x="68262" y="76200"/>
                </a:lnTo>
                <a:lnTo>
                  <a:pt x="127000" y="76201"/>
                </a:lnTo>
                <a:lnTo>
                  <a:pt x="116415" y="63500"/>
                </a:lnTo>
                <a:close/>
              </a:path>
              <a:path w="127000" h="523875">
                <a:moveTo>
                  <a:pt x="68262" y="63500"/>
                </a:moveTo>
                <a:lnTo>
                  <a:pt x="58737" y="63500"/>
                </a:lnTo>
                <a:lnTo>
                  <a:pt x="58737" y="76200"/>
                </a:lnTo>
                <a:lnTo>
                  <a:pt x="68262" y="76200"/>
                </a:lnTo>
                <a:lnTo>
                  <a:pt x="68262" y="63500"/>
                </a:lnTo>
                <a:close/>
              </a:path>
              <a:path w="127000" h="523875">
                <a:moveTo>
                  <a:pt x="63500" y="0"/>
                </a:moveTo>
                <a:lnTo>
                  <a:pt x="0" y="76200"/>
                </a:lnTo>
                <a:lnTo>
                  <a:pt x="58737" y="76200"/>
                </a:lnTo>
                <a:lnTo>
                  <a:pt x="58737" y="63500"/>
                </a:lnTo>
                <a:lnTo>
                  <a:pt x="116415" y="635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24476" y="3421062"/>
            <a:ext cx="127000" cy="528955"/>
          </a:xfrm>
          <a:custGeom>
            <a:avLst/>
            <a:gdLst/>
            <a:ahLst/>
            <a:cxnLst/>
            <a:rect l="l" t="t" r="r" b="b"/>
            <a:pathLst>
              <a:path w="127000" h="528954">
                <a:moveTo>
                  <a:pt x="66128" y="519103"/>
                </a:moveTo>
                <a:lnTo>
                  <a:pt x="60868" y="519103"/>
                </a:lnTo>
                <a:lnTo>
                  <a:pt x="58736" y="521235"/>
                </a:lnTo>
                <a:lnTo>
                  <a:pt x="58736" y="526505"/>
                </a:lnTo>
                <a:lnTo>
                  <a:pt x="60868" y="528637"/>
                </a:lnTo>
                <a:lnTo>
                  <a:pt x="66128" y="528637"/>
                </a:lnTo>
                <a:lnTo>
                  <a:pt x="68261" y="526505"/>
                </a:lnTo>
                <a:lnTo>
                  <a:pt x="68261" y="521235"/>
                </a:lnTo>
                <a:lnTo>
                  <a:pt x="66128" y="519103"/>
                </a:lnTo>
                <a:close/>
              </a:path>
              <a:path w="127000" h="528954">
                <a:moveTo>
                  <a:pt x="66128" y="500043"/>
                </a:moveTo>
                <a:lnTo>
                  <a:pt x="60868" y="500043"/>
                </a:lnTo>
                <a:lnTo>
                  <a:pt x="58736" y="502175"/>
                </a:lnTo>
                <a:lnTo>
                  <a:pt x="58736" y="507446"/>
                </a:lnTo>
                <a:lnTo>
                  <a:pt x="60868" y="509578"/>
                </a:lnTo>
                <a:lnTo>
                  <a:pt x="66128" y="509578"/>
                </a:lnTo>
                <a:lnTo>
                  <a:pt x="68261" y="507446"/>
                </a:lnTo>
                <a:lnTo>
                  <a:pt x="68261" y="502175"/>
                </a:lnTo>
                <a:lnTo>
                  <a:pt x="66128" y="500043"/>
                </a:lnTo>
                <a:close/>
              </a:path>
              <a:path w="127000" h="528954">
                <a:moveTo>
                  <a:pt x="66128" y="480984"/>
                </a:moveTo>
                <a:lnTo>
                  <a:pt x="60868" y="480984"/>
                </a:lnTo>
                <a:lnTo>
                  <a:pt x="58736" y="483116"/>
                </a:lnTo>
                <a:lnTo>
                  <a:pt x="58736" y="488386"/>
                </a:lnTo>
                <a:lnTo>
                  <a:pt x="60868" y="490518"/>
                </a:lnTo>
                <a:lnTo>
                  <a:pt x="66128" y="490518"/>
                </a:lnTo>
                <a:lnTo>
                  <a:pt x="68261" y="488386"/>
                </a:lnTo>
                <a:lnTo>
                  <a:pt x="68261" y="483116"/>
                </a:lnTo>
                <a:lnTo>
                  <a:pt x="66128" y="480984"/>
                </a:lnTo>
                <a:close/>
              </a:path>
              <a:path w="127000" h="528954">
                <a:moveTo>
                  <a:pt x="66128" y="461924"/>
                </a:moveTo>
                <a:lnTo>
                  <a:pt x="60868" y="461924"/>
                </a:lnTo>
                <a:lnTo>
                  <a:pt x="58736" y="464056"/>
                </a:lnTo>
                <a:lnTo>
                  <a:pt x="58736" y="469327"/>
                </a:lnTo>
                <a:lnTo>
                  <a:pt x="60868" y="471459"/>
                </a:lnTo>
                <a:lnTo>
                  <a:pt x="66128" y="471459"/>
                </a:lnTo>
                <a:lnTo>
                  <a:pt x="68261" y="469327"/>
                </a:lnTo>
                <a:lnTo>
                  <a:pt x="68261" y="464056"/>
                </a:lnTo>
                <a:lnTo>
                  <a:pt x="66128" y="461924"/>
                </a:lnTo>
                <a:close/>
              </a:path>
              <a:path w="127000" h="528954">
                <a:moveTo>
                  <a:pt x="66128" y="442865"/>
                </a:moveTo>
                <a:lnTo>
                  <a:pt x="60868" y="442865"/>
                </a:lnTo>
                <a:lnTo>
                  <a:pt x="58736" y="444997"/>
                </a:lnTo>
                <a:lnTo>
                  <a:pt x="58736" y="450267"/>
                </a:lnTo>
                <a:lnTo>
                  <a:pt x="60868" y="452399"/>
                </a:lnTo>
                <a:lnTo>
                  <a:pt x="66128" y="452399"/>
                </a:lnTo>
                <a:lnTo>
                  <a:pt x="68261" y="450267"/>
                </a:lnTo>
                <a:lnTo>
                  <a:pt x="68261" y="444997"/>
                </a:lnTo>
                <a:lnTo>
                  <a:pt x="66128" y="442865"/>
                </a:lnTo>
                <a:close/>
              </a:path>
              <a:path w="127000" h="528954">
                <a:moveTo>
                  <a:pt x="66128" y="423805"/>
                </a:moveTo>
                <a:lnTo>
                  <a:pt x="60868" y="423805"/>
                </a:lnTo>
                <a:lnTo>
                  <a:pt x="58736" y="425937"/>
                </a:lnTo>
                <a:lnTo>
                  <a:pt x="58736" y="431208"/>
                </a:lnTo>
                <a:lnTo>
                  <a:pt x="60868" y="433340"/>
                </a:lnTo>
                <a:lnTo>
                  <a:pt x="66128" y="433340"/>
                </a:lnTo>
                <a:lnTo>
                  <a:pt x="68261" y="431208"/>
                </a:lnTo>
                <a:lnTo>
                  <a:pt x="68261" y="425937"/>
                </a:lnTo>
                <a:lnTo>
                  <a:pt x="66128" y="423805"/>
                </a:lnTo>
                <a:close/>
              </a:path>
              <a:path w="127000" h="528954">
                <a:moveTo>
                  <a:pt x="66128" y="404746"/>
                </a:moveTo>
                <a:lnTo>
                  <a:pt x="60868" y="404746"/>
                </a:lnTo>
                <a:lnTo>
                  <a:pt x="58736" y="406878"/>
                </a:lnTo>
                <a:lnTo>
                  <a:pt x="58736" y="412148"/>
                </a:lnTo>
                <a:lnTo>
                  <a:pt x="60868" y="414280"/>
                </a:lnTo>
                <a:lnTo>
                  <a:pt x="66128" y="414280"/>
                </a:lnTo>
                <a:lnTo>
                  <a:pt x="68261" y="412148"/>
                </a:lnTo>
                <a:lnTo>
                  <a:pt x="68261" y="406878"/>
                </a:lnTo>
                <a:lnTo>
                  <a:pt x="66128" y="404746"/>
                </a:lnTo>
                <a:close/>
              </a:path>
              <a:path w="127000" h="528954">
                <a:moveTo>
                  <a:pt x="66128" y="385686"/>
                </a:moveTo>
                <a:lnTo>
                  <a:pt x="60868" y="385686"/>
                </a:lnTo>
                <a:lnTo>
                  <a:pt x="58736" y="387818"/>
                </a:lnTo>
                <a:lnTo>
                  <a:pt x="58736" y="393089"/>
                </a:lnTo>
                <a:lnTo>
                  <a:pt x="60868" y="395221"/>
                </a:lnTo>
                <a:lnTo>
                  <a:pt x="66128" y="395221"/>
                </a:lnTo>
                <a:lnTo>
                  <a:pt x="68261" y="393089"/>
                </a:lnTo>
                <a:lnTo>
                  <a:pt x="68261" y="387818"/>
                </a:lnTo>
                <a:lnTo>
                  <a:pt x="66128" y="385686"/>
                </a:lnTo>
                <a:close/>
              </a:path>
              <a:path w="127000" h="528954">
                <a:moveTo>
                  <a:pt x="66128" y="366627"/>
                </a:moveTo>
                <a:lnTo>
                  <a:pt x="60868" y="366627"/>
                </a:lnTo>
                <a:lnTo>
                  <a:pt x="58736" y="368759"/>
                </a:lnTo>
                <a:lnTo>
                  <a:pt x="58736" y="374028"/>
                </a:lnTo>
                <a:lnTo>
                  <a:pt x="60868" y="376161"/>
                </a:lnTo>
                <a:lnTo>
                  <a:pt x="66128" y="376161"/>
                </a:lnTo>
                <a:lnTo>
                  <a:pt x="68261" y="374028"/>
                </a:lnTo>
                <a:lnTo>
                  <a:pt x="68261" y="368759"/>
                </a:lnTo>
                <a:lnTo>
                  <a:pt x="66128" y="366627"/>
                </a:lnTo>
                <a:close/>
              </a:path>
              <a:path w="127000" h="528954">
                <a:moveTo>
                  <a:pt x="66128" y="347567"/>
                </a:moveTo>
                <a:lnTo>
                  <a:pt x="60868" y="347567"/>
                </a:lnTo>
                <a:lnTo>
                  <a:pt x="58736" y="349699"/>
                </a:lnTo>
                <a:lnTo>
                  <a:pt x="58736" y="354970"/>
                </a:lnTo>
                <a:lnTo>
                  <a:pt x="60868" y="357102"/>
                </a:lnTo>
                <a:lnTo>
                  <a:pt x="66128" y="357102"/>
                </a:lnTo>
                <a:lnTo>
                  <a:pt x="68261" y="354970"/>
                </a:lnTo>
                <a:lnTo>
                  <a:pt x="68261" y="349699"/>
                </a:lnTo>
                <a:lnTo>
                  <a:pt x="66128" y="347567"/>
                </a:lnTo>
                <a:close/>
              </a:path>
              <a:path w="127000" h="528954">
                <a:moveTo>
                  <a:pt x="66128" y="328508"/>
                </a:moveTo>
                <a:lnTo>
                  <a:pt x="60868" y="328508"/>
                </a:lnTo>
                <a:lnTo>
                  <a:pt x="58736" y="330640"/>
                </a:lnTo>
                <a:lnTo>
                  <a:pt x="58736" y="335909"/>
                </a:lnTo>
                <a:lnTo>
                  <a:pt x="60868" y="338042"/>
                </a:lnTo>
                <a:lnTo>
                  <a:pt x="66128" y="338042"/>
                </a:lnTo>
                <a:lnTo>
                  <a:pt x="68261" y="335909"/>
                </a:lnTo>
                <a:lnTo>
                  <a:pt x="68261" y="330640"/>
                </a:lnTo>
                <a:lnTo>
                  <a:pt x="66128" y="328508"/>
                </a:lnTo>
                <a:close/>
              </a:path>
              <a:path w="127000" h="528954">
                <a:moveTo>
                  <a:pt x="66128" y="309448"/>
                </a:moveTo>
                <a:lnTo>
                  <a:pt x="60868" y="309448"/>
                </a:lnTo>
                <a:lnTo>
                  <a:pt x="58736" y="311580"/>
                </a:lnTo>
                <a:lnTo>
                  <a:pt x="58736" y="316851"/>
                </a:lnTo>
                <a:lnTo>
                  <a:pt x="60868" y="318983"/>
                </a:lnTo>
                <a:lnTo>
                  <a:pt x="66128" y="318983"/>
                </a:lnTo>
                <a:lnTo>
                  <a:pt x="68261" y="316851"/>
                </a:lnTo>
                <a:lnTo>
                  <a:pt x="68261" y="311580"/>
                </a:lnTo>
                <a:lnTo>
                  <a:pt x="66128" y="309448"/>
                </a:lnTo>
                <a:close/>
              </a:path>
              <a:path w="127000" h="528954">
                <a:moveTo>
                  <a:pt x="66128" y="290389"/>
                </a:moveTo>
                <a:lnTo>
                  <a:pt x="60868" y="290389"/>
                </a:lnTo>
                <a:lnTo>
                  <a:pt x="58736" y="292521"/>
                </a:lnTo>
                <a:lnTo>
                  <a:pt x="58736" y="297790"/>
                </a:lnTo>
                <a:lnTo>
                  <a:pt x="60868" y="299923"/>
                </a:lnTo>
                <a:lnTo>
                  <a:pt x="66128" y="299923"/>
                </a:lnTo>
                <a:lnTo>
                  <a:pt x="68261" y="297790"/>
                </a:lnTo>
                <a:lnTo>
                  <a:pt x="68261" y="292521"/>
                </a:lnTo>
                <a:lnTo>
                  <a:pt x="66128" y="290389"/>
                </a:lnTo>
                <a:close/>
              </a:path>
              <a:path w="127000" h="528954">
                <a:moveTo>
                  <a:pt x="66128" y="271329"/>
                </a:moveTo>
                <a:lnTo>
                  <a:pt x="60868" y="271329"/>
                </a:lnTo>
                <a:lnTo>
                  <a:pt x="58736" y="273461"/>
                </a:lnTo>
                <a:lnTo>
                  <a:pt x="58736" y="278731"/>
                </a:lnTo>
                <a:lnTo>
                  <a:pt x="60868" y="280864"/>
                </a:lnTo>
                <a:lnTo>
                  <a:pt x="66128" y="280864"/>
                </a:lnTo>
                <a:lnTo>
                  <a:pt x="68261" y="278731"/>
                </a:lnTo>
                <a:lnTo>
                  <a:pt x="68261" y="273461"/>
                </a:lnTo>
                <a:lnTo>
                  <a:pt x="66128" y="271329"/>
                </a:lnTo>
                <a:close/>
              </a:path>
              <a:path w="127000" h="528954">
                <a:moveTo>
                  <a:pt x="66128" y="252270"/>
                </a:moveTo>
                <a:lnTo>
                  <a:pt x="60868" y="252270"/>
                </a:lnTo>
                <a:lnTo>
                  <a:pt x="58736" y="254402"/>
                </a:lnTo>
                <a:lnTo>
                  <a:pt x="58736" y="259671"/>
                </a:lnTo>
                <a:lnTo>
                  <a:pt x="60868" y="261804"/>
                </a:lnTo>
                <a:lnTo>
                  <a:pt x="66128" y="261804"/>
                </a:lnTo>
                <a:lnTo>
                  <a:pt x="68261" y="259671"/>
                </a:lnTo>
                <a:lnTo>
                  <a:pt x="68261" y="254402"/>
                </a:lnTo>
                <a:lnTo>
                  <a:pt x="66128" y="252270"/>
                </a:lnTo>
                <a:close/>
              </a:path>
              <a:path w="127000" h="528954">
                <a:moveTo>
                  <a:pt x="66130" y="233210"/>
                </a:moveTo>
                <a:lnTo>
                  <a:pt x="60868" y="233210"/>
                </a:lnTo>
                <a:lnTo>
                  <a:pt x="58736" y="235342"/>
                </a:lnTo>
                <a:lnTo>
                  <a:pt x="58736" y="240612"/>
                </a:lnTo>
                <a:lnTo>
                  <a:pt x="60868" y="242745"/>
                </a:lnTo>
                <a:lnTo>
                  <a:pt x="66128" y="242745"/>
                </a:lnTo>
                <a:lnTo>
                  <a:pt x="68261" y="240612"/>
                </a:lnTo>
                <a:lnTo>
                  <a:pt x="68261" y="235342"/>
                </a:lnTo>
                <a:lnTo>
                  <a:pt x="66130" y="233210"/>
                </a:lnTo>
                <a:close/>
              </a:path>
              <a:path w="127000" h="528954">
                <a:moveTo>
                  <a:pt x="66130" y="214151"/>
                </a:moveTo>
                <a:lnTo>
                  <a:pt x="60868" y="214151"/>
                </a:lnTo>
                <a:lnTo>
                  <a:pt x="58736" y="216283"/>
                </a:lnTo>
                <a:lnTo>
                  <a:pt x="58736" y="221552"/>
                </a:lnTo>
                <a:lnTo>
                  <a:pt x="60868" y="223685"/>
                </a:lnTo>
                <a:lnTo>
                  <a:pt x="66130" y="223685"/>
                </a:lnTo>
                <a:lnTo>
                  <a:pt x="68261" y="221552"/>
                </a:lnTo>
                <a:lnTo>
                  <a:pt x="68261" y="216283"/>
                </a:lnTo>
                <a:lnTo>
                  <a:pt x="66130" y="214151"/>
                </a:lnTo>
                <a:close/>
              </a:path>
              <a:path w="127000" h="528954">
                <a:moveTo>
                  <a:pt x="66130" y="195091"/>
                </a:moveTo>
                <a:lnTo>
                  <a:pt x="60868" y="195091"/>
                </a:lnTo>
                <a:lnTo>
                  <a:pt x="58736" y="197223"/>
                </a:lnTo>
                <a:lnTo>
                  <a:pt x="58736" y="202493"/>
                </a:lnTo>
                <a:lnTo>
                  <a:pt x="60868" y="204626"/>
                </a:lnTo>
                <a:lnTo>
                  <a:pt x="66130" y="204626"/>
                </a:lnTo>
                <a:lnTo>
                  <a:pt x="68261" y="202493"/>
                </a:lnTo>
                <a:lnTo>
                  <a:pt x="68261" y="197223"/>
                </a:lnTo>
                <a:lnTo>
                  <a:pt x="66130" y="195091"/>
                </a:lnTo>
                <a:close/>
              </a:path>
              <a:path w="127000" h="528954">
                <a:moveTo>
                  <a:pt x="66130" y="176032"/>
                </a:moveTo>
                <a:lnTo>
                  <a:pt x="60868" y="176032"/>
                </a:lnTo>
                <a:lnTo>
                  <a:pt x="58737" y="178164"/>
                </a:lnTo>
                <a:lnTo>
                  <a:pt x="58737" y="183433"/>
                </a:lnTo>
                <a:lnTo>
                  <a:pt x="60868" y="185566"/>
                </a:lnTo>
                <a:lnTo>
                  <a:pt x="66130" y="185566"/>
                </a:lnTo>
                <a:lnTo>
                  <a:pt x="68262" y="183433"/>
                </a:lnTo>
                <a:lnTo>
                  <a:pt x="68262" y="178164"/>
                </a:lnTo>
                <a:lnTo>
                  <a:pt x="66130" y="176032"/>
                </a:lnTo>
                <a:close/>
              </a:path>
              <a:path w="127000" h="528954">
                <a:moveTo>
                  <a:pt x="66130" y="156972"/>
                </a:moveTo>
                <a:lnTo>
                  <a:pt x="60868" y="156972"/>
                </a:lnTo>
                <a:lnTo>
                  <a:pt x="58737" y="159104"/>
                </a:lnTo>
                <a:lnTo>
                  <a:pt x="58737" y="164374"/>
                </a:lnTo>
                <a:lnTo>
                  <a:pt x="60868" y="166507"/>
                </a:lnTo>
                <a:lnTo>
                  <a:pt x="66130" y="166507"/>
                </a:lnTo>
                <a:lnTo>
                  <a:pt x="68262" y="164374"/>
                </a:lnTo>
                <a:lnTo>
                  <a:pt x="68262" y="159104"/>
                </a:lnTo>
                <a:lnTo>
                  <a:pt x="66130" y="156972"/>
                </a:lnTo>
                <a:close/>
              </a:path>
              <a:path w="127000" h="528954">
                <a:moveTo>
                  <a:pt x="66130" y="137913"/>
                </a:moveTo>
                <a:lnTo>
                  <a:pt x="60869" y="137913"/>
                </a:lnTo>
                <a:lnTo>
                  <a:pt x="58737" y="140045"/>
                </a:lnTo>
                <a:lnTo>
                  <a:pt x="58737" y="145314"/>
                </a:lnTo>
                <a:lnTo>
                  <a:pt x="60869" y="147447"/>
                </a:lnTo>
                <a:lnTo>
                  <a:pt x="66130" y="147447"/>
                </a:lnTo>
                <a:lnTo>
                  <a:pt x="68262" y="145314"/>
                </a:lnTo>
                <a:lnTo>
                  <a:pt x="68262" y="140045"/>
                </a:lnTo>
                <a:lnTo>
                  <a:pt x="66130" y="137913"/>
                </a:lnTo>
                <a:close/>
              </a:path>
              <a:path w="127000" h="528954">
                <a:moveTo>
                  <a:pt x="66130" y="118852"/>
                </a:moveTo>
                <a:lnTo>
                  <a:pt x="60869" y="118852"/>
                </a:lnTo>
                <a:lnTo>
                  <a:pt x="58737" y="120985"/>
                </a:lnTo>
                <a:lnTo>
                  <a:pt x="58737" y="126255"/>
                </a:lnTo>
                <a:lnTo>
                  <a:pt x="60869" y="128388"/>
                </a:lnTo>
                <a:lnTo>
                  <a:pt x="66130" y="128388"/>
                </a:lnTo>
                <a:lnTo>
                  <a:pt x="68262" y="126255"/>
                </a:lnTo>
                <a:lnTo>
                  <a:pt x="68262" y="120985"/>
                </a:lnTo>
                <a:lnTo>
                  <a:pt x="66130" y="118852"/>
                </a:lnTo>
                <a:close/>
              </a:path>
              <a:path w="127000" h="528954">
                <a:moveTo>
                  <a:pt x="66130" y="99794"/>
                </a:moveTo>
                <a:lnTo>
                  <a:pt x="60869" y="99794"/>
                </a:lnTo>
                <a:lnTo>
                  <a:pt x="58737" y="101926"/>
                </a:lnTo>
                <a:lnTo>
                  <a:pt x="58737" y="107195"/>
                </a:lnTo>
                <a:lnTo>
                  <a:pt x="60869" y="109327"/>
                </a:lnTo>
                <a:lnTo>
                  <a:pt x="66130" y="109327"/>
                </a:lnTo>
                <a:lnTo>
                  <a:pt x="68262" y="107195"/>
                </a:lnTo>
                <a:lnTo>
                  <a:pt x="68262" y="101926"/>
                </a:lnTo>
                <a:lnTo>
                  <a:pt x="66130" y="99794"/>
                </a:lnTo>
                <a:close/>
              </a:path>
              <a:path w="127000" h="528954">
                <a:moveTo>
                  <a:pt x="66130" y="80733"/>
                </a:moveTo>
                <a:lnTo>
                  <a:pt x="60869" y="80733"/>
                </a:lnTo>
                <a:lnTo>
                  <a:pt x="58737" y="82866"/>
                </a:lnTo>
                <a:lnTo>
                  <a:pt x="58737" y="88136"/>
                </a:lnTo>
                <a:lnTo>
                  <a:pt x="60869" y="90269"/>
                </a:lnTo>
                <a:lnTo>
                  <a:pt x="66130" y="90269"/>
                </a:lnTo>
                <a:lnTo>
                  <a:pt x="68262" y="88136"/>
                </a:lnTo>
                <a:lnTo>
                  <a:pt x="68262" y="82866"/>
                </a:lnTo>
                <a:lnTo>
                  <a:pt x="66130" y="80733"/>
                </a:lnTo>
                <a:close/>
              </a:path>
              <a:path w="127000" h="528954">
                <a:moveTo>
                  <a:pt x="63500" y="0"/>
                </a:moveTo>
                <a:lnTo>
                  <a:pt x="0" y="76200"/>
                </a:lnTo>
                <a:lnTo>
                  <a:pt x="127000" y="76200"/>
                </a:lnTo>
                <a:lnTo>
                  <a:pt x="122840" y="71208"/>
                </a:lnTo>
                <a:lnTo>
                  <a:pt x="60869" y="71208"/>
                </a:lnTo>
                <a:lnTo>
                  <a:pt x="58737" y="69076"/>
                </a:lnTo>
                <a:lnTo>
                  <a:pt x="58737" y="63807"/>
                </a:lnTo>
                <a:lnTo>
                  <a:pt x="60869" y="61675"/>
                </a:lnTo>
                <a:lnTo>
                  <a:pt x="114895" y="61675"/>
                </a:lnTo>
                <a:lnTo>
                  <a:pt x="63500" y="0"/>
                </a:lnTo>
                <a:close/>
              </a:path>
              <a:path w="127000" h="528954">
                <a:moveTo>
                  <a:pt x="66130" y="61675"/>
                </a:moveTo>
                <a:lnTo>
                  <a:pt x="60869" y="61675"/>
                </a:lnTo>
                <a:lnTo>
                  <a:pt x="58737" y="63807"/>
                </a:lnTo>
                <a:lnTo>
                  <a:pt x="58737" y="69076"/>
                </a:lnTo>
                <a:lnTo>
                  <a:pt x="60869" y="71208"/>
                </a:lnTo>
                <a:lnTo>
                  <a:pt x="66130" y="71208"/>
                </a:lnTo>
                <a:lnTo>
                  <a:pt x="68262" y="69076"/>
                </a:lnTo>
                <a:lnTo>
                  <a:pt x="68262" y="63807"/>
                </a:lnTo>
                <a:lnTo>
                  <a:pt x="66130" y="61675"/>
                </a:lnTo>
                <a:close/>
              </a:path>
              <a:path w="127000" h="528954">
                <a:moveTo>
                  <a:pt x="114895" y="61675"/>
                </a:moveTo>
                <a:lnTo>
                  <a:pt x="66130" y="61675"/>
                </a:lnTo>
                <a:lnTo>
                  <a:pt x="68262" y="63807"/>
                </a:lnTo>
                <a:lnTo>
                  <a:pt x="68262" y="69076"/>
                </a:lnTo>
                <a:lnTo>
                  <a:pt x="66130" y="71208"/>
                </a:lnTo>
                <a:lnTo>
                  <a:pt x="122840" y="71208"/>
                </a:lnTo>
                <a:lnTo>
                  <a:pt x="114895" y="61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190239" y="3068828"/>
            <a:ext cx="2703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latin typeface="宋体"/>
                <a:cs typeface="宋体"/>
              </a:rPr>
              <a:t>输入串</a:t>
            </a:r>
            <a:r>
              <a:rPr dirty="0" baseline="1424" sz="2925" spc="60" b="1">
                <a:latin typeface="宋体"/>
                <a:cs typeface="宋体"/>
              </a:rPr>
              <a:t>：</a:t>
            </a:r>
            <a:r>
              <a:rPr dirty="0" baseline="1424" sz="2925" spc="-15" b="1">
                <a:latin typeface="宋体"/>
                <a:cs typeface="宋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…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……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75776" y="4268787"/>
            <a:ext cx="379730" cy="400685"/>
          </a:xfrm>
          <a:custGeom>
            <a:avLst/>
            <a:gdLst/>
            <a:ahLst/>
            <a:cxnLst/>
            <a:rect l="l" t="t" r="r" b="b"/>
            <a:pathLst>
              <a:path w="379729" h="400685">
                <a:moveTo>
                  <a:pt x="0" y="200288"/>
                </a:moveTo>
                <a:lnTo>
                  <a:pt x="5010" y="154363"/>
                </a:lnTo>
                <a:lnTo>
                  <a:pt x="19283" y="112206"/>
                </a:lnTo>
                <a:lnTo>
                  <a:pt x="41679" y="75018"/>
                </a:lnTo>
                <a:lnTo>
                  <a:pt x="71060" y="44001"/>
                </a:lnTo>
                <a:lnTo>
                  <a:pt x="106286" y="20357"/>
                </a:lnTo>
                <a:lnTo>
                  <a:pt x="146220" y="5289"/>
                </a:lnTo>
                <a:lnTo>
                  <a:pt x="189721" y="0"/>
                </a:lnTo>
                <a:lnTo>
                  <a:pt x="233222" y="5289"/>
                </a:lnTo>
                <a:lnTo>
                  <a:pt x="273156" y="20357"/>
                </a:lnTo>
                <a:lnTo>
                  <a:pt x="308382" y="44001"/>
                </a:lnTo>
                <a:lnTo>
                  <a:pt x="337763" y="75018"/>
                </a:lnTo>
                <a:lnTo>
                  <a:pt x="360159" y="112206"/>
                </a:lnTo>
                <a:lnTo>
                  <a:pt x="374432" y="154363"/>
                </a:lnTo>
                <a:lnTo>
                  <a:pt x="379443" y="200288"/>
                </a:lnTo>
                <a:lnTo>
                  <a:pt x="374432" y="246212"/>
                </a:lnTo>
                <a:lnTo>
                  <a:pt x="360159" y="288369"/>
                </a:lnTo>
                <a:lnTo>
                  <a:pt x="337763" y="325557"/>
                </a:lnTo>
                <a:lnTo>
                  <a:pt x="308382" y="356574"/>
                </a:lnTo>
                <a:lnTo>
                  <a:pt x="273156" y="380218"/>
                </a:lnTo>
                <a:lnTo>
                  <a:pt x="233222" y="395286"/>
                </a:lnTo>
                <a:lnTo>
                  <a:pt x="189721" y="400576"/>
                </a:lnTo>
                <a:lnTo>
                  <a:pt x="146220" y="395286"/>
                </a:lnTo>
                <a:lnTo>
                  <a:pt x="106286" y="380218"/>
                </a:lnTo>
                <a:lnTo>
                  <a:pt x="71060" y="356574"/>
                </a:lnTo>
                <a:lnTo>
                  <a:pt x="41679" y="325557"/>
                </a:lnTo>
                <a:lnTo>
                  <a:pt x="19283" y="288369"/>
                </a:lnTo>
                <a:lnTo>
                  <a:pt x="5010" y="246212"/>
                </a:lnTo>
                <a:lnTo>
                  <a:pt x="0" y="2002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993890" y="4265676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74215" y="4287311"/>
            <a:ext cx="379730" cy="400685"/>
          </a:xfrm>
          <a:custGeom>
            <a:avLst/>
            <a:gdLst/>
            <a:ahLst/>
            <a:cxnLst/>
            <a:rect l="l" t="t" r="r" b="b"/>
            <a:pathLst>
              <a:path w="379729" h="400685">
                <a:moveTo>
                  <a:pt x="0" y="200288"/>
                </a:moveTo>
                <a:lnTo>
                  <a:pt x="5010" y="154363"/>
                </a:lnTo>
                <a:lnTo>
                  <a:pt x="19283" y="112206"/>
                </a:lnTo>
                <a:lnTo>
                  <a:pt x="41679" y="75018"/>
                </a:lnTo>
                <a:lnTo>
                  <a:pt x="71060" y="44001"/>
                </a:lnTo>
                <a:lnTo>
                  <a:pt x="106286" y="20357"/>
                </a:lnTo>
                <a:lnTo>
                  <a:pt x="146220" y="5289"/>
                </a:lnTo>
                <a:lnTo>
                  <a:pt x="189721" y="0"/>
                </a:lnTo>
                <a:lnTo>
                  <a:pt x="233222" y="5289"/>
                </a:lnTo>
                <a:lnTo>
                  <a:pt x="273156" y="20357"/>
                </a:lnTo>
                <a:lnTo>
                  <a:pt x="308382" y="44001"/>
                </a:lnTo>
                <a:lnTo>
                  <a:pt x="337763" y="75018"/>
                </a:lnTo>
                <a:lnTo>
                  <a:pt x="360159" y="112206"/>
                </a:lnTo>
                <a:lnTo>
                  <a:pt x="374432" y="154363"/>
                </a:lnTo>
                <a:lnTo>
                  <a:pt x="379443" y="200288"/>
                </a:lnTo>
                <a:lnTo>
                  <a:pt x="374432" y="246212"/>
                </a:lnTo>
                <a:lnTo>
                  <a:pt x="360159" y="288369"/>
                </a:lnTo>
                <a:lnTo>
                  <a:pt x="337763" y="325557"/>
                </a:lnTo>
                <a:lnTo>
                  <a:pt x="308382" y="356574"/>
                </a:lnTo>
                <a:lnTo>
                  <a:pt x="273156" y="380218"/>
                </a:lnTo>
                <a:lnTo>
                  <a:pt x="233222" y="395286"/>
                </a:lnTo>
                <a:lnTo>
                  <a:pt x="189721" y="400576"/>
                </a:lnTo>
                <a:lnTo>
                  <a:pt x="146220" y="395286"/>
                </a:lnTo>
                <a:lnTo>
                  <a:pt x="106286" y="380218"/>
                </a:lnTo>
                <a:lnTo>
                  <a:pt x="71060" y="356574"/>
                </a:lnTo>
                <a:lnTo>
                  <a:pt x="41679" y="325557"/>
                </a:lnTo>
                <a:lnTo>
                  <a:pt x="19283" y="288369"/>
                </a:lnTo>
                <a:lnTo>
                  <a:pt x="5010" y="246212"/>
                </a:lnTo>
                <a:lnTo>
                  <a:pt x="0" y="2002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287756" y="4283964"/>
            <a:ext cx="194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55220" y="4451780"/>
            <a:ext cx="921385" cy="50800"/>
          </a:xfrm>
          <a:custGeom>
            <a:avLst/>
            <a:gdLst/>
            <a:ahLst/>
            <a:cxnLst/>
            <a:rect l="l" t="t" r="r" b="b"/>
            <a:pathLst>
              <a:path w="921384" h="50800">
                <a:moveTo>
                  <a:pt x="844989" y="0"/>
                </a:moveTo>
                <a:lnTo>
                  <a:pt x="844989" y="50799"/>
                </a:lnTo>
                <a:lnTo>
                  <a:pt x="906901" y="30162"/>
                </a:lnTo>
                <a:lnTo>
                  <a:pt x="857689" y="30162"/>
                </a:lnTo>
                <a:lnTo>
                  <a:pt x="857689" y="20637"/>
                </a:lnTo>
                <a:lnTo>
                  <a:pt x="906901" y="20637"/>
                </a:lnTo>
                <a:lnTo>
                  <a:pt x="844989" y="0"/>
                </a:lnTo>
                <a:close/>
              </a:path>
              <a:path w="921384" h="50800">
                <a:moveTo>
                  <a:pt x="844989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844989" y="30162"/>
                </a:lnTo>
                <a:lnTo>
                  <a:pt x="844989" y="20637"/>
                </a:lnTo>
                <a:close/>
              </a:path>
              <a:path w="921384" h="50800">
                <a:moveTo>
                  <a:pt x="906901" y="20637"/>
                </a:moveTo>
                <a:lnTo>
                  <a:pt x="857689" y="20637"/>
                </a:lnTo>
                <a:lnTo>
                  <a:pt x="857689" y="30162"/>
                </a:lnTo>
                <a:lnTo>
                  <a:pt x="906901" y="30162"/>
                </a:lnTo>
                <a:lnTo>
                  <a:pt x="921189" y="25399"/>
                </a:lnTo>
                <a:lnTo>
                  <a:pt x="906901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564258" y="4081491"/>
            <a:ext cx="13716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0" b="1" i="1"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16864" y="3406775"/>
            <a:ext cx="127000" cy="523875"/>
          </a:xfrm>
          <a:custGeom>
            <a:avLst/>
            <a:gdLst/>
            <a:ahLst/>
            <a:cxnLst/>
            <a:rect l="l" t="t" r="r" b="b"/>
            <a:pathLst>
              <a:path w="127000" h="523875">
                <a:moveTo>
                  <a:pt x="68262" y="63500"/>
                </a:moveTo>
                <a:lnTo>
                  <a:pt x="58737" y="63500"/>
                </a:lnTo>
                <a:lnTo>
                  <a:pt x="58736" y="523875"/>
                </a:lnTo>
                <a:lnTo>
                  <a:pt x="68261" y="523875"/>
                </a:lnTo>
                <a:lnTo>
                  <a:pt x="68262" y="63500"/>
                </a:lnTo>
                <a:close/>
              </a:path>
              <a:path w="127000" h="523875">
                <a:moveTo>
                  <a:pt x="63500" y="0"/>
                </a:moveTo>
                <a:lnTo>
                  <a:pt x="0" y="76200"/>
                </a:lnTo>
                <a:lnTo>
                  <a:pt x="58737" y="76200"/>
                </a:lnTo>
                <a:lnTo>
                  <a:pt x="58737" y="63500"/>
                </a:lnTo>
                <a:lnTo>
                  <a:pt x="116416" y="63500"/>
                </a:lnTo>
                <a:lnTo>
                  <a:pt x="63500" y="0"/>
                </a:lnTo>
                <a:close/>
              </a:path>
              <a:path w="127000" h="523875">
                <a:moveTo>
                  <a:pt x="116416" y="63500"/>
                </a:moveTo>
                <a:lnTo>
                  <a:pt x="68262" y="63500"/>
                </a:lnTo>
                <a:lnTo>
                  <a:pt x="68262" y="76200"/>
                </a:lnTo>
                <a:lnTo>
                  <a:pt x="127000" y="76200"/>
                </a:lnTo>
                <a:lnTo>
                  <a:pt x="11641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452552" y="3068828"/>
            <a:ext cx="1974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latin typeface="宋体"/>
                <a:cs typeface="宋体"/>
              </a:rPr>
              <a:t>输入串</a:t>
            </a:r>
            <a:r>
              <a:rPr dirty="0" baseline="1424" sz="2925" spc="60" b="1">
                <a:latin typeface="宋体"/>
                <a:cs typeface="宋体"/>
              </a:rPr>
              <a:t>：</a:t>
            </a:r>
            <a:r>
              <a:rPr dirty="0" baseline="1424" sz="2925" spc="-30" b="1">
                <a:latin typeface="宋体"/>
                <a:cs typeface="宋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…</a:t>
            </a:r>
            <a:r>
              <a:rPr dirty="0" sz="2000" spc="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21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转换图的化简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052" y="1290688"/>
            <a:ext cx="394081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用代入的方法进行化简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7129" y="2651718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107" y="30162"/>
                </a:moveTo>
                <a:lnTo>
                  <a:pt x="1051107" y="50800"/>
                </a:lnTo>
                <a:lnTo>
                  <a:pt x="1113020" y="30162"/>
                </a:lnTo>
                <a:lnTo>
                  <a:pt x="1051107" y="30162"/>
                </a:lnTo>
                <a:close/>
              </a:path>
              <a:path w="1127760" h="50800">
                <a:moveTo>
                  <a:pt x="1051107" y="20637"/>
                </a:moveTo>
                <a:lnTo>
                  <a:pt x="1051107" y="30162"/>
                </a:lnTo>
                <a:lnTo>
                  <a:pt x="1063806" y="30162"/>
                </a:lnTo>
                <a:lnTo>
                  <a:pt x="1063806" y="20637"/>
                </a:lnTo>
                <a:lnTo>
                  <a:pt x="1051107" y="20637"/>
                </a:lnTo>
                <a:close/>
              </a:path>
              <a:path w="1127760" h="50800">
                <a:moveTo>
                  <a:pt x="1051107" y="0"/>
                </a:moveTo>
                <a:lnTo>
                  <a:pt x="1051107" y="20637"/>
                </a:lnTo>
                <a:lnTo>
                  <a:pt x="1063806" y="20637"/>
                </a:lnTo>
                <a:lnTo>
                  <a:pt x="1063806" y="30162"/>
                </a:lnTo>
                <a:lnTo>
                  <a:pt x="1113024" y="30161"/>
                </a:lnTo>
                <a:lnTo>
                  <a:pt x="1127307" y="25400"/>
                </a:lnTo>
                <a:lnTo>
                  <a:pt x="1051107" y="0"/>
                </a:lnTo>
                <a:close/>
              </a:path>
              <a:path w="1127760" h="50800">
                <a:moveTo>
                  <a:pt x="0" y="20636"/>
                </a:moveTo>
                <a:lnTo>
                  <a:pt x="0" y="30161"/>
                </a:lnTo>
                <a:lnTo>
                  <a:pt x="1051107" y="30162"/>
                </a:lnTo>
                <a:lnTo>
                  <a:pt x="1051107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1298" y="2445718"/>
            <a:ext cx="383540" cy="416559"/>
          </a:xfrm>
          <a:custGeom>
            <a:avLst/>
            <a:gdLst/>
            <a:ahLst/>
            <a:cxnLst/>
            <a:rect l="l" t="t" r="r" b="b"/>
            <a:pathLst>
              <a:path w="383539" h="416560">
                <a:moveTo>
                  <a:pt x="0" y="208258"/>
                </a:moveTo>
                <a:lnTo>
                  <a:pt x="5061" y="160506"/>
                </a:lnTo>
                <a:lnTo>
                  <a:pt x="19478" y="116671"/>
                </a:lnTo>
                <a:lnTo>
                  <a:pt x="42101" y="78003"/>
                </a:lnTo>
                <a:lnTo>
                  <a:pt x="71779" y="45752"/>
                </a:lnTo>
                <a:lnTo>
                  <a:pt x="107362" y="21167"/>
                </a:lnTo>
                <a:lnTo>
                  <a:pt x="147700" y="5500"/>
                </a:lnTo>
                <a:lnTo>
                  <a:pt x="191642" y="0"/>
                </a:lnTo>
                <a:lnTo>
                  <a:pt x="235584" y="5500"/>
                </a:lnTo>
                <a:lnTo>
                  <a:pt x="275922" y="21167"/>
                </a:lnTo>
                <a:lnTo>
                  <a:pt x="311505" y="45752"/>
                </a:lnTo>
                <a:lnTo>
                  <a:pt x="341183" y="78003"/>
                </a:lnTo>
                <a:lnTo>
                  <a:pt x="363806" y="116671"/>
                </a:lnTo>
                <a:lnTo>
                  <a:pt x="378223" y="160506"/>
                </a:lnTo>
                <a:lnTo>
                  <a:pt x="383285" y="208258"/>
                </a:lnTo>
                <a:lnTo>
                  <a:pt x="378223" y="256010"/>
                </a:lnTo>
                <a:lnTo>
                  <a:pt x="363806" y="299845"/>
                </a:lnTo>
                <a:lnTo>
                  <a:pt x="341183" y="338513"/>
                </a:lnTo>
                <a:lnTo>
                  <a:pt x="311505" y="370764"/>
                </a:lnTo>
                <a:lnTo>
                  <a:pt x="275922" y="395349"/>
                </a:lnTo>
                <a:lnTo>
                  <a:pt x="235584" y="411016"/>
                </a:lnTo>
                <a:lnTo>
                  <a:pt x="191642" y="416517"/>
                </a:lnTo>
                <a:lnTo>
                  <a:pt x="147700" y="411016"/>
                </a:lnTo>
                <a:lnTo>
                  <a:pt x="107362" y="395349"/>
                </a:lnTo>
                <a:lnTo>
                  <a:pt x="71779" y="370764"/>
                </a:lnTo>
                <a:lnTo>
                  <a:pt x="42101" y="338513"/>
                </a:lnTo>
                <a:lnTo>
                  <a:pt x="19478" y="299845"/>
                </a:lnTo>
                <a:lnTo>
                  <a:pt x="5061" y="256010"/>
                </a:lnTo>
                <a:lnTo>
                  <a:pt x="0" y="2082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6982" y="2445718"/>
            <a:ext cx="383540" cy="416559"/>
          </a:xfrm>
          <a:custGeom>
            <a:avLst/>
            <a:gdLst/>
            <a:ahLst/>
            <a:cxnLst/>
            <a:rect l="l" t="t" r="r" b="b"/>
            <a:pathLst>
              <a:path w="383539" h="416560">
                <a:moveTo>
                  <a:pt x="0" y="208258"/>
                </a:moveTo>
                <a:lnTo>
                  <a:pt x="5061" y="160506"/>
                </a:lnTo>
                <a:lnTo>
                  <a:pt x="19478" y="116671"/>
                </a:lnTo>
                <a:lnTo>
                  <a:pt x="42101" y="78003"/>
                </a:lnTo>
                <a:lnTo>
                  <a:pt x="71779" y="45752"/>
                </a:lnTo>
                <a:lnTo>
                  <a:pt x="107362" y="21167"/>
                </a:lnTo>
                <a:lnTo>
                  <a:pt x="147700" y="5500"/>
                </a:lnTo>
                <a:lnTo>
                  <a:pt x="191642" y="0"/>
                </a:lnTo>
                <a:lnTo>
                  <a:pt x="235584" y="5500"/>
                </a:lnTo>
                <a:lnTo>
                  <a:pt x="275922" y="21167"/>
                </a:lnTo>
                <a:lnTo>
                  <a:pt x="311505" y="45752"/>
                </a:lnTo>
                <a:lnTo>
                  <a:pt x="341183" y="78003"/>
                </a:lnTo>
                <a:lnTo>
                  <a:pt x="363806" y="116671"/>
                </a:lnTo>
                <a:lnTo>
                  <a:pt x="378223" y="160506"/>
                </a:lnTo>
                <a:lnTo>
                  <a:pt x="383285" y="208258"/>
                </a:lnTo>
                <a:lnTo>
                  <a:pt x="378223" y="256010"/>
                </a:lnTo>
                <a:lnTo>
                  <a:pt x="363806" y="299845"/>
                </a:lnTo>
                <a:lnTo>
                  <a:pt x="341183" y="338513"/>
                </a:lnTo>
                <a:lnTo>
                  <a:pt x="311505" y="370764"/>
                </a:lnTo>
                <a:lnTo>
                  <a:pt x="275922" y="395349"/>
                </a:lnTo>
                <a:lnTo>
                  <a:pt x="235584" y="411016"/>
                </a:lnTo>
                <a:lnTo>
                  <a:pt x="191642" y="416517"/>
                </a:lnTo>
                <a:lnTo>
                  <a:pt x="147700" y="411016"/>
                </a:lnTo>
                <a:lnTo>
                  <a:pt x="107362" y="395349"/>
                </a:lnTo>
                <a:lnTo>
                  <a:pt x="71779" y="370764"/>
                </a:lnTo>
                <a:lnTo>
                  <a:pt x="42101" y="338513"/>
                </a:lnTo>
                <a:lnTo>
                  <a:pt x="19478" y="299845"/>
                </a:lnTo>
                <a:lnTo>
                  <a:pt x="5061" y="256010"/>
                </a:lnTo>
                <a:lnTo>
                  <a:pt x="0" y="2082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53177" y="24439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52666" y="2445718"/>
            <a:ext cx="383540" cy="416559"/>
          </a:xfrm>
          <a:custGeom>
            <a:avLst/>
            <a:gdLst/>
            <a:ahLst/>
            <a:cxnLst/>
            <a:rect l="l" t="t" r="r" b="b"/>
            <a:pathLst>
              <a:path w="383539" h="416560">
                <a:moveTo>
                  <a:pt x="0" y="208258"/>
                </a:moveTo>
                <a:lnTo>
                  <a:pt x="5061" y="160506"/>
                </a:lnTo>
                <a:lnTo>
                  <a:pt x="19478" y="116671"/>
                </a:lnTo>
                <a:lnTo>
                  <a:pt x="42101" y="78003"/>
                </a:lnTo>
                <a:lnTo>
                  <a:pt x="71779" y="45752"/>
                </a:lnTo>
                <a:lnTo>
                  <a:pt x="107362" y="21167"/>
                </a:lnTo>
                <a:lnTo>
                  <a:pt x="147700" y="5500"/>
                </a:lnTo>
                <a:lnTo>
                  <a:pt x="191642" y="0"/>
                </a:lnTo>
                <a:lnTo>
                  <a:pt x="235584" y="5500"/>
                </a:lnTo>
                <a:lnTo>
                  <a:pt x="275922" y="21167"/>
                </a:lnTo>
                <a:lnTo>
                  <a:pt x="311505" y="45752"/>
                </a:lnTo>
                <a:lnTo>
                  <a:pt x="341183" y="78003"/>
                </a:lnTo>
                <a:lnTo>
                  <a:pt x="363806" y="116671"/>
                </a:lnTo>
                <a:lnTo>
                  <a:pt x="378223" y="160506"/>
                </a:lnTo>
                <a:lnTo>
                  <a:pt x="383285" y="208258"/>
                </a:lnTo>
                <a:lnTo>
                  <a:pt x="378223" y="256010"/>
                </a:lnTo>
                <a:lnTo>
                  <a:pt x="363806" y="299845"/>
                </a:lnTo>
                <a:lnTo>
                  <a:pt x="341183" y="338513"/>
                </a:lnTo>
                <a:lnTo>
                  <a:pt x="311505" y="370764"/>
                </a:lnTo>
                <a:lnTo>
                  <a:pt x="275922" y="395349"/>
                </a:lnTo>
                <a:lnTo>
                  <a:pt x="235584" y="411016"/>
                </a:lnTo>
                <a:lnTo>
                  <a:pt x="191642" y="416517"/>
                </a:lnTo>
                <a:lnTo>
                  <a:pt x="147700" y="411016"/>
                </a:lnTo>
                <a:lnTo>
                  <a:pt x="107362" y="395349"/>
                </a:lnTo>
                <a:lnTo>
                  <a:pt x="71779" y="370764"/>
                </a:lnTo>
                <a:lnTo>
                  <a:pt x="42101" y="338513"/>
                </a:lnTo>
                <a:lnTo>
                  <a:pt x="19478" y="299845"/>
                </a:lnTo>
                <a:lnTo>
                  <a:pt x="5061" y="256010"/>
                </a:lnTo>
                <a:lnTo>
                  <a:pt x="0" y="2082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08859" y="24439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4226" y="2427867"/>
            <a:ext cx="421640" cy="453390"/>
          </a:xfrm>
          <a:custGeom>
            <a:avLst/>
            <a:gdLst/>
            <a:ahLst/>
            <a:cxnLst/>
            <a:rect l="l" t="t" r="r" b="b"/>
            <a:pathLst>
              <a:path w="421640" h="453389">
                <a:moveTo>
                  <a:pt x="231310" y="0"/>
                </a:moveTo>
                <a:lnTo>
                  <a:pt x="209628" y="0"/>
                </a:lnTo>
                <a:lnTo>
                  <a:pt x="187961" y="1269"/>
                </a:lnTo>
                <a:lnTo>
                  <a:pt x="146643" y="10160"/>
                </a:lnTo>
                <a:lnTo>
                  <a:pt x="108828" y="27939"/>
                </a:lnTo>
                <a:lnTo>
                  <a:pt x="75383" y="52069"/>
                </a:lnTo>
                <a:lnTo>
                  <a:pt x="47097" y="83819"/>
                </a:lnTo>
                <a:lnTo>
                  <a:pt x="24744" y="119379"/>
                </a:lnTo>
                <a:lnTo>
                  <a:pt x="9107" y="160019"/>
                </a:lnTo>
                <a:lnTo>
                  <a:pt x="989" y="204469"/>
                </a:lnTo>
                <a:lnTo>
                  <a:pt x="0" y="227329"/>
                </a:lnTo>
                <a:lnTo>
                  <a:pt x="1154" y="250189"/>
                </a:lnTo>
                <a:lnTo>
                  <a:pt x="9592" y="294639"/>
                </a:lnTo>
                <a:lnTo>
                  <a:pt x="25532" y="335279"/>
                </a:lnTo>
                <a:lnTo>
                  <a:pt x="48178" y="370839"/>
                </a:lnTo>
                <a:lnTo>
                  <a:pt x="76756" y="402589"/>
                </a:lnTo>
                <a:lnTo>
                  <a:pt x="110488" y="426719"/>
                </a:lnTo>
                <a:lnTo>
                  <a:pt x="148556" y="444500"/>
                </a:lnTo>
                <a:lnTo>
                  <a:pt x="190033" y="453389"/>
                </a:lnTo>
                <a:lnTo>
                  <a:pt x="211716" y="453389"/>
                </a:lnTo>
                <a:lnTo>
                  <a:pt x="233384" y="452119"/>
                </a:lnTo>
                <a:lnTo>
                  <a:pt x="254421" y="449579"/>
                </a:lnTo>
                <a:lnTo>
                  <a:pt x="274700" y="443229"/>
                </a:lnTo>
                <a:lnTo>
                  <a:pt x="277934" y="441960"/>
                </a:lnTo>
                <a:lnTo>
                  <a:pt x="211020" y="441960"/>
                </a:lnTo>
                <a:lnTo>
                  <a:pt x="190729" y="440689"/>
                </a:lnTo>
                <a:lnTo>
                  <a:pt x="151974" y="431800"/>
                </a:lnTo>
                <a:lnTo>
                  <a:pt x="116378" y="415289"/>
                </a:lnTo>
                <a:lnTo>
                  <a:pt x="84764" y="392429"/>
                </a:lnTo>
                <a:lnTo>
                  <a:pt x="57920" y="363219"/>
                </a:lnTo>
                <a:lnTo>
                  <a:pt x="36617" y="328929"/>
                </a:lnTo>
                <a:lnTo>
                  <a:pt x="21628" y="290829"/>
                </a:lnTo>
                <a:lnTo>
                  <a:pt x="13731" y="248919"/>
                </a:lnTo>
                <a:lnTo>
                  <a:pt x="12687" y="227329"/>
                </a:lnTo>
                <a:lnTo>
                  <a:pt x="13676" y="205739"/>
                </a:lnTo>
                <a:lnTo>
                  <a:pt x="21466" y="163829"/>
                </a:lnTo>
                <a:lnTo>
                  <a:pt x="36355" y="124460"/>
                </a:lnTo>
                <a:lnTo>
                  <a:pt x="57560" y="90169"/>
                </a:lnTo>
                <a:lnTo>
                  <a:pt x="84307" y="60960"/>
                </a:lnTo>
                <a:lnTo>
                  <a:pt x="115825" y="38100"/>
                </a:lnTo>
                <a:lnTo>
                  <a:pt x="151337" y="21589"/>
                </a:lnTo>
                <a:lnTo>
                  <a:pt x="190038" y="12700"/>
                </a:lnTo>
                <a:lnTo>
                  <a:pt x="281153" y="12700"/>
                </a:lnTo>
                <a:lnTo>
                  <a:pt x="272787" y="8889"/>
                </a:lnTo>
                <a:lnTo>
                  <a:pt x="252411" y="3810"/>
                </a:lnTo>
                <a:lnTo>
                  <a:pt x="231310" y="0"/>
                </a:lnTo>
                <a:close/>
              </a:path>
              <a:path w="421640" h="453389">
                <a:moveTo>
                  <a:pt x="281153" y="12700"/>
                </a:moveTo>
                <a:lnTo>
                  <a:pt x="230614" y="12700"/>
                </a:lnTo>
                <a:lnTo>
                  <a:pt x="250333" y="16510"/>
                </a:lnTo>
                <a:lnTo>
                  <a:pt x="269369" y="21589"/>
                </a:lnTo>
                <a:lnTo>
                  <a:pt x="304965" y="38100"/>
                </a:lnTo>
                <a:lnTo>
                  <a:pt x="336579" y="60960"/>
                </a:lnTo>
                <a:lnTo>
                  <a:pt x="363424" y="90169"/>
                </a:lnTo>
                <a:lnTo>
                  <a:pt x="384727" y="124460"/>
                </a:lnTo>
                <a:lnTo>
                  <a:pt x="399717" y="162560"/>
                </a:lnTo>
                <a:lnTo>
                  <a:pt x="407614" y="204469"/>
                </a:lnTo>
                <a:lnTo>
                  <a:pt x="408658" y="226060"/>
                </a:lnTo>
                <a:lnTo>
                  <a:pt x="407668" y="248919"/>
                </a:lnTo>
                <a:lnTo>
                  <a:pt x="399878" y="289560"/>
                </a:lnTo>
                <a:lnTo>
                  <a:pt x="384990" y="328929"/>
                </a:lnTo>
                <a:lnTo>
                  <a:pt x="363783" y="363219"/>
                </a:lnTo>
                <a:lnTo>
                  <a:pt x="337036" y="392429"/>
                </a:lnTo>
                <a:lnTo>
                  <a:pt x="305518" y="415289"/>
                </a:lnTo>
                <a:lnTo>
                  <a:pt x="270008" y="431800"/>
                </a:lnTo>
                <a:lnTo>
                  <a:pt x="231305" y="440689"/>
                </a:lnTo>
                <a:lnTo>
                  <a:pt x="211020" y="441960"/>
                </a:lnTo>
                <a:lnTo>
                  <a:pt x="277934" y="441960"/>
                </a:lnTo>
                <a:lnTo>
                  <a:pt x="312516" y="425450"/>
                </a:lnTo>
                <a:lnTo>
                  <a:pt x="345960" y="401319"/>
                </a:lnTo>
                <a:lnTo>
                  <a:pt x="374246" y="369569"/>
                </a:lnTo>
                <a:lnTo>
                  <a:pt x="396600" y="334010"/>
                </a:lnTo>
                <a:lnTo>
                  <a:pt x="412236" y="293369"/>
                </a:lnTo>
                <a:lnTo>
                  <a:pt x="420354" y="248919"/>
                </a:lnTo>
                <a:lnTo>
                  <a:pt x="421344" y="226060"/>
                </a:lnTo>
                <a:lnTo>
                  <a:pt x="420189" y="203200"/>
                </a:lnTo>
                <a:lnTo>
                  <a:pt x="411753" y="158750"/>
                </a:lnTo>
                <a:lnTo>
                  <a:pt x="395812" y="118110"/>
                </a:lnTo>
                <a:lnTo>
                  <a:pt x="373165" y="82550"/>
                </a:lnTo>
                <a:lnTo>
                  <a:pt x="344589" y="50800"/>
                </a:lnTo>
                <a:lnTo>
                  <a:pt x="310855" y="26669"/>
                </a:lnTo>
                <a:lnTo>
                  <a:pt x="292308" y="17779"/>
                </a:lnTo>
                <a:lnTo>
                  <a:pt x="281153" y="12700"/>
                </a:lnTo>
                <a:close/>
              </a:path>
              <a:path w="421640" h="453389">
                <a:moveTo>
                  <a:pt x="229918" y="25400"/>
                </a:moveTo>
                <a:lnTo>
                  <a:pt x="192116" y="25400"/>
                </a:lnTo>
                <a:lnTo>
                  <a:pt x="173758" y="29210"/>
                </a:lnTo>
                <a:lnTo>
                  <a:pt x="122822" y="49529"/>
                </a:lnTo>
                <a:lnTo>
                  <a:pt x="80031" y="83819"/>
                </a:lnTo>
                <a:lnTo>
                  <a:pt x="47965" y="129539"/>
                </a:lnTo>
                <a:lnTo>
                  <a:pt x="33825" y="166369"/>
                </a:lnTo>
                <a:lnTo>
                  <a:pt x="26362" y="205739"/>
                </a:lnTo>
                <a:lnTo>
                  <a:pt x="25373" y="226060"/>
                </a:lnTo>
                <a:lnTo>
                  <a:pt x="26308" y="247650"/>
                </a:lnTo>
                <a:lnTo>
                  <a:pt x="33663" y="287019"/>
                </a:lnTo>
                <a:lnTo>
                  <a:pt x="47702" y="322579"/>
                </a:lnTo>
                <a:lnTo>
                  <a:pt x="67663" y="355600"/>
                </a:lnTo>
                <a:lnTo>
                  <a:pt x="107021" y="393700"/>
                </a:lnTo>
                <a:lnTo>
                  <a:pt x="155392" y="419100"/>
                </a:lnTo>
                <a:lnTo>
                  <a:pt x="210324" y="429260"/>
                </a:lnTo>
                <a:lnTo>
                  <a:pt x="229227" y="427989"/>
                </a:lnTo>
                <a:lnTo>
                  <a:pt x="265314" y="420369"/>
                </a:lnTo>
                <a:lnTo>
                  <a:pt x="273818" y="416560"/>
                </a:lnTo>
                <a:lnTo>
                  <a:pt x="209628" y="416560"/>
                </a:lnTo>
                <a:lnTo>
                  <a:pt x="192121" y="415289"/>
                </a:lnTo>
                <a:lnTo>
                  <a:pt x="143116" y="401319"/>
                </a:lnTo>
                <a:lnTo>
                  <a:pt x="100783" y="372110"/>
                </a:lnTo>
                <a:lnTo>
                  <a:pt x="67452" y="332739"/>
                </a:lnTo>
                <a:lnTo>
                  <a:pt x="45699" y="283210"/>
                </a:lnTo>
                <a:lnTo>
                  <a:pt x="38883" y="245110"/>
                </a:lnTo>
                <a:lnTo>
                  <a:pt x="38059" y="226060"/>
                </a:lnTo>
                <a:lnTo>
                  <a:pt x="39048" y="205739"/>
                </a:lnTo>
                <a:lnTo>
                  <a:pt x="52143" y="151129"/>
                </a:lnTo>
                <a:lnTo>
                  <a:pt x="78484" y="105410"/>
                </a:lnTo>
                <a:lnTo>
                  <a:pt x="115536" y="68579"/>
                </a:lnTo>
                <a:lnTo>
                  <a:pt x="160723" y="45719"/>
                </a:lnTo>
                <a:lnTo>
                  <a:pt x="194194" y="38100"/>
                </a:lnTo>
                <a:lnTo>
                  <a:pt x="276133" y="38100"/>
                </a:lnTo>
                <a:lnTo>
                  <a:pt x="265951" y="34289"/>
                </a:lnTo>
                <a:lnTo>
                  <a:pt x="248255" y="29210"/>
                </a:lnTo>
                <a:lnTo>
                  <a:pt x="229918" y="25400"/>
                </a:lnTo>
                <a:close/>
              </a:path>
              <a:path w="421640" h="453389">
                <a:moveTo>
                  <a:pt x="276133" y="38100"/>
                </a:moveTo>
                <a:lnTo>
                  <a:pt x="229222" y="38100"/>
                </a:lnTo>
                <a:lnTo>
                  <a:pt x="262534" y="45719"/>
                </a:lnTo>
                <a:lnTo>
                  <a:pt x="278227" y="52069"/>
                </a:lnTo>
                <a:lnTo>
                  <a:pt x="320560" y="81279"/>
                </a:lnTo>
                <a:lnTo>
                  <a:pt x="353891" y="120650"/>
                </a:lnTo>
                <a:lnTo>
                  <a:pt x="375645" y="171450"/>
                </a:lnTo>
                <a:lnTo>
                  <a:pt x="383286" y="227329"/>
                </a:lnTo>
                <a:lnTo>
                  <a:pt x="382295" y="247650"/>
                </a:lnTo>
                <a:lnTo>
                  <a:pt x="369201" y="302260"/>
                </a:lnTo>
                <a:lnTo>
                  <a:pt x="342859" y="347979"/>
                </a:lnTo>
                <a:lnTo>
                  <a:pt x="305807" y="384810"/>
                </a:lnTo>
                <a:lnTo>
                  <a:pt x="260620" y="407669"/>
                </a:lnTo>
                <a:lnTo>
                  <a:pt x="209628" y="416560"/>
                </a:lnTo>
                <a:lnTo>
                  <a:pt x="273818" y="416560"/>
                </a:lnTo>
                <a:lnTo>
                  <a:pt x="313816" y="394969"/>
                </a:lnTo>
                <a:lnTo>
                  <a:pt x="353321" y="355600"/>
                </a:lnTo>
                <a:lnTo>
                  <a:pt x="381236" y="306069"/>
                </a:lnTo>
                <a:lnTo>
                  <a:pt x="392132" y="267969"/>
                </a:lnTo>
                <a:lnTo>
                  <a:pt x="395972" y="227329"/>
                </a:lnTo>
                <a:lnTo>
                  <a:pt x="395037" y="205739"/>
                </a:lnTo>
                <a:lnTo>
                  <a:pt x="387681" y="166369"/>
                </a:lnTo>
                <a:lnTo>
                  <a:pt x="373641" y="130810"/>
                </a:lnTo>
                <a:lnTo>
                  <a:pt x="353682" y="97789"/>
                </a:lnTo>
                <a:lnTo>
                  <a:pt x="314322" y="59689"/>
                </a:lnTo>
                <a:lnTo>
                  <a:pt x="282921" y="40639"/>
                </a:lnTo>
                <a:lnTo>
                  <a:pt x="27613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19450" y="244398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02813" y="2628577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106" y="0"/>
                </a:moveTo>
                <a:lnTo>
                  <a:pt x="1051106" y="50800"/>
                </a:lnTo>
                <a:lnTo>
                  <a:pt x="1113019" y="30162"/>
                </a:lnTo>
                <a:lnTo>
                  <a:pt x="1063806" y="30162"/>
                </a:lnTo>
                <a:lnTo>
                  <a:pt x="1063806" y="20637"/>
                </a:lnTo>
                <a:lnTo>
                  <a:pt x="1113019" y="20637"/>
                </a:lnTo>
                <a:lnTo>
                  <a:pt x="1051106" y="0"/>
                </a:lnTo>
                <a:close/>
              </a:path>
              <a:path w="1127760" h="50800">
                <a:moveTo>
                  <a:pt x="1051106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1051106" y="30162"/>
                </a:lnTo>
                <a:lnTo>
                  <a:pt x="1051106" y="20637"/>
                </a:lnTo>
                <a:close/>
              </a:path>
              <a:path w="1127760" h="50800">
                <a:moveTo>
                  <a:pt x="1113019" y="20637"/>
                </a:moveTo>
                <a:lnTo>
                  <a:pt x="1063806" y="20637"/>
                </a:lnTo>
                <a:lnTo>
                  <a:pt x="1063806" y="30162"/>
                </a:lnTo>
                <a:lnTo>
                  <a:pt x="1113019" y="30162"/>
                </a:lnTo>
                <a:lnTo>
                  <a:pt x="1127306" y="25400"/>
                </a:lnTo>
                <a:lnTo>
                  <a:pt x="1113019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35951" y="2628577"/>
            <a:ext cx="1127760" cy="50800"/>
          </a:xfrm>
          <a:custGeom>
            <a:avLst/>
            <a:gdLst/>
            <a:ahLst/>
            <a:cxnLst/>
            <a:rect l="l" t="t" r="r" b="b"/>
            <a:pathLst>
              <a:path w="1127760" h="50800">
                <a:moveTo>
                  <a:pt x="1051106" y="0"/>
                </a:moveTo>
                <a:lnTo>
                  <a:pt x="1051106" y="50800"/>
                </a:lnTo>
                <a:lnTo>
                  <a:pt x="1113019" y="30162"/>
                </a:lnTo>
                <a:lnTo>
                  <a:pt x="1063806" y="30162"/>
                </a:lnTo>
                <a:lnTo>
                  <a:pt x="1063806" y="20637"/>
                </a:lnTo>
                <a:lnTo>
                  <a:pt x="1113019" y="20637"/>
                </a:lnTo>
                <a:lnTo>
                  <a:pt x="1051106" y="0"/>
                </a:lnTo>
                <a:close/>
              </a:path>
              <a:path w="1127760" h="50800">
                <a:moveTo>
                  <a:pt x="1051106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1051106" y="30162"/>
                </a:lnTo>
                <a:lnTo>
                  <a:pt x="1051106" y="20637"/>
                </a:lnTo>
                <a:close/>
              </a:path>
              <a:path w="1127760" h="50800">
                <a:moveTo>
                  <a:pt x="1113019" y="20637"/>
                </a:moveTo>
                <a:lnTo>
                  <a:pt x="1063806" y="20637"/>
                </a:lnTo>
                <a:lnTo>
                  <a:pt x="1063806" y="30162"/>
                </a:lnTo>
                <a:lnTo>
                  <a:pt x="1113019" y="30162"/>
                </a:lnTo>
                <a:lnTo>
                  <a:pt x="1127306" y="25400"/>
                </a:lnTo>
                <a:lnTo>
                  <a:pt x="1113019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440151" y="2279396"/>
            <a:ext cx="304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15" b="1" i="1">
                <a:latin typeface="Symbol"/>
                <a:cs typeface="Symbol"/>
              </a:rPr>
              <a:t>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739" y="2443988"/>
            <a:ext cx="1035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31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r>
              <a:rPr dirty="0" baseline="1182" sz="3525" b="1">
                <a:latin typeface="宋体"/>
                <a:cs typeface="宋体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8784" y="2328164"/>
            <a:ext cx="19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76040" y="2746536"/>
            <a:ext cx="4310380" cy="490855"/>
          </a:xfrm>
          <a:custGeom>
            <a:avLst/>
            <a:gdLst/>
            <a:ahLst/>
            <a:cxnLst/>
            <a:rect l="l" t="t" r="r" b="b"/>
            <a:pathLst>
              <a:path w="4310380" h="490855">
                <a:moveTo>
                  <a:pt x="6902" y="87290"/>
                </a:moveTo>
                <a:lnTo>
                  <a:pt x="44895" y="136418"/>
                </a:lnTo>
                <a:lnTo>
                  <a:pt x="105658" y="177445"/>
                </a:lnTo>
                <a:lnTo>
                  <a:pt x="141597" y="197225"/>
                </a:lnTo>
                <a:lnTo>
                  <a:pt x="181109" y="216509"/>
                </a:lnTo>
                <a:lnTo>
                  <a:pt x="224099" y="235286"/>
                </a:lnTo>
                <a:lnTo>
                  <a:pt x="270469" y="253542"/>
                </a:lnTo>
                <a:lnTo>
                  <a:pt x="320120" y="271264"/>
                </a:lnTo>
                <a:lnTo>
                  <a:pt x="372954" y="288436"/>
                </a:lnTo>
                <a:lnTo>
                  <a:pt x="428872" y="305041"/>
                </a:lnTo>
                <a:lnTo>
                  <a:pt x="487775" y="321061"/>
                </a:lnTo>
                <a:lnTo>
                  <a:pt x="549562" y="336480"/>
                </a:lnTo>
                <a:lnTo>
                  <a:pt x="614132" y="351279"/>
                </a:lnTo>
                <a:lnTo>
                  <a:pt x="681388" y="365441"/>
                </a:lnTo>
                <a:lnTo>
                  <a:pt x="751226" y="378947"/>
                </a:lnTo>
                <a:lnTo>
                  <a:pt x="823546" y="391779"/>
                </a:lnTo>
                <a:lnTo>
                  <a:pt x="898249" y="403918"/>
                </a:lnTo>
                <a:lnTo>
                  <a:pt x="975234" y="415347"/>
                </a:lnTo>
                <a:lnTo>
                  <a:pt x="1054397" y="426044"/>
                </a:lnTo>
                <a:lnTo>
                  <a:pt x="1135640" y="435994"/>
                </a:lnTo>
                <a:lnTo>
                  <a:pt x="1218860" y="445178"/>
                </a:lnTo>
                <a:lnTo>
                  <a:pt x="1303957" y="453575"/>
                </a:lnTo>
                <a:lnTo>
                  <a:pt x="1390830" y="461167"/>
                </a:lnTo>
                <a:lnTo>
                  <a:pt x="1479377" y="467936"/>
                </a:lnTo>
                <a:lnTo>
                  <a:pt x="1569496" y="473864"/>
                </a:lnTo>
                <a:lnTo>
                  <a:pt x="1661088" y="478930"/>
                </a:lnTo>
                <a:lnTo>
                  <a:pt x="1754050" y="483119"/>
                </a:lnTo>
                <a:lnTo>
                  <a:pt x="1848281" y="486407"/>
                </a:lnTo>
                <a:lnTo>
                  <a:pt x="1943680" y="488779"/>
                </a:lnTo>
                <a:lnTo>
                  <a:pt x="2137553" y="490697"/>
                </a:lnTo>
                <a:lnTo>
                  <a:pt x="2249403" y="490066"/>
                </a:lnTo>
                <a:lnTo>
                  <a:pt x="2359766" y="488189"/>
                </a:lnTo>
                <a:lnTo>
                  <a:pt x="2468526" y="485098"/>
                </a:lnTo>
                <a:lnTo>
                  <a:pt x="2566742" y="481173"/>
                </a:lnTo>
                <a:lnTo>
                  <a:pt x="2137647" y="481173"/>
                </a:lnTo>
                <a:lnTo>
                  <a:pt x="1943917" y="479258"/>
                </a:lnTo>
                <a:lnTo>
                  <a:pt x="1848614" y="476888"/>
                </a:lnTo>
                <a:lnTo>
                  <a:pt x="1754479" y="473603"/>
                </a:lnTo>
                <a:lnTo>
                  <a:pt x="1661614" y="469421"/>
                </a:lnTo>
                <a:lnTo>
                  <a:pt x="1570122" y="464360"/>
                </a:lnTo>
                <a:lnTo>
                  <a:pt x="1480103" y="458439"/>
                </a:lnTo>
                <a:lnTo>
                  <a:pt x="1391659" y="451679"/>
                </a:lnTo>
                <a:lnTo>
                  <a:pt x="1304893" y="444096"/>
                </a:lnTo>
                <a:lnTo>
                  <a:pt x="1219904" y="435710"/>
                </a:lnTo>
                <a:lnTo>
                  <a:pt x="1136798" y="426540"/>
                </a:lnTo>
                <a:lnTo>
                  <a:pt x="1055673" y="416605"/>
                </a:lnTo>
                <a:lnTo>
                  <a:pt x="976632" y="405925"/>
                </a:lnTo>
                <a:lnTo>
                  <a:pt x="899777" y="394516"/>
                </a:lnTo>
                <a:lnTo>
                  <a:pt x="825211" y="382400"/>
                </a:lnTo>
                <a:lnTo>
                  <a:pt x="753035" y="369595"/>
                </a:lnTo>
                <a:lnTo>
                  <a:pt x="683350" y="356120"/>
                </a:lnTo>
                <a:lnTo>
                  <a:pt x="616261" y="341995"/>
                </a:lnTo>
                <a:lnTo>
                  <a:pt x="551868" y="327238"/>
                </a:lnTo>
                <a:lnTo>
                  <a:pt x="490274" y="311870"/>
                </a:lnTo>
                <a:lnTo>
                  <a:pt x="431584" y="295910"/>
                </a:lnTo>
                <a:lnTo>
                  <a:pt x="375898" y="279377"/>
                </a:lnTo>
                <a:lnTo>
                  <a:pt x="323321" y="262294"/>
                </a:lnTo>
                <a:lnTo>
                  <a:pt x="273958" y="244679"/>
                </a:lnTo>
                <a:lnTo>
                  <a:pt x="227911" y="226557"/>
                </a:lnTo>
                <a:lnTo>
                  <a:pt x="185286" y="207949"/>
                </a:lnTo>
                <a:lnTo>
                  <a:pt x="146188" y="188880"/>
                </a:lnTo>
                <a:lnTo>
                  <a:pt x="110723" y="169378"/>
                </a:lnTo>
                <a:lnTo>
                  <a:pt x="51113" y="129202"/>
                </a:lnTo>
                <a:lnTo>
                  <a:pt x="27174" y="108604"/>
                </a:lnTo>
                <a:lnTo>
                  <a:pt x="6902" y="87290"/>
                </a:lnTo>
                <a:close/>
              </a:path>
              <a:path w="4310380" h="490855">
                <a:moveTo>
                  <a:pt x="4280497" y="71726"/>
                </a:moveTo>
                <a:lnTo>
                  <a:pt x="4250919" y="106236"/>
                </a:lnTo>
                <a:lnTo>
                  <a:pt x="4209402" y="140586"/>
                </a:lnTo>
                <a:lnTo>
                  <a:pt x="4175537" y="162981"/>
                </a:lnTo>
                <a:lnTo>
                  <a:pt x="4136890" y="184913"/>
                </a:lnTo>
                <a:lnTo>
                  <a:pt x="4093651" y="206315"/>
                </a:lnTo>
                <a:lnTo>
                  <a:pt x="4045860" y="227194"/>
                </a:lnTo>
                <a:lnTo>
                  <a:pt x="3993714" y="247484"/>
                </a:lnTo>
                <a:lnTo>
                  <a:pt x="3937353" y="267154"/>
                </a:lnTo>
                <a:lnTo>
                  <a:pt x="3876917" y="286169"/>
                </a:lnTo>
                <a:lnTo>
                  <a:pt x="3812545" y="304495"/>
                </a:lnTo>
                <a:lnTo>
                  <a:pt x="3744374" y="322101"/>
                </a:lnTo>
                <a:lnTo>
                  <a:pt x="3672544" y="338956"/>
                </a:lnTo>
                <a:lnTo>
                  <a:pt x="3597193" y="355028"/>
                </a:lnTo>
                <a:lnTo>
                  <a:pt x="3518458" y="370286"/>
                </a:lnTo>
                <a:lnTo>
                  <a:pt x="3436476" y="384698"/>
                </a:lnTo>
                <a:lnTo>
                  <a:pt x="3351385" y="398235"/>
                </a:lnTo>
                <a:lnTo>
                  <a:pt x="3263322" y="410865"/>
                </a:lnTo>
                <a:lnTo>
                  <a:pt x="3172424" y="422556"/>
                </a:lnTo>
                <a:lnTo>
                  <a:pt x="3078827" y="433280"/>
                </a:lnTo>
                <a:lnTo>
                  <a:pt x="2982671" y="443006"/>
                </a:lnTo>
                <a:lnTo>
                  <a:pt x="2884088" y="451702"/>
                </a:lnTo>
                <a:lnTo>
                  <a:pt x="2783220" y="459337"/>
                </a:lnTo>
                <a:lnTo>
                  <a:pt x="2680200" y="465881"/>
                </a:lnTo>
                <a:lnTo>
                  <a:pt x="2575167" y="471304"/>
                </a:lnTo>
                <a:lnTo>
                  <a:pt x="2468256" y="475576"/>
                </a:lnTo>
                <a:lnTo>
                  <a:pt x="2359604" y="478665"/>
                </a:lnTo>
                <a:lnTo>
                  <a:pt x="2249349" y="480541"/>
                </a:lnTo>
                <a:lnTo>
                  <a:pt x="2137647" y="481173"/>
                </a:lnTo>
                <a:lnTo>
                  <a:pt x="2566742" y="481173"/>
                </a:lnTo>
                <a:lnTo>
                  <a:pt x="2680691" y="475394"/>
                </a:lnTo>
                <a:lnTo>
                  <a:pt x="2783823" y="468843"/>
                </a:lnTo>
                <a:lnTo>
                  <a:pt x="2884808" y="461199"/>
                </a:lnTo>
                <a:lnTo>
                  <a:pt x="2983508" y="452494"/>
                </a:lnTo>
                <a:lnTo>
                  <a:pt x="3079786" y="442757"/>
                </a:lnTo>
                <a:lnTo>
                  <a:pt x="3173509" y="432020"/>
                </a:lnTo>
                <a:lnTo>
                  <a:pt x="3264537" y="420311"/>
                </a:lnTo>
                <a:lnTo>
                  <a:pt x="3352737" y="407663"/>
                </a:lnTo>
                <a:lnTo>
                  <a:pt x="3437972" y="394105"/>
                </a:lnTo>
                <a:lnTo>
                  <a:pt x="3520107" y="379666"/>
                </a:lnTo>
                <a:lnTo>
                  <a:pt x="3599006" y="364379"/>
                </a:lnTo>
                <a:lnTo>
                  <a:pt x="3674531" y="348272"/>
                </a:lnTo>
                <a:lnTo>
                  <a:pt x="3746550" y="331374"/>
                </a:lnTo>
                <a:lnTo>
                  <a:pt x="3814926" y="313717"/>
                </a:lnTo>
                <a:lnTo>
                  <a:pt x="3879524" y="295329"/>
                </a:lnTo>
                <a:lnTo>
                  <a:pt x="3940211" y="276240"/>
                </a:lnTo>
                <a:lnTo>
                  <a:pt x="3996852" y="256477"/>
                </a:lnTo>
                <a:lnTo>
                  <a:pt x="4049313" y="236070"/>
                </a:lnTo>
                <a:lnTo>
                  <a:pt x="4097464" y="215044"/>
                </a:lnTo>
                <a:lnTo>
                  <a:pt x="4141227" y="193394"/>
                </a:lnTo>
                <a:lnTo>
                  <a:pt x="4180367" y="171190"/>
                </a:lnTo>
                <a:lnTo>
                  <a:pt x="4214806" y="148428"/>
                </a:lnTo>
                <a:lnTo>
                  <a:pt x="4257357" y="113257"/>
                </a:lnTo>
                <a:lnTo>
                  <a:pt x="4288830" y="76475"/>
                </a:lnTo>
                <a:lnTo>
                  <a:pt x="4289920" y="73699"/>
                </a:lnTo>
                <a:lnTo>
                  <a:pt x="4285888" y="72363"/>
                </a:lnTo>
                <a:lnTo>
                  <a:pt x="4280263" y="72363"/>
                </a:lnTo>
                <a:lnTo>
                  <a:pt x="4280497" y="71726"/>
                </a:lnTo>
                <a:close/>
              </a:path>
              <a:path w="4310380" h="490855">
                <a:moveTo>
                  <a:pt x="4309857" y="58630"/>
                </a:moveTo>
                <a:lnTo>
                  <a:pt x="4285308" y="58630"/>
                </a:lnTo>
                <a:lnTo>
                  <a:pt x="4294251" y="61916"/>
                </a:lnTo>
                <a:lnTo>
                  <a:pt x="4289920" y="73699"/>
                </a:lnTo>
                <a:lnTo>
                  <a:pt x="4309892" y="80321"/>
                </a:lnTo>
                <a:lnTo>
                  <a:pt x="4309857" y="58630"/>
                </a:lnTo>
                <a:close/>
              </a:path>
              <a:path w="4310380" h="490855">
                <a:moveTo>
                  <a:pt x="4285308" y="58630"/>
                </a:moveTo>
                <a:lnTo>
                  <a:pt x="4280874" y="70700"/>
                </a:lnTo>
                <a:lnTo>
                  <a:pt x="4289920" y="73699"/>
                </a:lnTo>
                <a:lnTo>
                  <a:pt x="4294251" y="61916"/>
                </a:lnTo>
                <a:lnTo>
                  <a:pt x="4285308" y="58630"/>
                </a:lnTo>
                <a:close/>
              </a:path>
              <a:path w="4310380" h="490855">
                <a:moveTo>
                  <a:pt x="4280907" y="71172"/>
                </a:moveTo>
                <a:lnTo>
                  <a:pt x="4280497" y="71726"/>
                </a:lnTo>
                <a:lnTo>
                  <a:pt x="4280263" y="72363"/>
                </a:lnTo>
                <a:lnTo>
                  <a:pt x="4280907" y="71172"/>
                </a:lnTo>
                <a:close/>
              </a:path>
              <a:path w="4310380" h="490855">
                <a:moveTo>
                  <a:pt x="4282295" y="71172"/>
                </a:moveTo>
                <a:lnTo>
                  <a:pt x="4280907" y="71172"/>
                </a:lnTo>
                <a:lnTo>
                  <a:pt x="4280263" y="72363"/>
                </a:lnTo>
                <a:lnTo>
                  <a:pt x="4285888" y="72363"/>
                </a:lnTo>
                <a:lnTo>
                  <a:pt x="4282295" y="71172"/>
                </a:lnTo>
                <a:close/>
              </a:path>
              <a:path w="4310380" h="490855">
                <a:moveTo>
                  <a:pt x="4280874" y="70700"/>
                </a:moveTo>
                <a:lnTo>
                  <a:pt x="4280497" y="71726"/>
                </a:lnTo>
                <a:lnTo>
                  <a:pt x="4280907" y="71172"/>
                </a:lnTo>
                <a:lnTo>
                  <a:pt x="4282295" y="71172"/>
                </a:lnTo>
                <a:lnTo>
                  <a:pt x="4280874" y="70700"/>
                </a:lnTo>
                <a:close/>
              </a:path>
              <a:path w="4310380" h="490855">
                <a:moveTo>
                  <a:pt x="4309762" y="0"/>
                </a:moveTo>
                <a:lnTo>
                  <a:pt x="4261674" y="64335"/>
                </a:lnTo>
                <a:lnTo>
                  <a:pt x="4280874" y="70700"/>
                </a:lnTo>
                <a:lnTo>
                  <a:pt x="4285308" y="58630"/>
                </a:lnTo>
                <a:lnTo>
                  <a:pt x="4309857" y="58630"/>
                </a:lnTo>
                <a:lnTo>
                  <a:pt x="4309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16830" y="2279396"/>
            <a:ext cx="274320" cy="989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47875" y="4684713"/>
            <a:ext cx="1127125" cy="127000"/>
          </a:xfrm>
          <a:custGeom>
            <a:avLst/>
            <a:gdLst/>
            <a:ahLst/>
            <a:cxnLst/>
            <a:rect l="l" t="t" r="r" b="b"/>
            <a:pathLst>
              <a:path w="1127125" h="127000">
                <a:moveTo>
                  <a:pt x="1050925" y="68262"/>
                </a:moveTo>
                <a:lnTo>
                  <a:pt x="1050925" y="127000"/>
                </a:lnTo>
                <a:lnTo>
                  <a:pt x="1121410" y="68262"/>
                </a:lnTo>
                <a:lnTo>
                  <a:pt x="1050925" y="68262"/>
                </a:lnTo>
                <a:close/>
              </a:path>
              <a:path w="1127125" h="127000">
                <a:moveTo>
                  <a:pt x="1050925" y="58737"/>
                </a:moveTo>
                <a:lnTo>
                  <a:pt x="1050925" y="68262"/>
                </a:lnTo>
                <a:lnTo>
                  <a:pt x="1063625" y="68262"/>
                </a:lnTo>
                <a:lnTo>
                  <a:pt x="1063625" y="58737"/>
                </a:lnTo>
                <a:lnTo>
                  <a:pt x="1050925" y="58737"/>
                </a:lnTo>
                <a:close/>
              </a:path>
              <a:path w="1127125" h="127000">
                <a:moveTo>
                  <a:pt x="1050925" y="0"/>
                </a:moveTo>
                <a:lnTo>
                  <a:pt x="1050925" y="58737"/>
                </a:lnTo>
                <a:lnTo>
                  <a:pt x="1063625" y="58737"/>
                </a:lnTo>
                <a:lnTo>
                  <a:pt x="1063625" y="68262"/>
                </a:lnTo>
                <a:lnTo>
                  <a:pt x="1121411" y="68261"/>
                </a:lnTo>
                <a:lnTo>
                  <a:pt x="1127125" y="63500"/>
                </a:lnTo>
                <a:lnTo>
                  <a:pt x="1050925" y="0"/>
                </a:lnTo>
                <a:close/>
              </a:path>
              <a:path w="1127125" h="127000">
                <a:moveTo>
                  <a:pt x="0" y="58736"/>
                </a:moveTo>
                <a:lnTo>
                  <a:pt x="0" y="68261"/>
                </a:lnTo>
                <a:lnTo>
                  <a:pt x="1050925" y="68262"/>
                </a:lnTo>
                <a:lnTo>
                  <a:pt x="1050925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41809" y="4517391"/>
            <a:ext cx="383540" cy="417195"/>
          </a:xfrm>
          <a:custGeom>
            <a:avLst/>
            <a:gdLst/>
            <a:ahLst/>
            <a:cxnLst/>
            <a:rect l="l" t="t" r="r" b="b"/>
            <a:pathLst>
              <a:path w="383539" h="417195">
                <a:moveTo>
                  <a:pt x="0" y="208597"/>
                </a:moveTo>
                <a:lnTo>
                  <a:pt x="5064" y="160768"/>
                </a:lnTo>
                <a:lnTo>
                  <a:pt x="19490" y="116861"/>
                </a:lnTo>
                <a:lnTo>
                  <a:pt x="42126" y="78130"/>
                </a:lnTo>
                <a:lnTo>
                  <a:pt x="71821" y="45826"/>
                </a:lnTo>
                <a:lnTo>
                  <a:pt x="107425" y="21202"/>
                </a:lnTo>
                <a:lnTo>
                  <a:pt x="147786" y="5509"/>
                </a:lnTo>
                <a:lnTo>
                  <a:pt x="191753" y="0"/>
                </a:lnTo>
                <a:lnTo>
                  <a:pt x="235720" y="5509"/>
                </a:lnTo>
                <a:lnTo>
                  <a:pt x="276081" y="21202"/>
                </a:lnTo>
                <a:lnTo>
                  <a:pt x="311685" y="45826"/>
                </a:lnTo>
                <a:lnTo>
                  <a:pt x="341380" y="78130"/>
                </a:lnTo>
                <a:lnTo>
                  <a:pt x="364016" y="116861"/>
                </a:lnTo>
                <a:lnTo>
                  <a:pt x="378442" y="160768"/>
                </a:lnTo>
                <a:lnTo>
                  <a:pt x="383507" y="208597"/>
                </a:lnTo>
                <a:lnTo>
                  <a:pt x="378442" y="256426"/>
                </a:lnTo>
                <a:lnTo>
                  <a:pt x="364016" y="300333"/>
                </a:lnTo>
                <a:lnTo>
                  <a:pt x="341380" y="339064"/>
                </a:lnTo>
                <a:lnTo>
                  <a:pt x="311685" y="371368"/>
                </a:lnTo>
                <a:lnTo>
                  <a:pt x="276081" y="395992"/>
                </a:lnTo>
                <a:lnTo>
                  <a:pt x="235720" y="411685"/>
                </a:lnTo>
                <a:lnTo>
                  <a:pt x="191753" y="417195"/>
                </a:lnTo>
                <a:lnTo>
                  <a:pt x="147786" y="411685"/>
                </a:lnTo>
                <a:lnTo>
                  <a:pt x="107425" y="395992"/>
                </a:lnTo>
                <a:lnTo>
                  <a:pt x="71821" y="371368"/>
                </a:lnTo>
                <a:lnTo>
                  <a:pt x="42126" y="339064"/>
                </a:lnTo>
                <a:lnTo>
                  <a:pt x="19490" y="300333"/>
                </a:lnTo>
                <a:lnTo>
                  <a:pt x="5064" y="256426"/>
                </a:lnTo>
                <a:lnTo>
                  <a:pt x="0" y="208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97476" y="4517391"/>
            <a:ext cx="382270" cy="417195"/>
          </a:xfrm>
          <a:custGeom>
            <a:avLst/>
            <a:gdLst/>
            <a:ahLst/>
            <a:cxnLst/>
            <a:rect l="l" t="t" r="r" b="b"/>
            <a:pathLst>
              <a:path w="382270" h="417195">
                <a:moveTo>
                  <a:pt x="0" y="208597"/>
                </a:moveTo>
                <a:lnTo>
                  <a:pt x="5045" y="160768"/>
                </a:lnTo>
                <a:lnTo>
                  <a:pt x="19417" y="116861"/>
                </a:lnTo>
                <a:lnTo>
                  <a:pt x="41970" y="78130"/>
                </a:lnTo>
                <a:lnTo>
                  <a:pt x="71555" y="45826"/>
                </a:lnTo>
                <a:lnTo>
                  <a:pt x="107027" y="21202"/>
                </a:lnTo>
                <a:lnTo>
                  <a:pt x="147238" y="5509"/>
                </a:lnTo>
                <a:lnTo>
                  <a:pt x="191043" y="0"/>
                </a:lnTo>
                <a:lnTo>
                  <a:pt x="234848" y="5509"/>
                </a:lnTo>
                <a:lnTo>
                  <a:pt x="275059" y="21202"/>
                </a:lnTo>
                <a:lnTo>
                  <a:pt x="310531" y="45826"/>
                </a:lnTo>
                <a:lnTo>
                  <a:pt x="340116" y="78130"/>
                </a:lnTo>
                <a:lnTo>
                  <a:pt x="362669" y="116861"/>
                </a:lnTo>
                <a:lnTo>
                  <a:pt x="377041" y="160768"/>
                </a:lnTo>
                <a:lnTo>
                  <a:pt x="382087" y="208597"/>
                </a:lnTo>
                <a:lnTo>
                  <a:pt x="377041" y="256426"/>
                </a:lnTo>
                <a:lnTo>
                  <a:pt x="362669" y="300333"/>
                </a:lnTo>
                <a:lnTo>
                  <a:pt x="340116" y="339064"/>
                </a:lnTo>
                <a:lnTo>
                  <a:pt x="310531" y="371368"/>
                </a:lnTo>
                <a:lnTo>
                  <a:pt x="275059" y="395992"/>
                </a:lnTo>
                <a:lnTo>
                  <a:pt x="234848" y="411685"/>
                </a:lnTo>
                <a:lnTo>
                  <a:pt x="191043" y="417195"/>
                </a:lnTo>
                <a:lnTo>
                  <a:pt x="147238" y="411685"/>
                </a:lnTo>
                <a:lnTo>
                  <a:pt x="107027" y="395992"/>
                </a:lnTo>
                <a:lnTo>
                  <a:pt x="71555" y="371368"/>
                </a:lnTo>
                <a:lnTo>
                  <a:pt x="41970" y="339064"/>
                </a:lnTo>
                <a:lnTo>
                  <a:pt x="19417" y="300333"/>
                </a:lnTo>
                <a:lnTo>
                  <a:pt x="5045" y="256426"/>
                </a:lnTo>
                <a:lnTo>
                  <a:pt x="0" y="208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253740" y="451357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53226" y="4517391"/>
            <a:ext cx="382270" cy="417195"/>
          </a:xfrm>
          <a:custGeom>
            <a:avLst/>
            <a:gdLst/>
            <a:ahLst/>
            <a:cxnLst/>
            <a:rect l="l" t="t" r="r" b="b"/>
            <a:pathLst>
              <a:path w="382270" h="417195">
                <a:moveTo>
                  <a:pt x="0" y="208597"/>
                </a:moveTo>
                <a:lnTo>
                  <a:pt x="5045" y="160768"/>
                </a:lnTo>
                <a:lnTo>
                  <a:pt x="19417" y="116861"/>
                </a:lnTo>
                <a:lnTo>
                  <a:pt x="41970" y="78130"/>
                </a:lnTo>
                <a:lnTo>
                  <a:pt x="71555" y="45826"/>
                </a:lnTo>
                <a:lnTo>
                  <a:pt x="107027" y="21202"/>
                </a:lnTo>
                <a:lnTo>
                  <a:pt x="147238" y="5509"/>
                </a:lnTo>
                <a:lnTo>
                  <a:pt x="191043" y="0"/>
                </a:lnTo>
                <a:lnTo>
                  <a:pt x="234848" y="5509"/>
                </a:lnTo>
                <a:lnTo>
                  <a:pt x="275059" y="21202"/>
                </a:lnTo>
                <a:lnTo>
                  <a:pt x="310531" y="45826"/>
                </a:lnTo>
                <a:lnTo>
                  <a:pt x="340116" y="78130"/>
                </a:lnTo>
                <a:lnTo>
                  <a:pt x="362669" y="116861"/>
                </a:lnTo>
                <a:lnTo>
                  <a:pt x="377041" y="160768"/>
                </a:lnTo>
                <a:lnTo>
                  <a:pt x="382087" y="208597"/>
                </a:lnTo>
                <a:lnTo>
                  <a:pt x="377041" y="256426"/>
                </a:lnTo>
                <a:lnTo>
                  <a:pt x="362669" y="300333"/>
                </a:lnTo>
                <a:lnTo>
                  <a:pt x="340116" y="339064"/>
                </a:lnTo>
                <a:lnTo>
                  <a:pt x="310531" y="371368"/>
                </a:lnTo>
                <a:lnTo>
                  <a:pt x="275059" y="395992"/>
                </a:lnTo>
                <a:lnTo>
                  <a:pt x="234848" y="411685"/>
                </a:lnTo>
                <a:lnTo>
                  <a:pt x="191043" y="417195"/>
                </a:lnTo>
                <a:lnTo>
                  <a:pt x="147238" y="411685"/>
                </a:lnTo>
                <a:lnTo>
                  <a:pt x="107027" y="395992"/>
                </a:lnTo>
                <a:lnTo>
                  <a:pt x="71555" y="371368"/>
                </a:lnTo>
                <a:lnTo>
                  <a:pt x="41970" y="339064"/>
                </a:lnTo>
                <a:lnTo>
                  <a:pt x="19417" y="300333"/>
                </a:lnTo>
                <a:lnTo>
                  <a:pt x="5045" y="256426"/>
                </a:lnTo>
                <a:lnTo>
                  <a:pt x="0" y="208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09490" y="451357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27729" y="5276822"/>
            <a:ext cx="421640" cy="454659"/>
          </a:xfrm>
          <a:custGeom>
            <a:avLst/>
            <a:gdLst/>
            <a:ahLst/>
            <a:cxnLst/>
            <a:rect l="l" t="t" r="r" b="b"/>
            <a:pathLst>
              <a:path w="421639" h="454660">
                <a:moveTo>
                  <a:pt x="209737" y="0"/>
                </a:moveTo>
                <a:lnTo>
                  <a:pt x="167006" y="5079"/>
                </a:lnTo>
                <a:lnTo>
                  <a:pt x="127300" y="19049"/>
                </a:lnTo>
                <a:lnTo>
                  <a:pt x="91550" y="39369"/>
                </a:lnTo>
                <a:lnTo>
                  <a:pt x="60573" y="68579"/>
                </a:lnTo>
                <a:lnTo>
                  <a:pt x="35145" y="101599"/>
                </a:lnTo>
                <a:lnTo>
                  <a:pt x="16042" y="140969"/>
                </a:lnTo>
                <a:lnTo>
                  <a:pt x="4060" y="182879"/>
                </a:lnTo>
                <a:lnTo>
                  <a:pt x="0" y="228599"/>
                </a:lnTo>
                <a:lnTo>
                  <a:pt x="1154" y="251459"/>
                </a:lnTo>
                <a:lnTo>
                  <a:pt x="9594" y="295909"/>
                </a:lnTo>
                <a:lnTo>
                  <a:pt x="25540" y="336549"/>
                </a:lnTo>
                <a:lnTo>
                  <a:pt x="48197" y="372109"/>
                </a:lnTo>
                <a:lnTo>
                  <a:pt x="76788" y="403859"/>
                </a:lnTo>
                <a:lnTo>
                  <a:pt x="110539" y="427989"/>
                </a:lnTo>
                <a:lnTo>
                  <a:pt x="148629" y="445769"/>
                </a:lnTo>
                <a:lnTo>
                  <a:pt x="190132" y="454659"/>
                </a:lnTo>
                <a:lnTo>
                  <a:pt x="211828" y="454659"/>
                </a:lnTo>
                <a:lnTo>
                  <a:pt x="233508" y="453389"/>
                </a:lnTo>
                <a:lnTo>
                  <a:pt x="254560" y="450849"/>
                </a:lnTo>
                <a:lnTo>
                  <a:pt x="274852" y="444499"/>
                </a:lnTo>
                <a:lnTo>
                  <a:pt x="278087" y="443229"/>
                </a:lnTo>
                <a:lnTo>
                  <a:pt x="211131" y="443229"/>
                </a:lnTo>
                <a:lnTo>
                  <a:pt x="190828" y="441959"/>
                </a:lnTo>
                <a:lnTo>
                  <a:pt x="152050" y="433069"/>
                </a:lnTo>
                <a:lnTo>
                  <a:pt x="116434" y="416559"/>
                </a:lnTo>
                <a:lnTo>
                  <a:pt x="84802" y="393699"/>
                </a:lnTo>
                <a:lnTo>
                  <a:pt x="57943" y="364489"/>
                </a:lnTo>
                <a:lnTo>
                  <a:pt x="36629" y="330199"/>
                </a:lnTo>
                <a:lnTo>
                  <a:pt x="21631" y="292099"/>
                </a:lnTo>
                <a:lnTo>
                  <a:pt x="13731" y="250189"/>
                </a:lnTo>
                <a:lnTo>
                  <a:pt x="12686" y="228599"/>
                </a:lnTo>
                <a:lnTo>
                  <a:pt x="13676" y="205739"/>
                </a:lnTo>
                <a:lnTo>
                  <a:pt x="21470" y="163829"/>
                </a:lnTo>
                <a:lnTo>
                  <a:pt x="36366" y="125729"/>
                </a:lnTo>
                <a:lnTo>
                  <a:pt x="57584" y="91439"/>
                </a:lnTo>
                <a:lnTo>
                  <a:pt x="84345" y="62229"/>
                </a:lnTo>
                <a:lnTo>
                  <a:pt x="115881" y="39369"/>
                </a:lnTo>
                <a:lnTo>
                  <a:pt x="151411" y="22859"/>
                </a:lnTo>
                <a:lnTo>
                  <a:pt x="190136" y="13969"/>
                </a:lnTo>
                <a:lnTo>
                  <a:pt x="210435" y="12699"/>
                </a:lnTo>
                <a:lnTo>
                  <a:pt x="279446" y="12699"/>
                </a:lnTo>
                <a:lnTo>
                  <a:pt x="272935" y="10159"/>
                </a:lnTo>
                <a:lnTo>
                  <a:pt x="252548" y="5079"/>
                </a:lnTo>
                <a:lnTo>
                  <a:pt x="231433" y="1269"/>
                </a:lnTo>
                <a:lnTo>
                  <a:pt x="209737" y="0"/>
                </a:lnTo>
                <a:close/>
              </a:path>
              <a:path w="421639" h="454660">
                <a:moveTo>
                  <a:pt x="279446" y="12699"/>
                </a:moveTo>
                <a:lnTo>
                  <a:pt x="210435" y="12699"/>
                </a:lnTo>
                <a:lnTo>
                  <a:pt x="230737" y="13969"/>
                </a:lnTo>
                <a:lnTo>
                  <a:pt x="250468" y="16509"/>
                </a:lnTo>
                <a:lnTo>
                  <a:pt x="287770" y="29209"/>
                </a:lnTo>
                <a:lnTo>
                  <a:pt x="321495" y="49529"/>
                </a:lnTo>
                <a:lnTo>
                  <a:pt x="350837" y="76199"/>
                </a:lnTo>
                <a:lnTo>
                  <a:pt x="375020" y="107949"/>
                </a:lnTo>
                <a:lnTo>
                  <a:pt x="393273" y="143509"/>
                </a:lnTo>
                <a:lnTo>
                  <a:pt x="404820" y="184149"/>
                </a:lnTo>
                <a:lnTo>
                  <a:pt x="408880" y="227329"/>
                </a:lnTo>
                <a:lnTo>
                  <a:pt x="407889" y="248919"/>
                </a:lnTo>
                <a:lnTo>
                  <a:pt x="400095" y="290829"/>
                </a:lnTo>
                <a:lnTo>
                  <a:pt x="385198" y="330199"/>
                </a:lnTo>
                <a:lnTo>
                  <a:pt x="363982" y="364489"/>
                </a:lnTo>
                <a:lnTo>
                  <a:pt x="337220" y="393699"/>
                </a:lnTo>
                <a:lnTo>
                  <a:pt x="305685" y="416559"/>
                </a:lnTo>
                <a:lnTo>
                  <a:pt x="270153" y="433069"/>
                </a:lnTo>
                <a:lnTo>
                  <a:pt x="231428" y="441959"/>
                </a:lnTo>
                <a:lnTo>
                  <a:pt x="211131" y="443229"/>
                </a:lnTo>
                <a:lnTo>
                  <a:pt x="278087" y="443229"/>
                </a:lnTo>
                <a:lnTo>
                  <a:pt x="312687" y="426719"/>
                </a:lnTo>
                <a:lnTo>
                  <a:pt x="346149" y="402589"/>
                </a:lnTo>
                <a:lnTo>
                  <a:pt x="374448" y="370839"/>
                </a:lnTo>
                <a:lnTo>
                  <a:pt x="396811" y="335279"/>
                </a:lnTo>
                <a:lnTo>
                  <a:pt x="412455" y="294639"/>
                </a:lnTo>
                <a:lnTo>
                  <a:pt x="420575" y="250189"/>
                </a:lnTo>
                <a:lnTo>
                  <a:pt x="421566" y="227329"/>
                </a:lnTo>
                <a:lnTo>
                  <a:pt x="420411" y="203199"/>
                </a:lnTo>
                <a:lnTo>
                  <a:pt x="411971" y="160019"/>
                </a:lnTo>
                <a:lnTo>
                  <a:pt x="396025" y="119379"/>
                </a:lnTo>
                <a:lnTo>
                  <a:pt x="373368" y="82549"/>
                </a:lnTo>
                <a:lnTo>
                  <a:pt x="344777" y="52069"/>
                </a:lnTo>
                <a:lnTo>
                  <a:pt x="311026" y="27939"/>
                </a:lnTo>
                <a:lnTo>
                  <a:pt x="292469" y="17779"/>
                </a:lnTo>
                <a:lnTo>
                  <a:pt x="279446" y="12699"/>
                </a:lnTo>
                <a:close/>
              </a:path>
              <a:path w="421639" h="454660">
                <a:moveTo>
                  <a:pt x="211131" y="25399"/>
                </a:moveTo>
                <a:lnTo>
                  <a:pt x="156110" y="34289"/>
                </a:lnTo>
                <a:lnTo>
                  <a:pt x="107579" y="59689"/>
                </a:lnTo>
                <a:lnTo>
                  <a:pt x="68049" y="99059"/>
                </a:lnTo>
                <a:lnTo>
                  <a:pt x="40116" y="148589"/>
                </a:lnTo>
                <a:lnTo>
                  <a:pt x="29213" y="186689"/>
                </a:lnTo>
                <a:lnTo>
                  <a:pt x="25373" y="227329"/>
                </a:lnTo>
                <a:lnTo>
                  <a:pt x="26308" y="247649"/>
                </a:lnTo>
                <a:lnTo>
                  <a:pt x="33668" y="288289"/>
                </a:lnTo>
                <a:lnTo>
                  <a:pt x="47717" y="323849"/>
                </a:lnTo>
                <a:lnTo>
                  <a:pt x="67689" y="356869"/>
                </a:lnTo>
                <a:lnTo>
                  <a:pt x="107072" y="394969"/>
                </a:lnTo>
                <a:lnTo>
                  <a:pt x="155472" y="420369"/>
                </a:lnTo>
                <a:lnTo>
                  <a:pt x="210435" y="430529"/>
                </a:lnTo>
                <a:lnTo>
                  <a:pt x="229349" y="429259"/>
                </a:lnTo>
                <a:lnTo>
                  <a:pt x="247717" y="425449"/>
                </a:lnTo>
                <a:lnTo>
                  <a:pt x="265455" y="420369"/>
                </a:lnTo>
                <a:lnTo>
                  <a:pt x="272263" y="417829"/>
                </a:lnTo>
                <a:lnTo>
                  <a:pt x="209737" y="417829"/>
                </a:lnTo>
                <a:lnTo>
                  <a:pt x="192222" y="416559"/>
                </a:lnTo>
                <a:lnTo>
                  <a:pt x="143191" y="402589"/>
                </a:lnTo>
                <a:lnTo>
                  <a:pt x="100831" y="373379"/>
                </a:lnTo>
                <a:lnTo>
                  <a:pt x="67476" y="334009"/>
                </a:lnTo>
                <a:lnTo>
                  <a:pt x="45706" y="283209"/>
                </a:lnTo>
                <a:lnTo>
                  <a:pt x="38059" y="227329"/>
                </a:lnTo>
                <a:lnTo>
                  <a:pt x="39048" y="207009"/>
                </a:lnTo>
                <a:lnTo>
                  <a:pt x="52153" y="152399"/>
                </a:lnTo>
                <a:lnTo>
                  <a:pt x="78515" y="105409"/>
                </a:lnTo>
                <a:lnTo>
                  <a:pt x="115592" y="69849"/>
                </a:lnTo>
                <a:lnTo>
                  <a:pt x="160808" y="45719"/>
                </a:lnTo>
                <a:lnTo>
                  <a:pt x="211828" y="38099"/>
                </a:lnTo>
                <a:lnTo>
                  <a:pt x="274583" y="38099"/>
                </a:lnTo>
                <a:lnTo>
                  <a:pt x="266094" y="34289"/>
                </a:lnTo>
                <a:lnTo>
                  <a:pt x="248387" y="29209"/>
                </a:lnTo>
                <a:lnTo>
                  <a:pt x="230040" y="26669"/>
                </a:lnTo>
                <a:lnTo>
                  <a:pt x="211131" y="25399"/>
                </a:lnTo>
                <a:close/>
              </a:path>
              <a:path w="421639" h="454660">
                <a:moveTo>
                  <a:pt x="274583" y="38099"/>
                </a:moveTo>
                <a:lnTo>
                  <a:pt x="211828" y="38099"/>
                </a:lnTo>
                <a:lnTo>
                  <a:pt x="229344" y="39369"/>
                </a:lnTo>
                <a:lnTo>
                  <a:pt x="246307" y="41909"/>
                </a:lnTo>
                <a:lnTo>
                  <a:pt x="293342" y="60959"/>
                </a:lnTo>
                <a:lnTo>
                  <a:pt x="332980" y="93979"/>
                </a:lnTo>
                <a:lnTo>
                  <a:pt x="362760" y="137159"/>
                </a:lnTo>
                <a:lnTo>
                  <a:pt x="380102" y="190499"/>
                </a:lnTo>
                <a:lnTo>
                  <a:pt x="383506" y="228599"/>
                </a:lnTo>
                <a:lnTo>
                  <a:pt x="382517" y="247649"/>
                </a:lnTo>
                <a:lnTo>
                  <a:pt x="375376" y="285749"/>
                </a:lnTo>
                <a:lnTo>
                  <a:pt x="353156" y="335279"/>
                </a:lnTo>
                <a:lnTo>
                  <a:pt x="319363" y="374649"/>
                </a:lnTo>
                <a:lnTo>
                  <a:pt x="276579" y="402589"/>
                </a:lnTo>
                <a:lnTo>
                  <a:pt x="227269" y="416559"/>
                </a:lnTo>
                <a:lnTo>
                  <a:pt x="209737" y="417829"/>
                </a:lnTo>
                <a:lnTo>
                  <a:pt x="272263" y="417829"/>
                </a:lnTo>
                <a:lnTo>
                  <a:pt x="313987" y="396239"/>
                </a:lnTo>
                <a:lnTo>
                  <a:pt x="353515" y="356869"/>
                </a:lnTo>
                <a:lnTo>
                  <a:pt x="381449" y="307339"/>
                </a:lnTo>
                <a:lnTo>
                  <a:pt x="392352" y="269239"/>
                </a:lnTo>
                <a:lnTo>
                  <a:pt x="396193" y="228599"/>
                </a:lnTo>
                <a:lnTo>
                  <a:pt x="395258" y="207009"/>
                </a:lnTo>
                <a:lnTo>
                  <a:pt x="387897" y="167639"/>
                </a:lnTo>
                <a:lnTo>
                  <a:pt x="373848" y="130809"/>
                </a:lnTo>
                <a:lnTo>
                  <a:pt x="341908" y="85089"/>
                </a:lnTo>
                <a:lnTo>
                  <a:pt x="299236" y="49529"/>
                </a:lnTo>
                <a:lnTo>
                  <a:pt x="283072" y="41909"/>
                </a:lnTo>
                <a:lnTo>
                  <a:pt x="27458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202939" y="529386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02037" y="4662488"/>
            <a:ext cx="1129030" cy="127000"/>
          </a:xfrm>
          <a:custGeom>
            <a:avLst/>
            <a:gdLst/>
            <a:ahLst/>
            <a:cxnLst/>
            <a:rect l="l" t="t" r="r" b="b"/>
            <a:pathLst>
              <a:path w="1129029" h="127000">
                <a:moveTo>
                  <a:pt x="1052513" y="68262"/>
                </a:moveTo>
                <a:lnTo>
                  <a:pt x="1052513" y="127000"/>
                </a:lnTo>
                <a:lnTo>
                  <a:pt x="1122998" y="68262"/>
                </a:lnTo>
                <a:lnTo>
                  <a:pt x="1052513" y="68262"/>
                </a:lnTo>
                <a:close/>
              </a:path>
              <a:path w="1129029" h="127000">
                <a:moveTo>
                  <a:pt x="1052513" y="58737"/>
                </a:moveTo>
                <a:lnTo>
                  <a:pt x="1052513" y="68262"/>
                </a:lnTo>
                <a:lnTo>
                  <a:pt x="1065212" y="68262"/>
                </a:lnTo>
                <a:lnTo>
                  <a:pt x="1065212" y="58737"/>
                </a:lnTo>
                <a:lnTo>
                  <a:pt x="1052513" y="58737"/>
                </a:lnTo>
                <a:close/>
              </a:path>
              <a:path w="1129029" h="127000">
                <a:moveTo>
                  <a:pt x="1052513" y="0"/>
                </a:moveTo>
                <a:lnTo>
                  <a:pt x="1052513" y="58737"/>
                </a:lnTo>
                <a:lnTo>
                  <a:pt x="1065212" y="58737"/>
                </a:lnTo>
                <a:lnTo>
                  <a:pt x="1065212" y="68262"/>
                </a:lnTo>
                <a:lnTo>
                  <a:pt x="1123000" y="68261"/>
                </a:lnTo>
                <a:lnTo>
                  <a:pt x="1128713" y="63500"/>
                </a:lnTo>
                <a:lnTo>
                  <a:pt x="1052513" y="0"/>
                </a:lnTo>
                <a:close/>
              </a:path>
              <a:path w="1129029" h="127000">
                <a:moveTo>
                  <a:pt x="0" y="58736"/>
                </a:moveTo>
                <a:lnTo>
                  <a:pt x="0" y="68261"/>
                </a:lnTo>
                <a:lnTo>
                  <a:pt x="1052513" y="68262"/>
                </a:lnTo>
                <a:lnTo>
                  <a:pt x="1052513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40739" y="4513579"/>
            <a:ext cx="1035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31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r>
              <a:rPr dirty="0" baseline="1182" sz="3525" b="1">
                <a:latin typeface="宋体"/>
                <a:cs typeface="宋体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61752" y="435203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28227" y="4397755"/>
            <a:ext cx="19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75130" y="4943579"/>
            <a:ext cx="1181100" cy="626745"/>
          </a:xfrm>
          <a:custGeom>
            <a:avLst/>
            <a:gdLst/>
            <a:ahLst/>
            <a:cxnLst/>
            <a:rect l="l" t="t" r="r" b="b"/>
            <a:pathLst>
              <a:path w="1181100" h="626745">
                <a:moveTo>
                  <a:pt x="1104839" y="499376"/>
                </a:moveTo>
                <a:lnTo>
                  <a:pt x="1104587" y="558072"/>
                </a:lnTo>
                <a:lnTo>
                  <a:pt x="1117302" y="558167"/>
                </a:lnTo>
                <a:lnTo>
                  <a:pt x="1117230" y="567692"/>
                </a:lnTo>
                <a:lnTo>
                  <a:pt x="1104546" y="567692"/>
                </a:lnTo>
                <a:lnTo>
                  <a:pt x="1104295" y="626375"/>
                </a:lnTo>
                <a:lnTo>
                  <a:pt x="1175330" y="567692"/>
                </a:lnTo>
                <a:lnTo>
                  <a:pt x="1117230" y="567692"/>
                </a:lnTo>
                <a:lnTo>
                  <a:pt x="1175449" y="567594"/>
                </a:lnTo>
                <a:lnTo>
                  <a:pt x="1180765" y="563201"/>
                </a:lnTo>
                <a:lnTo>
                  <a:pt x="1104839" y="499376"/>
                </a:lnTo>
                <a:close/>
              </a:path>
              <a:path w="1181100" h="626745">
                <a:moveTo>
                  <a:pt x="1104587" y="558072"/>
                </a:moveTo>
                <a:lnTo>
                  <a:pt x="1104547" y="567594"/>
                </a:lnTo>
                <a:lnTo>
                  <a:pt x="1117230" y="567692"/>
                </a:lnTo>
                <a:lnTo>
                  <a:pt x="1117302" y="558167"/>
                </a:lnTo>
                <a:lnTo>
                  <a:pt x="1104587" y="558072"/>
                </a:lnTo>
                <a:close/>
              </a:path>
              <a:path w="1181100" h="626745">
                <a:moveTo>
                  <a:pt x="8964" y="0"/>
                </a:moveTo>
                <a:lnTo>
                  <a:pt x="24013" y="63541"/>
                </a:lnTo>
                <a:lnTo>
                  <a:pt x="56570" y="121785"/>
                </a:lnTo>
                <a:lnTo>
                  <a:pt x="97110" y="177408"/>
                </a:lnTo>
                <a:lnTo>
                  <a:pt x="145178" y="230204"/>
                </a:lnTo>
                <a:lnTo>
                  <a:pt x="200324" y="279963"/>
                </a:lnTo>
                <a:lnTo>
                  <a:pt x="230413" y="303643"/>
                </a:lnTo>
                <a:lnTo>
                  <a:pt x="262105" y="326487"/>
                </a:lnTo>
                <a:lnTo>
                  <a:pt x="295346" y="348472"/>
                </a:lnTo>
                <a:lnTo>
                  <a:pt x="330081" y="369572"/>
                </a:lnTo>
                <a:lnTo>
                  <a:pt x="366257" y="389760"/>
                </a:lnTo>
                <a:lnTo>
                  <a:pt x="403818" y="409011"/>
                </a:lnTo>
                <a:lnTo>
                  <a:pt x="442709" y="427297"/>
                </a:lnTo>
                <a:lnTo>
                  <a:pt x="482878" y="444597"/>
                </a:lnTo>
                <a:lnTo>
                  <a:pt x="524269" y="460881"/>
                </a:lnTo>
                <a:lnTo>
                  <a:pt x="566828" y="476124"/>
                </a:lnTo>
                <a:lnTo>
                  <a:pt x="655168" y="503360"/>
                </a:lnTo>
                <a:lnTo>
                  <a:pt x="700973" y="515341"/>
                </a:lnTo>
                <a:lnTo>
                  <a:pt x="747665" y="526157"/>
                </a:lnTo>
                <a:lnTo>
                  <a:pt x="795252" y="535799"/>
                </a:lnTo>
                <a:lnTo>
                  <a:pt x="843683" y="544241"/>
                </a:lnTo>
                <a:lnTo>
                  <a:pt x="892903" y="551458"/>
                </a:lnTo>
                <a:lnTo>
                  <a:pt x="942858" y="557422"/>
                </a:lnTo>
                <a:lnTo>
                  <a:pt x="993493" y="562107"/>
                </a:lnTo>
                <a:lnTo>
                  <a:pt x="1044754" y="565486"/>
                </a:lnTo>
                <a:lnTo>
                  <a:pt x="1096587" y="567532"/>
                </a:lnTo>
                <a:lnTo>
                  <a:pt x="1104547" y="567594"/>
                </a:lnTo>
                <a:lnTo>
                  <a:pt x="1104587" y="558072"/>
                </a:lnTo>
                <a:lnTo>
                  <a:pt x="1096963" y="558015"/>
                </a:lnTo>
                <a:lnTo>
                  <a:pt x="1045380" y="555981"/>
                </a:lnTo>
                <a:lnTo>
                  <a:pt x="994370" y="552622"/>
                </a:lnTo>
                <a:lnTo>
                  <a:pt x="943987" y="547964"/>
                </a:lnTo>
                <a:lnTo>
                  <a:pt x="894285" y="542033"/>
                </a:lnTo>
                <a:lnTo>
                  <a:pt x="845319" y="534857"/>
                </a:lnTo>
                <a:lnTo>
                  <a:pt x="797143" y="526463"/>
                </a:lnTo>
                <a:lnTo>
                  <a:pt x="749814" y="516877"/>
                </a:lnTo>
                <a:lnTo>
                  <a:pt x="703384" y="506126"/>
                </a:lnTo>
                <a:lnTo>
                  <a:pt x="657974" y="494258"/>
                </a:lnTo>
                <a:lnTo>
                  <a:pt x="570039" y="467156"/>
                </a:lnTo>
                <a:lnTo>
                  <a:pt x="527756" y="452017"/>
                </a:lnTo>
                <a:lnTo>
                  <a:pt x="486644" y="435848"/>
                </a:lnTo>
                <a:lnTo>
                  <a:pt x="446761" y="418678"/>
                </a:lnTo>
                <a:lnTo>
                  <a:pt x="408161" y="400533"/>
                </a:lnTo>
                <a:lnTo>
                  <a:pt x="370898" y="381441"/>
                </a:lnTo>
                <a:lnTo>
                  <a:pt x="335025" y="361430"/>
                </a:lnTo>
                <a:lnTo>
                  <a:pt x="300600" y="340527"/>
                </a:lnTo>
                <a:lnTo>
                  <a:pt x="267674" y="318761"/>
                </a:lnTo>
                <a:lnTo>
                  <a:pt x="236302" y="296157"/>
                </a:lnTo>
                <a:lnTo>
                  <a:pt x="178438" y="248555"/>
                </a:lnTo>
                <a:lnTo>
                  <a:pt x="127438" y="197944"/>
                </a:lnTo>
                <a:lnTo>
                  <a:pt x="83726" y="144550"/>
                </a:lnTo>
                <a:lnTo>
                  <a:pt x="47721" y="88593"/>
                </a:lnTo>
                <a:lnTo>
                  <a:pt x="19836" y="30288"/>
                </a:lnTo>
                <a:lnTo>
                  <a:pt x="8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191702" y="5296110"/>
            <a:ext cx="15938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95909" y="4048126"/>
            <a:ext cx="2983865" cy="473075"/>
          </a:xfrm>
          <a:custGeom>
            <a:avLst/>
            <a:gdLst/>
            <a:ahLst/>
            <a:cxnLst/>
            <a:rect l="l" t="t" r="r" b="b"/>
            <a:pathLst>
              <a:path w="2983865" h="473075">
                <a:moveTo>
                  <a:pt x="0" y="375832"/>
                </a:moveTo>
                <a:lnTo>
                  <a:pt x="20203" y="472942"/>
                </a:lnTo>
                <a:lnTo>
                  <a:pt x="112080" y="435559"/>
                </a:lnTo>
                <a:lnTo>
                  <a:pt x="81589" y="419310"/>
                </a:lnTo>
                <a:lnTo>
                  <a:pt x="54176" y="419310"/>
                </a:lnTo>
                <a:lnTo>
                  <a:pt x="45957" y="414497"/>
                </a:lnTo>
                <a:lnTo>
                  <a:pt x="52283" y="403693"/>
                </a:lnTo>
                <a:lnTo>
                  <a:pt x="0" y="375832"/>
                </a:lnTo>
                <a:close/>
              </a:path>
              <a:path w="2983865" h="473075">
                <a:moveTo>
                  <a:pt x="1784675" y="9523"/>
                </a:moveTo>
                <a:lnTo>
                  <a:pt x="1504662" y="9523"/>
                </a:lnTo>
                <a:lnTo>
                  <a:pt x="1639926" y="11682"/>
                </a:lnTo>
                <a:lnTo>
                  <a:pt x="1772116" y="18060"/>
                </a:lnTo>
                <a:lnTo>
                  <a:pt x="1900692" y="28487"/>
                </a:lnTo>
                <a:lnTo>
                  <a:pt x="1963409" y="35159"/>
                </a:lnTo>
                <a:lnTo>
                  <a:pt x="2024997" y="42778"/>
                </a:lnTo>
                <a:lnTo>
                  <a:pt x="2085381" y="51320"/>
                </a:lnTo>
                <a:lnTo>
                  <a:pt x="2144490" y="60763"/>
                </a:lnTo>
                <a:lnTo>
                  <a:pt x="2202251" y="71086"/>
                </a:lnTo>
                <a:lnTo>
                  <a:pt x="2258590" y="82266"/>
                </a:lnTo>
                <a:lnTo>
                  <a:pt x="2313437" y="94283"/>
                </a:lnTo>
                <a:lnTo>
                  <a:pt x="2366717" y="107113"/>
                </a:lnTo>
                <a:lnTo>
                  <a:pt x="2418359" y="120733"/>
                </a:lnTo>
                <a:lnTo>
                  <a:pt x="2468289" y="135122"/>
                </a:lnTo>
                <a:lnTo>
                  <a:pt x="2516433" y="150258"/>
                </a:lnTo>
                <a:lnTo>
                  <a:pt x="2562722" y="166118"/>
                </a:lnTo>
                <a:lnTo>
                  <a:pt x="2607080" y="182678"/>
                </a:lnTo>
                <a:lnTo>
                  <a:pt x="2649433" y="199917"/>
                </a:lnTo>
                <a:lnTo>
                  <a:pt x="2689710" y="217808"/>
                </a:lnTo>
                <a:lnTo>
                  <a:pt x="2727836" y="236331"/>
                </a:lnTo>
                <a:lnTo>
                  <a:pt x="2763740" y="255460"/>
                </a:lnTo>
                <a:lnTo>
                  <a:pt x="2797346" y="275172"/>
                </a:lnTo>
                <a:lnTo>
                  <a:pt x="2857379" y="316232"/>
                </a:lnTo>
                <a:lnTo>
                  <a:pt x="2907356" y="359299"/>
                </a:lnTo>
                <a:lnTo>
                  <a:pt x="2946723" y="404140"/>
                </a:lnTo>
                <a:lnTo>
                  <a:pt x="2975185" y="450988"/>
                </a:lnTo>
                <a:lnTo>
                  <a:pt x="2983560" y="446448"/>
                </a:lnTo>
                <a:lnTo>
                  <a:pt x="2954620" y="398815"/>
                </a:lnTo>
                <a:lnTo>
                  <a:pt x="2914274" y="352751"/>
                </a:lnTo>
                <a:lnTo>
                  <a:pt x="2863377" y="308834"/>
                </a:lnTo>
                <a:lnTo>
                  <a:pt x="2802533" y="267181"/>
                </a:lnTo>
                <a:lnTo>
                  <a:pt x="2768560" y="247246"/>
                </a:lnTo>
                <a:lnTo>
                  <a:pt x="2732317" y="227925"/>
                </a:lnTo>
                <a:lnTo>
                  <a:pt x="2693873" y="209241"/>
                </a:lnTo>
                <a:lnTo>
                  <a:pt x="2653300" y="191212"/>
                </a:lnTo>
                <a:lnTo>
                  <a:pt x="2610670" y="173856"/>
                </a:lnTo>
                <a:lnTo>
                  <a:pt x="2566054" y="157194"/>
                </a:lnTo>
                <a:lnTo>
                  <a:pt x="2519522" y="141248"/>
                </a:lnTo>
                <a:lnTo>
                  <a:pt x="2471145" y="126036"/>
                </a:lnTo>
                <a:lnTo>
                  <a:pt x="2420997" y="111580"/>
                </a:lnTo>
                <a:lnTo>
                  <a:pt x="2369146" y="97903"/>
                </a:lnTo>
                <a:lnTo>
                  <a:pt x="2315667" y="85022"/>
                </a:lnTo>
                <a:lnTo>
                  <a:pt x="2260629" y="72962"/>
                </a:lnTo>
                <a:lnTo>
                  <a:pt x="2204105" y="61743"/>
                </a:lnTo>
                <a:lnTo>
                  <a:pt x="2146165" y="51386"/>
                </a:lnTo>
                <a:lnTo>
                  <a:pt x="2086884" y="41915"/>
                </a:lnTo>
                <a:lnTo>
                  <a:pt x="2026331" y="33347"/>
                </a:lnTo>
                <a:lnTo>
                  <a:pt x="1964579" y="25707"/>
                </a:lnTo>
                <a:lnTo>
                  <a:pt x="1901700" y="19015"/>
                </a:lnTo>
                <a:lnTo>
                  <a:pt x="1784675" y="9523"/>
                </a:lnTo>
                <a:close/>
              </a:path>
              <a:path w="2983865" h="473075">
                <a:moveTo>
                  <a:pt x="52283" y="403693"/>
                </a:moveTo>
                <a:lnTo>
                  <a:pt x="45957" y="414497"/>
                </a:lnTo>
                <a:lnTo>
                  <a:pt x="54176" y="419310"/>
                </a:lnTo>
                <a:lnTo>
                  <a:pt x="60695" y="408176"/>
                </a:lnTo>
                <a:lnTo>
                  <a:pt x="52283" y="403693"/>
                </a:lnTo>
                <a:close/>
              </a:path>
              <a:path w="2983865" h="473075">
                <a:moveTo>
                  <a:pt x="60695" y="408176"/>
                </a:moveTo>
                <a:lnTo>
                  <a:pt x="54176" y="419310"/>
                </a:lnTo>
                <a:lnTo>
                  <a:pt x="81589" y="419310"/>
                </a:lnTo>
                <a:lnTo>
                  <a:pt x="60695" y="408176"/>
                </a:lnTo>
                <a:close/>
              </a:path>
              <a:path w="2983865" h="473075">
                <a:moveTo>
                  <a:pt x="1504815" y="0"/>
                </a:moveTo>
                <a:lnTo>
                  <a:pt x="1434245" y="582"/>
                </a:lnTo>
                <a:lnTo>
                  <a:pt x="1364485" y="2321"/>
                </a:lnTo>
                <a:lnTo>
                  <a:pt x="1227632" y="9156"/>
                </a:lnTo>
                <a:lnTo>
                  <a:pt x="1160616" y="14210"/>
                </a:lnTo>
                <a:lnTo>
                  <a:pt x="1094723" y="20316"/>
                </a:lnTo>
                <a:lnTo>
                  <a:pt x="1029991" y="27453"/>
                </a:lnTo>
                <a:lnTo>
                  <a:pt x="966499" y="35595"/>
                </a:lnTo>
                <a:lnTo>
                  <a:pt x="904323" y="44720"/>
                </a:lnTo>
                <a:lnTo>
                  <a:pt x="843542" y="54803"/>
                </a:lnTo>
                <a:lnTo>
                  <a:pt x="784233" y="65819"/>
                </a:lnTo>
                <a:lnTo>
                  <a:pt x="726474" y="77743"/>
                </a:lnTo>
                <a:lnTo>
                  <a:pt x="670341" y="90551"/>
                </a:lnTo>
                <a:lnTo>
                  <a:pt x="615913" y="104218"/>
                </a:lnTo>
                <a:lnTo>
                  <a:pt x="563266" y="118723"/>
                </a:lnTo>
                <a:lnTo>
                  <a:pt x="512479" y="134039"/>
                </a:lnTo>
                <a:lnTo>
                  <a:pt x="463628" y="150144"/>
                </a:lnTo>
                <a:lnTo>
                  <a:pt x="416791" y="167012"/>
                </a:lnTo>
                <a:lnTo>
                  <a:pt x="372045" y="184622"/>
                </a:lnTo>
                <a:lnTo>
                  <a:pt x="329465" y="202948"/>
                </a:lnTo>
                <a:lnTo>
                  <a:pt x="289132" y="221970"/>
                </a:lnTo>
                <a:lnTo>
                  <a:pt x="251118" y="241664"/>
                </a:lnTo>
                <a:lnTo>
                  <a:pt x="215505" y="262008"/>
                </a:lnTo>
                <a:lnTo>
                  <a:pt x="182364" y="282981"/>
                </a:lnTo>
                <a:lnTo>
                  <a:pt x="123818" y="326731"/>
                </a:lnTo>
                <a:lnTo>
                  <a:pt x="76103" y="372765"/>
                </a:lnTo>
                <a:lnTo>
                  <a:pt x="52283" y="403693"/>
                </a:lnTo>
                <a:lnTo>
                  <a:pt x="60695" y="408176"/>
                </a:lnTo>
                <a:lnTo>
                  <a:pt x="63937" y="402640"/>
                </a:lnTo>
                <a:lnTo>
                  <a:pt x="64298" y="402023"/>
                </a:lnTo>
                <a:lnTo>
                  <a:pt x="82962" y="379374"/>
                </a:lnTo>
                <a:lnTo>
                  <a:pt x="104943" y="356548"/>
                </a:lnTo>
                <a:lnTo>
                  <a:pt x="157269" y="312343"/>
                </a:lnTo>
                <a:lnTo>
                  <a:pt x="220229" y="270278"/>
                </a:lnTo>
                <a:lnTo>
                  <a:pt x="255501" y="250121"/>
                </a:lnTo>
                <a:lnTo>
                  <a:pt x="293196" y="230585"/>
                </a:lnTo>
                <a:lnTo>
                  <a:pt x="333232" y="211697"/>
                </a:lnTo>
                <a:lnTo>
                  <a:pt x="375533" y="193485"/>
                </a:lnTo>
                <a:lnTo>
                  <a:pt x="420019" y="175973"/>
                </a:lnTo>
                <a:lnTo>
                  <a:pt x="466610" y="159189"/>
                </a:lnTo>
                <a:lnTo>
                  <a:pt x="515230" y="143159"/>
                </a:lnTo>
                <a:lnTo>
                  <a:pt x="565796" y="127905"/>
                </a:lnTo>
                <a:lnTo>
                  <a:pt x="618233" y="113456"/>
                </a:lnTo>
                <a:lnTo>
                  <a:pt x="672459" y="99837"/>
                </a:lnTo>
                <a:lnTo>
                  <a:pt x="728399" y="87071"/>
                </a:lnTo>
                <a:lnTo>
                  <a:pt x="785973" y="75184"/>
                </a:lnTo>
                <a:lnTo>
                  <a:pt x="845101" y="64199"/>
                </a:lnTo>
                <a:lnTo>
                  <a:pt x="905706" y="54145"/>
                </a:lnTo>
                <a:lnTo>
                  <a:pt x="967712" y="45044"/>
                </a:lnTo>
                <a:lnTo>
                  <a:pt x="1031035" y="36920"/>
                </a:lnTo>
                <a:lnTo>
                  <a:pt x="1095602" y="29800"/>
                </a:lnTo>
                <a:lnTo>
                  <a:pt x="1161332" y="23708"/>
                </a:lnTo>
                <a:lnTo>
                  <a:pt x="1228107" y="18670"/>
                </a:lnTo>
                <a:lnTo>
                  <a:pt x="1364721" y="11842"/>
                </a:lnTo>
                <a:lnTo>
                  <a:pt x="1434325" y="10107"/>
                </a:lnTo>
                <a:lnTo>
                  <a:pt x="1784675" y="9523"/>
                </a:lnTo>
                <a:lnTo>
                  <a:pt x="1772885" y="8567"/>
                </a:lnTo>
                <a:lnTo>
                  <a:pt x="1640385" y="2169"/>
                </a:lnTo>
                <a:lnTo>
                  <a:pt x="1504815" y="0"/>
                </a:lnTo>
                <a:close/>
              </a:path>
              <a:path w="2983865" h="473075">
                <a:moveTo>
                  <a:pt x="64298" y="402023"/>
                </a:moveTo>
                <a:lnTo>
                  <a:pt x="63868" y="402640"/>
                </a:lnTo>
                <a:lnTo>
                  <a:pt x="64109" y="402346"/>
                </a:lnTo>
                <a:lnTo>
                  <a:pt x="64298" y="402023"/>
                </a:lnTo>
                <a:close/>
              </a:path>
              <a:path w="2983865" h="473075">
                <a:moveTo>
                  <a:pt x="64109" y="402346"/>
                </a:moveTo>
                <a:lnTo>
                  <a:pt x="63868" y="402640"/>
                </a:lnTo>
                <a:lnTo>
                  <a:pt x="64109" y="402346"/>
                </a:lnTo>
                <a:close/>
              </a:path>
              <a:path w="2983865" h="473075">
                <a:moveTo>
                  <a:pt x="64374" y="402023"/>
                </a:moveTo>
                <a:lnTo>
                  <a:pt x="64109" y="402346"/>
                </a:lnTo>
                <a:lnTo>
                  <a:pt x="64374" y="402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334702" y="3619710"/>
            <a:ext cx="15938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04037" y="4713288"/>
            <a:ext cx="1127125" cy="127000"/>
          </a:xfrm>
          <a:custGeom>
            <a:avLst/>
            <a:gdLst/>
            <a:ahLst/>
            <a:cxnLst/>
            <a:rect l="l" t="t" r="r" b="b"/>
            <a:pathLst>
              <a:path w="1127125" h="127000">
                <a:moveTo>
                  <a:pt x="1050925" y="68262"/>
                </a:moveTo>
                <a:lnTo>
                  <a:pt x="1050925" y="127000"/>
                </a:lnTo>
                <a:lnTo>
                  <a:pt x="1121409" y="68262"/>
                </a:lnTo>
                <a:lnTo>
                  <a:pt x="1050925" y="68262"/>
                </a:lnTo>
                <a:close/>
              </a:path>
              <a:path w="1127125" h="127000">
                <a:moveTo>
                  <a:pt x="1050925" y="58737"/>
                </a:moveTo>
                <a:lnTo>
                  <a:pt x="1050925" y="68262"/>
                </a:lnTo>
                <a:lnTo>
                  <a:pt x="1063625" y="68262"/>
                </a:lnTo>
                <a:lnTo>
                  <a:pt x="1063625" y="58737"/>
                </a:lnTo>
                <a:lnTo>
                  <a:pt x="1050925" y="58737"/>
                </a:lnTo>
                <a:close/>
              </a:path>
              <a:path w="1127125" h="127000">
                <a:moveTo>
                  <a:pt x="1050925" y="0"/>
                </a:moveTo>
                <a:lnTo>
                  <a:pt x="1050925" y="58737"/>
                </a:lnTo>
                <a:lnTo>
                  <a:pt x="1063625" y="58737"/>
                </a:lnTo>
                <a:lnTo>
                  <a:pt x="1063625" y="68262"/>
                </a:lnTo>
                <a:lnTo>
                  <a:pt x="1121411" y="68261"/>
                </a:lnTo>
                <a:lnTo>
                  <a:pt x="1127125" y="63500"/>
                </a:lnTo>
                <a:lnTo>
                  <a:pt x="1050925" y="0"/>
                </a:lnTo>
                <a:close/>
              </a:path>
              <a:path w="1127125" h="127000">
                <a:moveTo>
                  <a:pt x="0" y="58736"/>
                </a:moveTo>
                <a:lnTo>
                  <a:pt x="0" y="68261"/>
                </a:lnTo>
                <a:lnTo>
                  <a:pt x="1050925" y="68262"/>
                </a:lnTo>
                <a:lnTo>
                  <a:pt x="1050925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97971" y="4545966"/>
            <a:ext cx="383540" cy="417195"/>
          </a:xfrm>
          <a:custGeom>
            <a:avLst/>
            <a:gdLst/>
            <a:ahLst/>
            <a:cxnLst/>
            <a:rect l="l" t="t" r="r" b="b"/>
            <a:pathLst>
              <a:path w="383540" h="417195">
                <a:moveTo>
                  <a:pt x="0" y="208597"/>
                </a:moveTo>
                <a:lnTo>
                  <a:pt x="5064" y="160768"/>
                </a:lnTo>
                <a:lnTo>
                  <a:pt x="19490" y="116861"/>
                </a:lnTo>
                <a:lnTo>
                  <a:pt x="42126" y="78130"/>
                </a:lnTo>
                <a:lnTo>
                  <a:pt x="71821" y="45826"/>
                </a:lnTo>
                <a:lnTo>
                  <a:pt x="107425" y="21202"/>
                </a:lnTo>
                <a:lnTo>
                  <a:pt x="147786" y="5509"/>
                </a:lnTo>
                <a:lnTo>
                  <a:pt x="191753" y="0"/>
                </a:lnTo>
                <a:lnTo>
                  <a:pt x="235720" y="5509"/>
                </a:lnTo>
                <a:lnTo>
                  <a:pt x="276081" y="21202"/>
                </a:lnTo>
                <a:lnTo>
                  <a:pt x="311685" y="45826"/>
                </a:lnTo>
                <a:lnTo>
                  <a:pt x="341380" y="78130"/>
                </a:lnTo>
                <a:lnTo>
                  <a:pt x="364016" y="116861"/>
                </a:lnTo>
                <a:lnTo>
                  <a:pt x="378442" y="160768"/>
                </a:lnTo>
                <a:lnTo>
                  <a:pt x="383507" y="208597"/>
                </a:lnTo>
                <a:lnTo>
                  <a:pt x="378442" y="256426"/>
                </a:lnTo>
                <a:lnTo>
                  <a:pt x="364016" y="300333"/>
                </a:lnTo>
                <a:lnTo>
                  <a:pt x="341380" y="339064"/>
                </a:lnTo>
                <a:lnTo>
                  <a:pt x="311685" y="371368"/>
                </a:lnTo>
                <a:lnTo>
                  <a:pt x="276081" y="395992"/>
                </a:lnTo>
                <a:lnTo>
                  <a:pt x="235720" y="411685"/>
                </a:lnTo>
                <a:lnTo>
                  <a:pt x="191753" y="417195"/>
                </a:lnTo>
                <a:lnTo>
                  <a:pt x="147786" y="411685"/>
                </a:lnTo>
                <a:lnTo>
                  <a:pt x="107425" y="395992"/>
                </a:lnTo>
                <a:lnTo>
                  <a:pt x="71821" y="371368"/>
                </a:lnTo>
                <a:lnTo>
                  <a:pt x="42126" y="339064"/>
                </a:lnTo>
                <a:lnTo>
                  <a:pt x="19490" y="300333"/>
                </a:lnTo>
                <a:lnTo>
                  <a:pt x="5064" y="256426"/>
                </a:lnTo>
                <a:lnTo>
                  <a:pt x="0" y="208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053638" y="4545966"/>
            <a:ext cx="382270" cy="417195"/>
          </a:xfrm>
          <a:custGeom>
            <a:avLst/>
            <a:gdLst/>
            <a:ahLst/>
            <a:cxnLst/>
            <a:rect l="l" t="t" r="r" b="b"/>
            <a:pathLst>
              <a:path w="382270" h="417195">
                <a:moveTo>
                  <a:pt x="0" y="208597"/>
                </a:moveTo>
                <a:lnTo>
                  <a:pt x="5045" y="160768"/>
                </a:lnTo>
                <a:lnTo>
                  <a:pt x="19417" y="116861"/>
                </a:lnTo>
                <a:lnTo>
                  <a:pt x="41970" y="78130"/>
                </a:lnTo>
                <a:lnTo>
                  <a:pt x="71555" y="45826"/>
                </a:lnTo>
                <a:lnTo>
                  <a:pt x="107027" y="21202"/>
                </a:lnTo>
                <a:lnTo>
                  <a:pt x="147238" y="5509"/>
                </a:lnTo>
                <a:lnTo>
                  <a:pt x="191043" y="0"/>
                </a:lnTo>
                <a:lnTo>
                  <a:pt x="234847" y="5509"/>
                </a:lnTo>
                <a:lnTo>
                  <a:pt x="275058" y="21202"/>
                </a:lnTo>
                <a:lnTo>
                  <a:pt x="310530" y="45826"/>
                </a:lnTo>
                <a:lnTo>
                  <a:pt x="340115" y="78130"/>
                </a:lnTo>
                <a:lnTo>
                  <a:pt x="362668" y="116861"/>
                </a:lnTo>
                <a:lnTo>
                  <a:pt x="377040" y="160768"/>
                </a:lnTo>
                <a:lnTo>
                  <a:pt x="382086" y="208597"/>
                </a:lnTo>
                <a:lnTo>
                  <a:pt x="377040" y="256426"/>
                </a:lnTo>
                <a:lnTo>
                  <a:pt x="362668" y="300333"/>
                </a:lnTo>
                <a:lnTo>
                  <a:pt x="340115" y="339064"/>
                </a:lnTo>
                <a:lnTo>
                  <a:pt x="310530" y="371368"/>
                </a:lnTo>
                <a:lnTo>
                  <a:pt x="275058" y="395992"/>
                </a:lnTo>
                <a:lnTo>
                  <a:pt x="234847" y="411685"/>
                </a:lnTo>
                <a:lnTo>
                  <a:pt x="191043" y="417195"/>
                </a:lnTo>
                <a:lnTo>
                  <a:pt x="147238" y="411685"/>
                </a:lnTo>
                <a:lnTo>
                  <a:pt x="107027" y="395992"/>
                </a:lnTo>
                <a:lnTo>
                  <a:pt x="71555" y="371368"/>
                </a:lnTo>
                <a:lnTo>
                  <a:pt x="41970" y="339064"/>
                </a:lnTo>
                <a:lnTo>
                  <a:pt x="19417" y="300333"/>
                </a:lnTo>
                <a:lnTo>
                  <a:pt x="5045" y="256426"/>
                </a:lnTo>
                <a:lnTo>
                  <a:pt x="0" y="208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109902" y="454405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83891" y="5305397"/>
            <a:ext cx="421640" cy="454659"/>
          </a:xfrm>
          <a:custGeom>
            <a:avLst/>
            <a:gdLst/>
            <a:ahLst/>
            <a:cxnLst/>
            <a:rect l="l" t="t" r="r" b="b"/>
            <a:pathLst>
              <a:path w="421640" h="454660">
                <a:moveTo>
                  <a:pt x="209739" y="0"/>
                </a:moveTo>
                <a:lnTo>
                  <a:pt x="167007" y="5079"/>
                </a:lnTo>
                <a:lnTo>
                  <a:pt x="127302" y="19049"/>
                </a:lnTo>
                <a:lnTo>
                  <a:pt x="91550" y="39369"/>
                </a:lnTo>
                <a:lnTo>
                  <a:pt x="60573" y="68579"/>
                </a:lnTo>
                <a:lnTo>
                  <a:pt x="35145" y="101599"/>
                </a:lnTo>
                <a:lnTo>
                  <a:pt x="16043" y="140969"/>
                </a:lnTo>
                <a:lnTo>
                  <a:pt x="4060" y="182879"/>
                </a:lnTo>
                <a:lnTo>
                  <a:pt x="0" y="228599"/>
                </a:lnTo>
                <a:lnTo>
                  <a:pt x="1154" y="251459"/>
                </a:lnTo>
                <a:lnTo>
                  <a:pt x="9596" y="295909"/>
                </a:lnTo>
                <a:lnTo>
                  <a:pt x="25540" y="336549"/>
                </a:lnTo>
                <a:lnTo>
                  <a:pt x="48197" y="372109"/>
                </a:lnTo>
                <a:lnTo>
                  <a:pt x="76789" y="403859"/>
                </a:lnTo>
                <a:lnTo>
                  <a:pt x="110539" y="427989"/>
                </a:lnTo>
                <a:lnTo>
                  <a:pt x="148630" y="445769"/>
                </a:lnTo>
                <a:lnTo>
                  <a:pt x="190132" y="454659"/>
                </a:lnTo>
                <a:lnTo>
                  <a:pt x="211828" y="454659"/>
                </a:lnTo>
                <a:lnTo>
                  <a:pt x="233509" y="453389"/>
                </a:lnTo>
                <a:lnTo>
                  <a:pt x="254560" y="450849"/>
                </a:lnTo>
                <a:lnTo>
                  <a:pt x="274852" y="444499"/>
                </a:lnTo>
                <a:lnTo>
                  <a:pt x="278087" y="443229"/>
                </a:lnTo>
                <a:lnTo>
                  <a:pt x="211132" y="443229"/>
                </a:lnTo>
                <a:lnTo>
                  <a:pt x="190830" y="441959"/>
                </a:lnTo>
                <a:lnTo>
                  <a:pt x="152052" y="433069"/>
                </a:lnTo>
                <a:lnTo>
                  <a:pt x="116434" y="416559"/>
                </a:lnTo>
                <a:lnTo>
                  <a:pt x="84802" y="393699"/>
                </a:lnTo>
                <a:lnTo>
                  <a:pt x="57943" y="364489"/>
                </a:lnTo>
                <a:lnTo>
                  <a:pt x="36629" y="330199"/>
                </a:lnTo>
                <a:lnTo>
                  <a:pt x="21631" y="292099"/>
                </a:lnTo>
                <a:lnTo>
                  <a:pt x="13731" y="250189"/>
                </a:lnTo>
                <a:lnTo>
                  <a:pt x="12687" y="228599"/>
                </a:lnTo>
                <a:lnTo>
                  <a:pt x="13676" y="205739"/>
                </a:lnTo>
                <a:lnTo>
                  <a:pt x="21470" y="163829"/>
                </a:lnTo>
                <a:lnTo>
                  <a:pt x="36367" y="125729"/>
                </a:lnTo>
                <a:lnTo>
                  <a:pt x="57584" y="91439"/>
                </a:lnTo>
                <a:lnTo>
                  <a:pt x="84345" y="62229"/>
                </a:lnTo>
                <a:lnTo>
                  <a:pt x="115881" y="39369"/>
                </a:lnTo>
                <a:lnTo>
                  <a:pt x="151413" y="22859"/>
                </a:lnTo>
                <a:lnTo>
                  <a:pt x="190138" y="13969"/>
                </a:lnTo>
                <a:lnTo>
                  <a:pt x="210435" y="12699"/>
                </a:lnTo>
                <a:lnTo>
                  <a:pt x="279447" y="12699"/>
                </a:lnTo>
                <a:lnTo>
                  <a:pt x="272936" y="10159"/>
                </a:lnTo>
                <a:lnTo>
                  <a:pt x="252548" y="5079"/>
                </a:lnTo>
                <a:lnTo>
                  <a:pt x="231434" y="1269"/>
                </a:lnTo>
                <a:lnTo>
                  <a:pt x="209739" y="0"/>
                </a:lnTo>
                <a:close/>
              </a:path>
              <a:path w="421640" h="454660">
                <a:moveTo>
                  <a:pt x="279447" y="12699"/>
                </a:moveTo>
                <a:lnTo>
                  <a:pt x="210435" y="12699"/>
                </a:lnTo>
                <a:lnTo>
                  <a:pt x="230737" y="13969"/>
                </a:lnTo>
                <a:lnTo>
                  <a:pt x="250468" y="16509"/>
                </a:lnTo>
                <a:lnTo>
                  <a:pt x="287771" y="29209"/>
                </a:lnTo>
                <a:lnTo>
                  <a:pt x="321495" y="49529"/>
                </a:lnTo>
                <a:lnTo>
                  <a:pt x="350838" y="76199"/>
                </a:lnTo>
                <a:lnTo>
                  <a:pt x="375022" y="107949"/>
                </a:lnTo>
                <a:lnTo>
                  <a:pt x="393274" y="143509"/>
                </a:lnTo>
                <a:lnTo>
                  <a:pt x="404821" y="184149"/>
                </a:lnTo>
                <a:lnTo>
                  <a:pt x="408880" y="227329"/>
                </a:lnTo>
                <a:lnTo>
                  <a:pt x="407889" y="248919"/>
                </a:lnTo>
                <a:lnTo>
                  <a:pt x="400095" y="290829"/>
                </a:lnTo>
                <a:lnTo>
                  <a:pt x="385199" y="330199"/>
                </a:lnTo>
                <a:lnTo>
                  <a:pt x="363983" y="364489"/>
                </a:lnTo>
                <a:lnTo>
                  <a:pt x="337220" y="393699"/>
                </a:lnTo>
                <a:lnTo>
                  <a:pt x="305685" y="416559"/>
                </a:lnTo>
                <a:lnTo>
                  <a:pt x="270154" y="433069"/>
                </a:lnTo>
                <a:lnTo>
                  <a:pt x="231429" y="441959"/>
                </a:lnTo>
                <a:lnTo>
                  <a:pt x="211132" y="443229"/>
                </a:lnTo>
                <a:lnTo>
                  <a:pt x="278087" y="443229"/>
                </a:lnTo>
                <a:lnTo>
                  <a:pt x="312687" y="426719"/>
                </a:lnTo>
                <a:lnTo>
                  <a:pt x="346149" y="402589"/>
                </a:lnTo>
                <a:lnTo>
                  <a:pt x="374448" y="370839"/>
                </a:lnTo>
                <a:lnTo>
                  <a:pt x="396811" y="335279"/>
                </a:lnTo>
                <a:lnTo>
                  <a:pt x="412455" y="294639"/>
                </a:lnTo>
                <a:lnTo>
                  <a:pt x="420577" y="250189"/>
                </a:lnTo>
                <a:lnTo>
                  <a:pt x="421566" y="227329"/>
                </a:lnTo>
                <a:lnTo>
                  <a:pt x="420411" y="203199"/>
                </a:lnTo>
                <a:lnTo>
                  <a:pt x="411971" y="160019"/>
                </a:lnTo>
                <a:lnTo>
                  <a:pt x="396025" y="119379"/>
                </a:lnTo>
                <a:lnTo>
                  <a:pt x="373368" y="82549"/>
                </a:lnTo>
                <a:lnTo>
                  <a:pt x="344778" y="52069"/>
                </a:lnTo>
                <a:lnTo>
                  <a:pt x="311026" y="27939"/>
                </a:lnTo>
                <a:lnTo>
                  <a:pt x="292469" y="17779"/>
                </a:lnTo>
                <a:lnTo>
                  <a:pt x="279447" y="12699"/>
                </a:lnTo>
                <a:close/>
              </a:path>
              <a:path w="421640" h="454660">
                <a:moveTo>
                  <a:pt x="211132" y="25399"/>
                </a:moveTo>
                <a:lnTo>
                  <a:pt x="156110" y="34289"/>
                </a:lnTo>
                <a:lnTo>
                  <a:pt x="107579" y="59689"/>
                </a:lnTo>
                <a:lnTo>
                  <a:pt x="68050" y="99059"/>
                </a:lnTo>
                <a:lnTo>
                  <a:pt x="40118" y="148589"/>
                </a:lnTo>
                <a:lnTo>
                  <a:pt x="29213" y="186689"/>
                </a:lnTo>
                <a:lnTo>
                  <a:pt x="25373" y="227329"/>
                </a:lnTo>
                <a:lnTo>
                  <a:pt x="26308" y="247649"/>
                </a:lnTo>
                <a:lnTo>
                  <a:pt x="33668" y="288289"/>
                </a:lnTo>
                <a:lnTo>
                  <a:pt x="47717" y="323849"/>
                </a:lnTo>
                <a:lnTo>
                  <a:pt x="67689" y="356869"/>
                </a:lnTo>
                <a:lnTo>
                  <a:pt x="107073" y="394969"/>
                </a:lnTo>
                <a:lnTo>
                  <a:pt x="155472" y="420369"/>
                </a:lnTo>
                <a:lnTo>
                  <a:pt x="210435" y="430529"/>
                </a:lnTo>
                <a:lnTo>
                  <a:pt x="229349" y="429259"/>
                </a:lnTo>
                <a:lnTo>
                  <a:pt x="247718" y="425449"/>
                </a:lnTo>
                <a:lnTo>
                  <a:pt x="265456" y="420369"/>
                </a:lnTo>
                <a:lnTo>
                  <a:pt x="272263" y="417829"/>
                </a:lnTo>
                <a:lnTo>
                  <a:pt x="209739" y="417829"/>
                </a:lnTo>
                <a:lnTo>
                  <a:pt x="192223" y="416559"/>
                </a:lnTo>
                <a:lnTo>
                  <a:pt x="143191" y="402589"/>
                </a:lnTo>
                <a:lnTo>
                  <a:pt x="100831" y="373379"/>
                </a:lnTo>
                <a:lnTo>
                  <a:pt x="67477" y="334009"/>
                </a:lnTo>
                <a:lnTo>
                  <a:pt x="45706" y="283209"/>
                </a:lnTo>
                <a:lnTo>
                  <a:pt x="38059" y="227329"/>
                </a:lnTo>
                <a:lnTo>
                  <a:pt x="39049" y="207009"/>
                </a:lnTo>
                <a:lnTo>
                  <a:pt x="52155" y="152399"/>
                </a:lnTo>
                <a:lnTo>
                  <a:pt x="78516" y="105409"/>
                </a:lnTo>
                <a:lnTo>
                  <a:pt x="115594" y="69849"/>
                </a:lnTo>
                <a:lnTo>
                  <a:pt x="160808" y="45719"/>
                </a:lnTo>
                <a:lnTo>
                  <a:pt x="211828" y="38099"/>
                </a:lnTo>
                <a:lnTo>
                  <a:pt x="274584" y="38099"/>
                </a:lnTo>
                <a:lnTo>
                  <a:pt x="266094" y="34289"/>
                </a:lnTo>
                <a:lnTo>
                  <a:pt x="248389" y="29209"/>
                </a:lnTo>
                <a:lnTo>
                  <a:pt x="230041" y="26669"/>
                </a:lnTo>
                <a:lnTo>
                  <a:pt x="211132" y="25399"/>
                </a:lnTo>
                <a:close/>
              </a:path>
              <a:path w="421640" h="454660">
                <a:moveTo>
                  <a:pt x="274584" y="38099"/>
                </a:moveTo>
                <a:lnTo>
                  <a:pt x="211828" y="38099"/>
                </a:lnTo>
                <a:lnTo>
                  <a:pt x="229344" y="39369"/>
                </a:lnTo>
                <a:lnTo>
                  <a:pt x="246308" y="41909"/>
                </a:lnTo>
                <a:lnTo>
                  <a:pt x="293342" y="60959"/>
                </a:lnTo>
                <a:lnTo>
                  <a:pt x="332980" y="93979"/>
                </a:lnTo>
                <a:lnTo>
                  <a:pt x="362761" y="137159"/>
                </a:lnTo>
                <a:lnTo>
                  <a:pt x="380102" y="190499"/>
                </a:lnTo>
                <a:lnTo>
                  <a:pt x="383506" y="228599"/>
                </a:lnTo>
                <a:lnTo>
                  <a:pt x="382517" y="247649"/>
                </a:lnTo>
                <a:lnTo>
                  <a:pt x="375377" y="285749"/>
                </a:lnTo>
                <a:lnTo>
                  <a:pt x="353156" y="335279"/>
                </a:lnTo>
                <a:lnTo>
                  <a:pt x="319363" y="374649"/>
                </a:lnTo>
                <a:lnTo>
                  <a:pt x="276580" y="402589"/>
                </a:lnTo>
                <a:lnTo>
                  <a:pt x="227269" y="416559"/>
                </a:lnTo>
                <a:lnTo>
                  <a:pt x="209739" y="417829"/>
                </a:lnTo>
                <a:lnTo>
                  <a:pt x="272263" y="417829"/>
                </a:lnTo>
                <a:lnTo>
                  <a:pt x="313987" y="396239"/>
                </a:lnTo>
                <a:lnTo>
                  <a:pt x="353517" y="356869"/>
                </a:lnTo>
                <a:lnTo>
                  <a:pt x="381449" y="307339"/>
                </a:lnTo>
                <a:lnTo>
                  <a:pt x="392352" y="269239"/>
                </a:lnTo>
                <a:lnTo>
                  <a:pt x="396194" y="228599"/>
                </a:lnTo>
                <a:lnTo>
                  <a:pt x="395258" y="207009"/>
                </a:lnTo>
                <a:lnTo>
                  <a:pt x="387897" y="167639"/>
                </a:lnTo>
                <a:lnTo>
                  <a:pt x="373849" y="130809"/>
                </a:lnTo>
                <a:lnTo>
                  <a:pt x="341909" y="85089"/>
                </a:lnTo>
                <a:lnTo>
                  <a:pt x="299237" y="49529"/>
                </a:lnTo>
                <a:lnTo>
                  <a:pt x="283074" y="41909"/>
                </a:lnTo>
                <a:lnTo>
                  <a:pt x="274584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8059102" y="532130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96902" y="4544059"/>
            <a:ext cx="1035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31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r>
              <a:rPr dirty="0" baseline="1182" sz="3525" b="1">
                <a:latin typeface="宋体"/>
                <a:cs typeface="宋体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73302" y="372414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73302" y="4428235"/>
            <a:ext cx="19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831291" y="4972154"/>
            <a:ext cx="1181100" cy="626745"/>
          </a:xfrm>
          <a:custGeom>
            <a:avLst/>
            <a:gdLst/>
            <a:ahLst/>
            <a:cxnLst/>
            <a:rect l="l" t="t" r="r" b="b"/>
            <a:pathLst>
              <a:path w="1181100" h="626745">
                <a:moveTo>
                  <a:pt x="1104837" y="499377"/>
                </a:moveTo>
                <a:lnTo>
                  <a:pt x="1104586" y="558073"/>
                </a:lnTo>
                <a:lnTo>
                  <a:pt x="1117302" y="558168"/>
                </a:lnTo>
                <a:lnTo>
                  <a:pt x="1117230" y="567693"/>
                </a:lnTo>
                <a:lnTo>
                  <a:pt x="1104545" y="567693"/>
                </a:lnTo>
                <a:lnTo>
                  <a:pt x="1104294" y="626376"/>
                </a:lnTo>
                <a:lnTo>
                  <a:pt x="1175329" y="567693"/>
                </a:lnTo>
                <a:lnTo>
                  <a:pt x="1117230" y="567693"/>
                </a:lnTo>
                <a:lnTo>
                  <a:pt x="1175448" y="567595"/>
                </a:lnTo>
                <a:lnTo>
                  <a:pt x="1180765" y="563203"/>
                </a:lnTo>
                <a:lnTo>
                  <a:pt x="1104837" y="499377"/>
                </a:lnTo>
                <a:close/>
              </a:path>
              <a:path w="1181100" h="626745">
                <a:moveTo>
                  <a:pt x="1104586" y="558073"/>
                </a:moveTo>
                <a:lnTo>
                  <a:pt x="1104545" y="567595"/>
                </a:lnTo>
                <a:lnTo>
                  <a:pt x="1117230" y="567693"/>
                </a:lnTo>
                <a:lnTo>
                  <a:pt x="1117302" y="558168"/>
                </a:lnTo>
                <a:lnTo>
                  <a:pt x="1104586" y="558073"/>
                </a:lnTo>
                <a:close/>
              </a:path>
              <a:path w="1181100" h="626745">
                <a:moveTo>
                  <a:pt x="8964" y="0"/>
                </a:moveTo>
                <a:lnTo>
                  <a:pt x="24013" y="63543"/>
                </a:lnTo>
                <a:lnTo>
                  <a:pt x="56572" y="121786"/>
                </a:lnTo>
                <a:lnTo>
                  <a:pt x="97111" y="177410"/>
                </a:lnTo>
                <a:lnTo>
                  <a:pt x="145178" y="230204"/>
                </a:lnTo>
                <a:lnTo>
                  <a:pt x="200324" y="279965"/>
                </a:lnTo>
                <a:lnTo>
                  <a:pt x="230413" y="303644"/>
                </a:lnTo>
                <a:lnTo>
                  <a:pt x="262105" y="326489"/>
                </a:lnTo>
                <a:lnTo>
                  <a:pt x="295347" y="348474"/>
                </a:lnTo>
                <a:lnTo>
                  <a:pt x="330081" y="369572"/>
                </a:lnTo>
                <a:lnTo>
                  <a:pt x="366257" y="389760"/>
                </a:lnTo>
                <a:lnTo>
                  <a:pt x="403818" y="409011"/>
                </a:lnTo>
                <a:lnTo>
                  <a:pt x="442710" y="427299"/>
                </a:lnTo>
                <a:lnTo>
                  <a:pt x="482878" y="444597"/>
                </a:lnTo>
                <a:lnTo>
                  <a:pt x="524269" y="460881"/>
                </a:lnTo>
                <a:lnTo>
                  <a:pt x="566828" y="476124"/>
                </a:lnTo>
                <a:lnTo>
                  <a:pt x="655168" y="503361"/>
                </a:lnTo>
                <a:lnTo>
                  <a:pt x="700973" y="515343"/>
                </a:lnTo>
                <a:lnTo>
                  <a:pt x="747664" y="526158"/>
                </a:lnTo>
                <a:lnTo>
                  <a:pt x="795252" y="535800"/>
                </a:lnTo>
                <a:lnTo>
                  <a:pt x="843683" y="544243"/>
                </a:lnTo>
                <a:lnTo>
                  <a:pt x="892903" y="551459"/>
                </a:lnTo>
                <a:lnTo>
                  <a:pt x="942858" y="557423"/>
                </a:lnTo>
                <a:lnTo>
                  <a:pt x="993493" y="562108"/>
                </a:lnTo>
                <a:lnTo>
                  <a:pt x="1044754" y="565487"/>
                </a:lnTo>
                <a:lnTo>
                  <a:pt x="1096587" y="567533"/>
                </a:lnTo>
                <a:lnTo>
                  <a:pt x="1104545" y="567595"/>
                </a:lnTo>
                <a:lnTo>
                  <a:pt x="1104586" y="558073"/>
                </a:lnTo>
                <a:lnTo>
                  <a:pt x="1096962" y="558016"/>
                </a:lnTo>
                <a:lnTo>
                  <a:pt x="1045380" y="555983"/>
                </a:lnTo>
                <a:lnTo>
                  <a:pt x="994370" y="552623"/>
                </a:lnTo>
                <a:lnTo>
                  <a:pt x="943987" y="547965"/>
                </a:lnTo>
                <a:lnTo>
                  <a:pt x="894284" y="542034"/>
                </a:lnTo>
                <a:lnTo>
                  <a:pt x="845319" y="534859"/>
                </a:lnTo>
                <a:lnTo>
                  <a:pt x="797143" y="526464"/>
                </a:lnTo>
                <a:lnTo>
                  <a:pt x="749814" y="516878"/>
                </a:lnTo>
                <a:lnTo>
                  <a:pt x="703384" y="506128"/>
                </a:lnTo>
                <a:lnTo>
                  <a:pt x="657974" y="494259"/>
                </a:lnTo>
                <a:lnTo>
                  <a:pt x="570039" y="467156"/>
                </a:lnTo>
                <a:lnTo>
                  <a:pt x="527756" y="452018"/>
                </a:lnTo>
                <a:lnTo>
                  <a:pt x="486644" y="435850"/>
                </a:lnTo>
                <a:lnTo>
                  <a:pt x="446763" y="418679"/>
                </a:lnTo>
                <a:lnTo>
                  <a:pt x="408162" y="400535"/>
                </a:lnTo>
                <a:lnTo>
                  <a:pt x="370898" y="381443"/>
                </a:lnTo>
                <a:lnTo>
                  <a:pt x="335025" y="361431"/>
                </a:lnTo>
                <a:lnTo>
                  <a:pt x="300600" y="340528"/>
                </a:lnTo>
                <a:lnTo>
                  <a:pt x="267674" y="318761"/>
                </a:lnTo>
                <a:lnTo>
                  <a:pt x="236302" y="296158"/>
                </a:lnTo>
                <a:lnTo>
                  <a:pt x="178438" y="248555"/>
                </a:lnTo>
                <a:lnTo>
                  <a:pt x="127439" y="197944"/>
                </a:lnTo>
                <a:lnTo>
                  <a:pt x="83727" y="144550"/>
                </a:lnTo>
                <a:lnTo>
                  <a:pt x="47721" y="88593"/>
                </a:lnTo>
                <a:lnTo>
                  <a:pt x="19837" y="30288"/>
                </a:lnTo>
                <a:lnTo>
                  <a:pt x="8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047865" y="5323542"/>
            <a:ext cx="15938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730442" y="4076702"/>
            <a:ext cx="1483360" cy="473075"/>
          </a:xfrm>
          <a:custGeom>
            <a:avLst/>
            <a:gdLst/>
            <a:ahLst/>
            <a:cxnLst/>
            <a:rect l="l" t="t" r="r" b="b"/>
            <a:pathLst>
              <a:path w="1483359" h="473075">
                <a:moveTo>
                  <a:pt x="0" y="383005"/>
                </a:moveTo>
                <a:lnTo>
                  <a:pt x="41832" y="472941"/>
                </a:lnTo>
                <a:lnTo>
                  <a:pt x="122751" y="415577"/>
                </a:lnTo>
                <a:lnTo>
                  <a:pt x="113605" y="413150"/>
                </a:lnTo>
                <a:lnTo>
                  <a:pt x="62609" y="413150"/>
                </a:lnTo>
                <a:lnTo>
                  <a:pt x="53627" y="409982"/>
                </a:lnTo>
                <a:lnTo>
                  <a:pt x="57745" y="398327"/>
                </a:lnTo>
                <a:lnTo>
                  <a:pt x="0" y="383005"/>
                </a:lnTo>
                <a:close/>
              </a:path>
              <a:path w="1483359" h="473075">
                <a:moveTo>
                  <a:pt x="898791" y="9519"/>
                </a:moveTo>
                <a:lnTo>
                  <a:pt x="762439" y="9519"/>
                </a:lnTo>
                <a:lnTo>
                  <a:pt x="827872" y="11663"/>
                </a:lnTo>
                <a:lnTo>
                  <a:pt x="891814" y="18009"/>
                </a:lnTo>
                <a:lnTo>
                  <a:pt x="953984" y="28384"/>
                </a:lnTo>
                <a:lnTo>
                  <a:pt x="1014102" y="42609"/>
                </a:lnTo>
                <a:lnTo>
                  <a:pt x="1071887" y="60514"/>
                </a:lnTo>
                <a:lnTo>
                  <a:pt x="1127060" y="81918"/>
                </a:lnTo>
                <a:lnTo>
                  <a:pt x="1179337" y="106648"/>
                </a:lnTo>
                <a:lnTo>
                  <a:pt x="1228440" y="134523"/>
                </a:lnTo>
                <a:lnTo>
                  <a:pt x="1274089" y="165369"/>
                </a:lnTo>
                <a:lnTo>
                  <a:pt x="1316008" y="199003"/>
                </a:lnTo>
                <a:lnTo>
                  <a:pt x="1353995" y="235334"/>
                </a:lnTo>
                <a:lnTo>
                  <a:pt x="1387622" y="274027"/>
                </a:lnTo>
                <a:lnTo>
                  <a:pt x="1416693" y="314979"/>
                </a:lnTo>
                <a:lnTo>
                  <a:pt x="1440939" y="358013"/>
                </a:lnTo>
                <a:lnTo>
                  <a:pt x="1460092" y="402958"/>
                </a:lnTo>
                <a:lnTo>
                  <a:pt x="1473946" y="449929"/>
                </a:lnTo>
                <a:lnTo>
                  <a:pt x="1483158" y="447504"/>
                </a:lnTo>
                <a:lnTo>
                  <a:pt x="1469144" y="399995"/>
                </a:lnTo>
                <a:lnTo>
                  <a:pt x="1449594" y="354035"/>
                </a:lnTo>
                <a:lnTo>
                  <a:pt x="1424865" y="310085"/>
                </a:lnTo>
                <a:lnTo>
                  <a:pt x="1395248" y="268323"/>
                </a:lnTo>
                <a:lnTo>
                  <a:pt x="1361036" y="228920"/>
                </a:lnTo>
                <a:lnTo>
                  <a:pt x="1322593" y="192121"/>
                </a:lnTo>
                <a:lnTo>
                  <a:pt x="1280053" y="157941"/>
                </a:lnTo>
                <a:lnTo>
                  <a:pt x="1233774" y="126632"/>
                </a:lnTo>
                <a:lnTo>
                  <a:pt x="1184041" y="98365"/>
                </a:lnTo>
                <a:lnTo>
                  <a:pt x="1131134" y="73309"/>
                </a:lnTo>
                <a:lnTo>
                  <a:pt x="1075335" y="51634"/>
                </a:lnTo>
                <a:lnTo>
                  <a:pt x="1016923" y="33512"/>
                </a:lnTo>
                <a:lnTo>
                  <a:pt x="956179" y="19114"/>
                </a:lnTo>
                <a:lnTo>
                  <a:pt x="898791" y="9519"/>
                </a:lnTo>
                <a:close/>
              </a:path>
              <a:path w="1483359" h="473075">
                <a:moveTo>
                  <a:pt x="57745" y="398327"/>
                </a:moveTo>
                <a:lnTo>
                  <a:pt x="53627" y="409982"/>
                </a:lnTo>
                <a:lnTo>
                  <a:pt x="62609" y="413150"/>
                </a:lnTo>
                <a:lnTo>
                  <a:pt x="66965" y="400774"/>
                </a:lnTo>
                <a:lnTo>
                  <a:pt x="57745" y="398327"/>
                </a:lnTo>
                <a:close/>
              </a:path>
              <a:path w="1483359" h="473075">
                <a:moveTo>
                  <a:pt x="66965" y="400774"/>
                </a:moveTo>
                <a:lnTo>
                  <a:pt x="62609" y="413150"/>
                </a:lnTo>
                <a:lnTo>
                  <a:pt x="113605" y="413150"/>
                </a:lnTo>
                <a:lnTo>
                  <a:pt x="66965" y="400774"/>
                </a:lnTo>
                <a:close/>
              </a:path>
              <a:path w="1483359" h="473075">
                <a:moveTo>
                  <a:pt x="762753" y="0"/>
                </a:moveTo>
                <a:lnTo>
                  <a:pt x="694314" y="2325"/>
                </a:lnTo>
                <a:lnTo>
                  <a:pt x="627684" y="9174"/>
                </a:lnTo>
                <a:lnTo>
                  <a:pt x="562928" y="20364"/>
                </a:lnTo>
                <a:lnTo>
                  <a:pt x="500432" y="35693"/>
                </a:lnTo>
                <a:lnTo>
                  <a:pt x="440495" y="54966"/>
                </a:lnTo>
                <a:lnTo>
                  <a:pt x="383421" y="77989"/>
                </a:lnTo>
                <a:lnTo>
                  <a:pt x="329514" y="104565"/>
                </a:lnTo>
                <a:lnTo>
                  <a:pt x="279046" y="134523"/>
                </a:lnTo>
                <a:lnTo>
                  <a:pt x="232408" y="167608"/>
                </a:lnTo>
                <a:lnTo>
                  <a:pt x="189818" y="203688"/>
                </a:lnTo>
                <a:lnTo>
                  <a:pt x="151533" y="242636"/>
                </a:lnTo>
                <a:lnTo>
                  <a:pt x="118021" y="284105"/>
                </a:lnTo>
                <a:lnTo>
                  <a:pt x="89513" y="327976"/>
                </a:lnTo>
                <a:lnTo>
                  <a:pt x="66324" y="374050"/>
                </a:lnTo>
                <a:lnTo>
                  <a:pt x="57745" y="398327"/>
                </a:lnTo>
                <a:lnTo>
                  <a:pt x="66965" y="400774"/>
                </a:lnTo>
                <a:lnTo>
                  <a:pt x="74951" y="378086"/>
                </a:lnTo>
                <a:lnTo>
                  <a:pt x="85619" y="355267"/>
                </a:lnTo>
                <a:lnTo>
                  <a:pt x="110970" y="311151"/>
                </a:lnTo>
                <a:lnTo>
                  <a:pt x="141429" y="269226"/>
                </a:lnTo>
                <a:lnTo>
                  <a:pt x="176706" y="229692"/>
                </a:lnTo>
                <a:lnTo>
                  <a:pt x="237921" y="175375"/>
                </a:lnTo>
                <a:lnTo>
                  <a:pt x="283938" y="142693"/>
                </a:lnTo>
                <a:lnTo>
                  <a:pt x="333728" y="113107"/>
                </a:lnTo>
                <a:lnTo>
                  <a:pt x="386986" y="86822"/>
                </a:lnTo>
                <a:lnTo>
                  <a:pt x="443412" y="64033"/>
                </a:lnTo>
                <a:lnTo>
                  <a:pt x="502702" y="44944"/>
                </a:lnTo>
                <a:lnTo>
                  <a:pt x="564553" y="29749"/>
                </a:lnTo>
                <a:lnTo>
                  <a:pt x="628660" y="18649"/>
                </a:lnTo>
                <a:lnTo>
                  <a:pt x="694803" y="11837"/>
                </a:lnTo>
                <a:lnTo>
                  <a:pt x="762439" y="9519"/>
                </a:lnTo>
                <a:lnTo>
                  <a:pt x="898791" y="9519"/>
                </a:lnTo>
                <a:lnTo>
                  <a:pt x="893382" y="8615"/>
                </a:lnTo>
                <a:lnTo>
                  <a:pt x="828814" y="2185"/>
                </a:lnTo>
                <a:lnTo>
                  <a:pt x="762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22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1875" y="1770063"/>
            <a:ext cx="1127125" cy="127000"/>
          </a:xfrm>
          <a:custGeom>
            <a:avLst/>
            <a:gdLst/>
            <a:ahLst/>
            <a:cxnLst/>
            <a:rect l="l" t="t" r="r" b="b"/>
            <a:pathLst>
              <a:path w="1127125" h="127000">
                <a:moveTo>
                  <a:pt x="1050925" y="68262"/>
                </a:moveTo>
                <a:lnTo>
                  <a:pt x="1050925" y="127000"/>
                </a:lnTo>
                <a:lnTo>
                  <a:pt x="1121410" y="68262"/>
                </a:lnTo>
                <a:lnTo>
                  <a:pt x="1050925" y="68262"/>
                </a:lnTo>
                <a:close/>
              </a:path>
              <a:path w="1127125" h="127000">
                <a:moveTo>
                  <a:pt x="1050925" y="58737"/>
                </a:moveTo>
                <a:lnTo>
                  <a:pt x="1050925" y="68262"/>
                </a:lnTo>
                <a:lnTo>
                  <a:pt x="1063625" y="68262"/>
                </a:lnTo>
                <a:lnTo>
                  <a:pt x="1063625" y="58737"/>
                </a:lnTo>
                <a:lnTo>
                  <a:pt x="1050925" y="58737"/>
                </a:lnTo>
                <a:close/>
              </a:path>
              <a:path w="1127125" h="127000">
                <a:moveTo>
                  <a:pt x="1050925" y="0"/>
                </a:moveTo>
                <a:lnTo>
                  <a:pt x="1050925" y="58737"/>
                </a:lnTo>
                <a:lnTo>
                  <a:pt x="1063625" y="58737"/>
                </a:lnTo>
                <a:lnTo>
                  <a:pt x="1063625" y="68262"/>
                </a:lnTo>
                <a:lnTo>
                  <a:pt x="1121411" y="68261"/>
                </a:lnTo>
                <a:lnTo>
                  <a:pt x="1127125" y="63500"/>
                </a:lnTo>
                <a:lnTo>
                  <a:pt x="1050925" y="0"/>
                </a:lnTo>
                <a:close/>
              </a:path>
              <a:path w="1127125" h="127000">
                <a:moveTo>
                  <a:pt x="0" y="58736"/>
                </a:moveTo>
                <a:lnTo>
                  <a:pt x="0" y="68261"/>
                </a:lnTo>
                <a:lnTo>
                  <a:pt x="1050925" y="68262"/>
                </a:lnTo>
                <a:lnTo>
                  <a:pt x="1050925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65809" y="1602741"/>
            <a:ext cx="383540" cy="417195"/>
          </a:xfrm>
          <a:custGeom>
            <a:avLst/>
            <a:gdLst/>
            <a:ahLst/>
            <a:cxnLst/>
            <a:rect l="l" t="t" r="r" b="b"/>
            <a:pathLst>
              <a:path w="383539" h="417194">
                <a:moveTo>
                  <a:pt x="0" y="208597"/>
                </a:moveTo>
                <a:lnTo>
                  <a:pt x="5064" y="160768"/>
                </a:lnTo>
                <a:lnTo>
                  <a:pt x="19490" y="116861"/>
                </a:lnTo>
                <a:lnTo>
                  <a:pt x="42126" y="78130"/>
                </a:lnTo>
                <a:lnTo>
                  <a:pt x="71821" y="45826"/>
                </a:lnTo>
                <a:lnTo>
                  <a:pt x="107425" y="21202"/>
                </a:lnTo>
                <a:lnTo>
                  <a:pt x="147786" y="5509"/>
                </a:lnTo>
                <a:lnTo>
                  <a:pt x="191753" y="0"/>
                </a:lnTo>
                <a:lnTo>
                  <a:pt x="235720" y="5509"/>
                </a:lnTo>
                <a:lnTo>
                  <a:pt x="276081" y="21202"/>
                </a:lnTo>
                <a:lnTo>
                  <a:pt x="311685" y="45826"/>
                </a:lnTo>
                <a:lnTo>
                  <a:pt x="341380" y="78130"/>
                </a:lnTo>
                <a:lnTo>
                  <a:pt x="364016" y="116861"/>
                </a:lnTo>
                <a:lnTo>
                  <a:pt x="378442" y="160768"/>
                </a:lnTo>
                <a:lnTo>
                  <a:pt x="383507" y="208597"/>
                </a:lnTo>
                <a:lnTo>
                  <a:pt x="378442" y="256426"/>
                </a:lnTo>
                <a:lnTo>
                  <a:pt x="364016" y="300333"/>
                </a:lnTo>
                <a:lnTo>
                  <a:pt x="341380" y="339064"/>
                </a:lnTo>
                <a:lnTo>
                  <a:pt x="311685" y="371368"/>
                </a:lnTo>
                <a:lnTo>
                  <a:pt x="276081" y="395992"/>
                </a:lnTo>
                <a:lnTo>
                  <a:pt x="235720" y="411685"/>
                </a:lnTo>
                <a:lnTo>
                  <a:pt x="191753" y="417195"/>
                </a:lnTo>
                <a:lnTo>
                  <a:pt x="147786" y="411685"/>
                </a:lnTo>
                <a:lnTo>
                  <a:pt x="107425" y="395992"/>
                </a:lnTo>
                <a:lnTo>
                  <a:pt x="71821" y="371368"/>
                </a:lnTo>
                <a:lnTo>
                  <a:pt x="42126" y="339064"/>
                </a:lnTo>
                <a:lnTo>
                  <a:pt x="19490" y="300333"/>
                </a:lnTo>
                <a:lnTo>
                  <a:pt x="5064" y="256426"/>
                </a:lnTo>
                <a:lnTo>
                  <a:pt x="0" y="208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1475" y="1602741"/>
            <a:ext cx="382270" cy="417195"/>
          </a:xfrm>
          <a:custGeom>
            <a:avLst/>
            <a:gdLst/>
            <a:ahLst/>
            <a:cxnLst/>
            <a:rect l="l" t="t" r="r" b="b"/>
            <a:pathLst>
              <a:path w="382270" h="417194">
                <a:moveTo>
                  <a:pt x="0" y="208597"/>
                </a:moveTo>
                <a:lnTo>
                  <a:pt x="5045" y="160768"/>
                </a:lnTo>
                <a:lnTo>
                  <a:pt x="19417" y="116861"/>
                </a:lnTo>
                <a:lnTo>
                  <a:pt x="41970" y="78130"/>
                </a:lnTo>
                <a:lnTo>
                  <a:pt x="71555" y="45826"/>
                </a:lnTo>
                <a:lnTo>
                  <a:pt x="107027" y="21202"/>
                </a:lnTo>
                <a:lnTo>
                  <a:pt x="147238" y="5509"/>
                </a:lnTo>
                <a:lnTo>
                  <a:pt x="191043" y="0"/>
                </a:lnTo>
                <a:lnTo>
                  <a:pt x="234848" y="5509"/>
                </a:lnTo>
                <a:lnTo>
                  <a:pt x="275059" y="21202"/>
                </a:lnTo>
                <a:lnTo>
                  <a:pt x="310531" y="45826"/>
                </a:lnTo>
                <a:lnTo>
                  <a:pt x="340116" y="78130"/>
                </a:lnTo>
                <a:lnTo>
                  <a:pt x="362669" y="116861"/>
                </a:lnTo>
                <a:lnTo>
                  <a:pt x="377041" y="160768"/>
                </a:lnTo>
                <a:lnTo>
                  <a:pt x="382087" y="208597"/>
                </a:lnTo>
                <a:lnTo>
                  <a:pt x="377041" y="256426"/>
                </a:lnTo>
                <a:lnTo>
                  <a:pt x="362669" y="300333"/>
                </a:lnTo>
                <a:lnTo>
                  <a:pt x="340116" y="339064"/>
                </a:lnTo>
                <a:lnTo>
                  <a:pt x="310531" y="371368"/>
                </a:lnTo>
                <a:lnTo>
                  <a:pt x="275059" y="395992"/>
                </a:lnTo>
                <a:lnTo>
                  <a:pt x="234848" y="411685"/>
                </a:lnTo>
                <a:lnTo>
                  <a:pt x="191043" y="417195"/>
                </a:lnTo>
                <a:lnTo>
                  <a:pt x="147238" y="411685"/>
                </a:lnTo>
                <a:lnTo>
                  <a:pt x="107027" y="395992"/>
                </a:lnTo>
                <a:lnTo>
                  <a:pt x="71555" y="371368"/>
                </a:lnTo>
                <a:lnTo>
                  <a:pt x="41970" y="339064"/>
                </a:lnTo>
                <a:lnTo>
                  <a:pt x="19417" y="300333"/>
                </a:lnTo>
                <a:lnTo>
                  <a:pt x="5045" y="256426"/>
                </a:lnTo>
                <a:lnTo>
                  <a:pt x="0" y="208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21989" y="1599691"/>
            <a:ext cx="1733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7815" algn="l"/>
              </a:tabLst>
            </a:pPr>
            <a:r>
              <a:rPr dirty="0" sz="2400" b="1">
                <a:latin typeface="Times New Roman"/>
                <a:cs typeface="Times New Roman"/>
              </a:rPr>
              <a:t>3	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1729" y="2362172"/>
            <a:ext cx="421640" cy="454659"/>
          </a:xfrm>
          <a:custGeom>
            <a:avLst/>
            <a:gdLst/>
            <a:ahLst/>
            <a:cxnLst/>
            <a:rect l="l" t="t" r="r" b="b"/>
            <a:pathLst>
              <a:path w="421639" h="454660">
                <a:moveTo>
                  <a:pt x="209737" y="0"/>
                </a:moveTo>
                <a:lnTo>
                  <a:pt x="167006" y="5080"/>
                </a:lnTo>
                <a:lnTo>
                  <a:pt x="127300" y="19050"/>
                </a:lnTo>
                <a:lnTo>
                  <a:pt x="91550" y="39370"/>
                </a:lnTo>
                <a:lnTo>
                  <a:pt x="60573" y="68580"/>
                </a:lnTo>
                <a:lnTo>
                  <a:pt x="35145" y="101600"/>
                </a:lnTo>
                <a:lnTo>
                  <a:pt x="16042" y="140970"/>
                </a:lnTo>
                <a:lnTo>
                  <a:pt x="4060" y="182880"/>
                </a:lnTo>
                <a:lnTo>
                  <a:pt x="0" y="228600"/>
                </a:lnTo>
                <a:lnTo>
                  <a:pt x="1154" y="251460"/>
                </a:lnTo>
                <a:lnTo>
                  <a:pt x="9594" y="295910"/>
                </a:lnTo>
                <a:lnTo>
                  <a:pt x="25540" y="336550"/>
                </a:lnTo>
                <a:lnTo>
                  <a:pt x="48197" y="372110"/>
                </a:lnTo>
                <a:lnTo>
                  <a:pt x="76788" y="403860"/>
                </a:lnTo>
                <a:lnTo>
                  <a:pt x="110539" y="427989"/>
                </a:lnTo>
                <a:lnTo>
                  <a:pt x="148629" y="445770"/>
                </a:lnTo>
                <a:lnTo>
                  <a:pt x="190132" y="454660"/>
                </a:lnTo>
                <a:lnTo>
                  <a:pt x="211828" y="454660"/>
                </a:lnTo>
                <a:lnTo>
                  <a:pt x="233508" y="453389"/>
                </a:lnTo>
                <a:lnTo>
                  <a:pt x="254560" y="450850"/>
                </a:lnTo>
                <a:lnTo>
                  <a:pt x="274852" y="444500"/>
                </a:lnTo>
                <a:lnTo>
                  <a:pt x="278087" y="443230"/>
                </a:lnTo>
                <a:lnTo>
                  <a:pt x="211131" y="443230"/>
                </a:lnTo>
                <a:lnTo>
                  <a:pt x="190828" y="441960"/>
                </a:lnTo>
                <a:lnTo>
                  <a:pt x="152050" y="433070"/>
                </a:lnTo>
                <a:lnTo>
                  <a:pt x="116434" y="416560"/>
                </a:lnTo>
                <a:lnTo>
                  <a:pt x="84802" y="393700"/>
                </a:lnTo>
                <a:lnTo>
                  <a:pt x="57943" y="364489"/>
                </a:lnTo>
                <a:lnTo>
                  <a:pt x="36629" y="330200"/>
                </a:lnTo>
                <a:lnTo>
                  <a:pt x="21631" y="292100"/>
                </a:lnTo>
                <a:lnTo>
                  <a:pt x="13731" y="250189"/>
                </a:lnTo>
                <a:lnTo>
                  <a:pt x="12686" y="228600"/>
                </a:lnTo>
                <a:lnTo>
                  <a:pt x="13676" y="205739"/>
                </a:lnTo>
                <a:lnTo>
                  <a:pt x="21470" y="163830"/>
                </a:lnTo>
                <a:lnTo>
                  <a:pt x="36366" y="125730"/>
                </a:lnTo>
                <a:lnTo>
                  <a:pt x="57584" y="91439"/>
                </a:lnTo>
                <a:lnTo>
                  <a:pt x="84345" y="62230"/>
                </a:lnTo>
                <a:lnTo>
                  <a:pt x="115881" y="39370"/>
                </a:lnTo>
                <a:lnTo>
                  <a:pt x="151411" y="22860"/>
                </a:lnTo>
                <a:lnTo>
                  <a:pt x="190136" y="13970"/>
                </a:lnTo>
                <a:lnTo>
                  <a:pt x="210435" y="12700"/>
                </a:lnTo>
                <a:lnTo>
                  <a:pt x="279446" y="12700"/>
                </a:lnTo>
                <a:lnTo>
                  <a:pt x="272935" y="10160"/>
                </a:lnTo>
                <a:lnTo>
                  <a:pt x="252548" y="5080"/>
                </a:lnTo>
                <a:lnTo>
                  <a:pt x="231433" y="1270"/>
                </a:lnTo>
                <a:lnTo>
                  <a:pt x="209737" y="0"/>
                </a:lnTo>
                <a:close/>
              </a:path>
              <a:path w="421639" h="454660">
                <a:moveTo>
                  <a:pt x="279446" y="12700"/>
                </a:moveTo>
                <a:lnTo>
                  <a:pt x="210435" y="12700"/>
                </a:lnTo>
                <a:lnTo>
                  <a:pt x="230737" y="13970"/>
                </a:lnTo>
                <a:lnTo>
                  <a:pt x="250468" y="16510"/>
                </a:lnTo>
                <a:lnTo>
                  <a:pt x="287770" y="29210"/>
                </a:lnTo>
                <a:lnTo>
                  <a:pt x="321495" y="49530"/>
                </a:lnTo>
                <a:lnTo>
                  <a:pt x="350837" y="76200"/>
                </a:lnTo>
                <a:lnTo>
                  <a:pt x="375020" y="107950"/>
                </a:lnTo>
                <a:lnTo>
                  <a:pt x="393273" y="143510"/>
                </a:lnTo>
                <a:lnTo>
                  <a:pt x="404820" y="184150"/>
                </a:lnTo>
                <a:lnTo>
                  <a:pt x="408880" y="227330"/>
                </a:lnTo>
                <a:lnTo>
                  <a:pt x="407889" y="248920"/>
                </a:lnTo>
                <a:lnTo>
                  <a:pt x="400095" y="290830"/>
                </a:lnTo>
                <a:lnTo>
                  <a:pt x="385198" y="330200"/>
                </a:lnTo>
                <a:lnTo>
                  <a:pt x="363982" y="364489"/>
                </a:lnTo>
                <a:lnTo>
                  <a:pt x="337220" y="393700"/>
                </a:lnTo>
                <a:lnTo>
                  <a:pt x="305685" y="416560"/>
                </a:lnTo>
                <a:lnTo>
                  <a:pt x="270153" y="433070"/>
                </a:lnTo>
                <a:lnTo>
                  <a:pt x="231428" y="441960"/>
                </a:lnTo>
                <a:lnTo>
                  <a:pt x="211131" y="443230"/>
                </a:lnTo>
                <a:lnTo>
                  <a:pt x="278087" y="443230"/>
                </a:lnTo>
                <a:lnTo>
                  <a:pt x="312687" y="426720"/>
                </a:lnTo>
                <a:lnTo>
                  <a:pt x="346149" y="402589"/>
                </a:lnTo>
                <a:lnTo>
                  <a:pt x="374448" y="370839"/>
                </a:lnTo>
                <a:lnTo>
                  <a:pt x="396811" y="335280"/>
                </a:lnTo>
                <a:lnTo>
                  <a:pt x="412455" y="294639"/>
                </a:lnTo>
                <a:lnTo>
                  <a:pt x="420575" y="250189"/>
                </a:lnTo>
                <a:lnTo>
                  <a:pt x="421566" y="227330"/>
                </a:lnTo>
                <a:lnTo>
                  <a:pt x="420411" y="203200"/>
                </a:lnTo>
                <a:lnTo>
                  <a:pt x="411971" y="160020"/>
                </a:lnTo>
                <a:lnTo>
                  <a:pt x="396025" y="119380"/>
                </a:lnTo>
                <a:lnTo>
                  <a:pt x="373368" y="82550"/>
                </a:lnTo>
                <a:lnTo>
                  <a:pt x="344777" y="52070"/>
                </a:lnTo>
                <a:lnTo>
                  <a:pt x="311026" y="27939"/>
                </a:lnTo>
                <a:lnTo>
                  <a:pt x="292469" y="17780"/>
                </a:lnTo>
                <a:lnTo>
                  <a:pt x="279446" y="12700"/>
                </a:lnTo>
                <a:close/>
              </a:path>
              <a:path w="421639" h="454660">
                <a:moveTo>
                  <a:pt x="211131" y="25400"/>
                </a:moveTo>
                <a:lnTo>
                  <a:pt x="156110" y="34289"/>
                </a:lnTo>
                <a:lnTo>
                  <a:pt x="107579" y="59689"/>
                </a:lnTo>
                <a:lnTo>
                  <a:pt x="68049" y="99060"/>
                </a:lnTo>
                <a:lnTo>
                  <a:pt x="40116" y="148589"/>
                </a:lnTo>
                <a:lnTo>
                  <a:pt x="29213" y="186689"/>
                </a:lnTo>
                <a:lnTo>
                  <a:pt x="25373" y="227330"/>
                </a:lnTo>
                <a:lnTo>
                  <a:pt x="26308" y="247650"/>
                </a:lnTo>
                <a:lnTo>
                  <a:pt x="33668" y="288289"/>
                </a:lnTo>
                <a:lnTo>
                  <a:pt x="47717" y="323850"/>
                </a:lnTo>
                <a:lnTo>
                  <a:pt x="67689" y="356870"/>
                </a:lnTo>
                <a:lnTo>
                  <a:pt x="107072" y="394970"/>
                </a:lnTo>
                <a:lnTo>
                  <a:pt x="155472" y="420370"/>
                </a:lnTo>
                <a:lnTo>
                  <a:pt x="210435" y="430530"/>
                </a:lnTo>
                <a:lnTo>
                  <a:pt x="229349" y="429260"/>
                </a:lnTo>
                <a:lnTo>
                  <a:pt x="247717" y="425450"/>
                </a:lnTo>
                <a:lnTo>
                  <a:pt x="265455" y="420370"/>
                </a:lnTo>
                <a:lnTo>
                  <a:pt x="272263" y="417830"/>
                </a:lnTo>
                <a:lnTo>
                  <a:pt x="209737" y="417830"/>
                </a:lnTo>
                <a:lnTo>
                  <a:pt x="192222" y="416560"/>
                </a:lnTo>
                <a:lnTo>
                  <a:pt x="143191" y="402589"/>
                </a:lnTo>
                <a:lnTo>
                  <a:pt x="100831" y="373380"/>
                </a:lnTo>
                <a:lnTo>
                  <a:pt x="67476" y="334010"/>
                </a:lnTo>
                <a:lnTo>
                  <a:pt x="45706" y="283210"/>
                </a:lnTo>
                <a:lnTo>
                  <a:pt x="38059" y="227330"/>
                </a:lnTo>
                <a:lnTo>
                  <a:pt x="39048" y="207010"/>
                </a:lnTo>
                <a:lnTo>
                  <a:pt x="52153" y="152400"/>
                </a:lnTo>
                <a:lnTo>
                  <a:pt x="78515" y="105410"/>
                </a:lnTo>
                <a:lnTo>
                  <a:pt x="115592" y="69850"/>
                </a:lnTo>
                <a:lnTo>
                  <a:pt x="160808" y="45720"/>
                </a:lnTo>
                <a:lnTo>
                  <a:pt x="211828" y="38100"/>
                </a:lnTo>
                <a:lnTo>
                  <a:pt x="274583" y="38100"/>
                </a:lnTo>
                <a:lnTo>
                  <a:pt x="266094" y="34289"/>
                </a:lnTo>
                <a:lnTo>
                  <a:pt x="248387" y="29210"/>
                </a:lnTo>
                <a:lnTo>
                  <a:pt x="230040" y="26670"/>
                </a:lnTo>
                <a:lnTo>
                  <a:pt x="211131" y="25400"/>
                </a:lnTo>
                <a:close/>
              </a:path>
              <a:path w="421639" h="454660">
                <a:moveTo>
                  <a:pt x="274583" y="38100"/>
                </a:moveTo>
                <a:lnTo>
                  <a:pt x="211828" y="38100"/>
                </a:lnTo>
                <a:lnTo>
                  <a:pt x="229344" y="39370"/>
                </a:lnTo>
                <a:lnTo>
                  <a:pt x="246307" y="41910"/>
                </a:lnTo>
                <a:lnTo>
                  <a:pt x="293342" y="60960"/>
                </a:lnTo>
                <a:lnTo>
                  <a:pt x="332980" y="93980"/>
                </a:lnTo>
                <a:lnTo>
                  <a:pt x="362760" y="137160"/>
                </a:lnTo>
                <a:lnTo>
                  <a:pt x="380102" y="190500"/>
                </a:lnTo>
                <a:lnTo>
                  <a:pt x="383506" y="228600"/>
                </a:lnTo>
                <a:lnTo>
                  <a:pt x="382517" y="247650"/>
                </a:lnTo>
                <a:lnTo>
                  <a:pt x="375376" y="285750"/>
                </a:lnTo>
                <a:lnTo>
                  <a:pt x="353156" y="335280"/>
                </a:lnTo>
                <a:lnTo>
                  <a:pt x="319363" y="374650"/>
                </a:lnTo>
                <a:lnTo>
                  <a:pt x="276579" y="402589"/>
                </a:lnTo>
                <a:lnTo>
                  <a:pt x="227269" y="416560"/>
                </a:lnTo>
                <a:lnTo>
                  <a:pt x="209737" y="417830"/>
                </a:lnTo>
                <a:lnTo>
                  <a:pt x="272263" y="417830"/>
                </a:lnTo>
                <a:lnTo>
                  <a:pt x="313987" y="396239"/>
                </a:lnTo>
                <a:lnTo>
                  <a:pt x="353515" y="356870"/>
                </a:lnTo>
                <a:lnTo>
                  <a:pt x="381449" y="307339"/>
                </a:lnTo>
                <a:lnTo>
                  <a:pt x="392352" y="269239"/>
                </a:lnTo>
                <a:lnTo>
                  <a:pt x="396193" y="228600"/>
                </a:lnTo>
                <a:lnTo>
                  <a:pt x="395258" y="207010"/>
                </a:lnTo>
                <a:lnTo>
                  <a:pt x="387897" y="167639"/>
                </a:lnTo>
                <a:lnTo>
                  <a:pt x="373848" y="130810"/>
                </a:lnTo>
                <a:lnTo>
                  <a:pt x="341908" y="85089"/>
                </a:lnTo>
                <a:lnTo>
                  <a:pt x="299236" y="49530"/>
                </a:lnTo>
                <a:lnTo>
                  <a:pt x="283072" y="41910"/>
                </a:lnTo>
                <a:lnTo>
                  <a:pt x="2745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41140" y="1483867"/>
            <a:ext cx="19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9130" y="2028929"/>
            <a:ext cx="1181100" cy="626745"/>
          </a:xfrm>
          <a:custGeom>
            <a:avLst/>
            <a:gdLst/>
            <a:ahLst/>
            <a:cxnLst/>
            <a:rect l="l" t="t" r="r" b="b"/>
            <a:pathLst>
              <a:path w="1181100" h="626744">
                <a:moveTo>
                  <a:pt x="1104839" y="499377"/>
                </a:moveTo>
                <a:lnTo>
                  <a:pt x="1104587" y="558073"/>
                </a:lnTo>
                <a:lnTo>
                  <a:pt x="1117304" y="558168"/>
                </a:lnTo>
                <a:lnTo>
                  <a:pt x="1117230" y="567693"/>
                </a:lnTo>
                <a:lnTo>
                  <a:pt x="1104546" y="567693"/>
                </a:lnTo>
                <a:lnTo>
                  <a:pt x="1104295" y="626376"/>
                </a:lnTo>
                <a:lnTo>
                  <a:pt x="1175330" y="567693"/>
                </a:lnTo>
                <a:lnTo>
                  <a:pt x="1117230" y="567693"/>
                </a:lnTo>
                <a:lnTo>
                  <a:pt x="1175449" y="567595"/>
                </a:lnTo>
                <a:lnTo>
                  <a:pt x="1180765" y="563203"/>
                </a:lnTo>
                <a:lnTo>
                  <a:pt x="1104839" y="499377"/>
                </a:lnTo>
                <a:close/>
              </a:path>
              <a:path w="1181100" h="626744">
                <a:moveTo>
                  <a:pt x="1104587" y="558073"/>
                </a:moveTo>
                <a:lnTo>
                  <a:pt x="1104547" y="567595"/>
                </a:lnTo>
                <a:lnTo>
                  <a:pt x="1117230" y="567693"/>
                </a:lnTo>
                <a:lnTo>
                  <a:pt x="1117304" y="558168"/>
                </a:lnTo>
                <a:lnTo>
                  <a:pt x="1104587" y="558073"/>
                </a:lnTo>
                <a:close/>
              </a:path>
              <a:path w="1181100" h="626744">
                <a:moveTo>
                  <a:pt x="8964" y="0"/>
                </a:moveTo>
                <a:lnTo>
                  <a:pt x="24013" y="63543"/>
                </a:lnTo>
                <a:lnTo>
                  <a:pt x="56570" y="121786"/>
                </a:lnTo>
                <a:lnTo>
                  <a:pt x="97111" y="177410"/>
                </a:lnTo>
                <a:lnTo>
                  <a:pt x="145178" y="230204"/>
                </a:lnTo>
                <a:lnTo>
                  <a:pt x="200324" y="279965"/>
                </a:lnTo>
                <a:lnTo>
                  <a:pt x="230413" y="303644"/>
                </a:lnTo>
                <a:lnTo>
                  <a:pt x="262105" y="326489"/>
                </a:lnTo>
                <a:lnTo>
                  <a:pt x="295347" y="348474"/>
                </a:lnTo>
                <a:lnTo>
                  <a:pt x="330081" y="369572"/>
                </a:lnTo>
                <a:lnTo>
                  <a:pt x="366257" y="389760"/>
                </a:lnTo>
                <a:lnTo>
                  <a:pt x="403818" y="409011"/>
                </a:lnTo>
                <a:lnTo>
                  <a:pt x="442710" y="427299"/>
                </a:lnTo>
                <a:lnTo>
                  <a:pt x="482878" y="444597"/>
                </a:lnTo>
                <a:lnTo>
                  <a:pt x="524269" y="460881"/>
                </a:lnTo>
                <a:lnTo>
                  <a:pt x="566828" y="476124"/>
                </a:lnTo>
                <a:lnTo>
                  <a:pt x="655168" y="503361"/>
                </a:lnTo>
                <a:lnTo>
                  <a:pt x="700975" y="515343"/>
                </a:lnTo>
                <a:lnTo>
                  <a:pt x="747665" y="526158"/>
                </a:lnTo>
                <a:lnTo>
                  <a:pt x="795252" y="535800"/>
                </a:lnTo>
                <a:lnTo>
                  <a:pt x="843683" y="544243"/>
                </a:lnTo>
                <a:lnTo>
                  <a:pt x="892903" y="551459"/>
                </a:lnTo>
                <a:lnTo>
                  <a:pt x="942858" y="557423"/>
                </a:lnTo>
                <a:lnTo>
                  <a:pt x="993493" y="562108"/>
                </a:lnTo>
                <a:lnTo>
                  <a:pt x="1044755" y="565487"/>
                </a:lnTo>
                <a:lnTo>
                  <a:pt x="1096587" y="567533"/>
                </a:lnTo>
                <a:lnTo>
                  <a:pt x="1104547" y="567595"/>
                </a:lnTo>
                <a:lnTo>
                  <a:pt x="1104587" y="558073"/>
                </a:lnTo>
                <a:lnTo>
                  <a:pt x="1096963" y="558016"/>
                </a:lnTo>
                <a:lnTo>
                  <a:pt x="1045381" y="555983"/>
                </a:lnTo>
                <a:lnTo>
                  <a:pt x="994370" y="552623"/>
                </a:lnTo>
                <a:lnTo>
                  <a:pt x="943987" y="547965"/>
                </a:lnTo>
                <a:lnTo>
                  <a:pt x="894285" y="542034"/>
                </a:lnTo>
                <a:lnTo>
                  <a:pt x="845319" y="534859"/>
                </a:lnTo>
                <a:lnTo>
                  <a:pt x="797144" y="526464"/>
                </a:lnTo>
                <a:lnTo>
                  <a:pt x="749814" y="516878"/>
                </a:lnTo>
                <a:lnTo>
                  <a:pt x="703384" y="506128"/>
                </a:lnTo>
                <a:lnTo>
                  <a:pt x="657975" y="494259"/>
                </a:lnTo>
                <a:lnTo>
                  <a:pt x="570039" y="467156"/>
                </a:lnTo>
                <a:lnTo>
                  <a:pt x="527756" y="452018"/>
                </a:lnTo>
                <a:lnTo>
                  <a:pt x="486644" y="435850"/>
                </a:lnTo>
                <a:lnTo>
                  <a:pt x="446763" y="418679"/>
                </a:lnTo>
                <a:lnTo>
                  <a:pt x="408162" y="400535"/>
                </a:lnTo>
                <a:lnTo>
                  <a:pt x="370898" y="381443"/>
                </a:lnTo>
                <a:lnTo>
                  <a:pt x="335025" y="361431"/>
                </a:lnTo>
                <a:lnTo>
                  <a:pt x="300600" y="340528"/>
                </a:lnTo>
                <a:lnTo>
                  <a:pt x="267674" y="318761"/>
                </a:lnTo>
                <a:lnTo>
                  <a:pt x="236302" y="296158"/>
                </a:lnTo>
                <a:lnTo>
                  <a:pt x="178438" y="248555"/>
                </a:lnTo>
                <a:lnTo>
                  <a:pt x="127439" y="197944"/>
                </a:lnTo>
                <a:lnTo>
                  <a:pt x="83727" y="144550"/>
                </a:lnTo>
                <a:lnTo>
                  <a:pt x="47721" y="88593"/>
                </a:lnTo>
                <a:lnTo>
                  <a:pt x="19836" y="30288"/>
                </a:lnTo>
                <a:lnTo>
                  <a:pt x="8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15702" y="2376932"/>
            <a:ext cx="1189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3619" algn="l"/>
              </a:tabLst>
            </a:pP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30">
                <a:latin typeface="Times New Roman"/>
                <a:cs typeface="Times New Roman"/>
              </a:rPr>
              <a:t>	</a:t>
            </a:r>
            <a:r>
              <a:rPr dirty="0" sz="2400" spc="20" b="1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98279" y="1133477"/>
            <a:ext cx="1483360" cy="473075"/>
          </a:xfrm>
          <a:custGeom>
            <a:avLst/>
            <a:gdLst/>
            <a:ahLst/>
            <a:cxnLst/>
            <a:rect l="l" t="t" r="r" b="b"/>
            <a:pathLst>
              <a:path w="1483360" h="473075">
                <a:moveTo>
                  <a:pt x="0" y="383005"/>
                </a:moveTo>
                <a:lnTo>
                  <a:pt x="41832" y="472942"/>
                </a:lnTo>
                <a:lnTo>
                  <a:pt x="122751" y="415577"/>
                </a:lnTo>
                <a:lnTo>
                  <a:pt x="113605" y="413150"/>
                </a:lnTo>
                <a:lnTo>
                  <a:pt x="62611" y="413150"/>
                </a:lnTo>
                <a:lnTo>
                  <a:pt x="53628" y="409982"/>
                </a:lnTo>
                <a:lnTo>
                  <a:pt x="57746" y="398328"/>
                </a:lnTo>
                <a:lnTo>
                  <a:pt x="0" y="383005"/>
                </a:lnTo>
                <a:close/>
              </a:path>
              <a:path w="1483360" h="473075">
                <a:moveTo>
                  <a:pt x="898791" y="9519"/>
                </a:moveTo>
                <a:lnTo>
                  <a:pt x="762440" y="9519"/>
                </a:lnTo>
                <a:lnTo>
                  <a:pt x="827873" y="11664"/>
                </a:lnTo>
                <a:lnTo>
                  <a:pt x="891815" y="18009"/>
                </a:lnTo>
                <a:lnTo>
                  <a:pt x="953985" y="28384"/>
                </a:lnTo>
                <a:lnTo>
                  <a:pt x="1014103" y="42611"/>
                </a:lnTo>
                <a:lnTo>
                  <a:pt x="1071890" y="60514"/>
                </a:lnTo>
                <a:lnTo>
                  <a:pt x="1127061" y="81918"/>
                </a:lnTo>
                <a:lnTo>
                  <a:pt x="1179338" y="106648"/>
                </a:lnTo>
                <a:lnTo>
                  <a:pt x="1228441" y="134523"/>
                </a:lnTo>
                <a:lnTo>
                  <a:pt x="1274091" y="165369"/>
                </a:lnTo>
                <a:lnTo>
                  <a:pt x="1316010" y="199003"/>
                </a:lnTo>
                <a:lnTo>
                  <a:pt x="1353996" y="235334"/>
                </a:lnTo>
                <a:lnTo>
                  <a:pt x="1387623" y="274027"/>
                </a:lnTo>
                <a:lnTo>
                  <a:pt x="1416695" y="314979"/>
                </a:lnTo>
                <a:lnTo>
                  <a:pt x="1440940" y="358013"/>
                </a:lnTo>
                <a:lnTo>
                  <a:pt x="1460093" y="402958"/>
                </a:lnTo>
                <a:lnTo>
                  <a:pt x="1473949" y="449929"/>
                </a:lnTo>
                <a:lnTo>
                  <a:pt x="1483160" y="447504"/>
                </a:lnTo>
                <a:lnTo>
                  <a:pt x="1469146" y="399995"/>
                </a:lnTo>
                <a:lnTo>
                  <a:pt x="1449595" y="354035"/>
                </a:lnTo>
                <a:lnTo>
                  <a:pt x="1424866" y="310085"/>
                </a:lnTo>
                <a:lnTo>
                  <a:pt x="1395251" y="268323"/>
                </a:lnTo>
                <a:lnTo>
                  <a:pt x="1361038" y="228920"/>
                </a:lnTo>
                <a:lnTo>
                  <a:pt x="1322595" y="192121"/>
                </a:lnTo>
                <a:lnTo>
                  <a:pt x="1280054" y="157942"/>
                </a:lnTo>
                <a:lnTo>
                  <a:pt x="1233777" y="126632"/>
                </a:lnTo>
                <a:lnTo>
                  <a:pt x="1184042" y="98365"/>
                </a:lnTo>
                <a:lnTo>
                  <a:pt x="1131135" y="73309"/>
                </a:lnTo>
                <a:lnTo>
                  <a:pt x="1075336" y="51634"/>
                </a:lnTo>
                <a:lnTo>
                  <a:pt x="1016924" y="33512"/>
                </a:lnTo>
                <a:lnTo>
                  <a:pt x="956180" y="19116"/>
                </a:lnTo>
                <a:lnTo>
                  <a:pt x="898791" y="9519"/>
                </a:lnTo>
                <a:close/>
              </a:path>
              <a:path w="1483360" h="473075">
                <a:moveTo>
                  <a:pt x="57746" y="398328"/>
                </a:moveTo>
                <a:lnTo>
                  <a:pt x="53628" y="409982"/>
                </a:lnTo>
                <a:lnTo>
                  <a:pt x="62611" y="413150"/>
                </a:lnTo>
                <a:lnTo>
                  <a:pt x="66966" y="400774"/>
                </a:lnTo>
                <a:lnTo>
                  <a:pt x="57746" y="398328"/>
                </a:lnTo>
                <a:close/>
              </a:path>
              <a:path w="1483360" h="473075">
                <a:moveTo>
                  <a:pt x="66966" y="400774"/>
                </a:moveTo>
                <a:lnTo>
                  <a:pt x="62611" y="413150"/>
                </a:lnTo>
                <a:lnTo>
                  <a:pt x="113605" y="413150"/>
                </a:lnTo>
                <a:lnTo>
                  <a:pt x="66966" y="400774"/>
                </a:lnTo>
                <a:close/>
              </a:path>
              <a:path w="1483360" h="473075">
                <a:moveTo>
                  <a:pt x="762754" y="0"/>
                </a:moveTo>
                <a:lnTo>
                  <a:pt x="694315" y="2325"/>
                </a:lnTo>
                <a:lnTo>
                  <a:pt x="627686" y="9174"/>
                </a:lnTo>
                <a:lnTo>
                  <a:pt x="562930" y="20364"/>
                </a:lnTo>
                <a:lnTo>
                  <a:pt x="500433" y="35693"/>
                </a:lnTo>
                <a:lnTo>
                  <a:pt x="440496" y="54966"/>
                </a:lnTo>
                <a:lnTo>
                  <a:pt x="383423" y="77989"/>
                </a:lnTo>
                <a:lnTo>
                  <a:pt x="329515" y="104565"/>
                </a:lnTo>
                <a:lnTo>
                  <a:pt x="279047" y="134523"/>
                </a:lnTo>
                <a:lnTo>
                  <a:pt x="232408" y="167608"/>
                </a:lnTo>
                <a:lnTo>
                  <a:pt x="189819" y="203688"/>
                </a:lnTo>
                <a:lnTo>
                  <a:pt x="151533" y="242636"/>
                </a:lnTo>
                <a:lnTo>
                  <a:pt x="118022" y="284105"/>
                </a:lnTo>
                <a:lnTo>
                  <a:pt x="89514" y="327976"/>
                </a:lnTo>
                <a:lnTo>
                  <a:pt x="66324" y="374050"/>
                </a:lnTo>
                <a:lnTo>
                  <a:pt x="57746" y="398328"/>
                </a:lnTo>
                <a:lnTo>
                  <a:pt x="66966" y="400774"/>
                </a:lnTo>
                <a:lnTo>
                  <a:pt x="74951" y="378086"/>
                </a:lnTo>
                <a:lnTo>
                  <a:pt x="85620" y="355268"/>
                </a:lnTo>
                <a:lnTo>
                  <a:pt x="110971" y="311151"/>
                </a:lnTo>
                <a:lnTo>
                  <a:pt x="141431" y="269226"/>
                </a:lnTo>
                <a:lnTo>
                  <a:pt x="176706" y="229693"/>
                </a:lnTo>
                <a:lnTo>
                  <a:pt x="237923" y="175375"/>
                </a:lnTo>
                <a:lnTo>
                  <a:pt x="283940" y="142693"/>
                </a:lnTo>
                <a:lnTo>
                  <a:pt x="333729" y="113107"/>
                </a:lnTo>
                <a:lnTo>
                  <a:pt x="386988" y="86822"/>
                </a:lnTo>
                <a:lnTo>
                  <a:pt x="443414" y="64034"/>
                </a:lnTo>
                <a:lnTo>
                  <a:pt x="502704" y="44944"/>
                </a:lnTo>
                <a:lnTo>
                  <a:pt x="564554" y="29749"/>
                </a:lnTo>
                <a:lnTo>
                  <a:pt x="628661" y="18649"/>
                </a:lnTo>
                <a:lnTo>
                  <a:pt x="694804" y="11837"/>
                </a:lnTo>
                <a:lnTo>
                  <a:pt x="762440" y="9519"/>
                </a:lnTo>
                <a:lnTo>
                  <a:pt x="898791" y="9519"/>
                </a:lnTo>
                <a:lnTo>
                  <a:pt x="893384" y="8615"/>
                </a:lnTo>
                <a:lnTo>
                  <a:pt x="828815" y="2185"/>
                </a:lnTo>
                <a:lnTo>
                  <a:pt x="762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41809" y="1580436"/>
            <a:ext cx="383540" cy="415925"/>
          </a:xfrm>
          <a:custGeom>
            <a:avLst/>
            <a:gdLst/>
            <a:ahLst/>
            <a:cxnLst/>
            <a:rect l="l" t="t" r="r" b="b"/>
            <a:pathLst>
              <a:path w="383539" h="415925">
                <a:moveTo>
                  <a:pt x="0" y="207883"/>
                </a:moveTo>
                <a:lnTo>
                  <a:pt x="5064" y="160217"/>
                </a:lnTo>
                <a:lnTo>
                  <a:pt x="19490" y="116461"/>
                </a:lnTo>
                <a:lnTo>
                  <a:pt x="42126" y="77862"/>
                </a:lnTo>
                <a:lnTo>
                  <a:pt x="71821" y="45669"/>
                </a:lnTo>
                <a:lnTo>
                  <a:pt x="107425" y="21129"/>
                </a:lnTo>
                <a:lnTo>
                  <a:pt x="147786" y="5490"/>
                </a:lnTo>
                <a:lnTo>
                  <a:pt x="191753" y="0"/>
                </a:lnTo>
                <a:lnTo>
                  <a:pt x="235720" y="5490"/>
                </a:lnTo>
                <a:lnTo>
                  <a:pt x="276081" y="21129"/>
                </a:lnTo>
                <a:lnTo>
                  <a:pt x="311685" y="45669"/>
                </a:lnTo>
                <a:lnTo>
                  <a:pt x="341380" y="77862"/>
                </a:lnTo>
                <a:lnTo>
                  <a:pt x="364016" y="116461"/>
                </a:lnTo>
                <a:lnTo>
                  <a:pt x="378442" y="160217"/>
                </a:lnTo>
                <a:lnTo>
                  <a:pt x="383507" y="207883"/>
                </a:lnTo>
                <a:lnTo>
                  <a:pt x="378442" y="255549"/>
                </a:lnTo>
                <a:lnTo>
                  <a:pt x="364016" y="299305"/>
                </a:lnTo>
                <a:lnTo>
                  <a:pt x="341380" y="337904"/>
                </a:lnTo>
                <a:lnTo>
                  <a:pt x="311685" y="370097"/>
                </a:lnTo>
                <a:lnTo>
                  <a:pt x="276081" y="394637"/>
                </a:lnTo>
                <a:lnTo>
                  <a:pt x="235720" y="410276"/>
                </a:lnTo>
                <a:lnTo>
                  <a:pt x="191753" y="415767"/>
                </a:lnTo>
                <a:lnTo>
                  <a:pt x="147786" y="410276"/>
                </a:lnTo>
                <a:lnTo>
                  <a:pt x="107425" y="394637"/>
                </a:lnTo>
                <a:lnTo>
                  <a:pt x="71821" y="370097"/>
                </a:lnTo>
                <a:lnTo>
                  <a:pt x="42126" y="337904"/>
                </a:lnTo>
                <a:lnTo>
                  <a:pt x="19490" y="299305"/>
                </a:lnTo>
                <a:lnTo>
                  <a:pt x="5064" y="255549"/>
                </a:lnTo>
                <a:lnTo>
                  <a:pt x="0" y="2078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97989" y="157835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24062" y="1724026"/>
            <a:ext cx="1129030" cy="127000"/>
          </a:xfrm>
          <a:custGeom>
            <a:avLst/>
            <a:gdLst/>
            <a:ahLst/>
            <a:cxnLst/>
            <a:rect l="l" t="t" r="r" b="b"/>
            <a:pathLst>
              <a:path w="1129030" h="127000">
                <a:moveTo>
                  <a:pt x="1052513" y="68262"/>
                </a:moveTo>
                <a:lnTo>
                  <a:pt x="1052513" y="127000"/>
                </a:lnTo>
                <a:lnTo>
                  <a:pt x="1122998" y="68262"/>
                </a:lnTo>
                <a:lnTo>
                  <a:pt x="1052513" y="68262"/>
                </a:lnTo>
                <a:close/>
              </a:path>
              <a:path w="1129030" h="127000">
                <a:moveTo>
                  <a:pt x="1052513" y="58737"/>
                </a:moveTo>
                <a:lnTo>
                  <a:pt x="1052513" y="68262"/>
                </a:lnTo>
                <a:lnTo>
                  <a:pt x="1065212" y="68262"/>
                </a:lnTo>
                <a:lnTo>
                  <a:pt x="1065212" y="58737"/>
                </a:lnTo>
                <a:lnTo>
                  <a:pt x="1052513" y="58737"/>
                </a:lnTo>
                <a:close/>
              </a:path>
              <a:path w="1129030" h="127000">
                <a:moveTo>
                  <a:pt x="1052513" y="0"/>
                </a:moveTo>
                <a:lnTo>
                  <a:pt x="1052513" y="58737"/>
                </a:lnTo>
                <a:lnTo>
                  <a:pt x="1065212" y="58737"/>
                </a:lnTo>
                <a:lnTo>
                  <a:pt x="1065212" y="68262"/>
                </a:lnTo>
                <a:lnTo>
                  <a:pt x="1123000" y="68261"/>
                </a:lnTo>
                <a:lnTo>
                  <a:pt x="1128713" y="63500"/>
                </a:lnTo>
                <a:lnTo>
                  <a:pt x="1052513" y="0"/>
                </a:lnTo>
                <a:close/>
              </a:path>
              <a:path w="1129030" h="127000">
                <a:moveTo>
                  <a:pt x="0" y="58736"/>
                </a:moveTo>
                <a:lnTo>
                  <a:pt x="0" y="68261"/>
                </a:lnTo>
                <a:lnTo>
                  <a:pt x="1052513" y="68262"/>
                </a:lnTo>
                <a:lnTo>
                  <a:pt x="1052513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40739" y="1553971"/>
            <a:ext cx="533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28227" y="1392428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47668" y="3252489"/>
            <a:ext cx="406400" cy="391795"/>
          </a:xfrm>
          <a:custGeom>
            <a:avLst/>
            <a:gdLst/>
            <a:ahLst/>
            <a:cxnLst/>
            <a:rect l="l" t="t" r="r" b="b"/>
            <a:pathLst>
              <a:path w="406400" h="391795">
                <a:moveTo>
                  <a:pt x="0" y="195781"/>
                </a:moveTo>
                <a:lnTo>
                  <a:pt x="5360" y="150890"/>
                </a:lnTo>
                <a:lnTo>
                  <a:pt x="20629" y="109681"/>
                </a:lnTo>
                <a:lnTo>
                  <a:pt x="44588" y="73329"/>
                </a:lnTo>
                <a:lnTo>
                  <a:pt x="76019" y="43010"/>
                </a:lnTo>
                <a:lnTo>
                  <a:pt x="113704" y="19899"/>
                </a:lnTo>
                <a:lnTo>
                  <a:pt x="156425" y="5170"/>
                </a:lnTo>
                <a:lnTo>
                  <a:pt x="202962" y="0"/>
                </a:lnTo>
                <a:lnTo>
                  <a:pt x="249499" y="5170"/>
                </a:lnTo>
                <a:lnTo>
                  <a:pt x="292220" y="19899"/>
                </a:lnTo>
                <a:lnTo>
                  <a:pt x="329905" y="43010"/>
                </a:lnTo>
                <a:lnTo>
                  <a:pt x="361336" y="73329"/>
                </a:lnTo>
                <a:lnTo>
                  <a:pt x="385295" y="109681"/>
                </a:lnTo>
                <a:lnTo>
                  <a:pt x="400564" y="150890"/>
                </a:lnTo>
                <a:lnTo>
                  <a:pt x="405925" y="195781"/>
                </a:lnTo>
                <a:lnTo>
                  <a:pt x="400564" y="240671"/>
                </a:lnTo>
                <a:lnTo>
                  <a:pt x="385295" y="281880"/>
                </a:lnTo>
                <a:lnTo>
                  <a:pt x="361336" y="318232"/>
                </a:lnTo>
                <a:lnTo>
                  <a:pt x="329905" y="348551"/>
                </a:lnTo>
                <a:lnTo>
                  <a:pt x="292220" y="371662"/>
                </a:lnTo>
                <a:lnTo>
                  <a:pt x="249499" y="386391"/>
                </a:lnTo>
                <a:lnTo>
                  <a:pt x="202962" y="391562"/>
                </a:lnTo>
                <a:lnTo>
                  <a:pt x="156425" y="386391"/>
                </a:lnTo>
                <a:lnTo>
                  <a:pt x="113704" y="371662"/>
                </a:lnTo>
                <a:lnTo>
                  <a:pt x="76019" y="348551"/>
                </a:lnTo>
                <a:lnTo>
                  <a:pt x="44588" y="318232"/>
                </a:lnTo>
                <a:lnTo>
                  <a:pt x="20629" y="281880"/>
                </a:lnTo>
                <a:lnTo>
                  <a:pt x="5360" y="240671"/>
                </a:lnTo>
                <a:lnTo>
                  <a:pt x="0" y="1957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807527" y="323646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85918" y="3252489"/>
            <a:ext cx="406400" cy="391795"/>
          </a:xfrm>
          <a:custGeom>
            <a:avLst/>
            <a:gdLst/>
            <a:ahLst/>
            <a:cxnLst/>
            <a:rect l="l" t="t" r="r" b="b"/>
            <a:pathLst>
              <a:path w="406400" h="391795">
                <a:moveTo>
                  <a:pt x="0" y="195781"/>
                </a:moveTo>
                <a:lnTo>
                  <a:pt x="5360" y="150890"/>
                </a:lnTo>
                <a:lnTo>
                  <a:pt x="20629" y="109681"/>
                </a:lnTo>
                <a:lnTo>
                  <a:pt x="44588" y="73329"/>
                </a:lnTo>
                <a:lnTo>
                  <a:pt x="76019" y="43010"/>
                </a:lnTo>
                <a:lnTo>
                  <a:pt x="113704" y="19899"/>
                </a:lnTo>
                <a:lnTo>
                  <a:pt x="156425" y="5170"/>
                </a:lnTo>
                <a:lnTo>
                  <a:pt x="202962" y="0"/>
                </a:lnTo>
                <a:lnTo>
                  <a:pt x="249499" y="5170"/>
                </a:lnTo>
                <a:lnTo>
                  <a:pt x="292220" y="19899"/>
                </a:lnTo>
                <a:lnTo>
                  <a:pt x="329905" y="43010"/>
                </a:lnTo>
                <a:lnTo>
                  <a:pt x="361336" y="73329"/>
                </a:lnTo>
                <a:lnTo>
                  <a:pt x="385295" y="109681"/>
                </a:lnTo>
                <a:lnTo>
                  <a:pt x="400564" y="150890"/>
                </a:lnTo>
                <a:lnTo>
                  <a:pt x="405925" y="195781"/>
                </a:lnTo>
                <a:lnTo>
                  <a:pt x="400564" y="240671"/>
                </a:lnTo>
                <a:lnTo>
                  <a:pt x="385295" y="281880"/>
                </a:lnTo>
                <a:lnTo>
                  <a:pt x="361336" y="318232"/>
                </a:lnTo>
                <a:lnTo>
                  <a:pt x="329905" y="348551"/>
                </a:lnTo>
                <a:lnTo>
                  <a:pt x="292220" y="371662"/>
                </a:lnTo>
                <a:lnTo>
                  <a:pt x="249499" y="386391"/>
                </a:lnTo>
                <a:lnTo>
                  <a:pt x="202962" y="391562"/>
                </a:lnTo>
                <a:lnTo>
                  <a:pt x="156425" y="386391"/>
                </a:lnTo>
                <a:lnTo>
                  <a:pt x="113704" y="371662"/>
                </a:lnTo>
                <a:lnTo>
                  <a:pt x="76019" y="348551"/>
                </a:lnTo>
                <a:lnTo>
                  <a:pt x="44588" y="318232"/>
                </a:lnTo>
                <a:lnTo>
                  <a:pt x="20629" y="281880"/>
                </a:lnTo>
                <a:lnTo>
                  <a:pt x="5360" y="240671"/>
                </a:lnTo>
                <a:lnTo>
                  <a:pt x="0" y="1957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045777" y="323646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41655" y="3233818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60">
                <a:moveTo>
                  <a:pt x="221060" y="0"/>
                </a:moveTo>
                <a:lnTo>
                  <a:pt x="176496" y="5080"/>
                </a:lnTo>
                <a:lnTo>
                  <a:pt x="134956" y="17780"/>
                </a:lnTo>
                <a:lnTo>
                  <a:pt x="97364" y="36830"/>
                </a:lnTo>
                <a:lnTo>
                  <a:pt x="64606" y="63500"/>
                </a:lnTo>
                <a:lnTo>
                  <a:pt x="37567" y="95250"/>
                </a:lnTo>
                <a:lnTo>
                  <a:pt x="17162" y="132080"/>
                </a:lnTo>
                <a:lnTo>
                  <a:pt x="4331" y="172720"/>
                </a:lnTo>
                <a:lnTo>
                  <a:pt x="0" y="215900"/>
                </a:lnTo>
                <a:lnTo>
                  <a:pt x="1256" y="237489"/>
                </a:lnTo>
                <a:lnTo>
                  <a:pt x="10337" y="280670"/>
                </a:lnTo>
                <a:lnTo>
                  <a:pt x="27401" y="318770"/>
                </a:lnTo>
                <a:lnTo>
                  <a:pt x="51506" y="353060"/>
                </a:lnTo>
                <a:lnTo>
                  <a:pt x="81739" y="381000"/>
                </a:lnTo>
                <a:lnTo>
                  <a:pt x="117214" y="405130"/>
                </a:lnTo>
                <a:lnTo>
                  <a:pt x="157045" y="420370"/>
                </a:lnTo>
                <a:lnTo>
                  <a:pt x="200308" y="429260"/>
                </a:lnTo>
                <a:lnTo>
                  <a:pt x="245513" y="429260"/>
                </a:lnTo>
                <a:lnTo>
                  <a:pt x="267477" y="425450"/>
                </a:lnTo>
                <a:lnTo>
                  <a:pt x="288683" y="420370"/>
                </a:lnTo>
                <a:lnTo>
                  <a:pt x="295461" y="417830"/>
                </a:lnTo>
                <a:lnTo>
                  <a:pt x="222295" y="417830"/>
                </a:lnTo>
                <a:lnTo>
                  <a:pt x="200926" y="416560"/>
                </a:lnTo>
                <a:lnTo>
                  <a:pt x="160103" y="407670"/>
                </a:lnTo>
                <a:lnTo>
                  <a:pt x="122567" y="392430"/>
                </a:lnTo>
                <a:lnTo>
                  <a:pt x="89169" y="370839"/>
                </a:lnTo>
                <a:lnTo>
                  <a:pt x="60749" y="344170"/>
                </a:lnTo>
                <a:lnTo>
                  <a:pt x="38148" y="312420"/>
                </a:lnTo>
                <a:lnTo>
                  <a:pt x="22212" y="275589"/>
                </a:lnTo>
                <a:lnTo>
                  <a:pt x="13799" y="236220"/>
                </a:lnTo>
                <a:lnTo>
                  <a:pt x="12683" y="215900"/>
                </a:lnTo>
                <a:lnTo>
                  <a:pt x="13731" y="194310"/>
                </a:lnTo>
                <a:lnTo>
                  <a:pt x="22014" y="154939"/>
                </a:lnTo>
                <a:lnTo>
                  <a:pt x="37839" y="119380"/>
                </a:lnTo>
                <a:lnTo>
                  <a:pt x="60352" y="86360"/>
                </a:lnTo>
                <a:lnTo>
                  <a:pt x="88698" y="59689"/>
                </a:lnTo>
                <a:lnTo>
                  <a:pt x="122033" y="36830"/>
                </a:lnTo>
                <a:lnTo>
                  <a:pt x="159518" y="21589"/>
                </a:lnTo>
                <a:lnTo>
                  <a:pt x="200310" y="13970"/>
                </a:lnTo>
                <a:lnTo>
                  <a:pt x="221678" y="12700"/>
                </a:lnTo>
                <a:lnTo>
                  <a:pt x="295088" y="12700"/>
                </a:lnTo>
                <a:lnTo>
                  <a:pt x="286927" y="10160"/>
                </a:lnTo>
                <a:lnTo>
                  <a:pt x="265666" y="3810"/>
                </a:lnTo>
                <a:lnTo>
                  <a:pt x="243666" y="1270"/>
                </a:lnTo>
                <a:lnTo>
                  <a:pt x="221060" y="0"/>
                </a:lnTo>
                <a:close/>
              </a:path>
              <a:path w="444500" h="429260">
                <a:moveTo>
                  <a:pt x="295088" y="12700"/>
                </a:moveTo>
                <a:lnTo>
                  <a:pt x="221678" y="12700"/>
                </a:lnTo>
                <a:lnTo>
                  <a:pt x="243047" y="13970"/>
                </a:lnTo>
                <a:lnTo>
                  <a:pt x="263815" y="16510"/>
                </a:lnTo>
                <a:lnTo>
                  <a:pt x="303103" y="29210"/>
                </a:lnTo>
                <a:lnTo>
                  <a:pt x="338675" y="46989"/>
                </a:lnTo>
                <a:lnTo>
                  <a:pt x="369689" y="72389"/>
                </a:lnTo>
                <a:lnTo>
                  <a:pt x="395305" y="101600"/>
                </a:lnTo>
                <a:lnTo>
                  <a:pt x="414680" y="135889"/>
                </a:lnTo>
                <a:lnTo>
                  <a:pt x="426961" y="173989"/>
                </a:lnTo>
                <a:lnTo>
                  <a:pt x="431290" y="214630"/>
                </a:lnTo>
                <a:lnTo>
                  <a:pt x="430242" y="234950"/>
                </a:lnTo>
                <a:lnTo>
                  <a:pt x="421960" y="274320"/>
                </a:lnTo>
                <a:lnTo>
                  <a:pt x="406134" y="311150"/>
                </a:lnTo>
                <a:lnTo>
                  <a:pt x="383621" y="342900"/>
                </a:lnTo>
                <a:lnTo>
                  <a:pt x="355276" y="370839"/>
                </a:lnTo>
                <a:lnTo>
                  <a:pt x="321941" y="392430"/>
                </a:lnTo>
                <a:lnTo>
                  <a:pt x="284455" y="407670"/>
                </a:lnTo>
                <a:lnTo>
                  <a:pt x="243663" y="416560"/>
                </a:lnTo>
                <a:lnTo>
                  <a:pt x="222295" y="417830"/>
                </a:lnTo>
                <a:lnTo>
                  <a:pt x="295461" y="417830"/>
                </a:lnTo>
                <a:lnTo>
                  <a:pt x="346609" y="392430"/>
                </a:lnTo>
                <a:lnTo>
                  <a:pt x="379368" y="367030"/>
                </a:lnTo>
                <a:lnTo>
                  <a:pt x="406406" y="335280"/>
                </a:lnTo>
                <a:lnTo>
                  <a:pt x="426810" y="298450"/>
                </a:lnTo>
                <a:lnTo>
                  <a:pt x="439642" y="257810"/>
                </a:lnTo>
                <a:lnTo>
                  <a:pt x="443972" y="214630"/>
                </a:lnTo>
                <a:lnTo>
                  <a:pt x="442718" y="191770"/>
                </a:lnTo>
                <a:lnTo>
                  <a:pt x="433635" y="149860"/>
                </a:lnTo>
                <a:lnTo>
                  <a:pt x="416572" y="111760"/>
                </a:lnTo>
                <a:lnTo>
                  <a:pt x="392468" y="77470"/>
                </a:lnTo>
                <a:lnTo>
                  <a:pt x="362234" y="48260"/>
                </a:lnTo>
                <a:lnTo>
                  <a:pt x="326758" y="25400"/>
                </a:lnTo>
                <a:lnTo>
                  <a:pt x="307331" y="16510"/>
                </a:lnTo>
                <a:lnTo>
                  <a:pt x="295088" y="12700"/>
                </a:lnTo>
                <a:close/>
              </a:path>
              <a:path w="444500" h="429260">
                <a:moveTo>
                  <a:pt x="222295" y="25400"/>
                </a:moveTo>
                <a:lnTo>
                  <a:pt x="182612" y="29210"/>
                </a:lnTo>
                <a:lnTo>
                  <a:pt x="145661" y="40639"/>
                </a:lnTo>
                <a:lnTo>
                  <a:pt x="97069" y="68580"/>
                </a:lnTo>
                <a:lnTo>
                  <a:pt x="59060" y="109220"/>
                </a:lnTo>
                <a:lnTo>
                  <a:pt x="34284" y="158750"/>
                </a:lnTo>
                <a:lnTo>
                  <a:pt x="25365" y="214630"/>
                </a:lnTo>
                <a:lnTo>
                  <a:pt x="26344" y="233680"/>
                </a:lnTo>
                <a:lnTo>
                  <a:pt x="40655" y="288289"/>
                </a:lnTo>
                <a:lnTo>
                  <a:pt x="69993" y="335280"/>
                </a:lnTo>
                <a:lnTo>
                  <a:pt x="111719" y="372110"/>
                </a:lnTo>
                <a:lnTo>
                  <a:pt x="163160" y="396240"/>
                </a:lnTo>
                <a:lnTo>
                  <a:pt x="201543" y="403860"/>
                </a:lnTo>
                <a:lnTo>
                  <a:pt x="221678" y="405130"/>
                </a:lnTo>
                <a:lnTo>
                  <a:pt x="241814" y="403860"/>
                </a:lnTo>
                <a:lnTo>
                  <a:pt x="261362" y="401320"/>
                </a:lnTo>
                <a:lnTo>
                  <a:pt x="280228" y="396240"/>
                </a:lnTo>
                <a:lnTo>
                  <a:pt x="291078" y="392430"/>
                </a:lnTo>
                <a:lnTo>
                  <a:pt x="221060" y="392430"/>
                </a:lnTo>
                <a:lnTo>
                  <a:pt x="202162" y="391160"/>
                </a:lnTo>
                <a:lnTo>
                  <a:pt x="149326" y="377190"/>
                </a:lnTo>
                <a:lnTo>
                  <a:pt x="104028" y="350520"/>
                </a:lnTo>
                <a:lnTo>
                  <a:pt x="68742" y="312420"/>
                </a:lnTo>
                <a:lnTo>
                  <a:pt x="45960" y="266700"/>
                </a:lnTo>
                <a:lnTo>
                  <a:pt x="38047" y="214630"/>
                </a:lnTo>
                <a:lnTo>
                  <a:pt x="39096" y="195580"/>
                </a:lnTo>
                <a:lnTo>
                  <a:pt x="52785" y="146050"/>
                </a:lnTo>
                <a:lnTo>
                  <a:pt x="80426" y="101600"/>
                </a:lnTo>
                <a:lnTo>
                  <a:pt x="119653" y="68580"/>
                </a:lnTo>
                <a:lnTo>
                  <a:pt x="167974" y="45720"/>
                </a:lnTo>
                <a:lnTo>
                  <a:pt x="222914" y="38100"/>
                </a:lnTo>
                <a:lnTo>
                  <a:pt x="291650" y="38100"/>
                </a:lnTo>
                <a:lnTo>
                  <a:pt x="280813" y="34289"/>
                </a:lnTo>
                <a:lnTo>
                  <a:pt x="261966" y="29210"/>
                </a:lnTo>
                <a:lnTo>
                  <a:pt x="242430" y="26670"/>
                </a:lnTo>
                <a:lnTo>
                  <a:pt x="222295" y="25400"/>
                </a:lnTo>
                <a:close/>
              </a:path>
              <a:path w="444500" h="429260">
                <a:moveTo>
                  <a:pt x="291650" y="38100"/>
                </a:moveTo>
                <a:lnTo>
                  <a:pt x="222914" y="38100"/>
                </a:lnTo>
                <a:lnTo>
                  <a:pt x="241811" y="39370"/>
                </a:lnTo>
                <a:lnTo>
                  <a:pt x="260116" y="41910"/>
                </a:lnTo>
                <a:lnTo>
                  <a:pt x="310702" y="59689"/>
                </a:lnTo>
                <a:lnTo>
                  <a:pt x="352944" y="91439"/>
                </a:lnTo>
                <a:lnTo>
                  <a:pt x="384333" y="132080"/>
                </a:lnTo>
                <a:lnTo>
                  <a:pt x="402418" y="180339"/>
                </a:lnTo>
                <a:lnTo>
                  <a:pt x="405925" y="215900"/>
                </a:lnTo>
                <a:lnTo>
                  <a:pt x="404877" y="233680"/>
                </a:lnTo>
                <a:lnTo>
                  <a:pt x="391189" y="284480"/>
                </a:lnTo>
                <a:lnTo>
                  <a:pt x="363546" y="327660"/>
                </a:lnTo>
                <a:lnTo>
                  <a:pt x="324321" y="361950"/>
                </a:lnTo>
                <a:lnTo>
                  <a:pt x="276000" y="383540"/>
                </a:lnTo>
                <a:lnTo>
                  <a:pt x="221060" y="392430"/>
                </a:lnTo>
                <a:lnTo>
                  <a:pt x="291078" y="392430"/>
                </a:lnTo>
                <a:lnTo>
                  <a:pt x="331750" y="372110"/>
                </a:lnTo>
                <a:lnTo>
                  <a:pt x="373584" y="335280"/>
                </a:lnTo>
                <a:lnTo>
                  <a:pt x="403062" y="289560"/>
                </a:lnTo>
                <a:lnTo>
                  <a:pt x="417560" y="234950"/>
                </a:lnTo>
                <a:lnTo>
                  <a:pt x="418608" y="215900"/>
                </a:lnTo>
                <a:lnTo>
                  <a:pt x="417629" y="195580"/>
                </a:lnTo>
                <a:lnTo>
                  <a:pt x="403318" y="142239"/>
                </a:lnTo>
                <a:lnTo>
                  <a:pt x="373980" y="95250"/>
                </a:lnTo>
                <a:lnTo>
                  <a:pt x="332254" y="58420"/>
                </a:lnTo>
                <a:lnTo>
                  <a:pt x="298875" y="40639"/>
                </a:lnTo>
                <a:lnTo>
                  <a:pt x="2916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320540" y="323646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54237" y="3392488"/>
            <a:ext cx="812800" cy="127000"/>
          </a:xfrm>
          <a:custGeom>
            <a:avLst/>
            <a:gdLst/>
            <a:ahLst/>
            <a:cxnLst/>
            <a:rect l="l" t="t" r="r" b="b"/>
            <a:pathLst>
              <a:path w="812800" h="127000">
                <a:moveTo>
                  <a:pt x="736600" y="68262"/>
                </a:moveTo>
                <a:lnTo>
                  <a:pt x="736600" y="127000"/>
                </a:lnTo>
                <a:lnTo>
                  <a:pt x="807085" y="68262"/>
                </a:lnTo>
                <a:lnTo>
                  <a:pt x="736600" y="68262"/>
                </a:lnTo>
                <a:close/>
              </a:path>
              <a:path w="812800" h="127000">
                <a:moveTo>
                  <a:pt x="736600" y="58737"/>
                </a:moveTo>
                <a:lnTo>
                  <a:pt x="736600" y="68262"/>
                </a:lnTo>
                <a:lnTo>
                  <a:pt x="749300" y="68262"/>
                </a:lnTo>
                <a:lnTo>
                  <a:pt x="749300" y="58737"/>
                </a:lnTo>
                <a:lnTo>
                  <a:pt x="736600" y="58737"/>
                </a:lnTo>
                <a:close/>
              </a:path>
              <a:path w="812800" h="127000">
                <a:moveTo>
                  <a:pt x="736600" y="0"/>
                </a:moveTo>
                <a:lnTo>
                  <a:pt x="736600" y="58737"/>
                </a:lnTo>
                <a:lnTo>
                  <a:pt x="749300" y="58737"/>
                </a:lnTo>
                <a:lnTo>
                  <a:pt x="749300" y="68262"/>
                </a:lnTo>
                <a:lnTo>
                  <a:pt x="807086" y="68261"/>
                </a:lnTo>
                <a:lnTo>
                  <a:pt x="812800" y="63500"/>
                </a:lnTo>
                <a:lnTo>
                  <a:pt x="736600" y="0"/>
                </a:lnTo>
                <a:close/>
              </a:path>
              <a:path w="812800" h="127000">
                <a:moveTo>
                  <a:pt x="0" y="58736"/>
                </a:moveTo>
                <a:lnTo>
                  <a:pt x="0" y="68261"/>
                </a:lnTo>
                <a:lnTo>
                  <a:pt x="736600" y="68262"/>
                </a:lnTo>
                <a:lnTo>
                  <a:pt x="736600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27412" y="3392488"/>
            <a:ext cx="814705" cy="127000"/>
          </a:xfrm>
          <a:custGeom>
            <a:avLst/>
            <a:gdLst/>
            <a:ahLst/>
            <a:cxnLst/>
            <a:rect l="l" t="t" r="r" b="b"/>
            <a:pathLst>
              <a:path w="814704" h="127000">
                <a:moveTo>
                  <a:pt x="738188" y="68262"/>
                </a:moveTo>
                <a:lnTo>
                  <a:pt x="738188" y="127000"/>
                </a:lnTo>
                <a:lnTo>
                  <a:pt x="808673" y="68262"/>
                </a:lnTo>
                <a:lnTo>
                  <a:pt x="738188" y="68262"/>
                </a:lnTo>
                <a:close/>
              </a:path>
              <a:path w="814704" h="127000">
                <a:moveTo>
                  <a:pt x="738188" y="58737"/>
                </a:moveTo>
                <a:lnTo>
                  <a:pt x="738188" y="68262"/>
                </a:lnTo>
                <a:lnTo>
                  <a:pt x="750888" y="68262"/>
                </a:lnTo>
                <a:lnTo>
                  <a:pt x="750888" y="58737"/>
                </a:lnTo>
                <a:lnTo>
                  <a:pt x="738188" y="58737"/>
                </a:lnTo>
                <a:close/>
              </a:path>
              <a:path w="814704" h="127000">
                <a:moveTo>
                  <a:pt x="738188" y="0"/>
                </a:moveTo>
                <a:lnTo>
                  <a:pt x="738188" y="58737"/>
                </a:lnTo>
                <a:lnTo>
                  <a:pt x="750888" y="58737"/>
                </a:lnTo>
                <a:lnTo>
                  <a:pt x="750888" y="68262"/>
                </a:lnTo>
                <a:lnTo>
                  <a:pt x="808675" y="68261"/>
                </a:lnTo>
                <a:lnTo>
                  <a:pt x="814388" y="63500"/>
                </a:lnTo>
                <a:lnTo>
                  <a:pt x="738188" y="0"/>
                </a:lnTo>
                <a:close/>
              </a:path>
              <a:path w="814704" h="127000">
                <a:moveTo>
                  <a:pt x="0" y="58736"/>
                </a:moveTo>
                <a:lnTo>
                  <a:pt x="0" y="68261"/>
                </a:lnTo>
                <a:lnTo>
                  <a:pt x="738188" y="68262"/>
                </a:lnTo>
                <a:lnTo>
                  <a:pt x="738188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31423" y="2973388"/>
            <a:ext cx="1179830" cy="299085"/>
          </a:xfrm>
          <a:custGeom>
            <a:avLst/>
            <a:gdLst/>
            <a:ahLst/>
            <a:cxnLst/>
            <a:rect l="l" t="t" r="r" b="b"/>
            <a:pathLst>
              <a:path w="1179830" h="299085">
                <a:moveTo>
                  <a:pt x="0" y="202189"/>
                </a:moveTo>
                <a:lnTo>
                  <a:pt x="21229" y="299079"/>
                </a:lnTo>
                <a:lnTo>
                  <a:pt x="112703" y="260727"/>
                </a:lnTo>
                <a:lnTo>
                  <a:pt x="83129" y="245366"/>
                </a:lnTo>
                <a:lnTo>
                  <a:pt x="54462" y="245366"/>
                </a:lnTo>
                <a:lnTo>
                  <a:pt x="46532" y="240089"/>
                </a:lnTo>
                <a:lnTo>
                  <a:pt x="53324" y="229885"/>
                </a:lnTo>
                <a:lnTo>
                  <a:pt x="0" y="202189"/>
                </a:lnTo>
                <a:close/>
              </a:path>
              <a:path w="1179830" h="299085">
                <a:moveTo>
                  <a:pt x="735206" y="9522"/>
                </a:moveTo>
                <a:lnTo>
                  <a:pt x="603006" y="9522"/>
                </a:lnTo>
                <a:lnTo>
                  <a:pt x="651995" y="10782"/>
                </a:lnTo>
                <a:lnTo>
                  <a:pt x="700055" y="14524"/>
                </a:lnTo>
                <a:lnTo>
                  <a:pt x="746998" y="20660"/>
                </a:lnTo>
                <a:lnTo>
                  <a:pt x="792638" y="29099"/>
                </a:lnTo>
                <a:lnTo>
                  <a:pt x="836787" y="39754"/>
                </a:lnTo>
                <a:lnTo>
                  <a:pt x="879259" y="52534"/>
                </a:lnTo>
                <a:lnTo>
                  <a:pt x="919864" y="67350"/>
                </a:lnTo>
                <a:lnTo>
                  <a:pt x="958420" y="84109"/>
                </a:lnTo>
                <a:lnTo>
                  <a:pt x="994736" y="102720"/>
                </a:lnTo>
                <a:lnTo>
                  <a:pt x="1028628" y="123089"/>
                </a:lnTo>
                <a:lnTo>
                  <a:pt x="1059912" y="145125"/>
                </a:lnTo>
                <a:lnTo>
                  <a:pt x="1113923" y="193812"/>
                </a:lnTo>
                <a:lnTo>
                  <a:pt x="1155335" y="248025"/>
                </a:lnTo>
                <a:lnTo>
                  <a:pt x="1171116" y="277483"/>
                </a:lnTo>
                <a:lnTo>
                  <a:pt x="1179512" y="272985"/>
                </a:lnTo>
                <a:lnTo>
                  <a:pt x="1144149" y="214891"/>
                </a:lnTo>
                <a:lnTo>
                  <a:pt x="1095085" y="161941"/>
                </a:lnTo>
                <a:lnTo>
                  <a:pt x="1034116" y="115304"/>
                </a:lnTo>
                <a:lnTo>
                  <a:pt x="999646" y="94557"/>
                </a:lnTo>
                <a:lnTo>
                  <a:pt x="962766" y="75633"/>
                </a:lnTo>
                <a:lnTo>
                  <a:pt x="923664" y="58615"/>
                </a:lnTo>
                <a:lnTo>
                  <a:pt x="882525" y="43587"/>
                </a:lnTo>
                <a:lnTo>
                  <a:pt x="839533" y="30633"/>
                </a:lnTo>
                <a:lnTo>
                  <a:pt x="794873" y="19841"/>
                </a:lnTo>
                <a:lnTo>
                  <a:pt x="748732" y="11294"/>
                </a:lnTo>
                <a:lnTo>
                  <a:pt x="735206" y="9522"/>
                </a:lnTo>
                <a:close/>
              </a:path>
              <a:path w="1179830" h="299085">
                <a:moveTo>
                  <a:pt x="53324" y="229885"/>
                </a:moveTo>
                <a:lnTo>
                  <a:pt x="46532" y="240089"/>
                </a:lnTo>
                <a:lnTo>
                  <a:pt x="54462" y="245366"/>
                </a:lnTo>
                <a:lnTo>
                  <a:pt x="61826" y="234301"/>
                </a:lnTo>
                <a:lnTo>
                  <a:pt x="53324" y="229885"/>
                </a:lnTo>
                <a:close/>
              </a:path>
              <a:path w="1179830" h="299085">
                <a:moveTo>
                  <a:pt x="61826" y="234301"/>
                </a:moveTo>
                <a:lnTo>
                  <a:pt x="54462" y="245366"/>
                </a:lnTo>
                <a:lnTo>
                  <a:pt x="83129" y="245366"/>
                </a:lnTo>
                <a:lnTo>
                  <a:pt x="61826" y="234301"/>
                </a:lnTo>
                <a:close/>
              </a:path>
              <a:path w="1179830" h="299085">
                <a:moveTo>
                  <a:pt x="603252" y="0"/>
                </a:moveTo>
                <a:lnTo>
                  <a:pt x="551112" y="1416"/>
                </a:lnTo>
                <a:lnTo>
                  <a:pt x="500052" y="5605"/>
                </a:lnTo>
                <a:lnTo>
                  <a:pt x="450288" y="12465"/>
                </a:lnTo>
                <a:lnTo>
                  <a:pt x="401977" y="21899"/>
                </a:lnTo>
                <a:lnTo>
                  <a:pt x="355492" y="33764"/>
                </a:lnTo>
                <a:lnTo>
                  <a:pt x="310876" y="47994"/>
                </a:lnTo>
                <a:lnTo>
                  <a:pt x="268394" y="64474"/>
                </a:lnTo>
                <a:lnTo>
                  <a:pt x="228254" y="83098"/>
                </a:lnTo>
                <a:lnTo>
                  <a:pt x="190667" y="103765"/>
                </a:lnTo>
                <a:lnTo>
                  <a:pt x="155841" y="126372"/>
                </a:lnTo>
                <a:lnTo>
                  <a:pt x="123988" y="150821"/>
                </a:lnTo>
                <a:lnTo>
                  <a:pt x="95319" y="177012"/>
                </a:lnTo>
                <a:lnTo>
                  <a:pt x="69615" y="205407"/>
                </a:lnTo>
                <a:lnTo>
                  <a:pt x="53324" y="229885"/>
                </a:lnTo>
                <a:lnTo>
                  <a:pt x="61826" y="234301"/>
                </a:lnTo>
                <a:lnTo>
                  <a:pt x="77172" y="211245"/>
                </a:lnTo>
                <a:lnTo>
                  <a:pt x="77544" y="210685"/>
                </a:lnTo>
                <a:lnTo>
                  <a:pt x="101747" y="184042"/>
                </a:lnTo>
                <a:lnTo>
                  <a:pt x="129790" y="158375"/>
                </a:lnTo>
                <a:lnTo>
                  <a:pt x="161029" y="134360"/>
                </a:lnTo>
                <a:lnTo>
                  <a:pt x="195258" y="112110"/>
                </a:lnTo>
                <a:lnTo>
                  <a:pt x="232265" y="91737"/>
                </a:lnTo>
                <a:lnTo>
                  <a:pt x="271840" y="73353"/>
                </a:lnTo>
                <a:lnTo>
                  <a:pt x="313772" y="57068"/>
                </a:lnTo>
                <a:lnTo>
                  <a:pt x="357849" y="42993"/>
                </a:lnTo>
                <a:lnTo>
                  <a:pt x="403858" y="31234"/>
                </a:lnTo>
                <a:lnTo>
                  <a:pt x="451691" y="21885"/>
                </a:lnTo>
                <a:lnTo>
                  <a:pt x="500832" y="15099"/>
                </a:lnTo>
                <a:lnTo>
                  <a:pt x="551371" y="10937"/>
                </a:lnTo>
                <a:lnTo>
                  <a:pt x="603006" y="9522"/>
                </a:lnTo>
                <a:lnTo>
                  <a:pt x="735206" y="9522"/>
                </a:lnTo>
                <a:lnTo>
                  <a:pt x="701291" y="5080"/>
                </a:lnTo>
                <a:lnTo>
                  <a:pt x="652736" y="1286"/>
                </a:lnTo>
                <a:lnTo>
                  <a:pt x="603252" y="0"/>
                </a:lnTo>
                <a:close/>
              </a:path>
              <a:path w="1179830" h="299085">
                <a:moveTo>
                  <a:pt x="77544" y="210685"/>
                </a:moveTo>
                <a:lnTo>
                  <a:pt x="77108" y="211245"/>
                </a:lnTo>
                <a:lnTo>
                  <a:pt x="77349" y="210978"/>
                </a:lnTo>
                <a:lnTo>
                  <a:pt x="77544" y="210685"/>
                </a:lnTo>
                <a:close/>
              </a:path>
              <a:path w="1179830" h="299085">
                <a:moveTo>
                  <a:pt x="77349" y="210978"/>
                </a:moveTo>
                <a:lnTo>
                  <a:pt x="77108" y="211245"/>
                </a:lnTo>
                <a:lnTo>
                  <a:pt x="77349" y="210978"/>
                </a:lnTo>
                <a:close/>
              </a:path>
              <a:path w="1179830" h="299085">
                <a:moveTo>
                  <a:pt x="77615" y="210685"/>
                </a:moveTo>
                <a:lnTo>
                  <a:pt x="77349" y="210978"/>
                </a:lnTo>
                <a:lnTo>
                  <a:pt x="77615" y="210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93465" y="3037542"/>
            <a:ext cx="15938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74264" y="2517140"/>
            <a:ext cx="243204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 marR="5080" indent="-14604">
              <a:lnSpc>
                <a:spcPct val="1258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+  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4540" y="3242564"/>
            <a:ext cx="533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63542" y="4474864"/>
            <a:ext cx="406400" cy="391795"/>
          </a:xfrm>
          <a:custGeom>
            <a:avLst/>
            <a:gdLst/>
            <a:ahLst/>
            <a:cxnLst/>
            <a:rect l="l" t="t" r="r" b="b"/>
            <a:pathLst>
              <a:path w="406400" h="391795">
                <a:moveTo>
                  <a:pt x="0" y="195781"/>
                </a:moveTo>
                <a:lnTo>
                  <a:pt x="5360" y="150890"/>
                </a:lnTo>
                <a:lnTo>
                  <a:pt x="20629" y="109681"/>
                </a:lnTo>
                <a:lnTo>
                  <a:pt x="44588" y="73329"/>
                </a:lnTo>
                <a:lnTo>
                  <a:pt x="76019" y="43010"/>
                </a:lnTo>
                <a:lnTo>
                  <a:pt x="113704" y="19899"/>
                </a:lnTo>
                <a:lnTo>
                  <a:pt x="156425" y="5170"/>
                </a:lnTo>
                <a:lnTo>
                  <a:pt x="202962" y="0"/>
                </a:lnTo>
                <a:lnTo>
                  <a:pt x="249499" y="5170"/>
                </a:lnTo>
                <a:lnTo>
                  <a:pt x="292220" y="19899"/>
                </a:lnTo>
                <a:lnTo>
                  <a:pt x="329905" y="43010"/>
                </a:lnTo>
                <a:lnTo>
                  <a:pt x="361336" y="73329"/>
                </a:lnTo>
                <a:lnTo>
                  <a:pt x="385295" y="109681"/>
                </a:lnTo>
                <a:lnTo>
                  <a:pt x="400564" y="150890"/>
                </a:lnTo>
                <a:lnTo>
                  <a:pt x="405925" y="195781"/>
                </a:lnTo>
                <a:lnTo>
                  <a:pt x="400564" y="240671"/>
                </a:lnTo>
                <a:lnTo>
                  <a:pt x="385295" y="281880"/>
                </a:lnTo>
                <a:lnTo>
                  <a:pt x="361336" y="318232"/>
                </a:lnTo>
                <a:lnTo>
                  <a:pt x="329905" y="348551"/>
                </a:lnTo>
                <a:lnTo>
                  <a:pt x="292220" y="371662"/>
                </a:lnTo>
                <a:lnTo>
                  <a:pt x="249499" y="386391"/>
                </a:lnTo>
                <a:lnTo>
                  <a:pt x="202962" y="391562"/>
                </a:lnTo>
                <a:lnTo>
                  <a:pt x="156425" y="386391"/>
                </a:lnTo>
                <a:lnTo>
                  <a:pt x="113704" y="371662"/>
                </a:lnTo>
                <a:lnTo>
                  <a:pt x="76019" y="348551"/>
                </a:lnTo>
                <a:lnTo>
                  <a:pt x="44588" y="318232"/>
                </a:lnTo>
                <a:lnTo>
                  <a:pt x="20629" y="281880"/>
                </a:lnTo>
                <a:lnTo>
                  <a:pt x="5360" y="240671"/>
                </a:lnTo>
                <a:lnTo>
                  <a:pt x="0" y="1957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23402" y="445871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38304" y="4474864"/>
            <a:ext cx="406400" cy="391795"/>
          </a:xfrm>
          <a:custGeom>
            <a:avLst/>
            <a:gdLst/>
            <a:ahLst/>
            <a:cxnLst/>
            <a:rect l="l" t="t" r="r" b="b"/>
            <a:pathLst>
              <a:path w="406400" h="391795">
                <a:moveTo>
                  <a:pt x="0" y="195781"/>
                </a:moveTo>
                <a:lnTo>
                  <a:pt x="5360" y="150890"/>
                </a:lnTo>
                <a:lnTo>
                  <a:pt x="20629" y="109681"/>
                </a:lnTo>
                <a:lnTo>
                  <a:pt x="44588" y="73329"/>
                </a:lnTo>
                <a:lnTo>
                  <a:pt x="76019" y="43010"/>
                </a:lnTo>
                <a:lnTo>
                  <a:pt x="113704" y="19899"/>
                </a:lnTo>
                <a:lnTo>
                  <a:pt x="156425" y="5170"/>
                </a:lnTo>
                <a:lnTo>
                  <a:pt x="202962" y="0"/>
                </a:lnTo>
                <a:lnTo>
                  <a:pt x="249499" y="5170"/>
                </a:lnTo>
                <a:lnTo>
                  <a:pt x="292220" y="19899"/>
                </a:lnTo>
                <a:lnTo>
                  <a:pt x="329905" y="43010"/>
                </a:lnTo>
                <a:lnTo>
                  <a:pt x="361336" y="73329"/>
                </a:lnTo>
                <a:lnTo>
                  <a:pt x="385295" y="109681"/>
                </a:lnTo>
                <a:lnTo>
                  <a:pt x="400564" y="150890"/>
                </a:lnTo>
                <a:lnTo>
                  <a:pt x="405925" y="195781"/>
                </a:lnTo>
                <a:lnTo>
                  <a:pt x="400564" y="240671"/>
                </a:lnTo>
                <a:lnTo>
                  <a:pt x="385295" y="281880"/>
                </a:lnTo>
                <a:lnTo>
                  <a:pt x="361336" y="318232"/>
                </a:lnTo>
                <a:lnTo>
                  <a:pt x="329905" y="348551"/>
                </a:lnTo>
                <a:lnTo>
                  <a:pt x="292220" y="371662"/>
                </a:lnTo>
                <a:lnTo>
                  <a:pt x="249499" y="386391"/>
                </a:lnTo>
                <a:lnTo>
                  <a:pt x="202962" y="391562"/>
                </a:lnTo>
                <a:lnTo>
                  <a:pt x="156425" y="386391"/>
                </a:lnTo>
                <a:lnTo>
                  <a:pt x="113704" y="371662"/>
                </a:lnTo>
                <a:lnTo>
                  <a:pt x="76019" y="348551"/>
                </a:lnTo>
                <a:lnTo>
                  <a:pt x="44588" y="318232"/>
                </a:lnTo>
                <a:lnTo>
                  <a:pt x="20629" y="281880"/>
                </a:lnTo>
                <a:lnTo>
                  <a:pt x="5360" y="240671"/>
                </a:lnTo>
                <a:lnTo>
                  <a:pt x="0" y="1957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098164" y="445871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64051" y="4442119"/>
            <a:ext cx="557530" cy="528320"/>
          </a:xfrm>
          <a:custGeom>
            <a:avLst/>
            <a:gdLst/>
            <a:ahLst/>
            <a:cxnLst/>
            <a:rect l="l" t="t" r="r" b="b"/>
            <a:pathLst>
              <a:path w="557529" h="528320">
                <a:moveTo>
                  <a:pt x="277671" y="0"/>
                </a:moveTo>
                <a:lnTo>
                  <a:pt x="221772" y="6350"/>
                </a:lnTo>
                <a:lnTo>
                  <a:pt x="169656" y="21590"/>
                </a:lnTo>
                <a:lnTo>
                  <a:pt x="122466" y="45720"/>
                </a:lnTo>
                <a:lnTo>
                  <a:pt x="81315" y="77470"/>
                </a:lnTo>
                <a:lnTo>
                  <a:pt x="47327" y="116840"/>
                </a:lnTo>
                <a:lnTo>
                  <a:pt x="21656" y="162560"/>
                </a:lnTo>
                <a:lnTo>
                  <a:pt x="5490" y="212090"/>
                </a:lnTo>
                <a:lnTo>
                  <a:pt x="0" y="265430"/>
                </a:lnTo>
                <a:lnTo>
                  <a:pt x="1557" y="293370"/>
                </a:lnTo>
                <a:lnTo>
                  <a:pt x="12928" y="344170"/>
                </a:lnTo>
                <a:lnTo>
                  <a:pt x="34326" y="392430"/>
                </a:lnTo>
                <a:lnTo>
                  <a:pt x="64562" y="434340"/>
                </a:lnTo>
                <a:lnTo>
                  <a:pt x="102483" y="469900"/>
                </a:lnTo>
                <a:lnTo>
                  <a:pt x="146966" y="497840"/>
                </a:lnTo>
                <a:lnTo>
                  <a:pt x="196898" y="516890"/>
                </a:lnTo>
                <a:lnTo>
                  <a:pt x="251133" y="528320"/>
                </a:lnTo>
                <a:lnTo>
                  <a:pt x="279487" y="528320"/>
                </a:lnTo>
                <a:lnTo>
                  <a:pt x="307837" y="527050"/>
                </a:lnTo>
                <a:lnTo>
                  <a:pt x="335386" y="523240"/>
                </a:lnTo>
                <a:lnTo>
                  <a:pt x="361990" y="516890"/>
                </a:lnTo>
                <a:lnTo>
                  <a:pt x="278883" y="516890"/>
                </a:lnTo>
                <a:lnTo>
                  <a:pt x="251739" y="515620"/>
                </a:lnTo>
                <a:lnTo>
                  <a:pt x="199896" y="505460"/>
                </a:lnTo>
                <a:lnTo>
                  <a:pt x="152228" y="486410"/>
                </a:lnTo>
                <a:lnTo>
                  <a:pt x="109813" y="459740"/>
                </a:lnTo>
                <a:lnTo>
                  <a:pt x="73717" y="425450"/>
                </a:lnTo>
                <a:lnTo>
                  <a:pt x="45008" y="384810"/>
                </a:lnTo>
                <a:lnTo>
                  <a:pt x="24771" y="340360"/>
                </a:lnTo>
                <a:lnTo>
                  <a:pt x="14094" y="290830"/>
                </a:lnTo>
                <a:lnTo>
                  <a:pt x="12682" y="265430"/>
                </a:lnTo>
                <a:lnTo>
                  <a:pt x="14022" y="238760"/>
                </a:lnTo>
                <a:lnTo>
                  <a:pt x="24565" y="190500"/>
                </a:lnTo>
                <a:lnTo>
                  <a:pt x="44692" y="144780"/>
                </a:lnTo>
                <a:lnTo>
                  <a:pt x="73314" y="104140"/>
                </a:lnTo>
                <a:lnTo>
                  <a:pt x="109340" y="71120"/>
                </a:lnTo>
                <a:lnTo>
                  <a:pt x="151698" y="43180"/>
                </a:lnTo>
                <a:lnTo>
                  <a:pt x="199320" y="24130"/>
                </a:lnTo>
                <a:lnTo>
                  <a:pt x="251134" y="13970"/>
                </a:lnTo>
                <a:lnTo>
                  <a:pt x="278277" y="12700"/>
                </a:lnTo>
                <a:lnTo>
                  <a:pt x="363915" y="12700"/>
                </a:lnTo>
                <a:lnTo>
                  <a:pt x="360262" y="11430"/>
                </a:lnTo>
                <a:lnTo>
                  <a:pt x="333608" y="5080"/>
                </a:lnTo>
                <a:lnTo>
                  <a:pt x="306025" y="1270"/>
                </a:lnTo>
                <a:lnTo>
                  <a:pt x="277671" y="0"/>
                </a:lnTo>
                <a:close/>
              </a:path>
              <a:path w="557529" h="528320">
                <a:moveTo>
                  <a:pt x="363915" y="12700"/>
                </a:moveTo>
                <a:lnTo>
                  <a:pt x="278277" y="12700"/>
                </a:lnTo>
                <a:lnTo>
                  <a:pt x="305421" y="13970"/>
                </a:lnTo>
                <a:lnTo>
                  <a:pt x="331796" y="17780"/>
                </a:lnTo>
                <a:lnTo>
                  <a:pt x="381687" y="33020"/>
                </a:lnTo>
                <a:lnTo>
                  <a:pt x="426862" y="55880"/>
                </a:lnTo>
                <a:lnTo>
                  <a:pt x="466251" y="86360"/>
                </a:lnTo>
                <a:lnTo>
                  <a:pt x="498787" y="123190"/>
                </a:lnTo>
                <a:lnTo>
                  <a:pt x="523396" y="166370"/>
                </a:lnTo>
                <a:lnTo>
                  <a:pt x="538990" y="213360"/>
                </a:lnTo>
                <a:lnTo>
                  <a:pt x="544476" y="264160"/>
                </a:lnTo>
                <a:lnTo>
                  <a:pt x="543137" y="289560"/>
                </a:lnTo>
                <a:lnTo>
                  <a:pt x="532594" y="339090"/>
                </a:lnTo>
                <a:lnTo>
                  <a:pt x="512466" y="384810"/>
                </a:lnTo>
                <a:lnTo>
                  <a:pt x="483845" y="424180"/>
                </a:lnTo>
                <a:lnTo>
                  <a:pt x="447818" y="458470"/>
                </a:lnTo>
                <a:lnTo>
                  <a:pt x="405461" y="486410"/>
                </a:lnTo>
                <a:lnTo>
                  <a:pt x="357839" y="505460"/>
                </a:lnTo>
                <a:lnTo>
                  <a:pt x="306024" y="514350"/>
                </a:lnTo>
                <a:lnTo>
                  <a:pt x="278883" y="516890"/>
                </a:lnTo>
                <a:lnTo>
                  <a:pt x="361990" y="516890"/>
                </a:lnTo>
                <a:lnTo>
                  <a:pt x="411784" y="496570"/>
                </a:lnTo>
                <a:lnTo>
                  <a:pt x="456093" y="468630"/>
                </a:lnTo>
                <a:lnTo>
                  <a:pt x="493805" y="433070"/>
                </a:lnTo>
                <a:lnTo>
                  <a:pt x="523781" y="389890"/>
                </a:lnTo>
                <a:lnTo>
                  <a:pt x="544849" y="342900"/>
                </a:lnTo>
                <a:lnTo>
                  <a:pt x="555819" y="290830"/>
                </a:lnTo>
                <a:lnTo>
                  <a:pt x="557159" y="264160"/>
                </a:lnTo>
                <a:lnTo>
                  <a:pt x="555602" y="236220"/>
                </a:lnTo>
                <a:lnTo>
                  <a:pt x="544231" y="185420"/>
                </a:lnTo>
                <a:lnTo>
                  <a:pt x="522833" y="137160"/>
                </a:lnTo>
                <a:lnTo>
                  <a:pt x="492596" y="95250"/>
                </a:lnTo>
                <a:lnTo>
                  <a:pt x="454675" y="59690"/>
                </a:lnTo>
                <a:lnTo>
                  <a:pt x="410192" y="31750"/>
                </a:lnTo>
                <a:lnTo>
                  <a:pt x="385837" y="20320"/>
                </a:lnTo>
                <a:lnTo>
                  <a:pt x="363915" y="12700"/>
                </a:lnTo>
                <a:close/>
              </a:path>
              <a:path w="557529" h="528320">
                <a:moveTo>
                  <a:pt x="278883" y="25400"/>
                </a:moveTo>
                <a:lnTo>
                  <a:pt x="227769" y="30480"/>
                </a:lnTo>
                <a:lnTo>
                  <a:pt x="180179" y="44450"/>
                </a:lnTo>
                <a:lnTo>
                  <a:pt x="137124" y="66040"/>
                </a:lnTo>
                <a:lnTo>
                  <a:pt x="99622" y="95250"/>
                </a:lnTo>
                <a:lnTo>
                  <a:pt x="68693" y="130810"/>
                </a:lnTo>
                <a:lnTo>
                  <a:pt x="45341" y="171450"/>
                </a:lnTo>
                <a:lnTo>
                  <a:pt x="30565" y="215900"/>
                </a:lnTo>
                <a:lnTo>
                  <a:pt x="25364" y="264160"/>
                </a:lnTo>
                <a:lnTo>
                  <a:pt x="26631" y="288290"/>
                </a:lnTo>
                <a:lnTo>
                  <a:pt x="36614" y="335280"/>
                </a:lnTo>
                <a:lnTo>
                  <a:pt x="55692" y="378460"/>
                </a:lnTo>
                <a:lnTo>
                  <a:pt x="82870" y="416560"/>
                </a:lnTo>
                <a:lnTo>
                  <a:pt x="117142" y="448310"/>
                </a:lnTo>
                <a:lnTo>
                  <a:pt x="157490" y="474980"/>
                </a:lnTo>
                <a:lnTo>
                  <a:pt x="202895" y="492760"/>
                </a:lnTo>
                <a:lnTo>
                  <a:pt x="252343" y="502920"/>
                </a:lnTo>
                <a:lnTo>
                  <a:pt x="278277" y="504190"/>
                </a:lnTo>
                <a:lnTo>
                  <a:pt x="304211" y="502920"/>
                </a:lnTo>
                <a:lnTo>
                  <a:pt x="329389" y="499110"/>
                </a:lnTo>
                <a:lnTo>
                  <a:pt x="353688" y="492760"/>
                </a:lnTo>
                <a:lnTo>
                  <a:pt x="357570" y="491490"/>
                </a:lnTo>
                <a:lnTo>
                  <a:pt x="277671" y="491490"/>
                </a:lnTo>
                <a:lnTo>
                  <a:pt x="252949" y="490220"/>
                </a:lnTo>
                <a:lnTo>
                  <a:pt x="205893" y="480060"/>
                </a:lnTo>
                <a:lnTo>
                  <a:pt x="162751" y="463550"/>
                </a:lnTo>
                <a:lnTo>
                  <a:pt x="124471" y="438150"/>
                </a:lnTo>
                <a:lnTo>
                  <a:pt x="92022" y="407670"/>
                </a:lnTo>
                <a:lnTo>
                  <a:pt x="66374" y="370840"/>
                </a:lnTo>
                <a:lnTo>
                  <a:pt x="48456" y="330200"/>
                </a:lnTo>
                <a:lnTo>
                  <a:pt x="39169" y="287020"/>
                </a:lnTo>
                <a:lnTo>
                  <a:pt x="38046" y="264160"/>
                </a:lnTo>
                <a:lnTo>
                  <a:pt x="39386" y="240030"/>
                </a:lnTo>
                <a:lnTo>
                  <a:pt x="49074" y="196850"/>
                </a:lnTo>
                <a:lnTo>
                  <a:pt x="67322" y="156210"/>
                </a:lnTo>
                <a:lnTo>
                  <a:pt x="93231" y="120650"/>
                </a:lnTo>
                <a:lnTo>
                  <a:pt x="125890" y="90170"/>
                </a:lnTo>
                <a:lnTo>
                  <a:pt x="164344" y="66040"/>
                </a:lnTo>
                <a:lnTo>
                  <a:pt x="207622" y="48260"/>
                </a:lnTo>
                <a:lnTo>
                  <a:pt x="254760" y="39370"/>
                </a:lnTo>
                <a:lnTo>
                  <a:pt x="279487" y="38100"/>
                </a:lnTo>
                <a:lnTo>
                  <a:pt x="358143" y="38100"/>
                </a:lnTo>
                <a:lnTo>
                  <a:pt x="354265" y="36830"/>
                </a:lnTo>
                <a:lnTo>
                  <a:pt x="329982" y="30480"/>
                </a:lnTo>
                <a:lnTo>
                  <a:pt x="304815" y="26670"/>
                </a:lnTo>
                <a:lnTo>
                  <a:pt x="278883" y="25400"/>
                </a:lnTo>
                <a:close/>
              </a:path>
              <a:path w="557529" h="528320">
                <a:moveTo>
                  <a:pt x="358143" y="38100"/>
                </a:moveTo>
                <a:lnTo>
                  <a:pt x="279487" y="38100"/>
                </a:lnTo>
                <a:lnTo>
                  <a:pt x="304209" y="39370"/>
                </a:lnTo>
                <a:lnTo>
                  <a:pt x="328170" y="43180"/>
                </a:lnTo>
                <a:lnTo>
                  <a:pt x="373383" y="57150"/>
                </a:lnTo>
                <a:lnTo>
                  <a:pt x="414215" y="77470"/>
                </a:lnTo>
                <a:lnTo>
                  <a:pt x="449701" y="105410"/>
                </a:lnTo>
                <a:lnTo>
                  <a:pt x="478870" y="139700"/>
                </a:lnTo>
                <a:lnTo>
                  <a:pt x="500767" y="177800"/>
                </a:lnTo>
                <a:lnTo>
                  <a:pt x="514480" y="219710"/>
                </a:lnTo>
                <a:lnTo>
                  <a:pt x="519113" y="265430"/>
                </a:lnTo>
                <a:lnTo>
                  <a:pt x="517773" y="288290"/>
                </a:lnTo>
                <a:lnTo>
                  <a:pt x="508085" y="332740"/>
                </a:lnTo>
                <a:lnTo>
                  <a:pt x="489837" y="373380"/>
                </a:lnTo>
                <a:lnTo>
                  <a:pt x="463928" y="408940"/>
                </a:lnTo>
                <a:lnTo>
                  <a:pt x="431270" y="439420"/>
                </a:lnTo>
                <a:lnTo>
                  <a:pt x="392816" y="463550"/>
                </a:lnTo>
                <a:lnTo>
                  <a:pt x="349537" y="481330"/>
                </a:lnTo>
                <a:lnTo>
                  <a:pt x="302398" y="490220"/>
                </a:lnTo>
                <a:lnTo>
                  <a:pt x="277671" y="491490"/>
                </a:lnTo>
                <a:lnTo>
                  <a:pt x="357570" y="491490"/>
                </a:lnTo>
                <a:lnTo>
                  <a:pt x="399138" y="474980"/>
                </a:lnTo>
                <a:lnTo>
                  <a:pt x="439544" y="449580"/>
                </a:lnTo>
                <a:lnTo>
                  <a:pt x="473886" y="416560"/>
                </a:lnTo>
                <a:lnTo>
                  <a:pt x="501152" y="378460"/>
                </a:lnTo>
                <a:lnTo>
                  <a:pt x="520340" y="336550"/>
                </a:lnTo>
                <a:lnTo>
                  <a:pt x="530454" y="289560"/>
                </a:lnTo>
                <a:lnTo>
                  <a:pt x="531795" y="265430"/>
                </a:lnTo>
                <a:lnTo>
                  <a:pt x="530527" y="240030"/>
                </a:lnTo>
                <a:lnTo>
                  <a:pt x="520546" y="194310"/>
                </a:lnTo>
                <a:lnTo>
                  <a:pt x="501468" y="151130"/>
                </a:lnTo>
                <a:lnTo>
                  <a:pt x="474289" y="113030"/>
                </a:lnTo>
                <a:lnTo>
                  <a:pt x="440016" y="80010"/>
                </a:lnTo>
                <a:lnTo>
                  <a:pt x="399669" y="54610"/>
                </a:lnTo>
                <a:lnTo>
                  <a:pt x="377535" y="44450"/>
                </a:lnTo>
                <a:lnTo>
                  <a:pt x="35814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320540" y="449529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05037" y="4614863"/>
            <a:ext cx="814705" cy="127000"/>
          </a:xfrm>
          <a:custGeom>
            <a:avLst/>
            <a:gdLst/>
            <a:ahLst/>
            <a:cxnLst/>
            <a:rect l="l" t="t" r="r" b="b"/>
            <a:pathLst>
              <a:path w="814705" h="127000">
                <a:moveTo>
                  <a:pt x="738188" y="68262"/>
                </a:moveTo>
                <a:lnTo>
                  <a:pt x="738188" y="127000"/>
                </a:lnTo>
                <a:lnTo>
                  <a:pt x="808673" y="68262"/>
                </a:lnTo>
                <a:lnTo>
                  <a:pt x="738188" y="68262"/>
                </a:lnTo>
                <a:close/>
              </a:path>
              <a:path w="814705" h="127000">
                <a:moveTo>
                  <a:pt x="738188" y="58737"/>
                </a:moveTo>
                <a:lnTo>
                  <a:pt x="738188" y="68262"/>
                </a:lnTo>
                <a:lnTo>
                  <a:pt x="750888" y="68262"/>
                </a:lnTo>
                <a:lnTo>
                  <a:pt x="750888" y="58737"/>
                </a:lnTo>
                <a:lnTo>
                  <a:pt x="738188" y="58737"/>
                </a:lnTo>
                <a:close/>
              </a:path>
              <a:path w="814705" h="127000">
                <a:moveTo>
                  <a:pt x="738188" y="0"/>
                </a:moveTo>
                <a:lnTo>
                  <a:pt x="738188" y="58737"/>
                </a:lnTo>
                <a:lnTo>
                  <a:pt x="750888" y="58737"/>
                </a:lnTo>
                <a:lnTo>
                  <a:pt x="750888" y="68262"/>
                </a:lnTo>
                <a:lnTo>
                  <a:pt x="808675" y="68261"/>
                </a:lnTo>
                <a:lnTo>
                  <a:pt x="814388" y="63500"/>
                </a:lnTo>
                <a:lnTo>
                  <a:pt x="738188" y="0"/>
                </a:lnTo>
                <a:close/>
              </a:path>
              <a:path w="814705" h="127000">
                <a:moveTo>
                  <a:pt x="0" y="58736"/>
                </a:moveTo>
                <a:lnTo>
                  <a:pt x="0" y="68261"/>
                </a:lnTo>
                <a:lnTo>
                  <a:pt x="738188" y="68262"/>
                </a:lnTo>
                <a:lnTo>
                  <a:pt x="738188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60750" y="4614863"/>
            <a:ext cx="814705" cy="127000"/>
          </a:xfrm>
          <a:custGeom>
            <a:avLst/>
            <a:gdLst/>
            <a:ahLst/>
            <a:cxnLst/>
            <a:rect l="l" t="t" r="r" b="b"/>
            <a:pathLst>
              <a:path w="814704" h="127000">
                <a:moveTo>
                  <a:pt x="738187" y="68262"/>
                </a:moveTo>
                <a:lnTo>
                  <a:pt x="738187" y="127000"/>
                </a:lnTo>
                <a:lnTo>
                  <a:pt x="808672" y="68262"/>
                </a:lnTo>
                <a:lnTo>
                  <a:pt x="738187" y="68262"/>
                </a:lnTo>
                <a:close/>
              </a:path>
              <a:path w="814704" h="127000">
                <a:moveTo>
                  <a:pt x="738187" y="58737"/>
                </a:moveTo>
                <a:lnTo>
                  <a:pt x="738187" y="68262"/>
                </a:lnTo>
                <a:lnTo>
                  <a:pt x="750887" y="68262"/>
                </a:lnTo>
                <a:lnTo>
                  <a:pt x="750887" y="58737"/>
                </a:lnTo>
                <a:lnTo>
                  <a:pt x="738187" y="58737"/>
                </a:lnTo>
                <a:close/>
              </a:path>
              <a:path w="814704" h="127000">
                <a:moveTo>
                  <a:pt x="738187" y="0"/>
                </a:moveTo>
                <a:lnTo>
                  <a:pt x="738187" y="58737"/>
                </a:lnTo>
                <a:lnTo>
                  <a:pt x="750887" y="58737"/>
                </a:lnTo>
                <a:lnTo>
                  <a:pt x="750887" y="68262"/>
                </a:lnTo>
                <a:lnTo>
                  <a:pt x="808674" y="68261"/>
                </a:lnTo>
                <a:lnTo>
                  <a:pt x="814387" y="63500"/>
                </a:lnTo>
                <a:lnTo>
                  <a:pt x="738187" y="0"/>
                </a:lnTo>
                <a:close/>
              </a:path>
              <a:path w="814704" h="127000">
                <a:moveTo>
                  <a:pt x="0" y="58736"/>
                </a:moveTo>
                <a:lnTo>
                  <a:pt x="0" y="68261"/>
                </a:lnTo>
                <a:lnTo>
                  <a:pt x="738187" y="68262"/>
                </a:lnTo>
                <a:lnTo>
                  <a:pt x="738187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01323" y="4179888"/>
            <a:ext cx="1181100" cy="299085"/>
          </a:xfrm>
          <a:custGeom>
            <a:avLst/>
            <a:gdLst/>
            <a:ahLst/>
            <a:cxnLst/>
            <a:rect l="l" t="t" r="r" b="b"/>
            <a:pathLst>
              <a:path w="1181100" h="299085">
                <a:moveTo>
                  <a:pt x="0" y="202176"/>
                </a:moveTo>
                <a:lnTo>
                  <a:pt x="21179" y="299079"/>
                </a:lnTo>
                <a:lnTo>
                  <a:pt x="112674" y="260772"/>
                </a:lnTo>
                <a:lnTo>
                  <a:pt x="83081" y="245383"/>
                </a:lnTo>
                <a:lnTo>
                  <a:pt x="54441" y="245383"/>
                </a:lnTo>
                <a:lnTo>
                  <a:pt x="46515" y="240101"/>
                </a:lnTo>
                <a:lnTo>
                  <a:pt x="53312" y="229901"/>
                </a:lnTo>
                <a:lnTo>
                  <a:pt x="0" y="202176"/>
                </a:lnTo>
                <a:close/>
              </a:path>
              <a:path w="1181100" h="299085">
                <a:moveTo>
                  <a:pt x="736137" y="9522"/>
                </a:moveTo>
                <a:lnTo>
                  <a:pt x="603758" y="9522"/>
                </a:lnTo>
                <a:lnTo>
                  <a:pt x="652814" y="10782"/>
                </a:lnTo>
                <a:lnTo>
                  <a:pt x="700940" y="14524"/>
                </a:lnTo>
                <a:lnTo>
                  <a:pt x="747949" y="20660"/>
                </a:lnTo>
                <a:lnTo>
                  <a:pt x="793652" y="29099"/>
                </a:lnTo>
                <a:lnTo>
                  <a:pt x="837863" y="39754"/>
                </a:lnTo>
                <a:lnTo>
                  <a:pt x="880393" y="52534"/>
                </a:lnTo>
                <a:lnTo>
                  <a:pt x="921056" y="67350"/>
                </a:lnTo>
                <a:lnTo>
                  <a:pt x="959665" y="84110"/>
                </a:lnTo>
                <a:lnTo>
                  <a:pt x="996031" y="102721"/>
                </a:lnTo>
                <a:lnTo>
                  <a:pt x="1029971" y="123090"/>
                </a:lnTo>
                <a:lnTo>
                  <a:pt x="1061298" y="145126"/>
                </a:lnTo>
                <a:lnTo>
                  <a:pt x="1115383" y="193813"/>
                </a:lnTo>
                <a:lnTo>
                  <a:pt x="1156851" y="248027"/>
                </a:lnTo>
                <a:lnTo>
                  <a:pt x="1172655" y="277484"/>
                </a:lnTo>
                <a:lnTo>
                  <a:pt x="1181049" y="272982"/>
                </a:lnTo>
                <a:lnTo>
                  <a:pt x="1145637" y="214887"/>
                </a:lnTo>
                <a:lnTo>
                  <a:pt x="1096505" y="161937"/>
                </a:lnTo>
                <a:lnTo>
                  <a:pt x="1035453" y="115303"/>
                </a:lnTo>
                <a:lnTo>
                  <a:pt x="1000936" y="94556"/>
                </a:lnTo>
                <a:lnTo>
                  <a:pt x="964006" y="75632"/>
                </a:lnTo>
                <a:lnTo>
                  <a:pt x="924850" y="58614"/>
                </a:lnTo>
                <a:lnTo>
                  <a:pt x="883655" y="43586"/>
                </a:lnTo>
                <a:lnTo>
                  <a:pt x="840605" y="30633"/>
                </a:lnTo>
                <a:lnTo>
                  <a:pt x="795886" y="19839"/>
                </a:lnTo>
                <a:lnTo>
                  <a:pt x="749681" y="11294"/>
                </a:lnTo>
                <a:lnTo>
                  <a:pt x="736137" y="9522"/>
                </a:lnTo>
                <a:close/>
              </a:path>
              <a:path w="1181100" h="299085">
                <a:moveTo>
                  <a:pt x="53312" y="229901"/>
                </a:moveTo>
                <a:lnTo>
                  <a:pt x="46515" y="240101"/>
                </a:lnTo>
                <a:lnTo>
                  <a:pt x="54441" y="245383"/>
                </a:lnTo>
                <a:lnTo>
                  <a:pt x="61812" y="234322"/>
                </a:lnTo>
                <a:lnTo>
                  <a:pt x="53312" y="229901"/>
                </a:lnTo>
                <a:close/>
              </a:path>
              <a:path w="1181100" h="299085">
                <a:moveTo>
                  <a:pt x="61812" y="234322"/>
                </a:moveTo>
                <a:lnTo>
                  <a:pt x="54441" y="245383"/>
                </a:lnTo>
                <a:lnTo>
                  <a:pt x="83081" y="245383"/>
                </a:lnTo>
                <a:lnTo>
                  <a:pt x="61812" y="234322"/>
                </a:lnTo>
                <a:close/>
              </a:path>
              <a:path w="1181100" h="299085">
                <a:moveTo>
                  <a:pt x="604003" y="0"/>
                </a:moveTo>
                <a:lnTo>
                  <a:pt x="551792" y="1416"/>
                </a:lnTo>
                <a:lnTo>
                  <a:pt x="500661" y="5605"/>
                </a:lnTo>
                <a:lnTo>
                  <a:pt x="450830" y="12465"/>
                </a:lnTo>
                <a:lnTo>
                  <a:pt x="402455" y="21899"/>
                </a:lnTo>
                <a:lnTo>
                  <a:pt x="355906" y="33764"/>
                </a:lnTo>
                <a:lnTo>
                  <a:pt x="311228" y="47994"/>
                </a:lnTo>
                <a:lnTo>
                  <a:pt x="268688" y="64472"/>
                </a:lnTo>
                <a:lnTo>
                  <a:pt x="228494" y="83097"/>
                </a:lnTo>
                <a:lnTo>
                  <a:pt x="190856" y="103762"/>
                </a:lnTo>
                <a:lnTo>
                  <a:pt x="155982" y="126371"/>
                </a:lnTo>
                <a:lnTo>
                  <a:pt x="124086" y="150820"/>
                </a:lnTo>
                <a:lnTo>
                  <a:pt x="95379" y="177010"/>
                </a:lnTo>
                <a:lnTo>
                  <a:pt x="69639" y="205404"/>
                </a:lnTo>
                <a:lnTo>
                  <a:pt x="53312" y="229901"/>
                </a:lnTo>
                <a:lnTo>
                  <a:pt x="61812" y="234322"/>
                </a:lnTo>
                <a:lnTo>
                  <a:pt x="77191" y="211246"/>
                </a:lnTo>
                <a:lnTo>
                  <a:pt x="77565" y="210686"/>
                </a:lnTo>
                <a:lnTo>
                  <a:pt x="101801" y="184043"/>
                </a:lnTo>
                <a:lnTo>
                  <a:pt x="129884" y="158376"/>
                </a:lnTo>
                <a:lnTo>
                  <a:pt x="161166" y="134362"/>
                </a:lnTo>
                <a:lnTo>
                  <a:pt x="195442" y="112111"/>
                </a:lnTo>
                <a:lnTo>
                  <a:pt x="232501" y="91738"/>
                </a:lnTo>
                <a:lnTo>
                  <a:pt x="272131" y="73353"/>
                </a:lnTo>
                <a:lnTo>
                  <a:pt x="314121" y="57069"/>
                </a:lnTo>
                <a:lnTo>
                  <a:pt x="358259" y="42993"/>
                </a:lnTo>
                <a:lnTo>
                  <a:pt x="404333" y="31234"/>
                </a:lnTo>
                <a:lnTo>
                  <a:pt x="452232" y="21885"/>
                </a:lnTo>
                <a:lnTo>
                  <a:pt x="501441" y="15099"/>
                </a:lnTo>
                <a:lnTo>
                  <a:pt x="552051" y="10937"/>
                </a:lnTo>
                <a:lnTo>
                  <a:pt x="603758" y="9522"/>
                </a:lnTo>
                <a:lnTo>
                  <a:pt x="736137" y="9522"/>
                </a:lnTo>
                <a:lnTo>
                  <a:pt x="702175" y="5080"/>
                </a:lnTo>
                <a:lnTo>
                  <a:pt x="653554" y="1286"/>
                </a:lnTo>
                <a:lnTo>
                  <a:pt x="604003" y="0"/>
                </a:lnTo>
                <a:close/>
              </a:path>
              <a:path w="1181100" h="299085">
                <a:moveTo>
                  <a:pt x="77565" y="210686"/>
                </a:moveTo>
                <a:lnTo>
                  <a:pt x="77128" y="211246"/>
                </a:lnTo>
                <a:lnTo>
                  <a:pt x="77368" y="210982"/>
                </a:lnTo>
                <a:lnTo>
                  <a:pt x="77565" y="210686"/>
                </a:lnTo>
                <a:close/>
              </a:path>
              <a:path w="1181100" h="299085">
                <a:moveTo>
                  <a:pt x="77368" y="210982"/>
                </a:moveTo>
                <a:lnTo>
                  <a:pt x="77128" y="211246"/>
                </a:lnTo>
                <a:lnTo>
                  <a:pt x="77368" y="210982"/>
                </a:lnTo>
                <a:close/>
              </a:path>
              <a:path w="1181100" h="299085">
                <a:moveTo>
                  <a:pt x="77636" y="210686"/>
                </a:moveTo>
                <a:lnTo>
                  <a:pt x="77368" y="210982"/>
                </a:lnTo>
                <a:lnTo>
                  <a:pt x="77636" y="210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423477" y="383082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58402" y="4309364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45852" y="4293318"/>
            <a:ext cx="15938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4540" y="4516628"/>
            <a:ext cx="533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83435" y="5578617"/>
            <a:ext cx="488950" cy="463550"/>
          </a:xfrm>
          <a:custGeom>
            <a:avLst/>
            <a:gdLst/>
            <a:ahLst/>
            <a:cxnLst/>
            <a:rect l="l" t="t" r="r" b="b"/>
            <a:pathLst>
              <a:path w="488950" h="463550">
                <a:moveTo>
                  <a:pt x="0" y="231597"/>
                </a:moveTo>
                <a:lnTo>
                  <a:pt x="4962" y="184922"/>
                </a:lnTo>
                <a:lnTo>
                  <a:pt x="19196" y="141449"/>
                </a:lnTo>
                <a:lnTo>
                  <a:pt x="41717" y="102109"/>
                </a:lnTo>
                <a:lnTo>
                  <a:pt x="71545" y="67833"/>
                </a:lnTo>
                <a:lnTo>
                  <a:pt x="107697" y="39553"/>
                </a:lnTo>
                <a:lnTo>
                  <a:pt x="149190" y="18200"/>
                </a:lnTo>
                <a:lnTo>
                  <a:pt x="195043" y="4705"/>
                </a:lnTo>
                <a:lnTo>
                  <a:pt x="244273" y="0"/>
                </a:lnTo>
                <a:lnTo>
                  <a:pt x="293502" y="4705"/>
                </a:lnTo>
                <a:lnTo>
                  <a:pt x="339355" y="18200"/>
                </a:lnTo>
                <a:lnTo>
                  <a:pt x="380848" y="39553"/>
                </a:lnTo>
                <a:lnTo>
                  <a:pt x="417000" y="67833"/>
                </a:lnTo>
                <a:lnTo>
                  <a:pt x="446828" y="102109"/>
                </a:lnTo>
                <a:lnTo>
                  <a:pt x="469349" y="141449"/>
                </a:lnTo>
                <a:lnTo>
                  <a:pt x="483583" y="184922"/>
                </a:lnTo>
                <a:lnTo>
                  <a:pt x="488546" y="231597"/>
                </a:lnTo>
                <a:lnTo>
                  <a:pt x="483583" y="278272"/>
                </a:lnTo>
                <a:lnTo>
                  <a:pt x="469349" y="321745"/>
                </a:lnTo>
                <a:lnTo>
                  <a:pt x="446828" y="361085"/>
                </a:lnTo>
                <a:lnTo>
                  <a:pt x="417000" y="395361"/>
                </a:lnTo>
                <a:lnTo>
                  <a:pt x="380848" y="423641"/>
                </a:lnTo>
                <a:lnTo>
                  <a:pt x="339355" y="444994"/>
                </a:lnTo>
                <a:lnTo>
                  <a:pt x="293502" y="458489"/>
                </a:lnTo>
                <a:lnTo>
                  <a:pt x="244273" y="463195"/>
                </a:lnTo>
                <a:lnTo>
                  <a:pt x="195043" y="458489"/>
                </a:lnTo>
                <a:lnTo>
                  <a:pt x="149190" y="444994"/>
                </a:lnTo>
                <a:lnTo>
                  <a:pt x="107697" y="423641"/>
                </a:lnTo>
                <a:lnTo>
                  <a:pt x="71545" y="395361"/>
                </a:lnTo>
                <a:lnTo>
                  <a:pt x="41717" y="361085"/>
                </a:lnTo>
                <a:lnTo>
                  <a:pt x="19196" y="321745"/>
                </a:lnTo>
                <a:lnTo>
                  <a:pt x="4962" y="278272"/>
                </a:lnTo>
                <a:lnTo>
                  <a:pt x="0" y="231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804352" y="558952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000626" y="5748945"/>
            <a:ext cx="814705" cy="127000"/>
          </a:xfrm>
          <a:custGeom>
            <a:avLst/>
            <a:gdLst/>
            <a:ahLst/>
            <a:cxnLst/>
            <a:rect l="l" t="t" r="r" b="b"/>
            <a:pathLst>
              <a:path w="814704" h="127000">
                <a:moveTo>
                  <a:pt x="738187" y="68262"/>
                </a:moveTo>
                <a:lnTo>
                  <a:pt x="738187" y="126999"/>
                </a:lnTo>
                <a:lnTo>
                  <a:pt x="808672" y="68262"/>
                </a:lnTo>
                <a:lnTo>
                  <a:pt x="738187" y="68262"/>
                </a:lnTo>
                <a:close/>
              </a:path>
              <a:path w="814704" h="127000">
                <a:moveTo>
                  <a:pt x="738187" y="58737"/>
                </a:moveTo>
                <a:lnTo>
                  <a:pt x="738187" y="68262"/>
                </a:lnTo>
                <a:lnTo>
                  <a:pt x="750887" y="68262"/>
                </a:lnTo>
                <a:lnTo>
                  <a:pt x="750887" y="58737"/>
                </a:lnTo>
                <a:lnTo>
                  <a:pt x="738187" y="58737"/>
                </a:lnTo>
                <a:close/>
              </a:path>
              <a:path w="814704" h="127000">
                <a:moveTo>
                  <a:pt x="738187" y="0"/>
                </a:moveTo>
                <a:lnTo>
                  <a:pt x="738187" y="58737"/>
                </a:lnTo>
                <a:lnTo>
                  <a:pt x="750887" y="58737"/>
                </a:lnTo>
                <a:lnTo>
                  <a:pt x="750887" y="68262"/>
                </a:lnTo>
                <a:lnTo>
                  <a:pt x="808673" y="68261"/>
                </a:lnTo>
                <a:lnTo>
                  <a:pt x="814387" y="63500"/>
                </a:lnTo>
                <a:lnTo>
                  <a:pt x="738187" y="0"/>
                </a:lnTo>
                <a:close/>
              </a:path>
              <a:path w="814704" h="127000">
                <a:moveTo>
                  <a:pt x="0" y="58736"/>
                </a:moveTo>
                <a:lnTo>
                  <a:pt x="0" y="68261"/>
                </a:lnTo>
                <a:lnTo>
                  <a:pt x="738187" y="68262"/>
                </a:lnTo>
                <a:lnTo>
                  <a:pt x="738187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56012" y="5764820"/>
            <a:ext cx="814705" cy="127000"/>
          </a:xfrm>
          <a:custGeom>
            <a:avLst/>
            <a:gdLst/>
            <a:ahLst/>
            <a:cxnLst/>
            <a:rect l="l" t="t" r="r" b="b"/>
            <a:pathLst>
              <a:path w="814704" h="127000">
                <a:moveTo>
                  <a:pt x="738188" y="68262"/>
                </a:moveTo>
                <a:lnTo>
                  <a:pt x="738188" y="127000"/>
                </a:lnTo>
                <a:lnTo>
                  <a:pt x="808673" y="68262"/>
                </a:lnTo>
                <a:lnTo>
                  <a:pt x="738188" y="68262"/>
                </a:lnTo>
                <a:close/>
              </a:path>
              <a:path w="814704" h="127000">
                <a:moveTo>
                  <a:pt x="738188" y="58737"/>
                </a:moveTo>
                <a:lnTo>
                  <a:pt x="738188" y="68262"/>
                </a:lnTo>
                <a:lnTo>
                  <a:pt x="750888" y="68262"/>
                </a:lnTo>
                <a:lnTo>
                  <a:pt x="750888" y="58737"/>
                </a:lnTo>
                <a:lnTo>
                  <a:pt x="738188" y="58737"/>
                </a:lnTo>
                <a:close/>
              </a:path>
              <a:path w="814704" h="127000">
                <a:moveTo>
                  <a:pt x="738188" y="0"/>
                </a:moveTo>
                <a:lnTo>
                  <a:pt x="738188" y="58737"/>
                </a:lnTo>
                <a:lnTo>
                  <a:pt x="750888" y="58737"/>
                </a:lnTo>
                <a:lnTo>
                  <a:pt x="750888" y="68262"/>
                </a:lnTo>
                <a:lnTo>
                  <a:pt x="808674" y="68261"/>
                </a:lnTo>
                <a:lnTo>
                  <a:pt x="814388" y="63500"/>
                </a:lnTo>
                <a:lnTo>
                  <a:pt x="738188" y="0"/>
                </a:lnTo>
                <a:close/>
              </a:path>
              <a:path w="814704" h="127000">
                <a:moveTo>
                  <a:pt x="0" y="58736"/>
                </a:moveTo>
                <a:lnTo>
                  <a:pt x="0" y="68261"/>
                </a:lnTo>
                <a:lnTo>
                  <a:pt x="738188" y="68262"/>
                </a:lnTo>
                <a:lnTo>
                  <a:pt x="738188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11401" y="5764820"/>
            <a:ext cx="814705" cy="127000"/>
          </a:xfrm>
          <a:custGeom>
            <a:avLst/>
            <a:gdLst/>
            <a:ahLst/>
            <a:cxnLst/>
            <a:rect l="l" t="t" r="r" b="b"/>
            <a:pathLst>
              <a:path w="814705" h="127000">
                <a:moveTo>
                  <a:pt x="738187" y="68262"/>
                </a:moveTo>
                <a:lnTo>
                  <a:pt x="738187" y="127000"/>
                </a:lnTo>
                <a:lnTo>
                  <a:pt x="808672" y="68262"/>
                </a:lnTo>
                <a:lnTo>
                  <a:pt x="738187" y="68262"/>
                </a:lnTo>
                <a:close/>
              </a:path>
              <a:path w="814705" h="127000">
                <a:moveTo>
                  <a:pt x="738187" y="58737"/>
                </a:moveTo>
                <a:lnTo>
                  <a:pt x="738187" y="68262"/>
                </a:lnTo>
                <a:lnTo>
                  <a:pt x="750887" y="68262"/>
                </a:lnTo>
                <a:lnTo>
                  <a:pt x="750887" y="58737"/>
                </a:lnTo>
                <a:lnTo>
                  <a:pt x="738187" y="58737"/>
                </a:lnTo>
                <a:close/>
              </a:path>
              <a:path w="814705" h="127000">
                <a:moveTo>
                  <a:pt x="738187" y="0"/>
                </a:moveTo>
                <a:lnTo>
                  <a:pt x="738187" y="58737"/>
                </a:lnTo>
                <a:lnTo>
                  <a:pt x="750887" y="58737"/>
                </a:lnTo>
                <a:lnTo>
                  <a:pt x="750887" y="68262"/>
                </a:lnTo>
                <a:lnTo>
                  <a:pt x="808673" y="68261"/>
                </a:lnTo>
                <a:lnTo>
                  <a:pt x="814387" y="63500"/>
                </a:lnTo>
                <a:lnTo>
                  <a:pt x="738187" y="0"/>
                </a:lnTo>
                <a:close/>
              </a:path>
              <a:path w="814705" h="127000">
                <a:moveTo>
                  <a:pt x="0" y="58736"/>
                </a:moveTo>
                <a:lnTo>
                  <a:pt x="0" y="68261"/>
                </a:lnTo>
                <a:lnTo>
                  <a:pt x="738187" y="68262"/>
                </a:lnTo>
                <a:lnTo>
                  <a:pt x="738187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28049" y="5578617"/>
            <a:ext cx="488950" cy="463550"/>
          </a:xfrm>
          <a:custGeom>
            <a:avLst/>
            <a:gdLst/>
            <a:ahLst/>
            <a:cxnLst/>
            <a:rect l="l" t="t" r="r" b="b"/>
            <a:pathLst>
              <a:path w="488950" h="463550">
                <a:moveTo>
                  <a:pt x="0" y="231597"/>
                </a:moveTo>
                <a:lnTo>
                  <a:pt x="4962" y="184922"/>
                </a:lnTo>
                <a:lnTo>
                  <a:pt x="19196" y="141449"/>
                </a:lnTo>
                <a:lnTo>
                  <a:pt x="41717" y="102109"/>
                </a:lnTo>
                <a:lnTo>
                  <a:pt x="71545" y="67833"/>
                </a:lnTo>
                <a:lnTo>
                  <a:pt x="107697" y="39553"/>
                </a:lnTo>
                <a:lnTo>
                  <a:pt x="149190" y="18200"/>
                </a:lnTo>
                <a:lnTo>
                  <a:pt x="195043" y="4705"/>
                </a:lnTo>
                <a:lnTo>
                  <a:pt x="244273" y="0"/>
                </a:lnTo>
                <a:lnTo>
                  <a:pt x="293502" y="4705"/>
                </a:lnTo>
                <a:lnTo>
                  <a:pt x="339355" y="18200"/>
                </a:lnTo>
                <a:lnTo>
                  <a:pt x="380848" y="39553"/>
                </a:lnTo>
                <a:lnTo>
                  <a:pt x="417000" y="67833"/>
                </a:lnTo>
                <a:lnTo>
                  <a:pt x="446828" y="102109"/>
                </a:lnTo>
                <a:lnTo>
                  <a:pt x="469349" y="141449"/>
                </a:lnTo>
                <a:lnTo>
                  <a:pt x="483583" y="184922"/>
                </a:lnTo>
                <a:lnTo>
                  <a:pt x="488546" y="231597"/>
                </a:lnTo>
                <a:lnTo>
                  <a:pt x="483583" y="278272"/>
                </a:lnTo>
                <a:lnTo>
                  <a:pt x="469349" y="321745"/>
                </a:lnTo>
                <a:lnTo>
                  <a:pt x="446828" y="361085"/>
                </a:lnTo>
                <a:lnTo>
                  <a:pt x="417000" y="395361"/>
                </a:lnTo>
                <a:lnTo>
                  <a:pt x="380848" y="423641"/>
                </a:lnTo>
                <a:lnTo>
                  <a:pt x="339355" y="444994"/>
                </a:lnTo>
                <a:lnTo>
                  <a:pt x="293502" y="458489"/>
                </a:lnTo>
                <a:lnTo>
                  <a:pt x="244273" y="463195"/>
                </a:lnTo>
                <a:lnTo>
                  <a:pt x="195043" y="458489"/>
                </a:lnTo>
                <a:lnTo>
                  <a:pt x="149190" y="444994"/>
                </a:lnTo>
                <a:lnTo>
                  <a:pt x="107697" y="423641"/>
                </a:lnTo>
                <a:lnTo>
                  <a:pt x="71545" y="395361"/>
                </a:lnTo>
                <a:lnTo>
                  <a:pt x="41717" y="361085"/>
                </a:lnTo>
                <a:lnTo>
                  <a:pt x="19196" y="321745"/>
                </a:lnTo>
                <a:lnTo>
                  <a:pt x="4962" y="278272"/>
                </a:lnTo>
                <a:lnTo>
                  <a:pt x="0" y="231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148966" y="558952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90124" y="5578617"/>
            <a:ext cx="488950" cy="463550"/>
          </a:xfrm>
          <a:custGeom>
            <a:avLst/>
            <a:gdLst/>
            <a:ahLst/>
            <a:cxnLst/>
            <a:rect l="l" t="t" r="r" b="b"/>
            <a:pathLst>
              <a:path w="488950" h="463550">
                <a:moveTo>
                  <a:pt x="0" y="231597"/>
                </a:moveTo>
                <a:lnTo>
                  <a:pt x="4962" y="184922"/>
                </a:lnTo>
                <a:lnTo>
                  <a:pt x="19196" y="141449"/>
                </a:lnTo>
                <a:lnTo>
                  <a:pt x="41717" y="102109"/>
                </a:lnTo>
                <a:lnTo>
                  <a:pt x="71545" y="67833"/>
                </a:lnTo>
                <a:lnTo>
                  <a:pt x="107697" y="39553"/>
                </a:lnTo>
                <a:lnTo>
                  <a:pt x="149190" y="18200"/>
                </a:lnTo>
                <a:lnTo>
                  <a:pt x="195043" y="4705"/>
                </a:lnTo>
                <a:lnTo>
                  <a:pt x="244273" y="0"/>
                </a:lnTo>
                <a:lnTo>
                  <a:pt x="293502" y="4705"/>
                </a:lnTo>
                <a:lnTo>
                  <a:pt x="339355" y="18200"/>
                </a:lnTo>
                <a:lnTo>
                  <a:pt x="380848" y="39553"/>
                </a:lnTo>
                <a:lnTo>
                  <a:pt x="417000" y="67833"/>
                </a:lnTo>
                <a:lnTo>
                  <a:pt x="446828" y="102109"/>
                </a:lnTo>
                <a:lnTo>
                  <a:pt x="469349" y="141449"/>
                </a:lnTo>
                <a:lnTo>
                  <a:pt x="483583" y="184922"/>
                </a:lnTo>
                <a:lnTo>
                  <a:pt x="488546" y="231597"/>
                </a:lnTo>
                <a:lnTo>
                  <a:pt x="483583" y="278272"/>
                </a:lnTo>
                <a:lnTo>
                  <a:pt x="469349" y="321745"/>
                </a:lnTo>
                <a:lnTo>
                  <a:pt x="446828" y="361085"/>
                </a:lnTo>
                <a:lnTo>
                  <a:pt x="417000" y="395361"/>
                </a:lnTo>
                <a:lnTo>
                  <a:pt x="380848" y="423641"/>
                </a:lnTo>
                <a:lnTo>
                  <a:pt x="339355" y="444994"/>
                </a:lnTo>
                <a:lnTo>
                  <a:pt x="293502" y="458489"/>
                </a:lnTo>
                <a:lnTo>
                  <a:pt x="244273" y="463195"/>
                </a:lnTo>
                <a:lnTo>
                  <a:pt x="195043" y="458489"/>
                </a:lnTo>
                <a:lnTo>
                  <a:pt x="149190" y="444994"/>
                </a:lnTo>
                <a:lnTo>
                  <a:pt x="107697" y="423641"/>
                </a:lnTo>
                <a:lnTo>
                  <a:pt x="71545" y="395361"/>
                </a:lnTo>
                <a:lnTo>
                  <a:pt x="41717" y="361085"/>
                </a:lnTo>
                <a:lnTo>
                  <a:pt x="19196" y="321745"/>
                </a:lnTo>
                <a:lnTo>
                  <a:pt x="4962" y="278272"/>
                </a:lnTo>
                <a:lnTo>
                  <a:pt x="0" y="231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511041" y="558952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818887" y="5563635"/>
            <a:ext cx="527050" cy="500380"/>
          </a:xfrm>
          <a:custGeom>
            <a:avLst/>
            <a:gdLst/>
            <a:ahLst/>
            <a:cxnLst/>
            <a:rect l="l" t="t" r="r" b="b"/>
            <a:pathLst>
              <a:path w="527050" h="500379">
                <a:moveTo>
                  <a:pt x="262385" y="0"/>
                </a:moveTo>
                <a:lnTo>
                  <a:pt x="209555" y="5080"/>
                </a:lnTo>
                <a:lnTo>
                  <a:pt x="160300" y="19050"/>
                </a:lnTo>
                <a:lnTo>
                  <a:pt x="115703" y="43180"/>
                </a:lnTo>
                <a:lnTo>
                  <a:pt x="76817" y="73659"/>
                </a:lnTo>
                <a:lnTo>
                  <a:pt x="44701" y="110490"/>
                </a:lnTo>
                <a:lnTo>
                  <a:pt x="20448" y="153669"/>
                </a:lnTo>
                <a:lnTo>
                  <a:pt x="5177" y="200659"/>
                </a:lnTo>
                <a:lnTo>
                  <a:pt x="0" y="251459"/>
                </a:lnTo>
                <a:lnTo>
                  <a:pt x="1477" y="276859"/>
                </a:lnTo>
                <a:lnTo>
                  <a:pt x="12233" y="326390"/>
                </a:lnTo>
                <a:lnTo>
                  <a:pt x="32466" y="370840"/>
                </a:lnTo>
                <a:lnTo>
                  <a:pt x="61051" y="411480"/>
                </a:lnTo>
                <a:lnTo>
                  <a:pt x="96898" y="444500"/>
                </a:lnTo>
                <a:lnTo>
                  <a:pt x="138946" y="471169"/>
                </a:lnTo>
                <a:lnTo>
                  <a:pt x="186145" y="490220"/>
                </a:lnTo>
                <a:lnTo>
                  <a:pt x="237409" y="500380"/>
                </a:lnTo>
                <a:lnTo>
                  <a:pt x="264206" y="500380"/>
                </a:lnTo>
                <a:lnTo>
                  <a:pt x="291000" y="499109"/>
                </a:lnTo>
                <a:lnTo>
                  <a:pt x="317037" y="495300"/>
                </a:lnTo>
                <a:lnTo>
                  <a:pt x="342181" y="488950"/>
                </a:lnTo>
                <a:lnTo>
                  <a:pt x="263599" y="488950"/>
                </a:lnTo>
                <a:lnTo>
                  <a:pt x="238017" y="487680"/>
                </a:lnTo>
                <a:lnTo>
                  <a:pt x="189152" y="477519"/>
                </a:lnTo>
                <a:lnTo>
                  <a:pt x="144223" y="459740"/>
                </a:lnTo>
                <a:lnTo>
                  <a:pt x="104242" y="434340"/>
                </a:lnTo>
                <a:lnTo>
                  <a:pt x="70219" y="402590"/>
                </a:lnTo>
                <a:lnTo>
                  <a:pt x="43159" y="364490"/>
                </a:lnTo>
                <a:lnTo>
                  <a:pt x="24081" y="321309"/>
                </a:lnTo>
                <a:lnTo>
                  <a:pt x="14015" y="275590"/>
                </a:lnTo>
                <a:lnTo>
                  <a:pt x="12748" y="248919"/>
                </a:lnTo>
                <a:lnTo>
                  <a:pt x="13943" y="226059"/>
                </a:lnTo>
                <a:lnTo>
                  <a:pt x="23877" y="180340"/>
                </a:lnTo>
                <a:lnTo>
                  <a:pt x="42844" y="137159"/>
                </a:lnTo>
                <a:lnTo>
                  <a:pt x="69818" y="99059"/>
                </a:lnTo>
                <a:lnTo>
                  <a:pt x="103770" y="67309"/>
                </a:lnTo>
                <a:lnTo>
                  <a:pt x="143691" y="40639"/>
                </a:lnTo>
                <a:lnTo>
                  <a:pt x="188575" y="22859"/>
                </a:lnTo>
                <a:lnTo>
                  <a:pt x="237411" y="13969"/>
                </a:lnTo>
                <a:lnTo>
                  <a:pt x="262992" y="12700"/>
                </a:lnTo>
                <a:lnTo>
                  <a:pt x="347354" y="12700"/>
                </a:lnTo>
                <a:lnTo>
                  <a:pt x="340447" y="10159"/>
                </a:lnTo>
                <a:lnTo>
                  <a:pt x="315254" y="5080"/>
                </a:lnTo>
                <a:lnTo>
                  <a:pt x="289182" y="1269"/>
                </a:lnTo>
                <a:lnTo>
                  <a:pt x="262385" y="0"/>
                </a:lnTo>
                <a:close/>
              </a:path>
              <a:path w="527050" h="500379">
                <a:moveTo>
                  <a:pt x="347354" y="12700"/>
                </a:moveTo>
                <a:lnTo>
                  <a:pt x="262992" y="12700"/>
                </a:lnTo>
                <a:lnTo>
                  <a:pt x="288575" y="13969"/>
                </a:lnTo>
                <a:lnTo>
                  <a:pt x="313434" y="17780"/>
                </a:lnTo>
                <a:lnTo>
                  <a:pt x="360460" y="30480"/>
                </a:lnTo>
                <a:lnTo>
                  <a:pt x="403040" y="53339"/>
                </a:lnTo>
                <a:lnTo>
                  <a:pt x="440168" y="81280"/>
                </a:lnTo>
                <a:lnTo>
                  <a:pt x="470837" y="116840"/>
                </a:lnTo>
                <a:lnTo>
                  <a:pt x="494033" y="157480"/>
                </a:lnTo>
                <a:lnTo>
                  <a:pt x="508735" y="201930"/>
                </a:lnTo>
                <a:lnTo>
                  <a:pt x="513840" y="248919"/>
                </a:lnTo>
                <a:lnTo>
                  <a:pt x="513844" y="251459"/>
                </a:lnTo>
                <a:lnTo>
                  <a:pt x="512649" y="274319"/>
                </a:lnTo>
                <a:lnTo>
                  <a:pt x="502715" y="321309"/>
                </a:lnTo>
                <a:lnTo>
                  <a:pt x="483748" y="363219"/>
                </a:lnTo>
                <a:lnTo>
                  <a:pt x="456774" y="401319"/>
                </a:lnTo>
                <a:lnTo>
                  <a:pt x="422822" y="434340"/>
                </a:lnTo>
                <a:lnTo>
                  <a:pt x="382901" y="459740"/>
                </a:lnTo>
                <a:lnTo>
                  <a:pt x="338016" y="477519"/>
                </a:lnTo>
                <a:lnTo>
                  <a:pt x="289181" y="487680"/>
                </a:lnTo>
                <a:lnTo>
                  <a:pt x="263599" y="488950"/>
                </a:lnTo>
                <a:lnTo>
                  <a:pt x="342181" y="488950"/>
                </a:lnTo>
                <a:lnTo>
                  <a:pt x="389239" y="471169"/>
                </a:lnTo>
                <a:lnTo>
                  <a:pt x="431111" y="443230"/>
                </a:lnTo>
                <a:lnTo>
                  <a:pt x="466746" y="408940"/>
                </a:lnTo>
                <a:lnTo>
                  <a:pt x="495070" y="369569"/>
                </a:lnTo>
                <a:lnTo>
                  <a:pt x="514973" y="323850"/>
                </a:lnTo>
                <a:lnTo>
                  <a:pt x="525331" y="275590"/>
                </a:lnTo>
                <a:lnTo>
                  <a:pt x="526592" y="248919"/>
                </a:lnTo>
                <a:lnTo>
                  <a:pt x="525115" y="223519"/>
                </a:lnTo>
                <a:lnTo>
                  <a:pt x="514358" y="175259"/>
                </a:lnTo>
                <a:lnTo>
                  <a:pt x="494126" y="129540"/>
                </a:lnTo>
                <a:lnTo>
                  <a:pt x="465541" y="90169"/>
                </a:lnTo>
                <a:lnTo>
                  <a:pt x="429694" y="55880"/>
                </a:lnTo>
                <a:lnTo>
                  <a:pt x="387645" y="29209"/>
                </a:lnTo>
                <a:lnTo>
                  <a:pt x="364623" y="19050"/>
                </a:lnTo>
                <a:lnTo>
                  <a:pt x="347354" y="12700"/>
                </a:lnTo>
                <a:close/>
              </a:path>
              <a:path w="527050" h="500379">
                <a:moveTo>
                  <a:pt x="263599" y="25400"/>
                </a:moveTo>
                <a:lnTo>
                  <a:pt x="215571" y="29209"/>
                </a:lnTo>
                <a:lnTo>
                  <a:pt x="170851" y="43180"/>
                </a:lnTo>
                <a:lnTo>
                  <a:pt x="130393" y="63500"/>
                </a:lnTo>
                <a:lnTo>
                  <a:pt x="95153" y="91439"/>
                </a:lnTo>
                <a:lnTo>
                  <a:pt x="66088" y="124459"/>
                </a:lnTo>
                <a:lnTo>
                  <a:pt x="44143" y="162559"/>
                </a:lnTo>
                <a:lnTo>
                  <a:pt x="30255" y="204469"/>
                </a:lnTo>
                <a:lnTo>
                  <a:pt x="25434" y="248919"/>
                </a:lnTo>
                <a:lnTo>
                  <a:pt x="25430" y="251459"/>
                </a:lnTo>
                <a:lnTo>
                  <a:pt x="26554" y="273050"/>
                </a:lnTo>
                <a:lnTo>
                  <a:pt x="35929" y="317500"/>
                </a:lnTo>
                <a:lnTo>
                  <a:pt x="53851" y="356869"/>
                </a:lnTo>
                <a:lnTo>
                  <a:pt x="79387" y="393700"/>
                </a:lnTo>
                <a:lnTo>
                  <a:pt x="111588" y="424180"/>
                </a:lnTo>
                <a:lnTo>
                  <a:pt x="149499" y="448309"/>
                </a:lnTo>
                <a:lnTo>
                  <a:pt x="192161" y="464819"/>
                </a:lnTo>
                <a:lnTo>
                  <a:pt x="238624" y="474980"/>
                </a:lnTo>
                <a:lnTo>
                  <a:pt x="262992" y="476250"/>
                </a:lnTo>
                <a:lnTo>
                  <a:pt x="287362" y="474980"/>
                </a:lnTo>
                <a:lnTo>
                  <a:pt x="311021" y="471169"/>
                </a:lnTo>
                <a:lnTo>
                  <a:pt x="333853" y="466090"/>
                </a:lnTo>
                <a:lnTo>
                  <a:pt x="341149" y="463550"/>
                </a:lnTo>
                <a:lnTo>
                  <a:pt x="262385" y="463550"/>
                </a:lnTo>
                <a:lnTo>
                  <a:pt x="239232" y="462280"/>
                </a:lnTo>
                <a:lnTo>
                  <a:pt x="195168" y="453390"/>
                </a:lnTo>
                <a:lnTo>
                  <a:pt x="154776" y="436880"/>
                </a:lnTo>
                <a:lnTo>
                  <a:pt x="118934" y="414019"/>
                </a:lnTo>
                <a:lnTo>
                  <a:pt x="88555" y="384809"/>
                </a:lnTo>
                <a:lnTo>
                  <a:pt x="64545" y="350519"/>
                </a:lnTo>
                <a:lnTo>
                  <a:pt x="47777" y="312419"/>
                </a:lnTo>
                <a:lnTo>
                  <a:pt x="39091" y="270509"/>
                </a:lnTo>
                <a:lnTo>
                  <a:pt x="38046" y="248919"/>
                </a:lnTo>
                <a:lnTo>
                  <a:pt x="39307" y="227330"/>
                </a:lnTo>
                <a:lnTo>
                  <a:pt x="48390" y="186690"/>
                </a:lnTo>
                <a:lnTo>
                  <a:pt x="65488" y="148590"/>
                </a:lnTo>
                <a:lnTo>
                  <a:pt x="89761" y="114300"/>
                </a:lnTo>
                <a:lnTo>
                  <a:pt x="120351" y="86359"/>
                </a:lnTo>
                <a:lnTo>
                  <a:pt x="156370" y="63500"/>
                </a:lnTo>
                <a:lnTo>
                  <a:pt x="196902" y="46989"/>
                </a:lnTo>
                <a:lnTo>
                  <a:pt x="241048" y="39369"/>
                </a:lnTo>
                <a:lnTo>
                  <a:pt x="264206" y="38100"/>
                </a:lnTo>
                <a:lnTo>
                  <a:pt x="341720" y="38100"/>
                </a:lnTo>
                <a:lnTo>
                  <a:pt x="334431" y="35559"/>
                </a:lnTo>
                <a:lnTo>
                  <a:pt x="311616" y="29209"/>
                </a:lnTo>
                <a:lnTo>
                  <a:pt x="287968" y="26669"/>
                </a:lnTo>
                <a:lnTo>
                  <a:pt x="263599" y="25400"/>
                </a:lnTo>
                <a:close/>
              </a:path>
              <a:path w="527050" h="500379">
                <a:moveTo>
                  <a:pt x="341720" y="38100"/>
                </a:moveTo>
                <a:lnTo>
                  <a:pt x="264206" y="38100"/>
                </a:lnTo>
                <a:lnTo>
                  <a:pt x="287360" y="39369"/>
                </a:lnTo>
                <a:lnTo>
                  <a:pt x="309797" y="41909"/>
                </a:lnTo>
                <a:lnTo>
                  <a:pt x="352132" y="54609"/>
                </a:lnTo>
                <a:lnTo>
                  <a:pt x="390363" y="74930"/>
                </a:lnTo>
                <a:lnTo>
                  <a:pt x="423588" y="101600"/>
                </a:lnTo>
                <a:lnTo>
                  <a:pt x="450894" y="132080"/>
                </a:lnTo>
                <a:lnTo>
                  <a:pt x="471389" y="168909"/>
                </a:lnTo>
                <a:lnTo>
                  <a:pt x="484220" y="208280"/>
                </a:lnTo>
                <a:lnTo>
                  <a:pt x="488546" y="251459"/>
                </a:lnTo>
                <a:lnTo>
                  <a:pt x="487285" y="273050"/>
                </a:lnTo>
                <a:lnTo>
                  <a:pt x="478201" y="313690"/>
                </a:lnTo>
                <a:lnTo>
                  <a:pt x="461103" y="351790"/>
                </a:lnTo>
                <a:lnTo>
                  <a:pt x="436831" y="386080"/>
                </a:lnTo>
                <a:lnTo>
                  <a:pt x="406241" y="415290"/>
                </a:lnTo>
                <a:lnTo>
                  <a:pt x="370222" y="438150"/>
                </a:lnTo>
                <a:lnTo>
                  <a:pt x="329690" y="453390"/>
                </a:lnTo>
                <a:lnTo>
                  <a:pt x="285544" y="462280"/>
                </a:lnTo>
                <a:lnTo>
                  <a:pt x="262385" y="463550"/>
                </a:lnTo>
                <a:lnTo>
                  <a:pt x="341149" y="463550"/>
                </a:lnTo>
                <a:lnTo>
                  <a:pt x="376562" y="448309"/>
                </a:lnTo>
                <a:lnTo>
                  <a:pt x="414531" y="424180"/>
                </a:lnTo>
                <a:lnTo>
                  <a:pt x="446803" y="393700"/>
                </a:lnTo>
                <a:lnTo>
                  <a:pt x="472426" y="358140"/>
                </a:lnTo>
                <a:lnTo>
                  <a:pt x="490458" y="317500"/>
                </a:lnTo>
                <a:lnTo>
                  <a:pt x="499967" y="274319"/>
                </a:lnTo>
                <a:lnTo>
                  <a:pt x="501162" y="248919"/>
                </a:lnTo>
                <a:lnTo>
                  <a:pt x="500038" y="227330"/>
                </a:lnTo>
                <a:lnTo>
                  <a:pt x="490663" y="184150"/>
                </a:lnTo>
                <a:lnTo>
                  <a:pt x="472740" y="143509"/>
                </a:lnTo>
                <a:lnTo>
                  <a:pt x="447205" y="107950"/>
                </a:lnTo>
                <a:lnTo>
                  <a:pt x="415004" y="77469"/>
                </a:lnTo>
                <a:lnTo>
                  <a:pt x="377093" y="52069"/>
                </a:lnTo>
                <a:lnTo>
                  <a:pt x="356297" y="43180"/>
                </a:lnTo>
                <a:lnTo>
                  <a:pt x="34172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858827" y="559257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128867" y="6048982"/>
            <a:ext cx="3937000" cy="481330"/>
          </a:xfrm>
          <a:custGeom>
            <a:avLst/>
            <a:gdLst/>
            <a:ahLst/>
            <a:cxnLst/>
            <a:rect l="l" t="t" r="r" b="b"/>
            <a:pathLst>
              <a:path w="3937000" h="481329">
                <a:moveTo>
                  <a:pt x="9466" y="6483"/>
                </a:moveTo>
                <a:lnTo>
                  <a:pt x="0" y="7539"/>
                </a:lnTo>
                <a:lnTo>
                  <a:pt x="1356" y="19701"/>
                </a:lnTo>
                <a:lnTo>
                  <a:pt x="4020" y="32255"/>
                </a:lnTo>
                <a:lnTo>
                  <a:pt x="19466" y="69210"/>
                </a:lnTo>
                <a:lnTo>
                  <a:pt x="45594" y="104963"/>
                </a:lnTo>
                <a:lnTo>
                  <a:pt x="96006" y="150646"/>
                </a:lnTo>
                <a:lnTo>
                  <a:pt x="127671" y="172715"/>
                </a:lnTo>
                <a:lnTo>
                  <a:pt x="163450" y="194222"/>
                </a:lnTo>
                <a:lnTo>
                  <a:pt x="203225" y="215157"/>
                </a:lnTo>
                <a:lnTo>
                  <a:pt x="246881" y="235500"/>
                </a:lnTo>
                <a:lnTo>
                  <a:pt x="294304" y="255233"/>
                </a:lnTo>
                <a:lnTo>
                  <a:pt x="345377" y="274330"/>
                </a:lnTo>
                <a:lnTo>
                  <a:pt x="399983" y="292768"/>
                </a:lnTo>
                <a:lnTo>
                  <a:pt x="458008" y="310521"/>
                </a:lnTo>
                <a:lnTo>
                  <a:pt x="519332" y="327561"/>
                </a:lnTo>
                <a:lnTo>
                  <a:pt x="583838" y="343862"/>
                </a:lnTo>
                <a:lnTo>
                  <a:pt x="651407" y="359396"/>
                </a:lnTo>
                <a:lnTo>
                  <a:pt x="721921" y="374134"/>
                </a:lnTo>
                <a:lnTo>
                  <a:pt x="795261" y="388049"/>
                </a:lnTo>
                <a:lnTo>
                  <a:pt x="871310" y="401112"/>
                </a:lnTo>
                <a:lnTo>
                  <a:pt x="949946" y="413295"/>
                </a:lnTo>
                <a:lnTo>
                  <a:pt x="1031053" y="424570"/>
                </a:lnTo>
                <a:lnTo>
                  <a:pt x="1114508" y="434906"/>
                </a:lnTo>
                <a:lnTo>
                  <a:pt x="1200196" y="444277"/>
                </a:lnTo>
                <a:lnTo>
                  <a:pt x="1287995" y="452653"/>
                </a:lnTo>
                <a:lnTo>
                  <a:pt x="1377787" y="460005"/>
                </a:lnTo>
                <a:lnTo>
                  <a:pt x="1469452" y="466305"/>
                </a:lnTo>
                <a:lnTo>
                  <a:pt x="1562869" y="471524"/>
                </a:lnTo>
                <a:lnTo>
                  <a:pt x="1657920" y="475633"/>
                </a:lnTo>
                <a:lnTo>
                  <a:pt x="1754485" y="478603"/>
                </a:lnTo>
                <a:lnTo>
                  <a:pt x="1852447" y="480406"/>
                </a:lnTo>
                <a:lnTo>
                  <a:pt x="1951682" y="481012"/>
                </a:lnTo>
                <a:lnTo>
                  <a:pt x="2051939" y="480392"/>
                </a:lnTo>
                <a:lnTo>
                  <a:pt x="2150880" y="478553"/>
                </a:lnTo>
                <a:lnTo>
                  <a:pt x="2248385" y="475523"/>
                </a:lnTo>
                <a:lnTo>
                  <a:pt x="2340786" y="471487"/>
                </a:lnTo>
                <a:lnTo>
                  <a:pt x="1951741" y="471487"/>
                </a:lnTo>
                <a:lnTo>
                  <a:pt x="1852622" y="470882"/>
                </a:lnTo>
                <a:lnTo>
                  <a:pt x="1754779" y="469083"/>
                </a:lnTo>
                <a:lnTo>
                  <a:pt x="1658331" y="466117"/>
                </a:lnTo>
                <a:lnTo>
                  <a:pt x="1563400" y="462014"/>
                </a:lnTo>
                <a:lnTo>
                  <a:pt x="1470105" y="456802"/>
                </a:lnTo>
                <a:lnTo>
                  <a:pt x="1378564" y="450512"/>
                </a:lnTo>
                <a:lnTo>
                  <a:pt x="1288900" y="443171"/>
                </a:lnTo>
                <a:lnTo>
                  <a:pt x="1201232" y="434808"/>
                </a:lnTo>
                <a:lnTo>
                  <a:pt x="1115679" y="425454"/>
                </a:lnTo>
                <a:lnTo>
                  <a:pt x="1032363" y="415135"/>
                </a:lnTo>
                <a:lnTo>
                  <a:pt x="951405" y="403883"/>
                </a:lnTo>
                <a:lnTo>
                  <a:pt x="872921" y="391725"/>
                </a:lnTo>
                <a:lnTo>
                  <a:pt x="797036" y="378691"/>
                </a:lnTo>
                <a:lnTo>
                  <a:pt x="723869" y="364811"/>
                </a:lnTo>
                <a:lnTo>
                  <a:pt x="653540" y="350113"/>
                </a:lnTo>
                <a:lnTo>
                  <a:pt x="586171" y="334628"/>
                </a:lnTo>
                <a:lnTo>
                  <a:pt x="521882" y="318384"/>
                </a:lnTo>
                <a:lnTo>
                  <a:pt x="460794" y="301413"/>
                </a:lnTo>
                <a:lnTo>
                  <a:pt x="403030" y="283744"/>
                </a:lnTo>
                <a:lnTo>
                  <a:pt x="348712" y="265408"/>
                </a:lnTo>
                <a:lnTo>
                  <a:pt x="297962" y="246438"/>
                </a:lnTo>
                <a:lnTo>
                  <a:pt x="250903" y="226866"/>
                </a:lnTo>
                <a:lnTo>
                  <a:pt x="207660" y="206727"/>
                </a:lnTo>
                <a:lnTo>
                  <a:pt x="168356" y="186057"/>
                </a:lnTo>
                <a:lnTo>
                  <a:pt x="133115" y="164898"/>
                </a:lnTo>
                <a:lnTo>
                  <a:pt x="75316" y="121296"/>
                </a:lnTo>
                <a:lnTo>
                  <a:pt x="43418" y="87554"/>
                </a:lnTo>
                <a:lnTo>
                  <a:pt x="21880" y="53329"/>
                </a:lnTo>
                <a:lnTo>
                  <a:pt x="10822" y="18646"/>
                </a:lnTo>
                <a:lnTo>
                  <a:pt x="9466" y="6483"/>
                </a:lnTo>
                <a:close/>
              </a:path>
              <a:path w="3937000" h="481329">
                <a:moveTo>
                  <a:pt x="3864399" y="81765"/>
                </a:moveTo>
                <a:lnTo>
                  <a:pt x="3834458" y="115418"/>
                </a:lnTo>
                <a:lnTo>
                  <a:pt x="3778203" y="159709"/>
                </a:lnTo>
                <a:lnTo>
                  <a:pt x="3743582" y="181195"/>
                </a:lnTo>
                <a:lnTo>
                  <a:pt x="3704802" y="202182"/>
                </a:lnTo>
                <a:lnTo>
                  <a:pt x="3661989" y="222632"/>
                </a:lnTo>
                <a:lnTo>
                  <a:pt x="3615269" y="242509"/>
                </a:lnTo>
                <a:lnTo>
                  <a:pt x="3564769" y="261778"/>
                </a:lnTo>
                <a:lnTo>
                  <a:pt x="3510615" y="280406"/>
                </a:lnTo>
                <a:lnTo>
                  <a:pt x="3452930" y="298361"/>
                </a:lnTo>
                <a:lnTo>
                  <a:pt x="3391839" y="315612"/>
                </a:lnTo>
                <a:lnTo>
                  <a:pt x="3327467" y="332126"/>
                </a:lnTo>
                <a:lnTo>
                  <a:pt x="3259937" y="347874"/>
                </a:lnTo>
                <a:lnTo>
                  <a:pt x="3189373" y="362825"/>
                </a:lnTo>
                <a:lnTo>
                  <a:pt x="3115898" y="376948"/>
                </a:lnTo>
                <a:lnTo>
                  <a:pt x="3039635" y="390212"/>
                </a:lnTo>
                <a:lnTo>
                  <a:pt x="2960707" y="402588"/>
                </a:lnTo>
                <a:lnTo>
                  <a:pt x="2879237" y="414046"/>
                </a:lnTo>
                <a:lnTo>
                  <a:pt x="2795348" y="424555"/>
                </a:lnTo>
                <a:lnTo>
                  <a:pt x="2709162" y="434085"/>
                </a:lnTo>
                <a:lnTo>
                  <a:pt x="2620805" y="442606"/>
                </a:lnTo>
                <a:lnTo>
                  <a:pt x="2530394" y="450088"/>
                </a:lnTo>
                <a:lnTo>
                  <a:pt x="2438058" y="456502"/>
                </a:lnTo>
                <a:lnTo>
                  <a:pt x="2343915" y="461816"/>
                </a:lnTo>
                <a:lnTo>
                  <a:pt x="2248089" y="466002"/>
                </a:lnTo>
                <a:lnTo>
                  <a:pt x="2150703" y="469029"/>
                </a:lnTo>
                <a:lnTo>
                  <a:pt x="2051880" y="470867"/>
                </a:lnTo>
                <a:lnTo>
                  <a:pt x="1951741" y="471487"/>
                </a:lnTo>
                <a:lnTo>
                  <a:pt x="2340786" y="471487"/>
                </a:lnTo>
                <a:lnTo>
                  <a:pt x="2438595" y="466012"/>
                </a:lnTo>
                <a:lnTo>
                  <a:pt x="2531055" y="459591"/>
                </a:lnTo>
                <a:lnTo>
                  <a:pt x="2621589" y="452099"/>
                </a:lnTo>
                <a:lnTo>
                  <a:pt x="2710078" y="443566"/>
                </a:lnTo>
                <a:lnTo>
                  <a:pt x="2796395" y="434022"/>
                </a:lnTo>
                <a:lnTo>
                  <a:pt x="2880420" y="423497"/>
                </a:lnTo>
                <a:lnTo>
                  <a:pt x="2962033" y="412021"/>
                </a:lnTo>
                <a:lnTo>
                  <a:pt x="3041110" y="399622"/>
                </a:lnTo>
                <a:lnTo>
                  <a:pt x="3117529" y="386332"/>
                </a:lnTo>
                <a:lnTo>
                  <a:pt x="3191172" y="372179"/>
                </a:lnTo>
                <a:lnTo>
                  <a:pt x="3261912" y="357192"/>
                </a:lnTo>
                <a:lnTo>
                  <a:pt x="3329631" y="341403"/>
                </a:lnTo>
                <a:lnTo>
                  <a:pt x="3394207" y="324838"/>
                </a:lnTo>
                <a:lnTo>
                  <a:pt x="3455517" y="307528"/>
                </a:lnTo>
                <a:lnTo>
                  <a:pt x="3513444" y="289501"/>
                </a:lnTo>
                <a:lnTo>
                  <a:pt x="3567866" y="270785"/>
                </a:lnTo>
                <a:lnTo>
                  <a:pt x="3618664" y="251408"/>
                </a:lnTo>
                <a:lnTo>
                  <a:pt x="3665716" y="231397"/>
                </a:lnTo>
                <a:lnTo>
                  <a:pt x="3708906" y="210777"/>
                </a:lnTo>
                <a:lnTo>
                  <a:pt x="3748115" y="189572"/>
                </a:lnTo>
                <a:lnTo>
                  <a:pt x="3783224" y="167803"/>
                </a:lnTo>
                <a:lnTo>
                  <a:pt x="3814117" y="145487"/>
                </a:lnTo>
                <a:lnTo>
                  <a:pt x="3852379" y="110923"/>
                </a:lnTo>
                <a:lnTo>
                  <a:pt x="3874784" y="82214"/>
                </a:lnTo>
                <a:lnTo>
                  <a:pt x="3864179" y="82214"/>
                </a:lnTo>
                <a:lnTo>
                  <a:pt x="3864399" y="81765"/>
                </a:lnTo>
                <a:close/>
              </a:path>
              <a:path w="3937000" h="481329">
                <a:moveTo>
                  <a:pt x="3923187" y="58549"/>
                </a:moveTo>
                <a:lnTo>
                  <a:pt x="3875760" y="58549"/>
                </a:lnTo>
                <a:lnTo>
                  <a:pt x="3884315" y="62736"/>
                </a:lnTo>
                <a:lnTo>
                  <a:pt x="3878991" y="73616"/>
                </a:lnTo>
                <a:lnTo>
                  <a:pt x="3936914" y="91604"/>
                </a:lnTo>
                <a:lnTo>
                  <a:pt x="3923187" y="58549"/>
                </a:lnTo>
                <a:close/>
              </a:path>
              <a:path w="3937000" h="481329">
                <a:moveTo>
                  <a:pt x="3864707" y="81371"/>
                </a:moveTo>
                <a:lnTo>
                  <a:pt x="3864399" y="81765"/>
                </a:lnTo>
                <a:lnTo>
                  <a:pt x="3864179" y="82214"/>
                </a:lnTo>
                <a:lnTo>
                  <a:pt x="3864707" y="81371"/>
                </a:lnTo>
                <a:close/>
              </a:path>
              <a:path w="3937000" h="481329">
                <a:moveTo>
                  <a:pt x="3875197" y="81371"/>
                </a:moveTo>
                <a:lnTo>
                  <a:pt x="3864707" y="81371"/>
                </a:lnTo>
                <a:lnTo>
                  <a:pt x="3864179" y="82214"/>
                </a:lnTo>
                <a:lnTo>
                  <a:pt x="3874784" y="82214"/>
                </a:lnTo>
                <a:lnTo>
                  <a:pt x="3875197" y="81371"/>
                </a:lnTo>
                <a:close/>
              </a:path>
              <a:path w="3937000" h="481329">
                <a:moveTo>
                  <a:pt x="3869786" y="70757"/>
                </a:moveTo>
                <a:lnTo>
                  <a:pt x="3864399" y="81765"/>
                </a:lnTo>
                <a:lnTo>
                  <a:pt x="3864707" y="81371"/>
                </a:lnTo>
                <a:lnTo>
                  <a:pt x="3875197" y="81371"/>
                </a:lnTo>
                <a:lnTo>
                  <a:pt x="3878991" y="73616"/>
                </a:lnTo>
                <a:lnTo>
                  <a:pt x="3869786" y="70757"/>
                </a:lnTo>
                <a:close/>
              </a:path>
              <a:path w="3937000" h="481329">
                <a:moveTo>
                  <a:pt x="3875760" y="58549"/>
                </a:moveTo>
                <a:lnTo>
                  <a:pt x="3869786" y="70757"/>
                </a:lnTo>
                <a:lnTo>
                  <a:pt x="3878991" y="73616"/>
                </a:lnTo>
                <a:lnTo>
                  <a:pt x="3884315" y="62736"/>
                </a:lnTo>
                <a:lnTo>
                  <a:pt x="3875760" y="58549"/>
                </a:lnTo>
                <a:close/>
              </a:path>
              <a:path w="3937000" h="481329">
                <a:moveTo>
                  <a:pt x="3898870" y="0"/>
                </a:moveTo>
                <a:lnTo>
                  <a:pt x="3815628" y="53938"/>
                </a:lnTo>
                <a:lnTo>
                  <a:pt x="3869786" y="70757"/>
                </a:lnTo>
                <a:lnTo>
                  <a:pt x="3875760" y="58549"/>
                </a:lnTo>
                <a:lnTo>
                  <a:pt x="3923187" y="58549"/>
                </a:lnTo>
                <a:lnTo>
                  <a:pt x="3898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390141" y="5466798"/>
            <a:ext cx="3302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40" b="1">
                <a:latin typeface="宋体"/>
                <a:cs typeface="宋体"/>
              </a:rPr>
              <a:t>（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37941" y="5431028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50802" y="5448510"/>
            <a:ext cx="3302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40" b="1">
                <a:latin typeface="宋体"/>
                <a:cs typeface="宋体"/>
              </a:rPr>
              <a:t>）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83966" y="6144259"/>
            <a:ext cx="278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4540" y="5644388"/>
            <a:ext cx="516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F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4540" y="0"/>
            <a:ext cx="5100955" cy="1176655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把</a:t>
            </a:r>
            <a:r>
              <a:rPr dirty="0" baseline="1010" sz="4125" spc="22" b="1">
                <a:latin typeface="宋体"/>
                <a:cs typeface="宋体"/>
              </a:rPr>
              <a:t>E</a:t>
            </a:r>
            <a:r>
              <a:rPr dirty="0" baseline="1010" sz="4125" spc="22" b="1" i="1">
                <a:latin typeface="Symbol"/>
                <a:cs typeface="Symbol"/>
              </a:rPr>
              <a:t></a:t>
            </a:r>
            <a:r>
              <a:rPr dirty="0" baseline="1010" sz="4125" spc="67" b="1">
                <a:latin typeface="黑体"/>
                <a:cs typeface="黑体"/>
              </a:rPr>
              <a:t>的转换图代入</a:t>
            </a:r>
            <a:r>
              <a:rPr dirty="0" baseline="1010" sz="4125" spc="30" b="1">
                <a:latin typeface="宋体"/>
                <a:cs typeface="宋体"/>
              </a:rPr>
              <a:t>E</a:t>
            </a:r>
            <a:r>
              <a:rPr dirty="0" baseline="1010" sz="4125" spc="67" b="1">
                <a:latin typeface="黑体"/>
                <a:cs typeface="黑体"/>
              </a:rPr>
              <a:t>的转换图：</a:t>
            </a:r>
            <a:endParaRPr baseline="1010" sz="4125">
              <a:latin typeface="黑体"/>
              <a:cs typeface="黑体"/>
            </a:endParaRPr>
          </a:p>
          <a:p>
            <a:pPr marL="3289300">
              <a:lnSpc>
                <a:spcPct val="100000"/>
              </a:lnSpc>
              <a:spcBef>
                <a:spcPts val="1345"/>
              </a:spcBef>
            </a:pP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415480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预测分析程序的实现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547052" y="1174864"/>
            <a:ext cx="786955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要求用来描述预测分析程序的语言允许递归调用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052" y="1603755"/>
            <a:ext cx="3861435" cy="255524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 b="1">
                <a:latin typeface="Verdana"/>
                <a:cs typeface="Verdana"/>
              </a:rPr>
              <a:t>E</a:t>
            </a:r>
            <a:r>
              <a:rPr dirty="0" baseline="1010" sz="4125" spc="67" b="1">
                <a:latin typeface="黑体"/>
                <a:cs typeface="黑体"/>
              </a:rPr>
              <a:t>的过程：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dirty="0" sz="2800" b="1">
                <a:latin typeface="Verdana"/>
                <a:cs typeface="Verdana"/>
              </a:rPr>
              <a:t>void</a:t>
            </a:r>
            <a:r>
              <a:rPr dirty="0" sz="2800" spc="-4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procE(void)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2800" b="1">
                <a:latin typeface="Verdana"/>
                <a:cs typeface="Verdana"/>
              </a:rPr>
              <a:t>{</a:t>
            </a:r>
            <a:endParaRPr sz="2800">
              <a:latin typeface="Verdana"/>
              <a:cs typeface="Verdana"/>
            </a:endParaRPr>
          </a:p>
          <a:p>
            <a:pPr marL="714375">
              <a:lnSpc>
                <a:spcPct val="100000"/>
              </a:lnSpc>
              <a:spcBef>
                <a:spcPts val="745"/>
              </a:spcBef>
            </a:pPr>
            <a:r>
              <a:rPr dirty="0" sz="2800" spc="-5" b="1">
                <a:latin typeface="Verdana"/>
                <a:cs typeface="Verdana"/>
              </a:rPr>
              <a:t>procT();</a:t>
            </a:r>
            <a:endParaRPr sz="2800">
              <a:latin typeface="Verdana"/>
              <a:cs typeface="Verdana"/>
            </a:endParaRPr>
          </a:p>
          <a:p>
            <a:pPr marL="714375">
              <a:lnSpc>
                <a:spcPct val="100000"/>
              </a:lnSpc>
              <a:spcBef>
                <a:spcPts val="650"/>
              </a:spcBef>
            </a:pPr>
            <a:r>
              <a:rPr dirty="0" sz="2800" b="1">
                <a:latin typeface="Verdana"/>
                <a:cs typeface="Verdana"/>
              </a:rPr>
              <a:t>if </a:t>
            </a:r>
            <a:r>
              <a:rPr dirty="0" sz="2800" spc="-5" b="1">
                <a:latin typeface="Verdana"/>
                <a:cs typeface="Verdana"/>
              </a:rPr>
              <a:t>(char==</a:t>
            </a:r>
            <a:r>
              <a:rPr dirty="0" baseline="1010" sz="4125" spc="-7" b="1" i="1">
                <a:latin typeface="Symbol"/>
                <a:cs typeface="Symbol"/>
              </a:rPr>
              <a:t></a:t>
            </a:r>
            <a:r>
              <a:rPr dirty="0" sz="2800" spc="-5" b="1">
                <a:latin typeface="Verdana"/>
                <a:cs typeface="Verdana"/>
              </a:rPr>
              <a:t>+</a:t>
            </a:r>
            <a:r>
              <a:rPr dirty="0" baseline="1010" sz="4125" spc="-7" b="1" i="1">
                <a:latin typeface="Symbol"/>
                <a:cs typeface="Symbol"/>
              </a:rPr>
              <a:t></a:t>
            </a:r>
            <a:r>
              <a:rPr dirty="0" sz="2800" spc="-5" b="1">
                <a:latin typeface="Verdana"/>
                <a:cs typeface="Verdana"/>
              </a:rPr>
              <a:t>)</a:t>
            </a:r>
            <a:r>
              <a:rPr dirty="0" sz="2800" spc="-30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{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4253" y="4124452"/>
            <a:ext cx="3807460" cy="2080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015" marR="5080">
              <a:lnSpc>
                <a:spcPct val="121400"/>
              </a:lnSpc>
              <a:spcBef>
                <a:spcPts val="100"/>
              </a:spcBef>
            </a:pPr>
            <a:r>
              <a:rPr dirty="0" sz="2800" spc="-5" b="1">
                <a:latin typeface="Verdana"/>
                <a:cs typeface="Verdana"/>
              </a:rPr>
              <a:t>forward</a:t>
            </a:r>
            <a:r>
              <a:rPr dirty="0" sz="2800" spc="-7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pointer;  </a:t>
            </a:r>
            <a:r>
              <a:rPr dirty="0" sz="2800" spc="-5" b="1">
                <a:latin typeface="Verdana"/>
                <a:cs typeface="Verdana"/>
              </a:rPr>
              <a:t>procE();</a:t>
            </a:r>
            <a:endParaRPr sz="2800">
              <a:latin typeface="Verdana"/>
              <a:cs typeface="Verdana"/>
            </a:endParaRPr>
          </a:p>
          <a:p>
            <a:pPr marL="257175">
              <a:lnSpc>
                <a:spcPct val="100000"/>
              </a:lnSpc>
              <a:spcBef>
                <a:spcPts val="645"/>
              </a:spcBef>
            </a:pPr>
            <a:r>
              <a:rPr dirty="0" sz="2800" b="1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00" b="1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43437" y="1918022"/>
            <a:ext cx="4321175" cy="1151255"/>
          </a:xfrm>
          <a:custGeom>
            <a:avLst/>
            <a:gdLst/>
            <a:ahLst/>
            <a:cxnLst/>
            <a:rect l="l" t="t" r="r" b="b"/>
            <a:pathLst>
              <a:path w="4321175" h="1151255">
                <a:moveTo>
                  <a:pt x="0" y="0"/>
                </a:moveTo>
                <a:lnTo>
                  <a:pt x="4321175" y="0"/>
                </a:lnTo>
                <a:lnTo>
                  <a:pt x="4321175" y="1150938"/>
                </a:lnTo>
                <a:lnTo>
                  <a:pt x="0" y="1150938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21206" y="2517799"/>
            <a:ext cx="406400" cy="391795"/>
          </a:xfrm>
          <a:custGeom>
            <a:avLst/>
            <a:gdLst/>
            <a:ahLst/>
            <a:cxnLst/>
            <a:rect l="l" t="t" r="r" b="b"/>
            <a:pathLst>
              <a:path w="406400" h="391794">
                <a:moveTo>
                  <a:pt x="0" y="195781"/>
                </a:moveTo>
                <a:lnTo>
                  <a:pt x="5360" y="150890"/>
                </a:lnTo>
                <a:lnTo>
                  <a:pt x="20629" y="109681"/>
                </a:lnTo>
                <a:lnTo>
                  <a:pt x="44588" y="73329"/>
                </a:lnTo>
                <a:lnTo>
                  <a:pt x="76019" y="43010"/>
                </a:lnTo>
                <a:lnTo>
                  <a:pt x="113704" y="19899"/>
                </a:lnTo>
                <a:lnTo>
                  <a:pt x="156425" y="5170"/>
                </a:lnTo>
                <a:lnTo>
                  <a:pt x="202962" y="0"/>
                </a:lnTo>
                <a:lnTo>
                  <a:pt x="249499" y="5170"/>
                </a:lnTo>
                <a:lnTo>
                  <a:pt x="292220" y="19899"/>
                </a:lnTo>
                <a:lnTo>
                  <a:pt x="329905" y="43010"/>
                </a:lnTo>
                <a:lnTo>
                  <a:pt x="361336" y="73329"/>
                </a:lnTo>
                <a:lnTo>
                  <a:pt x="385295" y="109681"/>
                </a:lnTo>
                <a:lnTo>
                  <a:pt x="400564" y="150890"/>
                </a:lnTo>
                <a:lnTo>
                  <a:pt x="405925" y="195781"/>
                </a:lnTo>
                <a:lnTo>
                  <a:pt x="400564" y="240671"/>
                </a:lnTo>
                <a:lnTo>
                  <a:pt x="385295" y="281880"/>
                </a:lnTo>
                <a:lnTo>
                  <a:pt x="361336" y="318232"/>
                </a:lnTo>
                <a:lnTo>
                  <a:pt x="329905" y="348551"/>
                </a:lnTo>
                <a:lnTo>
                  <a:pt x="292220" y="371662"/>
                </a:lnTo>
                <a:lnTo>
                  <a:pt x="249499" y="386391"/>
                </a:lnTo>
                <a:lnTo>
                  <a:pt x="202962" y="391562"/>
                </a:lnTo>
                <a:lnTo>
                  <a:pt x="156425" y="386391"/>
                </a:lnTo>
                <a:lnTo>
                  <a:pt x="113704" y="371662"/>
                </a:lnTo>
                <a:lnTo>
                  <a:pt x="76019" y="348551"/>
                </a:lnTo>
                <a:lnTo>
                  <a:pt x="44588" y="318232"/>
                </a:lnTo>
                <a:lnTo>
                  <a:pt x="20629" y="281880"/>
                </a:lnTo>
                <a:lnTo>
                  <a:pt x="5360" y="240671"/>
                </a:lnTo>
                <a:lnTo>
                  <a:pt x="0" y="1957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93766" y="2501900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59456" y="2517799"/>
            <a:ext cx="406400" cy="391795"/>
          </a:xfrm>
          <a:custGeom>
            <a:avLst/>
            <a:gdLst/>
            <a:ahLst/>
            <a:cxnLst/>
            <a:rect l="l" t="t" r="r" b="b"/>
            <a:pathLst>
              <a:path w="406400" h="391794">
                <a:moveTo>
                  <a:pt x="0" y="195781"/>
                </a:moveTo>
                <a:lnTo>
                  <a:pt x="5360" y="150890"/>
                </a:lnTo>
                <a:lnTo>
                  <a:pt x="20629" y="109681"/>
                </a:lnTo>
                <a:lnTo>
                  <a:pt x="44588" y="73329"/>
                </a:lnTo>
                <a:lnTo>
                  <a:pt x="76019" y="43010"/>
                </a:lnTo>
                <a:lnTo>
                  <a:pt x="113704" y="19899"/>
                </a:lnTo>
                <a:lnTo>
                  <a:pt x="156425" y="5170"/>
                </a:lnTo>
                <a:lnTo>
                  <a:pt x="202962" y="0"/>
                </a:lnTo>
                <a:lnTo>
                  <a:pt x="249499" y="5170"/>
                </a:lnTo>
                <a:lnTo>
                  <a:pt x="292220" y="19899"/>
                </a:lnTo>
                <a:lnTo>
                  <a:pt x="329905" y="43010"/>
                </a:lnTo>
                <a:lnTo>
                  <a:pt x="361336" y="73329"/>
                </a:lnTo>
                <a:lnTo>
                  <a:pt x="385295" y="109681"/>
                </a:lnTo>
                <a:lnTo>
                  <a:pt x="400564" y="150890"/>
                </a:lnTo>
                <a:lnTo>
                  <a:pt x="405925" y="195781"/>
                </a:lnTo>
                <a:lnTo>
                  <a:pt x="400564" y="240671"/>
                </a:lnTo>
                <a:lnTo>
                  <a:pt x="385295" y="281880"/>
                </a:lnTo>
                <a:lnTo>
                  <a:pt x="361336" y="318232"/>
                </a:lnTo>
                <a:lnTo>
                  <a:pt x="329905" y="348551"/>
                </a:lnTo>
                <a:lnTo>
                  <a:pt x="292220" y="371662"/>
                </a:lnTo>
                <a:lnTo>
                  <a:pt x="249499" y="386391"/>
                </a:lnTo>
                <a:lnTo>
                  <a:pt x="202962" y="391562"/>
                </a:lnTo>
                <a:lnTo>
                  <a:pt x="156425" y="386391"/>
                </a:lnTo>
                <a:lnTo>
                  <a:pt x="113704" y="371662"/>
                </a:lnTo>
                <a:lnTo>
                  <a:pt x="76019" y="348551"/>
                </a:lnTo>
                <a:lnTo>
                  <a:pt x="44588" y="318232"/>
                </a:lnTo>
                <a:lnTo>
                  <a:pt x="20629" y="281880"/>
                </a:lnTo>
                <a:lnTo>
                  <a:pt x="5360" y="240671"/>
                </a:lnTo>
                <a:lnTo>
                  <a:pt x="0" y="1957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32015" y="2501900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15194" y="2499128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60">
                <a:moveTo>
                  <a:pt x="221058" y="0"/>
                </a:moveTo>
                <a:lnTo>
                  <a:pt x="176495" y="5080"/>
                </a:lnTo>
                <a:lnTo>
                  <a:pt x="134956" y="17780"/>
                </a:lnTo>
                <a:lnTo>
                  <a:pt x="97363" y="36830"/>
                </a:lnTo>
                <a:lnTo>
                  <a:pt x="64604" y="63500"/>
                </a:lnTo>
                <a:lnTo>
                  <a:pt x="37566" y="95250"/>
                </a:lnTo>
                <a:lnTo>
                  <a:pt x="17162" y="132080"/>
                </a:lnTo>
                <a:lnTo>
                  <a:pt x="4330" y="172720"/>
                </a:lnTo>
                <a:lnTo>
                  <a:pt x="0" y="215900"/>
                </a:lnTo>
                <a:lnTo>
                  <a:pt x="1256" y="237489"/>
                </a:lnTo>
                <a:lnTo>
                  <a:pt x="10337" y="280670"/>
                </a:lnTo>
                <a:lnTo>
                  <a:pt x="27400" y="318770"/>
                </a:lnTo>
                <a:lnTo>
                  <a:pt x="51504" y="353060"/>
                </a:lnTo>
                <a:lnTo>
                  <a:pt x="81738" y="381000"/>
                </a:lnTo>
                <a:lnTo>
                  <a:pt x="117214" y="405130"/>
                </a:lnTo>
                <a:lnTo>
                  <a:pt x="157045" y="420370"/>
                </a:lnTo>
                <a:lnTo>
                  <a:pt x="200308" y="429260"/>
                </a:lnTo>
                <a:lnTo>
                  <a:pt x="245512" y="429260"/>
                </a:lnTo>
                <a:lnTo>
                  <a:pt x="267475" y="425450"/>
                </a:lnTo>
                <a:lnTo>
                  <a:pt x="288682" y="420370"/>
                </a:lnTo>
                <a:lnTo>
                  <a:pt x="295460" y="417830"/>
                </a:lnTo>
                <a:lnTo>
                  <a:pt x="222295" y="417830"/>
                </a:lnTo>
                <a:lnTo>
                  <a:pt x="200925" y="416560"/>
                </a:lnTo>
                <a:lnTo>
                  <a:pt x="160102" y="407670"/>
                </a:lnTo>
                <a:lnTo>
                  <a:pt x="122566" y="392430"/>
                </a:lnTo>
                <a:lnTo>
                  <a:pt x="89167" y="370839"/>
                </a:lnTo>
                <a:lnTo>
                  <a:pt x="60749" y="344170"/>
                </a:lnTo>
                <a:lnTo>
                  <a:pt x="38146" y="312420"/>
                </a:lnTo>
                <a:lnTo>
                  <a:pt x="22211" y="275589"/>
                </a:lnTo>
                <a:lnTo>
                  <a:pt x="13799" y="236220"/>
                </a:lnTo>
                <a:lnTo>
                  <a:pt x="12682" y="215900"/>
                </a:lnTo>
                <a:lnTo>
                  <a:pt x="13729" y="194310"/>
                </a:lnTo>
                <a:lnTo>
                  <a:pt x="22012" y="154939"/>
                </a:lnTo>
                <a:lnTo>
                  <a:pt x="37839" y="119380"/>
                </a:lnTo>
                <a:lnTo>
                  <a:pt x="60351" y="86360"/>
                </a:lnTo>
                <a:lnTo>
                  <a:pt x="88696" y="59689"/>
                </a:lnTo>
                <a:lnTo>
                  <a:pt x="122031" y="36830"/>
                </a:lnTo>
                <a:lnTo>
                  <a:pt x="159517" y="21589"/>
                </a:lnTo>
                <a:lnTo>
                  <a:pt x="200309" y="13970"/>
                </a:lnTo>
                <a:lnTo>
                  <a:pt x="221677" y="12700"/>
                </a:lnTo>
                <a:lnTo>
                  <a:pt x="295088" y="12700"/>
                </a:lnTo>
                <a:lnTo>
                  <a:pt x="286927" y="10160"/>
                </a:lnTo>
                <a:lnTo>
                  <a:pt x="265664" y="3810"/>
                </a:lnTo>
                <a:lnTo>
                  <a:pt x="243664" y="1270"/>
                </a:lnTo>
                <a:lnTo>
                  <a:pt x="221058" y="0"/>
                </a:lnTo>
                <a:close/>
              </a:path>
              <a:path w="444500" h="429260">
                <a:moveTo>
                  <a:pt x="295088" y="12700"/>
                </a:moveTo>
                <a:lnTo>
                  <a:pt x="221677" y="12700"/>
                </a:lnTo>
                <a:lnTo>
                  <a:pt x="243046" y="13970"/>
                </a:lnTo>
                <a:lnTo>
                  <a:pt x="263814" y="16510"/>
                </a:lnTo>
                <a:lnTo>
                  <a:pt x="303102" y="29210"/>
                </a:lnTo>
                <a:lnTo>
                  <a:pt x="338674" y="46989"/>
                </a:lnTo>
                <a:lnTo>
                  <a:pt x="369688" y="72389"/>
                </a:lnTo>
                <a:lnTo>
                  <a:pt x="395304" y="101600"/>
                </a:lnTo>
                <a:lnTo>
                  <a:pt x="414680" y="135889"/>
                </a:lnTo>
                <a:lnTo>
                  <a:pt x="426961" y="173989"/>
                </a:lnTo>
                <a:lnTo>
                  <a:pt x="431289" y="214630"/>
                </a:lnTo>
                <a:lnTo>
                  <a:pt x="430241" y="234950"/>
                </a:lnTo>
                <a:lnTo>
                  <a:pt x="421960" y="274320"/>
                </a:lnTo>
                <a:lnTo>
                  <a:pt x="406133" y="311150"/>
                </a:lnTo>
                <a:lnTo>
                  <a:pt x="383620" y="342900"/>
                </a:lnTo>
                <a:lnTo>
                  <a:pt x="355274" y="370839"/>
                </a:lnTo>
                <a:lnTo>
                  <a:pt x="321941" y="392430"/>
                </a:lnTo>
                <a:lnTo>
                  <a:pt x="284454" y="407670"/>
                </a:lnTo>
                <a:lnTo>
                  <a:pt x="243662" y="416560"/>
                </a:lnTo>
                <a:lnTo>
                  <a:pt x="222295" y="417830"/>
                </a:lnTo>
                <a:lnTo>
                  <a:pt x="295460" y="417830"/>
                </a:lnTo>
                <a:lnTo>
                  <a:pt x="346608" y="392430"/>
                </a:lnTo>
                <a:lnTo>
                  <a:pt x="379368" y="367030"/>
                </a:lnTo>
                <a:lnTo>
                  <a:pt x="406405" y="335280"/>
                </a:lnTo>
                <a:lnTo>
                  <a:pt x="426810" y="298450"/>
                </a:lnTo>
                <a:lnTo>
                  <a:pt x="439640" y="257810"/>
                </a:lnTo>
                <a:lnTo>
                  <a:pt x="443972" y="214630"/>
                </a:lnTo>
                <a:lnTo>
                  <a:pt x="442716" y="191770"/>
                </a:lnTo>
                <a:lnTo>
                  <a:pt x="433635" y="149860"/>
                </a:lnTo>
                <a:lnTo>
                  <a:pt x="416571" y="111760"/>
                </a:lnTo>
                <a:lnTo>
                  <a:pt x="392466" y="77470"/>
                </a:lnTo>
                <a:lnTo>
                  <a:pt x="362233" y="48260"/>
                </a:lnTo>
                <a:lnTo>
                  <a:pt x="326758" y="25400"/>
                </a:lnTo>
                <a:lnTo>
                  <a:pt x="307329" y="16510"/>
                </a:lnTo>
                <a:lnTo>
                  <a:pt x="295088" y="12700"/>
                </a:lnTo>
                <a:close/>
              </a:path>
              <a:path w="444500" h="429260">
                <a:moveTo>
                  <a:pt x="222295" y="25400"/>
                </a:moveTo>
                <a:lnTo>
                  <a:pt x="182610" y="29210"/>
                </a:lnTo>
                <a:lnTo>
                  <a:pt x="145660" y="40639"/>
                </a:lnTo>
                <a:lnTo>
                  <a:pt x="97068" y="68580"/>
                </a:lnTo>
                <a:lnTo>
                  <a:pt x="59060" y="109220"/>
                </a:lnTo>
                <a:lnTo>
                  <a:pt x="34283" y="158750"/>
                </a:lnTo>
                <a:lnTo>
                  <a:pt x="25364" y="214630"/>
                </a:lnTo>
                <a:lnTo>
                  <a:pt x="26343" y="233680"/>
                </a:lnTo>
                <a:lnTo>
                  <a:pt x="40653" y="288289"/>
                </a:lnTo>
                <a:lnTo>
                  <a:pt x="69992" y="335280"/>
                </a:lnTo>
                <a:lnTo>
                  <a:pt x="111718" y="372110"/>
                </a:lnTo>
                <a:lnTo>
                  <a:pt x="163159" y="396239"/>
                </a:lnTo>
                <a:lnTo>
                  <a:pt x="201543" y="403860"/>
                </a:lnTo>
                <a:lnTo>
                  <a:pt x="221677" y="405130"/>
                </a:lnTo>
                <a:lnTo>
                  <a:pt x="241813" y="403860"/>
                </a:lnTo>
                <a:lnTo>
                  <a:pt x="261360" y="401320"/>
                </a:lnTo>
                <a:lnTo>
                  <a:pt x="280226" y="396239"/>
                </a:lnTo>
                <a:lnTo>
                  <a:pt x="291078" y="392430"/>
                </a:lnTo>
                <a:lnTo>
                  <a:pt x="221058" y="392430"/>
                </a:lnTo>
                <a:lnTo>
                  <a:pt x="202161" y="391160"/>
                </a:lnTo>
                <a:lnTo>
                  <a:pt x="149326" y="377189"/>
                </a:lnTo>
                <a:lnTo>
                  <a:pt x="104028" y="350520"/>
                </a:lnTo>
                <a:lnTo>
                  <a:pt x="68742" y="312420"/>
                </a:lnTo>
                <a:lnTo>
                  <a:pt x="45960" y="266700"/>
                </a:lnTo>
                <a:lnTo>
                  <a:pt x="38047" y="214630"/>
                </a:lnTo>
                <a:lnTo>
                  <a:pt x="39095" y="195580"/>
                </a:lnTo>
                <a:lnTo>
                  <a:pt x="52785" y="146050"/>
                </a:lnTo>
                <a:lnTo>
                  <a:pt x="80426" y="101600"/>
                </a:lnTo>
                <a:lnTo>
                  <a:pt x="119651" y="68580"/>
                </a:lnTo>
                <a:lnTo>
                  <a:pt x="167972" y="45720"/>
                </a:lnTo>
                <a:lnTo>
                  <a:pt x="222912" y="38100"/>
                </a:lnTo>
                <a:lnTo>
                  <a:pt x="291649" y="38100"/>
                </a:lnTo>
                <a:lnTo>
                  <a:pt x="280812" y="34289"/>
                </a:lnTo>
                <a:lnTo>
                  <a:pt x="261965" y="29210"/>
                </a:lnTo>
                <a:lnTo>
                  <a:pt x="242429" y="26670"/>
                </a:lnTo>
                <a:lnTo>
                  <a:pt x="222295" y="25400"/>
                </a:lnTo>
                <a:close/>
              </a:path>
              <a:path w="444500" h="429260">
                <a:moveTo>
                  <a:pt x="291649" y="38100"/>
                </a:moveTo>
                <a:lnTo>
                  <a:pt x="222912" y="38100"/>
                </a:lnTo>
                <a:lnTo>
                  <a:pt x="241810" y="39370"/>
                </a:lnTo>
                <a:lnTo>
                  <a:pt x="260115" y="41910"/>
                </a:lnTo>
                <a:lnTo>
                  <a:pt x="310702" y="59689"/>
                </a:lnTo>
                <a:lnTo>
                  <a:pt x="352944" y="91439"/>
                </a:lnTo>
                <a:lnTo>
                  <a:pt x="384332" y="132080"/>
                </a:lnTo>
                <a:lnTo>
                  <a:pt x="402417" y="180339"/>
                </a:lnTo>
                <a:lnTo>
                  <a:pt x="405925" y="215900"/>
                </a:lnTo>
                <a:lnTo>
                  <a:pt x="404877" y="233680"/>
                </a:lnTo>
                <a:lnTo>
                  <a:pt x="391187" y="284480"/>
                </a:lnTo>
                <a:lnTo>
                  <a:pt x="363546" y="327660"/>
                </a:lnTo>
                <a:lnTo>
                  <a:pt x="324319" y="361950"/>
                </a:lnTo>
                <a:lnTo>
                  <a:pt x="275998" y="383539"/>
                </a:lnTo>
                <a:lnTo>
                  <a:pt x="221058" y="392430"/>
                </a:lnTo>
                <a:lnTo>
                  <a:pt x="291078" y="392430"/>
                </a:lnTo>
                <a:lnTo>
                  <a:pt x="331749" y="372110"/>
                </a:lnTo>
                <a:lnTo>
                  <a:pt x="373583" y="335280"/>
                </a:lnTo>
                <a:lnTo>
                  <a:pt x="403062" y="289560"/>
                </a:lnTo>
                <a:lnTo>
                  <a:pt x="417559" y="234950"/>
                </a:lnTo>
                <a:lnTo>
                  <a:pt x="418607" y="215900"/>
                </a:lnTo>
                <a:lnTo>
                  <a:pt x="417629" y="195580"/>
                </a:lnTo>
                <a:lnTo>
                  <a:pt x="403317" y="142239"/>
                </a:lnTo>
                <a:lnTo>
                  <a:pt x="373980" y="95250"/>
                </a:lnTo>
                <a:lnTo>
                  <a:pt x="332253" y="58420"/>
                </a:lnTo>
                <a:lnTo>
                  <a:pt x="298874" y="40639"/>
                </a:lnTo>
                <a:lnTo>
                  <a:pt x="29164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506777" y="2501900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7776" y="2657798"/>
            <a:ext cx="812800" cy="127000"/>
          </a:xfrm>
          <a:custGeom>
            <a:avLst/>
            <a:gdLst/>
            <a:ahLst/>
            <a:cxnLst/>
            <a:rect l="l" t="t" r="r" b="b"/>
            <a:pathLst>
              <a:path w="812800" h="127000">
                <a:moveTo>
                  <a:pt x="736600" y="68262"/>
                </a:moveTo>
                <a:lnTo>
                  <a:pt x="736600" y="127000"/>
                </a:lnTo>
                <a:lnTo>
                  <a:pt x="807084" y="68262"/>
                </a:lnTo>
                <a:lnTo>
                  <a:pt x="736600" y="68262"/>
                </a:lnTo>
                <a:close/>
              </a:path>
              <a:path w="812800" h="127000">
                <a:moveTo>
                  <a:pt x="736600" y="58737"/>
                </a:moveTo>
                <a:lnTo>
                  <a:pt x="736600" y="68262"/>
                </a:lnTo>
                <a:lnTo>
                  <a:pt x="749300" y="68262"/>
                </a:lnTo>
                <a:lnTo>
                  <a:pt x="749300" y="58737"/>
                </a:lnTo>
                <a:lnTo>
                  <a:pt x="736600" y="58737"/>
                </a:lnTo>
                <a:close/>
              </a:path>
              <a:path w="812800" h="127000">
                <a:moveTo>
                  <a:pt x="736600" y="0"/>
                </a:moveTo>
                <a:lnTo>
                  <a:pt x="736600" y="58737"/>
                </a:lnTo>
                <a:lnTo>
                  <a:pt x="749300" y="58737"/>
                </a:lnTo>
                <a:lnTo>
                  <a:pt x="749300" y="68262"/>
                </a:lnTo>
                <a:lnTo>
                  <a:pt x="807086" y="68261"/>
                </a:lnTo>
                <a:lnTo>
                  <a:pt x="812800" y="63500"/>
                </a:lnTo>
                <a:lnTo>
                  <a:pt x="736600" y="0"/>
                </a:lnTo>
                <a:close/>
              </a:path>
              <a:path w="812800" h="127000">
                <a:moveTo>
                  <a:pt x="0" y="58736"/>
                </a:moveTo>
                <a:lnTo>
                  <a:pt x="0" y="68261"/>
                </a:lnTo>
                <a:lnTo>
                  <a:pt x="736600" y="68262"/>
                </a:lnTo>
                <a:lnTo>
                  <a:pt x="736600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00950" y="2657798"/>
            <a:ext cx="814705" cy="127000"/>
          </a:xfrm>
          <a:custGeom>
            <a:avLst/>
            <a:gdLst/>
            <a:ahLst/>
            <a:cxnLst/>
            <a:rect l="l" t="t" r="r" b="b"/>
            <a:pathLst>
              <a:path w="814704" h="127000">
                <a:moveTo>
                  <a:pt x="738188" y="68262"/>
                </a:moveTo>
                <a:lnTo>
                  <a:pt x="738188" y="127000"/>
                </a:lnTo>
                <a:lnTo>
                  <a:pt x="808673" y="68262"/>
                </a:lnTo>
                <a:lnTo>
                  <a:pt x="738188" y="68262"/>
                </a:lnTo>
                <a:close/>
              </a:path>
              <a:path w="814704" h="127000">
                <a:moveTo>
                  <a:pt x="738188" y="58737"/>
                </a:moveTo>
                <a:lnTo>
                  <a:pt x="738188" y="68262"/>
                </a:lnTo>
                <a:lnTo>
                  <a:pt x="750888" y="68262"/>
                </a:lnTo>
                <a:lnTo>
                  <a:pt x="750888" y="58737"/>
                </a:lnTo>
                <a:lnTo>
                  <a:pt x="738188" y="58737"/>
                </a:lnTo>
                <a:close/>
              </a:path>
              <a:path w="814704" h="127000">
                <a:moveTo>
                  <a:pt x="738188" y="0"/>
                </a:moveTo>
                <a:lnTo>
                  <a:pt x="738188" y="58737"/>
                </a:lnTo>
                <a:lnTo>
                  <a:pt x="750888" y="58737"/>
                </a:lnTo>
                <a:lnTo>
                  <a:pt x="750888" y="68262"/>
                </a:lnTo>
                <a:lnTo>
                  <a:pt x="808675" y="68261"/>
                </a:lnTo>
                <a:lnTo>
                  <a:pt x="814388" y="63500"/>
                </a:lnTo>
                <a:lnTo>
                  <a:pt x="738188" y="0"/>
                </a:lnTo>
                <a:close/>
              </a:path>
              <a:path w="814704" h="127000">
                <a:moveTo>
                  <a:pt x="0" y="58736"/>
                </a:moveTo>
                <a:lnTo>
                  <a:pt x="0" y="68261"/>
                </a:lnTo>
                <a:lnTo>
                  <a:pt x="738188" y="68262"/>
                </a:lnTo>
                <a:lnTo>
                  <a:pt x="738188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04961" y="2238698"/>
            <a:ext cx="1179830" cy="299085"/>
          </a:xfrm>
          <a:custGeom>
            <a:avLst/>
            <a:gdLst/>
            <a:ahLst/>
            <a:cxnLst/>
            <a:rect l="l" t="t" r="r" b="b"/>
            <a:pathLst>
              <a:path w="1179829" h="299085">
                <a:moveTo>
                  <a:pt x="0" y="202189"/>
                </a:moveTo>
                <a:lnTo>
                  <a:pt x="21229" y="299079"/>
                </a:lnTo>
                <a:lnTo>
                  <a:pt x="112704" y="260727"/>
                </a:lnTo>
                <a:lnTo>
                  <a:pt x="83130" y="245366"/>
                </a:lnTo>
                <a:lnTo>
                  <a:pt x="54462" y="245366"/>
                </a:lnTo>
                <a:lnTo>
                  <a:pt x="46534" y="240089"/>
                </a:lnTo>
                <a:lnTo>
                  <a:pt x="53324" y="229885"/>
                </a:lnTo>
                <a:lnTo>
                  <a:pt x="0" y="202189"/>
                </a:lnTo>
                <a:close/>
              </a:path>
              <a:path w="1179829" h="299085">
                <a:moveTo>
                  <a:pt x="735206" y="9522"/>
                </a:moveTo>
                <a:lnTo>
                  <a:pt x="603007" y="9522"/>
                </a:lnTo>
                <a:lnTo>
                  <a:pt x="651996" y="10782"/>
                </a:lnTo>
                <a:lnTo>
                  <a:pt x="700055" y="14524"/>
                </a:lnTo>
                <a:lnTo>
                  <a:pt x="746998" y="20660"/>
                </a:lnTo>
                <a:lnTo>
                  <a:pt x="792638" y="29099"/>
                </a:lnTo>
                <a:lnTo>
                  <a:pt x="836787" y="39754"/>
                </a:lnTo>
                <a:lnTo>
                  <a:pt x="879259" y="52534"/>
                </a:lnTo>
                <a:lnTo>
                  <a:pt x="919866" y="67350"/>
                </a:lnTo>
                <a:lnTo>
                  <a:pt x="958420" y="84109"/>
                </a:lnTo>
                <a:lnTo>
                  <a:pt x="994737" y="102720"/>
                </a:lnTo>
                <a:lnTo>
                  <a:pt x="1028630" y="123089"/>
                </a:lnTo>
                <a:lnTo>
                  <a:pt x="1059912" y="145125"/>
                </a:lnTo>
                <a:lnTo>
                  <a:pt x="1113923" y="193812"/>
                </a:lnTo>
                <a:lnTo>
                  <a:pt x="1155335" y="248025"/>
                </a:lnTo>
                <a:lnTo>
                  <a:pt x="1171116" y="277483"/>
                </a:lnTo>
                <a:lnTo>
                  <a:pt x="1179512" y="272985"/>
                </a:lnTo>
                <a:lnTo>
                  <a:pt x="1144150" y="214891"/>
                </a:lnTo>
                <a:lnTo>
                  <a:pt x="1095085" y="161941"/>
                </a:lnTo>
                <a:lnTo>
                  <a:pt x="1034117" y="115304"/>
                </a:lnTo>
                <a:lnTo>
                  <a:pt x="999646" y="94557"/>
                </a:lnTo>
                <a:lnTo>
                  <a:pt x="962766" y="75633"/>
                </a:lnTo>
                <a:lnTo>
                  <a:pt x="923664" y="58615"/>
                </a:lnTo>
                <a:lnTo>
                  <a:pt x="882525" y="43587"/>
                </a:lnTo>
                <a:lnTo>
                  <a:pt x="839533" y="30633"/>
                </a:lnTo>
                <a:lnTo>
                  <a:pt x="794875" y="19841"/>
                </a:lnTo>
                <a:lnTo>
                  <a:pt x="748732" y="11294"/>
                </a:lnTo>
                <a:lnTo>
                  <a:pt x="735206" y="9522"/>
                </a:lnTo>
                <a:close/>
              </a:path>
              <a:path w="1179829" h="299085">
                <a:moveTo>
                  <a:pt x="53324" y="229885"/>
                </a:moveTo>
                <a:lnTo>
                  <a:pt x="46534" y="240089"/>
                </a:lnTo>
                <a:lnTo>
                  <a:pt x="54462" y="245366"/>
                </a:lnTo>
                <a:lnTo>
                  <a:pt x="61827" y="234301"/>
                </a:lnTo>
                <a:lnTo>
                  <a:pt x="53324" y="229885"/>
                </a:lnTo>
                <a:close/>
              </a:path>
              <a:path w="1179829" h="299085">
                <a:moveTo>
                  <a:pt x="61827" y="234301"/>
                </a:moveTo>
                <a:lnTo>
                  <a:pt x="54462" y="245366"/>
                </a:lnTo>
                <a:lnTo>
                  <a:pt x="83130" y="245366"/>
                </a:lnTo>
                <a:lnTo>
                  <a:pt x="61827" y="234301"/>
                </a:lnTo>
                <a:close/>
              </a:path>
              <a:path w="1179829" h="299085">
                <a:moveTo>
                  <a:pt x="603253" y="0"/>
                </a:moveTo>
                <a:lnTo>
                  <a:pt x="551112" y="1416"/>
                </a:lnTo>
                <a:lnTo>
                  <a:pt x="500052" y="5605"/>
                </a:lnTo>
                <a:lnTo>
                  <a:pt x="450289" y="12465"/>
                </a:lnTo>
                <a:lnTo>
                  <a:pt x="401979" y="21899"/>
                </a:lnTo>
                <a:lnTo>
                  <a:pt x="355493" y="33764"/>
                </a:lnTo>
                <a:lnTo>
                  <a:pt x="310876" y="47994"/>
                </a:lnTo>
                <a:lnTo>
                  <a:pt x="268394" y="64474"/>
                </a:lnTo>
                <a:lnTo>
                  <a:pt x="228255" y="83098"/>
                </a:lnTo>
                <a:lnTo>
                  <a:pt x="190667" y="103765"/>
                </a:lnTo>
                <a:lnTo>
                  <a:pt x="155841" y="126372"/>
                </a:lnTo>
                <a:lnTo>
                  <a:pt x="123988" y="150822"/>
                </a:lnTo>
                <a:lnTo>
                  <a:pt x="95321" y="177012"/>
                </a:lnTo>
                <a:lnTo>
                  <a:pt x="69615" y="205407"/>
                </a:lnTo>
                <a:lnTo>
                  <a:pt x="53324" y="229885"/>
                </a:lnTo>
                <a:lnTo>
                  <a:pt x="61827" y="234301"/>
                </a:lnTo>
                <a:lnTo>
                  <a:pt x="77172" y="211245"/>
                </a:lnTo>
                <a:lnTo>
                  <a:pt x="77544" y="210685"/>
                </a:lnTo>
                <a:lnTo>
                  <a:pt x="101748" y="184042"/>
                </a:lnTo>
                <a:lnTo>
                  <a:pt x="129791" y="158375"/>
                </a:lnTo>
                <a:lnTo>
                  <a:pt x="161030" y="134360"/>
                </a:lnTo>
                <a:lnTo>
                  <a:pt x="195258" y="112110"/>
                </a:lnTo>
                <a:lnTo>
                  <a:pt x="232266" y="91738"/>
                </a:lnTo>
                <a:lnTo>
                  <a:pt x="271840" y="73353"/>
                </a:lnTo>
                <a:lnTo>
                  <a:pt x="313772" y="57068"/>
                </a:lnTo>
                <a:lnTo>
                  <a:pt x="357849" y="42993"/>
                </a:lnTo>
                <a:lnTo>
                  <a:pt x="403859" y="31234"/>
                </a:lnTo>
                <a:lnTo>
                  <a:pt x="451692" y="21885"/>
                </a:lnTo>
                <a:lnTo>
                  <a:pt x="500832" y="15099"/>
                </a:lnTo>
                <a:lnTo>
                  <a:pt x="551371" y="10937"/>
                </a:lnTo>
                <a:lnTo>
                  <a:pt x="603007" y="9522"/>
                </a:lnTo>
                <a:lnTo>
                  <a:pt x="735206" y="9522"/>
                </a:lnTo>
                <a:lnTo>
                  <a:pt x="701291" y="5079"/>
                </a:lnTo>
                <a:lnTo>
                  <a:pt x="652736" y="1286"/>
                </a:lnTo>
                <a:lnTo>
                  <a:pt x="603253" y="0"/>
                </a:lnTo>
                <a:close/>
              </a:path>
              <a:path w="1179829" h="299085">
                <a:moveTo>
                  <a:pt x="77544" y="210685"/>
                </a:moveTo>
                <a:lnTo>
                  <a:pt x="77108" y="211245"/>
                </a:lnTo>
                <a:lnTo>
                  <a:pt x="77349" y="210978"/>
                </a:lnTo>
                <a:lnTo>
                  <a:pt x="77544" y="210685"/>
                </a:lnTo>
                <a:close/>
              </a:path>
              <a:path w="1179829" h="299085">
                <a:moveTo>
                  <a:pt x="77349" y="210978"/>
                </a:moveTo>
                <a:lnTo>
                  <a:pt x="77108" y="211245"/>
                </a:lnTo>
                <a:lnTo>
                  <a:pt x="77349" y="210978"/>
                </a:lnTo>
                <a:close/>
              </a:path>
              <a:path w="1179829" h="299085">
                <a:moveTo>
                  <a:pt x="77615" y="210685"/>
                </a:moveTo>
                <a:lnTo>
                  <a:pt x="77349" y="210978"/>
                </a:lnTo>
                <a:lnTo>
                  <a:pt x="77615" y="210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560502" y="1877059"/>
            <a:ext cx="186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79702" y="2302974"/>
            <a:ext cx="14668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4790" y="2337308"/>
            <a:ext cx="216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0777" y="2507996"/>
            <a:ext cx="520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endParaRPr baseline="1182" sz="3525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24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227" y="1160925"/>
            <a:ext cx="4054475" cy="265684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0000FF"/>
              </a:buClr>
              <a:buSzPct val="6875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200" spc="5" b="1">
                <a:latin typeface="Verdana"/>
                <a:cs typeface="Verdana"/>
              </a:rPr>
              <a:t>T</a:t>
            </a:r>
            <a:r>
              <a:rPr dirty="0" sz="3100" spc="95" b="1">
                <a:latin typeface="黑体"/>
                <a:cs typeface="黑体"/>
              </a:rPr>
              <a:t>的过程：</a:t>
            </a:r>
            <a:endParaRPr sz="3100">
              <a:latin typeface="黑体"/>
              <a:cs typeface="黑体"/>
            </a:endParaRPr>
          </a:p>
          <a:p>
            <a:pPr marL="714375">
              <a:lnSpc>
                <a:spcPct val="100000"/>
              </a:lnSpc>
              <a:spcBef>
                <a:spcPts val="665"/>
              </a:spcBef>
            </a:pPr>
            <a:r>
              <a:rPr dirty="0" sz="2800" b="1">
                <a:latin typeface="Verdana"/>
                <a:cs typeface="Verdana"/>
              </a:rPr>
              <a:t>void</a:t>
            </a:r>
            <a:r>
              <a:rPr dirty="0" sz="2800" spc="-6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procT(void)</a:t>
            </a:r>
            <a:endParaRPr sz="2800">
              <a:latin typeface="Verdana"/>
              <a:cs typeface="Verdana"/>
            </a:endParaRPr>
          </a:p>
          <a:p>
            <a:pPr marL="714375">
              <a:lnSpc>
                <a:spcPct val="100000"/>
              </a:lnSpc>
              <a:spcBef>
                <a:spcPts val="625"/>
              </a:spcBef>
            </a:pPr>
            <a:r>
              <a:rPr dirty="0" sz="2800" b="1">
                <a:latin typeface="Verdana"/>
                <a:cs typeface="Verdana"/>
              </a:rPr>
              <a:t>{</a:t>
            </a:r>
            <a:endParaRPr sz="2800">
              <a:latin typeface="Verdana"/>
              <a:cs typeface="Verdana"/>
            </a:endParaRPr>
          </a:p>
          <a:p>
            <a:pPr marL="958215">
              <a:lnSpc>
                <a:spcPct val="100000"/>
              </a:lnSpc>
              <a:spcBef>
                <a:spcPts val="745"/>
              </a:spcBef>
            </a:pPr>
            <a:r>
              <a:rPr dirty="0" sz="2800" spc="-5" b="1">
                <a:latin typeface="Verdana"/>
                <a:cs typeface="Verdana"/>
              </a:rPr>
              <a:t>procF();</a:t>
            </a:r>
            <a:endParaRPr sz="2800">
              <a:latin typeface="Verdana"/>
              <a:cs typeface="Verdana"/>
            </a:endParaRPr>
          </a:p>
          <a:p>
            <a:pPr marL="958215">
              <a:lnSpc>
                <a:spcPct val="100000"/>
              </a:lnSpc>
              <a:spcBef>
                <a:spcPts val="645"/>
              </a:spcBef>
            </a:pPr>
            <a:r>
              <a:rPr dirty="0" sz="2800" b="1">
                <a:latin typeface="Verdana"/>
                <a:cs typeface="Verdana"/>
              </a:rPr>
              <a:t>if </a:t>
            </a:r>
            <a:r>
              <a:rPr dirty="0" sz="2800" spc="-5" b="1">
                <a:latin typeface="Verdana"/>
                <a:cs typeface="Verdana"/>
              </a:rPr>
              <a:t>(char==</a:t>
            </a:r>
            <a:r>
              <a:rPr dirty="0" baseline="1010" sz="4125" spc="-7" b="1" i="1">
                <a:latin typeface="Symbol"/>
                <a:cs typeface="Symbol"/>
              </a:rPr>
              <a:t></a:t>
            </a:r>
            <a:r>
              <a:rPr dirty="0" sz="2800" spc="-5" b="1">
                <a:latin typeface="Verdana"/>
                <a:cs typeface="Verdana"/>
              </a:rPr>
              <a:t>*</a:t>
            </a:r>
            <a:r>
              <a:rPr dirty="0" baseline="1010" sz="4125" spc="-7" b="1" i="1">
                <a:latin typeface="Symbol"/>
                <a:cs typeface="Symbol"/>
              </a:rPr>
              <a:t></a:t>
            </a:r>
            <a:r>
              <a:rPr dirty="0" sz="2800" spc="-5" b="1">
                <a:latin typeface="Verdana"/>
                <a:cs typeface="Verdana"/>
              </a:rPr>
              <a:t>)</a:t>
            </a:r>
            <a:r>
              <a:rPr dirty="0" sz="2800" spc="-2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{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903" y="3776979"/>
            <a:ext cx="3929379" cy="2085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3570" marR="5080">
              <a:lnSpc>
                <a:spcPct val="122100"/>
              </a:lnSpc>
              <a:spcBef>
                <a:spcPts val="100"/>
              </a:spcBef>
            </a:pPr>
            <a:r>
              <a:rPr dirty="0" sz="2800" spc="-5" b="1">
                <a:latin typeface="Verdana"/>
                <a:cs typeface="Verdana"/>
              </a:rPr>
              <a:t>forward</a:t>
            </a:r>
            <a:r>
              <a:rPr dirty="0" sz="2800" spc="-7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pointer;  </a:t>
            </a:r>
            <a:r>
              <a:rPr dirty="0" sz="2800" spc="-5" b="1">
                <a:latin typeface="Verdana"/>
                <a:cs typeface="Verdana"/>
              </a:rPr>
              <a:t>procT();</a:t>
            </a:r>
            <a:endParaRPr sz="2800">
              <a:latin typeface="Verdana"/>
              <a:cs typeface="Verdana"/>
            </a:endParaRPr>
          </a:p>
          <a:p>
            <a:pPr marL="256540">
              <a:lnSpc>
                <a:spcPct val="100000"/>
              </a:lnSpc>
              <a:spcBef>
                <a:spcPts val="650"/>
              </a:spcBef>
            </a:pPr>
            <a:r>
              <a:rPr dirty="0" sz="2800" b="1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800" b="1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3292" y="917779"/>
            <a:ext cx="4321175" cy="1152525"/>
          </a:xfrm>
          <a:custGeom>
            <a:avLst/>
            <a:gdLst/>
            <a:ahLst/>
            <a:cxnLst/>
            <a:rect l="l" t="t" r="r" b="b"/>
            <a:pathLst>
              <a:path w="4321175" h="1152525">
                <a:moveTo>
                  <a:pt x="0" y="0"/>
                </a:moveTo>
                <a:lnTo>
                  <a:pt x="4321173" y="0"/>
                </a:lnTo>
                <a:lnTo>
                  <a:pt x="4321173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81672" y="1515968"/>
            <a:ext cx="406400" cy="391795"/>
          </a:xfrm>
          <a:custGeom>
            <a:avLst/>
            <a:gdLst/>
            <a:ahLst/>
            <a:cxnLst/>
            <a:rect l="l" t="t" r="r" b="b"/>
            <a:pathLst>
              <a:path w="406400" h="391794">
                <a:moveTo>
                  <a:pt x="0" y="195781"/>
                </a:moveTo>
                <a:lnTo>
                  <a:pt x="5360" y="150890"/>
                </a:lnTo>
                <a:lnTo>
                  <a:pt x="20629" y="109681"/>
                </a:lnTo>
                <a:lnTo>
                  <a:pt x="44588" y="73329"/>
                </a:lnTo>
                <a:lnTo>
                  <a:pt x="76019" y="43010"/>
                </a:lnTo>
                <a:lnTo>
                  <a:pt x="113704" y="19899"/>
                </a:lnTo>
                <a:lnTo>
                  <a:pt x="156425" y="5170"/>
                </a:lnTo>
                <a:lnTo>
                  <a:pt x="202962" y="0"/>
                </a:lnTo>
                <a:lnTo>
                  <a:pt x="249499" y="5170"/>
                </a:lnTo>
                <a:lnTo>
                  <a:pt x="292220" y="19899"/>
                </a:lnTo>
                <a:lnTo>
                  <a:pt x="329905" y="43010"/>
                </a:lnTo>
                <a:lnTo>
                  <a:pt x="361336" y="73329"/>
                </a:lnTo>
                <a:lnTo>
                  <a:pt x="385295" y="109681"/>
                </a:lnTo>
                <a:lnTo>
                  <a:pt x="400564" y="150890"/>
                </a:lnTo>
                <a:lnTo>
                  <a:pt x="405925" y="195781"/>
                </a:lnTo>
                <a:lnTo>
                  <a:pt x="400564" y="240671"/>
                </a:lnTo>
                <a:lnTo>
                  <a:pt x="385295" y="281880"/>
                </a:lnTo>
                <a:lnTo>
                  <a:pt x="361336" y="318232"/>
                </a:lnTo>
                <a:lnTo>
                  <a:pt x="329905" y="348551"/>
                </a:lnTo>
                <a:lnTo>
                  <a:pt x="292220" y="371662"/>
                </a:lnTo>
                <a:lnTo>
                  <a:pt x="249499" y="386391"/>
                </a:lnTo>
                <a:lnTo>
                  <a:pt x="202962" y="391562"/>
                </a:lnTo>
                <a:lnTo>
                  <a:pt x="156425" y="386391"/>
                </a:lnTo>
                <a:lnTo>
                  <a:pt x="113704" y="371662"/>
                </a:lnTo>
                <a:lnTo>
                  <a:pt x="76019" y="348551"/>
                </a:lnTo>
                <a:lnTo>
                  <a:pt x="44588" y="318232"/>
                </a:lnTo>
                <a:lnTo>
                  <a:pt x="20629" y="281880"/>
                </a:lnTo>
                <a:lnTo>
                  <a:pt x="5360" y="240671"/>
                </a:lnTo>
                <a:lnTo>
                  <a:pt x="0" y="1957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54232" y="1499108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56435" y="1515968"/>
            <a:ext cx="406400" cy="391795"/>
          </a:xfrm>
          <a:custGeom>
            <a:avLst/>
            <a:gdLst/>
            <a:ahLst/>
            <a:cxnLst/>
            <a:rect l="l" t="t" r="r" b="b"/>
            <a:pathLst>
              <a:path w="406400" h="391794">
                <a:moveTo>
                  <a:pt x="0" y="195781"/>
                </a:moveTo>
                <a:lnTo>
                  <a:pt x="5360" y="150890"/>
                </a:lnTo>
                <a:lnTo>
                  <a:pt x="20629" y="109681"/>
                </a:lnTo>
                <a:lnTo>
                  <a:pt x="44588" y="73329"/>
                </a:lnTo>
                <a:lnTo>
                  <a:pt x="76019" y="43010"/>
                </a:lnTo>
                <a:lnTo>
                  <a:pt x="113704" y="19899"/>
                </a:lnTo>
                <a:lnTo>
                  <a:pt x="156425" y="5170"/>
                </a:lnTo>
                <a:lnTo>
                  <a:pt x="202962" y="0"/>
                </a:lnTo>
                <a:lnTo>
                  <a:pt x="249499" y="5170"/>
                </a:lnTo>
                <a:lnTo>
                  <a:pt x="292220" y="19899"/>
                </a:lnTo>
                <a:lnTo>
                  <a:pt x="329905" y="43010"/>
                </a:lnTo>
                <a:lnTo>
                  <a:pt x="361336" y="73329"/>
                </a:lnTo>
                <a:lnTo>
                  <a:pt x="385295" y="109681"/>
                </a:lnTo>
                <a:lnTo>
                  <a:pt x="400564" y="150890"/>
                </a:lnTo>
                <a:lnTo>
                  <a:pt x="405925" y="195781"/>
                </a:lnTo>
                <a:lnTo>
                  <a:pt x="400564" y="240671"/>
                </a:lnTo>
                <a:lnTo>
                  <a:pt x="385295" y="281880"/>
                </a:lnTo>
                <a:lnTo>
                  <a:pt x="361336" y="318232"/>
                </a:lnTo>
                <a:lnTo>
                  <a:pt x="329905" y="348551"/>
                </a:lnTo>
                <a:lnTo>
                  <a:pt x="292220" y="371662"/>
                </a:lnTo>
                <a:lnTo>
                  <a:pt x="249499" y="386391"/>
                </a:lnTo>
                <a:lnTo>
                  <a:pt x="202962" y="391562"/>
                </a:lnTo>
                <a:lnTo>
                  <a:pt x="156425" y="386391"/>
                </a:lnTo>
                <a:lnTo>
                  <a:pt x="113704" y="371662"/>
                </a:lnTo>
                <a:lnTo>
                  <a:pt x="76019" y="348551"/>
                </a:lnTo>
                <a:lnTo>
                  <a:pt x="44588" y="318232"/>
                </a:lnTo>
                <a:lnTo>
                  <a:pt x="20629" y="281880"/>
                </a:lnTo>
                <a:lnTo>
                  <a:pt x="5360" y="240671"/>
                </a:lnTo>
                <a:lnTo>
                  <a:pt x="0" y="1957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128995" y="1499108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2182" y="1483226"/>
            <a:ext cx="557530" cy="528320"/>
          </a:xfrm>
          <a:custGeom>
            <a:avLst/>
            <a:gdLst/>
            <a:ahLst/>
            <a:cxnLst/>
            <a:rect l="l" t="t" r="r" b="b"/>
            <a:pathLst>
              <a:path w="557529" h="528319">
                <a:moveTo>
                  <a:pt x="277671" y="0"/>
                </a:moveTo>
                <a:lnTo>
                  <a:pt x="221772" y="6350"/>
                </a:lnTo>
                <a:lnTo>
                  <a:pt x="169655" y="21590"/>
                </a:lnTo>
                <a:lnTo>
                  <a:pt x="122464" y="45720"/>
                </a:lnTo>
                <a:lnTo>
                  <a:pt x="81315" y="77470"/>
                </a:lnTo>
                <a:lnTo>
                  <a:pt x="47326" y="116840"/>
                </a:lnTo>
                <a:lnTo>
                  <a:pt x="21656" y="162560"/>
                </a:lnTo>
                <a:lnTo>
                  <a:pt x="5490" y="212090"/>
                </a:lnTo>
                <a:lnTo>
                  <a:pt x="0" y="265430"/>
                </a:lnTo>
                <a:lnTo>
                  <a:pt x="1557" y="293370"/>
                </a:lnTo>
                <a:lnTo>
                  <a:pt x="12928" y="344170"/>
                </a:lnTo>
                <a:lnTo>
                  <a:pt x="34325" y="392430"/>
                </a:lnTo>
                <a:lnTo>
                  <a:pt x="64562" y="434340"/>
                </a:lnTo>
                <a:lnTo>
                  <a:pt x="102483" y="469900"/>
                </a:lnTo>
                <a:lnTo>
                  <a:pt x="146966" y="497840"/>
                </a:lnTo>
                <a:lnTo>
                  <a:pt x="196896" y="516890"/>
                </a:lnTo>
                <a:lnTo>
                  <a:pt x="251133" y="528320"/>
                </a:lnTo>
                <a:lnTo>
                  <a:pt x="279487" y="528320"/>
                </a:lnTo>
                <a:lnTo>
                  <a:pt x="307836" y="527050"/>
                </a:lnTo>
                <a:lnTo>
                  <a:pt x="335386" y="523240"/>
                </a:lnTo>
                <a:lnTo>
                  <a:pt x="361990" y="516890"/>
                </a:lnTo>
                <a:lnTo>
                  <a:pt x="278881" y="516890"/>
                </a:lnTo>
                <a:lnTo>
                  <a:pt x="251738" y="515620"/>
                </a:lnTo>
                <a:lnTo>
                  <a:pt x="199895" y="505460"/>
                </a:lnTo>
                <a:lnTo>
                  <a:pt x="152228" y="486410"/>
                </a:lnTo>
                <a:lnTo>
                  <a:pt x="109813" y="458470"/>
                </a:lnTo>
                <a:lnTo>
                  <a:pt x="73715" y="425450"/>
                </a:lnTo>
                <a:lnTo>
                  <a:pt x="45008" y="384810"/>
                </a:lnTo>
                <a:lnTo>
                  <a:pt x="24771" y="340360"/>
                </a:lnTo>
                <a:lnTo>
                  <a:pt x="14094" y="290830"/>
                </a:lnTo>
                <a:lnTo>
                  <a:pt x="12682" y="265430"/>
                </a:lnTo>
                <a:lnTo>
                  <a:pt x="14022" y="238760"/>
                </a:lnTo>
                <a:lnTo>
                  <a:pt x="24564" y="190500"/>
                </a:lnTo>
                <a:lnTo>
                  <a:pt x="44692" y="144780"/>
                </a:lnTo>
                <a:lnTo>
                  <a:pt x="73313" y="104140"/>
                </a:lnTo>
                <a:lnTo>
                  <a:pt x="109340" y="71120"/>
                </a:lnTo>
                <a:lnTo>
                  <a:pt x="151697" y="43180"/>
                </a:lnTo>
                <a:lnTo>
                  <a:pt x="199320" y="24130"/>
                </a:lnTo>
                <a:lnTo>
                  <a:pt x="251134" y="13970"/>
                </a:lnTo>
                <a:lnTo>
                  <a:pt x="278277" y="12700"/>
                </a:lnTo>
                <a:lnTo>
                  <a:pt x="363914" y="12700"/>
                </a:lnTo>
                <a:lnTo>
                  <a:pt x="360260" y="11430"/>
                </a:lnTo>
                <a:lnTo>
                  <a:pt x="333608" y="5080"/>
                </a:lnTo>
                <a:lnTo>
                  <a:pt x="306025" y="1270"/>
                </a:lnTo>
                <a:lnTo>
                  <a:pt x="277671" y="0"/>
                </a:lnTo>
                <a:close/>
              </a:path>
              <a:path w="557529" h="528319">
                <a:moveTo>
                  <a:pt x="363914" y="12700"/>
                </a:moveTo>
                <a:lnTo>
                  <a:pt x="278277" y="12700"/>
                </a:lnTo>
                <a:lnTo>
                  <a:pt x="305419" y="13970"/>
                </a:lnTo>
                <a:lnTo>
                  <a:pt x="331795" y="17780"/>
                </a:lnTo>
                <a:lnTo>
                  <a:pt x="381685" y="33020"/>
                </a:lnTo>
                <a:lnTo>
                  <a:pt x="426860" y="55880"/>
                </a:lnTo>
                <a:lnTo>
                  <a:pt x="466251" y="86360"/>
                </a:lnTo>
                <a:lnTo>
                  <a:pt x="498787" y="123190"/>
                </a:lnTo>
                <a:lnTo>
                  <a:pt x="523396" y="166370"/>
                </a:lnTo>
                <a:lnTo>
                  <a:pt x="538989" y="213360"/>
                </a:lnTo>
                <a:lnTo>
                  <a:pt x="544476" y="264160"/>
                </a:lnTo>
                <a:lnTo>
                  <a:pt x="543137" y="289560"/>
                </a:lnTo>
                <a:lnTo>
                  <a:pt x="532593" y="339090"/>
                </a:lnTo>
                <a:lnTo>
                  <a:pt x="512466" y="384810"/>
                </a:lnTo>
                <a:lnTo>
                  <a:pt x="483845" y="424180"/>
                </a:lnTo>
                <a:lnTo>
                  <a:pt x="447818" y="458470"/>
                </a:lnTo>
                <a:lnTo>
                  <a:pt x="405461" y="486410"/>
                </a:lnTo>
                <a:lnTo>
                  <a:pt x="357839" y="505460"/>
                </a:lnTo>
                <a:lnTo>
                  <a:pt x="306024" y="514350"/>
                </a:lnTo>
                <a:lnTo>
                  <a:pt x="278881" y="516890"/>
                </a:lnTo>
                <a:lnTo>
                  <a:pt x="361990" y="516890"/>
                </a:lnTo>
                <a:lnTo>
                  <a:pt x="411783" y="496570"/>
                </a:lnTo>
                <a:lnTo>
                  <a:pt x="456092" y="468630"/>
                </a:lnTo>
                <a:lnTo>
                  <a:pt x="493803" y="433070"/>
                </a:lnTo>
                <a:lnTo>
                  <a:pt x="523781" y="389890"/>
                </a:lnTo>
                <a:lnTo>
                  <a:pt x="544849" y="342900"/>
                </a:lnTo>
                <a:lnTo>
                  <a:pt x="555819" y="290830"/>
                </a:lnTo>
                <a:lnTo>
                  <a:pt x="557159" y="264160"/>
                </a:lnTo>
                <a:lnTo>
                  <a:pt x="555602" y="236220"/>
                </a:lnTo>
                <a:lnTo>
                  <a:pt x="544230" y="185420"/>
                </a:lnTo>
                <a:lnTo>
                  <a:pt x="522832" y="137160"/>
                </a:lnTo>
                <a:lnTo>
                  <a:pt x="492596" y="95250"/>
                </a:lnTo>
                <a:lnTo>
                  <a:pt x="454675" y="59690"/>
                </a:lnTo>
                <a:lnTo>
                  <a:pt x="410192" y="31750"/>
                </a:lnTo>
                <a:lnTo>
                  <a:pt x="385837" y="20320"/>
                </a:lnTo>
                <a:lnTo>
                  <a:pt x="363914" y="12700"/>
                </a:lnTo>
                <a:close/>
              </a:path>
              <a:path w="557529" h="528319">
                <a:moveTo>
                  <a:pt x="278881" y="25400"/>
                </a:moveTo>
                <a:lnTo>
                  <a:pt x="227769" y="30480"/>
                </a:lnTo>
                <a:lnTo>
                  <a:pt x="180178" y="44450"/>
                </a:lnTo>
                <a:lnTo>
                  <a:pt x="137123" y="66040"/>
                </a:lnTo>
                <a:lnTo>
                  <a:pt x="99621" y="95250"/>
                </a:lnTo>
                <a:lnTo>
                  <a:pt x="68693" y="130810"/>
                </a:lnTo>
                <a:lnTo>
                  <a:pt x="45341" y="171450"/>
                </a:lnTo>
                <a:lnTo>
                  <a:pt x="30565" y="215900"/>
                </a:lnTo>
                <a:lnTo>
                  <a:pt x="25364" y="264160"/>
                </a:lnTo>
                <a:lnTo>
                  <a:pt x="26631" y="288290"/>
                </a:lnTo>
                <a:lnTo>
                  <a:pt x="36612" y="335280"/>
                </a:lnTo>
                <a:lnTo>
                  <a:pt x="55690" y="378460"/>
                </a:lnTo>
                <a:lnTo>
                  <a:pt x="82870" y="416560"/>
                </a:lnTo>
                <a:lnTo>
                  <a:pt x="117142" y="448310"/>
                </a:lnTo>
                <a:lnTo>
                  <a:pt x="157490" y="474980"/>
                </a:lnTo>
                <a:lnTo>
                  <a:pt x="202893" y="492760"/>
                </a:lnTo>
                <a:lnTo>
                  <a:pt x="252343" y="502920"/>
                </a:lnTo>
                <a:lnTo>
                  <a:pt x="278277" y="504190"/>
                </a:lnTo>
                <a:lnTo>
                  <a:pt x="304210" y="502920"/>
                </a:lnTo>
                <a:lnTo>
                  <a:pt x="329389" y="499110"/>
                </a:lnTo>
                <a:lnTo>
                  <a:pt x="353688" y="492760"/>
                </a:lnTo>
                <a:lnTo>
                  <a:pt x="357570" y="491490"/>
                </a:lnTo>
                <a:lnTo>
                  <a:pt x="277671" y="491490"/>
                </a:lnTo>
                <a:lnTo>
                  <a:pt x="252949" y="490220"/>
                </a:lnTo>
                <a:lnTo>
                  <a:pt x="205892" y="480060"/>
                </a:lnTo>
                <a:lnTo>
                  <a:pt x="162751" y="463550"/>
                </a:lnTo>
                <a:lnTo>
                  <a:pt x="124471" y="438150"/>
                </a:lnTo>
                <a:lnTo>
                  <a:pt x="92022" y="407670"/>
                </a:lnTo>
                <a:lnTo>
                  <a:pt x="66374" y="370840"/>
                </a:lnTo>
                <a:lnTo>
                  <a:pt x="48455" y="330200"/>
                </a:lnTo>
                <a:lnTo>
                  <a:pt x="39169" y="287020"/>
                </a:lnTo>
                <a:lnTo>
                  <a:pt x="38045" y="264160"/>
                </a:lnTo>
                <a:lnTo>
                  <a:pt x="39385" y="240030"/>
                </a:lnTo>
                <a:lnTo>
                  <a:pt x="49074" y="196850"/>
                </a:lnTo>
                <a:lnTo>
                  <a:pt x="67321" y="156210"/>
                </a:lnTo>
                <a:lnTo>
                  <a:pt x="93231" y="120650"/>
                </a:lnTo>
                <a:lnTo>
                  <a:pt x="125888" y="90170"/>
                </a:lnTo>
                <a:lnTo>
                  <a:pt x="164344" y="66040"/>
                </a:lnTo>
                <a:lnTo>
                  <a:pt x="207622" y="48260"/>
                </a:lnTo>
                <a:lnTo>
                  <a:pt x="254760" y="39370"/>
                </a:lnTo>
                <a:lnTo>
                  <a:pt x="279487" y="38100"/>
                </a:lnTo>
                <a:lnTo>
                  <a:pt x="358142" y="38100"/>
                </a:lnTo>
                <a:lnTo>
                  <a:pt x="354263" y="36830"/>
                </a:lnTo>
                <a:lnTo>
                  <a:pt x="329982" y="30480"/>
                </a:lnTo>
                <a:lnTo>
                  <a:pt x="304815" y="26670"/>
                </a:lnTo>
                <a:lnTo>
                  <a:pt x="278881" y="25400"/>
                </a:lnTo>
                <a:close/>
              </a:path>
              <a:path w="557529" h="528319">
                <a:moveTo>
                  <a:pt x="358142" y="38100"/>
                </a:moveTo>
                <a:lnTo>
                  <a:pt x="279487" y="38100"/>
                </a:lnTo>
                <a:lnTo>
                  <a:pt x="304209" y="39370"/>
                </a:lnTo>
                <a:lnTo>
                  <a:pt x="328169" y="43180"/>
                </a:lnTo>
                <a:lnTo>
                  <a:pt x="373383" y="57150"/>
                </a:lnTo>
                <a:lnTo>
                  <a:pt x="414215" y="77470"/>
                </a:lnTo>
                <a:lnTo>
                  <a:pt x="449701" y="105410"/>
                </a:lnTo>
                <a:lnTo>
                  <a:pt x="478868" y="139700"/>
                </a:lnTo>
                <a:lnTo>
                  <a:pt x="500767" y="177800"/>
                </a:lnTo>
                <a:lnTo>
                  <a:pt x="514480" y="219710"/>
                </a:lnTo>
                <a:lnTo>
                  <a:pt x="519112" y="265430"/>
                </a:lnTo>
                <a:lnTo>
                  <a:pt x="517772" y="288290"/>
                </a:lnTo>
                <a:lnTo>
                  <a:pt x="508085" y="332740"/>
                </a:lnTo>
                <a:lnTo>
                  <a:pt x="489836" y="373380"/>
                </a:lnTo>
                <a:lnTo>
                  <a:pt x="463927" y="408940"/>
                </a:lnTo>
                <a:lnTo>
                  <a:pt x="431270" y="439420"/>
                </a:lnTo>
                <a:lnTo>
                  <a:pt x="392814" y="463550"/>
                </a:lnTo>
                <a:lnTo>
                  <a:pt x="349537" y="481330"/>
                </a:lnTo>
                <a:lnTo>
                  <a:pt x="302398" y="490220"/>
                </a:lnTo>
                <a:lnTo>
                  <a:pt x="277671" y="491490"/>
                </a:lnTo>
                <a:lnTo>
                  <a:pt x="357570" y="491490"/>
                </a:lnTo>
                <a:lnTo>
                  <a:pt x="399138" y="474980"/>
                </a:lnTo>
                <a:lnTo>
                  <a:pt x="439544" y="449580"/>
                </a:lnTo>
                <a:lnTo>
                  <a:pt x="473886" y="416560"/>
                </a:lnTo>
                <a:lnTo>
                  <a:pt x="501152" y="378460"/>
                </a:lnTo>
                <a:lnTo>
                  <a:pt x="520339" y="336550"/>
                </a:lnTo>
                <a:lnTo>
                  <a:pt x="530454" y="289560"/>
                </a:lnTo>
                <a:lnTo>
                  <a:pt x="531794" y="265430"/>
                </a:lnTo>
                <a:lnTo>
                  <a:pt x="530527" y="240030"/>
                </a:lnTo>
                <a:lnTo>
                  <a:pt x="520545" y="194310"/>
                </a:lnTo>
                <a:lnTo>
                  <a:pt x="501467" y="151130"/>
                </a:lnTo>
                <a:lnTo>
                  <a:pt x="474289" y="113030"/>
                </a:lnTo>
                <a:lnTo>
                  <a:pt x="440016" y="80010"/>
                </a:lnTo>
                <a:lnTo>
                  <a:pt x="399669" y="54610"/>
                </a:lnTo>
                <a:lnTo>
                  <a:pt x="377535" y="44450"/>
                </a:lnTo>
                <a:lnTo>
                  <a:pt x="35814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351368" y="1535684"/>
            <a:ext cx="317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23167" y="1655968"/>
            <a:ext cx="814705" cy="127000"/>
          </a:xfrm>
          <a:custGeom>
            <a:avLst/>
            <a:gdLst/>
            <a:ahLst/>
            <a:cxnLst/>
            <a:rect l="l" t="t" r="r" b="b"/>
            <a:pathLst>
              <a:path w="814704" h="127000">
                <a:moveTo>
                  <a:pt x="738188" y="68262"/>
                </a:moveTo>
                <a:lnTo>
                  <a:pt x="738188" y="127000"/>
                </a:lnTo>
                <a:lnTo>
                  <a:pt x="808673" y="68262"/>
                </a:lnTo>
                <a:lnTo>
                  <a:pt x="738188" y="68262"/>
                </a:lnTo>
                <a:close/>
              </a:path>
              <a:path w="814704" h="127000">
                <a:moveTo>
                  <a:pt x="738188" y="58737"/>
                </a:moveTo>
                <a:lnTo>
                  <a:pt x="738188" y="68262"/>
                </a:lnTo>
                <a:lnTo>
                  <a:pt x="750888" y="68262"/>
                </a:lnTo>
                <a:lnTo>
                  <a:pt x="750888" y="58737"/>
                </a:lnTo>
                <a:lnTo>
                  <a:pt x="738188" y="58737"/>
                </a:lnTo>
                <a:close/>
              </a:path>
              <a:path w="814704" h="127000">
                <a:moveTo>
                  <a:pt x="738188" y="0"/>
                </a:moveTo>
                <a:lnTo>
                  <a:pt x="738188" y="58737"/>
                </a:lnTo>
                <a:lnTo>
                  <a:pt x="750888" y="58737"/>
                </a:lnTo>
                <a:lnTo>
                  <a:pt x="750888" y="68262"/>
                </a:lnTo>
                <a:lnTo>
                  <a:pt x="808675" y="68261"/>
                </a:lnTo>
                <a:lnTo>
                  <a:pt x="814388" y="63500"/>
                </a:lnTo>
                <a:lnTo>
                  <a:pt x="738188" y="0"/>
                </a:lnTo>
                <a:close/>
              </a:path>
              <a:path w="814704" h="127000">
                <a:moveTo>
                  <a:pt x="0" y="58736"/>
                </a:moveTo>
                <a:lnTo>
                  <a:pt x="0" y="68261"/>
                </a:lnTo>
                <a:lnTo>
                  <a:pt x="738188" y="68262"/>
                </a:lnTo>
                <a:lnTo>
                  <a:pt x="738188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78879" y="1655968"/>
            <a:ext cx="814705" cy="127000"/>
          </a:xfrm>
          <a:custGeom>
            <a:avLst/>
            <a:gdLst/>
            <a:ahLst/>
            <a:cxnLst/>
            <a:rect l="l" t="t" r="r" b="b"/>
            <a:pathLst>
              <a:path w="814704" h="127000">
                <a:moveTo>
                  <a:pt x="738187" y="68262"/>
                </a:moveTo>
                <a:lnTo>
                  <a:pt x="738187" y="127000"/>
                </a:lnTo>
                <a:lnTo>
                  <a:pt x="808672" y="68262"/>
                </a:lnTo>
                <a:lnTo>
                  <a:pt x="738187" y="68262"/>
                </a:lnTo>
                <a:close/>
              </a:path>
              <a:path w="814704" h="127000">
                <a:moveTo>
                  <a:pt x="738187" y="58737"/>
                </a:moveTo>
                <a:lnTo>
                  <a:pt x="738187" y="68262"/>
                </a:lnTo>
                <a:lnTo>
                  <a:pt x="750887" y="68262"/>
                </a:lnTo>
                <a:lnTo>
                  <a:pt x="750887" y="58737"/>
                </a:lnTo>
                <a:lnTo>
                  <a:pt x="738187" y="58737"/>
                </a:lnTo>
                <a:close/>
              </a:path>
              <a:path w="814704" h="127000">
                <a:moveTo>
                  <a:pt x="738187" y="0"/>
                </a:moveTo>
                <a:lnTo>
                  <a:pt x="738187" y="58737"/>
                </a:lnTo>
                <a:lnTo>
                  <a:pt x="750887" y="58737"/>
                </a:lnTo>
                <a:lnTo>
                  <a:pt x="750887" y="68262"/>
                </a:lnTo>
                <a:lnTo>
                  <a:pt x="808674" y="68261"/>
                </a:lnTo>
                <a:lnTo>
                  <a:pt x="814387" y="63500"/>
                </a:lnTo>
                <a:lnTo>
                  <a:pt x="738187" y="0"/>
                </a:lnTo>
                <a:close/>
              </a:path>
              <a:path w="814704" h="127000">
                <a:moveTo>
                  <a:pt x="0" y="58736"/>
                </a:moveTo>
                <a:lnTo>
                  <a:pt x="0" y="68261"/>
                </a:lnTo>
                <a:lnTo>
                  <a:pt x="738187" y="68262"/>
                </a:lnTo>
                <a:lnTo>
                  <a:pt x="738187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19453" y="1220994"/>
            <a:ext cx="1181100" cy="299085"/>
          </a:xfrm>
          <a:custGeom>
            <a:avLst/>
            <a:gdLst/>
            <a:ahLst/>
            <a:cxnLst/>
            <a:rect l="l" t="t" r="r" b="b"/>
            <a:pathLst>
              <a:path w="1181100" h="299084">
                <a:moveTo>
                  <a:pt x="0" y="202176"/>
                </a:moveTo>
                <a:lnTo>
                  <a:pt x="21178" y="299079"/>
                </a:lnTo>
                <a:lnTo>
                  <a:pt x="112674" y="260772"/>
                </a:lnTo>
                <a:lnTo>
                  <a:pt x="83083" y="245384"/>
                </a:lnTo>
                <a:lnTo>
                  <a:pt x="54439" y="245384"/>
                </a:lnTo>
                <a:lnTo>
                  <a:pt x="46515" y="240101"/>
                </a:lnTo>
                <a:lnTo>
                  <a:pt x="53312" y="229901"/>
                </a:lnTo>
                <a:lnTo>
                  <a:pt x="0" y="202176"/>
                </a:lnTo>
                <a:close/>
              </a:path>
              <a:path w="1181100" h="299084">
                <a:moveTo>
                  <a:pt x="736133" y="9521"/>
                </a:moveTo>
                <a:lnTo>
                  <a:pt x="603756" y="9521"/>
                </a:lnTo>
                <a:lnTo>
                  <a:pt x="652814" y="10782"/>
                </a:lnTo>
                <a:lnTo>
                  <a:pt x="700940" y="14523"/>
                </a:lnTo>
                <a:lnTo>
                  <a:pt x="747948" y="20659"/>
                </a:lnTo>
                <a:lnTo>
                  <a:pt x="793652" y="29099"/>
                </a:lnTo>
                <a:lnTo>
                  <a:pt x="837862" y="39754"/>
                </a:lnTo>
                <a:lnTo>
                  <a:pt x="880393" y="52534"/>
                </a:lnTo>
                <a:lnTo>
                  <a:pt x="921056" y="67350"/>
                </a:lnTo>
                <a:lnTo>
                  <a:pt x="959664" y="84109"/>
                </a:lnTo>
                <a:lnTo>
                  <a:pt x="996031" y="102721"/>
                </a:lnTo>
                <a:lnTo>
                  <a:pt x="1029971" y="123090"/>
                </a:lnTo>
                <a:lnTo>
                  <a:pt x="1061298" y="145126"/>
                </a:lnTo>
                <a:lnTo>
                  <a:pt x="1115382" y="193813"/>
                </a:lnTo>
                <a:lnTo>
                  <a:pt x="1156851" y="248027"/>
                </a:lnTo>
                <a:lnTo>
                  <a:pt x="1172654" y="277484"/>
                </a:lnTo>
                <a:lnTo>
                  <a:pt x="1181047" y="272982"/>
                </a:lnTo>
                <a:lnTo>
                  <a:pt x="1145636" y="214887"/>
                </a:lnTo>
                <a:lnTo>
                  <a:pt x="1096505" y="161937"/>
                </a:lnTo>
                <a:lnTo>
                  <a:pt x="1035453" y="115303"/>
                </a:lnTo>
                <a:lnTo>
                  <a:pt x="1000935" y="94555"/>
                </a:lnTo>
                <a:lnTo>
                  <a:pt x="964006" y="75632"/>
                </a:lnTo>
                <a:lnTo>
                  <a:pt x="924850" y="58614"/>
                </a:lnTo>
                <a:lnTo>
                  <a:pt x="883655" y="43586"/>
                </a:lnTo>
                <a:lnTo>
                  <a:pt x="840605" y="30632"/>
                </a:lnTo>
                <a:lnTo>
                  <a:pt x="795884" y="19839"/>
                </a:lnTo>
                <a:lnTo>
                  <a:pt x="749679" y="11292"/>
                </a:lnTo>
                <a:lnTo>
                  <a:pt x="736133" y="9521"/>
                </a:lnTo>
                <a:close/>
              </a:path>
              <a:path w="1181100" h="299084">
                <a:moveTo>
                  <a:pt x="53312" y="229901"/>
                </a:moveTo>
                <a:lnTo>
                  <a:pt x="46515" y="240101"/>
                </a:lnTo>
                <a:lnTo>
                  <a:pt x="54439" y="245384"/>
                </a:lnTo>
                <a:lnTo>
                  <a:pt x="61812" y="234322"/>
                </a:lnTo>
                <a:lnTo>
                  <a:pt x="53312" y="229901"/>
                </a:lnTo>
                <a:close/>
              </a:path>
              <a:path w="1181100" h="299084">
                <a:moveTo>
                  <a:pt x="61812" y="234322"/>
                </a:moveTo>
                <a:lnTo>
                  <a:pt x="54439" y="245384"/>
                </a:lnTo>
                <a:lnTo>
                  <a:pt x="83083" y="245384"/>
                </a:lnTo>
                <a:lnTo>
                  <a:pt x="61812" y="234322"/>
                </a:lnTo>
                <a:close/>
              </a:path>
              <a:path w="1181100" h="299084">
                <a:moveTo>
                  <a:pt x="604003" y="0"/>
                </a:moveTo>
                <a:lnTo>
                  <a:pt x="551790" y="1414"/>
                </a:lnTo>
                <a:lnTo>
                  <a:pt x="500661" y="5605"/>
                </a:lnTo>
                <a:lnTo>
                  <a:pt x="450830" y="12463"/>
                </a:lnTo>
                <a:lnTo>
                  <a:pt x="402448" y="21899"/>
                </a:lnTo>
                <a:lnTo>
                  <a:pt x="355904" y="33762"/>
                </a:lnTo>
                <a:lnTo>
                  <a:pt x="311228" y="47993"/>
                </a:lnTo>
                <a:lnTo>
                  <a:pt x="268688" y="64472"/>
                </a:lnTo>
                <a:lnTo>
                  <a:pt x="228494" y="83097"/>
                </a:lnTo>
                <a:lnTo>
                  <a:pt x="190855" y="103762"/>
                </a:lnTo>
                <a:lnTo>
                  <a:pt x="155982" y="126371"/>
                </a:lnTo>
                <a:lnTo>
                  <a:pt x="124086" y="150818"/>
                </a:lnTo>
                <a:lnTo>
                  <a:pt x="95379" y="177010"/>
                </a:lnTo>
                <a:lnTo>
                  <a:pt x="69639" y="205404"/>
                </a:lnTo>
                <a:lnTo>
                  <a:pt x="53312" y="229901"/>
                </a:lnTo>
                <a:lnTo>
                  <a:pt x="61812" y="234322"/>
                </a:lnTo>
                <a:lnTo>
                  <a:pt x="77191" y="211246"/>
                </a:lnTo>
                <a:lnTo>
                  <a:pt x="77565" y="210686"/>
                </a:lnTo>
                <a:lnTo>
                  <a:pt x="101801" y="184043"/>
                </a:lnTo>
                <a:lnTo>
                  <a:pt x="129882" y="158376"/>
                </a:lnTo>
                <a:lnTo>
                  <a:pt x="161166" y="134362"/>
                </a:lnTo>
                <a:lnTo>
                  <a:pt x="195442" y="112111"/>
                </a:lnTo>
                <a:lnTo>
                  <a:pt x="232501" y="91738"/>
                </a:lnTo>
                <a:lnTo>
                  <a:pt x="272131" y="73353"/>
                </a:lnTo>
                <a:lnTo>
                  <a:pt x="314121" y="57068"/>
                </a:lnTo>
                <a:lnTo>
                  <a:pt x="358259" y="42993"/>
                </a:lnTo>
                <a:lnTo>
                  <a:pt x="404333" y="31233"/>
                </a:lnTo>
                <a:lnTo>
                  <a:pt x="452241" y="21884"/>
                </a:lnTo>
                <a:lnTo>
                  <a:pt x="501440" y="15099"/>
                </a:lnTo>
                <a:lnTo>
                  <a:pt x="552051" y="10937"/>
                </a:lnTo>
                <a:lnTo>
                  <a:pt x="603756" y="9521"/>
                </a:lnTo>
                <a:lnTo>
                  <a:pt x="736133" y="9521"/>
                </a:lnTo>
                <a:lnTo>
                  <a:pt x="702174" y="5079"/>
                </a:lnTo>
                <a:lnTo>
                  <a:pt x="653553" y="1285"/>
                </a:lnTo>
                <a:lnTo>
                  <a:pt x="604003" y="0"/>
                </a:lnTo>
                <a:close/>
              </a:path>
              <a:path w="1181100" h="299084">
                <a:moveTo>
                  <a:pt x="77565" y="210686"/>
                </a:moveTo>
                <a:lnTo>
                  <a:pt x="77128" y="211246"/>
                </a:lnTo>
                <a:lnTo>
                  <a:pt x="77368" y="210982"/>
                </a:lnTo>
                <a:lnTo>
                  <a:pt x="77565" y="210686"/>
                </a:lnTo>
                <a:close/>
              </a:path>
              <a:path w="1181100" h="299084">
                <a:moveTo>
                  <a:pt x="77368" y="210982"/>
                </a:moveTo>
                <a:lnTo>
                  <a:pt x="77128" y="211246"/>
                </a:lnTo>
                <a:lnTo>
                  <a:pt x="77368" y="210982"/>
                </a:lnTo>
                <a:close/>
              </a:path>
              <a:path w="1181100" h="299084">
                <a:moveTo>
                  <a:pt x="77636" y="210686"/>
                </a:moveTo>
                <a:lnTo>
                  <a:pt x="77368" y="210982"/>
                </a:lnTo>
                <a:lnTo>
                  <a:pt x="77636" y="210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454307" y="874267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89232" y="1349755"/>
            <a:ext cx="19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76682" y="1336758"/>
            <a:ext cx="14668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350" spc="20" b="1" i="1">
                <a:latin typeface="Symbol"/>
                <a:cs typeface="Symbol"/>
              </a:rPr>
              <a:t>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95370" y="1557020"/>
            <a:ext cx="520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1182" sz="3525" spc="60" b="1">
                <a:latin typeface="宋体"/>
                <a:cs typeface="宋体"/>
              </a:rPr>
              <a:t>：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3041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预测分析程序的实现</a:t>
            </a:r>
            <a:r>
              <a:rPr dirty="0" sz="3500" spc="45"/>
              <a:t>(</a:t>
            </a:r>
            <a:r>
              <a:rPr dirty="0" sz="3500" spc="95"/>
              <a:t>续</a:t>
            </a:r>
            <a:r>
              <a:rPr dirty="0" sz="3500" spc="45"/>
              <a:t>1)</a:t>
            </a:r>
            <a:endParaRPr sz="3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665" y="1148588"/>
            <a:ext cx="3319779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b="1">
                <a:latin typeface="Verdana"/>
                <a:cs typeface="Verdana"/>
              </a:rPr>
              <a:t>F</a:t>
            </a:r>
            <a:r>
              <a:rPr dirty="0" baseline="1182" sz="3525" spc="75" b="1">
                <a:latin typeface="黑体"/>
                <a:cs typeface="黑体"/>
              </a:rPr>
              <a:t>的过程：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ts val="2845"/>
              </a:lnSpc>
              <a:spcBef>
                <a:spcPts val="25"/>
              </a:spcBef>
            </a:pPr>
            <a:r>
              <a:rPr dirty="0" sz="2400" b="1">
                <a:latin typeface="Verdana"/>
                <a:cs typeface="Verdana"/>
              </a:rPr>
              <a:t>void</a:t>
            </a:r>
            <a:r>
              <a:rPr dirty="0" sz="2400" spc="-6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procF(void)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ts val="2845"/>
              </a:lnSpc>
            </a:pPr>
            <a:r>
              <a:rPr dirty="0" sz="2400" b="1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865" y="2239771"/>
            <a:ext cx="4311015" cy="44176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536575" marR="948055" indent="-314325">
              <a:lnSpc>
                <a:spcPct val="100800"/>
              </a:lnSpc>
              <a:spcBef>
                <a:spcPts val="75"/>
              </a:spcBef>
            </a:pPr>
            <a:r>
              <a:rPr dirty="0" sz="2400" b="1">
                <a:latin typeface="Verdana"/>
                <a:cs typeface="Verdana"/>
              </a:rPr>
              <a:t>if (char==</a:t>
            </a:r>
            <a:r>
              <a:rPr dirty="0" baseline="1182" sz="3525" b="1" i="1">
                <a:latin typeface="Symbol"/>
                <a:cs typeface="Symbol"/>
              </a:rPr>
              <a:t></a:t>
            </a:r>
            <a:r>
              <a:rPr dirty="0" sz="2400" b="1">
                <a:latin typeface="Verdana"/>
                <a:cs typeface="Verdana"/>
              </a:rPr>
              <a:t>(</a:t>
            </a:r>
            <a:r>
              <a:rPr dirty="0" baseline="1182" sz="3525" b="1" i="1">
                <a:latin typeface="Symbol"/>
                <a:cs typeface="Symbol"/>
              </a:rPr>
              <a:t></a:t>
            </a:r>
            <a:r>
              <a:rPr dirty="0" sz="2400" b="1">
                <a:latin typeface="Verdana"/>
                <a:cs typeface="Verdana"/>
              </a:rPr>
              <a:t>) {  </a:t>
            </a:r>
            <a:r>
              <a:rPr dirty="0" sz="2400" spc="-5" b="1">
                <a:latin typeface="Verdana"/>
                <a:cs typeface="Verdana"/>
              </a:rPr>
              <a:t>forward</a:t>
            </a:r>
            <a:r>
              <a:rPr dirty="0" sz="2400" spc="-7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pointer;  procE();</a:t>
            </a:r>
            <a:endParaRPr sz="2400">
              <a:latin typeface="Verdana"/>
              <a:cs typeface="Verdana"/>
            </a:endParaRPr>
          </a:p>
          <a:p>
            <a:pPr marL="850900" marR="633730" indent="-314325">
              <a:lnSpc>
                <a:spcPts val="2900"/>
              </a:lnSpc>
              <a:spcBef>
                <a:spcPts val="10"/>
              </a:spcBef>
            </a:pPr>
            <a:r>
              <a:rPr dirty="0" sz="2400" b="1">
                <a:latin typeface="Verdana"/>
                <a:cs typeface="Verdana"/>
              </a:rPr>
              <a:t>if (char==</a:t>
            </a:r>
            <a:r>
              <a:rPr dirty="0" baseline="1182" sz="3525" b="1" i="1">
                <a:latin typeface="Symbol"/>
                <a:cs typeface="Symbol"/>
              </a:rPr>
              <a:t></a:t>
            </a:r>
            <a:r>
              <a:rPr dirty="0" sz="2400" b="1">
                <a:latin typeface="Verdana"/>
                <a:cs typeface="Verdana"/>
              </a:rPr>
              <a:t>)</a:t>
            </a:r>
            <a:r>
              <a:rPr dirty="0" baseline="1182" sz="3525" b="1" i="1">
                <a:latin typeface="Symbol"/>
                <a:cs typeface="Symbol"/>
              </a:rPr>
              <a:t></a:t>
            </a:r>
            <a:r>
              <a:rPr dirty="0" sz="2400" b="1">
                <a:latin typeface="Verdana"/>
                <a:cs typeface="Verdana"/>
              </a:rPr>
              <a:t>) {  </a:t>
            </a:r>
            <a:r>
              <a:rPr dirty="0" sz="2400" spc="-5" b="1">
                <a:latin typeface="Verdana"/>
                <a:cs typeface="Verdana"/>
              </a:rPr>
              <a:t>forward</a:t>
            </a:r>
            <a:r>
              <a:rPr dirty="0" sz="2400" spc="-7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pointer;</a:t>
            </a:r>
            <a:endParaRPr sz="2400">
              <a:latin typeface="Verdana"/>
              <a:cs typeface="Verdana"/>
            </a:endParaRPr>
          </a:p>
          <a:p>
            <a:pPr marL="536575">
              <a:lnSpc>
                <a:spcPts val="2785"/>
              </a:lnSpc>
            </a:pPr>
            <a:r>
              <a:rPr dirty="0" sz="2400" b="1">
                <a:latin typeface="Verdana"/>
                <a:cs typeface="Verdana"/>
              </a:rPr>
              <a:t>};</a:t>
            </a:r>
            <a:endParaRPr sz="24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20"/>
              </a:spcBef>
              <a:tabLst>
                <a:tab pos="1437640" algn="l"/>
              </a:tabLst>
            </a:pPr>
            <a:r>
              <a:rPr dirty="0" sz="2400" b="1">
                <a:latin typeface="Verdana"/>
                <a:cs typeface="Verdana"/>
              </a:rPr>
              <a:t>else	</a:t>
            </a:r>
            <a:r>
              <a:rPr dirty="0" sz="2400" spc="-5" b="1">
                <a:latin typeface="Verdana"/>
                <a:cs typeface="Verdana"/>
              </a:rPr>
              <a:t>error();</a:t>
            </a:r>
            <a:endParaRPr sz="2400">
              <a:latin typeface="Verdana"/>
              <a:cs typeface="Verdana"/>
            </a:endParaRPr>
          </a:p>
          <a:p>
            <a:pPr marL="222250">
              <a:lnSpc>
                <a:spcPts val="2845"/>
              </a:lnSpc>
              <a:spcBef>
                <a:spcPts val="25"/>
              </a:spcBef>
            </a:pPr>
            <a:r>
              <a:rPr dirty="0" sz="2400" b="1">
                <a:latin typeface="Verdana"/>
                <a:cs typeface="Verdana"/>
              </a:rPr>
              <a:t>};</a:t>
            </a:r>
            <a:endParaRPr sz="2400">
              <a:latin typeface="Verdana"/>
              <a:cs typeface="Verdana"/>
            </a:endParaRPr>
          </a:p>
          <a:p>
            <a:pPr marL="222250">
              <a:lnSpc>
                <a:spcPts val="2845"/>
              </a:lnSpc>
              <a:tabLst>
                <a:tab pos="1123315" algn="l"/>
              </a:tabLst>
            </a:pPr>
            <a:r>
              <a:rPr dirty="0" sz="2400" b="1">
                <a:latin typeface="Verdana"/>
                <a:cs typeface="Verdana"/>
              </a:rPr>
              <a:t>else	if (char==</a:t>
            </a:r>
            <a:r>
              <a:rPr dirty="0" baseline="1182" sz="3525" b="1" i="1">
                <a:latin typeface="Symbol"/>
                <a:cs typeface="Symbol"/>
              </a:rPr>
              <a:t></a:t>
            </a:r>
            <a:r>
              <a:rPr dirty="0" sz="2400" b="1">
                <a:latin typeface="Verdana"/>
                <a:cs typeface="Verdana"/>
              </a:rPr>
              <a:t>id</a:t>
            </a:r>
            <a:r>
              <a:rPr dirty="0" baseline="1182" sz="3525" b="1" i="1">
                <a:latin typeface="Symbol"/>
                <a:cs typeface="Symbol"/>
              </a:rPr>
              <a:t></a:t>
            </a:r>
            <a:r>
              <a:rPr dirty="0" sz="2400" b="1">
                <a:latin typeface="Verdana"/>
                <a:cs typeface="Verdana"/>
              </a:rPr>
              <a:t>)</a:t>
            </a:r>
            <a:r>
              <a:rPr dirty="0" sz="2400" spc="-3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1164590" marR="5080" indent="314325">
              <a:lnSpc>
                <a:spcPct val="100000"/>
              </a:lnSpc>
              <a:spcBef>
                <a:spcPts val="25"/>
              </a:spcBef>
              <a:tabLst>
                <a:tab pos="2066289" algn="l"/>
              </a:tabLst>
            </a:pPr>
            <a:r>
              <a:rPr dirty="0" sz="2400" spc="-5" b="1">
                <a:latin typeface="Verdana"/>
                <a:cs typeface="Verdana"/>
              </a:rPr>
              <a:t>forward</a:t>
            </a:r>
            <a:r>
              <a:rPr dirty="0" sz="2400" spc="-7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pointer;  </a:t>
            </a:r>
            <a:r>
              <a:rPr dirty="0" sz="2400" b="1">
                <a:latin typeface="Verdana"/>
                <a:cs typeface="Verdana"/>
              </a:rPr>
              <a:t>else	</a:t>
            </a:r>
            <a:r>
              <a:rPr dirty="0" sz="2400" spc="-5" b="1">
                <a:latin typeface="Verdana"/>
                <a:cs typeface="Verdana"/>
              </a:rPr>
              <a:t>error();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6905" y="1005013"/>
            <a:ext cx="5329555" cy="1224280"/>
          </a:xfrm>
          <a:custGeom>
            <a:avLst/>
            <a:gdLst/>
            <a:ahLst/>
            <a:cxnLst/>
            <a:rect l="l" t="t" r="r" b="b"/>
            <a:pathLst>
              <a:path w="5329555" h="1224280">
                <a:moveTo>
                  <a:pt x="0" y="0"/>
                </a:moveTo>
                <a:lnTo>
                  <a:pt x="5329236" y="0"/>
                </a:lnTo>
                <a:lnTo>
                  <a:pt x="5329236" y="1223962"/>
                </a:lnTo>
                <a:lnTo>
                  <a:pt x="0" y="1223962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57339" y="1174410"/>
            <a:ext cx="488950" cy="463550"/>
          </a:xfrm>
          <a:custGeom>
            <a:avLst/>
            <a:gdLst/>
            <a:ahLst/>
            <a:cxnLst/>
            <a:rect l="l" t="t" r="r" b="b"/>
            <a:pathLst>
              <a:path w="488950" h="463550">
                <a:moveTo>
                  <a:pt x="0" y="231597"/>
                </a:moveTo>
                <a:lnTo>
                  <a:pt x="4962" y="184922"/>
                </a:lnTo>
                <a:lnTo>
                  <a:pt x="19196" y="141449"/>
                </a:lnTo>
                <a:lnTo>
                  <a:pt x="41717" y="102109"/>
                </a:lnTo>
                <a:lnTo>
                  <a:pt x="71545" y="67833"/>
                </a:lnTo>
                <a:lnTo>
                  <a:pt x="107697" y="39553"/>
                </a:lnTo>
                <a:lnTo>
                  <a:pt x="149190" y="18200"/>
                </a:lnTo>
                <a:lnTo>
                  <a:pt x="195043" y="4705"/>
                </a:lnTo>
                <a:lnTo>
                  <a:pt x="244272" y="0"/>
                </a:lnTo>
                <a:lnTo>
                  <a:pt x="293501" y="4705"/>
                </a:lnTo>
                <a:lnTo>
                  <a:pt x="339354" y="18200"/>
                </a:lnTo>
                <a:lnTo>
                  <a:pt x="380847" y="39553"/>
                </a:lnTo>
                <a:lnTo>
                  <a:pt x="416999" y="67833"/>
                </a:lnTo>
                <a:lnTo>
                  <a:pt x="446827" y="102109"/>
                </a:lnTo>
                <a:lnTo>
                  <a:pt x="469348" y="141449"/>
                </a:lnTo>
                <a:lnTo>
                  <a:pt x="483582" y="184922"/>
                </a:lnTo>
                <a:lnTo>
                  <a:pt x="488545" y="231597"/>
                </a:lnTo>
                <a:lnTo>
                  <a:pt x="483582" y="278272"/>
                </a:lnTo>
                <a:lnTo>
                  <a:pt x="469348" y="321745"/>
                </a:lnTo>
                <a:lnTo>
                  <a:pt x="446827" y="361085"/>
                </a:lnTo>
                <a:lnTo>
                  <a:pt x="416999" y="395361"/>
                </a:lnTo>
                <a:lnTo>
                  <a:pt x="380847" y="423641"/>
                </a:lnTo>
                <a:lnTo>
                  <a:pt x="339354" y="444994"/>
                </a:lnTo>
                <a:lnTo>
                  <a:pt x="293501" y="458489"/>
                </a:lnTo>
                <a:lnTo>
                  <a:pt x="244272" y="463195"/>
                </a:lnTo>
                <a:lnTo>
                  <a:pt x="195043" y="458489"/>
                </a:lnTo>
                <a:lnTo>
                  <a:pt x="149190" y="444994"/>
                </a:lnTo>
                <a:lnTo>
                  <a:pt x="107697" y="423641"/>
                </a:lnTo>
                <a:lnTo>
                  <a:pt x="71545" y="395361"/>
                </a:lnTo>
                <a:lnTo>
                  <a:pt x="41717" y="361085"/>
                </a:lnTo>
                <a:lnTo>
                  <a:pt x="19196" y="321745"/>
                </a:lnTo>
                <a:lnTo>
                  <a:pt x="4962" y="278272"/>
                </a:lnTo>
                <a:lnTo>
                  <a:pt x="0" y="231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74529" y="1344739"/>
            <a:ext cx="814705" cy="127000"/>
          </a:xfrm>
          <a:custGeom>
            <a:avLst/>
            <a:gdLst/>
            <a:ahLst/>
            <a:cxnLst/>
            <a:rect l="l" t="t" r="r" b="b"/>
            <a:pathLst>
              <a:path w="814704" h="127000">
                <a:moveTo>
                  <a:pt x="738187" y="68262"/>
                </a:moveTo>
                <a:lnTo>
                  <a:pt x="738187" y="127000"/>
                </a:lnTo>
                <a:lnTo>
                  <a:pt x="808672" y="68262"/>
                </a:lnTo>
                <a:lnTo>
                  <a:pt x="738187" y="68262"/>
                </a:lnTo>
                <a:close/>
              </a:path>
              <a:path w="814704" h="127000">
                <a:moveTo>
                  <a:pt x="738187" y="58737"/>
                </a:moveTo>
                <a:lnTo>
                  <a:pt x="738187" y="68262"/>
                </a:lnTo>
                <a:lnTo>
                  <a:pt x="750887" y="68262"/>
                </a:lnTo>
                <a:lnTo>
                  <a:pt x="750887" y="58737"/>
                </a:lnTo>
                <a:lnTo>
                  <a:pt x="738187" y="58737"/>
                </a:lnTo>
                <a:close/>
              </a:path>
              <a:path w="814704" h="127000">
                <a:moveTo>
                  <a:pt x="738187" y="0"/>
                </a:moveTo>
                <a:lnTo>
                  <a:pt x="738187" y="58737"/>
                </a:lnTo>
                <a:lnTo>
                  <a:pt x="750887" y="58737"/>
                </a:lnTo>
                <a:lnTo>
                  <a:pt x="750887" y="68262"/>
                </a:lnTo>
                <a:lnTo>
                  <a:pt x="808674" y="68261"/>
                </a:lnTo>
                <a:lnTo>
                  <a:pt x="814387" y="63500"/>
                </a:lnTo>
                <a:lnTo>
                  <a:pt x="738187" y="0"/>
                </a:lnTo>
                <a:close/>
              </a:path>
              <a:path w="814704" h="127000">
                <a:moveTo>
                  <a:pt x="0" y="58736"/>
                </a:moveTo>
                <a:lnTo>
                  <a:pt x="0" y="68261"/>
                </a:lnTo>
                <a:lnTo>
                  <a:pt x="738187" y="68262"/>
                </a:lnTo>
                <a:lnTo>
                  <a:pt x="738187" y="58737"/>
                </a:lnTo>
                <a:lnTo>
                  <a:pt x="0" y="5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29916" y="1360613"/>
            <a:ext cx="814705" cy="127000"/>
          </a:xfrm>
          <a:custGeom>
            <a:avLst/>
            <a:gdLst/>
            <a:ahLst/>
            <a:cxnLst/>
            <a:rect l="l" t="t" r="r" b="b"/>
            <a:pathLst>
              <a:path w="814704" h="127000">
                <a:moveTo>
                  <a:pt x="738187" y="68263"/>
                </a:moveTo>
                <a:lnTo>
                  <a:pt x="738187" y="127000"/>
                </a:lnTo>
                <a:lnTo>
                  <a:pt x="808672" y="68263"/>
                </a:lnTo>
                <a:lnTo>
                  <a:pt x="738187" y="68263"/>
                </a:lnTo>
                <a:close/>
              </a:path>
              <a:path w="814704" h="127000">
                <a:moveTo>
                  <a:pt x="738187" y="58738"/>
                </a:moveTo>
                <a:lnTo>
                  <a:pt x="738187" y="68263"/>
                </a:lnTo>
                <a:lnTo>
                  <a:pt x="750887" y="68263"/>
                </a:lnTo>
                <a:lnTo>
                  <a:pt x="750887" y="58738"/>
                </a:lnTo>
                <a:lnTo>
                  <a:pt x="738187" y="58738"/>
                </a:lnTo>
                <a:close/>
              </a:path>
              <a:path w="814704" h="127000">
                <a:moveTo>
                  <a:pt x="738187" y="0"/>
                </a:moveTo>
                <a:lnTo>
                  <a:pt x="738187" y="58738"/>
                </a:lnTo>
                <a:lnTo>
                  <a:pt x="750887" y="58738"/>
                </a:lnTo>
                <a:lnTo>
                  <a:pt x="750887" y="68263"/>
                </a:lnTo>
                <a:lnTo>
                  <a:pt x="808673" y="68262"/>
                </a:lnTo>
                <a:lnTo>
                  <a:pt x="814387" y="63501"/>
                </a:lnTo>
                <a:lnTo>
                  <a:pt x="738187" y="0"/>
                </a:lnTo>
                <a:close/>
              </a:path>
              <a:path w="814704" h="127000">
                <a:moveTo>
                  <a:pt x="0" y="58737"/>
                </a:moveTo>
                <a:lnTo>
                  <a:pt x="0" y="68262"/>
                </a:lnTo>
                <a:lnTo>
                  <a:pt x="738187" y="68263"/>
                </a:lnTo>
                <a:lnTo>
                  <a:pt x="738187" y="58738"/>
                </a:lnTo>
                <a:lnTo>
                  <a:pt x="0" y="5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85303" y="1360613"/>
            <a:ext cx="814705" cy="127000"/>
          </a:xfrm>
          <a:custGeom>
            <a:avLst/>
            <a:gdLst/>
            <a:ahLst/>
            <a:cxnLst/>
            <a:rect l="l" t="t" r="r" b="b"/>
            <a:pathLst>
              <a:path w="814704" h="127000">
                <a:moveTo>
                  <a:pt x="738187" y="68263"/>
                </a:moveTo>
                <a:lnTo>
                  <a:pt x="738187" y="127000"/>
                </a:lnTo>
                <a:lnTo>
                  <a:pt x="808672" y="68263"/>
                </a:lnTo>
                <a:lnTo>
                  <a:pt x="738187" y="68263"/>
                </a:lnTo>
                <a:close/>
              </a:path>
              <a:path w="814704" h="127000">
                <a:moveTo>
                  <a:pt x="738187" y="58738"/>
                </a:moveTo>
                <a:lnTo>
                  <a:pt x="738187" y="68263"/>
                </a:lnTo>
                <a:lnTo>
                  <a:pt x="750887" y="68263"/>
                </a:lnTo>
                <a:lnTo>
                  <a:pt x="750887" y="58738"/>
                </a:lnTo>
                <a:lnTo>
                  <a:pt x="738187" y="58738"/>
                </a:lnTo>
                <a:close/>
              </a:path>
              <a:path w="814704" h="127000">
                <a:moveTo>
                  <a:pt x="738187" y="0"/>
                </a:moveTo>
                <a:lnTo>
                  <a:pt x="738187" y="58738"/>
                </a:lnTo>
                <a:lnTo>
                  <a:pt x="750887" y="58738"/>
                </a:lnTo>
                <a:lnTo>
                  <a:pt x="750887" y="68263"/>
                </a:lnTo>
                <a:lnTo>
                  <a:pt x="808673" y="68262"/>
                </a:lnTo>
                <a:lnTo>
                  <a:pt x="814387" y="63501"/>
                </a:lnTo>
                <a:lnTo>
                  <a:pt x="738187" y="0"/>
                </a:lnTo>
                <a:close/>
              </a:path>
              <a:path w="814704" h="127000">
                <a:moveTo>
                  <a:pt x="0" y="58737"/>
                </a:moveTo>
                <a:lnTo>
                  <a:pt x="0" y="68262"/>
                </a:lnTo>
                <a:lnTo>
                  <a:pt x="738187" y="68263"/>
                </a:lnTo>
                <a:lnTo>
                  <a:pt x="738187" y="58738"/>
                </a:lnTo>
                <a:lnTo>
                  <a:pt x="0" y="5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01951" y="1174410"/>
            <a:ext cx="488950" cy="463550"/>
          </a:xfrm>
          <a:custGeom>
            <a:avLst/>
            <a:gdLst/>
            <a:ahLst/>
            <a:cxnLst/>
            <a:rect l="l" t="t" r="r" b="b"/>
            <a:pathLst>
              <a:path w="488950" h="463550">
                <a:moveTo>
                  <a:pt x="0" y="231597"/>
                </a:moveTo>
                <a:lnTo>
                  <a:pt x="4962" y="184922"/>
                </a:lnTo>
                <a:lnTo>
                  <a:pt x="19196" y="141449"/>
                </a:lnTo>
                <a:lnTo>
                  <a:pt x="41717" y="102109"/>
                </a:lnTo>
                <a:lnTo>
                  <a:pt x="71545" y="67833"/>
                </a:lnTo>
                <a:lnTo>
                  <a:pt x="107697" y="39553"/>
                </a:lnTo>
                <a:lnTo>
                  <a:pt x="149190" y="18200"/>
                </a:lnTo>
                <a:lnTo>
                  <a:pt x="195043" y="4705"/>
                </a:lnTo>
                <a:lnTo>
                  <a:pt x="244272" y="0"/>
                </a:lnTo>
                <a:lnTo>
                  <a:pt x="293501" y="4705"/>
                </a:lnTo>
                <a:lnTo>
                  <a:pt x="339354" y="18200"/>
                </a:lnTo>
                <a:lnTo>
                  <a:pt x="380847" y="39553"/>
                </a:lnTo>
                <a:lnTo>
                  <a:pt x="416999" y="67833"/>
                </a:lnTo>
                <a:lnTo>
                  <a:pt x="446827" y="102109"/>
                </a:lnTo>
                <a:lnTo>
                  <a:pt x="469348" y="141449"/>
                </a:lnTo>
                <a:lnTo>
                  <a:pt x="483582" y="184922"/>
                </a:lnTo>
                <a:lnTo>
                  <a:pt x="488545" y="231597"/>
                </a:lnTo>
                <a:lnTo>
                  <a:pt x="483582" y="278272"/>
                </a:lnTo>
                <a:lnTo>
                  <a:pt x="469348" y="321745"/>
                </a:lnTo>
                <a:lnTo>
                  <a:pt x="446827" y="361085"/>
                </a:lnTo>
                <a:lnTo>
                  <a:pt x="416999" y="395361"/>
                </a:lnTo>
                <a:lnTo>
                  <a:pt x="380847" y="423641"/>
                </a:lnTo>
                <a:lnTo>
                  <a:pt x="339354" y="444994"/>
                </a:lnTo>
                <a:lnTo>
                  <a:pt x="293501" y="458489"/>
                </a:lnTo>
                <a:lnTo>
                  <a:pt x="244272" y="463195"/>
                </a:lnTo>
                <a:lnTo>
                  <a:pt x="195043" y="458489"/>
                </a:lnTo>
                <a:lnTo>
                  <a:pt x="149190" y="444994"/>
                </a:lnTo>
                <a:lnTo>
                  <a:pt x="107697" y="423641"/>
                </a:lnTo>
                <a:lnTo>
                  <a:pt x="71545" y="395361"/>
                </a:lnTo>
                <a:lnTo>
                  <a:pt x="41717" y="361085"/>
                </a:lnTo>
                <a:lnTo>
                  <a:pt x="19196" y="321745"/>
                </a:lnTo>
                <a:lnTo>
                  <a:pt x="4962" y="278272"/>
                </a:lnTo>
                <a:lnTo>
                  <a:pt x="0" y="231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64026" y="1174410"/>
            <a:ext cx="488950" cy="463550"/>
          </a:xfrm>
          <a:custGeom>
            <a:avLst/>
            <a:gdLst/>
            <a:ahLst/>
            <a:cxnLst/>
            <a:rect l="l" t="t" r="r" b="b"/>
            <a:pathLst>
              <a:path w="488950" h="463550">
                <a:moveTo>
                  <a:pt x="0" y="231597"/>
                </a:moveTo>
                <a:lnTo>
                  <a:pt x="4962" y="184922"/>
                </a:lnTo>
                <a:lnTo>
                  <a:pt x="19196" y="141449"/>
                </a:lnTo>
                <a:lnTo>
                  <a:pt x="41717" y="102109"/>
                </a:lnTo>
                <a:lnTo>
                  <a:pt x="71545" y="67833"/>
                </a:lnTo>
                <a:lnTo>
                  <a:pt x="107697" y="39553"/>
                </a:lnTo>
                <a:lnTo>
                  <a:pt x="149190" y="18200"/>
                </a:lnTo>
                <a:lnTo>
                  <a:pt x="195043" y="4705"/>
                </a:lnTo>
                <a:lnTo>
                  <a:pt x="244272" y="0"/>
                </a:lnTo>
                <a:lnTo>
                  <a:pt x="293501" y="4705"/>
                </a:lnTo>
                <a:lnTo>
                  <a:pt x="339354" y="18200"/>
                </a:lnTo>
                <a:lnTo>
                  <a:pt x="380847" y="39553"/>
                </a:lnTo>
                <a:lnTo>
                  <a:pt x="416999" y="67833"/>
                </a:lnTo>
                <a:lnTo>
                  <a:pt x="446827" y="102109"/>
                </a:lnTo>
                <a:lnTo>
                  <a:pt x="469348" y="141449"/>
                </a:lnTo>
                <a:lnTo>
                  <a:pt x="483582" y="184922"/>
                </a:lnTo>
                <a:lnTo>
                  <a:pt x="488545" y="231597"/>
                </a:lnTo>
                <a:lnTo>
                  <a:pt x="483582" y="278272"/>
                </a:lnTo>
                <a:lnTo>
                  <a:pt x="469348" y="321745"/>
                </a:lnTo>
                <a:lnTo>
                  <a:pt x="446827" y="361085"/>
                </a:lnTo>
                <a:lnTo>
                  <a:pt x="416999" y="395361"/>
                </a:lnTo>
                <a:lnTo>
                  <a:pt x="380847" y="423641"/>
                </a:lnTo>
                <a:lnTo>
                  <a:pt x="339354" y="444994"/>
                </a:lnTo>
                <a:lnTo>
                  <a:pt x="293501" y="458489"/>
                </a:lnTo>
                <a:lnTo>
                  <a:pt x="244272" y="463195"/>
                </a:lnTo>
                <a:lnTo>
                  <a:pt x="195043" y="458489"/>
                </a:lnTo>
                <a:lnTo>
                  <a:pt x="149190" y="444994"/>
                </a:lnTo>
                <a:lnTo>
                  <a:pt x="107697" y="423641"/>
                </a:lnTo>
                <a:lnTo>
                  <a:pt x="71545" y="395361"/>
                </a:lnTo>
                <a:lnTo>
                  <a:pt x="41717" y="361085"/>
                </a:lnTo>
                <a:lnTo>
                  <a:pt x="19196" y="321745"/>
                </a:lnTo>
                <a:lnTo>
                  <a:pt x="4962" y="278272"/>
                </a:lnTo>
                <a:lnTo>
                  <a:pt x="0" y="231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84944" y="118516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92790" y="1159428"/>
            <a:ext cx="527050" cy="500380"/>
          </a:xfrm>
          <a:custGeom>
            <a:avLst/>
            <a:gdLst/>
            <a:ahLst/>
            <a:cxnLst/>
            <a:rect l="l" t="t" r="r" b="b"/>
            <a:pathLst>
              <a:path w="527050" h="500380">
                <a:moveTo>
                  <a:pt x="262384" y="0"/>
                </a:moveTo>
                <a:lnTo>
                  <a:pt x="209555" y="5079"/>
                </a:lnTo>
                <a:lnTo>
                  <a:pt x="160299" y="19050"/>
                </a:lnTo>
                <a:lnTo>
                  <a:pt x="115703" y="43179"/>
                </a:lnTo>
                <a:lnTo>
                  <a:pt x="76817" y="73659"/>
                </a:lnTo>
                <a:lnTo>
                  <a:pt x="44701" y="110489"/>
                </a:lnTo>
                <a:lnTo>
                  <a:pt x="20448" y="153669"/>
                </a:lnTo>
                <a:lnTo>
                  <a:pt x="5177" y="200659"/>
                </a:lnTo>
                <a:lnTo>
                  <a:pt x="0" y="251459"/>
                </a:lnTo>
                <a:lnTo>
                  <a:pt x="1477" y="276859"/>
                </a:lnTo>
                <a:lnTo>
                  <a:pt x="12233" y="326389"/>
                </a:lnTo>
                <a:lnTo>
                  <a:pt x="32466" y="370839"/>
                </a:lnTo>
                <a:lnTo>
                  <a:pt x="61051" y="411479"/>
                </a:lnTo>
                <a:lnTo>
                  <a:pt x="96898" y="444500"/>
                </a:lnTo>
                <a:lnTo>
                  <a:pt x="138946" y="471169"/>
                </a:lnTo>
                <a:lnTo>
                  <a:pt x="186145" y="490219"/>
                </a:lnTo>
                <a:lnTo>
                  <a:pt x="237409" y="500379"/>
                </a:lnTo>
                <a:lnTo>
                  <a:pt x="264206" y="500379"/>
                </a:lnTo>
                <a:lnTo>
                  <a:pt x="290998" y="499109"/>
                </a:lnTo>
                <a:lnTo>
                  <a:pt x="317037" y="495300"/>
                </a:lnTo>
                <a:lnTo>
                  <a:pt x="342179" y="488950"/>
                </a:lnTo>
                <a:lnTo>
                  <a:pt x="263599" y="488950"/>
                </a:lnTo>
                <a:lnTo>
                  <a:pt x="238017" y="487679"/>
                </a:lnTo>
                <a:lnTo>
                  <a:pt x="189152" y="477519"/>
                </a:lnTo>
                <a:lnTo>
                  <a:pt x="144222" y="459739"/>
                </a:lnTo>
                <a:lnTo>
                  <a:pt x="104242" y="434339"/>
                </a:lnTo>
                <a:lnTo>
                  <a:pt x="70219" y="402589"/>
                </a:lnTo>
                <a:lnTo>
                  <a:pt x="43159" y="364489"/>
                </a:lnTo>
                <a:lnTo>
                  <a:pt x="24081" y="321309"/>
                </a:lnTo>
                <a:lnTo>
                  <a:pt x="14015" y="275589"/>
                </a:lnTo>
                <a:lnTo>
                  <a:pt x="12748" y="248919"/>
                </a:lnTo>
                <a:lnTo>
                  <a:pt x="13943" y="226059"/>
                </a:lnTo>
                <a:lnTo>
                  <a:pt x="23877" y="180339"/>
                </a:lnTo>
                <a:lnTo>
                  <a:pt x="42844" y="137159"/>
                </a:lnTo>
                <a:lnTo>
                  <a:pt x="69816" y="99059"/>
                </a:lnTo>
                <a:lnTo>
                  <a:pt x="103770" y="67309"/>
                </a:lnTo>
                <a:lnTo>
                  <a:pt x="143691" y="40639"/>
                </a:lnTo>
                <a:lnTo>
                  <a:pt x="188574" y="22859"/>
                </a:lnTo>
                <a:lnTo>
                  <a:pt x="237411" y="13969"/>
                </a:lnTo>
                <a:lnTo>
                  <a:pt x="262991" y="12700"/>
                </a:lnTo>
                <a:lnTo>
                  <a:pt x="347354" y="12700"/>
                </a:lnTo>
                <a:lnTo>
                  <a:pt x="340446" y="10159"/>
                </a:lnTo>
                <a:lnTo>
                  <a:pt x="315253" y="5079"/>
                </a:lnTo>
                <a:lnTo>
                  <a:pt x="289182" y="1269"/>
                </a:lnTo>
                <a:lnTo>
                  <a:pt x="262384" y="0"/>
                </a:lnTo>
                <a:close/>
              </a:path>
              <a:path w="527050" h="500380">
                <a:moveTo>
                  <a:pt x="347354" y="12700"/>
                </a:moveTo>
                <a:lnTo>
                  <a:pt x="262991" y="12700"/>
                </a:lnTo>
                <a:lnTo>
                  <a:pt x="288574" y="13969"/>
                </a:lnTo>
                <a:lnTo>
                  <a:pt x="313434" y="17779"/>
                </a:lnTo>
                <a:lnTo>
                  <a:pt x="360459" y="30479"/>
                </a:lnTo>
                <a:lnTo>
                  <a:pt x="403040" y="53339"/>
                </a:lnTo>
                <a:lnTo>
                  <a:pt x="440168" y="81279"/>
                </a:lnTo>
                <a:lnTo>
                  <a:pt x="470835" y="116839"/>
                </a:lnTo>
                <a:lnTo>
                  <a:pt x="494033" y="157479"/>
                </a:lnTo>
                <a:lnTo>
                  <a:pt x="508734" y="201929"/>
                </a:lnTo>
                <a:lnTo>
                  <a:pt x="513839" y="248919"/>
                </a:lnTo>
                <a:lnTo>
                  <a:pt x="513842" y="251459"/>
                </a:lnTo>
                <a:lnTo>
                  <a:pt x="512648" y="274319"/>
                </a:lnTo>
                <a:lnTo>
                  <a:pt x="502715" y="321309"/>
                </a:lnTo>
                <a:lnTo>
                  <a:pt x="483746" y="363219"/>
                </a:lnTo>
                <a:lnTo>
                  <a:pt x="456774" y="401319"/>
                </a:lnTo>
                <a:lnTo>
                  <a:pt x="422821" y="434339"/>
                </a:lnTo>
                <a:lnTo>
                  <a:pt x="382899" y="459739"/>
                </a:lnTo>
                <a:lnTo>
                  <a:pt x="338016" y="477519"/>
                </a:lnTo>
                <a:lnTo>
                  <a:pt x="289180" y="487679"/>
                </a:lnTo>
                <a:lnTo>
                  <a:pt x="263599" y="488950"/>
                </a:lnTo>
                <a:lnTo>
                  <a:pt x="342179" y="488950"/>
                </a:lnTo>
                <a:lnTo>
                  <a:pt x="389238" y="471169"/>
                </a:lnTo>
                <a:lnTo>
                  <a:pt x="431111" y="443229"/>
                </a:lnTo>
                <a:lnTo>
                  <a:pt x="466745" y="408939"/>
                </a:lnTo>
                <a:lnTo>
                  <a:pt x="495070" y="369569"/>
                </a:lnTo>
                <a:lnTo>
                  <a:pt x="514972" y="323850"/>
                </a:lnTo>
                <a:lnTo>
                  <a:pt x="525330" y="275589"/>
                </a:lnTo>
                <a:lnTo>
                  <a:pt x="526591" y="248919"/>
                </a:lnTo>
                <a:lnTo>
                  <a:pt x="525114" y="223519"/>
                </a:lnTo>
                <a:lnTo>
                  <a:pt x="514357" y="175259"/>
                </a:lnTo>
                <a:lnTo>
                  <a:pt x="494125" y="129539"/>
                </a:lnTo>
                <a:lnTo>
                  <a:pt x="465540" y="90169"/>
                </a:lnTo>
                <a:lnTo>
                  <a:pt x="429694" y="55879"/>
                </a:lnTo>
                <a:lnTo>
                  <a:pt x="387644" y="29209"/>
                </a:lnTo>
                <a:lnTo>
                  <a:pt x="364623" y="19050"/>
                </a:lnTo>
                <a:lnTo>
                  <a:pt x="347354" y="12700"/>
                </a:lnTo>
                <a:close/>
              </a:path>
              <a:path w="527050" h="500380">
                <a:moveTo>
                  <a:pt x="263599" y="25400"/>
                </a:moveTo>
                <a:lnTo>
                  <a:pt x="215569" y="29209"/>
                </a:lnTo>
                <a:lnTo>
                  <a:pt x="170851" y="43179"/>
                </a:lnTo>
                <a:lnTo>
                  <a:pt x="130393" y="63500"/>
                </a:lnTo>
                <a:lnTo>
                  <a:pt x="95153" y="91439"/>
                </a:lnTo>
                <a:lnTo>
                  <a:pt x="66088" y="124459"/>
                </a:lnTo>
                <a:lnTo>
                  <a:pt x="44143" y="162559"/>
                </a:lnTo>
                <a:lnTo>
                  <a:pt x="30255" y="204469"/>
                </a:lnTo>
                <a:lnTo>
                  <a:pt x="25434" y="248919"/>
                </a:lnTo>
                <a:lnTo>
                  <a:pt x="25430" y="251459"/>
                </a:lnTo>
                <a:lnTo>
                  <a:pt x="26554" y="273050"/>
                </a:lnTo>
                <a:lnTo>
                  <a:pt x="35929" y="317500"/>
                </a:lnTo>
                <a:lnTo>
                  <a:pt x="53851" y="356869"/>
                </a:lnTo>
                <a:lnTo>
                  <a:pt x="79387" y="393700"/>
                </a:lnTo>
                <a:lnTo>
                  <a:pt x="111588" y="424179"/>
                </a:lnTo>
                <a:lnTo>
                  <a:pt x="149499" y="448309"/>
                </a:lnTo>
                <a:lnTo>
                  <a:pt x="192161" y="464819"/>
                </a:lnTo>
                <a:lnTo>
                  <a:pt x="238624" y="474979"/>
                </a:lnTo>
                <a:lnTo>
                  <a:pt x="262991" y="476250"/>
                </a:lnTo>
                <a:lnTo>
                  <a:pt x="287361" y="474979"/>
                </a:lnTo>
                <a:lnTo>
                  <a:pt x="311021" y="471169"/>
                </a:lnTo>
                <a:lnTo>
                  <a:pt x="333853" y="466089"/>
                </a:lnTo>
                <a:lnTo>
                  <a:pt x="341149" y="463550"/>
                </a:lnTo>
                <a:lnTo>
                  <a:pt x="262384" y="463550"/>
                </a:lnTo>
                <a:lnTo>
                  <a:pt x="239231" y="462279"/>
                </a:lnTo>
                <a:lnTo>
                  <a:pt x="195168" y="453389"/>
                </a:lnTo>
                <a:lnTo>
                  <a:pt x="154774" y="436879"/>
                </a:lnTo>
                <a:lnTo>
                  <a:pt x="118934" y="414019"/>
                </a:lnTo>
                <a:lnTo>
                  <a:pt x="88555" y="384809"/>
                </a:lnTo>
                <a:lnTo>
                  <a:pt x="64545" y="350519"/>
                </a:lnTo>
                <a:lnTo>
                  <a:pt x="47777" y="312419"/>
                </a:lnTo>
                <a:lnTo>
                  <a:pt x="39091" y="270509"/>
                </a:lnTo>
                <a:lnTo>
                  <a:pt x="38046" y="248919"/>
                </a:lnTo>
                <a:lnTo>
                  <a:pt x="39307" y="227329"/>
                </a:lnTo>
                <a:lnTo>
                  <a:pt x="48390" y="186689"/>
                </a:lnTo>
                <a:lnTo>
                  <a:pt x="65488" y="148589"/>
                </a:lnTo>
                <a:lnTo>
                  <a:pt x="89761" y="114300"/>
                </a:lnTo>
                <a:lnTo>
                  <a:pt x="120351" y="86359"/>
                </a:lnTo>
                <a:lnTo>
                  <a:pt x="156368" y="63500"/>
                </a:lnTo>
                <a:lnTo>
                  <a:pt x="196902" y="46989"/>
                </a:lnTo>
                <a:lnTo>
                  <a:pt x="241048" y="39369"/>
                </a:lnTo>
                <a:lnTo>
                  <a:pt x="264206" y="38100"/>
                </a:lnTo>
                <a:lnTo>
                  <a:pt x="341719" y="38100"/>
                </a:lnTo>
                <a:lnTo>
                  <a:pt x="334431" y="35559"/>
                </a:lnTo>
                <a:lnTo>
                  <a:pt x="311616" y="29209"/>
                </a:lnTo>
                <a:lnTo>
                  <a:pt x="287967" y="26669"/>
                </a:lnTo>
                <a:lnTo>
                  <a:pt x="263599" y="25400"/>
                </a:lnTo>
                <a:close/>
              </a:path>
              <a:path w="527050" h="500380">
                <a:moveTo>
                  <a:pt x="341719" y="38100"/>
                </a:moveTo>
                <a:lnTo>
                  <a:pt x="264206" y="38100"/>
                </a:lnTo>
                <a:lnTo>
                  <a:pt x="287360" y="39369"/>
                </a:lnTo>
                <a:lnTo>
                  <a:pt x="309797" y="41909"/>
                </a:lnTo>
                <a:lnTo>
                  <a:pt x="352132" y="54609"/>
                </a:lnTo>
                <a:lnTo>
                  <a:pt x="390362" y="74929"/>
                </a:lnTo>
                <a:lnTo>
                  <a:pt x="423586" y="101600"/>
                </a:lnTo>
                <a:lnTo>
                  <a:pt x="450893" y="132079"/>
                </a:lnTo>
                <a:lnTo>
                  <a:pt x="471388" y="168909"/>
                </a:lnTo>
                <a:lnTo>
                  <a:pt x="484219" y="208279"/>
                </a:lnTo>
                <a:lnTo>
                  <a:pt x="488544" y="251459"/>
                </a:lnTo>
                <a:lnTo>
                  <a:pt x="487283" y="273050"/>
                </a:lnTo>
                <a:lnTo>
                  <a:pt x="478200" y="313689"/>
                </a:lnTo>
                <a:lnTo>
                  <a:pt x="461102" y="351789"/>
                </a:lnTo>
                <a:lnTo>
                  <a:pt x="436830" y="386079"/>
                </a:lnTo>
                <a:lnTo>
                  <a:pt x="406239" y="415289"/>
                </a:lnTo>
                <a:lnTo>
                  <a:pt x="370222" y="438150"/>
                </a:lnTo>
                <a:lnTo>
                  <a:pt x="329689" y="453389"/>
                </a:lnTo>
                <a:lnTo>
                  <a:pt x="285542" y="462279"/>
                </a:lnTo>
                <a:lnTo>
                  <a:pt x="262384" y="463550"/>
                </a:lnTo>
                <a:lnTo>
                  <a:pt x="341149" y="463550"/>
                </a:lnTo>
                <a:lnTo>
                  <a:pt x="376561" y="448309"/>
                </a:lnTo>
                <a:lnTo>
                  <a:pt x="414530" y="424179"/>
                </a:lnTo>
                <a:lnTo>
                  <a:pt x="446802" y="393700"/>
                </a:lnTo>
                <a:lnTo>
                  <a:pt x="472424" y="358139"/>
                </a:lnTo>
                <a:lnTo>
                  <a:pt x="490457" y="317500"/>
                </a:lnTo>
                <a:lnTo>
                  <a:pt x="499965" y="274319"/>
                </a:lnTo>
                <a:lnTo>
                  <a:pt x="501161" y="248919"/>
                </a:lnTo>
                <a:lnTo>
                  <a:pt x="500038" y="227329"/>
                </a:lnTo>
                <a:lnTo>
                  <a:pt x="490661" y="184150"/>
                </a:lnTo>
                <a:lnTo>
                  <a:pt x="472739" y="143509"/>
                </a:lnTo>
                <a:lnTo>
                  <a:pt x="447203" y="107950"/>
                </a:lnTo>
                <a:lnTo>
                  <a:pt x="415002" y="77469"/>
                </a:lnTo>
                <a:lnTo>
                  <a:pt x="377092" y="52069"/>
                </a:lnTo>
                <a:lnTo>
                  <a:pt x="356295" y="43179"/>
                </a:lnTo>
                <a:lnTo>
                  <a:pt x="34171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432731" y="118821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2770" y="1644775"/>
            <a:ext cx="3937000" cy="481330"/>
          </a:xfrm>
          <a:custGeom>
            <a:avLst/>
            <a:gdLst/>
            <a:ahLst/>
            <a:cxnLst/>
            <a:rect l="l" t="t" r="r" b="b"/>
            <a:pathLst>
              <a:path w="3937000" h="481330">
                <a:moveTo>
                  <a:pt x="9466" y="6483"/>
                </a:moveTo>
                <a:lnTo>
                  <a:pt x="0" y="7539"/>
                </a:lnTo>
                <a:lnTo>
                  <a:pt x="1356" y="19702"/>
                </a:lnTo>
                <a:lnTo>
                  <a:pt x="4020" y="32255"/>
                </a:lnTo>
                <a:lnTo>
                  <a:pt x="19467" y="69211"/>
                </a:lnTo>
                <a:lnTo>
                  <a:pt x="45594" y="104964"/>
                </a:lnTo>
                <a:lnTo>
                  <a:pt x="96006" y="150647"/>
                </a:lnTo>
                <a:lnTo>
                  <a:pt x="127673" y="172714"/>
                </a:lnTo>
                <a:lnTo>
                  <a:pt x="163450" y="194223"/>
                </a:lnTo>
                <a:lnTo>
                  <a:pt x="203225" y="215157"/>
                </a:lnTo>
                <a:lnTo>
                  <a:pt x="246881" y="235501"/>
                </a:lnTo>
                <a:lnTo>
                  <a:pt x="294304" y="255233"/>
                </a:lnTo>
                <a:lnTo>
                  <a:pt x="345377" y="274331"/>
                </a:lnTo>
                <a:lnTo>
                  <a:pt x="399983" y="292769"/>
                </a:lnTo>
                <a:lnTo>
                  <a:pt x="458008" y="310521"/>
                </a:lnTo>
                <a:lnTo>
                  <a:pt x="519332" y="327562"/>
                </a:lnTo>
                <a:lnTo>
                  <a:pt x="583838" y="343862"/>
                </a:lnTo>
                <a:lnTo>
                  <a:pt x="651407" y="359397"/>
                </a:lnTo>
                <a:lnTo>
                  <a:pt x="721921" y="374135"/>
                </a:lnTo>
                <a:lnTo>
                  <a:pt x="795261" y="388049"/>
                </a:lnTo>
                <a:lnTo>
                  <a:pt x="871310" y="401112"/>
                </a:lnTo>
                <a:lnTo>
                  <a:pt x="949946" y="413296"/>
                </a:lnTo>
                <a:lnTo>
                  <a:pt x="1031053" y="424569"/>
                </a:lnTo>
                <a:lnTo>
                  <a:pt x="1114508" y="434907"/>
                </a:lnTo>
                <a:lnTo>
                  <a:pt x="1200196" y="444277"/>
                </a:lnTo>
                <a:lnTo>
                  <a:pt x="1287995" y="452653"/>
                </a:lnTo>
                <a:lnTo>
                  <a:pt x="1377787" y="460005"/>
                </a:lnTo>
                <a:lnTo>
                  <a:pt x="1469452" y="466305"/>
                </a:lnTo>
                <a:lnTo>
                  <a:pt x="1562869" y="471524"/>
                </a:lnTo>
                <a:lnTo>
                  <a:pt x="1657920" y="475634"/>
                </a:lnTo>
                <a:lnTo>
                  <a:pt x="1754485" y="478604"/>
                </a:lnTo>
                <a:lnTo>
                  <a:pt x="1852446" y="480406"/>
                </a:lnTo>
                <a:lnTo>
                  <a:pt x="1951682" y="481012"/>
                </a:lnTo>
                <a:lnTo>
                  <a:pt x="2051939" y="480392"/>
                </a:lnTo>
                <a:lnTo>
                  <a:pt x="2150880" y="478553"/>
                </a:lnTo>
                <a:lnTo>
                  <a:pt x="2248385" y="475523"/>
                </a:lnTo>
                <a:lnTo>
                  <a:pt x="2340784" y="471487"/>
                </a:lnTo>
                <a:lnTo>
                  <a:pt x="1951741" y="471487"/>
                </a:lnTo>
                <a:lnTo>
                  <a:pt x="1852621" y="470882"/>
                </a:lnTo>
                <a:lnTo>
                  <a:pt x="1754779" y="469083"/>
                </a:lnTo>
                <a:lnTo>
                  <a:pt x="1658331" y="466117"/>
                </a:lnTo>
                <a:lnTo>
                  <a:pt x="1563400" y="462014"/>
                </a:lnTo>
                <a:lnTo>
                  <a:pt x="1470105" y="456803"/>
                </a:lnTo>
                <a:lnTo>
                  <a:pt x="1378564" y="450512"/>
                </a:lnTo>
                <a:lnTo>
                  <a:pt x="1288900" y="443171"/>
                </a:lnTo>
                <a:lnTo>
                  <a:pt x="1201232" y="434808"/>
                </a:lnTo>
                <a:lnTo>
                  <a:pt x="1115679" y="425453"/>
                </a:lnTo>
                <a:lnTo>
                  <a:pt x="1032363" y="415136"/>
                </a:lnTo>
                <a:lnTo>
                  <a:pt x="951405" y="403884"/>
                </a:lnTo>
                <a:lnTo>
                  <a:pt x="872921" y="391725"/>
                </a:lnTo>
                <a:lnTo>
                  <a:pt x="797036" y="378692"/>
                </a:lnTo>
                <a:lnTo>
                  <a:pt x="723869" y="364811"/>
                </a:lnTo>
                <a:lnTo>
                  <a:pt x="653540" y="350113"/>
                </a:lnTo>
                <a:lnTo>
                  <a:pt x="586171" y="334628"/>
                </a:lnTo>
                <a:lnTo>
                  <a:pt x="521882" y="318385"/>
                </a:lnTo>
                <a:lnTo>
                  <a:pt x="460795" y="301412"/>
                </a:lnTo>
                <a:lnTo>
                  <a:pt x="403030" y="283744"/>
                </a:lnTo>
                <a:lnTo>
                  <a:pt x="348712" y="265409"/>
                </a:lnTo>
                <a:lnTo>
                  <a:pt x="297962" y="246439"/>
                </a:lnTo>
                <a:lnTo>
                  <a:pt x="250903" y="226867"/>
                </a:lnTo>
                <a:lnTo>
                  <a:pt x="207660" y="206728"/>
                </a:lnTo>
                <a:lnTo>
                  <a:pt x="168356" y="186058"/>
                </a:lnTo>
                <a:lnTo>
                  <a:pt x="133115" y="164898"/>
                </a:lnTo>
                <a:lnTo>
                  <a:pt x="75316" y="121296"/>
                </a:lnTo>
                <a:lnTo>
                  <a:pt x="43420" y="87555"/>
                </a:lnTo>
                <a:lnTo>
                  <a:pt x="21882" y="53329"/>
                </a:lnTo>
                <a:lnTo>
                  <a:pt x="10822" y="18646"/>
                </a:lnTo>
                <a:lnTo>
                  <a:pt x="9466" y="6483"/>
                </a:lnTo>
                <a:close/>
              </a:path>
              <a:path w="3937000" h="481330">
                <a:moveTo>
                  <a:pt x="3864395" y="81770"/>
                </a:moveTo>
                <a:lnTo>
                  <a:pt x="3834458" y="115418"/>
                </a:lnTo>
                <a:lnTo>
                  <a:pt x="3778203" y="159710"/>
                </a:lnTo>
                <a:lnTo>
                  <a:pt x="3743581" y="181195"/>
                </a:lnTo>
                <a:lnTo>
                  <a:pt x="3704800" y="202182"/>
                </a:lnTo>
                <a:lnTo>
                  <a:pt x="3661987" y="222633"/>
                </a:lnTo>
                <a:lnTo>
                  <a:pt x="3615268" y="242510"/>
                </a:lnTo>
                <a:lnTo>
                  <a:pt x="3564768" y="261778"/>
                </a:lnTo>
                <a:lnTo>
                  <a:pt x="3510614" y="280407"/>
                </a:lnTo>
                <a:lnTo>
                  <a:pt x="3452929" y="298362"/>
                </a:lnTo>
                <a:lnTo>
                  <a:pt x="3391838" y="315612"/>
                </a:lnTo>
                <a:lnTo>
                  <a:pt x="3327467" y="332126"/>
                </a:lnTo>
                <a:lnTo>
                  <a:pt x="3259937" y="347874"/>
                </a:lnTo>
                <a:lnTo>
                  <a:pt x="3189372" y="362826"/>
                </a:lnTo>
                <a:lnTo>
                  <a:pt x="3115898" y="376948"/>
                </a:lnTo>
                <a:lnTo>
                  <a:pt x="3039634" y="390212"/>
                </a:lnTo>
                <a:lnTo>
                  <a:pt x="2960706" y="402588"/>
                </a:lnTo>
                <a:lnTo>
                  <a:pt x="2879237" y="414046"/>
                </a:lnTo>
                <a:lnTo>
                  <a:pt x="2795221" y="424569"/>
                </a:lnTo>
                <a:lnTo>
                  <a:pt x="2709162" y="434086"/>
                </a:lnTo>
                <a:lnTo>
                  <a:pt x="2620805" y="442606"/>
                </a:lnTo>
                <a:lnTo>
                  <a:pt x="2530394" y="450089"/>
                </a:lnTo>
                <a:lnTo>
                  <a:pt x="2438057" y="456502"/>
                </a:lnTo>
                <a:lnTo>
                  <a:pt x="2343914" y="461817"/>
                </a:lnTo>
                <a:lnTo>
                  <a:pt x="2248089" y="466002"/>
                </a:lnTo>
                <a:lnTo>
                  <a:pt x="2150703" y="469030"/>
                </a:lnTo>
                <a:lnTo>
                  <a:pt x="2051879" y="470867"/>
                </a:lnTo>
                <a:lnTo>
                  <a:pt x="1951741" y="471487"/>
                </a:lnTo>
                <a:lnTo>
                  <a:pt x="2340784" y="471487"/>
                </a:lnTo>
                <a:lnTo>
                  <a:pt x="2438594" y="466012"/>
                </a:lnTo>
                <a:lnTo>
                  <a:pt x="2531055" y="459591"/>
                </a:lnTo>
                <a:lnTo>
                  <a:pt x="2621589" y="452099"/>
                </a:lnTo>
                <a:lnTo>
                  <a:pt x="2710077" y="443566"/>
                </a:lnTo>
                <a:lnTo>
                  <a:pt x="2796395" y="434022"/>
                </a:lnTo>
                <a:lnTo>
                  <a:pt x="2880420" y="423498"/>
                </a:lnTo>
                <a:lnTo>
                  <a:pt x="2962033" y="412021"/>
                </a:lnTo>
                <a:lnTo>
                  <a:pt x="3041110" y="399623"/>
                </a:lnTo>
                <a:lnTo>
                  <a:pt x="3117529" y="386332"/>
                </a:lnTo>
                <a:lnTo>
                  <a:pt x="3191170" y="372179"/>
                </a:lnTo>
                <a:lnTo>
                  <a:pt x="3261911" y="357193"/>
                </a:lnTo>
                <a:lnTo>
                  <a:pt x="3329630" y="341403"/>
                </a:lnTo>
                <a:lnTo>
                  <a:pt x="3394205" y="324839"/>
                </a:lnTo>
                <a:lnTo>
                  <a:pt x="3455517" y="307529"/>
                </a:lnTo>
                <a:lnTo>
                  <a:pt x="3513444" y="289501"/>
                </a:lnTo>
                <a:lnTo>
                  <a:pt x="3567866" y="270785"/>
                </a:lnTo>
                <a:lnTo>
                  <a:pt x="3618663" y="251409"/>
                </a:lnTo>
                <a:lnTo>
                  <a:pt x="3665716" y="231397"/>
                </a:lnTo>
                <a:lnTo>
                  <a:pt x="3708905" y="210778"/>
                </a:lnTo>
                <a:lnTo>
                  <a:pt x="3748114" y="189572"/>
                </a:lnTo>
                <a:lnTo>
                  <a:pt x="3783224" y="167803"/>
                </a:lnTo>
                <a:lnTo>
                  <a:pt x="3814117" y="145487"/>
                </a:lnTo>
                <a:lnTo>
                  <a:pt x="3852378" y="110923"/>
                </a:lnTo>
                <a:lnTo>
                  <a:pt x="3874783" y="82214"/>
                </a:lnTo>
                <a:lnTo>
                  <a:pt x="3864178" y="82214"/>
                </a:lnTo>
                <a:lnTo>
                  <a:pt x="3864395" y="81770"/>
                </a:lnTo>
                <a:close/>
              </a:path>
              <a:path w="3937000" h="481330">
                <a:moveTo>
                  <a:pt x="3923185" y="58549"/>
                </a:moveTo>
                <a:lnTo>
                  <a:pt x="3875759" y="58549"/>
                </a:lnTo>
                <a:lnTo>
                  <a:pt x="3884315" y="62736"/>
                </a:lnTo>
                <a:lnTo>
                  <a:pt x="3878990" y="73617"/>
                </a:lnTo>
                <a:lnTo>
                  <a:pt x="3936913" y="91605"/>
                </a:lnTo>
                <a:lnTo>
                  <a:pt x="3923185" y="58549"/>
                </a:lnTo>
                <a:close/>
              </a:path>
              <a:path w="3937000" h="481330">
                <a:moveTo>
                  <a:pt x="3864707" y="81371"/>
                </a:moveTo>
                <a:lnTo>
                  <a:pt x="3864395" y="81770"/>
                </a:lnTo>
                <a:lnTo>
                  <a:pt x="3864178" y="82214"/>
                </a:lnTo>
                <a:lnTo>
                  <a:pt x="3864707" y="81371"/>
                </a:lnTo>
                <a:close/>
              </a:path>
              <a:path w="3937000" h="481330">
                <a:moveTo>
                  <a:pt x="3875195" y="81371"/>
                </a:moveTo>
                <a:lnTo>
                  <a:pt x="3864707" y="81371"/>
                </a:lnTo>
                <a:lnTo>
                  <a:pt x="3864178" y="82214"/>
                </a:lnTo>
                <a:lnTo>
                  <a:pt x="3874783" y="82214"/>
                </a:lnTo>
                <a:lnTo>
                  <a:pt x="3875195" y="81371"/>
                </a:lnTo>
                <a:close/>
              </a:path>
              <a:path w="3937000" h="481330">
                <a:moveTo>
                  <a:pt x="3869784" y="70758"/>
                </a:moveTo>
                <a:lnTo>
                  <a:pt x="3864395" y="81770"/>
                </a:lnTo>
                <a:lnTo>
                  <a:pt x="3864707" y="81371"/>
                </a:lnTo>
                <a:lnTo>
                  <a:pt x="3875195" y="81371"/>
                </a:lnTo>
                <a:lnTo>
                  <a:pt x="3878990" y="73617"/>
                </a:lnTo>
                <a:lnTo>
                  <a:pt x="3869784" y="70758"/>
                </a:lnTo>
                <a:close/>
              </a:path>
              <a:path w="3937000" h="481330">
                <a:moveTo>
                  <a:pt x="3875759" y="58549"/>
                </a:moveTo>
                <a:lnTo>
                  <a:pt x="3869784" y="70758"/>
                </a:lnTo>
                <a:lnTo>
                  <a:pt x="3878990" y="73617"/>
                </a:lnTo>
                <a:lnTo>
                  <a:pt x="3884315" y="62736"/>
                </a:lnTo>
                <a:lnTo>
                  <a:pt x="3875759" y="58549"/>
                </a:lnTo>
                <a:close/>
              </a:path>
              <a:path w="3937000" h="481330">
                <a:moveTo>
                  <a:pt x="3898869" y="0"/>
                </a:moveTo>
                <a:lnTo>
                  <a:pt x="3815627" y="53939"/>
                </a:lnTo>
                <a:lnTo>
                  <a:pt x="3869784" y="70758"/>
                </a:lnTo>
                <a:lnTo>
                  <a:pt x="3875759" y="58549"/>
                </a:lnTo>
                <a:lnTo>
                  <a:pt x="3923185" y="58549"/>
                </a:lnTo>
                <a:lnTo>
                  <a:pt x="3898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964043" y="1065486"/>
            <a:ext cx="3302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40" b="1">
                <a:latin typeface="宋体"/>
                <a:cs typeface="宋体"/>
              </a:rPr>
              <a:t>（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6411843" y="102666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24706" y="1044150"/>
            <a:ext cx="3302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40" b="1">
                <a:latin typeface="宋体"/>
                <a:cs typeface="宋体"/>
              </a:rPr>
              <a:t>）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57868" y="1739900"/>
            <a:ext cx="278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57557" y="1185164"/>
            <a:ext cx="2195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7695" algn="l"/>
              </a:tabLst>
            </a:pPr>
            <a:r>
              <a:rPr dirty="0" baseline="-5787" sz="3600" spc="-7" b="1">
                <a:latin typeface="Times New Roman"/>
                <a:cs typeface="Times New Roman"/>
              </a:rPr>
              <a:t>F</a:t>
            </a:r>
            <a:r>
              <a:rPr dirty="0" baseline="-4728" sz="3525" spc="60" b="1">
                <a:latin typeface="宋体"/>
                <a:cs typeface="宋体"/>
              </a:rPr>
              <a:t>：</a:t>
            </a:r>
            <a:r>
              <a:rPr dirty="0" baseline="-4728" sz="3525" spc="-1425" b="1">
                <a:latin typeface="宋体"/>
                <a:cs typeface="宋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14	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75945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预测分析程序的实现（续</a:t>
            </a:r>
            <a:r>
              <a:rPr dirty="0" sz="3500" spc="65"/>
              <a:t>2）</a:t>
            </a:r>
            <a:endParaRPr sz="3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3452"/>
            <a:ext cx="5219700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000">
                <a:latin typeface="Verdana"/>
                <a:cs typeface="Verdana"/>
              </a:rPr>
              <a:t>4.2.3</a:t>
            </a:r>
            <a:r>
              <a:rPr dirty="0" sz="4000" spc="-50">
                <a:latin typeface="Verdana"/>
                <a:cs typeface="Verdana"/>
              </a:rPr>
              <a:t> </a:t>
            </a:r>
            <a:r>
              <a:rPr dirty="0" sz="3900" spc="90"/>
              <a:t>非递归预测分析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227059" cy="333946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使用一张</a:t>
            </a: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分析表</a:t>
            </a:r>
            <a:r>
              <a:rPr dirty="0" baseline="1010" sz="4125" spc="67" b="1">
                <a:latin typeface="黑体"/>
                <a:cs typeface="黑体"/>
              </a:rPr>
              <a:t>和一个</a:t>
            </a: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栈</a:t>
            </a:r>
            <a:r>
              <a:rPr dirty="0" baseline="1010" sz="4125" spc="67" b="1">
                <a:latin typeface="黑体"/>
                <a:cs typeface="黑体"/>
              </a:rPr>
              <a:t>联合控制，实现对输入符 </a:t>
            </a:r>
            <a:r>
              <a:rPr dirty="0" sz="2750" spc="45" b="1">
                <a:latin typeface="黑体"/>
                <a:cs typeface="黑体"/>
              </a:rPr>
              <a:t>号串的自顶向下分析。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00FF"/>
              </a:buClr>
              <a:buFont typeface="Arial"/>
              <a:buChar char="■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预测分析程序的模型及工作过程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预测分析表的构造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 b="1">
                <a:latin typeface="Verdana"/>
                <a:cs typeface="Verdana"/>
              </a:rPr>
              <a:t>LL(1)</a:t>
            </a:r>
            <a:r>
              <a:rPr dirty="0" baseline="1010" sz="4125" spc="67" b="1">
                <a:latin typeface="黑体"/>
                <a:cs typeface="黑体"/>
              </a:rPr>
              <a:t>文法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预测分析方法中的错误处理示例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159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预测分析程序的模型及工作过程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57587" y="2409825"/>
            <a:ext cx="1419225" cy="8318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90805" marR="94615">
              <a:lnSpc>
                <a:spcPct val="103000"/>
              </a:lnSpc>
              <a:spcBef>
                <a:spcPts val="185"/>
              </a:spcBef>
            </a:pPr>
            <a:r>
              <a:rPr dirty="0" sz="2350" spc="45" b="1">
                <a:latin typeface="宋体"/>
                <a:cs typeface="宋体"/>
              </a:rPr>
              <a:t>预测分析 控制程序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76637" y="3684587"/>
            <a:ext cx="1400175" cy="466725"/>
          </a:xfrm>
          <a:custGeom>
            <a:avLst/>
            <a:gdLst/>
            <a:ahLst/>
            <a:cxnLst/>
            <a:rect l="l" t="t" r="r" b="b"/>
            <a:pathLst>
              <a:path w="1400175" h="466725">
                <a:moveTo>
                  <a:pt x="0" y="0"/>
                </a:moveTo>
                <a:lnTo>
                  <a:pt x="1400175" y="0"/>
                </a:lnTo>
                <a:lnTo>
                  <a:pt x="1400175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81400" y="3689350"/>
            <a:ext cx="1395730" cy="457200"/>
          </a:xfrm>
          <a:prstGeom prst="rect">
            <a:avLst/>
          </a:prstGeom>
          <a:solidFill>
            <a:srgbClr val="FF0066"/>
          </a:solidFill>
        </p:spPr>
        <p:txBody>
          <a:bodyPr wrap="square" lIns="0" tIns="29209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229"/>
              </a:spcBef>
            </a:pPr>
            <a:r>
              <a:rPr dirty="0" baseline="1182" sz="3525" spc="75" b="1">
                <a:latin typeface="宋体"/>
                <a:cs typeface="宋体"/>
              </a:rPr>
              <a:t>分析表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0125" y="2617787"/>
            <a:ext cx="414655" cy="1177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265"/>
              </a:spcBef>
            </a:pPr>
            <a:r>
              <a:rPr dirty="0" u="sng" sz="24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400" spc="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105410" marR="9525" indent="-90170">
              <a:lnSpc>
                <a:spcPct val="100000"/>
              </a:lnSpc>
              <a:spcBef>
                <a:spcPts val="25"/>
              </a:spcBef>
            </a:pPr>
            <a:r>
              <a:rPr dirty="0" u="sng" sz="24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 </a:t>
            </a:r>
            <a:r>
              <a:rPr dirty="0" sz="2400" b="1">
                <a:latin typeface="Times New Roman"/>
                <a:cs typeface="Times New Roman"/>
              </a:rPr>
              <a:t> 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0125" y="3795712"/>
            <a:ext cx="414655" cy="3841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0810">
              <a:lnSpc>
                <a:spcPts val="2560"/>
              </a:lnSpc>
            </a:pPr>
            <a:r>
              <a:rPr dirty="0" sz="2400" b="1">
                <a:latin typeface="Times New Roman"/>
                <a:cs typeface="Times New Roman"/>
              </a:rPr>
              <a:t>$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2389" y="2685507"/>
            <a:ext cx="79248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宋体"/>
                <a:cs typeface="宋体"/>
              </a:rPr>
              <a:t>符号栈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6189" y="1615659"/>
            <a:ext cx="1303655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宋体"/>
                <a:cs typeface="宋体"/>
              </a:rPr>
              <a:t>输入缓冲区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20987" y="1562100"/>
            <a:ext cx="2873375" cy="466725"/>
          </a:xfrm>
          <a:custGeom>
            <a:avLst/>
            <a:gdLst/>
            <a:ahLst/>
            <a:cxnLst/>
            <a:rect l="l" t="t" r="r" b="b"/>
            <a:pathLst>
              <a:path w="2873375" h="466725">
                <a:moveTo>
                  <a:pt x="0" y="0"/>
                </a:moveTo>
                <a:lnTo>
                  <a:pt x="2873375" y="0"/>
                </a:lnTo>
                <a:lnTo>
                  <a:pt x="2873375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20987" y="1562100"/>
            <a:ext cx="440055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dirty="0" sz="2350" spc="45" b="1">
                <a:latin typeface="Symbol"/>
                <a:cs typeface="Symbol"/>
              </a:rPr>
              <a:t>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0726" y="1562100"/>
            <a:ext cx="381000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270"/>
              </a:spcBef>
            </a:pPr>
            <a:r>
              <a:rPr dirty="0" sz="2350" spc="45" b="1">
                <a:latin typeface="Symbol"/>
                <a:cs typeface="Symbol"/>
              </a:rPr>
              <a:t>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1726" y="1562100"/>
            <a:ext cx="381000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25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2726" y="1562100"/>
            <a:ext cx="381000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250"/>
              </a:spcBef>
            </a:pPr>
            <a:r>
              <a:rPr dirty="0" sz="2400" b="1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03726" y="1562100"/>
            <a:ext cx="381000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25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4726" y="1562100"/>
            <a:ext cx="381000" cy="466725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270"/>
              </a:spcBef>
            </a:pPr>
            <a:r>
              <a:rPr dirty="0" sz="2350" spc="45" b="1">
                <a:latin typeface="Symbol"/>
                <a:cs typeface="Symbol"/>
              </a:rPr>
              <a:t>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65726" y="1562100"/>
            <a:ext cx="528955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algn="ctr" marL="44450">
              <a:lnSpc>
                <a:spcPct val="100000"/>
              </a:lnSpc>
              <a:spcBef>
                <a:spcPts val="650"/>
              </a:spcBef>
            </a:pPr>
            <a:r>
              <a:rPr dirty="0" sz="2000" b="1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38812" y="2617787"/>
            <a:ext cx="704850" cy="406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dirty="0" sz="1950" spc="50" b="1">
                <a:latin typeface="宋体"/>
                <a:cs typeface="宋体"/>
              </a:rPr>
              <a:t>输出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30747" y="3241675"/>
            <a:ext cx="76200" cy="443230"/>
          </a:xfrm>
          <a:custGeom>
            <a:avLst/>
            <a:gdLst/>
            <a:ahLst/>
            <a:cxnLst/>
            <a:rect l="l" t="t" r="r" b="b"/>
            <a:pathLst>
              <a:path w="76200" h="443229">
                <a:moveTo>
                  <a:pt x="42852" y="76079"/>
                </a:moveTo>
                <a:lnTo>
                  <a:pt x="33329" y="76284"/>
                </a:lnTo>
                <a:lnTo>
                  <a:pt x="41216" y="443015"/>
                </a:lnTo>
                <a:lnTo>
                  <a:pt x="50739" y="442810"/>
                </a:lnTo>
                <a:lnTo>
                  <a:pt x="42852" y="76079"/>
                </a:lnTo>
                <a:close/>
              </a:path>
              <a:path w="76200" h="443229">
                <a:moveTo>
                  <a:pt x="36452" y="0"/>
                </a:moveTo>
                <a:lnTo>
                  <a:pt x="0" y="77001"/>
                </a:lnTo>
                <a:lnTo>
                  <a:pt x="33329" y="76284"/>
                </a:lnTo>
                <a:lnTo>
                  <a:pt x="33056" y="63587"/>
                </a:lnTo>
                <a:lnTo>
                  <a:pt x="42579" y="63383"/>
                </a:lnTo>
                <a:lnTo>
                  <a:pt x="69866" y="63383"/>
                </a:lnTo>
                <a:lnTo>
                  <a:pt x="36452" y="0"/>
                </a:lnTo>
                <a:close/>
              </a:path>
              <a:path w="76200" h="443229">
                <a:moveTo>
                  <a:pt x="42579" y="63383"/>
                </a:moveTo>
                <a:lnTo>
                  <a:pt x="33056" y="63587"/>
                </a:lnTo>
                <a:lnTo>
                  <a:pt x="33329" y="76284"/>
                </a:lnTo>
                <a:lnTo>
                  <a:pt x="42852" y="76079"/>
                </a:lnTo>
                <a:lnTo>
                  <a:pt x="42579" y="63383"/>
                </a:lnTo>
                <a:close/>
              </a:path>
              <a:path w="76200" h="443229">
                <a:moveTo>
                  <a:pt x="69866" y="63383"/>
                </a:moveTo>
                <a:lnTo>
                  <a:pt x="42579" y="63383"/>
                </a:lnTo>
                <a:lnTo>
                  <a:pt x="42852" y="76079"/>
                </a:lnTo>
                <a:lnTo>
                  <a:pt x="76182" y="75363"/>
                </a:lnTo>
                <a:lnTo>
                  <a:pt x="69866" y="63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27207" y="2028705"/>
            <a:ext cx="76200" cy="381635"/>
          </a:xfrm>
          <a:custGeom>
            <a:avLst/>
            <a:gdLst/>
            <a:ahLst/>
            <a:cxnLst/>
            <a:rect l="l" t="t" r="r" b="b"/>
            <a:pathLst>
              <a:path w="76200" h="381635">
                <a:moveTo>
                  <a:pt x="33326" y="305061"/>
                </a:moveTo>
                <a:lnTo>
                  <a:pt x="0" y="305894"/>
                </a:lnTo>
                <a:lnTo>
                  <a:pt x="39992" y="381119"/>
                </a:lnTo>
                <a:lnTo>
                  <a:pt x="69717" y="317757"/>
                </a:lnTo>
                <a:lnTo>
                  <a:pt x="33643" y="317757"/>
                </a:lnTo>
                <a:lnTo>
                  <a:pt x="33326" y="305061"/>
                </a:lnTo>
                <a:close/>
              </a:path>
              <a:path w="76200" h="381635">
                <a:moveTo>
                  <a:pt x="42848" y="304823"/>
                </a:moveTo>
                <a:lnTo>
                  <a:pt x="33326" y="305061"/>
                </a:lnTo>
                <a:lnTo>
                  <a:pt x="33643" y="317757"/>
                </a:lnTo>
                <a:lnTo>
                  <a:pt x="43166" y="317520"/>
                </a:lnTo>
                <a:lnTo>
                  <a:pt x="42848" y="304823"/>
                </a:lnTo>
                <a:close/>
              </a:path>
              <a:path w="76200" h="381635">
                <a:moveTo>
                  <a:pt x="76175" y="303991"/>
                </a:moveTo>
                <a:lnTo>
                  <a:pt x="42848" y="304823"/>
                </a:lnTo>
                <a:lnTo>
                  <a:pt x="43166" y="317520"/>
                </a:lnTo>
                <a:lnTo>
                  <a:pt x="33643" y="317757"/>
                </a:lnTo>
                <a:lnTo>
                  <a:pt x="69717" y="317757"/>
                </a:lnTo>
                <a:lnTo>
                  <a:pt x="76175" y="303991"/>
                </a:lnTo>
                <a:close/>
              </a:path>
              <a:path w="76200" h="381635">
                <a:moveTo>
                  <a:pt x="35228" y="0"/>
                </a:moveTo>
                <a:lnTo>
                  <a:pt x="25706" y="238"/>
                </a:lnTo>
                <a:lnTo>
                  <a:pt x="33326" y="305061"/>
                </a:lnTo>
                <a:lnTo>
                  <a:pt x="42848" y="304823"/>
                </a:lnTo>
                <a:lnTo>
                  <a:pt x="35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11450" y="2808287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" y="1"/>
                </a:moveTo>
                <a:lnTo>
                  <a:pt x="0" y="38101"/>
                </a:lnTo>
                <a:lnTo>
                  <a:pt x="76200" y="76201"/>
                </a:lnTo>
                <a:lnTo>
                  <a:pt x="76200" y="42863"/>
                </a:lnTo>
                <a:lnTo>
                  <a:pt x="63500" y="42863"/>
                </a:lnTo>
                <a:lnTo>
                  <a:pt x="63500" y="33338"/>
                </a:lnTo>
                <a:lnTo>
                  <a:pt x="76200" y="33338"/>
                </a:lnTo>
                <a:lnTo>
                  <a:pt x="76200" y="1"/>
                </a:lnTo>
                <a:close/>
              </a:path>
              <a:path w="838200" h="76200">
                <a:moveTo>
                  <a:pt x="828675" y="33337"/>
                </a:moveTo>
                <a:lnTo>
                  <a:pt x="774700" y="33337"/>
                </a:lnTo>
                <a:lnTo>
                  <a:pt x="774700" y="42862"/>
                </a:lnTo>
                <a:lnTo>
                  <a:pt x="762000" y="42862"/>
                </a:lnTo>
                <a:lnTo>
                  <a:pt x="762000" y="76200"/>
                </a:lnTo>
                <a:lnTo>
                  <a:pt x="838200" y="38100"/>
                </a:lnTo>
                <a:lnTo>
                  <a:pt x="828675" y="33337"/>
                </a:lnTo>
                <a:close/>
              </a:path>
              <a:path w="838200" h="76200">
                <a:moveTo>
                  <a:pt x="76200" y="33338"/>
                </a:moveTo>
                <a:lnTo>
                  <a:pt x="63500" y="33338"/>
                </a:lnTo>
                <a:lnTo>
                  <a:pt x="63500" y="42863"/>
                </a:lnTo>
                <a:lnTo>
                  <a:pt x="76200" y="42863"/>
                </a:lnTo>
                <a:lnTo>
                  <a:pt x="76200" y="33338"/>
                </a:lnTo>
                <a:close/>
              </a:path>
              <a:path w="838200" h="76200">
                <a:moveTo>
                  <a:pt x="76200" y="42863"/>
                </a:moveTo>
                <a:lnTo>
                  <a:pt x="63500" y="42863"/>
                </a:lnTo>
                <a:lnTo>
                  <a:pt x="76200" y="42863"/>
                </a:lnTo>
                <a:close/>
              </a:path>
              <a:path w="838200" h="76200">
                <a:moveTo>
                  <a:pt x="762000" y="33337"/>
                </a:moveTo>
                <a:lnTo>
                  <a:pt x="76200" y="33338"/>
                </a:lnTo>
                <a:lnTo>
                  <a:pt x="76200" y="42863"/>
                </a:lnTo>
                <a:lnTo>
                  <a:pt x="762000" y="42862"/>
                </a:lnTo>
                <a:lnTo>
                  <a:pt x="762000" y="33337"/>
                </a:lnTo>
                <a:close/>
              </a:path>
              <a:path w="838200" h="76200">
                <a:moveTo>
                  <a:pt x="774700" y="33337"/>
                </a:moveTo>
                <a:lnTo>
                  <a:pt x="762000" y="33337"/>
                </a:lnTo>
                <a:lnTo>
                  <a:pt x="762000" y="42862"/>
                </a:lnTo>
                <a:lnTo>
                  <a:pt x="774700" y="42862"/>
                </a:lnTo>
                <a:lnTo>
                  <a:pt x="774700" y="33337"/>
                </a:lnTo>
                <a:close/>
              </a:path>
              <a:path w="838200" h="76200">
                <a:moveTo>
                  <a:pt x="762000" y="0"/>
                </a:moveTo>
                <a:lnTo>
                  <a:pt x="762000" y="33337"/>
                </a:lnTo>
                <a:lnTo>
                  <a:pt x="828675" y="33337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76783" y="2783364"/>
            <a:ext cx="762635" cy="76200"/>
          </a:xfrm>
          <a:custGeom>
            <a:avLst/>
            <a:gdLst/>
            <a:ahLst/>
            <a:cxnLst/>
            <a:rect l="l" t="t" r="r" b="b"/>
            <a:pathLst>
              <a:path w="762635" h="76200">
                <a:moveTo>
                  <a:pt x="753161" y="33257"/>
                </a:moveTo>
                <a:lnTo>
                  <a:pt x="698501" y="33257"/>
                </a:lnTo>
                <a:lnTo>
                  <a:pt x="698560" y="42782"/>
                </a:lnTo>
                <a:lnTo>
                  <a:pt x="685860" y="42861"/>
                </a:lnTo>
                <a:lnTo>
                  <a:pt x="686069" y="76198"/>
                </a:lnTo>
                <a:lnTo>
                  <a:pt x="762029" y="37622"/>
                </a:lnTo>
                <a:lnTo>
                  <a:pt x="753161" y="33257"/>
                </a:lnTo>
                <a:close/>
              </a:path>
              <a:path w="762635" h="76200">
                <a:moveTo>
                  <a:pt x="685801" y="33336"/>
                </a:moveTo>
                <a:lnTo>
                  <a:pt x="0" y="37622"/>
                </a:lnTo>
                <a:lnTo>
                  <a:pt x="59" y="47147"/>
                </a:lnTo>
                <a:lnTo>
                  <a:pt x="685860" y="42861"/>
                </a:lnTo>
                <a:lnTo>
                  <a:pt x="685801" y="33336"/>
                </a:lnTo>
                <a:close/>
              </a:path>
              <a:path w="762635" h="76200">
                <a:moveTo>
                  <a:pt x="698501" y="33257"/>
                </a:moveTo>
                <a:lnTo>
                  <a:pt x="685801" y="33336"/>
                </a:lnTo>
                <a:lnTo>
                  <a:pt x="685860" y="42861"/>
                </a:lnTo>
                <a:lnTo>
                  <a:pt x="698560" y="42782"/>
                </a:lnTo>
                <a:lnTo>
                  <a:pt x="698501" y="33257"/>
                </a:lnTo>
                <a:close/>
              </a:path>
              <a:path w="762635" h="76200">
                <a:moveTo>
                  <a:pt x="685592" y="0"/>
                </a:moveTo>
                <a:lnTo>
                  <a:pt x="685801" y="33336"/>
                </a:lnTo>
                <a:lnTo>
                  <a:pt x="753161" y="33257"/>
                </a:lnTo>
                <a:lnTo>
                  <a:pt x="68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64136" y="3243247"/>
            <a:ext cx="3024505" cy="1411605"/>
          </a:xfrm>
          <a:custGeom>
            <a:avLst/>
            <a:gdLst/>
            <a:ahLst/>
            <a:cxnLst/>
            <a:rect l="l" t="t" r="r" b="b"/>
            <a:pathLst>
              <a:path w="3024504" h="1411604">
                <a:moveTo>
                  <a:pt x="2880227" y="547702"/>
                </a:moveTo>
                <a:lnTo>
                  <a:pt x="1223411" y="547702"/>
                </a:lnTo>
                <a:lnTo>
                  <a:pt x="1177916" y="555040"/>
                </a:lnTo>
                <a:lnTo>
                  <a:pt x="1138405" y="575474"/>
                </a:lnTo>
                <a:lnTo>
                  <a:pt x="1107247" y="606631"/>
                </a:lnTo>
                <a:lnTo>
                  <a:pt x="1086813" y="646143"/>
                </a:lnTo>
                <a:lnTo>
                  <a:pt x="1079476" y="691635"/>
                </a:lnTo>
                <a:lnTo>
                  <a:pt x="1079475" y="1267367"/>
                </a:lnTo>
                <a:lnTo>
                  <a:pt x="1086813" y="1312861"/>
                </a:lnTo>
                <a:lnTo>
                  <a:pt x="1107247" y="1352373"/>
                </a:lnTo>
                <a:lnTo>
                  <a:pt x="1138405" y="1383531"/>
                </a:lnTo>
                <a:lnTo>
                  <a:pt x="1177916" y="1403964"/>
                </a:lnTo>
                <a:lnTo>
                  <a:pt x="1223411" y="1411302"/>
                </a:lnTo>
                <a:lnTo>
                  <a:pt x="2880227" y="1411302"/>
                </a:lnTo>
                <a:lnTo>
                  <a:pt x="2925722" y="1403964"/>
                </a:lnTo>
                <a:lnTo>
                  <a:pt x="2965234" y="1383531"/>
                </a:lnTo>
                <a:lnTo>
                  <a:pt x="2996392" y="1352373"/>
                </a:lnTo>
                <a:lnTo>
                  <a:pt x="3016825" y="1312861"/>
                </a:lnTo>
                <a:lnTo>
                  <a:pt x="3024163" y="1267367"/>
                </a:lnTo>
                <a:lnTo>
                  <a:pt x="3024162" y="691635"/>
                </a:lnTo>
                <a:lnTo>
                  <a:pt x="3016825" y="646143"/>
                </a:lnTo>
                <a:lnTo>
                  <a:pt x="2996392" y="606631"/>
                </a:lnTo>
                <a:lnTo>
                  <a:pt x="2965234" y="575474"/>
                </a:lnTo>
                <a:lnTo>
                  <a:pt x="2925722" y="555040"/>
                </a:lnTo>
                <a:lnTo>
                  <a:pt x="2880227" y="547702"/>
                </a:lnTo>
                <a:close/>
              </a:path>
              <a:path w="3024504" h="1411604">
                <a:moveTo>
                  <a:pt x="0" y="0"/>
                </a:moveTo>
                <a:lnTo>
                  <a:pt x="1403590" y="547702"/>
                </a:lnTo>
                <a:lnTo>
                  <a:pt x="1889762" y="54770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64136" y="3243246"/>
            <a:ext cx="3024505" cy="1411605"/>
          </a:xfrm>
          <a:custGeom>
            <a:avLst/>
            <a:gdLst/>
            <a:ahLst/>
            <a:cxnLst/>
            <a:rect l="l" t="t" r="r" b="b"/>
            <a:pathLst>
              <a:path w="3024504" h="1411604">
                <a:moveTo>
                  <a:pt x="1079476" y="691638"/>
                </a:moveTo>
                <a:lnTo>
                  <a:pt x="1086813" y="646143"/>
                </a:lnTo>
                <a:lnTo>
                  <a:pt x="1107247" y="606631"/>
                </a:lnTo>
                <a:lnTo>
                  <a:pt x="1138405" y="575474"/>
                </a:lnTo>
                <a:lnTo>
                  <a:pt x="1177916" y="555040"/>
                </a:lnTo>
                <a:lnTo>
                  <a:pt x="1223411" y="547702"/>
                </a:lnTo>
                <a:lnTo>
                  <a:pt x="1403590" y="547702"/>
                </a:lnTo>
                <a:lnTo>
                  <a:pt x="0" y="0"/>
                </a:lnTo>
                <a:lnTo>
                  <a:pt x="1889762" y="547702"/>
                </a:lnTo>
                <a:lnTo>
                  <a:pt x="2880228" y="547702"/>
                </a:lnTo>
                <a:lnTo>
                  <a:pt x="2925722" y="555040"/>
                </a:lnTo>
                <a:lnTo>
                  <a:pt x="2965234" y="575474"/>
                </a:lnTo>
                <a:lnTo>
                  <a:pt x="2996391" y="606631"/>
                </a:lnTo>
                <a:lnTo>
                  <a:pt x="3016825" y="646143"/>
                </a:lnTo>
                <a:lnTo>
                  <a:pt x="3024163" y="691638"/>
                </a:lnTo>
                <a:lnTo>
                  <a:pt x="3024163" y="907536"/>
                </a:lnTo>
                <a:lnTo>
                  <a:pt x="3024163" y="1267367"/>
                </a:lnTo>
                <a:lnTo>
                  <a:pt x="3016825" y="1312862"/>
                </a:lnTo>
                <a:lnTo>
                  <a:pt x="2996391" y="1352373"/>
                </a:lnTo>
                <a:lnTo>
                  <a:pt x="2965234" y="1383531"/>
                </a:lnTo>
                <a:lnTo>
                  <a:pt x="2925722" y="1403964"/>
                </a:lnTo>
                <a:lnTo>
                  <a:pt x="2880228" y="1411302"/>
                </a:lnTo>
                <a:lnTo>
                  <a:pt x="1889762" y="1411302"/>
                </a:lnTo>
                <a:lnTo>
                  <a:pt x="1403590" y="1411302"/>
                </a:lnTo>
                <a:lnTo>
                  <a:pt x="1223411" y="1411302"/>
                </a:lnTo>
                <a:lnTo>
                  <a:pt x="1177916" y="1403964"/>
                </a:lnTo>
                <a:lnTo>
                  <a:pt x="1138405" y="1383531"/>
                </a:lnTo>
                <a:lnTo>
                  <a:pt x="1107247" y="1352373"/>
                </a:lnTo>
                <a:lnTo>
                  <a:pt x="1086813" y="1312862"/>
                </a:lnTo>
                <a:lnTo>
                  <a:pt x="1079476" y="1267367"/>
                </a:lnTo>
                <a:lnTo>
                  <a:pt x="1079476" y="907536"/>
                </a:lnTo>
                <a:lnTo>
                  <a:pt x="1079476" y="6916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544468" y="3855898"/>
            <a:ext cx="943610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 b="1">
                <a:solidFill>
                  <a:srgbClr val="FF3300"/>
                </a:solidFill>
                <a:latin typeface="宋体"/>
                <a:cs typeface="宋体"/>
              </a:rPr>
              <a:t>核心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5585" y="4141797"/>
            <a:ext cx="2538730" cy="1806575"/>
          </a:xfrm>
          <a:custGeom>
            <a:avLst/>
            <a:gdLst/>
            <a:ahLst/>
            <a:cxnLst/>
            <a:rect l="l" t="t" r="r" b="b"/>
            <a:pathLst>
              <a:path w="2538729" h="1806575">
                <a:moveTo>
                  <a:pt x="2394503" y="942964"/>
                </a:moveTo>
                <a:lnTo>
                  <a:pt x="737687" y="942964"/>
                </a:lnTo>
                <a:lnTo>
                  <a:pt x="692192" y="950302"/>
                </a:lnTo>
                <a:lnTo>
                  <a:pt x="652680" y="970736"/>
                </a:lnTo>
                <a:lnTo>
                  <a:pt x="621522" y="1001893"/>
                </a:lnTo>
                <a:lnTo>
                  <a:pt x="601089" y="1041405"/>
                </a:lnTo>
                <a:lnTo>
                  <a:pt x="593751" y="1086899"/>
                </a:lnTo>
                <a:lnTo>
                  <a:pt x="593751" y="1662629"/>
                </a:lnTo>
                <a:lnTo>
                  <a:pt x="601089" y="1708124"/>
                </a:lnTo>
                <a:lnTo>
                  <a:pt x="621522" y="1747636"/>
                </a:lnTo>
                <a:lnTo>
                  <a:pt x="652680" y="1778794"/>
                </a:lnTo>
                <a:lnTo>
                  <a:pt x="692192" y="1799227"/>
                </a:lnTo>
                <a:lnTo>
                  <a:pt x="737687" y="1806565"/>
                </a:lnTo>
                <a:lnTo>
                  <a:pt x="2394503" y="1806565"/>
                </a:lnTo>
                <a:lnTo>
                  <a:pt x="2439998" y="1799227"/>
                </a:lnTo>
                <a:lnTo>
                  <a:pt x="2479510" y="1778794"/>
                </a:lnTo>
                <a:lnTo>
                  <a:pt x="2510667" y="1747636"/>
                </a:lnTo>
                <a:lnTo>
                  <a:pt x="2531101" y="1708124"/>
                </a:lnTo>
                <a:lnTo>
                  <a:pt x="2538439" y="1662629"/>
                </a:lnTo>
                <a:lnTo>
                  <a:pt x="2538438" y="1086899"/>
                </a:lnTo>
                <a:lnTo>
                  <a:pt x="2531101" y="1041405"/>
                </a:lnTo>
                <a:lnTo>
                  <a:pt x="2510667" y="1001893"/>
                </a:lnTo>
                <a:lnTo>
                  <a:pt x="2479510" y="970736"/>
                </a:lnTo>
                <a:lnTo>
                  <a:pt x="2439998" y="950302"/>
                </a:lnTo>
                <a:lnTo>
                  <a:pt x="2394503" y="942964"/>
                </a:lnTo>
                <a:close/>
              </a:path>
              <a:path w="2538729" h="1806575">
                <a:moveTo>
                  <a:pt x="0" y="0"/>
                </a:moveTo>
                <a:lnTo>
                  <a:pt x="917867" y="942964"/>
                </a:lnTo>
                <a:lnTo>
                  <a:pt x="1404038" y="942964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65584" y="4141796"/>
            <a:ext cx="2538730" cy="1806575"/>
          </a:xfrm>
          <a:custGeom>
            <a:avLst/>
            <a:gdLst/>
            <a:ahLst/>
            <a:cxnLst/>
            <a:rect l="l" t="t" r="r" b="b"/>
            <a:pathLst>
              <a:path w="2538729" h="1806575">
                <a:moveTo>
                  <a:pt x="593752" y="1086901"/>
                </a:moveTo>
                <a:lnTo>
                  <a:pt x="601090" y="1041406"/>
                </a:lnTo>
                <a:lnTo>
                  <a:pt x="621523" y="1001894"/>
                </a:lnTo>
                <a:lnTo>
                  <a:pt x="652681" y="970736"/>
                </a:lnTo>
                <a:lnTo>
                  <a:pt x="692193" y="950303"/>
                </a:lnTo>
                <a:lnTo>
                  <a:pt x="737687" y="942965"/>
                </a:lnTo>
                <a:lnTo>
                  <a:pt x="917867" y="942965"/>
                </a:lnTo>
                <a:lnTo>
                  <a:pt x="0" y="0"/>
                </a:lnTo>
                <a:lnTo>
                  <a:pt x="1404038" y="942965"/>
                </a:lnTo>
                <a:lnTo>
                  <a:pt x="2394504" y="942965"/>
                </a:lnTo>
                <a:lnTo>
                  <a:pt x="2439999" y="950303"/>
                </a:lnTo>
                <a:lnTo>
                  <a:pt x="2479510" y="970736"/>
                </a:lnTo>
                <a:lnTo>
                  <a:pt x="2510668" y="1001894"/>
                </a:lnTo>
                <a:lnTo>
                  <a:pt x="2531101" y="1041406"/>
                </a:lnTo>
                <a:lnTo>
                  <a:pt x="2538439" y="1086901"/>
                </a:lnTo>
                <a:lnTo>
                  <a:pt x="2538439" y="1302798"/>
                </a:lnTo>
                <a:lnTo>
                  <a:pt x="2538439" y="1662630"/>
                </a:lnTo>
                <a:lnTo>
                  <a:pt x="2531101" y="1708124"/>
                </a:lnTo>
                <a:lnTo>
                  <a:pt x="2510668" y="1747636"/>
                </a:lnTo>
                <a:lnTo>
                  <a:pt x="2479510" y="1778794"/>
                </a:lnTo>
                <a:lnTo>
                  <a:pt x="2439999" y="1799227"/>
                </a:lnTo>
                <a:lnTo>
                  <a:pt x="2394504" y="1806565"/>
                </a:lnTo>
                <a:lnTo>
                  <a:pt x="1404038" y="1806565"/>
                </a:lnTo>
                <a:lnTo>
                  <a:pt x="917867" y="1806565"/>
                </a:lnTo>
                <a:lnTo>
                  <a:pt x="737687" y="1806565"/>
                </a:lnTo>
                <a:lnTo>
                  <a:pt x="692193" y="1799227"/>
                </a:lnTo>
                <a:lnTo>
                  <a:pt x="652681" y="1778794"/>
                </a:lnTo>
                <a:lnTo>
                  <a:pt x="621523" y="1747636"/>
                </a:lnTo>
                <a:lnTo>
                  <a:pt x="601090" y="1708124"/>
                </a:lnTo>
                <a:lnTo>
                  <a:pt x="593752" y="1662630"/>
                </a:lnTo>
                <a:lnTo>
                  <a:pt x="593752" y="1302798"/>
                </a:lnTo>
                <a:lnTo>
                  <a:pt x="593752" y="10868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360193" y="5151298"/>
            <a:ext cx="943610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 b="1">
                <a:latin typeface="宋体"/>
                <a:cs typeface="宋体"/>
              </a:rPr>
              <a:t>关键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28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每部分的作用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1183077"/>
            <a:ext cx="7342505" cy="14719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输入缓冲区：</a:t>
            </a:r>
            <a:endParaRPr baseline="1010" sz="4125">
              <a:latin typeface="黑体"/>
              <a:cs typeface="黑体"/>
            </a:endParaRPr>
          </a:p>
          <a:p>
            <a:pPr marL="679450">
              <a:lnSpc>
                <a:spcPct val="100000"/>
              </a:lnSpc>
              <a:spcBef>
                <a:spcPts val="530"/>
              </a:spcBef>
            </a:pPr>
            <a:r>
              <a:rPr dirty="0" baseline="1182" sz="3525" spc="75" b="1">
                <a:latin typeface="黑体"/>
                <a:cs typeface="黑体"/>
              </a:rPr>
              <a:t>存放被分析的输入符号串，串后随右尾标志符</a:t>
            </a:r>
            <a:r>
              <a:rPr dirty="0" sz="2400" spc="5" b="1">
                <a:latin typeface="Verdana"/>
                <a:cs typeface="Verdana"/>
              </a:rPr>
              <a:t>$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符号栈：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4089" y="2700020"/>
            <a:ext cx="7860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97" b="1">
                <a:latin typeface="黑体"/>
                <a:cs typeface="黑体"/>
              </a:rPr>
              <a:t>存放一系列文法符号</a:t>
            </a:r>
            <a:r>
              <a:rPr dirty="0" baseline="1182" sz="3525" spc="60" b="1">
                <a:latin typeface="黑体"/>
                <a:cs typeface="黑体"/>
              </a:rPr>
              <a:t>，</a:t>
            </a:r>
            <a:r>
              <a:rPr dirty="0" sz="2400" spc="40" b="1">
                <a:latin typeface="Verdana"/>
                <a:cs typeface="Verdana"/>
              </a:rPr>
              <a:t>$</a:t>
            </a:r>
            <a:r>
              <a:rPr dirty="0" baseline="1182" sz="3525" spc="97" b="1">
                <a:latin typeface="黑体"/>
                <a:cs typeface="黑体"/>
              </a:rPr>
              <a:t>存于栈底。分析开始时，先将</a:t>
            </a:r>
            <a:r>
              <a:rPr dirty="0" sz="2400" spc="20" b="1">
                <a:latin typeface="Verdana"/>
                <a:cs typeface="Verdana"/>
              </a:rPr>
              <a:t>$</a:t>
            </a:r>
            <a:r>
              <a:rPr dirty="0" baseline="1182" sz="3525" spc="60" b="1">
                <a:latin typeface="黑体"/>
                <a:cs typeface="黑体"/>
              </a:rPr>
              <a:t>入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940" y="2984234"/>
            <a:ext cx="7482205" cy="142684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704850">
              <a:lnSpc>
                <a:spcPct val="100000"/>
              </a:lnSpc>
              <a:spcBef>
                <a:spcPts val="785"/>
              </a:spcBef>
            </a:pPr>
            <a:r>
              <a:rPr dirty="0" sz="2350" spc="50" b="1">
                <a:latin typeface="黑体"/>
                <a:cs typeface="黑体"/>
              </a:rPr>
              <a:t>栈，以标识栈底，然后再将文法的开始符号入栈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3810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分析表：</a:t>
            </a:r>
            <a:endParaRPr baseline="1010" sz="4125">
              <a:latin typeface="黑体"/>
              <a:cs typeface="黑体"/>
            </a:endParaRPr>
          </a:p>
          <a:p>
            <a:pPr marL="704850">
              <a:lnSpc>
                <a:spcPct val="100000"/>
              </a:lnSpc>
              <a:spcBef>
                <a:spcPts val="555"/>
              </a:spcBef>
            </a:pPr>
            <a:r>
              <a:rPr dirty="0" baseline="1182" sz="3525" spc="75" b="1">
                <a:latin typeface="黑体"/>
                <a:cs typeface="黑体"/>
              </a:rPr>
              <a:t>二维数组</a:t>
            </a:r>
            <a:r>
              <a:rPr dirty="0" sz="2400" spc="5" b="1">
                <a:latin typeface="Verdana"/>
                <a:cs typeface="Verdana"/>
              </a:rPr>
              <a:t>M[A,a]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" b="1" i="1">
                <a:latin typeface="Symbol"/>
                <a:cs typeface="Symbol"/>
              </a:rPr>
              <a:t></a:t>
            </a:r>
            <a:r>
              <a:rPr dirty="0" sz="2400" spc="5" b="1">
                <a:latin typeface="Verdana"/>
                <a:cs typeface="Verdana"/>
              </a:rPr>
              <a:t>V</a:t>
            </a:r>
            <a:r>
              <a:rPr dirty="0" baseline="-17361" sz="2400" spc="7" b="1">
                <a:latin typeface="Verdana"/>
                <a:cs typeface="Verdana"/>
              </a:rPr>
              <a:t>N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" b="1" i="1">
                <a:latin typeface="Symbol"/>
                <a:cs typeface="Symbol"/>
              </a:rPr>
              <a:t></a:t>
            </a:r>
            <a:r>
              <a:rPr dirty="0" sz="2400" spc="5" b="1">
                <a:latin typeface="Verdana"/>
                <a:cs typeface="Verdana"/>
              </a:rPr>
              <a:t>V</a:t>
            </a:r>
            <a:r>
              <a:rPr dirty="0" baseline="-17361" sz="2400" spc="7" b="1">
                <a:latin typeface="Verdana"/>
                <a:cs typeface="Verdana"/>
              </a:rPr>
              <a:t>T</a:t>
            </a:r>
            <a:r>
              <a:rPr dirty="0" baseline="1182" sz="3525" spc="7" b="1" i="1">
                <a:latin typeface="Symbol"/>
                <a:cs typeface="Symbol"/>
              </a:rPr>
              <a:t></a:t>
            </a:r>
            <a:r>
              <a:rPr dirty="0" sz="2400" spc="5" b="1">
                <a:latin typeface="Verdana"/>
                <a:cs typeface="Verdana"/>
              </a:rPr>
              <a:t>{$}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4089" y="4452620"/>
            <a:ext cx="7799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75" b="1">
                <a:latin typeface="黑体"/>
                <a:cs typeface="黑体"/>
              </a:rPr>
              <a:t>根据给定的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400" spc="20" b="1">
                <a:latin typeface="Verdana"/>
                <a:cs typeface="Verdana"/>
              </a:rPr>
              <a:t>a</a:t>
            </a:r>
            <a:r>
              <a:rPr dirty="0" baseline="1182" sz="3525" spc="30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在分析表</a:t>
            </a:r>
            <a:r>
              <a:rPr dirty="0" sz="2400" b="1">
                <a:latin typeface="Verdana"/>
                <a:cs typeface="Verdana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中找到将被调用的产生式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4836518"/>
            <a:ext cx="5593080" cy="953769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输出流：</a:t>
            </a:r>
            <a:endParaRPr baseline="1010" sz="4125">
              <a:latin typeface="黑体"/>
              <a:cs typeface="黑体"/>
            </a:endParaRPr>
          </a:p>
          <a:p>
            <a:pPr marL="679450">
              <a:lnSpc>
                <a:spcPct val="100000"/>
              </a:lnSpc>
              <a:spcBef>
                <a:spcPts val="550"/>
              </a:spcBef>
            </a:pPr>
            <a:r>
              <a:rPr dirty="0" sz="2350" spc="50" b="1">
                <a:latin typeface="黑体"/>
                <a:cs typeface="黑体"/>
              </a:rPr>
              <a:t>分析过程中不断产生的产生式序列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7150" y="1719262"/>
            <a:ext cx="1108075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dirty="0" sz="2400" b="1">
                <a:latin typeface="Times New Roman"/>
                <a:cs typeface="Times New Roman"/>
              </a:rPr>
              <a:t>… …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$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0097" y="3224276"/>
            <a:ext cx="347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$S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12087" y="3159125"/>
            <a:ext cx="1033780" cy="0"/>
          </a:xfrm>
          <a:custGeom>
            <a:avLst/>
            <a:gdLst/>
            <a:ahLst/>
            <a:cxnLst/>
            <a:rect l="l" t="t" r="r" b="b"/>
            <a:pathLst>
              <a:path w="1033779" h="0">
                <a:moveTo>
                  <a:pt x="0" y="0"/>
                </a:moveTo>
                <a:lnTo>
                  <a:pt x="1033647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12087" y="3698875"/>
            <a:ext cx="1035050" cy="0"/>
          </a:xfrm>
          <a:custGeom>
            <a:avLst/>
            <a:gdLst/>
            <a:ahLst/>
            <a:cxnLst/>
            <a:rect l="l" t="t" r="r" b="b"/>
            <a:pathLst>
              <a:path w="1035050" h="0">
                <a:moveTo>
                  <a:pt x="0" y="0"/>
                </a:moveTo>
                <a:lnTo>
                  <a:pt x="103505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12087" y="3159125"/>
            <a:ext cx="0" cy="539750"/>
          </a:xfrm>
          <a:custGeom>
            <a:avLst/>
            <a:gdLst/>
            <a:ahLst/>
            <a:cxnLst/>
            <a:rect l="l" t="t" r="r" b="b"/>
            <a:pathLst>
              <a:path w="0" h="539750">
                <a:moveTo>
                  <a:pt x="0" y="0"/>
                </a:moveTo>
                <a:lnTo>
                  <a:pt x="1" y="53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349490" y="4775707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… a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38277" y="554075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7272" y="5540755"/>
            <a:ext cx="1002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baseline="1182" sz="3525" spc="60">
                <a:latin typeface="Wingdings"/>
                <a:cs typeface="Wingdings"/>
              </a:rPr>
              <a:t></a:t>
            </a:r>
            <a:r>
              <a:rPr dirty="0" sz="2400" b="1">
                <a:latin typeface="Times New Roman"/>
                <a:cs typeface="Times New Roman"/>
              </a:rPr>
              <a:t>a…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58012" y="5184776"/>
            <a:ext cx="202565" cy="1214755"/>
          </a:xfrm>
          <a:custGeom>
            <a:avLst/>
            <a:gdLst/>
            <a:ahLst/>
            <a:cxnLst/>
            <a:rect l="l" t="t" r="r" b="b"/>
            <a:pathLst>
              <a:path w="202565" h="1214754">
                <a:moveTo>
                  <a:pt x="202411" y="1214438"/>
                </a:moveTo>
                <a:lnTo>
                  <a:pt x="156000" y="1209092"/>
                </a:lnTo>
                <a:lnTo>
                  <a:pt x="113395" y="1193864"/>
                </a:lnTo>
                <a:lnTo>
                  <a:pt x="75813" y="1169970"/>
                </a:lnTo>
                <a:lnTo>
                  <a:pt x="44467" y="1138624"/>
                </a:lnTo>
                <a:lnTo>
                  <a:pt x="20573" y="1101042"/>
                </a:lnTo>
                <a:lnTo>
                  <a:pt x="5345" y="1058437"/>
                </a:lnTo>
                <a:lnTo>
                  <a:pt x="0" y="1012027"/>
                </a:lnTo>
                <a:lnTo>
                  <a:pt x="0" y="202411"/>
                </a:lnTo>
                <a:lnTo>
                  <a:pt x="5345" y="156000"/>
                </a:lnTo>
                <a:lnTo>
                  <a:pt x="20573" y="113395"/>
                </a:lnTo>
                <a:lnTo>
                  <a:pt x="44467" y="75813"/>
                </a:lnTo>
                <a:lnTo>
                  <a:pt x="75813" y="44467"/>
                </a:lnTo>
                <a:lnTo>
                  <a:pt x="113395" y="20573"/>
                </a:lnTo>
                <a:lnTo>
                  <a:pt x="156000" y="5345"/>
                </a:lnTo>
                <a:lnTo>
                  <a:pt x="20241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55826" y="5184776"/>
            <a:ext cx="202565" cy="1214755"/>
          </a:xfrm>
          <a:custGeom>
            <a:avLst/>
            <a:gdLst/>
            <a:ahLst/>
            <a:cxnLst/>
            <a:rect l="l" t="t" r="r" b="b"/>
            <a:pathLst>
              <a:path w="202565" h="1214754">
                <a:moveTo>
                  <a:pt x="0" y="0"/>
                </a:moveTo>
                <a:lnTo>
                  <a:pt x="46410" y="5345"/>
                </a:lnTo>
                <a:lnTo>
                  <a:pt x="89015" y="20573"/>
                </a:lnTo>
                <a:lnTo>
                  <a:pt x="126597" y="44467"/>
                </a:lnTo>
                <a:lnTo>
                  <a:pt x="157943" y="75813"/>
                </a:lnTo>
                <a:lnTo>
                  <a:pt x="181837" y="113395"/>
                </a:lnTo>
                <a:lnTo>
                  <a:pt x="197065" y="156000"/>
                </a:lnTo>
                <a:lnTo>
                  <a:pt x="202411" y="202411"/>
                </a:lnTo>
                <a:lnTo>
                  <a:pt x="202411" y="1012027"/>
                </a:lnTo>
                <a:lnTo>
                  <a:pt x="197065" y="1058437"/>
                </a:lnTo>
                <a:lnTo>
                  <a:pt x="181837" y="1101042"/>
                </a:lnTo>
                <a:lnTo>
                  <a:pt x="157943" y="1138624"/>
                </a:lnTo>
                <a:lnTo>
                  <a:pt x="126597" y="1169970"/>
                </a:lnTo>
                <a:lnTo>
                  <a:pt x="89015" y="1193864"/>
                </a:lnTo>
                <a:lnTo>
                  <a:pt x="46410" y="1209092"/>
                </a:lnTo>
                <a:lnTo>
                  <a:pt x="0" y="12144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9557" y="126570"/>
            <a:ext cx="2576196" cy="119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29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预测分析控制程序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1940" y="1302003"/>
            <a:ext cx="8499475" cy="417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根据栈顶符号</a:t>
            </a:r>
            <a:r>
              <a:rPr dirty="0" sz="2800" spc="-5" b="1">
                <a:latin typeface="Verdana"/>
                <a:cs typeface="Verdana"/>
              </a:rPr>
              <a:t>X</a:t>
            </a:r>
            <a:r>
              <a:rPr dirty="0" baseline="1010" sz="4125" spc="67" b="1">
                <a:latin typeface="黑体"/>
                <a:cs typeface="黑体"/>
              </a:rPr>
              <a:t>和当前输入符号</a:t>
            </a:r>
            <a:r>
              <a:rPr dirty="0" sz="2800" spc="20" b="1">
                <a:latin typeface="Verdana"/>
                <a:cs typeface="Verdana"/>
              </a:rPr>
              <a:t>a</a:t>
            </a:r>
            <a:r>
              <a:rPr dirty="0" baseline="1010" sz="4125" spc="30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决定分析动作有</a:t>
            </a:r>
            <a:endParaRPr baseline="1010" sz="4125">
              <a:latin typeface="黑体"/>
              <a:cs typeface="黑体"/>
            </a:endParaRPr>
          </a:p>
          <a:p>
            <a:pPr marL="381000">
              <a:lnSpc>
                <a:spcPct val="100000"/>
              </a:lnSpc>
              <a:spcBef>
                <a:spcPts val="45"/>
              </a:spcBef>
            </a:pPr>
            <a:r>
              <a:rPr dirty="0" sz="2800" spc="-5" b="1">
                <a:latin typeface="Verdana"/>
                <a:cs typeface="Verdana"/>
              </a:rPr>
              <a:t>4</a:t>
            </a:r>
            <a:r>
              <a:rPr dirty="0" baseline="1010" sz="4125" spc="67" b="1">
                <a:latin typeface="黑体"/>
                <a:cs typeface="黑体"/>
              </a:rPr>
              <a:t>种可能：</a:t>
            </a:r>
            <a:endParaRPr baseline="1010" sz="4125">
              <a:latin typeface="黑体"/>
              <a:cs typeface="黑体"/>
            </a:endParaRPr>
          </a:p>
          <a:p>
            <a:pPr lvl="1" marL="1147445" indent="-652780">
              <a:lnSpc>
                <a:spcPct val="100000"/>
              </a:lnSpc>
              <a:spcBef>
                <a:spcPts val="520"/>
              </a:spcBef>
              <a:buAutoNum type="arabicParenBoth"/>
              <a:tabLst>
                <a:tab pos="1148080" algn="l"/>
              </a:tabLst>
            </a:pPr>
            <a:r>
              <a:rPr dirty="0" sz="2400" spc="10" b="1">
                <a:latin typeface="Verdana"/>
                <a:cs typeface="Verdana"/>
              </a:rPr>
              <a:t>X=a=$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宣告分析成功，停止分析；</a:t>
            </a:r>
            <a:endParaRPr baseline="1182" sz="3525">
              <a:latin typeface="黑体"/>
              <a:cs typeface="黑体"/>
            </a:endParaRPr>
          </a:p>
          <a:p>
            <a:pPr lvl="1" marL="1147445" indent="-652780">
              <a:lnSpc>
                <a:spcPct val="100000"/>
              </a:lnSpc>
              <a:spcBef>
                <a:spcPts val="530"/>
              </a:spcBef>
              <a:buAutoNum type="arabicParenBoth"/>
              <a:tabLst>
                <a:tab pos="1148080" algn="l"/>
              </a:tabLst>
            </a:pPr>
            <a:r>
              <a:rPr dirty="0" sz="2400" spc="10" b="1">
                <a:latin typeface="Verdana"/>
                <a:cs typeface="Verdana"/>
              </a:rPr>
              <a:t>X=a</a:t>
            </a:r>
            <a:r>
              <a:rPr dirty="0" baseline="1182" sz="3525" spc="15" b="1" i="1">
                <a:latin typeface="Symbol"/>
                <a:cs typeface="Symbol"/>
              </a:rPr>
              <a:t></a:t>
            </a:r>
            <a:r>
              <a:rPr dirty="0" sz="2400" spc="10" b="1">
                <a:latin typeface="Verdana"/>
                <a:cs typeface="Verdana"/>
              </a:rPr>
              <a:t>$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从栈顶弹出</a:t>
            </a:r>
            <a:r>
              <a:rPr dirty="0" sz="2400" spc="25" b="1">
                <a:latin typeface="Verdana"/>
                <a:cs typeface="Verdana"/>
              </a:rPr>
              <a:t>X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输入指针前移一个位置；</a:t>
            </a:r>
            <a:endParaRPr baseline="1182" sz="3525">
              <a:latin typeface="黑体"/>
              <a:cs typeface="黑体"/>
            </a:endParaRPr>
          </a:p>
          <a:p>
            <a:pPr lvl="1" marL="495300" marR="96520">
              <a:lnSpc>
                <a:spcPct val="101499"/>
              </a:lnSpc>
              <a:spcBef>
                <a:spcPts val="580"/>
              </a:spcBef>
              <a:buAutoNum type="arabicParenBoth"/>
              <a:tabLst>
                <a:tab pos="1148080" algn="l"/>
              </a:tabLst>
            </a:pPr>
            <a:r>
              <a:rPr dirty="0" sz="2400" spc="5" b="1">
                <a:latin typeface="Verdana"/>
                <a:cs typeface="Verdana"/>
              </a:rPr>
              <a:t>X</a:t>
            </a:r>
            <a:r>
              <a:rPr dirty="0" baseline="1182" sz="3525" spc="44" b="1" i="1">
                <a:latin typeface="Symbol"/>
                <a:cs typeface="Symbol"/>
              </a:rPr>
              <a:t></a:t>
            </a:r>
            <a:r>
              <a:rPr dirty="0" sz="2400" b="1">
                <a:latin typeface="Verdana"/>
                <a:cs typeface="Verdana"/>
              </a:rPr>
              <a:t>V</a:t>
            </a:r>
            <a:r>
              <a:rPr dirty="0" baseline="-17361" sz="2400" spc="-7" b="1">
                <a:latin typeface="Verdana"/>
                <a:cs typeface="Verdana"/>
              </a:rPr>
              <a:t>T</a:t>
            </a:r>
            <a:r>
              <a:rPr dirty="0" baseline="1182" sz="3525" spc="75" b="1">
                <a:latin typeface="黑体"/>
                <a:cs typeface="黑体"/>
              </a:rPr>
              <a:t>，但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1182" sz="3525" spc="30" b="1" i="1">
                <a:latin typeface="Symbol"/>
                <a:cs typeface="Symbol"/>
              </a:rPr>
              <a:t>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67" b="1">
                <a:latin typeface="黑体"/>
                <a:cs typeface="黑体"/>
              </a:rPr>
              <a:t>，报告发现错误，调用错误处理程序， </a:t>
            </a:r>
            <a:r>
              <a:rPr dirty="0" sz="2350" spc="50" b="1">
                <a:latin typeface="黑体"/>
                <a:cs typeface="黑体"/>
              </a:rPr>
              <a:t>以报告错误及进行错误恢复；</a:t>
            </a:r>
            <a:endParaRPr sz="2350">
              <a:latin typeface="黑体"/>
              <a:cs typeface="黑体"/>
            </a:endParaRPr>
          </a:p>
          <a:p>
            <a:pPr lvl="1" marL="1147445" indent="-652780">
              <a:lnSpc>
                <a:spcPct val="100000"/>
              </a:lnSpc>
              <a:spcBef>
                <a:spcPts val="545"/>
              </a:spcBef>
              <a:buSzPct val="102127"/>
              <a:buFont typeface="Verdana"/>
              <a:buAutoNum type="arabicParenBoth"/>
              <a:tabLst>
                <a:tab pos="114808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5" b="1">
                <a:latin typeface="Verdana"/>
                <a:cs typeface="Verdana"/>
              </a:rPr>
              <a:t>X</a:t>
            </a:r>
            <a:r>
              <a:rPr dirty="0" baseline="1182" sz="3525" spc="7" b="1" i="1">
                <a:latin typeface="Symbol"/>
                <a:cs typeface="Symbol"/>
              </a:rPr>
              <a:t></a:t>
            </a:r>
            <a:r>
              <a:rPr dirty="0" sz="2400" spc="5" b="1">
                <a:latin typeface="Verdana"/>
                <a:cs typeface="Verdana"/>
              </a:rPr>
              <a:t>V</a:t>
            </a:r>
            <a:r>
              <a:rPr dirty="0" baseline="-17361" sz="2400" spc="7" b="1">
                <a:latin typeface="Verdana"/>
                <a:cs typeface="Verdana"/>
              </a:rPr>
              <a:t>N</a:t>
            </a:r>
            <a:r>
              <a:rPr dirty="0" baseline="-17361" sz="2400" spc="397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，访问分析表</a:t>
            </a:r>
            <a:r>
              <a:rPr dirty="0" sz="2400" b="1">
                <a:latin typeface="Verdana"/>
                <a:cs typeface="Verdana"/>
              </a:rPr>
              <a:t>M[X,</a:t>
            </a:r>
            <a:r>
              <a:rPr dirty="0" sz="2400" spc="-5" b="1">
                <a:latin typeface="Verdana"/>
                <a:cs typeface="Verdana"/>
              </a:rPr>
              <a:t> a]</a:t>
            </a:r>
            <a:endParaRPr sz="2400">
              <a:latin typeface="Verdana"/>
              <a:cs typeface="Verdana"/>
            </a:endParaRPr>
          </a:p>
          <a:p>
            <a:pPr lvl="2" marL="1195070" indent="-243204">
              <a:lnSpc>
                <a:spcPct val="100000"/>
              </a:lnSpc>
              <a:spcBef>
                <a:spcPts val="625"/>
              </a:spcBef>
              <a:buClr>
                <a:srgbClr val="0099CC"/>
              </a:buClr>
              <a:buSzPct val="95833"/>
              <a:buFont typeface="Wingdings"/>
              <a:buChar char=""/>
              <a:tabLst>
                <a:tab pos="1195705" algn="l"/>
              </a:tabLst>
            </a:pPr>
            <a:r>
              <a:rPr dirty="0" sz="2400" b="1">
                <a:latin typeface="Verdana"/>
                <a:cs typeface="Verdana"/>
              </a:rPr>
              <a:t>M[X,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a]=X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Y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Y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…Y</a:t>
            </a:r>
            <a:r>
              <a:rPr dirty="0" baseline="-17361" sz="2400" b="1">
                <a:latin typeface="Verdana"/>
                <a:cs typeface="Verdana"/>
              </a:rPr>
              <a:t>n</a:t>
            </a:r>
            <a:endParaRPr baseline="-17361" sz="2400">
              <a:latin typeface="Verdana"/>
              <a:cs typeface="Verdana"/>
            </a:endParaRPr>
          </a:p>
          <a:p>
            <a:pPr marL="1181100" marR="30480">
              <a:lnSpc>
                <a:spcPct val="100800"/>
              </a:lnSpc>
            </a:pPr>
            <a:r>
              <a:rPr dirty="0" baseline="1182" sz="3525" spc="75" b="1">
                <a:latin typeface="黑体"/>
                <a:cs typeface="黑体"/>
              </a:rPr>
              <a:t>先将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1182" sz="3525" spc="67" b="1">
                <a:latin typeface="黑体"/>
                <a:cs typeface="黑体"/>
              </a:rPr>
              <a:t>从栈顶弹出，然后把产生式的右部符号串按反序 </a:t>
            </a:r>
            <a:r>
              <a:rPr dirty="0" baseline="1182" sz="3525" spc="75" b="1">
                <a:latin typeface="黑体"/>
                <a:cs typeface="黑体"/>
              </a:rPr>
              <a:t>推入栈中（即按</a:t>
            </a:r>
            <a:r>
              <a:rPr dirty="0" sz="2400" spc="-10" b="1">
                <a:latin typeface="Verdana"/>
                <a:cs typeface="Verdana"/>
              </a:rPr>
              <a:t>Y</a:t>
            </a:r>
            <a:r>
              <a:rPr dirty="0" baseline="-17361" sz="2400" spc="-15" b="1">
                <a:latin typeface="Verdana"/>
                <a:cs typeface="Verdana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…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10" b="1">
                <a:latin typeface="Verdana"/>
                <a:cs typeface="Verdana"/>
              </a:rPr>
              <a:t>Y</a:t>
            </a:r>
            <a:r>
              <a:rPr dirty="0" baseline="-17361" sz="2400" spc="-15" b="1">
                <a:latin typeface="Verdana"/>
                <a:cs typeface="Verdana"/>
              </a:rPr>
              <a:t>n-1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Y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Y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的顺序）；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1739" y="5415788"/>
            <a:ext cx="2669540" cy="96456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915"/>
              </a:spcBef>
              <a:buClr>
                <a:srgbClr val="0000FF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 b="1">
                <a:latin typeface="Verdana"/>
                <a:cs typeface="Verdana"/>
              </a:rPr>
              <a:t>M[X,</a:t>
            </a:r>
            <a:r>
              <a:rPr dirty="0" sz="2400" spc="-35" b="1">
                <a:latin typeface="Verdana"/>
                <a:cs typeface="Verdana"/>
              </a:rPr>
              <a:t> </a:t>
            </a:r>
            <a:r>
              <a:rPr dirty="0" sz="2400" spc="10" b="1">
                <a:latin typeface="Verdana"/>
                <a:cs typeface="Verdana"/>
              </a:rPr>
              <a:t>a]=X</a:t>
            </a:r>
            <a:r>
              <a:rPr dirty="0" baseline="1182" sz="3525" spc="15" b="1" i="1">
                <a:latin typeface="Symbol"/>
                <a:cs typeface="Symbol"/>
              </a:rPr>
              <a:t></a:t>
            </a:r>
            <a:endParaRPr baseline="1182" sz="3525">
              <a:latin typeface="Symbol"/>
              <a:cs typeface="Symbol"/>
            </a:endParaRPr>
          </a:p>
          <a:p>
            <a:pPr marL="255270" indent="-243204">
              <a:lnSpc>
                <a:spcPct val="100000"/>
              </a:lnSpc>
              <a:spcBef>
                <a:spcPts val="815"/>
              </a:spcBef>
              <a:buClr>
                <a:srgbClr val="0000FF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 b="1">
                <a:latin typeface="Verdana"/>
                <a:cs typeface="Verdana"/>
              </a:rPr>
              <a:t>M[X,</a:t>
            </a:r>
            <a:r>
              <a:rPr dirty="0" sz="2400" spc="-7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a]=error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8802" y="5411427"/>
            <a:ext cx="2476500" cy="963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 indent="12700">
              <a:lnSpc>
                <a:spcPct val="129000"/>
              </a:lnSpc>
              <a:spcBef>
                <a:spcPts val="114"/>
              </a:spcBef>
            </a:pPr>
            <a:r>
              <a:rPr dirty="0" baseline="1182" sz="3525" spc="75" b="1">
                <a:latin typeface="黑体"/>
                <a:cs typeface="黑体"/>
              </a:rPr>
              <a:t>从栈顶弹出</a:t>
            </a:r>
            <a:r>
              <a:rPr dirty="0" sz="2400" spc="20" b="1">
                <a:latin typeface="Verdana"/>
                <a:cs typeface="Verdana"/>
              </a:rPr>
              <a:t>X</a:t>
            </a:r>
            <a:r>
              <a:rPr dirty="0" baseline="1182" sz="3525" spc="30" b="1">
                <a:latin typeface="黑体"/>
                <a:cs typeface="黑体"/>
              </a:rPr>
              <a:t>； </a:t>
            </a:r>
            <a:r>
              <a:rPr dirty="0" sz="2350" spc="20" b="1">
                <a:latin typeface="黑体"/>
                <a:cs typeface="黑体"/>
              </a:rPr>
              <a:t> </a:t>
            </a:r>
            <a:r>
              <a:rPr dirty="0" sz="2350" spc="50" b="1">
                <a:latin typeface="黑体"/>
                <a:cs typeface="黑体"/>
              </a:rPr>
              <a:t>调用出错处理程序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361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pc="40"/>
              <a:t>4.1	</a:t>
            </a:r>
            <a:r>
              <a:rPr dirty="0" spc="90"/>
              <a:t>语法分析简介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9441"/>
            <a:ext cx="6359525" cy="34518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语法分析是编译程序的核心工作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由语法分析程序完成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工作依据：源语言的语法规则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语法分析程序的任务</a:t>
            </a:r>
            <a:endParaRPr baseline="1010" sz="41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从源程序记号序列中识别出各类语法成分</a:t>
            </a:r>
            <a:endParaRPr baseline="1182" sz="35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进行语法检查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语法分析程序的地位：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6840" y="4763515"/>
            <a:ext cx="7776744" cy="1731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1585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5404" y="6637639"/>
            <a:ext cx="20320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latin typeface="黑体"/>
                <a:cs typeface="黑体"/>
              </a:rPr>
              <a:t>30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96806"/>
            <a:ext cx="4165600" cy="384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5095" algn="l"/>
              </a:tabLst>
            </a:pPr>
            <a:r>
              <a:rPr dirty="0" sz="2350" spc="50"/>
              <a:t>算法</a:t>
            </a:r>
            <a:r>
              <a:rPr dirty="0" sz="2350" spc="25">
                <a:latin typeface="宋体"/>
                <a:cs typeface="宋体"/>
              </a:rPr>
              <a:t>4.</a:t>
            </a:r>
            <a:r>
              <a:rPr dirty="0" sz="2350" spc="15">
                <a:latin typeface="宋体"/>
                <a:cs typeface="宋体"/>
              </a:rPr>
              <a:t>1</a:t>
            </a:r>
            <a:r>
              <a:rPr dirty="0" sz="2350">
                <a:latin typeface="宋体"/>
                <a:cs typeface="宋体"/>
              </a:rPr>
              <a:t>	</a:t>
            </a:r>
            <a:r>
              <a:rPr dirty="0" sz="2350" spc="50"/>
              <a:t>非递归预测分析方法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402" y="757608"/>
            <a:ext cx="7461250" cy="582104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00"/>
              </a:spcBef>
            </a:pPr>
            <a:r>
              <a:rPr dirty="0" sz="1750" spc="50" b="1">
                <a:latin typeface="黑体"/>
                <a:cs typeface="黑体"/>
              </a:rPr>
              <a:t>输入：输入符号串</a:t>
            </a:r>
            <a:r>
              <a:rPr dirty="0" sz="1750" spc="40" b="1" i="1">
                <a:latin typeface="Symbol"/>
                <a:cs typeface="Symbol"/>
              </a:rPr>
              <a:t></a:t>
            </a:r>
            <a:r>
              <a:rPr dirty="0" sz="1750" spc="40" b="1">
                <a:latin typeface="黑体"/>
                <a:cs typeface="黑体"/>
              </a:rPr>
              <a:t>，</a:t>
            </a:r>
            <a:r>
              <a:rPr dirty="0" sz="1750" spc="50" b="1">
                <a:latin typeface="黑体"/>
                <a:cs typeface="黑体"/>
              </a:rPr>
              <a:t>文法</a:t>
            </a:r>
            <a:r>
              <a:rPr dirty="0" sz="1750" spc="25" b="1">
                <a:latin typeface="宋体"/>
                <a:cs typeface="宋体"/>
              </a:rPr>
              <a:t>G</a:t>
            </a:r>
            <a:r>
              <a:rPr dirty="0" sz="1750" spc="50" b="1">
                <a:latin typeface="黑体"/>
                <a:cs typeface="黑体"/>
              </a:rPr>
              <a:t>的一张预测分析表</a:t>
            </a:r>
            <a:r>
              <a:rPr dirty="0" sz="1750" spc="25" b="1">
                <a:latin typeface="宋体"/>
                <a:cs typeface="宋体"/>
              </a:rPr>
              <a:t>M</a:t>
            </a:r>
            <a:r>
              <a:rPr dirty="0" sz="1750" spc="40" b="1">
                <a:latin typeface="黑体"/>
                <a:cs typeface="黑体"/>
              </a:rPr>
              <a:t>。</a:t>
            </a:r>
            <a:endParaRPr sz="1750">
              <a:latin typeface="黑体"/>
              <a:cs typeface="黑体"/>
            </a:endParaRPr>
          </a:p>
          <a:p>
            <a:pPr marL="25400">
              <a:lnSpc>
                <a:spcPct val="100000"/>
              </a:lnSpc>
              <a:spcBef>
                <a:spcPts val="204"/>
              </a:spcBef>
            </a:pPr>
            <a:r>
              <a:rPr dirty="0" sz="1750" spc="50" b="1">
                <a:latin typeface="黑体"/>
                <a:cs typeface="黑体"/>
              </a:rPr>
              <a:t>输出：若</a:t>
            </a:r>
            <a:r>
              <a:rPr dirty="0" sz="1750" spc="30" b="1" i="1">
                <a:latin typeface="Symbol"/>
                <a:cs typeface="Symbol"/>
              </a:rPr>
              <a:t></a:t>
            </a:r>
            <a:r>
              <a:rPr dirty="0" sz="1750" spc="50" b="1">
                <a:latin typeface="黑体"/>
                <a:cs typeface="黑体"/>
              </a:rPr>
              <a:t>在</a:t>
            </a:r>
            <a:r>
              <a:rPr dirty="0" sz="1750" spc="25" b="1">
                <a:latin typeface="宋体"/>
                <a:cs typeface="宋体"/>
              </a:rPr>
              <a:t>L(G)</a:t>
            </a:r>
            <a:r>
              <a:rPr dirty="0" sz="1750" spc="50" b="1">
                <a:latin typeface="黑体"/>
                <a:cs typeface="黑体"/>
              </a:rPr>
              <a:t>中，则输出</a:t>
            </a:r>
            <a:r>
              <a:rPr dirty="0" sz="1750" spc="30" b="1" i="1">
                <a:latin typeface="Symbol"/>
                <a:cs typeface="Symbol"/>
              </a:rPr>
              <a:t></a:t>
            </a:r>
            <a:r>
              <a:rPr dirty="0" sz="1750" spc="50" b="1">
                <a:latin typeface="黑体"/>
                <a:cs typeface="黑体"/>
              </a:rPr>
              <a:t>的最左推导，否则报告错误</a:t>
            </a:r>
            <a:r>
              <a:rPr dirty="0" sz="1750" spc="40" b="1">
                <a:latin typeface="黑体"/>
                <a:cs typeface="黑体"/>
              </a:rPr>
              <a:t>。</a:t>
            </a:r>
            <a:endParaRPr sz="1750">
              <a:latin typeface="黑体"/>
              <a:cs typeface="黑体"/>
            </a:endParaRPr>
          </a:p>
          <a:p>
            <a:pPr marL="488950" marR="17780" indent="-463550">
              <a:lnSpc>
                <a:spcPct val="114300"/>
              </a:lnSpc>
            </a:pPr>
            <a:r>
              <a:rPr dirty="0" sz="1750" spc="50" b="1">
                <a:latin typeface="黑体"/>
                <a:cs typeface="黑体"/>
              </a:rPr>
              <a:t>方法：分析开始时</a:t>
            </a:r>
            <a:r>
              <a:rPr dirty="0" sz="1750" spc="40" b="1">
                <a:latin typeface="黑体"/>
                <a:cs typeface="黑体"/>
              </a:rPr>
              <a:t>，</a:t>
            </a:r>
            <a:r>
              <a:rPr dirty="0" sz="1750" spc="40" b="1">
                <a:latin typeface="宋体"/>
                <a:cs typeface="宋体"/>
              </a:rPr>
              <a:t>$</a:t>
            </a:r>
            <a:r>
              <a:rPr dirty="0" sz="1750" spc="50" b="1">
                <a:latin typeface="黑体"/>
                <a:cs typeface="黑体"/>
              </a:rPr>
              <a:t>在栈底，文法开始符号</a:t>
            </a:r>
            <a:r>
              <a:rPr dirty="0" sz="1750" spc="25" b="1">
                <a:latin typeface="宋体"/>
                <a:cs typeface="宋体"/>
              </a:rPr>
              <a:t>S</a:t>
            </a:r>
            <a:r>
              <a:rPr dirty="0" sz="1750" spc="50" b="1">
                <a:latin typeface="黑体"/>
                <a:cs typeface="黑体"/>
              </a:rPr>
              <a:t>在栈顶</a:t>
            </a:r>
            <a:r>
              <a:rPr dirty="0" sz="1750" spc="35" b="1">
                <a:latin typeface="黑体"/>
                <a:cs typeface="黑体"/>
              </a:rPr>
              <a:t>，</a:t>
            </a:r>
            <a:r>
              <a:rPr dirty="0" sz="1750" spc="35" b="1" i="1">
                <a:latin typeface="Symbol"/>
                <a:cs typeface="Symbol"/>
              </a:rPr>
              <a:t></a:t>
            </a:r>
            <a:r>
              <a:rPr dirty="0" sz="1750" spc="35" b="1">
                <a:latin typeface="宋体"/>
                <a:cs typeface="宋体"/>
              </a:rPr>
              <a:t>$</a:t>
            </a:r>
            <a:r>
              <a:rPr dirty="0" sz="1750" spc="50" b="1">
                <a:latin typeface="黑体"/>
                <a:cs typeface="黑体"/>
              </a:rPr>
              <a:t>在输入缓冲区中 置</a:t>
            </a:r>
            <a:r>
              <a:rPr dirty="0" sz="1750" spc="25" b="1">
                <a:latin typeface="宋体"/>
                <a:cs typeface="宋体"/>
              </a:rPr>
              <a:t>ip</a:t>
            </a:r>
            <a:r>
              <a:rPr dirty="0" sz="1750" spc="50" b="1">
                <a:latin typeface="黑体"/>
                <a:cs typeface="黑体"/>
              </a:rPr>
              <a:t>指</a:t>
            </a:r>
            <a:r>
              <a:rPr dirty="0" sz="1750" spc="40" b="1">
                <a:latin typeface="黑体"/>
                <a:cs typeface="黑体"/>
              </a:rPr>
              <a:t>向</a:t>
            </a:r>
            <a:r>
              <a:rPr dirty="0" sz="1750" spc="35" b="1">
                <a:latin typeface="黑体"/>
                <a:cs typeface="黑体"/>
              </a:rPr>
              <a:t> </a:t>
            </a:r>
            <a:r>
              <a:rPr dirty="0" sz="1750" spc="25" b="1" i="1">
                <a:latin typeface="Symbol"/>
                <a:cs typeface="Symbol"/>
              </a:rPr>
              <a:t></a:t>
            </a:r>
            <a:r>
              <a:rPr dirty="0" sz="1750" spc="25" b="1">
                <a:latin typeface="宋体"/>
                <a:cs typeface="宋体"/>
              </a:rPr>
              <a:t>$</a:t>
            </a:r>
            <a:r>
              <a:rPr dirty="0" sz="1750" spc="40" b="1">
                <a:latin typeface="宋体"/>
                <a:cs typeface="宋体"/>
              </a:rPr>
              <a:t> </a:t>
            </a:r>
            <a:r>
              <a:rPr dirty="0" sz="1750" spc="50" b="1">
                <a:latin typeface="黑体"/>
                <a:cs typeface="黑体"/>
              </a:rPr>
              <a:t>的第一个符号；</a:t>
            </a:r>
            <a:endParaRPr sz="1750">
              <a:latin typeface="黑体"/>
              <a:cs typeface="黑体"/>
            </a:endParaRPr>
          </a:p>
          <a:p>
            <a:pPr marL="488950">
              <a:lnSpc>
                <a:spcPct val="100000"/>
              </a:lnSpc>
              <a:spcBef>
                <a:spcPts val="270"/>
              </a:spcBef>
            </a:pPr>
            <a:r>
              <a:rPr dirty="0" sz="1800" b="1">
                <a:latin typeface="Verdana"/>
                <a:cs typeface="Verdana"/>
              </a:rPr>
              <a:t>do</a:t>
            </a:r>
            <a:r>
              <a:rPr dirty="0" sz="1800" spc="-1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948690">
              <a:lnSpc>
                <a:spcPct val="100000"/>
              </a:lnSpc>
              <a:spcBef>
                <a:spcPts val="240"/>
              </a:spcBef>
            </a:pPr>
            <a:r>
              <a:rPr dirty="0" sz="1750" spc="50" b="1">
                <a:latin typeface="黑体"/>
                <a:cs typeface="黑体"/>
              </a:rPr>
              <a:t>令</a:t>
            </a:r>
            <a:r>
              <a:rPr dirty="0" sz="1800" b="1">
                <a:latin typeface="Verdana"/>
                <a:cs typeface="Verdana"/>
              </a:rPr>
              <a:t>X</a:t>
            </a:r>
            <a:r>
              <a:rPr dirty="0" sz="1750" spc="50" b="1">
                <a:latin typeface="黑体"/>
                <a:cs typeface="黑体"/>
              </a:rPr>
              <a:t>是栈顶符号</a:t>
            </a:r>
            <a:r>
              <a:rPr dirty="0" sz="1750" spc="20" b="1">
                <a:latin typeface="黑体"/>
                <a:cs typeface="黑体"/>
              </a:rPr>
              <a:t>，</a:t>
            </a:r>
            <a:r>
              <a:rPr dirty="0" sz="1800" spc="20" b="1">
                <a:latin typeface="Verdana"/>
                <a:cs typeface="Verdana"/>
              </a:rPr>
              <a:t>a</a:t>
            </a:r>
            <a:r>
              <a:rPr dirty="0" sz="1750" spc="50" b="1">
                <a:latin typeface="黑体"/>
                <a:cs typeface="黑体"/>
              </a:rPr>
              <a:t>是</a:t>
            </a:r>
            <a:r>
              <a:rPr dirty="0" sz="1800" spc="-5" b="1">
                <a:latin typeface="Verdana"/>
                <a:cs typeface="Verdana"/>
              </a:rPr>
              <a:t>ip</a:t>
            </a:r>
            <a:r>
              <a:rPr dirty="0" sz="1750" spc="50" b="1">
                <a:latin typeface="黑体"/>
                <a:cs typeface="黑体"/>
              </a:rPr>
              <a:t>所指向的符号；</a:t>
            </a:r>
            <a:endParaRPr sz="1750">
              <a:latin typeface="黑体"/>
              <a:cs typeface="黑体"/>
            </a:endParaRPr>
          </a:p>
          <a:p>
            <a:pPr marL="1259840" marR="3968115" indent="-311150">
              <a:lnSpc>
                <a:spcPts val="2400"/>
              </a:lnSpc>
              <a:spcBef>
                <a:spcPts val="25"/>
              </a:spcBef>
              <a:tabLst>
                <a:tab pos="2639695" algn="l"/>
                <a:tab pos="3322320" algn="l"/>
              </a:tabLst>
            </a:pPr>
            <a:r>
              <a:rPr dirty="0" sz="1800" spc="-5" b="1">
                <a:latin typeface="Verdana"/>
                <a:cs typeface="Verdana"/>
              </a:rPr>
              <a:t>i</a:t>
            </a:r>
            <a:r>
              <a:rPr dirty="0" sz="1800" b="1">
                <a:latin typeface="Verdana"/>
                <a:cs typeface="Verdana"/>
              </a:rPr>
              <a:t>f</a:t>
            </a:r>
            <a:r>
              <a:rPr dirty="0" sz="1800" spc="-5" b="1">
                <a:latin typeface="Verdana"/>
                <a:cs typeface="Verdana"/>
              </a:rPr>
              <a:t> (</a:t>
            </a:r>
            <a:r>
              <a:rPr dirty="0" sz="1800" b="1">
                <a:latin typeface="Verdana"/>
                <a:cs typeface="Verdana"/>
              </a:rPr>
              <a:t>X</a:t>
            </a:r>
            <a:r>
              <a:rPr dirty="0" sz="1750" spc="50" b="1">
                <a:latin typeface="黑体"/>
                <a:cs typeface="黑体"/>
              </a:rPr>
              <a:t>是终结符号或</a:t>
            </a:r>
            <a:r>
              <a:rPr dirty="0" sz="1800" spc="-5" b="1">
                <a:latin typeface="Verdana"/>
                <a:cs typeface="Verdana"/>
              </a:rPr>
              <a:t>$</a:t>
            </a:r>
            <a:r>
              <a:rPr dirty="0" sz="1800" b="1">
                <a:latin typeface="Verdana"/>
                <a:cs typeface="Verdana"/>
              </a:rPr>
              <a:t>)	{  </a:t>
            </a:r>
            <a:r>
              <a:rPr dirty="0" sz="1800" spc="-5" b="1">
                <a:latin typeface="Verdana"/>
                <a:cs typeface="Verdana"/>
              </a:rPr>
              <a:t>if</a:t>
            </a:r>
            <a:r>
              <a:rPr dirty="0" sz="1800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(X==a)	</a:t>
            </a:r>
            <a:r>
              <a:rPr dirty="0" sz="1800" b="1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570990">
              <a:lnSpc>
                <a:spcPct val="100000"/>
              </a:lnSpc>
              <a:spcBef>
                <a:spcPts val="120"/>
              </a:spcBef>
            </a:pPr>
            <a:r>
              <a:rPr dirty="0" sz="1750" spc="50" b="1">
                <a:latin typeface="黑体"/>
                <a:cs typeface="黑体"/>
              </a:rPr>
              <a:t>从栈顶弹出</a:t>
            </a:r>
            <a:r>
              <a:rPr dirty="0" sz="1800" b="1">
                <a:latin typeface="Verdana"/>
                <a:cs typeface="Verdana"/>
              </a:rPr>
              <a:t>X;</a:t>
            </a:r>
            <a:r>
              <a:rPr dirty="0" sz="1800" spc="-10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ip</a:t>
            </a:r>
            <a:r>
              <a:rPr dirty="0" sz="1750" spc="50" b="1">
                <a:latin typeface="黑体"/>
                <a:cs typeface="黑体"/>
              </a:rPr>
              <a:t>前移一个位置</a:t>
            </a:r>
            <a:r>
              <a:rPr dirty="0" sz="1800" b="1"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  <a:p>
            <a:pPr marL="1259840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latin typeface="Verdana"/>
                <a:cs typeface="Verdana"/>
              </a:rPr>
              <a:t>};</a:t>
            </a:r>
            <a:endParaRPr sz="1800">
              <a:latin typeface="Verdana"/>
              <a:cs typeface="Verdana"/>
            </a:endParaRPr>
          </a:p>
          <a:p>
            <a:pPr marL="1259840">
              <a:lnSpc>
                <a:spcPct val="100000"/>
              </a:lnSpc>
              <a:spcBef>
                <a:spcPts val="145"/>
              </a:spcBef>
              <a:tabLst>
                <a:tab pos="1932939" algn="l"/>
              </a:tabLst>
            </a:pPr>
            <a:r>
              <a:rPr dirty="0" sz="1800" spc="-5" b="1">
                <a:latin typeface="Verdana"/>
                <a:cs typeface="Verdana"/>
              </a:rPr>
              <a:t>else	error();</a:t>
            </a:r>
            <a:endParaRPr sz="1800">
              <a:latin typeface="Verdana"/>
              <a:cs typeface="Verdana"/>
            </a:endParaRPr>
          </a:p>
          <a:p>
            <a:pPr marL="948690">
              <a:lnSpc>
                <a:spcPct val="100000"/>
              </a:lnSpc>
              <a:spcBef>
                <a:spcPts val="240"/>
              </a:spcBef>
              <a:tabLst>
                <a:tab pos="1621790" algn="l"/>
              </a:tabLst>
            </a:pPr>
            <a:r>
              <a:rPr dirty="0" sz="1800" spc="-5" b="1">
                <a:latin typeface="Verdana"/>
                <a:cs typeface="Verdana"/>
              </a:rPr>
              <a:t>else	/*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X</a:t>
            </a:r>
            <a:r>
              <a:rPr dirty="0" sz="1750" spc="50" b="1">
                <a:latin typeface="黑体"/>
                <a:cs typeface="黑体"/>
              </a:rPr>
              <a:t>是非终结符</a:t>
            </a:r>
            <a:r>
              <a:rPr dirty="0" sz="1750" spc="40" b="1">
                <a:latin typeface="黑体"/>
                <a:cs typeface="黑体"/>
              </a:rPr>
              <a:t>号</a:t>
            </a:r>
            <a:r>
              <a:rPr dirty="0" sz="1750" spc="-260" b="1">
                <a:latin typeface="黑体"/>
                <a:cs typeface="黑体"/>
              </a:rPr>
              <a:t> </a:t>
            </a:r>
            <a:r>
              <a:rPr dirty="0" sz="1800" spc="-5" b="1">
                <a:latin typeface="Verdana"/>
                <a:cs typeface="Verdana"/>
              </a:rPr>
              <a:t>*/</a:t>
            </a:r>
            <a:endParaRPr sz="1800">
              <a:latin typeface="Verdana"/>
              <a:cs typeface="Verdana"/>
            </a:endParaRPr>
          </a:p>
          <a:p>
            <a:pPr marL="948690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latin typeface="Verdana"/>
                <a:cs typeface="Verdana"/>
              </a:rPr>
              <a:t>if (M[X,a]=X</a:t>
            </a:r>
            <a:r>
              <a:rPr dirty="0" sz="1750" spc="-5" b="1" i="1">
                <a:latin typeface="Symbol"/>
                <a:cs typeface="Symbol"/>
              </a:rPr>
              <a:t></a:t>
            </a:r>
            <a:r>
              <a:rPr dirty="0" sz="1800" spc="-5" b="1">
                <a:latin typeface="Verdana"/>
                <a:cs typeface="Verdana"/>
              </a:rPr>
              <a:t>Y</a:t>
            </a:r>
            <a:r>
              <a:rPr dirty="0" baseline="-13888" sz="1800" spc="-7" b="1">
                <a:latin typeface="Verdana"/>
                <a:cs typeface="Verdana"/>
              </a:rPr>
              <a:t>1</a:t>
            </a:r>
            <a:r>
              <a:rPr dirty="0" sz="1800" spc="-5" b="1">
                <a:latin typeface="Verdana"/>
                <a:cs typeface="Verdana"/>
              </a:rPr>
              <a:t>Y</a:t>
            </a:r>
            <a:r>
              <a:rPr dirty="0" baseline="-13888" sz="1800" spc="-7" b="1">
                <a:latin typeface="Verdana"/>
                <a:cs typeface="Verdana"/>
              </a:rPr>
              <a:t>2</a:t>
            </a:r>
            <a:r>
              <a:rPr dirty="0" sz="1800" spc="-5" b="1">
                <a:latin typeface="Verdana"/>
                <a:cs typeface="Verdana"/>
              </a:rPr>
              <a:t>…Y</a:t>
            </a:r>
            <a:r>
              <a:rPr dirty="0" baseline="-13888" sz="1800" spc="-7" b="1">
                <a:latin typeface="Verdana"/>
                <a:cs typeface="Verdana"/>
              </a:rPr>
              <a:t>k </a:t>
            </a:r>
            <a:r>
              <a:rPr dirty="0" sz="1800" b="1">
                <a:latin typeface="Verdana"/>
                <a:cs typeface="Verdana"/>
              </a:rPr>
              <a:t>)</a:t>
            </a:r>
            <a:r>
              <a:rPr dirty="0" sz="1800" spc="-2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180465">
              <a:lnSpc>
                <a:spcPct val="100000"/>
              </a:lnSpc>
              <a:spcBef>
                <a:spcPts val="430"/>
              </a:spcBef>
            </a:pPr>
            <a:r>
              <a:rPr dirty="0" sz="1750" spc="50" b="1">
                <a:latin typeface="黑体"/>
                <a:cs typeface="黑体"/>
              </a:rPr>
              <a:t>从栈顶弹出</a:t>
            </a:r>
            <a:r>
              <a:rPr dirty="0" sz="1800" b="1">
                <a:latin typeface="Verdana"/>
                <a:cs typeface="Verdana"/>
              </a:rPr>
              <a:t>X;</a:t>
            </a:r>
            <a:endParaRPr sz="1800">
              <a:latin typeface="Verdana"/>
              <a:cs typeface="Verdana"/>
            </a:endParaRPr>
          </a:p>
          <a:p>
            <a:pPr marL="1182370" marR="1628775" indent="-1905">
              <a:lnSpc>
                <a:spcPct val="111100"/>
              </a:lnSpc>
              <a:spcBef>
                <a:spcPts val="195"/>
              </a:spcBef>
            </a:pPr>
            <a:r>
              <a:rPr dirty="0" sz="1750" spc="50" b="1">
                <a:latin typeface="黑体"/>
                <a:cs typeface="黑体"/>
              </a:rPr>
              <a:t>把</a:t>
            </a:r>
            <a:r>
              <a:rPr dirty="0" sz="1800" spc="-10" b="1">
                <a:latin typeface="Verdana"/>
                <a:cs typeface="Verdana"/>
              </a:rPr>
              <a:t>Y</a:t>
            </a:r>
            <a:r>
              <a:rPr dirty="0" baseline="-13888" sz="1800" spc="-15" b="1">
                <a:latin typeface="Verdana"/>
                <a:cs typeface="Verdana"/>
              </a:rPr>
              <a:t>k</a:t>
            </a:r>
            <a:r>
              <a:rPr dirty="0" sz="1750" spc="50" b="1">
                <a:latin typeface="黑体"/>
                <a:cs typeface="黑体"/>
              </a:rPr>
              <a:t>、</a:t>
            </a:r>
            <a:r>
              <a:rPr dirty="0" sz="1800" spc="-10" b="1">
                <a:latin typeface="Verdana"/>
                <a:cs typeface="Verdana"/>
              </a:rPr>
              <a:t>Y</a:t>
            </a:r>
            <a:r>
              <a:rPr dirty="0" baseline="-13888" sz="1800" spc="-15" b="1">
                <a:latin typeface="Verdana"/>
                <a:cs typeface="Verdana"/>
              </a:rPr>
              <a:t>k-1</a:t>
            </a:r>
            <a:r>
              <a:rPr dirty="0" sz="1750" spc="50" b="1">
                <a:latin typeface="黑体"/>
                <a:cs typeface="黑体"/>
              </a:rPr>
              <a:t>、</a:t>
            </a:r>
            <a:r>
              <a:rPr dirty="0" sz="1800" spc="-5" b="1">
                <a:latin typeface="Verdana"/>
                <a:cs typeface="Verdana"/>
              </a:rPr>
              <a:t>…</a:t>
            </a:r>
            <a:r>
              <a:rPr dirty="0" sz="1750" spc="50" b="1">
                <a:latin typeface="黑体"/>
                <a:cs typeface="黑体"/>
              </a:rPr>
              <a:t>、</a:t>
            </a:r>
            <a:r>
              <a:rPr dirty="0" sz="1800" spc="-5" b="1">
                <a:latin typeface="Verdana"/>
                <a:cs typeface="Verdana"/>
              </a:rPr>
              <a:t>Y</a:t>
            </a:r>
            <a:r>
              <a:rPr dirty="0" baseline="-13888" sz="1800" spc="-7" b="1">
                <a:latin typeface="Verdana"/>
                <a:cs typeface="Verdana"/>
              </a:rPr>
              <a:t>2</a:t>
            </a:r>
            <a:r>
              <a:rPr dirty="0" sz="1750" spc="50" b="1">
                <a:latin typeface="黑体"/>
                <a:cs typeface="黑体"/>
              </a:rPr>
              <a:t>、</a:t>
            </a:r>
            <a:r>
              <a:rPr dirty="0" sz="1800" spc="-5" b="1">
                <a:latin typeface="Verdana"/>
                <a:cs typeface="Verdana"/>
              </a:rPr>
              <a:t>Y</a:t>
            </a:r>
            <a:r>
              <a:rPr dirty="0" baseline="-13888" sz="1800" spc="-7" b="1">
                <a:latin typeface="Verdana"/>
                <a:cs typeface="Verdana"/>
              </a:rPr>
              <a:t>1</a:t>
            </a:r>
            <a:r>
              <a:rPr dirty="0" sz="1750" spc="50" b="1">
                <a:latin typeface="黑体"/>
                <a:cs typeface="黑体"/>
              </a:rPr>
              <a:t>压入栈</a:t>
            </a:r>
            <a:r>
              <a:rPr dirty="0" sz="1750" spc="10" b="1">
                <a:latin typeface="黑体"/>
                <a:cs typeface="黑体"/>
              </a:rPr>
              <a:t>，</a:t>
            </a:r>
            <a:r>
              <a:rPr dirty="0" sz="1800" spc="10" b="1">
                <a:latin typeface="Verdana"/>
                <a:cs typeface="Verdana"/>
              </a:rPr>
              <a:t>Y</a:t>
            </a:r>
            <a:r>
              <a:rPr dirty="0" baseline="-13888" sz="1800" spc="15" b="1">
                <a:latin typeface="Verdana"/>
                <a:cs typeface="Verdana"/>
              </a:rPr>
              <a:t>1</a:t>
            </a:r>
            <a:r>
              <a:rPr dirty="0" sz="1750" spc="50" b="1">
                <a:latin typeface="黑体"/>
                <a:cs typeface="黑体"/>
              </a:rPr>
              <a:t>在栈顶</a:t>
            </a:r>
            <a:r>
              <a:rPr dirty="0" sz="1800" b="1">
                <a:latin typeface="Verdana"/>
                <a:cs typeface="Verdana"/>
              </a:rPr>
              <a:t>;  </a:t>
            </a:r>
            <a:r>
              <a:rPr dirty="0" sz="1750" spc="50" b="1">
                <a:latin typeface="黑体"/>
                <a:cs typeface="黑体"/>
              </a:rPr>
              <a:t>输出产生式</a:t>
            </a:r>
            <a:r>
              <a:rPr dirty="0" sz="1800" b="1">
                <a:latin typeface="Verdana"/>
                <a:cs typeface="Verdana"/>
              </a:rPr>
              <a:t>X</a:t>
            </a:r>
            <a:r>
              <a:rPr dirty="0" sz="1750" b="1" i="1">
                <a:latin typeface="Symbol"/>
                <a:cs typeface="Symbol"/>
              </a:rPr>
              <a:t></a:t>
            </a:r>
            <a:r>
              <a:rPr dirty="0" sz="1800" b="1">
                <a:latin typeface="Verdana"/>
                <a:cs typeface="Verdana"/>
              </a:rPr>
              <a:t>Y</a:t>
            </a:r>
            <a:r>
              <a:rPr dirty="0" baseline="-13888" sz="1800" b="1">
                <a:latin typeface="Verdana"/>
                <a:cs typeface="Verdana"/>
              </a:rPr>
              <a:t>1</a:t>
            </a:r>
            <a:r>
              <a:rPr dirty="0" sz="1800" b="1">
                <a:latin typeface="Verdana"/>
                <a:cs typeface="Verdana"/>
              </a:rPr>
              <a:t>Y</a:t>
            </a:r>
            <a:r>
              <a:rPr dirty="0" baseline="-13888" sz="1800" b="1">
                <a:latin typeface="Verdana"/>
                <a:cs typeface="Verdana"/>
              </a:rPr>
              <a:t>2</a:t>
            </a:r>
            <a:r>
              <a:rPr dirty="0" sz="1800" b="1">
                <a:latin typeface="Verdana"/>
                <a:cs typeface="Verdana"/>
              </a:rPr>
              <a:t>…Y</a:t>
            </a:r>
            <a:r>
              <a:rPr dirty="0" baseline="-13888" sz="1800" b="1">
                <a:latin typeface="Verdana"/>
                <a:cs typeface="Verdana"/>
              </a:rPr>
              <a:t>k</a:t>
            </a:r>
            <a:r>
              <a:rPr dirty="0" baseline="-13888" sz="1800" spc="-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  <a:p>
            <a:pPr marL="948690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latin typeface="Verdana"/>
                <a:cs typeface="Verdana"/>
              </a:rPr>
              <a:t>};</a:t>
            </a:r>
            <a:endParaRPr sz="1800">
              <a:latin typeface="Verdana"/>
              <a:cs typeface="Verdana"/>
            </a:endParaRPr>
          </a:p>
          <a:p>
            <a:pPr marL="948690">
              <a:lnSpc>
                <a:spcPct val="100000"/>
              </a:lnSpc>
              <a:spcBef>
                <a:spcPts val="240"/>
              </a:spcBef>
              <a:tabLst>
                <a:tab pos="1621790" algn="l"/>
              </a:tabLst>
            </a:pPr>
            <a:r>
              <a:rPr dirty="0" sz="1800" spc="-5" b="1">
                <a:latin typeface="Verdana"/>
                <a:cs typeface="Verdana"/>
              </a:rPr>
              <a:t>else	error();</a:t>
            </a:r>
            <a:endParaRPr sz="18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240"/>
              </a:spcBef>
              <a:tabLst>
                <a:tab pos="2369820" algn="l"/>
              </a:tabLst>
            </a:pPr>
            <a:r>
              <a:rPr dirty="0" sz="1800" spc="-5" b="1">
                <a:latin typeface="Verdana"/>
                <a:cs typeface="Verdana"/>
              </a:rPr>
              <a:t>}while(X!=$)	/*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750" spc="50" b="1">
                <a:latin typeface="黑体"/>
                <a:cs typeface="黑体"/>
              </a:rPr>
              <a:t>栈不空，继</a:t>
            </a:r>
            <a:r>
              <a:rPr dirty="0" sz="1750" spc="40" b="1">
                <a:latin typeface="黑体"/>
                <a:cs typeface="黑体"/>
              </a:rPr>
              <a:t>续</a:t>
            </a:r>
            <a:r>
              <a:rPr dirty="0" sz="1750" spc="-260" b="1">
                <a:latin typeface="黑体"/>
                <a:cs typeface="黑体"/>
              </a:rPr>
              <a:t> </a:t>
            </a:r>
            <a:r>
              <a:rPr dirty="0" sz="1800" spc="-5" b="1">
                <a:latin typeface="Verdana"/>
                <a:cs typeface="Verdana"/>
              </a:rPr>
              <a:t>*/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45574"/>
            <a:ext cx="7847330" cy="384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>
                <a:solidFill>
                  <a:srgbClr val="FF0000"/>
                </a:solidFill>
              </a:rPr>
              <a:t>示例：文法</a:t>
            </a:r>
            <a:r>
              <a:rPr dirty="0" sz="2350" spc="25">
                <a:solidFill>
                  <a:srgbClr val="FF0000"/>
                </a:solidFill>
                <a:latin typeface="宋体"/>
                <a:cs typeface="宋体"/>
              </a:rPr>
              <a:t>4.4</a:t>
            </a:r>
            <a:r>
              <a:rPr dirty="0" sz="2350" spc="50">
                <a:solidFill>
                  <a:srgbClr val="FF0000"/>
                </a:solidFill>
              </a:rPr>
              <a:t>的预测分析表</a:t>
            </a:r>
            <a:r>
              <a:rPr dirty="0" sz="2350" spc="35">
                <a:solidFill>
                  <a:srgbClr val="FF0000"/>
                </a:solidFill>
                <a:latin typeface="宋体"/>
                <a:cs typeface="宋体"/>
              </a:rPr>
              <a:t>M</a:t>
            </a:r>
            <a:r>
              <a:rPr dirty="0" sz="2350" spc="35">
                <a:solidFill>
                  <a:srgbClr val="FF0000"/>
                </a:solidFill>
              </a:rPr>
              <a:t>，</a:t>
            </a:r>
            <a:r>
              <a:rPr dirty="0" sz="2350" spc="50">
                <a:solidFill>
                  <a:srgbClr val="FF0000"/>
                </a:solidFill>
              </a:rPr>
              <a:t>试分析输入</a:t>
            </a:r>
            <a:r>
              <a:rPr dirty="0" sz="2350" spc="40">
                <a:solidFill>
                  <a:srgbClr val="FF0000"/>
                </a:solidFill>
              </a:rPr>
              <a:t>串</a:t>
            </a:r>
            <a:r>
              <a:rPr dirty="0" sz="2350" spc="-25">
                <a:solidFill>
                  <a:srgbClr val="FF0000"/>
                </a:solidFill>
              </a:rPr>
              <a:t> </a:t>
            </a:r>
            <a:r>
              <a:rPr dirty="0" sz="2350" spc="25">
                <a:solidFill>
                  <a:srgbClr val="FF0000"/>
                </a:solidFill>
                <a:latin typeface="宋体"/>
                <a:cs typeface="宋体"/>
              </a:rPr>
              <a:t>id+id*id</a:t>
            </a:r>
            <a:r>
              <a:rPr dirty="0" sz="2350" spc="40">
                <a:solidFill>
                  <a:srgbClr val="FF0000"/>
                </a:solidFill>
              </a:rPr>
              <a:t>。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664" y="773705"/>
            <a:ext cx="7724774" cy="2295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24238"/>
            <a:ext cx="4323080" cy="384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>
                <a:solidFill>
                  <a:srgbClr val="FF0000"/>
                </a:solidFill>
              </a:rPr>
              <a:t>输入</a:t>
            </a:r>
            <a:r>
              <a:rPr dirty="0" sz="2350" spc="40">
                <a:solidFill>
                  <a:srgbClr val="FF0000"/>
                </a:solidFill>
              </a:rPr>
              <a:t>串</a:t>
            </a:r>
            <a:r>
              <a:rPr dirty="0" sz="2350" spc="10">
                <a:solidFill>
                  <a:srgbClr val="FF0000"/>
                </a:solidFill>
              </a:rPr>
              <a:t> </a:t>
            </a:r>
            <a:r>
              <a:rPr dirty="0" sz="2350" spc="20">
                <a:solidFill>
                  <a:srgbClr val="FF0000"/>
                </a:solidFill>
                <a:latin typeface="宋体"/>
                <a:cs typeface="宋体"/>
              </a:rPr>
              <a:t>id+id*id</a:t>
            </a:r>
            <a:r>
              <a:rPr dirty="0" sz="2350" spc="1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350" spc="50">
                <a:solidFill>
                  <a:srgbClr val="FF0000"/>
                </a:solidFill>
              </a:rPr>
              <a:t>的分析过程：</a:t>
            </a:r>
            <a:endParaRPr sz="235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5191" y="722350"/>
          <a:ext cx="8075295" cy="604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220"/>
                <a:gridCol w="2014220"/>
                <a:gridCol w="2014219"/>
                <a:gridCol w="2014220"/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550" b="1">
                          <a:latin typeface="黑体"/>
                          <a:cs typeface="黑体"/>
                        </a:rPr>
                        <a:t>栈</a:t>
                      </a:r>
                      <a:endParaRPr sz="15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550" spc="50" b="1">
                          <a:latin typeface="黑体"/>
                          <a:cs typeface="黑体"/>
                        </a:rPr>
                        <a:t>输入</a:t>
                      </a:r>
                      <a:endParaRPr sz="15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550" spc="50" b="1">
                          <a:latin typeface="黑体"/>
                          <a:cs typeface="黑体"/>
                        </a:rPr>
                        <a:t>输出</a:t>
                      </a:r>
                      <a:endParaRPr sz="15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550" spc="50" b="1">
                          <a:latin typeface="黑体"/>
                          <a:cs typeface="黑体"/>
                        </a:rPr>
                        <a:t>左句型</a:t>
                      </a:r>
                      <a:endParaRPr sz="15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id * id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id * id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id * id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id * id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600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 id * id</a:t>
                      </a: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 id * id</a:t>
                      </a: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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dirty="0" sz="1600" spc="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+ id * id</a:t>
                      </a: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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+TE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T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* id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T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* id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F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* id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600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id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* id</a:t>
                      </a: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id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* id</a:t>
                      </a:r>
                      <a:r>
                        <a:rPr dirty="0" sz="16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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*FT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id * F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dirty="0" sz="16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id * F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dirty="0" sz="16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600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id * id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id * id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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id * id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>
                          <a:latin typeface="Symbol"/>
                          <a:cs typeface="Symbol"/>
                        </a:rPr>
                        <a:t>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id + id *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597225" y="683695"/>
            <a:ext cx="1800225" cy="405130"/>
          </a:xfrm>
          <a:custGeom>
            <a:avLst/>
            <a:gdLst/>
            <a:ahLst/>
            <a:cxnLst/>
            <a:rect l="l" t="t" r="r" b="b"/>
            <a:pathLst>
              <a:path w="1800225" h="405130">
                <a:moveTo>
                  <a:pt x="0" y="202522"/>
                </a:moveTo>
                <a:lnTo>
                  <a:pt x="26159" y="153853"/>
                </a:lnTo>
                <a:lnTo>
                  <a:pt x="70734" y="123691"/>
                </a:lnTo>
                <a:lnTo>
                  <a:pt x="134855" y="95842"/>
                </a:lnTo>
                <a:lnTo>
                  <a:pt x="173667" y="82915"/>
                </a:lnTo>
                <a:lnTo>
                  <a:pt x="216670" y="70723"/>
                </a:lnTo>
                <a:lnTo>
                  <a:pt x="263633" y="59317"/>
                </a:lnTo>
                <a:lnTo>
                  <a:pt x="314324" y="48750"/>
                </a:lnTo>
                <a:lnTo>
                  <a:pt x="368512" y="39075"/>
                </a:lnTo>
                <a:lnTo>
                  <a:pt x="425965" y="30342"/>
                </a:lnTo>
                <a:lnTo>
                  <a:pt x="486452" y="22605"/>
                </a:lnTo>
                <a:lnTo>
                  <a:pt x="549740" y="15915"/>
                </a:lnTo>
                <a:lnTo>
                  <a:pt x="615598" y="10324"/>
                </a:lnTo>
                <a:lnTo>
                  <a:pt x="683795" y="5885"/>
                </a:lnTo>
                <a:lnTo>
                  <a:pt x="754099" y="2650"/>
                </a:lnTo>
                <a:lnTo>
                  <a:pt x="826277" y="671"/>
                </a:lnTo>
                <a:lnTo>
                  <a:pt x="900100" y="0"/>
                </a:lnTo>
                <a:lnTo>
                  <a:pt x="973922" y="671"/>
                </a:lnTo>
                <a:lnTo>
                  <a:pt x="1046100" y="2650"/>
                </a:lnTo>
                <a:lnTo>
                  <a:pt x="1116404" y="5885"/>
                </a:lnTo>
                <a:lnTo>
                  <a:pt x="1184601" y="10324"/>
                </a:lnTo>
                <a:lnTo>
                  <a:pt x="1250459" y="15915"/>
                </a:lnTo>
                <a:lnTo>
                  <a:pt x="1313747" y="22605"/>
                </a:lnTo>
                <a:lnTo>
                  <a:pt x="1374234" y="30342"/>
                </a:lnTo>
                <a:lnTo>
                  <a:pt x="1431687" y="39075"/>
                </a:lnTo>
                <a:lnTo>
                  <a:pt x="1485875" y="48750"/>
                </a:lnTo>
                <a:lnTo>
                  <a:pt x="1536566" y="59317"/>
                </a:lnTo>
                <a:lnTo>
                  <a:pt x="1583529" y="70723"/>
                </a:lnTo>
                <a:lnTo>
                  <a:pt x="1626532" y="82915"/>
                </a:lnTo>
                <a:lnTo>
                  <a:pt x="1665344" y="95842"/>
                </a:lnTo>
                <a:lnTo>
                  <a:pt x="1729465" y="123691"/>
                </a:lnTo>
                <a:lnTo>
                  <a:pt x="1774040" y="153853"/>
                </a:lnTo>
                <a:lnTo>
                  <a:pt x="1797216" y="185912"/>
                </a:lnTo>
                <a:lnTo>
                  <a:pt x="1800200" y="202522"/>
                </a:lnTo>
                <a:lnTo>
                  <a:pt x="1797216" y="219132"/>
                </a:lnTo>
                <a:lnTo>
                  <a:pt x="1774040" y="251191"/>
                </a:lnTo>
                <a:lnTo>
                  <a:pt x="1729465" y="281353"/>
                </a:lnTo>
                <a:lnTo>
                  <a:pt x="1665344" y="309202"/>
                </a:lnTo>
                <a:lnTo>
                  <a:pt x="1626532" y="322129"/>
                </a:lnTo>
                <a:lnTo>
                  <a:pt x="1583529" y="334321"/>
                </a:lnTo>
                <a:lnTo>
                  <a:pt x="1536566" y="345727"/>
                </a:lnTo>
                <a:lnTo>
                  <a:pt x="1485875" y="356294"/>
                </a:lnTo>
                <a:lnTo>
                  <a:pt x="1431687" y="365969"/>
                </a:lnTo>
                <a:lnTo>
                  <a:pt x="1374234" y="374702"/>
                </a:lnTo>
                <a:lnTo>
                  <a:pt x="1313747" y="382439"/>
                </a:lnTo>
                <a:lnTo>
                  <a:pt x="1250459" y="389129"/>
                </a:lnTo>
                <a:lnTo>
                  <a:pt x="1184601" y="394720"/>
                </a:lnTo>
                <a:lnTo>
                  <a:pt x="1116404" y="399159"/>
                </a:lnTo>
                <a:lnTo>
                  <a:pt x="1046100" y="402394"/>
                </a:lnTo>
                <a:lnTo>
                  <a:pt x="973922" y="404373"/>
                </a:lnTo>
                <a:lnTo>
                  <a:pt x="900100" y="405045"/>
                </a:lnTo>
                <a:lnTo>
                  <a:pt x="826277" y="404373"/>
                </a:lnTo>
                <a:lnTo>
                  <a:pt x="754099" y="402394"/>
                </a:lnTo>
                <a:lnTo>
                  <a:pt x="683795" y="399159"/>
                </a:lnTo>
                <a:lnTo>
                  <a:pt x="615598" y="394720"/>
                </a:lnTo>
                <a:lnTo>
                  <a:pt x="549740" y="389129"/>
                </a:lnTo>
                <a:lnTo>
                  <a:pt x="486452" y="382439"/>
                </a:lnTo>
                <a:lnTo>
                  <a:pt x="425965" y="374702"/>
                </a:lnTo>
                <a:lnTo>
                  <a:pt x="368512" y="365969"/>
                </a:lnTo>
                <a:lnTo>
                  <a:pt x="314324" y="356294"/>
                </a:lnTo>
                <a:lnTo>
                  <a:pt x="263633" y="345727"/>
                </a:lnTo>
                <a:lnTo>
                  <a:pt x="216670" y="334321"/>
                </a:lnTo>
                <a:lnTo>
                  <a:pt x="173667" y="322129"/>
                </a:lnTo>
                <a:lnTo>
                  <a:pt x="134855" y="309202"/>
                </a:lnTo>
                <a:lnTo>
                  <a:pt x="70734" y="281353"/>
                </a:lnTo>
                <a:lnTo>
                  <a:pt x="26159" y="251191"/>
                </a:lnTo>
                <a:lnTo>
                  <a:pt x="2983" y="219132"/>
                </a:lnTo>
                <a:lnTo>
                  <a:pt x="0" y="202522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预测分析表的构造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49794"/>
            <a:ext cx="4645025" cy="236601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100" spc="95" b="1">
                <a:latin typeface="黑体"/>
                <a:cs typeface="黑体"/>
              </a:rPr>
              <a:t>改写文法</a:t>
            </a:r>
            <a:endParaRPr sz="31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6875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Times New Roman"/>
                <a:cs typeface="Times New Roman"/>
              </a:rPr>
              <a:t>FIRST</a:t>
            </a:r>
            <a:r>
              <a:rPr dirty="0" sz="3100" spc="95" b="1">
                <a:latin typeface="黑体"/>
                <a:cs typeface="黑体"/>
              </a:rPr>
              <a:t>集合及其构造</a:t>
            </a:r>
            <a:endParaRPr sz="31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0000FF"/>
              </a:buClr>
              <a:buSzPct val="6875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Times New Roman"/>
                <a:cs typeface="Times New Roman"/>
              </a:rPr>
              <a:t>FOLLOW</a:t>
            </a:r>
            <a:r>
              <a:rPr dirty="0" sz="3100" spc="95" b="1">
                <a:latin typeface="黑体"/>
                <a:cs typeface="黑体"/>
              </a:rPr>
              <a:t>集合及其构造</a:t>
            </a:r>
            <a:endParaRPr sz="31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100" spc="95" b="1">
                <a:latin typeface="黑体"/>
                <a:cs typeface="黑体"/>
              </a:rPr>
              <a:t>预测分析表的构造</a:t>
            </a:r>
            <a:endParaRPr sz="31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41299"/>
            <a:ext cx="45783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dirty="0" sz="3900" spc="90">
                <a:solidFill>
                  <a:srgbClr val="FF0000"/>
                </a:solidFill>
              </a:rPr>
              <a:t>集合及其构造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640" y="1155700"/>
            <a:ext cx="8209280" cy="15646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45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FIRST</a:t>
            </a:r>
            <a:r>
              <a:rPr dirty="0" baseline="1010" sz="4125" spc="67" b="1">
                <a:latin typeface="黑体"/>
                <a:cs typeface="黑体"/>
              </a:rPr>
              <a:t>集合</a:t>
            </a:r>
            <a:endParaRPr baseline="1010" sz="4125">
              <a:latin typeface="黑体"/>
              <a:cs typeface="黑体"/>
            </a:endParaRPr>
          </a:p>
          <a:p>
            <a:pPr marL="25400">
              <a:lnSpc>
                <a:spcPct val="100000"/>
              </a:lnSpc>
              <a:spcBef>
                <a:spcPts val="650"/>
              </a:spcBef>
            </a:pPr>
            <a:r>
              <a:rPr dirty="0" baseline="1010" sz="4125" spc="67" b="1">
                <a:latin typeface="黑体"/>
                <a:cs typeface="黑体"/>
              </a:rPr>
              <a:t>定义：对任何文法符号串</a:t>
            </a:r>
            <a:r>
              <a:rPr dirty="0" baseline="1010" sz="4125" spc="15" b="1" i="1">
                <a:latin typeface="Symbol"/>
                <a:cs typeface="Symbol"/>
              </a:rPr>
              <a:t></a:t>
            </a:r>
            <a:r>
              <a:rPr dirty="0" sz="2800" spc="10" b="1">
                <a:latin typeface="Times New Roman"/>
                <a:cs typeface="Times New Roman"/>
              </a:rPr>
              <a:t>(V</a:t>
            </a:r>
            <a:r>
              <a:rPr dirty="0" baseline="-17543" sz="2850" spc="15" b="1">
                <a:latin typeface="Times New Roman"/>
                <a:cs typeface="Times New Roman"/>
              </a:rPr>
              <a:t>T</a:t>
            </a:r>
            <a:r>
              <a:rPr dirty="0" baseline="1010" sz="4125" spc="15" b="1">
                <a:latin typeface="Cambria Math"/>
                <a:cs typeface="Cambria Math"/>
              </a:rPr>
              <a:t>∪</a:t>
            </a:r>
            <a:r>
              <a:rPr dirty="0" sz="2800" spc="10" b="1">
                <a:latin typeface="Times New Roman"/>
                <a:cs typeface="Times New Roman"/>
              </a:rPr>
              <a:t>V</a:t>
            </a:r>
            <a:r>
              <a:rPr dirty="0" baseline="-17543" sz="2850" spc="15" b="1">
                <a:latin typeface="Times New Roman"/>
                <a:cs typeface="Times New Roman"/>
              </a:rPr>
              <a:t>N</a:t>
            </a:r>
            <a:r>
              <a:rPr dirty="0" sz="2800" spc="10" b="1">
                <a:latin typeface="Times New Roman"/>
                <a:cs typeface="Times New Roman"/>
              </a:rPr>
              <a:t>)</a:t>
            </a:r>
            <a:r>
              <a:rPr dirty="0" baseline="23391" sz="2850" spc="15" b="1">
                <a:latin typeface="Times New Roman"/>
                <a:cs typeface="Times New Roman"/>
              </a:rPr>
              <a:t>*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endParaRPr baseline="1010" sz="4125">
              <a:latin typeface="黑体"/>
              <a:cs typeface="黑体"/>
            </a:endParaRPr>
          </a:p>
          <a:p>
            <a:pPr marL="1092200">
              <a:lnSpc>
                <a:spcPct val="100000"/>
              </a:lnSpc>
              <a:spcBef>
                <a:spcPts val="745"/>
              </a:spcBef>
            </a:pPr>
            <a:r>
              <a:rPr dirty="0" sz="2800" b="1">
                <a:latin typeface="Times New Roman"/>
                <a:cs typeface="Times New Roman"/>
              </a:rPr>
              <a:t>FIRST(</a:t>
            </a:r>
            <a:r>
              <a:rPr dirty="0" baseline="1010" sz="4125" b="1" i="1">
                <a:latin typeface="Symbol"/>
                <a:cs typeface="Symbol"/>
              </a:rPr>
              <a:t>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1010" sz="4125" spc="67" b="1">
                <a:latin typeface="黑体"/>
                <a:cs typeface="黑体"/>
              </a:rPr>
              <a:t>是</a:t>
            </a:r>
            <a:r>
              <a:rPr dirty="0" baseline="1010" sz="4125" spc="37" b="1" i="1">
                <a:latin typeface="Symbol"/>
                <a:cs typeface="Symbol"/>
              </a:rPr>
              <a:t></a:t>
            </a:r>
            <a:r>
              <a:rPr dirty="0" baseline="1010" sz="4125" spc="67" b="1">
                <a:latin typeface="黑体"/>
                <a:cs typeface="黑体"/>
              </a:rPr>
              <a:t>可以推导出的开头终结符号集合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088599"/>
            <a:ext cx="3943985" cy="1281430"/>
          </a:xfrm>
          <a:prstGeom prst="rect">
            <a:avLst/>
          </a:prstGeom>
        </p:spPr>
        <p:txBody>
          <a:bodyPr wrap="square" lIns="0" tIns="221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dirty="0" sz="2750" spc="45" b="1">
                <a:latin typeface="黑体"/>
                <a:cs typeface="黑体"/>
              </a:rPr>
              <a:t>描述为：</a:t>
            </a:r>
            <a:endParaRPr sz="2750">
              <a:latin typeface="黑体"/>
              <a:cs typeface="黑体"/>
            </a:endParaRPr>
          </a:p>
          <a:p>
            <a:pPr marL="971550">
              <a:lnSpc>
                <a:spcPct val="100000"/>
              </a:lnSpc>
              <a:spcBef>
                <a:spcPts val="1639"/>
              </a:spcBef>
            </a:pPr>
            <a:r>
              <a:rPr dirty="0" sz="2750" spc="20" b="1">
                <a:latin typeface="宋体"/>
                <a:cs typeface="宋体"/>
              </a:rPr>
              <a:t>FIRST(</a:t>
            </a:r>
            <a:r>
              <a:rPr dirty="0" sz="2750" spc="20" b="1" i="1">
                <a:latin typeface="Symbol"/>
                <a:cs typeface="Symbol"/>
              </a:rPr>
              <a:t></a:t>
            </a:r>
            <a:r>
              <a:rPr dirty="0" sz="2750" spc="20" b="1">
                <a:latin typeface="宋体"/>
                <a:cs typeface="宋体"/>
              </a:rPr>
              <a:t>)={ </a:t>
            </a:r>
            <a:r>
              <a:rPr dirty="0" sz="2750" spc="10" b="1">
                <a:latin typeface="宋体"/>
                <a:cs typeface="宋体"/>
              </a:rPr>
              <a:t>a |</a:t>
            </a:r>
            <a:r>
              <a:rPr dirty="0" sz="2750" spc="15" b="1">
                <a:latin typeface="宋体"/>
                <a:cs typeface="宋体"/>
              </a:rPr>
              <a:t> </a:t>
            </a:r>
            <a:r>
              <a:rPr dirty="0" sz="2750" spc="30" b="1" i="1">
                <a:latin typeface="Symbol"/>
                <a:cs typeface="Symbol"/>
              </a:rPr>
              <a:t>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5352" y="3926022"/>
            <a:ext cx="207327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856739" algn="l"/>
              </a:tabLst>
            </a:pPr>
            <a:r>
              <a:rPr dirty="0" sz="2750" spc="25" b="1">
                <a:latin typeface="宋体"/>
                <a:cs typeface="宋体"/>
              </a:rPr>
              <a:t>a…,</a:t>
            </a:r>
            <a:r>
              <a:rPr dirty="0" sz="2750" spc="40" b="1">
                <a:latin typeface="宋体"/>
                <a:cs typeface="宋体"/>
              </a:rPr>
              <a:t> </a:t>
            </a:r>
            <a:r>
              <a:rPr dirty="0" sz="2750" spc="25" b="1">
                <a:latin typeface="宋体"/>
                <a:cs typeface="宋体"/>
              </a:rPr>
              <a:t>a</a:t>
            </a:r>
            <a:r>
              <a:rPr dirty="0" sz="2750" spc="25" b="1" i="1">
                <a:latin typeface="Symbol"/>
                <a:cs typeface="Symbol"/>
              </a:rPr>
              <a:t></a:t>
            </a:r>
            <a:r>
              <a:rPr dirty="0" sz="2750" spc="25" b="1">
                <a:latin typeface="宋体"/>
                <a:cs typeface="宋体"/>
              </a:rPr>
              <a:t>V</a:t>
            </a:r>
            <a:r>
              <a:rPr dirty="0" baseline="-18018" sz="2775" spc="37" b="1">
                <a:latin typeface="宋体"/>
                <a:cs typeface="宋体"/>
              </a:rPr>
              <a:t>T	</a:t>
            </a:r>
            <a:r>
              <a:rPr dirty="0" sz="2750" spc="10" b="1">
                <a:latin typeface="宋体"/>
                <a:cs typeface="宋体"/>
              </a:rPr>
              <a:t>}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0064" y="4563054"/>
            <a:ext cx="425958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1570" algn="l"/>
              </a:tabLst>
            </a:pPr>
            <a:r>
              <a:rPr dirty="0" sz="2750" spc="45" b="1">
                <a:latin typeface="宋体"/>
                <a:cs typeface="宋体"/>
              </a:rPr>
              <a:t>若</a:t>
            </a:r>
            <a:r>
              <a:rPr dirty="0" sz="2750" spc="30" b="1" i="1">
                <a:latin typeface="Symbol"/>
                <a:cs typeface="Symbol"/>
              </a:rPr>
              <a:t></a:t>
            </a:r>
            <a:r>
              <a:rPr dirty="0" sz="2750" spc="30">
                <a:latin typeface="Times New Roman"/>
                <a:cs typeface="Times New Roman"/>
              </a:rPr>
              <a:t>	</a:t>
            </a:r>
            <a:r>
              <a:rPr dirty="0" sz="2750" spc="30" b="1" i="1">
                <a:latin typeface="Symbol"/>
                <a:cs typeface="Symbol"/>
              </a:rPr>
              <a:t></a:t>
            </a:r>
            <a:r>
              <a:rPr dirty="0" sz="2750" spc="30" b="1">
                <a:latin typeface="宋体"/>
                <a:cs typeface="宋体"/>
              </a:rPr>
              <a:t>，</a:t>
            </a:r>
            <a:r>
              <a:rPr dirty="0" sz="2750" spc="45" b="1">
                <a:latin typeface="宋体"/>
                <a:cs typeface="宋体"/>
              </a:rPr>
              <a:t>则</a:t>
            </a:r>
            <a:r>
              <a:rPr dirty="0" sz="2750" spc="20" b="1" i="1">
                <a:latin typeface="Symbol"/>
                <a:cs typeface="Symbol"/>
              </a:rPr>
              <a:t></a:t>
            </a:r>
            <a:r>
              <a:rPr dirty="0" sz="2750" spc="20" b="1">
                <a:latin typeface="宋体"/>
                <a:cs typeface="宋体"/>
              </a:rPr>
              <a:t>FIRST(</a:t>
            </a:r>
            <a:r>
              <a:rPr dirty="0" sz="2750" spc="20" b="1" i="1">
                <a:latin typeface="Symbol"/>
                <a:cs typeface="Symbol"/>
              </a:rPr>
              <a:t></a:t>
            </a:r>
            <a:r>
              <a:rPr dirty="0" sz="2750" spc="20" b="1">
                <a:latin typeface="宋体"/>
                <a:cs typeface="宋体"/>
              </a:rPr>
              <a:t>)</a:t>
            </a:r>
            <a:r>
              <a:rPr dirty="0" sz="2750" spc="35" b="1">
                <a:latin typeface="宋体"/>
                <a:cs typeface="宋体"/>
              </a:rPr>
              <a:t>。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3889" y="3961891"/>
            <a:ext cx="399415" cy="36195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>
                <a:latin typeface="Symbol"/>
                <a:cs typeface="Symbol"/>
              </a:rPr>
              <a:t>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6039" y="4644644"/>
            <a:ext cx="399415" cy="36195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>
                <a:latin typeface="Symbol"/>
                <a:cs typeface="Symbol"/>
              </a:rPr>
              <a:t>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27" y="1188211"/>
            <a:ext cx="8313420" cy="350964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25"/>
              </a:spcBef>
              <a:buClr>
                <a:srgbClr val="0099CC"/>
              </a:buClr>
              <a:buSzPct val="76595"/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15" b="1">
                <a:latin typeface="Verdana"/>
                <a:cs typeface="Verdana"/>
              </a:rPr>
              <a:t>X</a:t>
            </a:r>
            <a:r>
              <a:rPr dirty="0" baseline="1182" sz="3525" spc="22" b="1" i="1">
                <a:latin typeface="Symbol"/>
                <a:cs typeface="Symbol"/>
              </a:rPr>
              <a:t></a:t>
            </a:r>
            <a:r>
              <a:rPr dirty="0" sz="2400" spc="15" b="1">
                <a:latin typeface="Verdana"/>
                <a:cs typeface="Verdana"/>
              </a:rPr>
              <a:t>V</a:t>
            </a:r>
            <a:r>
              <a:rPr dirty="0" baseline="-17361" sz="2400" spc="22" b="1">
                <a:latin typeface="Verdana"/>
                <a:cs typeface="Verdana"/>
              </a:rPr>
              <a:t>T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</a:t>
            </a:r>
            <a:r>
              <a:rPr dirty="0" sz="2400" b="1">
                <a:latin typeface="Verdana"/>
                <a:cs typeface="Verdana"/>
              </a:rPr>
              <a:t>FIRST(X)={X}</a:t>
            </a:r>
            <a:r>
              <a:rPr dirty="0" baseline="1182" sz="3525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marL="381000" marR="187325" indent="-342900">
              <a:lnSpc>
                <a:spcPct val="100800"/>
              </a:lnSpc>
              <a:spcBef>
                <a:spcPts val="505"/>
              </a:spcBef>
              <a:buClr>
                <a:srgbClr val="0099CC"/>
              </a:buClr>
              <a:buSzPct val="76595"/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dirty="0" baseline="1182" sz="3525" spc="120" b="1">
                <a:latin typeface="黑体"/>
                <a:cs typeface="黑体"/>
              </a:rPr>
              <a:t>若</a:t>
            </a:r>
            <a:r>
              <a:rPr dirty="0" sz="2400" spc="25" b="1">
                <a:latin typeface="Verdana"/>
                <a:cs typeface="Verdana"/>
              </a:rPr>
              <a:t>X</a:t>
            </a:r>
            <a:r>
              <a:rPr dirty="0" baseline="1182" sz="3525" spc="37" b="1" i="1">
                <a:latin typeface="Symbol"/>
                <a:cs typeface="Symbol"/>
              </a:rPr>
              <a:t></a:t>
            </a:r>
            <a:r>
              <a:rPr dirty="0" sz="2400" spc="25" b="1">
                <a:latin typeface="Verdana"/>
                <a:cs typeface="Verdana"/>
              </a:rPr>
              <a:t>V</a:t>
            </a:r>
            <a:r>
              <a:rPr dirty="0" baseline="-17361" sz="2400" spc="37" b="1">
                <a:latin typeface="Verdana"/>
                <a:cs typeface="Verdana"/>
              </a:rPr>
              <a:t>N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120" b="1">
                <a:latin typeface="黑体"/>
                <a:cs typeface="黑体"/>
              </a:rPr>
              <a:t>且有产生式</a:t>
            </a:r>
            <a:r>
              <a:rPr dirty="0" sz="2400" spc="30" b="1">
                <a:latin typeface="Verdana"/>
                <a:cs typeface="Verdana"/>
              </a:rPr>
              <a:t>X</a:t>
            </a:r>
            <a:r>
              <a:rPr dirty="0" baseline="1182" sz="3525" spc="44" b="1" i="1">
                <a:latin typeface="Symbol"/>
                <a:cs typeface="Symbol"/>
              </a:rPr>
              <a:t></a:t>
            </a:r>
            <a:r>
              <a:rPr dirty="0" sz="2400" spc="30" b="1">
                <a:latin typeface="Verdana"/>
                <a:cs typeface="Verdana"/>
              </a:rPr>
              <a:t>a…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120" b="1">
                <a:latin typeface="黑体"/>
                <a:cs typeface="黑体"/>
              </a:rPr>
              <a:t>其</a:t>
            </a:r>
            <a:r>
              <a:rPr dirty="0" baseline="1182" sz="3525" spc="60" b="1">
                <a:latin typeface="黑体"/>
                <a:cs typeface="黑体"/>
              </a:rPr>
              <a:t>中</a:t>
            </a:r>
            <a:r>
              <a:rPr dirty="0" baseline="1182" sz="3525" spc="44" b="1">
                <a:latin typeface="黑体"/>
                <a:cs typeface="黑体"/>
              </a:rPr>
              <a:t> </a:t>
            </a:r>
            <a:r>
              <a:rPr dirty="0" sz="2400" spc="25" b="1">
                <a:latin typeface="Verdana"/>
                <a:cs typeface="Verdana"/>
              </a:rPr>
              <a:t>a</a:t>
            </a:r>
            <a:r>
              <a:rPr dirty="0" baseline="1182" sz="3525" spc="37" b="1" i="1">
                <a:latin typeface="Symbol"/>
                <a:cs typeface="Symbol"/>
              </a:rPr>
              <a:t></a:t>
            </a:r>
            <a:r>
              <a:rPr dirty="0" sz="2400" spc="25" b="1">
                <a:latin typeface="Verdana"/>
                <a:cs typeface="Verdana"/>
              </a:rPr>
              <a:t>V</a:t>
            </a:r>
            <a:r>
              <a:rPr dirty="0" baseline="-17361" sz="2400" spc="37" b="1">
                <a:latin typeface="Verdana"/>
                <a:cs typeface="Verdana"/>
              </a:rPr>
              <a:t>T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120" b="1">
                <a:latin typeface="黑体"/>
                <a:cs typeface="黑体"/>
              </a:rPr>
              <a:t>则把</a:t>
            </a:r>
            <a:r>
              <a:rPr dirty="0" sz="2400" spc="25" b="1">
                <a:latin typeface="Verdana"/>
                <a:cs typeface="Verdana"/>
              </a:rPr>
              <a:t>a</a:t>
            </a:r>
            <a:r>
              <a:rPr dirty="0" baseline="1182" sz="3525" spc="120" b="1">
                <a:latin typeface="黑体"/>
                <a:cs typeface="黑体"/>
              </a:rPr>
              <a:t>加入 </a:t>
            </a:r>
            <a:r>
              <a:rPr dirty="0" baseline="1182" sz="3525" spc="75" b="1">
                <a:latin typeface="黑体"/>
                <a:cs typeface="黑体"/>
              </a:rPr>
              <a:t>到</a:t>
            </a:r>
            <a:r>
              <a:rPr dirty="0" sz="2400" spc="-5" b="1">
                <a:latin typeface="Verdana"/>
                <a:cs typeface="Verdana"/>
              </a:rPr>
              <a:t>FIRST(X)</a:t>
            </a:r>
            <a:r>
              <a:rPr dirty="0" baseline="1182" sz="3525" spc="75" b="1">
                <a:latin typeface="黑体"/>
                <a:cs typeface="黑体"/>
              </a:rPr>
              <a:t>中；</a:t>
            </a:r>
            <a:endParaRPr baseline="1182" sz="3525">
              <a:latin typeface="黑体"/>
              <a:cs typeface="黑体"/>
            </a:endParaRPr>
          </a:p>
          <a:p>
            <a:pPr marL="381000" indent="-342900">
              <a:lnSpc>
                <a:spcPct val="100000"/>
              </a:lnSpc>
              <a:spcBef>
                <a:spcPts val="625"/>
              </a:spcBef>
              <a:buClr>
                <a:srgbClr val="0099CC"/>
              </a:buClr>
              <a:buSzPct val="76595"/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20" b="1">
                <a:latin typeface="Verdana"/>
                <a:cs typeface="Verdana"/>
              </a:rPr>
              <a:t>X</a:t>
            </a:r>
            <a:r>
              <a:rPr dirty="0" baseline="1182" sz="3525" spc="30" b="1" i="1">
                <a:latin typeface="Symbol"/>
                <a:cs typeface="Symbol"/>
              </a:rPr>
              <a:t></a:t>
            </a:r>
            <a:r>
              <a:rPr dirty="0" baseline="1182" sz="3525" spc="75" b="1">
                <a:latin typeface="黑体"/>
                <a:cs typeface="黑体"/>
              </a:rPr>
              <a:t>也是产生式，</a:t>
            </a:r>
            <a:r>
              <a:rPr dirty="0" baseline="1182" sz="3525" spc="60" b="1">
                <a:latin typeface="黑体"/>
                <a:cs typeface="黑体"/>
              </a:rPr>
              <a:t>则</a:t>
            </a:r>
            <a:r>
              <a:rPr dirty="0" baseline="1182" sz="3525" spc="-532" b="1">
                <a:latin typeface="黑体"/>
                <a:cs typeface="黑体"/>
              </a:rPr>
              <a:t> 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337" b="1" i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也加入到</a:t>
            </a:r>
            <a:r>
              <a:rPr dirty="0" sz="2400" spc="-5" b="1">
                <a:latin typeface="Verdana"/>
                <a:cs typeface="Verdana"/>
              </a:rPr>
              <a:t>FIRST(X)</a:t>
            </a:r>
            <a:r>
              <a:rPr dirty="0" baseline="1182" sz="3525" spc="75" b="1">
                <a:latin typeface="黑体"/>
                <a:cs typeface="黑体"/>
              </a:rPr>
              <a:t>中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81000" marR="175260" indent="-342900">
              <a:lnSpc>
                <a:spcPct val="100800"/>
              </a:lnSpc>
              <a:spcBef>
                <a:spcPts val="480"/>
              </a:spcBef>
              <a:buClr>
                <a:srgbClr val="0099CC"/>
              </a:buClr>
              <a:buSzPct val="76595"/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dirty="0" baseline="1182" sz="3525" spc="270" b="1">
                <a:latin typeface="黑体"/>
                <a:cs typeface="黑体"/>
              </a:rPr>
              <a:t>若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spc="-10" b="1">
                <a:latin typeface="Verdana"/>
                <a:cs typeface="Verdana"/>
              </a:rPr>
              <a:t>Y</a:t>
            </a:r>
            <a:r>
              <a:rPr dirty="0" sz="2400" spc="120" b="1">
                <a:latin typeface="Verdana"/>
                <a:cs typeface="Verdana"/>
              </a:rPr>
              <a:t>…</a:t>
            </a:r>
            <a:r>
              <a:rPr dirty="0" baseline="1182" sz="3525" spc="270" b="1">
                <a:latin typeface="黑体"/>
                <a:cs typeface="黑体"/>
              </a:rPr>
              <a:t>是产生式，且</a:t>
            </a:r>
            <a:r>
              <a:rPr dirty="0" sz="2400" spc="-10" b="1">
                <a:latin typeface="Verdana"/>
                <a:cs typeface="Verdana"/>
              </a:rPr>
              <a:t>Y</a:t>
            </a:r>
            <a:r>
              <a:rPr dirty="0" baseline="1182" sz="3525" spc="44" b="1" i="1">
                <a:latin typeface="Symbol"/>
                <a:cs typeface="Symbol"/>
              </a:rPr>
              <a:t></a:t>
            </a:r>
            <a:r>
              <a:rPr dirty="0" sz="2400" b="1">
                <a:latin typeface="Verdana"/>
                <a:cs typeface="Verdana"/>
              </a:rPr>
              <a:t>V</a:t>
            </a:r>
            <a:r>
              <a:rPr dirty="0" baseline="-17361" sz="2400" spc="179" b="1">
                <a:latin typeface="Verdana"/>
                <a:cs typeface="Verdana"/>
              </a:rPr>
              <a:t>N</a:t>
            </a:r>
            <a:r>
              <a:rPr dirty="0" baseline="1182" sz="3525" spc="270" b="1">
                <a:latin typeface="黑体"/>
                <a:cs typeface="黑体"/>
              </a:rPr>
              <a:t>，则把</a:t>
            </a:r>
            <a:r>
              <a:rPr dirty="0" sz="2400" b="1">
                <a:latin typeface="Verdana"/>
                <a:cs typeface="Verdana"/>
              </a:rPr>
              <a:t>FI</a:t>
            </a:r>
            <a:r>
              <a:rPr dirty="0" sz="2400" spc="-5" b="1">
                <a:latin typeface="Verdana"/>
                <a:cs typeface="Verdana"/>
              </a:rPr>
              <a:t>R</a:t>
            </a:r>
            <a:r>
              <a:rPr dirty="0" sz="2400" spc="-10" b="1">
                <a:latin typeface="Verdana"/>
                <a:cs typeface="Verdana"/>
              </a:rPr>
              <a:t>S</a:t>
            </a:r>
            <a:r>
              <a:rPr dirty="0" sz="2400" b="1">
                <a:latin typeface="Verdana"/>
                <a:cs typeface="Verdana"/>
              </a:rPr>
              <a:t>T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sz="2400" spc="-10" b="1">
                <a:latin typeface="Verdana"/>
                <a:cs typeface="Verdana"/>
              </a:rPr>
              <a:t>Y</a:t>
            </a:r>
            <a:r>
              <a:rPr dirty="0" sz="2400" spc="125" b="1">
                <a:latin typeface="Verdana"/>
                <a:cs typeface="Verdana"/>
              </a:rPr>
              <a:t>)</a:t>
            </a:r>
            <a:r>
              <a:rPr dirty="0" baseline="1182" sz="3525" spc="262" b="1">
                <a:latin typeface="黑体"/>
                <a:cs typeface="黑体"/>
              </a:rPr>
              <a:t>中的所 </a:t>
            </a:r>
            <a:r>
              <a:rPr dirty="0" baseline="1182" sz="3525" spc="75" b="1">
                <a:latin typeface="黑体"/>
                <a:cs typeface="黑体"/>
              </a:rPr>
              <a:t>有非</a:t>
            </a:r>
            <a:r>
              <a:rPr dirty="0" baseline="1182" sz="3525" spc="22" b="1" i="1">
                <a:latin typeface="Symbol"/>
                <a:cs typeface="Symbol"/>
              </a:rPr>
              <a:t></a:t>
            </a:r>
            <a:r>
              <a:rPr dirty="0" baseline="1182" sz="3525" spc="75" b="1">
                <a:latin typeface="黑体"/>
                <a:cs typeface="黑体"/>
              </a:rPr>
              <a:t>元素加入到</a:t>
            </a:r>
            <a:r>
              <a:rPr dirty="0" sz="2400" spc="-5" b="1">
                <a:latin typeface="Verdana"/>
                <a:cs typeface="Verdana"/>
              </a:rPr>
              <a:t>FIRST(X)</a:t>
            </a:r>
            <a:r>
              <a:rPr dirty="0" baseline="1182" sz="3525" spc="75" b="1">
                <a:latin typeface="黑体"/>
                <a:cs typeface="黑体"/>
              </a:rPr>
              <a:t>中；</a:t>
            </a:r>
            <a:endParaRPr baseline="1182" sz="3525">
              <a:latin typeface="黑体"/>
              <a:cs typeface="黑体"/>
            </a:endParaRPr>
          </a:p>
          <a:p>
            <a:pPr marL="335280">
              <a:lnSpc>
                <a:spcPct val="100000"/>
              </a:lnSpc>
              <a:spcBef>
                <a:spcPts val="1945"/>
              </a:spcBef>
            </a:pPr>
            <a:r>
              <a:rPr dirty="0" baseline="1182" sz="3525" spc="75" b="1">
                <a:latin typeface="宋体"/>
                <a:cs typeface="宋体"/>
              </a:rPr>
              <a:t>若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Y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Y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…Y</a:t>
            </a:r>
            <a:r>
              <a:rPr dirty="0" baseline="-17361" sz="2400" b="1">
                <a:latin typeface="Verdana"/>
                <a:cs typeface="Verdana"/>
              </a:rPr>
              <a:t>k</a:t>
            </a:r>
            <a:r>
              <a:rPr dirty="0" baseline="1182" sz="3525" spc="75" b="1">
                <a:latin typeface="宋体"/>
                <a:cs typeface="宋体"/>
              </a:rPr>
              <a:t>是产生式，如果对某个</a:t>
            </a:r>
            <a:r>
              <a:rPr dirty="0" sz="2400" spc="20" b="1">
                <a:latin typeface="Verdana"/>
                <a:cs typeface="Verdana"/>
              </a:rPr>
              <a:t>i</a:t>
            </a:r>
            <a:r>
              <a:rPr dirty="0" baseline="1182" sz="3525" spc="30" b="1">
                <a:latin typeface="宋体"/>
                <a:cs typeface="宋体"/>
              </a:rPr>
              <a:t>，</a:t>
            </a:r>
            <a:endParaRPr baseline="1182" sz="3525">
              <a:latin typeface="宋体"/>
              <a:cs typeface="宋体"/>
            </a:endParaRPr>
          </a:p>
          <a:p>
            <a:pPr marL="335280">
              <a:lnSpc>
                <a:spcPct val="100000"/>
              </a:lnSpc>
              <a:spcBef>
                <a:spcPts val="215"/>
              </a:spcBef>
            </a:pPr>
            <a:r>
              <a:rPr dirty="0" sz="2400" spc="-5" b="1">
                <a:latin typeface="Verdana"/>
                <a:cs typeface="Verdana"/>
              </a:rPr>
              <a:t>FIRST(Y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75" b="1">
                <a:latin typeface="宋体"/>
                <a:cs typeface="宋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FIRST(Y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75" b="1">
                <a:latin typeface="宋体"/>
                <a:cs typeface="宋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…</a:t>
            </a:r>
            <a:r>
              <a:rPr dirty="0" baseline="1182" sz="3525" spc="75" b="1">
                <a:latin typeface="宋体"/>
                <a:cs typeface="宋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FIRST(Y</a:t>
            </a:r>
            <a:r>
              <a:rPr dirty="0" baseline="-17361" sz="2400" spc="-7" b="1">
                <a:latin typeface="Verdana"/>
                <a:cs typeface="Verdana"/>
              </a:rPr>
              <a:t>i-1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75" b="1">
                <a:latin typeface="宋体"/>
                <a:cs typeface="宋体"/>
              </a:rPr>
              <a:t>都含有</a:t>
            </a:r>
            <a:r>
              <a:rPr dirty="0" baseline="1182" sz="3525" spc="37" b="1" i="1">
                <a:latin typeface="Symbol"/>
                <a:cs typeface="Symbol"/>
              </a:rPr>
              <a:t></a:t>
            </a:r>
            <a:r>
              <a:rPr dirty="0" baseline="1182" sz="3525" spc="37" b="1">
                <a:latin typeface="宋体"/>
                <a:cs typeface="宋体"/>
              </a:rPr>
              <a:t>，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416" y="4775707"/>
            <a:ext cx="1973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002" sz="3525" spc="75" b="1">
                <a:latin typeface="宋体"/>
                <a:cs typeface="宋体"/>
              </a:rPr>
              <a:t>即</a:t>
            </a:r>
            <a:r>
              <a:rPr dirty="0" baseline="11574" sz="3600" spc="-7" b="1">
                <a:latin typeface="Verdana"/>
                <a:cs typeface="Verdana"/>
              </a:rPr>
              <a:t>Y</a:t>
            </a:r>
            <a:r>
              <a:rPr dirty="0" sz="1600" spc="-5" b="1">
                <a:latin typeface="Verdana"/>
                <a:cs typeface="Verdana"/>
              </a:rPr>
              <a:t>1</a:t>
            </a:r>
            <a:r>
              <a:rPr dirty="0" baseline="11574" sz="3600" spc="-7" b="1">
                <a:latin typeface="Verdana"/>
                <a:cs typeface="Verdana"/>
              </a:rPr>
              <a:t>Y</a:t>
            </a:r>
            <a:r>
              <a:rPr dirty="0" sz="1600" spc="-5" b="1">
                <a:latin typeface="Verdana"/>
                <a:cs typeface="Verdana"/>
              </a:rPr>
              <a:t>2</a:t>
            </a:r>
            <a:r>
              <a:rPr dirty="0" baseline="11574" sz="3600" spc="-7" b="1">
                <a:latin typeface="Verdana"/>
                <a:cs typeface="Verdana"/>
              </a:rPr>
              <a:t>…Y</a:t>
            </a:r>
            <a:r>
              <a:rPr dirty="0" sz="1600" spc="-5" b="1">
                <a:latin typeface="Verdana"/>
                <a:cs typeface="Verdana"/>
              </a:rPr>
              <a:t>i-1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7979" y="4713942"/>
            <a:ext cx="4635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 b="1" i="1">
                <a:latin typeface="Symbol"/>
                <a:cs typeface="Symbol"/>
              </a:rPr>
              <a:t></a:t>
            </a:r>
            <a:r>
              <a:rPr dirty="0" sz="2350" spc="40" b="1">
                <a:latin typeface="宋体"/>
                <a:cs typeface="宋体"/>
              </a:rPr>
              <a:t>，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5089" y="4723891"/>
            <a:ext cx="399415" cy="36195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>
                <a:latin typeface="Symbol"/>
                <a:cs typeface="Symbol"/>
              </a:rPr>
              <a:t>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204" y="4928108"/>
            <a:ext cx="781050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43180" indent="36195">
              <a:lnSpc>
                <a:spcPct val="151700"/>
              </a:lnSpc>
              <a:spcBef>
                <a:spcPts val="100"/>
              </a:spcBef>
            </a:pPr>
            <a:r>
              <a:rPr dirty="0" baseline="1182" sz="3525" spc="75" b="1">
                <a:latin typeface="宋体"/>
                <a:cs typeface="宋体"/>
              </a:rPr>
              <a:t>则把</a:t>
            </a:r>
            <a:r>
              <a:rPr dirty="0" sz="2400" spc="-5" b="1">
                <a:latin typeface="Verdana"/>
                <a:cs typeface="Verdana"/>
              </a:rPr>
              <a:t>FIRST(Y</a:t>
            </a:r>
            <a:r>
              <a:rPr dirty="0" baseline="-17361" sz="2400" spc="-7" b="1">
                <a:latin typeface="Verdana"/>
                <a:cs typeface="Verdana"/>
              </a:rPr>
              <a:t>i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75" b="1">
                <a:latin typeface="宋体"/>
                <a:cs typeface="宋体"/>
              </a:rPr>
              <a:t>中的所有非</a:t>
            </a:r>
            <a:r>
              <a:rPr dirty="0" baseline="1182" sz="3525" spc="22" b="1" i="1">
                <a:latin typeface="Symbol"/>
                <a:cs typeface="Symbol"/>
              </a:rPr>
              <a:t></a:t>
            </a:r>
            <a:r>
              <a:rPr dirty="0" baseline="1182" sz="3525" spc="75" b="1">
                <a:latin typeface="宋体"/>
                <a:cs typeface="宋体"/>
              </a:rPr>
              <a:t>元素加入到</a:t>
            </a:r>
            <a:r>
              <a:rPr dirty="0" sz="2400" spc="-5" b="1">
                <a:latin typeface="Verdana"/>
                <a:cs typeface="Verdana"/>
              </a:rPr>
              <a:t>FIRST(X)</a:t>
            </a:r>
            <a:r>
              <a:rPr dirty="0" baseline="1182" sz="3525" spc="75" b="1">
                <a:latin typeface="宋体"/>
                <a:cs typeface="宋体"/>
              </a:rPr>
              <a:t>中；  </a:t>
            </a:r>
            <a:r>
              <a:rPr dirty="0" baseline="1182" sz="3525" spc="75" b="1">
                <a:latin typeface="宋体"/>
                <a:cs typeface="宋体"/>
              </a:rPr>
              <a:t>若所有</a:t>
            </a:r>
            <a:r>
              <a:rPr dirty="0" sz="2400" b="1">
                <a:latin typeface="Verdana"/>
                <a:cs typeface="Verdana"/>
              </a:rPr>
              <a:t>FI</a:t>
            </a:r>
            <a:r>
              <a:rPr dirty="0" sz="2400" spc="-5" b="1">
                <a:latin typeface="Verdana"/>
                <a:cs typeface="Verdana"/>
              </a:rPr>
              <a:t>R</a:t>
            </a:r>
            <a:r>
              <a:rPr dirty="0" sz="2400" spc="-10" b="1">
                <a:latin typeface="Verdana"/>
                <a:cs typeface="Verdana"/>
              </a:rPr>
              <a:t>S</a:t>
            </a:r>
            <a:r>
              <a:rPr dirty="0" sz="2400" b="1">
                <a:latin typeface="Verdana"/>
                <a:cs typeface="Verdana"/>
              </a:rPr>
              <a:t>T</a:t>
            </a:r>
            <a:r>
              <a:rPr dirty="0" sz="2400" spc="-5" b="1">
                <a:latin typeface="Verdana"/>
                <a:cs typeface="Verdana"/>
              </a:rPr>
              <a:t>(Y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75" b="1">
                <a:latin typeface="宋体"/>
                <a:cs typeface="宋体"/>
              </a:rPr>
              <a:t>均含有</a:t>
            </a:r>
            <a:r>
              <a:rPr dirty="0" baseline="1182" sz="3525" spc="22" b="1" i="1">
                <a:latin typeface="Symbol"/>
                <a:cs typeface="Symbol"/>
              </a:rPr>
              <a:t></a:t>
            </a:r>
            <a:r>
              <a:rPr dirty="0" baseline="1182" sz="3525" spc="75" b="1">
                <a:latin typeface="宋体"/>
                <a:cs typeface="宋体"/>
              </a:rPr>
              <a:t>，其中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sz="2400" spc="5" b="1">
                <a:latin typeface="Verdana"/>
                <a:cs typeface="Verdana"/>
              </a:rPr>
              <a:t>=1</a:t>
            </a:r>
            <a:r>
              <a:rPr dirty="0" baseline="1182" sz="3525" spc="75" b="1">
                <a:latin typeface="宋体"/>
                <a:cs typeface="宋体"/>
              </a:rPr>
              <a:t>、</a:t>
            </a:r>
            <a:r>
              <a:rPr dirty="0" sz="2400" spc="5" b="1">
                <a:latin typeface="Verdana"/>
                <a:cs typeface="Verdana"/>
              </a:rPr>
              <a:t>2</a:t>
            </a:r>
            <a:r>
              <a:rPr dirty="0" baseline="1182" sz="3525" spc="75" b="1">
                <a:latin typeface="宋体"/>
                <a:cs typeface="宋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…</a:t>
            </a:r>
            <a:r>
              <a:rPr dirty="0" baseline="1182" sz="3525" spc="75" b="1">
                <a:latin typeface="宋体"/>
                <a:cs typeface="宋体"/>
              </a:rPr>
              <a:t>、</a:t>
            </a:r>
            <a:r>
              <a:rPr dirty="0" sz="2400" b="1">
                <a:latin typeface="Verdana"/>
                <a:cs typeface="Verdana"/>
              </a:rPr>
              <a:t>k</a:t>
            </a:r>
            <a:r>
              <a:rPr dirty="0" baseline="1182" sz="3525" spc="75" b="1">
                <a:latin typeface="宋体"/>
                <a:cs typeface="宋体"/>
              </a:rPr>
              <a:t>，则把</a:t>
            </a:r>
            <a:endParaRPr baseline="1182" sz="3525">
              <a:latin typeface="宋体"/>
              <a:cs typeface="宋体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337" b="1" i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宋体"/>
                <a:cs typeface="宋体"/>
              </a:rPr>
              <a:t>加入到</a:t>
            </a:r>
            <a:r>
              <a:rPr dirty="0" sz="2400" spc="-5" b="1">
                <a:latin typeface="Verdana"/>
                <a:cs typeface="Verdana"/>
              </a:rPr>
              <a:t>FIRST(X)</a:t>
            </a:r>
            <a:r>
              <a:rPr dirty="0" baseline="1182" sz="3525" spc="75" b="1">
                <a:latin typeface="宋体"/>
                <a:cs typeface="宋体"/>
              </a:rPr>
              <a:t>中。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140" y="218122"/>
            <a:ext cx="697230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0000"/>
                </a:solidFill>
              </a:rPr>
              <a:t>构造每个文法符号</a:t>
            </a:r>
            <a:r>
              <a:rPr dirty="0" sz="3100" spc="55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dirty="0" sz="3100" spc="55" i="1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dirty="0" sz="3100" spc="55">
                <a:solidFill>
                  <a:srgbClr val="FF0000"/>
                </a:solidFill>
                <a:latin typeface="宋体"/>
                <a:cs typeface="宋体"/>
              </a:rPr>
              <a:t>V</a:t>
            </a:r>
            <a:r>
              <a:rPr dirty="0" baseline="-20325" sz="3075" spc="82">
                <a:solidFill>
                  <a:srgbClr val="FF0000"/>
                </a:solidFill>
                <a:latin typeface="宋体"/>
                <a:cs typeface="宋体"/>
              </a:rPr>
              <a:t>T</a:t>
            </a:r>
            <a:r>
              <a:rPr dirty="0" sz="3100" spc="55">
                <a:solidFill>
                  <a:srgbClr val="FF0000"/>
                </a:solidFill>
                <a:latin typeface="宋体"/>
                <a:cs typeface="宋体"/>
              </a:rPr>
              <a:t>∪V</a:t>
            </a:r>
            <a:r>
              <a:rPr dirty="0" baseline="-20325" sz="3075" spc="82">
                <a:solidFill>
                  <a:srgbClr val="FF0000"/>
                </a:solidFill>
                <a:latin typeface="宋体"/>
                <a:cs typeface="宋体"/>
              </a:rPr>
              <a:t>N</a:t>
            </a:r>
            <a:r>
              <a:rPr dirty="0" sz="3100" spc="95">
                <a:solidFill>
                  <a:srgbClr val="FF0000"/>
                </a:solidFill>
              </a:rPr>
              <a:t>的</a:t>
            </a:r>
            <a:r>
              <a:rPr dirty="0" sz="3100" spc="45">
                <a:solidFill>
                  <a:srgbClr val="FF0000"/>
                </a:solidFill>
                <a:latin typeface="宋体"/>
                <a:cs typeface="宋体"/>
              </a:rPr>
              <a:t>FIRST(X)</a:t>
            </a:r>
            <a:endParaRPr sz="3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144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35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pc="-5"/>
              <a:t>FOLLOW</a:t>
            </a:r>
            <a:r>
              <a:rPr dirty="0" baseline="1010" sz="4125" spc="67">
                <a:latin typeface="黑体"/>
                <a:cs typeface="黑体"/>
              </a:rPr>
              <a:t>集合</a:t>
            </a:r>
            <a:endParaRPr baseline="1010" sz="4125">
              <a:latin typeface="黑体"/>
              <a:cs typeface="黑体"/>
            </a:endParaRPr>
          </a:p>
          <a:p>
            <a:pPr algn="just" marL="920750" marR="17780" indent="-895350">
              <a:lnSpc>
                <a:spcPct val="110000"/>
              </a:lnSpc>
              <a:spcBef>
                <a:spcPts val="600"/>
              </a:spcBef>
            </a:pPr>
            <a:r>
              <a:rPr dirty="0" baseline="1010" sz="4125" spc="67">
                <a:latin typeface="黑体"/>
                <a:cs typeface="黑体"/>
              </a:rPr>
              <a:t>定义：假定</a:t>
            </a:r>
            <a:r>
              <a:rPr dirty="0" sz="2800" spc="5"/>
              <a:t>S</a:t>
            </a:r>
            <a:r>
              <a:rPr dirty="0" baseline="1010" sz="4125" spc="67">
                <a:latin typeface="黑体"/>
                <a:cs typeface="黑体"/>
              </a:rPr>
              <a:t>是文法</a:t>
            </a:r>
            <a:r>
              <a:rPr dirty="0" sz="2800" spc="-5"/>
              <a:t>G</a:t>
            </a:r>
            <a:r>
              <a:rPr dirty="0" baseline="1010" sz="4125" spc="67">
                <a:latin typeface="黑体"/>
                <a:cs typeface="黑体"/>
              </a:rPr>
              <a:t>的开始符号，对于</a:t>
            </a:r>
            <a:r>
              <a:rPr dirty="0" sz="2800" spc="-5"/>
              <a:t>G</a:t>
            </a:r>
            <a:r>
              <a:rPr dirty="0" baseline="1010" sz="4125" spc="67">
                <a:latin typeface="黑体"/>
                <a:cs typeface="黑体"/>
              </a:rPr>
              <a:t>的任何非终 结符号</a:t>
            </a:r>
            <a:r>
              <a:rPr dirty="0" sz="2800" spc="20"/>
              <a:t>A</a:t>
            </a:r>
            <a:r>
              <a:rPr dirty="0" baseline="1010" sz="4125" spc="30">
                <a:latin typeface="黑体"/>
                <a:cs typeface="黑体"/>
              </a:rPr>
              <a:t>，</a:t>
            </a:r>
            <a:r>
              <a:rPr dirty="0" baseline="1010" sz="4125" spc="67">
                <a:latin typeface="黑体"/>
                <a:cs typeface="黑体"/>
              </a:rPr>
              <a:t>集合</a:t>
            </a:r>
            <a:r>
              <a:rPr dirty="0" sz="2800" spc="-5"/>
              <a:t>FOLLOW(A)</a:t>
            </a:r>
            <a:r>
              <a:rPr dirty="0" baseline="1010" sz="4125" spc="67">
                <a:latin typeface="黑体"/>
                <a:cs typeface="黑体"/>
              </a:rPr>
              <a:t>是在所有句型中，  紧跟</a:t>
            </a:r>
            <a:r>
              <a:rPr dirty="0" sz="2800"/>
              <a:t>A</a:t>
            </a:r>
            <a:r>
              <a:rPr dirty="0" baseline="1010" sz="4125" spc="67">
                <a:latin typeface="黑体"/>
                <a:cs typeface="黑体"/>
              </a:rPr>
              <a:t>之后出现的终结符号或</a:t>
            </a:r>
            <a:r>
              <a:rPr dirty="0" sz="2800"/>
              <a:t>$</a:t>
            </a:r>
            <a:r>
              <a:rPr dirty="0" baseline="1010" sz="4125" spc="67">
                <a:latin typeface="黑体"/>
                <a:cs typeface="黑体"/>
              </a:rPr>
              <a:t>组成的集合。</a:t>
            </a:r>
            <a:endParaRPr baseline="1010" sz="4125">
              <a:latin typeface="黑体"/>
              <a:cs typeface="黑体"/>
            </a:endParaRPr>
          </a:p>
          <a:p>
            <a:pPr marL="25400">
              <a:lnSpc>
                <a:spcPct val="100000"/>
              </a:lnSpc>
              <a:spcBef>
                <a:spcPts val="2750"/>
              </a:spcBef>
            </a:pPr>
            <a:r>
              <a:rPr dirty="0" sz="2750" spc="45">
                <a:latin typeface="黑体"/>
                <a:cs typeface="黑体"/>
              </a:rPr>
              <a:t>描述为：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904240">
              <a:lnSpc>
                <a:spcPct val="100000"/>
              </a:lnSpc>
              <a:tabLst>
                <a:tab pos="3983990" algn="l"/>
              </a:tabLst>
            </a:pPr>
            <a:r>
              <a:rPr dirty="0" sz="2350" spc="20">
                <a:latin typeface="宋体"/>
                <a:cs typeface="宋体"/>
              </a:rPr>
              <a:t>FOLLOW(A)={ </a:t>
            </a:r>
            <a:r>
              <a:rPr dirty="0" sz="2350" spc="15">
                <a:latin typeface="宋体"/>
                <a:cs typeface="宋体"/>
              </a:rPr>
              <a:t>a</a:t>
            </a:r>
            <a:r>
              <a:rPr dirty="0" sz="2350" spc="85">
                <a:latin typeface="宋体"/>
                <a:cs typeface="宋体"/>
              </a:rPr>
              <a:t> </a:t>
            </a:r>
            <a:r>
              <a:rPr dirty="0" sz="2350" spc="15">
                <a:latin typeface="宋体"/>
                <a:cs typeface="宋体"/>
              </a:rPr>
              <a:t>|</a:t>
            </a:r>
            <a:r>
              <a:rPr dirty="0" sz="2350" spc="50">
                <a:latin typeface="宋体"/>
                <a:cs typeface="宋体"/>
              </a:rPr>
              <a:t> </a:t>
            </a:r>
            <a:r>
              <a:rPr dirty="0" sz="2350" spc="15">
                <a:latin typeface="宋体"/>
                <a:cs typeface="宋体"/>
              </a:rPr>
              <a:t>S	</a:t>
            </a:r>
            <a:r>
              <a:rPr dirty="0" sz="2350" spc="40">
                <a:latin typeface="宋体"/>
                <a:cs typeface="宋体"/>
              </a:rPr>
              <a:t>… </a:t>
            </a:r>
            <a:r>
              <a:rPr dirty="0" sz="2350" spc="20">
                <a:latin typeface="宋体"/>
                <a:cs typeface="宋体"/>
              </a:rPr>
              <a:t>Aa </a:t>
            </a:r>
            <a:r>
              <a:rPr dirty="0" sz="2350" spc="30">
                <a:latin typeface="宋体"/>
                <a:cs typeface="宋体"/>
              </a:rPr>
              <a:t>…，a</a:t>
            </a:r>
            <a:r>
              <a:rPr dirty="0" sz="2350" spc="30" i="1">
                <a:latin typeface="Symbol"/>
                <a:cs typeface="Symbol"/>
              </a:rPr>
              <a:t></a:t>
            </a:r>
            <a:r>
              <a:rPr dirty="0" sz="2350" spc="30">
                <a:latin typeface="宋体"/>
                <a:cs typeface="宋体"/>
              </a:rPr>
              <a:t>V</a:t>
            </a:r>
            <a:r>
              <a:rPr dirty="0" baseline="-17921" sz="2325" spc="44">
                <a:latin typeface="宋体"/>
                <a:cs typeface="宋体"/>
              </a:rPr>
              <a:t>T</a:t>
            </a:r>
            <a:r>
              <a:rPr dirty="0" baseline="-17921" sz="2325" spc="-225">
                <a:latin typeface="宋体"/>
                <a:cs typeface="宋体"/>
              </a:rPr>
              <a:t> </a:t>
            </a:r>
            <a:r>
              <a:rPr dirty="0" sz="2350" spc="15">
                <a:latin typeface="宋体"/>
                <a:cs typeface="宋体"/>
              </a:rPr>
              <a:t>}</a:t>
            </a:r>
            <a:endParaRPr sz="2350">
              <a:latin typeface="宋体"/>
              <a:cs typeface="宋体"/>
            </a:endParaRPr>
          </a:p>
          <a:p>
            <a:pPr algn="ctr" marL="17780">
              <a:lnSpc>
                <a:spcPct val="100000"/>
              </a:lnSpc>
              <a:spcBef>
                <a:spcPts val="1570"/>
              </a:spcBef>
              <a:tabLst>
                <a:tab pos="2165350" algn="l"/>
              </a:tabLst>
            </a:pPr>
            <a:r>
              <a:rPr dirty="0" sz="2350" spc="50">
                <a:latin typeface="宋体"/>
                <a:cs typeface="宋体"/>
              </a:rPr>
              <a:t>特别地，若</a:t>
            </a:r>
            <a:r>
              <a:rPr dirty="0" sz="2350" spc="15">
                <a:latin typeface="宋体"/>
                <a:cs typeface="宋体"/>
              </a:rPr>
              <a:t>S	</a:t>
            </a:r>
            <a:r>
              <a:rPr dirty="0" sz="2350" spc="40">
                <a:latin typeface="宋体"/>
                <a:cs typeface="宋体"/>
              </a:rPr>
              <a:t>…A，</a:t>
            </a:r>
            <a:r>
              <a:rPr dirty="0" sz="2350" spc="50">
                <a:latin typeface="宋体"/>
                <a:cs typeface="宋体"/>
              </a:rPr>
              <a:t>则规定</a:t>
            </a:r>
            <a:r>
              <a:rPr dirty="0" sz="2350" spc="25">
                <a:latin typeface="宋体"/>
                <a:cs typeface="宋体"/>
              </a:rPr>
              <a:t>$</a:t>
            </a:r>
            <a:r>
              <a:rPr dirty="0" sz="2350" spc="25" i="1">
                <a:latin typeface="Symbol"/>
                <a:cs typeface="Symbol"/>
              </a:rPr>
              <a:t></a:t>
            </a:r>
            <a:r>
              <a:rPr dirty="0" sz="2350" spc="25">
                <a:latin typeface="宋体"/>
                <a:cs typeface="宋体"/>
              </a:rPr>
              <a:t>FOLLOW(A)</a:t>
            </a:r>
            <a:r>
              <a:rPr dirty="0" sz="2350" spc="40">
                <a:latin typeface="宋体"/>
                <a:cs typeface="宋体"/>
              </a:rPr>
              <a:t>。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601" y="4297171"/>
            <a:ext cx="399415" cy="36195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>
                <a:latin typeface="Symbol"/>
                <a:cs typeface="Symbol"/>
              </a:rPr>
              <a:t>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3001" y="4830571"/>
            <a:ext cx="399415" cy="36195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latin typeface="Times New Roman"/>
                <a:cs typeface="Times New Roman"/>
              </a:rPr>
              <a:t>*</a:t>
            </a:r>
            <a:r>
              <a:rPr dirty="0" sz="2400">
                <a:latin typeface="Symbol"/>
                <a:cs typeface="Symbol"/>
              </a:rPr>
              <a:t>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241299"/>
            <a:ext cx="53676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0000"/>
                </a:solidFill>
                <a:latin typeface="Times New Roman"/>
                <a:cs typeface="Times New Roman"/>
              </a:rPr>
              <a:t>FOLLOW</a:t>
            </a:r>
            <a:r>
              <a:rPr dirty="0" sz="3900" spc="90">
                <a:solidFill>
                  <a:srgbClr val="FF0000"/>
                </a:solidFill>
              </a:rPr>
              <a:t>集合及其构造</a:t>
            </a:r>
            <a:endParaRPr sz="3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0750" y="3532123"/>
            <a:ext cx="399415" cy="404495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10">
                <a:latin typeface="Verdana"/>
                <a:cs typeface="Verdana"/>
              </a:rPr>
              <a:t>*</a:t>
            </a:r>
            <a:r>
              <a:rPr dirty="0" sz="2400">
                <a:latin typeface="Symbol"/>
                <a:cs typeface="Symbol"/>
              </a:rPr>
              <a:t>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590" y="1328420"/>
            <a:ext cx="8124825" cy="37033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93700" marR="176530" indent="-381000">
              <a:lnSpc>
                <a:spcPct val="101499"/>
              </a:lnSpc>
              <a:spcBef>
                <a:spcPts val="55"/>
              </a:spcBef>
              <a:buClr>
                <a:srgbClr val="0099CC"/>
              </a:buClr>
              <a:buSzPct val="76595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对文法开始符号</a:t>
            </a:r>
            <a:r>
              <a:rPr dirty="0" sz="2400" spc="20" b="1">
                <a:latin typeface="Verdana"/>
                <a:cs typeface="Verdana"/>
              </a:rPr>
              <a:t>S</a:t>
            </a:r>
            <a:r>
              <a:rPr dirty="0" baseline="1182" sz="3525" spc="30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置</a:t>
            </a:r>
            <a:r>
              <a:rPr dirty="0" sz="2400" spc="5" b="1">
                <a:latin typeface="Verdana"/>
                <a:cs typeface="Verdana"/>
              </a:rPr>
              <a:t>$</a:t>
            </a:r>
            <a:r>
              <a:rPr dirty="0" baseline="1182" sz="3525" spc="75" b="1">
                <a:latin typeface="黑体"/>
                <a:cs typeface="黑体"/>
              </a:rPr>
              <a:t>于</a:t>
            </a:r>
            <a:r>
              <a:rPr dirty="0" sz="2400" spc="-10" b="1">
                <a:latin typeface="Verdana"/>
                <a:cs typeface="Verdana"/>
              </a:rPr>
              <a:t>FOLLOW(S)</a:t>
            </a:r>
            <a:r>
              <a:rPr dirty="0" baseline="1182" sz="3525" spc="75" b="1">
                <a:latin typeface="黑体"/>
                <a:cs typeface="黑体"/>
              </a:rPr>
              <a:t>中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sz="2400" spc="25" b="1">
                <a:latin typeface="Verdana"/>
                <a:cs typeface="Verdana"/>
              </a:rPr>
              <a:t>$</a:t>
            </a:r>
            <a:r>
              <a:rPr dirty="0" baseline="1182" sz="3525" spc="75" b="1">
                <a:latin typeface="黑体"/>
                <a:cs typeface="黑体"/>
              </a:rPr>
              <a:t>为输入符 </a:t>
            </a:r>
            <a:r>
              <a:rPr dirty="0" sz="2350" spc="50" b="1">
                <a:latin typeface="黑体"/>
                <a:cs typeface="黑体"/>
              </a:rPr>
              <a:t>号串的右尾标志。</a:t>
            </a:r>
            <a:endParaRPr sz="23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99CC"/>
              </a:buClr>
              <a:buFont typeface="Wingdings"/>
              <a:buChar char=""/>
            </a:pPr>
            <a:endParaRPr sz="2450">
              <a:latin typeface="Times New Roman"/>
              <a:cs typeface="Times New Roman"/>
            </a:endParaRPr>
          </a:p>
          <a:p>
            <a:pPr marL="393700" marR="34925" indent="-381000">
              <a:lnSpc>
                <a:spcPct val="100800"/>
              </a:lnSpc>
              <a:buClr>
                <a:srgbClr val="0099CC"/>
              </a:buClr>
              <a:buSzPct val="76595"/>
              <a:buFont typeface="Wingdings"/>
              <a:buChar char="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15" b="1">
                <a:latin typeface="Verdana"/>
                <a:cs typeface="Verdana"/>
              </a:rPr>
              <a:t>A</a:t>
            </a:r>
            <a:r>
              <a:rPr dirty="0" baseline="1182" sz="3525" spc="22" b="1" i="1">
                <a:latin typeface="Symbol"/>
                <a:cs typeface="Symbol"/>
              </a:rPr>
              <a:t></a:t>
            </a:r>
            <a:r>
              <a:rPr dirty="0" sz="2400" spc="15" b="1">
                <a:latin typeface="Verdana"/>
                <a:cs typeface="Verdana"/>
              </a:rPr>
              <a:t>B</a:t>
            </a:r>
            <a:r>
              <a:rPr dirty="0" baseline="1182" sz="3525" spc="22" b="1" i="1">
                <a:latin typeface="Symbol"/>
                <a:cs typeface="Symbol"/>
              </a:rPr>
              <a:t></a:t>
            </a:r>
            <a:r>
              <a:rPr dirty="0" baseline="1182" sz="3525" spc="75" b="1">
                <a:latin typeface="黑体"/>
                <a:cs typeface="黑体"/>
              </a:rPr>
              <a:t>是产生式，则把</a:t>
            </a:r>
            <a:r>
              <a:rPr dirty="0" sz="2400" spc="-5" b="1">
                <a:latin typeface="Verdana"/>
                <a:cs typeface="Verdana"/>
              </a:rPr>
              <a:t>FIRST(</a:t>
            </a:r>
            <a:r>
              <a:rPr dirty="0" baseline="1182" sz="3525" spc="-7" b="1" i="1">
                <a:latin typeface="Symbol"/>
                <a:cs typeface="Symbol"/>
              </a:rPr>
              <a:t>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75" b="1">
                <a:latin typeface="黑体"/>
                <a:cs typeface="黑体"/>
              </a:rPr>
              <a:t>中的所有非</a:t>
            </a:r>
            <a:r>
              <a:rPr dirty="0" baseline="1182" sz="3525" spc="22" b="1" i="1">
                <a:latin typeface="Symbol"/>
                <a:cs typeface="Symbol"/>
              </a:rPr>
              <a:t></a:t>
            </a:r>
            <a:r>
              <a:rPr dirty="0" baseline="1182" sz="3525" spc="75" b="1">
                <a:latin typeface="黑体"/>
                <a:cs typeface="黑体"/>
              </a:rPr>
              <a:t>元素加 入到</a:t>
            </a:r>
            <a:r>
              <a:rPr dirty="0" sz="2400" spc="-5" b="1">
                <a:latin typeface="Verdana"/>
                <a:cs typeface="Verdana"/>
              </a:rPr>
              <a:t>FOLLOW(B)</a:t>
            </a:r>
            <a:r>
              <a:rPr dirty="0" baseline="1182" sz="3525" spc="75" b="1">
                <a:latin typeface="黑体"/>
                <a:cs typeface="黑体"/>
              </a:rPr>
              <a:t>中。</a:t>
            </a:r>
            <a:endParaRPr baseline="1182" sz="35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99CC"/>
              </a:buClr>
              <a:buFont typeface="Wingdings"/>
              <a:buChar char=""/>
            </a:pPr>
            <a:endParaRPr sz="2750">
              <a:latin typeface="Times New Roman"/>
              <a:cs typeface="Times New Roman"/>
            </a:endParaRPr>
          </a:p>
          <a:p>
            <a:pPr marL="410845" marR="5080" indent="-381000">
              <a:lnSpc>
                <a:spcPct val="100800"/>
              </a:lnSpc>
              <a:spcBef>
                <a:spcPts val="5"/>
              </a:spcBef>
              <a:buClr>
                <a:srgbClr val="0099CC"/>
              </a:buClr>
              <a:buSzPct val="76595"/>
              <a:buFont typeface="Wingdings"/>
              <a:buChar char=""/>
              <a:tabLst>
                <a:tab pos="410845" algn="l"/>
                <a:tab pos="411480" algn="l"/>
                <a:tab pos="717486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15" b="1">
                <a:latin typeface="Verdana"/>
                <a:cs typeface="Verdana"/>
              </a:rPr>
              <a:t>A</a:t>
            </a:r>
            <a:r>
              <a:rPr dirty="0" baseline="1182" sz="3525" spc="22" b="1" i="1">
                <a:latin typeface="Symbol"/>
                <a:cs typeface="Symbol"/>
              </a:rPr>
              <a:t></a:t>
            </a:r>
            <a:r>
              <a:rPr dirty="0" sz="2400" spc="15" b="1">
                <a:latin typeface="Verdana"/>
                <a:cs typeface="Verdana"/>
              </a:rPr>
              <a:t>B</a:t>
            </a:r>
            <a:r>
              <a:rPr dirty="0" baseline="1182" sz="3525" spc="75" b="1">
                <a:latin typeface="黑体"/>
                <a:cs typeface="黑体"/>
              </a:rPr>
              <a:t>是产生式，或</a:t>
            </a:r>
            <a:r>
              <a:rPr dirty="0" sz="2400" spc="15" b="1">
                <a:latin typeface="Verdana"/>
                <a:cs typeface="Verdana"/>
              </a:rPr>
              <a:t>A</a:t>
            </a:r>
            <a:r>
              <a:rPr dirty="0" baseline="1182" sz="3525" spc="22" b="1" i="1">
                <a:latin typeface="Symbol"/>
                <a:cs typeface="Symbol"/>
              </a:rPr>
              <a:t></a:t>
            </a:r>
            <a:r>
              <a:rPr dirty="0" sz="2400" spc="15" b="1">
                <a:latin typeface="Verdana"/>
                <a:cs typeface="Verdana"/>
              </a:rPr>
              <a:t>B</a:t>
            </a:r>
            <a:r>
              <a:rPr dirty="0" baseline="1182" sz="3525" spc="22" b="1" i="1">
                <a:latin typeface="Symbol"/>
                <a:cs typeface="Symbol"/>
              </a:rPr>
              <a:t></a:t>
            </a:r>
            <a:r>
              <a:rPr dirty="0" baseline="1182" sz="3525" spc="75" b="1">
                <a:latin typeface="黑体"/>
                <a:cs typeface="黑体"/>
              </a:rPr>
              <a:t>是产生式并且</a:t>
            </a:r>
            <a:r>
              <a:rPr dirty="0" baseline="1182" sz="3525" spc="37" b="1" i="1">
                <a:latin typeface="Symbol"/>
                <a:cs typeface="Symbol"/>
              </a:rPr>
              <a:t></a:t>
            </a:r>
            <a:r>
              <a:rPr dirty="0" baseline="1182" sz="3525" spc="37">
                <a:latin typeface="Times New Roman"/>
                <a:cs typeface="Times New Roman"/>
              </a:rPr>
              <a:t>	</a:t>
            </a:r>
            <a:r>
              <a:rPr dirty="0" baseline="1182" sz="3525" spc="44" b="1" i="1">
                <a:latin typeface="Symbol"/>
                <a:cs typeface="Symbol"/>
              </a:rPr>
              <a:t>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 </a:t>
            </a:r>
            <a:r>
              <a:rPr dirty="0" baseline="1182" sz="3525" spc="75" b="1">
                <a:latin typeface="黑体"/>
                <a:cs typeface="黑体"/>
              </a:rPr>
              <a:t>把</a:t>
            </a:r>
            <a:r>
              <a:rPr dirty="0" sz="2400" b="1">
                <a:latin typeface="Verdana"/>
                <a:cs typeface="Verdana"/>
              </a:rPr>
              <a:t>F</a:t>
            </a:r>
            <a:r>
              <a:rPr dirty="0" sz="2400" spc="-5" b="1">
                <a:latin typeface="Verdana"/>
                <a:cs typeface="Verdana"/>
              </a:rPr>
              <a:t>OLLO</a:t>
            </a:r>
            <a:r>
              <a:rPr dirty="0" sz="2400" b="1">
                <a:latin typeface="Verdana"/>
                <a:cs typeface="Verdana"/>
              </a:rPr>
              <a:t>W</a:t>
            </a:r>
            <a:r>
              <a:rPr dirty="0" sz="2400" spc="-5" b="1">
                <a:latin typeface="Verdana"/>
                <a:cs typeface="Verdana"/>
              </a:rPr>
              <a:t>(A)</a:t>
            </a:r>
            <a:r>
              <a:rPr dirty="0" baseline="1182" sz="3525" spc="75" b="1">
                <a:latin typeface="黑体"/>
                <a:cs typeface="黑体"/>
              </a:rPr>
              <a:t>中的所有元素加入到</a:t>
            </a:r>
            <a:r>
              <a:rPr dirty="0" sz="2400" b="1">
                <a:latin typeface="Verdana"/>
                <a:cs typeface="Verdana"/>
              </a:rPr>
              <a:t>F</a:t>
            </a:r>
            <a:r>
              <a:rPr dirty="0" sz="2400" spc="-5" b="1">
                <a:latin typeface="Verdana"/>
                <a:cs typeface="Verdana"/>
              </a:rPr>
              <a:t>O</a:t>
            </a:r>
            <a:r>
              <a:rPr dirty="0" sz="2400" spc="-10" b="1">
                <a:latin typeface="Verdana"/>
                <a:cs typeface="Verdana"/>
              </a:rPr>
              <a:t>LL</a:t>
            </a:r>
            <a:r>
              <a:rPr dirty="0" sz="2400" spc="-5" b="1">
                <a:latin typeface="Verdana"/>
                <a:cs typeface="Verdana"/>
              </a:rPr>
              <a:t>O</a:t>
            </a:r>
            <a:r>
              <a:rPr dirty="0" sz="2400" b="1">
                <a:latin typeface="Verdana"/>
                <a:cs typeface="Verdana"/>
              </a:rPr>
              <a:t>W</a:t>
            </a:r>
            <a:r>
              <a:rPr dirty="0" sz="2400" spc="-5" b="1">
                <a:latin typeface="Verdana"/>
                <a:cs typeface="Verdana"/>
              </a:rPr>
              <a:t>(B)</a:t>
            </a:r>
            <a:r>
              <a:rPr dirty="0" baseline="1182" sz="3525" spc="75" b="1">
                <a:latin typeface="黑体"/>
                <a:cs typeface="黑体"/>
              </a:rPr>
              <a:t>中。</a:t>
            </a:r>
            <a:endParaRPr baseline="1182" sz="3525">
              <a:latin typeface="黑体"/>
              <a:cs typeface="黑体"/>
            </a:endParaRPr>
          </a:p>
          <a:p>
            <a:pPr>
              <a:lnSpc>
                <a:spcPct val="100000"/>
              </a:lnSpc>
              <a:buClr>
                <a:srgbClr val="0099CC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410845" indent="-381635">
              <a:lnSpc>
                <a:spcPct val="100000"/>
              </a:lnSpc>
              <a:buClr>
                <a:srgbClr val="0099CC"/>
              </a:buClr>
              <a:buSzPct val="76595"/>
              <a:buFont typeface="Wingdings"/>
              <a:buChar char=""/>
              <a:tabLst>
                <a:tab pos="410845" algn="l"/>
                <a:tab pos="41148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重复此过程，直到所有集合不再变化为止。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294132"/>
            <a:ext cx="76079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95">
                <a:solidFill>
                  <a:srgbClr val="FF0000"/>
                </a:solidFill>
              </a:rPr>
              <a:t>构造每个非终结符号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100" spc="95">
                <a:solidFill>
                  <a:srgbClr val="FF0000"/>
                </a:solidFill>
              </a:rPr>
              <a:t>的集合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FOLLOW(A)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43673"/>
            <a:ext cx="1249680" cy="503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 b="1">
                <a:solidFill>
                  <a:srgbClr val="FF0000"/>
                </a:solidFill>
                <a:latin typeface="黑体"/>
                <a:cs typeface="黑体"/>
              </a:rPr>
              <a:t>示例：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7203" y="188912"/>
            <a:ext cx="2430145" cy="2565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11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dirty="0" sz="2800" spc="5" b="1">
                <a:latin typeface="Times New Roman"/>
                <a:cs typeface="Times New Roman"/>
              </a:rPr>
              <a:t>E</a:t>
            </a:r>
            <a:r>
              <a:rPr dirty="0" baseline="1010" sz="4125" spc="7" b="1" i="1">
                <a:latin typeface="Symbol"/>
                <a:cs typeface="Symbol"/>
              </a:rPr>
              <a:t></a:t>
            </a:r>
            <a:r>
              <a:rPr dirty="0" sz="2800" spc="5" b="1">
                <a:latin typeface="Times New Roman"/>
                <a:cs typeface="Times New Roman"/>
              </a:rPr>
              <a:t>TE</a:t>
            </a:r>
            <a:r>
              <a:rPr dirty="0" baseline="1010" sz="4125" spc="7" b="1" i="1">
                <a:latin typeface="Symbol"/>
                <a:cs typeface="Symbol"/>
              </a:rPr>
              <a:t></a:t>
            </a:r>
            <a:endParaRPr baseline="1010" sz="4125">
              <a:latin typeface="Symbol"/>
              <a:cs typeface="Symbol"/>
            </a:endParaRPr>
          </a:p>
          <a:p>
            <a:pPr marL="90805">
              <a:lnSpc>
                <a:spcPct val="100000"/>
              </a:lnSpc>
              <a:spcBef>
                <a:spcPts val="650"/>
              </a:spcBef>
            </a:pPr>
            <a:r>
              <a:rPr dirty="0" sz="2800" spc="5" b="1">
                <a:latin typeface="Times New Roman"/>
                <a:cs typeface="Times New Roman"/>
              </a:rPr>
              <a:t>E</a:t>
            </a:r>
            <a:r>
              <a:rPr dirty="0" baseline="1010" sz="4125" spc="7" b="1" i="1">
                <a:latin typeface="Symbol"/>
                <a:cs typeface="Symbol"/>
              </a:rPr>
              <a:t></a:t>
            </a:r>
            <a:r>
              <a:rPr dirty="0" sz="2800" spc="5" b="1">
                <a:latin typeface="Times New Roman"/>
                <a:cs typeface="Times New Roman"/>
              </a:rPr>
              <a:t>+TE</a:t>
            </a:r>
            <a:r>
              <a:rPr dirty="0" baseline="1010" sz="4125" spc="7" b="1" i="1">
                <a:latin typeface="Symbol"/>
                <a:cs typeface="Symbol"/>
              </a:rPr>
              <a:t></a:t>
            </a:r>
            <a:r>
              <a:rPr dirty="0" baseline="1010" sz="4125" spc="7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|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baseline="1010" sz="4125" spc="30" b="1" i="1">
                <a:latin typeface="Symbol"/>
                <a:cs typeface="Symbol"/>
              </a:rPr>
              <a:t></a:t>
            </a:r>
            <a:endParaRPr baseline="1010" sz="4125">
              <a:latin typeface="Symbol"/>
              <a:cs typeface="Symbol"/>
            </a:endParaRPr>
          </a:p>
          <a:p>
            <a:pPr marL="90805" marR="525145">
              <a:lnSpc>
                <a:spcPct val="118900"/>
              </a:lnSpc>
              <a:spcBef>
                <a:spcPts val="110"/>
              </a:spcBef>
            </a:pP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baseline="1010" sz="4125" spc="7" b="1" i="1">
                <a:latin typeface="Symbol"/>
                <a:cs typeface="Symbol"/>
              </a:rPr>
              <a:t></a:t>
            </a:r>
            <a:r>
              <a:rPr dirty="0" sz="2800" spc="5" b="1">
                <a:latin typeface="Times New Roman"/>
                <a:cs typeface="Times New Roman"/>
              </a:rPr>
              <a:t>FT</a:t>
            </a:r>
            <a:r>
              <a:rPr dirty="0" baseline="1010" sz="4125" spc="7" b="1" i="1">
                <a:latin typeface="Symbol"/>
                <a:cs typeface="Symbol"/>
              </a:rPr>
              <a:t></a:t>
            </a:r>
            <a:r>
              <a:rPr dirty="0" baseline="1010" sz="4125" spc="7" b="1" i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baseline="1010" sz="4125" spc="7" b="1" i="1">
                <a:latin typeface="Symbol"/>
                <a:cs typeface="Symbol"/>
              </a:rPr>
              <a:t></a:t>
            </a:r>
            <a:r>
              <a:rPr dirty="0" sz="2800" spc="5" b="1">
                <a:latin typeface="Times New Roman"/>
                <a:cs typeface="Times New Roman"/>
              </a:rPr>
              <a:t>*FT</a:t>
            </a:r>
            <a:r>
              <a:rPr dirty="0" baseline="1010" sz="4125" spc="7" b="1" i="1">
                <a:latin typeface="Symbol"/>
                <a:cs typeface="Symbol"/>
              </a:rPr>
              <a:t></a:t>
            </a:r>
            <a:r>
              <a:rPr dirty="0" baseline="1010" sz="4125" spc="7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|</a:t>
            </a:r>
            <a:r>
              <a:rPr dirty="0" sz="2800" spc="-95" b="1">
                <a:latin typeface="Times New Roman"/>
                <a:cs typeface="Times New Roman"/>
              </a:rPr>
              <a:t> </a:t>
            </a:r>
            <a:r>
              <a:rPr dirty="0" baseline="1010" sz="4125" spc="30" b="1" i="1">
                <a:latin typeface="Symbol"/>
                <a:cs typeface="Symbol"/>
              </a:rPr>
              <a:t></a:t>
            </a:r>
            <a:r>
              <a:rPr dirty="0" baseline="1010" sz="4125" spc="30" b="1" i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F</a:t>
            </a:r>
            <a:r>
              <a:rPr dirty="0" baseline="1010" sz="4125" spc="7" b="1" i="1">
                <a:latin typeface="Symbol"/>
                <a:cs typeface="Symbol"/>
              </a:rPr>
              <a:t></a:t>
            </a:r>
            <a:r>
              <a:rPr dirty="0" sz="2800" spc="5" b="1">
                <a:latin typeface="Times New Roman"/>
                <a:cs typeface="Times New Roman"/>
              </a:rPr>
              <a:t>(E) </a:t>
            </a:r>
            <a:r>
              <a:rPr dirty="0" sz="2800" b="1">
                <a:latin typeface="Times New Roman"/>
                <a:cs typeface="Times New Roman"/>
              </a:rPr>
              <a:t>|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id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7750" y="2829647"/>
          <a:ext cx="6996430" cy="3717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350"/>
                <a:gridCol w="2647950"/>
                <a:gridCol w="2647950"/>
              </a:tblGrid>
              <a:tr h="615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439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FIRST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88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FOLLOW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649605" algn="l"/>
                        </a:tabLst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(,	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624205" algn="l"/>
                        </a:tabLst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$,	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E’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59"/>
                        </a:spcBef>
                        <a:tabLst>
                          <a:tab pos="721360" algn="l"/>
                        </a:tabLst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+,	</a:t>
                      </a:r>
                      <a:r>
                        <a:rPr dirty="0" baseline="1182" sz="3525" spc="30" b="1" i="1">
                          <a:latin typeface="Symbol"/>
                          <a:cs typeface="Symbol"/>
                        </a:rPr>
                        <a:t>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59"/>
                        </a:spcBef>
                        <a:tabLst>
                          <a:tab pos="624205" algn="l"/>
                        </a:tabLst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$,	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573405" algn="l"/>
                        </a:tabLst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(,	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624205" algn="l"/>
                          <a:tab pos="954405" algn="l"/>
                        </a:tabLst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$,	),	+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T’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624205" algn="l"/>
                        </a:tabLst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*,	</a:t>
                      </a:r>
                      <a:r>
                        <a:rPr dirty="0" baseline="1182" sz="3525" spc="30" b="1" i="1">
                          <a:latin typeface="Symbol"/>
                          <a:cs typeface="Symbol"/>
                        </a:rPr>
                        <a:t>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624205" algn="l"/>
                          <a:tab pos="954405" algn="l"/>
                        </a:tabLst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$,	),	+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573405" algn="l"/>
                        </a:tabLst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(,	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624205" algn="l"/>
                          <a:tab pos="954405" algn="l"/>
                          <a:tab pos="1356360" algn="l"/>
                        </a:tabLst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$,	),	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+,	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47052" y="1198371"/>
            <a:ext cx="5456555" cy="88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构造文法</a:t>
            </a:r>
            <a:r>
              <a:rPr dirty="0" sz="2800" b="1">
                <a:latin typeface="Times New Roman"/>
                <a:cs typeface="Times New Roman"/>
              </a:rPr>
              <a:t>4.4</a:t>
            </a:r>
            <a:r>
              <a:rPr dirty="0" baseline="1010" sz="4125" spc="67" b="1">
                <a:latin typeface="黑体"/>
                <a:cs typeface="黑体"/>
              </a:rPr>
              <a:t>中每个非终结符号的</a:t>
            </a:r>
            <a:endParaRPr baseline="1010" sz="4125">
              <a:latin typeface="黑体"/>
              <a:cs typeface="黑体"/>
            </a:endParaRPr>
          </a:p>
          <a:p>
            <a:pPr marL="443865">
              <a:lnSpc>
                <a:spcPct val="100000"/>
              </a:lnSpc>
              <a:spcBef>
                <a:spcPts val="45"/>
              </a:spcBef>
            </a:pPr>
            <a:r>
              <a:rPr dirty="0" sz="2800" spc="-5" b="1">
                <a:latin typeface="Times New Roman"/>
                <a:cs typeface="Times New Roman"/>
              </a:rPr>
              <a:t>FIRST</a:t>
            </a:r>
            <a:r>
              <a:rPr dirty="0" baseline="1010" sz="4125" spc="67" b="1">
                <a:latin typeface="黑体"/>
                <a:cs typeface="黑体"/>
              </a:rPr>
              <a:t>集合和</a:t>
            </a:r>
            <a:r>
              <a:rPr dirty="0" sz="2800" spc="-5" b="1">
                <a:latin typeface="Times New Roman"/>
                <a:cs typeface="Times New Roman"/>
              </a:rPr>
              <a:t>FOLLOW</a:t>
            </a:r>
            <a:r>
              <a:rPr dirty="0" baseline="1010" sz="4125" spc="67" b="1">
                <a:latin typeface="黑体"/>
                <a:cs typeface="黑体"/>
              </a:rPr>
              <a:t>集合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27" y="996187"/>
            <a:ext cx="6465570" cy="500189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baseline="1182" sz="3525" spc="75" b="1">
                <a:latin typeface="黑体"/>
                <a:cs typeface="黑体"/>
              </a:rPr>
              <a:t>输入：文法</a:t>
            </a:r>
            <a:r>
              <a:rPr dirty="0" sz="2400" b="1"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  <a:p>
            <a:pPr marL="12700" marR="2537460">
              <a:lnSpc>
                <a:spcPct val="119000"/>
              </a:lnSpc>
              <a:spcBef>
                <a:spcPts val="75"/>
              </a:spcBef>
            </a:pPr>
            <a:r>
              <a:rPr dirty="0" baseline="1182" sz="3525" spc="75" b="1">
                <a:latin typeface="黑体"/>
                <a:cs typeface="黑体"/>
              </a:rPr>
              <a:t>输出：文法</a:t>
            </a:r>
            <a:r>
              <a:rPr dirty="0" sz="2400" b="1">
                <a:latin typeface="Verdana"/>
                <a:cs typeface="Verdana"/>
              </a:rPr>
              <a:t>G</a:t>
            </a:r>
            <a:r>
              <a:rPr dirty="0" baseline="1182" sz="3525" spc="75" b="1">
                <a:latin typeface="黑体"/>
                <a:cs typeface="黑体"/>
              </a:rPr>
              <a:t>的预测分析表</a:t>
            </a:r>
            <a:r>
              <a:rPr dirty="0" sz="2400" b="1">
                <a:latin typeface="Verdana"/>
                <a:cs typeface="Verdana"/>
              </a:rPr>
              <a:t>M </a:t>
            </a:r>
            <a:r>
              <a:rPr dirty="0" sz="2350" spc="50" b="1">
                <a:latin typeface="黑体"/>
                <a:cs typeface="黑体"/>
              </a:rPr>
              <a:t>方法：</a:t>
            </a:r>
            <a:endParaRPr sz="2350">
              <a:latin typeface="黑体"/>
              <a:cs typeface="黑体"/>
            </a:endParaRPr>
          </a:p>
          <a:p>
            <a:pPr marL="850265" marR="873760" indent="-419100">
              <a:lnSpc>
                <a:spcPct val="117500"/>
              </a:lnSpc>
              <a:spcBef>
                <a:spcPts val="160"/>
              </a:spcBef>
            </a:pPr>
            <a:r>
              <a:rPr dirty="0" sz="2400" spc="-5" b="1">
                <a:latin typeface="Verdana"/>
                <a:cs typeface="Verdana"/>
              </a:rPr>
              <a:t>for</a:t>
            </a:r>
            <a:r>
              <a:rPr dirty="0" sz="2400" spc="-1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baseline="1182" sz="3525" spc="75" b="1">
                <a:latin typeface="黑体"/>
                <a:cs typeface="黑体"/>
              </a:rPr>
              <a:t>文法</a:t>
            </a:r>
            <a:r>
              <a:rPr dirty="0" sz="2400" b="1">
                <a:latin typeface="Verdana"/>
                <a:cs typeface="Verdana"/>
              </a:rPr>
              <a:t>G</a:t>
            </a:r>
            <a:r>
              <a:rPr dirty="0" baseline="1182" sz="3525" spc="75" b="1">
                <a:latin typeface="黑体"/>
                <a:cs typeface="黑体"/>
              </a:rPr>
              <a:t>的每个产生式</a:t>
            </a:r>
            <a:r>
              <a:rPr dirty="0" sz="2400" spc="15" b="1">
                <a:latin typeface="Verdana"/>
                <a:cs typeface="Verdana"/>
              </a:rPr>
              <a:t>A</a:t>
            </a:r>
            <a:r>
              <a:rPr dirty="0" baseline="1182" sz="3525" spc="22" b="1" i="1">
                <a:latin typeface="Symbol"/>
                <a:cs typeface="Symbol"/>
              </a:rPr>
              <a:t></a:t>
            </a:r>
            <a:r>
              <a:rPr dirty="0" sz="2400" spc="15" b="1">
                <a:latin typeface="Verdana"/>
                <a:cs typeface="Verdana"/>
              </a:rPr>
              <a:t>)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{  </a:t>
            </a:r>
            <a:r>
              <a:rPr dirty="0" sz="2400" spc="-5" b="1">
                <a:latin typeface="Verdana"/>
                <a:cs typeface="Verdana"/>
              </a:rPr>
              <a:t>for</a:t>
            </a:r>
            <a:r>
              <a:rPr dirty="0" sz="2400" spc="-6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baseline="1182" sz="3525" spc="75" b="1">
                <a:latin typeface="黑体"/>
                <a:cs typeface="黑体"/>
              </a:rPr>
              <a:t>每个终结符号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1182" sz="3525" b="1" i="1">
                <a:latin typeface="Symbol"/>
                <a:cs typeface="Symbol"/>
              </a:rPr>
              <a:t></a:t>
            </a:r>
            <a:r>
              <a:rPr dirty="0" sz="2400" b="1">
                <a:latin typeface="Verdana"/>
                <a:cs typeface="Verdana"/>
              </a:rPr>
              <a:t>FIRST(</a:t>
            </a:r>
            <a:r>
              <a:rPr dirty="0" baseline="1182" sz="3525" b="1" i="1">
                <a:latin typeface="Symbol"/>
                <a:cs typeface="Symbol"/>
              </a:rPr>
              <a:t></a:t>
            </a:r>
            <a:r>
              <a:rPr dirty="0" sz="2400" b="1">
                <a:latin typeface="Verdana"/>
                <a:cs typeface="Verdana"/>
              </a:rPr>
              <a:t>))</a:t>
            </a:r>
            <a:endParaRPr sz="2400">
              <a:latin typeface="Verdana"/>
              <a:cs typeface="Verdana"/>
            </a:endParaRPr>
          </a:p>
          <a:p>
            <a:pPr marL="850265" marR="1797685" indent="561975">
              <a:lnSpc>
                <a:spcPct val="118300"/>
              </a:lnSpc>
              <a:spcBef>
                <a:spcPts val="95"/>
              </a:spcBef>
            </a:pPr>
            <a:r>
              <a:rPr dirty="0" baseline="1182" sz="3525" spc="75" b="1">
                <a:latin typeface="黑体"/>
                <a:cs typeface="黑体"/>
              </a:rPr>
              <a:t>把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放入</a:t>
            </a:r>
            <a:r>
              <a:rPr dirty="0" sz="2400" b="1">
                <a:latin typeface="Verdana"/>
                <a:cs typeface="Verdana"/>
              </a:rPr>
              <a:t>M</a:t>
            </a:r>
            <a:r>
              <a:rPr dirty="0" sz="2400" spc="-5" b="1">
                <a:latin typeface="Verdana"/>
                <a:cs typeface="Verdana"/>
              </a:rPr>
              <a:t>[A,a]</a:t>
            </a:r>
            <a:r>
              <a:rPr dirty="0" baseline="1182" sz="3525" spc="75" b="1">
                <a:latin typeface="黑体"/>
                <a:cs typeface="黑体"/>
              </a:rPr>
              <a:t>中</a:t>
            </a:r>
            <a:r>
              <a:rPr dirty="0" sz="2400" b="1">
                <a:latin typeface="Verdana"/>
                <a:cs typeface="Verdana"/>
              </a:rPr>
              <a:t>;  if</a:t>
            </a:r>
            <a:r>
              <a:rPr dirty="0" sz="2400" spc="-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(</a:t>
            </a:r>
            <a:r>
              <a:rPr dirty="0" baseline="1182" sz="3525" b="1" i="1">
                <a:latin typeface="Symbol"/>
                <a:cs typeface="Symbol"/>
              </a:rPr>
              <a:t></a:t>
            </a:r>
            <a:r>
              <a:rPr dirty="0" sz="2400" b="1">
                <a:latin typeface="Verdana"/>
                <a:cs typeface="Verdana"/>
              </a:rPr>
              <a:t>FIRST(</a:t>
            </a:r>
            <a:r>
              <a:rPr dirty="0" baseline="1182" sz="3525" b="1" i="1">
                <a:latin typeface="Symbol"/>
                <a:cs typeface="Symbol"/>
              </a:rPr>
              <a:t></a:t>
            </a:r>
            <a:r>
              <a:rPr dirty="0" sz="2400" b="1">
                <a:latin typeface="Verdana"/>
                <a:cs typeface="Verdana"/>
              </a:rPr>
              <a:t>))</a:t>
            </a:r>
            <a:endParaRPr sz="2400">
              <a:latin typeface="Verdana"/>
              <a:cs typeface="Verdana"/>
            </a:endParaRPr>
          </a:p>
          <a:p>
            <a:pPr marL="1307465">
              <a:lnSpc>
                <a:spcPct val="100000"/>
              </a:lnSpc>
              <a:spcBef>
                <a:spcPts val="625"/>
              </a:spcBef>
            </a:pPr>
            <a:r>
              <a:rPr dirty="0" sz="2400" spc="-5" b="1">
                <a:latin typeface="Verdana"/>
                <a:cs typeface="Verdana"/>
              </a:rPr>
              <a:t>for (</a:t>
            </a:r>
            <a:r>
              <a:rPr dirty="0" baseline="1182" sz="3525" spc="75" b="1">
                <a:latin typeface="黑体"/>
                <a:cs typeface="黑体"/>
              </a:rPr>
              <a:t>任何</a:t>
            </a:r>
            <a:r>
              <a:rPr dirty="0" sz="2400" spc="-5" b="1">
                <a:latin typeface="Verdana"/>
                <a:cs typeface="Verdana"/>
              </a:rPr>
              <a:t>b</a:t>
            </a:r>
            <a:r>
              <a:rPr dirty="0" baseline="1182" sz="3525" spc="-7" b="1" i="1">
                <a:latin typeface="Symbol"/>
                <a:cs typeface="Symbol"/>
              </a:rPr>
              <a:t></a:t>
            </a:r>
            <a:r>
              <a:rPr dirty="0" sz="2400" spc="-5" b="1">
                <a:latin typeface="Verdana"/>
                <a:cs typeface="Verdana"/>
              </a:rPr>
              <a:t>FOLLOW(A))</a:t>
            </a:r>
            <a:endParaRPr sz="2400">
              <a:latin typeface="Verdana"/>
              <a:cs typeface="Verdana"/>
            </a:endParaRPr>
          </a:p>
          <a:p>
            <a:pPr algn="ctr" marL="245110">
              <a:lnSpc>
                <a:spcPct val="100000"/>
              </a:lnSpc>
              <a:spcBef>
                <a:spcPts val="505"/>
              </a:spcBef>
            </a:pPr>
            <a:r>
              <a:rPr dirty="0" baseline="1182" sz="3525" spc="75" b="1">
                <a:latin typeface="黑体"/>
                <a:cs typeface="黑体"/>
              </a:rPr>
              <a:t>把</a:t>
            </a:r>
            <a:r>
              <a:rPr dirty="0" sz="2400" spc="20" b="1">
                <a:latin typeface="Verdana"/>
                <a:cs typeface="Verdana"/>
              </a:rPr>
              <a:t>A</a:t>
            </a:r>
            <a:r>
              <a:rPr dirty="0" baseline="1182" sz="3525" spc="30" b="1" i="1">
                <a:latin typeface="Symbol"/>
                <a:cs typeface="Symbol"/>
              </a:rPr>
              <a:t></a:t>
            </a:r>
            <a:r>
              <a:rPr dirty="0" baseline="1182" sz="3525" spc="75" b="1">
                <a:latin typeface="黑体"/>
                <a:cs typeface="黑体"/>
              </a:rPr>
              <a:t>放入</a:t>
            </a:r>
            <a:r>
              <a:rPr dirty="0" sz="2400" spc="-5" b="1">
                <a:latin typeface="Verdana"/>
                <a:cs typeface="Verdana"/>
              </a:rPr>
              <a:t>M[A,b]</a:t>
            </a:r>
            <a:r>
              <a:rPr dirty="0" baseline="1182" sz="3525" spc="75" b="1">
                <a:latin typeface="黑体"/>
                <a:cs typeface="黑体"/>
              </a:rPr>
              <a:t>中</a:t>
            </a:r>
            <a:r>
              <a:rPr dirty="0" sz="2400" b="1">
                <a:latin typeface="Verdana"/>
                <a:cs typeface="Verdana"/>
              </a:rPr>
              <a:t>;</a:t>
            </a:r>
            <a:endParaRPr sz="2400">
              <a:latin typeface="Verdana"/>
              <a:cs typeface="Verdana"/>
            </a:endParaRPr>
          </a:p>
          <a:p>
            <a:pPr marL="574040">
              <a:lnSpc>
                <a:spcPct val="100000"/>
              </a:lnSpc>
              <a:spcBef>
                <a:spcPts val="625"/>
              </a:spcBef>
            </a:pPr>
            <a:r>
              <a:rPr dirty="0" sz="2400" spc="20" b="1">
                <a:latin typeface="Verdana"/>
                <a:cs typeface="Verdana"/>
              </a:rPr>
              <a:t>}</a:t>
            </a:r>
            <a:r>
              <a:rPr dirty="0" baseline="1182" sz="3525" spc="3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marL="431800">
              <a:lnSpc>
                <a:spcPct val="100000"/>
              </a:lnSpc>
              <a:spcBef>
                <a:spcPts val="735"/>
              </a:spcBef>
            </a:pPr>
            <a:r>
              <a:rPr dirty="0" sz="2400" spc="-5" b="1">
                <a:latin typeface="Verdana"/>
                <a:cs typeface="Verdana"/>
              </a:rPr>
              <a:t>for</a:t>
            </a:r>
            <a:r>
              <a:rPr dirty="0" sz="2400" spc="-3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baseline="1182" sz="3525" spc="75" b="1">
                <a:latin typeface="黑体"/>
                <a:cs typeface="黑体"/>
              </a:rPr>
              <a:t>所有无定义的</a:t>
            </a:r>
            <a:r>
              <a:rPr dirty="0" sz="2400" spc="-5" b="1">
                <a:latin typeface="Verdana"/>
                <a:cs typeface="Verdana"/>
              </a:rPr>
              <a:t>M[A,a])</a:t>
            </a:r>
            <a:r>
              <a:rPr dirty="0" sz="2400" spc="-30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标上错误标志</a:t>
            </a:r>
            <a:r>
              <a:rPr dirty="0" sz="3200" b="1"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97180"/>
            <a:ext cx="59264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3245" algn="l"/>
              </a:tabLst>
            </a:pPr>
            <a:r>
              <a:rPr dirty="0" sz="3100" spc="95">
                <a:solidFill>
                  <a:srgbClr val="FF0000"/>
                </a:solidFill>
              </a:rPr>
              <a:t>算法</a:t>
            </a:r>
            <a:r>
              <a:rPr dirty="0" sz="3200">
                <a:solidFill>
                  <a:srgbClr val="FF0000"/>
                </a:solidFill>
                <a:latin typeface="Verdana"/>
                <a:cs typeface="Verdana"/>
              </a:rPr>
              <a:t>4.2	</a:t>
            </a:r>
            <a:r>
              <a:rPr dirty="0" sz="3100" spc="95">
                <a:solidFill>
                  <a:srgbClr val="FF0000"/>
                </a:solidFill>
              </a:rPr>
              <a:t>预测分析表的构造方法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765" y="277382"/>
            <a:ext cx="6683375" cy="602043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语法分析程序</a:t>
            </a:r>
            <a:endParaRPr baseline="1010" sz="4125">
              <a:latin typeface="黑体"/>
              <a:cs typeface="黑体"/>
            </a:endParaRPr>
          </a:p>
          <a:p>
            <a:pPr lvl="1" marL="1155700" indent="-381000">
              <a:lnSpc>
                <a:spcPct val="100000"/>
              </a:lnSpc>
              <a:spcBef>
                <a:spcPts val="550"/>
              </a:spcBef>
              <a:buSzPct val="102127"/>
              <a:buFont typeface=""/>
              <a:buChar char="–"/>
              <a:tabLst>
                <a:tab pos="1155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输入：记号流</a:t>
            </a:r>
            <a:r>
              <a:rPr dirty="0" baseline="1182" sz="3525" spc="37" b="1">
                <a:latin typeface="黑体"/>
                <a:cs typeface="黑体"/>
              </a:rPr>
              <a:t>/</a:t>
            </a:r>
            <a:r>
              <a:rPr dirty="0" baseline="1182" sz="3525" spc="75" b="1">
                <a:latin typeface="黑体"/>
                <a:cs typeface="黑体"/>
              </a:rPr>
              <a:t>记号序列</a:t>
            </a:r>
            <a:endParaRPr baseline="1182" sz="3525">
              <a:latin typeface="黑体"/>
              <a:cs typeface="黑体"/>
            </a:endParaRPr>
          </a:p>
          <a:p>
            <a:pPr lvl="1" marL="1155700" indent="-381000">
              <a:lnSpc>
                <a:spcPct val="100000"/>
              </a:lnSpc>
              <a:spcBef>
                <a:spcPts val="600"/>
              </a:spcBef>
              <a:buSzPct val="102127"/>
              <a:buFont typeface=""/>
              <a:buChar char="–"/>
              <a:tabLst>
                <a:tab pos="1155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工作依据：语法规则</a:t>
            </a:r>
            <a:endParaRPr baseline="1182" sz="3525">
              <a:latin typeface="黑体"/>
              <a:cs typeface="黑体"/>
            </a:endParaRPr>
          </a:p>
          <a:p>
            <a:pPr lvl="1" marL="1155700" indent="-381000">
              <a:lnSpc>
                <a:spcPct val="100000"/>
              </a:lnSpc>
              <a:spcBef>
                <a:spcPts val="530"/>
              </a:spcBef>
              <a:buSzPct val="102127"/>
              <a:buFont typeface=""/>
              <a:buChar char="–"/>
              <a:tabLst>
                <a:tab pos="1155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功能：将记号组合成语法成分、语法检查</a:t>
            </a:r>
            <a:endParaRPr baseline="1182" sz="3525">
              <a:latin typeface="黑体"/>
              <a:cs typeface="黑体"/>
            </a:endParaRPr>
          </a:p>
          <a:p>
            <a:pPr lvl="1" marL="1155700" indent="-381000">
              <a:lnSpc>
                <a:spcPct val="100000"/>
              </a:lnSpc>
              <a:spcBef>
                <a:spcPts val="625"/>
              </a:spcBef>
              <a:buSzPct val="102127"/>
              <a:buFont typeface=""/>
              <a:buChar char="–"/>
              <a:tabLst>
                <a:tab pos="1155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输出：分析树</a:t>
            </a:r>
            <a:endParaRPr baseline="1182" sz="3525">
              <a:latin typeface="黑体"/>
              <a:cs typeface="黑体"/>
            </a:endParaRPr>
          </a:p>
          <a:p>
            <a:pPr lvl="1" marL="1155700" indent="-381000">
              <a:lnSpc>
                <a:spcPct val="100000"/>
              </a:lnSpc>
              <a:spcBef>
                <a:spcPts val="525"/>
              </a:spcBef>
              <a:buSzPct val="102127"/>
              <a:buFont typeface=""/>
              <a:buChar char="–"/>
              <a:tabLst>
                <a:tab pos="1155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错误处理</a:t>
            </a:r>
            <a:endParaRPr baseline="1182" sz="3525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"/>
              <a:buChar char="–"/>
            </a:pPr>
            <a:endParaRPr sz="2700">
              <a:latin typeface="Times New Roman"/>
              <a:cs typeface="Times New Roman"/>
            </a:endParaRPr>
          </a:p>
          <a:p>
            <a:pPr marL="384175" indent="-342900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3540" algn="l"/>
                <a:tab pos="384175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常用的分析方法</a:t>
            </a:r>
            <a:endParaRPr baseline="1010" sz="4125">
              <a:latin typeface="黑体"/>
              <a:cs typeface="黑体"/>
            </a:endParaRPr>
          </a:p>
          <a:p>
            <a:pPr marL="1184275" indent="-38100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1183640" algn="l"/>
                <a:tab pos="118427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自顶向下的方法：</a:t>
            </a:r>
            <a:endParaRPr baseline="1182" sz="3525">
              <a:latin typeface="黑体"/>
              <a:cs typeface="黑体"/>
            </a:endParaRPr>
          </a:p>
          <a:p>
            <a:pPr marL="1469390">
              <a:lnSpc>
                <a:spcPct val="100000"/>
              </a:lnSpc>
              <a:spcBef>
                <a:spcPts val="555"/>
              </a:spcBef>
            </a:pPr>
            <a:r>
              <a:rPr dirty="0" sz="1950" spc="50" b="1">
                <a:latin typeface="黑体"/>
                <a:cs typeface="黑体"/>
              </a:rPr>
              <a:t>从树根到叶子来建立分析树</a:t>
            </a:r>
            <a:endParaRPr sz="1950">
              <a:latin typeface="黑体"/>
              <a:cs typeface="黑体"/>
            </a:endParaRPr>
          </a:p>
          <a:p>
            <a:pPr marL="1184275" indent="-38100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1183640" algn="l"/>
                <a:tab pos="118427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自底向上的方法：</a:t>
            </a:r>
            <a:endParaRPr baseline="1182" sz="3525">
              <a:latin typeface="黑体"/>
              <a:cs typeface="黑体"/>
            </a:endParaRPr>
          </a:p>
          <a:p>
            <a:pPr marL="1469390">
              <a:lnSpc>
                <a:spcPct val="100000"/>
              </a:lnSpc>
              <a:spcBef>
                <a:spcPts val="555"/>
              </a:spcBef>
            </a:pPr>
            <a:r>
              <a:rPr dirty="0" sz="1950" spc="50" b="1">
                <a:latin typeface="黑体"/>
                <a:cs typeface="黑体"/>
              </a:rPr>
              <a:t>从树叶到树根来建立分析树</a:t>
            </a:r>
            <a:endParaRPr sz="195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84175" indent="-342900">
              <a:lnSpc>
                <a:spcPct val="100000"/>
              </a:lnSpc>
              <a:spcBef>
                <a:spcPts val="149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3540" algn="l"/>
                <a:tab pos="384175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对输入符号串的扫描顺序：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自左向右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3512" y="2254250"/>
            <a:ext cx="144463" cy="144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18200" y="2794000"/>
            <a:ext cx="144462" cy="144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2787" y="2794000"/>
            <a:ext cx="144463" cy="144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17975" y="3289300"/>
            <a:ext cx="144462" cy="144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22787" y="3289300"/>
            <a:ext cx="144463" cy="144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18087" y="3289300"/>
            <a:ext cx="144463" cy="144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97362" y="3919537"/>
            <a:ext cx="144463" cy="14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92662" y="3919537"/>
            <a:ext cx="144463" cy="14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48325" y="3289300"/>
            <a:ext cx="144462" cy="144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32525" y="3244850"/>
            <a:ext cx="144462" cy="1444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48325" y="3919537"/>
            <a:ext cx="144462" cy="14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3437" y="2393950"/>
            <a:ext cx="673100" cy="424180"/>
          </a:xfrm>
          <a:custGeom>
            <a:avLst/>
            <a:gdLst/>
            <a:ahLst/>
            <a:cxnLst/>
            <a:rect l="l" t="t" r="r" b="b"/>
            <a:pathLst>
              <a:path w="673100" h="424180">
                <a:moveTo>
                  <a:pt x="673100" y="0"/>
                </a:moveTo>
                <a:lnTo>
                  <a:pt x="0" y="4238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16537" y="2393950"/>
            <a:ext cx="625475" cy="424180"/>
          </a:xfrm>
          <a:custGeom>
            <a:avLst/>
            <a:gdLst/>
            <a:ahLst/>
            <a:cxnLst/>
            <a:rect l="l" t="t" r="r" b="b"/>
            <a:pathLst>
              <a:path w="625475" h="424180">
                <a:moveTo>
                  <a:pt x="0" y="0"/>
                </a:moveTo>
                <a:lnTo>
                  <a:pt x="625475" y="4238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90999" y="2933700"/>
            <a:ext cx="405130" cy="360680"/>
          </a:xfrm>
          <a:custGeom>
            <a:avLst/>
            <a:gdLst/>
            <a:ahLst/>
            <a:cxnLst/>
            <a:rect l="l" t="t" r="r" b="b"/>
            <a:pathLst>
              <a:path w="405129" h="360679">
                <a:moveTo>
                  <a:pt x="404813" y="0"/>
                </a:moveTo>
                <a:lnTo>
                  <a:pt x="0" y="3603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95812" y="2933700"/>
            <a:ext cx="0" cy="360680"/>
          </a:xfrm>
          <a:custGeom>
            <a:avLst/>
            <a:gdLst/>
            <a:ahLst/>
            <a:cxnLst/>
            <a:rect l="l" t="t" r="r" b="b"/>
            <a:pathLst>
              <a:path w="0" h="360679">
                <a:moveTo>
                  <a:pt x="0" y="0"/>
                </a:moveTo>
                <a:lnTo>
                  <a:pt x="1" y="3603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95812" y="2933700"/>
            <a:ext cx="446405" cy="379730"/>
          </a:xfrm>
          <a:custGeom>
            <a:avLst/>
            <a:gdLst/>
            <a:ahLst/>
            <a:cxnLst/>
            <a:rect l="l" t="t" r="r" b="b"/>
            <a:pathLst>
              <a:path w="446404" h="379729">
                <a:moveTo>
                  <a:pt x="0" y="0"/>
                </a:moveTo>
                <a:lnTo>
                  <a:pt x="446087" y="3794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70387" y="3429000"/>
            <a:ext cx="225425" cy="495300"/>
          </a:xfrm>
          <a:custGeom>
            <a:avLst/>
            <a:gdLst/>
            <a:ahLst/>
            <a:cxnLst/>
            <a:rect l="l" t="t" r="r" b="b"/>
            <a:pathLst>
              <a:path w="225425" h="495300">
                <a:moveTo>
                  <a:pt x="225425" y="0"/>
                </a:moveTo>
                <a:lnTo>
                  <a:pt x="0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95812" y="3429000"/>
            <a:ext cx="269875" cy="495300"/>
          </a:xfrm>
          <a:custGeom>
            <a:avLst/>
            <a:gdLst/>
            <a:ahLst/>
            <a:cxnLst/>
            <a:rect l="l" t="t" r="r" b="b"/>
            <a:pathLst>
              <a:path w="269875" h="495300">
                <a:moveTo>
                  <a:pt x="0" y="0"/>
                </a:moveTo>
                <a:lnTo>
                  <a:pt x="269875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21350" y="2933700"/>
            <a:ext cx="269875" cy="360680"/>
          </a:xfrm>
          <a:custGeom>
            <a:avLst/>
            <a:gdLst/>
            <a:ahLst/>
            <a:cxnLst/>
            <a:rect l="l" t="t" r="r" b="b"/>
            <a:pathLst>
              <a:path w="269875" h="360679">
                <a:moveTo>
                  <a:pt x="269875" y="0"/>
                </a:moveTo>
                <a:lnTo>
                  <a:pt x="0" y="3603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91225" y="2933700"/>
            <a:ext cx="314325" cy="316230"/>
          </a:xfrm>
          <a:custGeom>
            <a:avLst/>
            <a:gdLst/>
            <a:ahLst/>
            <a:cxnLst/>
            <a:rect l="l" t="t" r="r" b="b"/>
            <a:pathLst>
              <a:path w="314325" h="316230">
                <a:moveTo>
                  <a:pt x="0" y="0"/>
                </a:moveTo>
                <a:lnTo>
                  <a:pt x="314325" y="3159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21350" y="3429000"/>
            <a:ext cx="0" cy="495300"/>
          </a:xfrm>
          <a:custGeom>
            <a:avLst/>
            <a:gdLst/>
            <a:ahLst/>
            <a:cxnLst/>
            <a:rect l="l" t="t" r="r" b="b"/>
            <a:pathLst>
              <a:path w="0" h="495300">
                <a:moveTo>
                  <a:pt x="0" y="0"/>
                </a:moveTo>
                <a:lnTo>
                  <a:pt x="1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18425" y="3829050"/>
            <a:ext cx="144462" cy="1444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93112" y="4368800"/>
            <a:ext cx="144463" cy="1444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97700" y="4368800"/>
            <a:ext cx="144462" cy="1444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92887" y="4864100"/>
            <a:ext cx="144463" cy="1444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97700" y="4864100"/>
            <a:ext cx="144462" cy="1444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93000" y="4864100"/>
            <a:ext cx="144462" cy="1444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72275" y="5494337"/>
            <a:ext cx="144462" cy="14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67575" y="5494337"/>
            <a:ext cx="144462" cy="14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123237" y="4864100"/>
            <a:ext cx="144463" cy="1444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707437" y="4819650"/>
            <a:ext cx="144463" cy="144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123237" y="5494337"/>
            <a:ext cx="144463" cy="14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18350" y="3968750"/>
            <a:ext cx="673100" cy="424180"/>
          </a:xfrm>
          <a:custGeom>
            <a:avLst/>
            <a:gdLst/>
            <a:ahLst/>
            <a:cxnLst/>
            <a:rect l="l" t="t" r="r" b="b"/>
            <a:pathLst>
              <a:path w="673100" h="424179">
                <a:moveTo>
                  <a:pt x="673100" y="0"/>
                </a:moveTo>
                <a:lnTo>
                  <a:pt x="0" y="4238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91450" y="3968750"/>
            <a:ext cx="625475" cy="424180"/>
          </a:xfrm>
          <a:custGeom>
            <a:avLst/>
            <a:gdLst/>
            <a:ahLst/>
            <a:cxnLst/>
            <a:rect l="l" t="t" r="r" b="b"/>
            <a:pathLst>
              <a:path w="625475" h="424179">
                <a:moveTo>
                  <a:pt x="0" y="0"/>
                </a:moveTo>
                <a:lnTo>
                  <a:pt x="625475" y="4238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65913" y="4508500"/>
            <a:ext cx="405130" cy="360680"/>
          </a:xfrm>
          <a:custGeom>
            <a:avLst/>
            <a:gdLst/>
            <a:ahLst/>
            <a:cxnLst/>
            <a:rect l="l" t="t" r="r" b="b"/>
            <a:pathLst>
              <a:path w="405129" h="360679">
                <a:moveTo>
                  <a:pt x="404812" y="0"/>
                </a:moveTo>
                <a:lnTo>
                  <a:pt x="0" y="3603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70725" y="4508500"/>
            <a:ext cx="0" cy="360680"/>
          </a:xfrm>
          <a:custGeom>
            <a:avLst/>
            <a:gdLst/>
            <a:ahLst/>
            <a:cxnLst/>
            <a:rect l="l" t="t" r="r" b="b"/>
            <a:pathLst>
              <a:path w="0" h="360679">
                <a:moveTo>
                  <a:pt x="0" y="0"/>
                </a:moveTo>
                <a:lnTo>
                  <a:pt x="1" y="3603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70725" y="4508500"/>
            <a:ext cx="446405" cy="379730"/>
          </a:xfrm>
          <a:custGeom>
            <a:avLst/>
            <a:gdLst/>
            <a:ahLst/>
            <a:cxnLst/>
            <a:rect l="l" t="t" r="r" b="b"/>
            <a:pathLst>
              <a:path w="446404" h="379729">
                <a:moveTo>
                  <a:pt x="0" y="0"/>
                </a:moveTo>
                <a:lnTo>
                  <a:pt x="446088" y="3794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845300" y="5003800"/>
            <a:ext cx="225425" cy="495300"/>
          </a:xfrm>
          <a:custGeom>
            <a:avLst/>
            <a:gdLst/>
            <a:ahLst/>
            <a:cxnLst/>
            <a:rect l="l" t="t" r="r" b="b"/>
            <a:pathLst>
              <a:path w="225425" h="495300">
                <a:moveTo>
                  <a:pt x="225425" y="0"/>
                </a:moveTo>
                <a:lnTo>
                  <a:pt x="0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70725" y="5003800"/>
            <a:ext cx="269875" cy="495300"/>
          </a:xfrm>
          <a:custGeom>
            <a:avLst/>
            <a:gdLst/>
            <a:ahLst/>
            <a:cxnLst/>
            <a:rect l="l" t="t" r="r" b="b"/>
            <a:pathLst>
              <a:path w="269875" h="495300">
                <a:moveTo>
                  <a:pt x="0" y="0"/>
                </a:moveTo>
                <a:lnTo>
                  <a:pt x="269875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196262" y="4508500"/>
            <a:ext cx="269875" cy="360680"/>
          </a:xfrm>
          <a:custGeom>
            <a:avLst/>
            <a:gdLst/>
            <a:ahLst/>
            <a:cxnLst/>
            <a:rect l="l" t="t" r="r" b="b"/>
            <a:pathLst>
              <a:path w="269875" h="360679">
                <a:moveTo>
                  <a:pt x="269875" y="0"/>
                </a:moveTo>
                <a:lnTo>
                  <a:pt x="0" y="3603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466137" y="4508500"/>
            <a:ext cx="314325" cy="316230"/>
          </a:xfrm>
          <a:custGeom>
            <a:avLst/>
            <a:gdLst/>
            <a:ahLst/>
            <a:cxnLst/>
            <a:rect l="l" t="t" r="r" b="b"/>
            <a:pathLst>
              <a:path w="314325" h="316229">
                <a:moveTo>
                  <a:pt x="0" y="0"/>
                </a:moveTo>
                <a:lnTo>
                  <a:pt x="314325" y="3159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196262" y="5003800"/>
            <a:ext cx="0" cy="495300"/>
          </a:xfrm>
          <a:custGeom>
            <a:avLst/>
            <a:gdLst/>
            <a:ahLst/>
            <a:cxnLst/>
            <a:rect l="l" t="t" r="r" b="b"/>
            <a:pathLst>
              <a:path w="0" h="495300">
                <a:moveTo>
                  <a:pt x="0" y="0"/>
                </a:moveTo>
                <a:lnTo>
                  <a:pt x="1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1585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15468"/>
            <a:ext cx="60547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95">
                <a:solidFill>
                  <a:srgbClr val="FF0000"/>
                </a:solidFill>
              </a:rPr>
              <a:t>示例：</a:t>
            </a:r>
            <a:r>
              <a:rPr dirty="0" sz="3100" spc="95">
                <a:solidFill>
                  <a:srgbClr val="000000"/>
                </a:solidFill>
              </a:rPr>
              <a:t>为文法</a:t>
            </a:r>
            <a:r>
              <a:rPr dirty="0" sz="3200">
                <a:solidFill>
                  <a:srgbClr val="000000"/>
                </a:solidFill>
                <a:latin typeface="Verdana"/>
                <a:cs typeface="Verdana"/>
              </a:rPr>
              <a:t>4.4</a:t>
            </a:r>
            <a:r>
              <a:rPr dirty="0" sz="3100" spc="95">
                <a:solidFill>
                  <a:srgbClr val="000000"/>
                </a:solidFill>
              </a:rPr>
              <a:t>构造预测分析表</a:t>
            </a:r>
            <a:endParaRPr sz="31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62300" y="939800"/>
          <a:ext cx="5669280" cy="2406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/>
                <a:gridCol w="2165350"/>
                <a:gridCol w="2119629"/>
              </a:tblGrid>
              <a:tr h="3963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8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FIRST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FOLLOW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619760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(,	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598805" algn="l"/>
                        </a:tabLst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$,	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E’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616585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+,	</a:t>
                      </a:r>
                      <a:r>
                        <a:rPr dirty="0" baseline="1424" sz="2925" spc="30" b="1" i="1">
                          <a:latin typeface="Symbol"/>
                          <a:cs typeface="Symbol"/>
                        </a:rPr>
                        <a:t>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598805" algn="l"/>
                        </a:tabLst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$,	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619760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(,	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598805" algn="l"/>
                          <a:tab pos="937260" algn="l"/>
                        </a:tabLst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$,	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),	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T’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598805" algn="l"/>
                        </a:tabLst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*,	</a:t>
                      </a:r>
                      <a:r>
                        <a:rPr dirty="0" baseline="1424" sz="2925" spc="30" b="1" i="1">
                          <a:latin typeface="Symbol"/>
                          <a:cs typeface="Symbol"/>
                        </a:rPr>
                        <a:t>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598805" algn="l"/>
                          <a:tab pos="937260" algn="l"/>
                        </a:tabLst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$,	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),	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619760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(,	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598805" algn="l"/>
                          <a:tab pos="937260" algn="l"/>
                          <a:tab pos="1335405" algn="l"/>
                        </a:tabLst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$,	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),	+,	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*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22287" y="908050"/>
            <a:ext cx="2002155" cy="23399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TE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endParaRPr baseline="1182" sz="3525">
              <a:latin typeface="Symbol"/>
              <a:cs typeface="Symbol"/>
            </a:endParaRPr>
          </a:p>
          <a:p>
            <a:pPr marL="91440" marR="313055">
              <a:lnSpc>
                <a:spcPct val="120300"/>
              </a:lnSpc>
              <a:spcBef>
                <a:spcPts val="40"/>
              </a:spcBef>
            </a:pP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baseline="1182" sz="3525" spc="7" b="1" i="1">
                <a:latin typeface="Symbol"/>
                <a:cs typeface="Symbol"/>
              </a:rPr>
              <a:t></a:t>
            </a:r>
            <a:r>
              <a:rPr dirty="0" sz="2400" spc="5" b="1">
                <a:latin typeface="Times New Roman"/>
                <a:cs typeface="Times New Roman"/>
              </a:rPr>
              <a:t>+TE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baseline="1182" sz="3525" spc="7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|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30" b="1" i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FT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baseline="1182" sz="3525" spc="7" b="1" i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baseline="1182" sz="3525" spc="7" b="1" i="1">
                <a:latin typeface="Symbol"/>
                <a:cs typeface="Symbol"/>
              </a:rPr>
              <a:t></a:t>
            </a:r>
            <a:r>
              <a:rPr dirty="0" sz="2400" spc="5" b="1">
                <a:latin typeface="Times New Roman"/>
                <a:cs typeface="Times New Roman"/>
              </a:rPr>
              <a:t>*FT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baseline="1182" sz="3525" spc="7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| 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30" b="1" i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F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(E) </a:t>
            </a:r>
            <a:r>
              <a:rPr dirty="0" sz="2400" b="1">
                <a:latin typeface="Times New Roman"/>
                <a:cs typeface="Times New Roman"/>
              </a:rPr>
              <a:t>|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1962" y="3549650"/>
          <a:ext cx="8342630" cy="304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105"/>
                <a:gridCol w="1435100"/>
                <a:gridCol w="1444624"/>
                <a:gridCol w="1439545"/>
                <a:gridCol w="1216025"/>
                <a:gridCol w="1089025"/>
                <a:gridCol w="1089025"/>
              </a:tblGrid>
              <a:tr h="503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+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(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$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algn="r" marR="1835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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565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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628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237">
                <a:tc>
                  <a:txBody>
                    <a:bodyPr/>
                    <a:lstStyle/>
                    <a:p>
                      <a:pPr algn="r" marR="146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182" sz="3525" b="1" i="1">
                          <a:latin typeface="Symbol"/>
                          <a:cs typeface="Symbol"/>
                        </a:rPr>
                        <a:t>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3365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</a:t>
                      </a: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+TE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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2400" spc="2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182" sz="3525" spc="30" b="1" i="1">
                          <a:latin typeface="Symbol"/>
                          <a:cs typeface="Symbol"/>
                        </a:rPr>
                        <a:t>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577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400" spc="2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182" sz="3525" spc="30" b="1" i="1">
                          <a:latin typeface="Symbol"/>
                          <a:cs typeface="Symbol"/>
                        </a:rPr>
                        <a:t>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6413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algn="r" marR="1835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FT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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482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FT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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482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237">
                <a:tc>
                  <a:txBody>
                    <a:bodyPr/>
                    <a:lstStyle/>
                    <a:p>
                      <a:pPr algn="r" marR="146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182" sz="3525" b="1" i="1">
                          <a:latin typeface="Symbol"/>
                          <a:cs typeface="Symbol"/>
                        </a:rPr>
                        <a:t>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330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2400" spc="2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182" sz="3525" spc="30" b="1" i="1">
                          <a:latin typeface="Symbol"/>
                          <a:cs typeface="Symbol"/>
                        </a:rPr>
                        <a:t>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514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</a:t>
                      </a: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*FT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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450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 spc="2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182" sz="3525" spc="30" b="1" i="1">
                          <a:latin typeface="Symbol"/>
                          <a:cs typeface="Symbol"/>
                        </a:rPr>
                        <a:t>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2400" spc="2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182" sz="3525" spc="30" b="1" i="1">
                          <a:latin typeface="Symbol"/>
                          <a:cs typeface="Symbol"/>
                        </a:rPr>
                        <a:t>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5143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237">
                <a:tc>
                  <a:txBody>
                    <a:bodyPr/>
                    <a:lstStyle/>
                    <a:p>
                      <a:pPr algn="r" marR="1917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1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(E)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1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2625" y="5499100"/>
            <a:ext cx="1349375" cy="944880"/>
          </a:xfrm>
          <a:custGeom>
            <a:avLst/>
            <a:gdLst/>
            <a:ahLst/>
            <a:cxnLst/>
            <a:rect l="l" t="t" r="r" b="b"/>
            <a:pathLst>
              <a:path w="1349375" h="944879">
                <a:moveTo>
                  <a:pt x="674687" y="0"/>
                </a:moveTo>
                <a:lnTo>
                  <a:pt x="619352" y="1565"/>
                </a:lnTo>
                <a:lnTo>
                  <a:pt x="565249" y="6181"/>
                </a:lnTo>
                <a:lnTo>
                  <a:pt x="512552" y="13725"/>
                </a:lnTo>
                <a:lnTo>
                  <a:pt x="461434" y="24077"/>
                </a:lnTo>
                <a:lnTo>
                  <a:pt x="412068" y="37114"/>
                </a:lnTo>
                <a:lnTo>
                  <a:pt x="364629" y="52715"/>
                </a:lnTo>
                <a:lnTo>
                  <a:pt x="319291" y="70758"/>
                </a:lnTo>
                <a:lnTo>
                  <a:pt x="276225" y="91122"/>
                </a:lnTo>
                <a:lnTo>
                  <a:pt x="235608" y="113686"/>
                </a:lnTo>
                <a:lnTo>
                  <a:pt x="197611" y="138327"/>
                </a:lnTo>
                <a:lnTo>
                  <a:pt x="162409" y="164925"/>
                </a:lnTo>
                <a:lnTo>
                  <a:pt x="130175" y="193358"/>
                </a:lnTo>
                <a:lnTo>
                  <a:pt x="101083" y="223503"/>
                </a:lnTo>
                <a:lnTo>
                  <a:pt x="75307" y="255240"/>
                </a:lnTo>
                <a:lnTo>
                  <a:pt x="53020" y="288448"/>
                </a:lnTo>
                <a:lnTo>
                  <a:pt x="34396" y="323003"/>
                </a:lnTo>
                <a:lnTo>
                  <a:pt x="19608" y="358786"/>
                </a:lnTo>
                <a:lnTo>
                  <a:pt x="8830" y="395674"/>
                </a:lnTo>
                <a:lnTo>
                  <a:pt x="2236" y="433546"/>
                </a:lnTo>
                <a:lnTo>
                  <a:pt x="0" y="472281"/>
                </a:lnTo>
                <a:lnTo>
                  <a:pt x="2236" y="511015"/>
                </a:lnTo>
                <a:lnTo>
                  <a:pt x="8830" y="548887"/>
                </a:lnTo>
                <a:lnTo>
                  <a:pt x="19608" y="585775"/>
                </a:lnTo>
                <a:lnTo>
                  <a:pt x="34396" y="621558"/>
                </a:lnTo>
                <a:lnTo>
                  <a:pt x="53020" y="656114"/>
                </a:lnTo>
                <a:lnTo>
                  <a:pt x="75307" y="689321"/>
                </a:lnTo>
                <a:lnTo>
                  <a:pt x="101083" y="721058"/>
                </a:lnTo>
                <a:lnTo>
                  <a:pt x="130175" y="751204"/>
                </a:lnTo>
                <a:lnTo>
                  <a:pt x="162409" y="779636"/>
                </a:lnTo>
                <a:lnTo>
                  <a:pt x="197611" y="806234"/>
                </a:lnTo>
                <a:lnTo>
                  <a:pt x="235608" y="830876"/>
                </a:lnTo>
                <a:lnTo>
                  <a:pt x="276225" y="853439"/>
                </a:lnTo>
                <a:lnTo>
                  <a:pt x="319291" y="873804"/>
                </a:lnTo>
                <a:lnTo>
                  <a:pt x="364629" y="891847"/>
                </a:lnTo>
                <a:lnTo>
                  <a:pt x="412068" y="907448"/>
                </a:lnTo>
                <a:lnTo>
                  <a:pt x="461434" y="920485"/>
                </a:lnTo>
                <a:lnTo>
                  <a:pt x="512552" y="930836"/>
                </a:lnTo>
                <a:lnTo>
                  <a:pt x="565249" y="938381"/>
                </a:lnTo>
                <a:lnTo>
                  <a:pt x="619352" y="942997"/>
                </a:lnTo>
                <a:lnTo>
                  <a:pt x="674687" y="944562"/>
                </a:lnTo>
                <a:lnTo>
                  <a:pt x="730022" y="942997"/>
                </a:lnTo>
                <a:lnTo>
                  <a:pt x="784125" y="938381"/>
                </a:lnTo>
                <a:lnTo>
                  <a:pt x="836822" y="930836"/>
                </a:lnTo>
                <a:lnTo>
                  <a:pt x="887940" y="920485"/>
                </a:lnTo>
                <a:lnTo>
                  <a:pt x="937306" y="907448"/>
                </a:lnTo>
                <a:lnTo>
                  <a:pt x="984745" y="891847"/>
                </a:lnTo>
                <a:lnTo>
                  <a:pt x="1030083" y="873804"/>
                </a:lnTo>
                <a:lnTo>
                  <a:pt x="1073149" y="853439"/>
                </a:lnTo>
                <a:lnTo>
                  <a:pt x="1113766" y="830876"/>
                </a:lnTo>
                <a:lnTo>
                  <a:pt x="1151763" y="806234"/>
                </a:lnTo>
                <a:lnTo>
                  <a:pt x="1186965" y="779636"/>
                </a:lnTo>
                <a:lnTo>
                  <a:pt x="1219199" y="751204"/>
                </a:lnTo>
                <a:lnTo>
                  <a:pt x="1248291" y="721058"/>
                </a:lnTo>
                <a:lnTo>
                  <a:pt x="1274067" y="689321"/>
                </a:lnTo>
                <a:lnTo>
                  <a:pt x="1296354" y="656114"/>
                </a:lnTo>
                <a:lnTo>
                  <a:pt x="1314978" y="621558"/>
                </a:lnTo>
                <a:lnTo>
                  <a:pt x="1329766" y="585775"/>
                </a:lnTo>
                <a:lnTo>
                  <a:pt x="1340544" y="548887"/>
                </a:lnTo>
                <a:lnTo>
                  <a:pt x="1347138" y="511015"/>
                </a:lnTo>
                <a:lnTo>
                  <a:pt x="1349375" y="472281"/>
                </a:lnTo>
                <a:lnTo>
                  <a:pt x="1347138" y="433546"/>
                </a:lnTo>
                <a:lnTo>
                  <a:pt x="1340544" y="395674"/>
                </a:lnTo>
                <a:lnTo>
                  <a:pt x="1329766" y="358786"/>
                </a:lnTo>
                <a:lnTo>
                  <a:pt x="1314978" y="323003"/>
                </a:lnTo>
                <a:lnTo>
                  <a:pt x="1296354" y="288448"/>
                </a:lnTo>
                <a:lnTo>
                  <a:pt x="1274067" y="255240"/>
                </a:lnTo>
                <a:lnTo>
                  <a:pt x="1248291" y="223503"/>
                </a:lnTo>
                <a:lnTo>
                  <a:pt x="1219199" y="193358"/>
                </a:lnTo>
                <a:lnTo>
                  <a:pt x="1186965" y="164925"/>
                </a:lnTo>
                <a:lnTo>
                  <a:pt x="1151763" y="138327"/>
                </a:lnTo>
                <a:lnTo>
                  <a:pt x="1113766" y="113686"/>
                </a:lnTo>
                <a:lnTo>
                  <a:pt x="1073149" y="91122"/>
                </a:lnTo>
                <a:lnTo>
                  <a:pt x="1030083" y="70758"/>
                </a:lnTo>
                <a:lnTo>
                  <a:pt x="984745" y="52715"/>
                </a:lnTo>
                <a:lnTo>
                  <a:pt x="937306" y="37114"/>
                </a:lnTo>
                <a:lnTo>
                  <a:pt x="887940" y="24077"/>
                </a:lnTo>
                <a:lnTo>
                  <a:pt x="836822" y="13725"/>
                </a:lnTo>
                <a:lnTo>
                  <a:pt x="784125" y="6181"/>
                </a:lnTo>
                <a:lnTo>
                  <a:pt x="730022" y="1565"/>
                </a:lnTo>
                <a:lnTo>
                  <a:pt x="67468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26066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FF0000"/>
                </a:solidFill>
                <a:latin typeface="Verdana"/>
                <a:cs typeface="Verdana"/>
              </a:rPr>
              <a:t>LL(</a:t>
            </a:r>
            <a:r>
              <a:rPr dirty="0" sz="4000" spc="5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dirty="0" sz="400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r>
              <a:rPr dirty="0" sz="3900" spc="90">
                <a:solidFill>
                  <a:srgbClr val="FF0000"/>
                </a:solidFill>
              </a:rPr>
              <a:t>文法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307340" y="923036"/>
            <a:ext cx="6339205" cy="200660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baseline="1182" sz="3525" spc="75" b="1">
                <a:latin typeface="黑体"/>
                <a:cs typeface="黑体"/>
              </a:rPr>
              <a:t>例：考虑如下映射程序设计语言中</a:t>
            </a:r>
            <a:r>
              <a:rPr dirty="0" sz="2400" spc="-5" b="1">
                <a:latin typeface="Times New Roman"/>
                <a:cs typeface="Times New Roman"/>
              </a:rPr>
              <a:t>if</a:t>
            </a:r>
            <a:r>
              <a:rPr dirty="0" baseline="1182" sz="3525" spc="75" b="1">
                <a:latin typeface="黑体"/>
                <a:cs typeface="黑体"/>
              </a:rPr>
              <a:t>语句的文法</a:t>
            </a:r>
            <a:endParaRPr baseline="1182" sz="3525">
              <a:latin typeface="黑体"/>
              <a:cs typeface="黑体"/>
            </a:endParaRPr>
          </a:p>
          <a:p>
            <a:pPr marL="787400" marR="4171950">
              <a:lnSpc>
                <a:spcPct val="121000"/>
              </a:lnSpc>
              <a:spcBef>
                <a:spcPts val="15"/>
              </a:spcBef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iEtSS</a:t>
            </a:r>
            <a:r>
              <a:rPr dirty="0" baseline="1424" sz="2925" spc="7" b="1" i="1">
                <a:latin typeface="Symbol"/>
                <a:cs typeface="Symbol"/>
              </a:rPr>
              <a:t></a:t>
            </a:r>
            <a:r>
              <a:rPr dirty="0" baseline="1424" sz="2925" spc="7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|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 </a:t>
            </a: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baseline="1424" sz="2925" spc="15" b="1" i="1">
                <a:latin typeface="Symbol"/>
                <a:cs typeface="Symbol"/>
              </a:rPr>
              <a:t></a:t>
            </a:r>
            <a:r>
              <a:rPr dirty="0" sz="2000" spc="10" b="1">
                <a:latin typeface="Times New Roman"/>
                <a:cs typeface="Times New Roman"/>
              </a:rPr>
              <a:t>eS </a:t>
            </a:r>
            <a:r>
              <a:rPr dirty="0" sz="2000" b="1">
                <a:latin typeface="Times New Roman"/>
                <a:cs typeface="Times New Roman"/>
              </a:rPr>
              <a:t>|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baseline="1424" sz="2925" spc="30" b="1" i="1">
                <a:latin typeface="Symbol"/>
                <a:cs typeface="Symbol"/>
              </a:rPr>
              <a:t></a:t>
            </a:r>
            <a:endParaRPr baseline="1424" sz="2925">
              <a:latin typeface="Symbol"/>
              <a:cs typeface="Symbol"/>
            </a:endParaRPr>
          </a:p>
          <a:p>
            <a:pPr marL="787400">
              <a:lnSpc>
                <a:spcPct val="100000"/>
              </a:lnSpc>
              <a:spcBef>
                <a:spcPts val="480"/>
              </a:spcBef>
              <a:tabLst>
                <a:tab pos="2682240" algn="l"/>
              </a:tabLst>
            </a:pPr>
            <a:r>
              <a:rPr dirty="0" sz="2000" spc="15" b="1">
                <a:latin typeface="Times New Roman"/>
                <a:cs typeface="Times New Roman"/>
              </a:rPr>
              <a:t>E</a:t>
            </a:r>
            <a:r>
              <a:rPr dirty="0" baseline="1424" sz="2925" spc="22" b="1" i="1">
                <a:latin typeface="Symbol"/>
                <a:cs typeface="Symbol"/>
              </a:rPr>
              <a:t></a:t>
            </a:r>
            <a:r>
              <a:rPr dirty="0" sz="2000" spc="15" b="1">
                <a:latin typeface="Times New Roman"/>
                <a:cs typeface="Times New Roman"/>
              </a:rPr>
              <a:t>b	</a:t>
            </a:r>
            <a:r>
              <a:rPr dirty="0" baseline="1424" sz="2925" spc="75" b="1">
                <a:latin typeface="黑体"/>
                <a:cs typeface="黑体"/>
              </a:rPr>
              <a:t>（文法</a:t>
            </a:r>
            <a:r>
              <a:rPr dirty="0" sz="2000" spc="10" b="1">
                <a:latin typeface="Times New Roman"/>
                <a:cs typeface="Times New Roman"/>
              </a:rPr>
              <a:t>4.5</a:t>
            </a:r>
            <a:r>
              <a:rPr dirty="0" baseline="1424" sz="2925" spc="15" b="1">
                <a:latin typeface="黑体"/>
                <a:cs typeface="黑体"/>
              </a:rPr>
              <a:t>）</a:t>
            </a:r>
            <a:endParaRPr baseline="1424" sz="29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baseline="1182" sz="3525" spc="75" b="1">
                <a:latin typeface="黑体"/>
                <a:cs typeface="黑体"/>
              </a:rPr>
              <a:t>构造各非终结符号的</a:t>
            </a:r>
            <a:r>
              <a:rPr dirty="0" sz="2400" spc="-5" b="1">
                <a:latin typeface="Times New Roman"/>
                <a:cs typeface="Times New Roman"/>
              </a:rPr>
              <a:t>FIRST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400" spc="-5" b="1">
                <a:latin typeface="Times New Roman"/>
                <a:cs typeface="Times New Roman"/>
              </a:rPr>
              <a:t>FOLLOW</a:t>
            </a:r>
            <a:r>
              <a:rPr dirty="0" baseline="1182" sz="3525" spc="75" b="1">
                <a:latin typeface="黑体"/>
                <a:cs typeface="黑体"/>
              </a:rPr>
              <a:t>集合：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303267"/>
            <a:ext cx="5002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75" b="1">
                <a:latin typeface="黑体"/>
                <a:cs typeface="黑体"/>
              </a:rPr>
              <a:t>应用算法</a:t>
            </a:r>
            <a:r>
              <a:rPr dirty="0" sz="2400" spc="10" b="1">
                <a:latin typeface="Times New Roman"/>
                <a:cs typeface="Times New Roman"/>
              </a:rPr>
              <a:t>4.2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构造该文法的分析表：</a:t>
            </a:r>
            <a:endParaRPr baseline="1182" sz="3525">
              <a:latin typeface="黑体"/>
              <a:cs typeface="黑体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30350" y="3008313"/>
          <a:ext cx="5212080" cy="120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710"/>
                <a:gridCol w="1219200"/>
                <a:gridCol w="1219200"/>
                <a:gridCol w="1142364"/>
              </a:tblGrid>
              <a:tr h="4460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63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baseline="1182" sz="3525" spc="7" b="1" i="1">
                          <a:latin typeface="Symbol"/>
                          <a:cs typeface="Symbol"/>
                        </a:rPr>
                        <a:t>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00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ts val="2520"/>
                        </a:lnSpc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FIRST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35585">
                        <a:lnSpc>
                          <a:spcPts val="2520"/>
                        </a:lnSpc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i,</a:t>
                      </a:r>
                      <a:r>
                        <a:rPr dirty="0" sz="2400" spc="-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ts val="2520"/>
                        </a:lnSpc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e,</a:t>
                      </a:r>
                      <a:r>
                        <a:rPr dirty="0" sz="24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1182" sz="3525" spc="30" b="1" i="1">
                          <a:latin typeface="Symbol"/>
                          <a:cs typeface="Symbol"/>
                        </a:rPr>
                        <a:t></a:t>
                      </a:r>
                      <a:endParaRPr baseline="1182" sz="3525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0">
                        <a:lnSpc>
                          <a:spcPts val="252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90805">
                        <a:lnSpc>
                          <a:spcPts val="2425"/>
                        </a:lnSpc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FOLLOW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2425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$,</a:t>
                      </a:r>
                      <a:r>
                        <a:rPr dirty="0" sz="2400" spc="-1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ts val="2425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$,</a:t>
                      </a:r>
                      <a:r>
                        <a:rPr dirty="0" sz="24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1440">
                        <a:lnSpc>
                          <a:spcPts val="2425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9450" y="4810125"/>
          <a:ext cx="7482205" cy="193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066800"/>
                <a:gridCol w="1066800"/>
                <a:gridCol w="1143000"/>
                <a:gridCol w="1676400"/>
                <a:gridCol w="914400"/>
                <a:gridCol w="1143000"/>
              </a:tblGrid>
              <a:tr h="4412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84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a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b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01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e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78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i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t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33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$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5124">
                <a:tc>
                  <a:txBody>
                    <a:bodyPr/>
                    <a:lstStyle/>
                    <a:p>
                      <a:pPr marL="91440">
                        <a:lnSpc>
                          <a:spcPts val="2635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S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2635"/>
                        </a:lnSpc>
                      </a:pPr>
                      <a:r>
                        <a:rPr dirty="0" sz="2350" spc="30" b="1">
                          <a:latin typeface="宋体"/>
                          <a:cs typeface="宋体"/>
                        </a:rPr>
                        <a:t>S</a:t>
                      </a:r>
                      <a:r>
                        <a:rPr dirty="0" sz="23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a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2635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</a:t>
                      </a:r>
                      <a:r>
                        <a:rPr dirty="0" sz="2350" spc="2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iEtSS</a:t>
                      </a:r>
                      <a:r>
                        <a:rPr dirty="0" sz="2350" spc="25" b="1" i="1">
                          <a:latin typeface="Symbol"/>
                          <a:cs typeface="Symbol"/>
                        </a:rPr>
                        <a:t></a:t>
                      </a:r>
                      <a:endParaRPr sz="23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3223">
                <a:tc>
                  <a:txBody>
                    <a:bodyPr/>
                    <a:lstStyle/>
                    <a:p>
                      <a:pPr marL="91440">
                        <a:lnSpc>
                          <a:spcPts val="2390"/>
                        </a:lnSpc>
                      </a:pPr>
                      <a:r>
                        <a:rPr dirty="0" sz="2350" spc="15" b="1">
                          <a:latin typeface="宋体"/>
                          <a:cs typeface="宋体"/>
                        </a:rPr>
                        <a:t>S</a:t>
                      </a:r>
                      <a:r>
                        <a:rPr dirty="0" sz="2350" spc="15" b="1" i="1">
                          <a:latin typeface="Symbol"/>
                          <a:cs typeface="Symbol"/>
                        </a:rPr>
                        <a:t></a:t>
                      </a:r>
                      <a:endParaRPr sz="23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239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</a:t>
                      </a:r>
                      <a:r>
                        <a:rPr dirty="0" sz="2350" spc="25" b="1" i="1">
                          <a:latin typeface="Symbol"/>
                          <a:cs typeface="Symbol"/>
                        </a:rPr>
                        <a:t></a:t>
                      </a:r>
                      <a:r>
                        <a:rPr dirty="0" sz="2350" spc="25" b="1">
                          <a:latin typeface="宋体"/>
                          <a:cs typeface="宋体"/>
                        </a:rPr>
                        <a:t>eS</a:t>
                      </a:r>
                      <a:endParaRPr sz="2350">
                        <a:latin typeface="宋体"/>
                        <a:cs typeface="宋体"/>
                      </a:endParaRPr>
                    </a:p>
                    <a:p>
                      <a:pPr marL="2717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</a:t>
                      </a:r>
                      <a:r>
                        <a:rPr dirty="0" sz="2350" spc="25" b="1" i="1">
                          <a:latin typeface="Symbol"/>
                          <a:cs typeface="Symbol"/>
                        </a:rPr>
                        <a:t></a:t>
                      </a:r>
                      <a:endParaRPr sz="23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2390"/>
                        </a:lnSpc>
                      </a:pPr>
                      <a:r>
                        <a:rPr dirty="0" sz="2350" spc="25" b="1">
                          <a:latin typeface="宋体"/>
                          <a:cs typeface="宋体"/>
                        </a:rPr>
                        <a:t>S</a:t>
                      </a:r>
                      <a:r>
                        <a:rPr dirty="0" sz="2350" spc="25" b="1" i="1">
                          <a:latin typeface="Symbol"/>
                          <a:cs typeface="Symbol"/>
                        </a:rPr>
                        <a:t></a:t>
                      </a:r>
                      <a:endParaRPr sz="23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589">
                <a:tc>
                  <a:txBody>
                    <a:bodyPr/>
                    <a:lstStyle/>
                    <a:p>
                      <a:pPr marL="91440">
                        <a:lnSpc>
                          <a:spcPts val="2740"/>
                        </a:lnSpc>
                      </a:pPr>
                      <a:r>
                        <a:rPr dirty="0" sz="2350" b="1">
                          <a:latin typeface="宋体"/>
                          <a:cs typeface="宋体"/>
                        </a:rPr>
                        <a:t>E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2740"/>
                        </a:lnSpc>
                      </a:pPr>
                      <a:r>
                        <a:rPr dirty="0" sz="2350" spc="30" b="1">
                          <a:latin typeface="宋体"/>
                          <a:cs typeface="宋体"/>
                        </a:rPr>
                        <a:t>E</a:t>
                      </a:r>
                      <a:r>
                        <a:rPr dirty="0" sz="2350" spc="30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350" spc="30" b="1">
                          <a:latin typeface="宋体"/>
                          <a:cs typeface="宋体"/>
                        </a:rPr>
                        <a:t>b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15468"/>
            <a:ext cx="3313429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0000"/>
                </a:solidFill>
                <a:latin typeface="Verdana"/>
                <a:cs typeface="Verdana"/>
              </a:rPr>
              <a:t>LL(1)</a:t>
            </a:r>
            <a:r>
              <a:rPr dirty="0" sz="3100" spc="95">
                <a:solidFill>
                  <a:srgbClr val="FF0000"/>
                </a:solidFill>
              </a:rPr>
              <a:t>文法（续）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052" y="1122171"/>
            <a:ext cx="8032750" cy="270383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188595" indent="-342900">
              <a:lnSpc>
                <a:spcPct val="101400"/>
              </a:lnSpc>
              <a:spcBef>
                <a:spcPts val="5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如果一个文法的预测分析表</a:t>
            </a:r>
            <a:r>
              <a:rPr dirty="0" sz="2800" spc="-5" b="1">
                <a:latin typeface="Verdana"/>
                <a:cs typeface="Verdana"/>
              </a:rPr>
              <a:t>M</a:t>
            </a:r>
            <a:r>
              <a:rPr dirty="0" baseline="1010" sz="4125" spc="67" b="1">
                <a:latin typeface="黑体"/>
                <a:cs typeface="黑体"/>
              </a:rPr>
              <a:t>不含多重定义的表 项，则称该文法为</a:t>
            </a:r>
            <a:r>
              <a:rPr dirty="0" sz="2800" spc="-5" b="1">
                <a:latin typeface="Verdana"/>
                <a:cs typeface="Verdana"/>
              </a:rPr>
              <a:t>LL(1)</a:t>
            </a:r>
            <a:r>
              <a:rPr dirty="0" baseline="1010" sz="4125" spc="67" b="1">
                <a:latin typeface="黑体"/>
                <a:cs typeface="黑体"/>
              </a:rPr>
              <a:t>文法。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 b="1">
                <a:latin typeface="Verdana"/>
                <a:cs typeface="Verdana"/>
              </a:rPr>
              <a:t>LL(1)</a:t>
            </a:r>
            <a:r>
              <a:rPr dirty="0" baseline="1010" sz="4125" spc="67" b="1">
                <a:latin typeface="黑体"/>
                <a:cs typeface="黑体"/>
              </a:rPr>
              <a:t>的含义：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4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第一个</a:t>
            </a:r>
            <a:r>
              <a:rPr dirty="0" sz="2400" spc="-5" b="1">
                <a:latin typeface="Verdana"/>
                <a:cs typeface="Verdana"/>
              </a:rPr>
              <a:t>L</a:t>
            </a:r>
            <a:r>
              <a:rPr dirty="0" baseline="1182" sz="3525" spc="75" b="1">
                <a:latin typeface="黑体"/>
                <a:cs typeface="黑体"/>
              </a:rPr>
              <a:t>表示从左至右扫描输入符号串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第二个</a:t>
            </a:r>
            <a:r>
              <a:rPr dirty="0" sz="2400" spc="-5" b="1">
                <a:latin typeface="Verdana"/>
                <a:cs typeface="Verdana"/>
              </a:rPr>
              <a:t>L</a:t>
            </a:r>
            <a:r>
              <a:rPr dirty="0" baseline="1182" sz="3525" spc="75" b="1">
                <a:latin typeface="黑体"/>
                <a:cs typeface="黑体"/>
              </a:rPr>
              <a:t>表示生成输入串的一个最左推导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5" b="1">
                <a:latin typeface="Verdana"/>
                <a:cs typeface="Verdana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表示在决定分析程序的每步动作时，向前看一个符号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413575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FF0000"/>
                </a:solidFill>
                <a:latin typeface="Verdana"/>
                <a:cs typeface="Verdana"/>
              </a:rPr>
              <a:t>LL(1)</a:t>
            </a:r>
            <a:r>
              <a:rPr dirty="0" sz="3900" spc="90">
                <a:solidFill>
                  <a:srgbClr val="FF0000"/>
                </a:solidFill>
              </a:rPr>
              <a:t>文法的判断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27" y="1348600"/>
            <a:ext cx="7891780" cy="4931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根据文法产生式判断：</a:t>
            </a:r>
            <a:endParaRPr baseline="1010" sz="4125">
              <a:latin typeface="黑体"/>
              <a:cs typeface="黑体"/>
            </a:endParaRPr>
          </a:p>
          <a:p>
            <a:pPr marL="355600" marR="5080">
              <a:lnSpc>
                <a:spcPts val="3310"/>
              </a:lnSpc>
              <a:spcBef>
                <a:spcPts val="210"/>
              </a:spcBef>
            </a:pPr>
            <a:r>
              <a:rPr dirty="0" baseline="1010" sz="4125" spc="67" b="1">
                <a:latin typeface="黑体"/>
                <a:cs typeface="黑体"/>
              </a:rPr>
              <a:t>一个文法是</a:t>
            </a:r>
            <a:r>
              <a:rPr dirty="0" sz="2800" spc="-5" b="1">
                <a:latin typeface="Verdana"/>
                <a:cs typeface="Verdana"/>
              </a:rPr>
              <a:t>LL(1)</a:t>
            </a:r>
            <a:r>
              <a:rPr dirty="0" baseline="1010" sz="4125" spc="67" b="1">
                <a:latin typeface="黑体"/>
                <a:cs typeface="黑体"/>
              </a:rPr>
              <a:t>文法，当且仅当它的每一个产 生式</a:t>
            </a:r>
            <a:r>
              <a:rPr dirty="0" sz="2800" spc="20" b="1">
                <a:latin typeface="Verdana"/>
                <a:cs typeface="Verdana"/>
              </a:rPr>
              <a:t>A</a:t>
            </a:r>
            <a:r>
              <a:rPr dirty="0" baseline="1010" sz="4125" spc="30" b="1" i="1">
                <a:latin typeface="Symbol"/>
                <a:cs typeface="Symbol"/>
              </a:rPr>
              <a:t></a:t>
            </a:r>
            <a:r>
              <a:rPr dirty="0" sz="2800" spc="20" b="1">
                <a:latin typeface="Verdana"/>
                <a:cs typeface="Verdana"/>
              </a:rPr>
              <a:t>|</a:t>
            </a:r>
            <a:r>
              <a:rPr dirty="0" baseline="1010" sz="4125" spc="30" b="1" i="1">
                <a:latin typeface="Symbol"/>
                <a:cs typeface="Symbol"/>
              </a:rPr>
              <a:t></a:t>
            </a:r>
            <a:r>
              <a:rPr dirty="0" baseline="1010" sz="4125" spc="30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满足：</a:t>
            </a:r>
            <a:endParaRPr baseline="1010" sz="4125">
              <a:latin typeface="黑体"/>
              <a:cs typeface="黑体"/>
            </a:endParaRPr>
          </a:p>
          <a:p>
            <a:pPr lvl="1" marL="1250950" indent="-381635">
              <a:lnSpc>
                <a:spcPct val="100000"/>
              </a:lnSpc>
              <a:spcBef>
                <a:spcPts val="3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1250315" algn="l"/>
                <a:tab pos="1250950" algn="l"/>
                <a:tab pos="5374640" algn="l"/>
              </a:tabLst>
            </a:pPr>
            <a:r>
              <a:rPr dirty="0" sz="2400" b="1">
                <a:latin typeface="Verdana"/>
                <a:cs typeface="Verdana"/>
              </a:rPr>
              <a:t>FIRST(</a:t>
            </a:r>
            <a:r>
              <a:rPr dirty="0" baseline="1182" sz="3525" b="1" i="1">
                <a:latin typeface="Symbol"/>
                <a:cs typeface="Symbol"/>
              </a:rPr>
              <a:t></a:t>
            </a:r>
            <a:r>
              <a:rPr dirty="0" sz="2400" b="1">
                <a:latin typeface="Verdana"/>
                <a:cs typeface="Verdana"/>
              </a:rPr>
              <a:t>)</a:t>
            </a:r>
            <a:r>
              <a:rPr dirty="0" baseline="1182" sz="3525" b="1">
                <a:latin typeface="Cambria Math"/>
                <a:cs typeface="Cambria Math"/>
              </a:rPr>
              <a:t>∩</a:t>
            </a:r>
            <a:r>
              <a:rPr dirty="0" sz="2400" b="1">
                <a:latin typeface="Verdana"/>
                <a:cs typeface="Verdana"/>
              </a:rPr>
              <a:t>FIRST(</a:t>
            </a:r>
            <a:r>
              <a:rPr dirty="0" baseline="1182" sz="3525" b="1" i="1">
                <a:latin typeface="Symbol"/>
                <a:cs typeface="Symbol"/>
              </a:rPr>
              <a:t></a:t>
            </a:r>
            <a:r>
              <a:rPr dirty="0" sz="2400" b="1">
                <a:latin typeface="Verdana"/>
                <a:cs typeface="Verdana"/>
              </a:rPr>
              <a:t>)=</a:t>
            </a:r>
            <a:r>
              <a:rPr dirty="0" baseline="1182" sz="3525" b="1" i="1">
                <a:latin typeface="Symbol"/>
                <a:cs typeface="Symbol"/>
              </a:rPr>
              <a:t></a:t>
            </a:r>
            <a:r>
              <a:rPr dirty="0" baseline="1182" sz="3525">
                <a:latin typeface="Times New Roman"/>
                <a:cs typeface="Times New Roman"/>
              </a:rPr>
              <a:t>	</a:t>
            </a:r>
            <a:r>
              <a:rPr dirty="0" baseline="1182" sz="3525" spc="75" b="1">
                <a:latin typeface="黑体"/>
                <a:cs typeface="黑体"/>
              </a:rPr>
              <a:t>并且</a:t>
            </a:r>
            <a:endParaRPr baseline="1182" sz="3525">
              <a:latin typeface="黑体"/>
              <a:cs typeface="黑体"/>
            </a:endParaRPr>
          </a:p>
          <a:p>
            <a:pPr lvl="1" marL="1250950" indent="-381635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1250315" algn="l"/>
                <a:tab pos="12509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baseline="1182" sz="3525" spc="30" b="1" i="1">
                <a:latin typeface="Symbol"/>
                <a:cs typeface="Symbol"/>
              </a:rPr>
              <a:t></a:t>
            </a:r>
            <a:r>
              <a:rPr dirty="0" baseline="1182" sz="3525" spc="75" b="1">
                <a:latin typeface="黑体"/>
                <a:cs typeface="黑体"/>
              </a:rPr>
              <a:t>推导出</a:t>
            </a:r>
            <a:r>
              <a:rPr dirty="0" baseline="1182" sz="3525" spc="44" b="1" i="1">
                <a:latin typeface="Symbol"/>
                <a:cs typeface="Symbol"/>
              </a:rPr>
              <a:t></a:t>
            </a:r>
            <a:r>
              <a:rPr dirty="0" baseline="1182" sz="3525" spc="44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</a:t>
            </a:r>
            <a:r>
              <a:rPr dirty="0" sz="2400" b="1">
                <a:latin typeface="Verdana"/>
                <a:cs typeface="Verdana"/>
              </a:rPr>
              <a:t>FIRST(</a:t>
            </a:r>
            <a:r>
              <a:rPr dirty="0" baseline="1182" sz="3525" b="1" i="1">
                <a:latin typeface="Symbol"/>
                <a:cs typeface="Symbol"/>
              </a:rPr>
              <a:t></a:t>
            </a:r>
            <a:r>
              <a:rPr dirty="0" sz="2400" b="1">
                <a:latin typeface="Verdana"/>
                <a:cs typeface="Verdana"/>
              </a:rPr>
              <a:t>)</a:t>
            </a:r>
            <a:r>
              <a:rPr dirty="0" baseline="1182" sz="3525" b="1">
                <a:latin typeface="Cambria Math"/>
                <a:cs typeface="Cambria Math"/>
              </a:rPr>
              <a:t>∩</a:t>
            </a:r>
            <a:r>
              <a:rPr dirty="0" sz="2400" b="1">
                <a:latin typeface="Verdana"/>
                <a:cs typeface="Verdana"/>
              </a:rPr>
              <a:t>FOLLOW(A)=</a:t>
            </a:r>
            <a:r>
              <a:rPr dirty="0" baseline="1182" sz="3525" b="1" i="1">
                <a:latin typeface="Symbol"/>
                <a:cs typeface="Symbol"/>
              </a:rPr>
              <a:t></a:t>
            </a:r>
            <a:endParaRPr baseline="1182" sz="3525">
              <a:latin typeface="Symbol"/>
              <a:cs typeface="Symbol"/>
            </a:endParaRPr>
          </a:p>
          <a:p>
            <a:pPr marL="355600" indent="-342900">
              <a:lnSpc>
                <a:spcPts val="3270"/>
              </a:lnSpc>
              <a:spcBef>
                <a:spcPts val="87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根据分析表判断：</a:t>
            </a:r>
            <a:endParaRPr baseline="1010" sz="4125">
              <a:latin typeface="黑体"/>
              <a:cs typeface="黑体"/>
            </a:endParaRPr>
          </a:p>
          <a:p>
            <a:pPr marL="355600" marR="107950">
              <a:lnSpc>
                <a:spcPts val="3410"/>
              </a:lnSpc>
              <a:spcBef>
                <a:spcPts val="40"/>
              </a:spcBef>
            </a:pPr>
            <a:r>
              <a:rPr dirty="0" baseline="1010" sz="4125" spc="67" b="1">
                <a:latin typeface="黑体"/>
                <a:cs typeface="黑体"/>
              </a:rPr>
              <a:t>如果利用算法</a:t>
            </a:r>
            <a:r>
              <a:rPr dirty="0" sz="2800" spc="-5" b="1">
                <a:latin typeface="Verdana"/>
                <a:cs typeface="Verdana"/>
              </a:rPr>
              <a:t>4.2</a:t>
            </a:r>
            <a:r>
              <a:rPr dirty="0" baseline="1010" sz="4125" spc="67" b="1">
                <a:latin typeface="黑体"/>
                <a:cs typeface="黑体"/>
              </a:rPr>
              <a:t>构造出的分析表中不含多重定 义的表项，则文法是</a:t>
            </a:r>
            <a:r>
              <a:rPr dirty="0" sz="2800" spc="-5" b="1">
                <a:latin typeface="Verdana"/>
                <a:cs typeface="Verdana"/>
              </a:rPr>
              <a:t>LL(1)</a:t>
            </a:r>
            <a:r>
              <a:rPr dirty="0" baseline="1010" sz="4125" spc="67" b="1">
                <a:latin typeface="黑体"/>
                <a:cs typeface="黑体"/>
              </a:rPr>
              <a:t>文法。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文法</a:t>
            </a:r>
            <a:r>
              <a:rPr dirty="0" sz="2800" spc="-5" b="1">
                <a:latin typeface="Verdana"/>
                <a:cs typeface="Verdana"/>
              </a:rPr>
              <a:t>4.5</a:t>
            </a:r>
            <a:r>
              <a:rPr dirty="0" baseline="1010" sz="4125" spc="67" b="1">
                <a:latin typeface="黑体"/>
                <a:cs typeface="黑体"/>
              </a:rPr>
              <a:t>不是</a:t>
            </a:r>
            <a:r>
              <a:rPr dirty="0" sz="2800" spc="-5" b="1">
                <a:latin typeface="Verdana"/>
                <a:cs typeface="Verdana"/>
              </a:rPr>
              <a:t>LL(1)</a:t>
            </a:r>
            <a:r>
              <a:rPr dirty="0" baseline="1010" sz="4125" spc="67" b="1">
                <a:latin typeface="黑体"/>
                <a:cs typeface="黑体"/>
              </a:rPr>
              <a:t>文法</a:t>
            </a:r>
            <a:endParaRPr baseline="1010" sz="4125">
              <a:latin typeface="黑体"/>
              <a:cs typeface="黑体"/>
            </a:endParaRPr>
          </a:p>
          <a:p>
            <a:pPr lvl="1" marL="1250950" indent="-381635">
              <a:lnSpc>
                <a:spcPct val="100000"/>
              </a:lnSpc>
              <a:spcBef>
                <a:spcPts val="4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1250315" algn="l"/>
                <a:tab pos="12509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因为</a:t>
            </a:r>
            <a:r>
              <a:rPr dirty="0" sz="2400" b="1">
                <a:latin typeface="Verdana"/>
                <a:cs typeface="Verdana"/>
              </a:rPr>
              <a:t>FIRST(es)</a:t>
            </a:r>
            <a:r>
              <a:rPr dirty="0" baseline="1182" sz="3525" b="1">
                <a:latin typeface="Cambria Math"/>
                <a:cs typeface="Cambria Math"/>
              </a:rPr>
              <a:t>∩</a:t>
            </a:r>
            <a:r>
              <a:rPr dirty="0" sz="2400" b="1">
                <a:latin typeface="Verdana"/>
                <a:cs typeface="Verdana"/>
              </a:rPr>
              <a:t>FOLLOW(S</a:t>
            </a:r>
            <a:r>
              <a:rPr dirty="0" baseline="1182" sz="3525" b="1" i="1">
                <a:latin typeface="Symbol"/>
                <a:cs typeface="Symbol"/>
              </a:rPr>
              <a:t></a:t>
            </a:r>
            <a:r>
              <a:rPr dirty="0" sz="2400" b="1">
                <a:latin typeface="Verdana"/>
                <a:cs typeface="Verdana"/>
              </a:rPr>
              <a:t>)={e}</a:t>
            </a:r>
            <a:endParaRPr sz="2400">
              <a:latin typeface="Verdana"/>
              <a:cs typeface="Verdana"/>
            </a:endParaRPr>
          </a:p>
          <a:p>
            <a:pPr lvl="1" marL="1250950" indent="-381635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1250315" algn="l"/>
                <a:tab pos="1250950" algn="l"/>
              </a:tabLst>
            </a:pPr>
            <a:r>
              <a:rPr dirty="0" sz="2400" spc="-5" b="1">
                <a:latin typeface="Verdana"/>
                <a:cs typeface="Verdana"/>
              </a:rPr>
              <a:t>M[S</a:t>
            </a:r>
            <a:r>
              <a:rPr dirty="0" baseline="1182" sz="3525" spc="-7" b="1" i="1">
                <a:latin typeface="Symbol"/>
                <a:cs typeface="Symbol"/>
              </a:rPr>
              <a:t></a:t>
            </a:r>
            <a:r>
              <a:rPr dirty="0" sz="2400" spc="-5" b="1">
                <a:latin typeface="Verdana"/>
                <a:cs typeface="Verdana"/>
              </a:rPr>
              <a:t>,e]</a:t>
            </a:r>
            <a:r>
              <a:rPr dirty="0" baseline="1182" sz="3525" spc="75" b="1">
                <a:latin typeface="黑体"/>
                <a:cs typeface="黑体"/>
              </a:rPr>
              <a:t>中有两个产生式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44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7159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0000"/>
                </a:solidFill>
              </a:rPr>
              <a:t>预测分析方法中的错误处理示例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9240" y="1271364"/>
            <a:ext cx="8604250" cy="454342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93700" marR="43180" indent="-342900">
              <a:lnSpc>
                <a:spcPts val="3679"/>
              </a:lnSpc>
              <a:spcBef>
                <a:spcPts val="290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sz="3100" spc="95" b="1">
                <a:latin typeface="黑体"/>
                <a:cs typeface="黑体"/>
              </a:rPr>
              <a:t>分析过程中，有两种情况可以发现源程序中的 </a:t>
            </a:r>
            <a:r>
              <a:rPr dirty="0" sz="3100" spc="95" b="1">
                <a:latin typeface="黑体"/>
                <a:cs typeface="黑体"/>
              </a:rPr>
              <a:t>语法错误：</a:t>
            </a:r>
            <a:endParaRPr sz="3100">
              <a:latin typeface="黑体"/>
              <a:cs typeface="黑体"/>
            </a:endParaRPr>
          </a:p>
          <a:p>
            <a:pPr lvl="1" marL="1270000" indent="-762000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1270000" algn="l"/>
              </a:tabLst>
            </a:pPr>
            <a:r>
              <a:rPr dirty="0" sz="2800" spc="5" b="1">
                <a:latin typeface="Verdana"/>
                <a:cs typeface="Verdana"/>
              </a:rPr>
              <a:t>X</a:t>
            </a:r>
            <a:r>
              <a:rPr dirty="0" baseline="1010" sz="4125" spc="7" b="1" i="1">
                <a:latin typeface="Symbol"/>
                <a:cs typeface="Symbol"/>
              </a:rPr>
              <a:t></a:t>
            </a:r>
            <a:r>
              <a:rPr dirty="0" sz="2800" spc="5" b="1">
                <a:latin typeface="Verdana"/>
                <a:cs typeface="Verdana"/>
              </a:rPr>
              <a:t>V</a:t>
            </a:r>
            <a:r>
              <a:rPr dirty="0" baseline="-17543" sz="2850" spc="7" b="1">
                <a:latin typeface="Verdana"/>
                <a:cs typeface="Verdana"/>
              </a:rPr>
              <a:t>T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但</a:t>
            </a:r>
            <a:r>
              <a:rPr dirty="0" sz="2800" spc="15" b="1">
                <a:latin typeface="Verdana"/>
                <a:cs typeface="Verdana"/>
              </a:rPr>
              <a:t>X</a:t>
            </a:r>
            <a:r>
              <a:rPr dirty="0" baseline="1010" sz="4125" spc="22" b="1" i="1">
                <a:latin typeface="Symbol"/>
                <a:cs typeface="Symbol"/>
              </a:rPr>
              <a:t></a:t>
            </a:r>
            <a:r>
              <a:rPr dirty="0" sz="2800" spc="15" b="1">
                <a:latin typeface="Verdana"/>
                <a:cs typeface="Verdana"/>
              </a:rPr>
              <a:t>a</a:t>
            </a:r>
            <a:r>
              <a:rPr dirty="0" baseline="1010" sz="4125" spc="22" b="1">
                <a:latin typeface="黑体"/>
                <a:cs typeface="黑体"/>
              </a:rPr>
              <a:t>；</a:t>
            </a:r>
            <a:endParaRPr baseline="1010" sz="4125">
              <a:latin typeface="黑体"/>
              <a:cs typeface="黑体"/>
            </a:endParaRPr>
          </a:p>
          <a:p>
            <a:pPr lvl="1" marL="1270000" indent="-762000">
              <a:lnSpc>
                <a:spcPct val="100000"/>
              </a:lnSpc>
              <a:spcBef>
                <a:spcPts val="745"/>
              </a:spcBef>
              <a:buAutoNum type="arabicParenBoth"/>
              <a:tabLst>
                <a:tab pos="1270000" algn="l"/>
              </a:tabLst>
            </a:pPr>
            <a:r>
              <a:rPr dirty="0" sz="2800" spc="5" b="1">
                <a:latin typeface="Verdana"/>
                <a:cs typeface="Verdana"/>
              </a:rPr>
              <a:t>X</a:t>
            </a:r>
            <a:r>
              <a:rPr dirty="0" baseline="1010" sz="4125" spc="7" b="1" i="1">
                <a:latin typeface="Symbol"/>
                <a:cs typeface="Symbol"/>
              </a:rPr>
              <a:t></a:t>
            </a:r>
            <a:r>
              <a:rPr dirty="0" sz="2800" spc="5" b="1">
                <a:latin typeface="Verdana"/>
                <a:cs typeface="Verdana"/>
              </a:rPr>
              <a:t>V</a:t>
            </a:r>
            <a:r>
              <a:rPr dirty="0" baseline="-17543" sz="2850" spc="7" b="1">
                <a:latin typeface="Verdana"/>
                <a:cs typeface="Verdana"/>
              </a:rPr>
              <a:t>N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但</a:t>
            </a:r>
            <a:r>
              <a:rPr dirty="0" sz="2800" spc="-5" b="1">
                <a:latin typeface="Verdana"/>
                <a:cs typeface="Verdana"/>
              </a:rPr>
              <a:t>M[X,a]</a:t>
            </a:r>
            <a:r>
              <a:rPr dirty="0" baseline="1010" sz="4125" spc="67" b="1">
                <a:latin typeface="黑体"/>
                <a:cs typeface="黑体"/>
              </a:rPr>
              <a:t>为空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Verdana"/>
              <a:buAutoNum type="arabicParenBoth"/>
            </a:pPr>
            <a:endParaRPr sz="42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Clr>
                <a:srgbClr val="0000FF"/>
              </a:buClr>
              <a:buSzPct val="7096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sz="3100" spc="95" b="1">
                <a:latin typeface="黑体"/>
                <a:cs typeface="黑体"/>
              </a:rPr>
              <a:t>错误处理方法：</a:t>
            </a:r>
            <a:endParaRPr sz="3100">
              <a:latin typeface="黑体"/>
              <a:cs typeface="黑体"/>
            </a:endParaRPr>
          </a:p>
          <a:p>
            <a:pPr marL="793750" indent="-285750">
              <a:lnSpc>
                <a:spcPct val="100000"/>
              </a:lnSpc>
              <a:spcBef>
                <a:spcPts val="780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937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第</a:t>
            </a:r>
            <a:r>
              <a:rPr dirty="0" sz="2800" spc="-5" b="1">
                <a:latin typeface="Verdana"/>
                <a:cs typeface="Verdana"/>
              </a:rPr>
              <a:t>(1)</a:t>
            </a:r>
            <a:r>
              <a:rPr dirty="0" baseline="1010" sz="4125" spc="67" b="1">
                <a:latin typeface="黑体"/>
                <a:cs typeface="黑体"/>
              </a:rPr>
              <a:t>种情况，弹出栈顶的终结符号；</a:t>
            </a:r>
            <a:endParaRPr baseline="1010" sz="4125">
              <a:latin typeface="黑体"/>
              <a:cs typeface="黑体"/>
            </a:endParaRPr>
          </a:p>
          <a:p>
            <a:pPr marL="793750" indent="-285750">
              <a:lnSpc>
                <a:spcPts val="3345"/>
              </a:lnSpc>
              <a:spcBef>
                <a:spcPts val="650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93750" algn="l"/>
              </a:tabLst>
            </a:pPr>
            <a:r>
              <a:rPr dirty="0" baseline="1010" sz="4125" spc="277" b="1">
                <a:latin typeface="黑体"/>
                <a:cs typeface="黑体"/>
              </a:rPr>
              <a:t>第</a:t>
            </a:r>
            <a:r>
              <a:rPr dirty="0" sz="2800" spc="45" b="1">
                <a:latin typeface="Verdana"/>
                <a:cs typeface="Verdana"/>
              </a:rPr>
              <a:t>(2)</a:t>
            </a:r>
            <a:r>
              <a:rPr dirty="0" baseline="1010" sz="4125" spc="277" b="1">
                <a:latin typeface="黑体"/>
                <a:cs typeface="黑体"/>
              </a:rPr>
              <a:t>种情况，跳过剩余输入符号串中的若干个</a:t>
            </a:r>
            <a:endParaRPr baseline="1010" sz="4125">
              <a:latin typeface="黑体"/>
              <a:cs typeface="黑体"/>
            </a:endParaRPr>
          </a:p>
          <a:p>
            <a:pPr marL="793750">
              <a:lnSpc>
                <a:spcPts val="3285"/>
              </a:lnSpc>
            </a:pPr>
            <a:r>
              <a:rPr dirty="0" sz="2750" spc="45" b="1">
                <a:latin typeface="黑体"/>
                <a:cs typeface="黑体"/>
              </a:rPr>
              <a:t>符号，直到可以继续进行分析为止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44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27" y="1228359"/>
            <a:ext cx="8072755" cy="315849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3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带有同步化信息的分析表的构造</a:t>
            </a:r>
            <a:endParaRPr baseline="1010" sz="4125">
              <a:latin typeface="黑体"/>
              <a:cs typeface="黑体"/>
            </a:endParaRPr>
          </a:p>
          <a:p>
            <a:pPr lvl="1" marL="793115" marR="55880" indent="-285750">
              <a:lnSpc>
                <a:spcPct val="100800"/>
              </a:lnSpc>
              <a:spcBef>
                <a:spcPts val="53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对于</a:t>
            </a:r>
            <a:r>
              <a:rPr dirty="0" sz="2400" spc="10" b="1">
                <a:latin typeface="Verdana"/>
                <a:cs typeface="Verdana"/>
              </a:rPr>
              <a:t>A</a:t>
            </a:r>
            <a:r>
              <a:rPr dirty="0" baseline="1182" sz="3525" spc="15" b="1" i="1">
                <a:latin typeface="Symbol"/>
                <a:cs typeface="Symbol"/>
              </a:rPr>
              <a:t></a:t>
            </a:r>
            <a:r>
              <a:rPr dirty="0" sz="2400" spc="10" b="1">
                <a:latin typeface="Verdana"/>
                <a:cs typeface="Verdana"/>
              </a:rPr>
              <a:t>V</a:t>
            </a:r>
            <a:r>
              <a:rPr dirty="0" baseline="-17361" sz="2400" spc="15" b="1">
                <a:latin typeface="Verdana"/>
                <a:cs typeface="Verdana"/>
              </a:rPr>
              <a:t>N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b</a:t>
            </a:r>
            <a:r>
              <a:rPr dirty="0" baseline="1182" sz="3525" spc="15" b="1" i="1">
                <a:latin typeface="Symbol"/>
                <a:cs typeface="Symbol"/>
              </a:rPr>
              <a:t></a:t>
            </a:r>
            <a:r>
              <a:rPr dirty="0" sz="2400" spc="10" b="1">
                <a:latin typeface="Verdana"/>
                <a:cs typeface="Verdana"/>
              </a:rPr>
              <a:t>FOLLOW</a:t>
            </a:r>
            <a:r>
              <a:rPr dirty="0" baseline="1182" sz="3525" spc="15" b="1">
                <a:latin typeface="黑体"/>
                <a:cs typeface="黑体"/>
              </a:rPr>
              <a:t>（</a:t>
            </a:r>
            <a:r>
              <a:rPr dirty="0" sz="2400" spc="10" b="1">
                <a:latin typeface="Verdana"/>
                <a:cs typeface="Verdana"/>
              </a:rPr>
              <a:t>A</a:t>
            </a:r>
            <a:r>
              <a:rPr dirty="0" baseline="1182" sz="3525" spc="15" b="1">
                <a:latin typeface="黑体"/>
                <a:cs typeface="黑体"/>
              </a:rPr>
              <a:t>），</a:t>
            </a: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Verdana"/>
                <a:cs typeface="Verdana"/>
              </a:rPr>
              <a:t>M[A,b]</a:t>
            </a:r>
            <a:r>
              <a:rPr dirty="0" baseline="1182" sz="3525" spc="75" b="1">
                <a:latin typeface="黑体"/>
                <a:cs typeface="黑体"/>
              </a:rPr>
              <a:t>为空，  则加入</a:t>
            </a:r>
            <a:r>
              <a:rPr dirty="0" baseline="1182" sz="3525" spc="7" b="1">
                <a:latin typeface="黑体"/>
                <a:cs typeface="黑体"/>
              </a:rPr>
              <a:t>“</a:t>
            </a:r>
            <a:r>
              <a:rPr dirty="0" sz="2400" spc="5" b="1">
                <a:latin typeface="Verdana"/>
                <a:cs typeface="Verdana"/>
              </a:rPr>
              <a:t>synch”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Wingdings"/>
              <a:buChar char=""/>
            </a:pPr>
            <a:endParaRPr sz="36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Clr>
                <a:srgbClr val="0099CC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带有同步化信息的分析表的使用</a:t>
            </a:r>
            <a:endParaRPr baseline="1010" sz="4125">
              <a:latin typeface="黑体"/>
              <a:cs typeface="黑体"/>
            </a:endParaRPr>
          </a:p>
          <a:p>
            <a:pPr marL="793750" indent="-286385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2340"/>
              <a:buFont typeface="Verdana"/>
              <a:buChar char="–"/>
              <a:tabLst>
                <a:tab pos="793115" algn="l"/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Verdana"/>
                <a:cs typeface="Verdana"/>
              </a:rPr>
              <a:t>M[A,b]</a:t>
            </a:r>
            <a:r>
              <a:rPr dirty="0" baseline="1182" sz="3525" spc="75" b="1">
                <a:latin typeface="黑体"/>
                <a:cs typeface="黑体"/>
              </a:rPr>
              <a:t>为空，则跳过</a:t>
            </a:r>
            <a:r>
              <a:rPr dirty="0" sz="2400" spc="15" b="1">
                <a:latin typeface="Verdana"/>
                <a:cs typeface="Verdana"/>
              </a:rPr>
              <a:t>a</a:t>
            </a:r>
            <a:r>
              <a:rPr dirty="0" baseline="1182" sz="3525" spc="22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marL="793750" indent="-286385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2340"/>
              <a:buFont typeface="Verdana"/>
              <a:buChar char="–"/>
              <a:tabLst>
                <a:tab pos="793115" algn="l"/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Verdana"/>
                <a:cs typeface="Verdana"/>
              </a:rPr>
              <a:t>M[A,b]</a:t>
            </a:r>
            <a:r>
              <a:rPr dirty="0" baseline="1182" sz="3525" spc="75" b="1">
                <a:latin typeface="黑体"/>
                <a:cs typeface="黑体"/>
              </a:rPr>
              <a:t>为</a:t>
            </a:r>
            <a:r>
              <a:rPr dirty="0" sz="2400" spc="5" b="1">
                <a:latin typeface="Verdana"/>
                <a:cs typeface="Verdana"/>
              </a:rPr>
              <a:t>synch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则弹出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5631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0000"/>
                </a:solidFill>
              </a:rPr>
              <a:t>带有同步化信息的分析表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44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269" y="877993"/>
            <a:ext cx="6528434" cy="274701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构造文法</a:t>
            </a:r>
            <a:r>
              <a:rPr dirty="0" sz="2800" b="1">
                <a:latin typeface="Times New Roman"/>
                <a:cs typeface="Times New Roman"/>
              </a:rPr>
              <a:t>4.4</a:t>
            </a:r>
            <a:r>
              <a:rPr dirty="0" baseline="1010" sz="4125" spc="67" b="1">
                <a:latin typeface="黑体"/>
                <a:cs typeface="黑体"/>
              </a:rPr>
              <a:t>的带有同步化信息的分析表</a:t>
            </a:r>
            <a:endParaRPr baseline="1010" sz="4125">
              <a:latin typeface="黑体"/>
              <a:cs typeface="黑体"/>
            </a:endParaRPr>
          </a:p>
          <a:p>
            <a:pPr marL="469265" marR="4460875">
              <a:lnSpc>
                <a:spcPct val="119800"/>
              </a:lnSpc>
              <a:spcBef>
                <a:spcPts val="70"/>
              </a:spcBef>
            </a:pP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TE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baseline="1182" sz="3525" spc="7" b="1" i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baseline="1182" sz="3525" spc="7" b="1" i="1">
                <a:latin typeface="Symbol"/>
                <a:cs typeface="Symbol"/>
              </a:rPr>
              <a:t></a:t>
            </a:r>
            <a:r>
              <a:rPr dirty="0" sz="2400" spc="5" b="1">
                <a:latin typeface="Times New Roman"/>
                <a:cs typeface="Times New Roman"/>
              </a:rPr>
              <a:t>+TE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baseline="1182" sz="3525" spc="7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|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30" b="1" i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FT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baseline="1182" sz="3525" spc="7" b="1" i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baseline="1182" sz="3525" spc="7" b="1" i="1">
                <a:latin typeface="Symbol"/>
                <a:cs typeface="Symbol"/>
              </a:rPr>
              <a:t></a:t>
            </a:r>
            <a:r>
              <a:rPr dirty="0" sz="2400" spc="5" b="1">
                <a:latin typeface="Times New Roman"/>
                <a:cs typeface="Times New Roman"/>
              </a:rPr>
              <a:t>*FT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baseline="1182" sz="3525" spc="7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| 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30" b="1" i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F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(E) </a:t>
            </a:r>
            <a:r>
              <a:rPr dirty="0" sz="2400" b="1">
                <a:latin typeface="Times New Roman"/>
                <a:cs typeface="Times New Roman"/>
              </a:rPr>
              <a:t>|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41812" y="1454649"/>
          <a:ext cx="4310380" cy="2529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/>
                <a:gridCol w="1365250"/>
                <a:gridCol w="2305050"/>
              </a:tblGrid>
              <a:tr h="425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FIRST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FOLLOW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239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algn="r" marR="2057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580390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(,	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622935" algn="l"/>
                        </a:tabLst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$,	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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3429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640715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+,	</a:t>
                      </a:r>
                      <a:r>
                        <a:rPr dirty="0" baseline="1424" sz="2925" spc="30" b="1" i="1">
                          <a:latin typeface="Symbol"/>
                          <a:cs typeface="Symbol"/>
                        </a:rPr>
                        <a:t>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622935" algn="l"/>
                        </a:tabLst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$,	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algn="r" marR="2057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59"/>
                        </a:spcBef>
                        <a:tabLst>
                          <a:tab pos="580390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(,	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59"/>
                        </a:spcBef>
                        <a:tabLst>
                          <a:tab pos="622935" algn="l"/>
                          <a:tab pos="1024890" algn="l"/>
                        </a:tabLst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$,	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),	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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3111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622935" algn="l"/>
                        </a:tabLst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*,	</a:t>
                      </a:r>
                      <a:r>
                        <a:rPr dirty="0" baseline="1424" sz="2925" spc="30" b="1" i="1">
                          <a:latin typeface="Symbol"/>
                          <a:cs typeface="Symbol"/>
                        </a:rPr>
                        <a:t>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622935" algn="l"/>
                          <a:tab pos="1024890" algn="l"/>
                        </a:tabLst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$,	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),	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algn="r" marR="2133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580390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(,	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622935" algn="l"/>
                          <a:tab pos="1024890" algn="l"/>
                          <a:tab pos="1486535" algn="l"/>
                        </a:tabLst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$,	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),	+,	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*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1000" y="4062412"/>
          <a:ext cx="8347075" cy="264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/>
                <a:gridCol w="1152525"/>
                <a:gridCol w="1296670"/>
                <a:gridCol w="1295400"/>
                <a:gridCol w="1538604"/>
                <a:gridCol w="1187450"/>
                <a:gridCol w="1185545"/>
              </a:tblGrid>
              <a:tr h="433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*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133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$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424" sz="2925" spc="1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dirty="0" baseline="1424" sz="2925" spc="15" b="1" i="1">
                          <a:latin typeface="Symbol"/>
                          <a:cs typeface="Symbol"/>
                        </a:rPr>
                        <a:t>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30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424" sz="2925" spc="1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dirty="0" baseline="1424" sz="2925" spc="15" b="1" i="1">
                          <a:latin typeface="Symbol"/>
                          <a:cs typeface="Symbol"/>
                        </a:rPr>
                        <a:t>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 spc="-5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synch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54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 spc="-5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0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yn</a:t>
                      </a:r>
                      <a:r>
                        <a:rPr dirty="0" sz="2000" spc="-5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0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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3429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424" sz="2925" spc="15" b="1" i="1">
                          <a:latin typeface="Symbol"/>
                          <a:cs typeface="Symbol"/>
                        </a:rPr>
                        <a:t></a:t>
                      </a: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+TE</a:t>
                      </a:r>
                      <a:r>
                        <a:rPr dirty="0" baseline="1424" sz="2925" spc="15" b="1" i="1">
                          <a:latin typeface="Symbol"/>
                          <a:cs typeface="Symbol"/>
                        </a:rPr>
                        <a:t>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000" spc="2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424" sz="2925" spc="30" b="1" i="1">
                          <a:latin typeface="Symbol"/>
                          <a:cs typeface="Symbol"/>
                        </a:rPr>
                        <a:t>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8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424" sz="2925" spc="7" b="1" i="1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baseline="1424" sz="292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baseline="1424" sz="2925" b="1" i="1">
                          <a:latin typeface="Symbol"/>
                          <a:cs typeface="Symbol"/>
                        </a:rPr>
                        <a:t>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424" sz="2925" spc="1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FT</a:t>
                      </a:r>
                      <a:r>
                        <a:rPr dirty="0" baseline="1424" sz="2925" spc="15" b="1" i="1">
                          <a:latin typeface="Symbol"/>
                          <a:cs typeface="Symbol"/>
                        </a:rPr>
                        <a:t>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-5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synch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424" sz="2925" spc="1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FT</a:t>
                      </a:r>
                      <a:r>
                        <a:rPr dirty="0" baseline="1424" sz="2925" spc="15" b="1" i="1">
                          <a:latin typeface="Symbol"/>
                          <a:cs typeface="Symbol"/>
                        </a:rPr>
                        <a:t>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-5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synch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5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-5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0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yn</a:t>
                      </a:r>
                      <a:r>
                        <a:rPr dirty="0" sz="2000" spc="-5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0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000">
                          <a:latin typeface="Symbol"/>
                          <a:cs typeface="Symbol"/>
                        </a:rPr>
                        <a:t>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3175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2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424" sz="2925" spc="30" b="1" i="1">
                          <a:latin typeface="Symbol"/>
                          <a:cs typeface="Symbol"/>
                        </a:rPr>
                        <a:t>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424" sz="2925" spc="15" b="1" i="1">
                          <a:latin typeface="Symbol"/>
                          <a:cs typeface="Symbol"/>
                        </a:rPr>
                        <a:t></a:t>
                      </a: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*FT</a:t>
                      </a:r>
                      <a:r>
                        <a:rPr dirty="0" baseline="1424" sz="2925" spc="15" b="1" i="1">
                          <a:latin typeface="Symbol"/>
                          <a:cs typeface="Symbol"/>
                        </a:rPr>
                        <a:t>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2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424" sz="2925" spc="30" b="1" i="1">
                          <a:latin typeface="Symbol"/>
                          <a:cs typeface="Symbol"/>
                        </a:rPr>
                        <a:t>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8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424" sz="2925" spc="7" b="1" i="1">
                          <a:latin typeface="Symbol"/>
                          <a:cs typeface="Symbol"/>
                        </a:rPr>
                        <a:t></a:t>
                      </a:r>
                      <a:r>
                        <a:rPr dirty="0" baseline="1424" sz="292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baseline="1424" sz="2925" b="1" i="1">
                          <a:latin typeface="Symbol"/>
                          <a:cs typeface="Symbol"/>
                        </a:rPr>
                        <a:t></a:t>
                      </a:r>
                      <a:endParaRPr baseline="1424" sz="2925">
                        <a:latin typeface="Symbol"/>
                        <a:cs typeface="Symbol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1424" sz="29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-5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synch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-5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synch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1424" sz="29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(E)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-5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synch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5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-5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0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yn</a:t>
                      </a:r>
                      <a:r>
                        <a:rPr dirty="0" sz="2000" spc="-5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000" b="1">
                          <a:solidFill>
                            <a:srgbClr val="3333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示例：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313" y="874712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1313" y="1200150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1313" y="1525589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1313" y="1851026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1313" y="2211390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1313" y="2538415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1313" y="2862265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1313" y="3189290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1313" y="3514728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1313" y="3840165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1313" y="4165603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1313" y="4491042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1313" y="4816480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313" y="5143505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1313" y="5467355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1313" y="5794380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1313" y="549275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1313" y="6118230"/>
            <a:ext cx="8574405" cy="0"/>
          </a:xfrm>
          <a:custGeom>
            <a:avLst/>
            <a:gdLst/>
            <a:ahLst/>
            <a:cxnLst/>
            <a:rect l="l" t="t" r="r" b="b"/>
            <a:pathLst>
              <a:path w="8574405" h="0">
                <a:moveTo>
                  <a:pt x="0" y="0"/>
                </a:moveTo>
                <a:lnTo>
                  <a:pt x="8574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225045" y="840739"/>
            <a:ext cx="765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id</a:t>
            </a:r>
            <a:r>
              <a:rPr dirty="0" sz="1800" b="1">
                <a:latin typeface="Times New Roman"/>
                <a:cs typeface="Times New Roman"/>
              </a:rPr>
              <a:t>*</a:t>
            </a:r>
            <a:r>
              <a:rPr dirty="0" sz="1800" spc="-5" b="1">
                <a:latin typeface="Times New Roman"/>
                <a:cs typeface="Times New Roman"/>
              </a:rPr>
              <a:t>+id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8190" y="785875"/>
            <a:ext cx="502284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Times New Roman"/>
                <a:cs typeface="Times New Roman"/>
              </a:rPr>
              <a:t>$E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b="1">
                <a:latin typeface="Times New Roman"/>
                <a:cs typeface="Times New Roman"/>
              </a:rPr>
              <a:t>$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800" b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5997" y="1169923"/>
            <a:ext cx="765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id</a:t>
            </a:r>
            <a:r>
              <a:rPr dirty="0" sz="1800" b="1">
                <a:latin typeface="Times New Roman"/>
                <a:cs typeface="Times New Roman"/>
              </a:rPr>
              <a:t>*</a:t>
            </a:r>
            <a:r>
              <a:rPr dirty="0" sz="1800" spc="-5" b="1">
                <a:latin typeface="Times New Roman"/>
                <a:cs typeface="Times New Roman"/>
              </a:rPr>
              <a:t>+id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31387" y="1499108"/>
            <a:ext cx="765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id</a:t>
            </a:r>
            <a:r>
              <a:rPr dirty="0" sz="1800" b="1">
                <a:latin typeface="Times New Roman"/>
                <a:cs typeface="Times New Roman"/>
              </a:rPr>
              <a:t>*</a:t>
            </a:r>
            <a:r>
              <a:rPr dirty="0" sz="1800" spc="-5" b="1">
                <a:latin typeface="Times New Roman"/>
                <a:cs typeface="Times New Roman"/>
              </a:rPr>
              <a:t>+id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8702" y="1115059"/>
            <a:ext cx="75184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 marR="5080" indent="-25400">
              <a:lnSpc>
                <a:spcPct val="12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F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750" spc="10" b="1" i="1">
                <a:latin typeface="Symbol"/>
                <a:cs typeface="Symbol"/>
              </a:rPr>
              <a:t>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800" spc="10" b="1">
                <a:latin typeface="Times New Roman"/>
                <a:cs typeface="Times New Roman"/>
              </a:rPr>
              <a:t>F</a:t>
            </a:r>
            <a:r>
              <a:rPr dirty="0" sz="1750" spc="10" b="1" i="1">
                <a:latin typeface="Symbol"/>
                <a:cs typeface="Symbol"/>
              </a:rPr>
              <a:t></a:t>
            </a:r>
            <a:r>
              <a:rPr dirty="0" sz="1800" spc="10" b="1">
                <a:latin typeface="Times New Roman"/>
                <a:cs typeface="Times New Roman"/>
              </a:rPr>
              <a:t>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8190" y="1441196"/>
            <a:ext cx="749935" cy="69024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800" b="1">
                <a:latin typeface="Times New Roman"/>
                <a:cs typeface="Times New Roman"/>
              </a:rPr>
              <a:t>$E</a:t>
            </a:r>
            <a:r>
              <a:rPr dirty="0" sz="1750" b="1" i="1">
                <a:latin typeface="Symbol"/>
                <a:cs typeface="Symbol"/>
              </a:rPr>
              <a:t></a:t>
            </a:r>
            <a:r>
              <a:rPr dirty="0" sz="1800" b="1">
                <a:latin typeface="Times New Roman"/>
                <a:cs typeface="Times New Roman"/>
              </a:rPr>
              <a:t>T</a:t>
            </a:r>
            <a:r>
              <a:rPr dirty="0" sz="1750" b="1" i="1">
                <a:latin typeface="Symbol"/>
                <a:cs typeface="Symbol"/>
              </a:rPr>
              <a:t></a:t>
            </a:r>
            <a:r>
              <a:rPr dirty="0" sz="1800" b="1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800" b="1">
                <a:latin typeface="Times New Roman"/>
                <a:cs typeface="Times New Roman"/>
              </a:rPr>
              <a:t>$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5055" y="1776476"/>
            <a:ext cx="765175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30"/>
              </a:spcBef>
            </a:pPr>
            <a:r>
              <a:rPr dirty="0" sz="1800" spc="-5" b="1">
                <a:latin typeface="Times New Roman"/>
                <a:cs typeface="Times New Roman"/>
              </a:rPr>
              <a:t>id</a:t>
            </a:r>
            <a:r>
              <a:rPr dirty="0" sz="1800" b="1">
                <a:latin typeface="Times New Roman"/>
                <a:cs typeface="Times New Roman"/>
              </a:rPr>
              <a:t>*</a:t>
            </a:r>
            <a:r>
              <a:rPr dirty="0" sz="1800" spc="-5" b="1">
                <a:latin typeface="Times New Roman"/>
                <a:cs typeface="Times New Roman"/>
              </a:rPr>
              <a:t>+id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  <a:p>
            <a:pPr algn="r" marR="4318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Times New Roman"/>
                <a:cs typeface="Times New Roman"/>
              </a:rPr>
              <a:t>*</a:t>
            </a:r>
            <a:r>
              <a:rPr dirty="0" sz="1800" spc="-5" b="1">
                <a:latin typeface="Times New Roman"/>
                <a:cs typeface="Times New Roman"/>
              </a:rPr>
              <a:t>+id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69629" y="2160523"/>
            <a:ext cx="923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Times New Roman"/>
                <a:cs typeface="Times New Roman"/>
              </a:rPr>
              <a:t>T</a:t>
            </a:r>
            <a:r>
              <a:rPr dirty="0" sz="1750" spc="5" b="1" i="1">
                <a:latin typeface="Symbol"/>
                <a:cs typeface="Symbol"/>
              </a:rPr>
              <a:t></a:t>
            </a:r>
            <a:r>
              <a:rPr dirty="0" sz="1800" spc="5" b="1">
                <a:latin typeface="Times New Roman"/>
                <a:cs typeface="Times New Roman"/>
              </a:rPr>
              <a:t>*FT</a:t>
            </a:r>
            <a:r>
              <a:rPr dirty="0" sz="1750" spc="5" b="1" i="1">
                <a:latin typeface="Symbol"/>
                <a:cs typeface="Symbol"/>
              </a:rPr>
              <a:t>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8190" y="2105659"/>
            <a:ext cx="812800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Times New Roman"/>
                <a:cs typeface="Times New Roman"/>
              </a:rPr>
              <a:t>$E</a:t>
            </a:r>
            <a:r>
              <a:rPr dirty="0" sz="1750" b="1" i="1">
                <a:latin typeface="Symbol"/>
                <a:cs typeface="Symbol"/>
              </a:rPr>
              <a:t></a:t>
            </a:r>
            <a:r>
              <a:rPr dirty="0" sz="1800" b="1">
                <a:latin typeface="Times New Roman"/>
                <a:cs typeface="Times New Roman"/>
              </a:rPr>
              <a:t>T</a:t>
            </a:r>
            <a:r>
              <a:rPr dirty="0" sz="1750" b="1" i="1">
                <a:latin typeface="Symbol"/>
                <a:cs typeface="Symbol"/>
              </a:rPr>
              <a:t></a:t>
            </a:r>
            <a:endParaRPr sz="17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b="1">
                <a:latin typeface="Times New Roman"/>
                <a:cs typeface="Times New Roman"/>
              </a:rPr>
              <a:t>$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800" b="1">
                <a:latin typeface="Times New Roman"/>
                <a:cs typeface="Times New Roman"/>
              </a:rPr>
              <a:t>F*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2837" y="2431796"/>
            <a:ext cx="574675" cy="69024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800" b="1">
                <a:latin typeface="Times New Roman"/>
                <a:cs typeface="Times New Roman"/>
              </a:rPr>
              <a:t>*</a:t>
            </a:r>
            <a:r>
              <a:rPr dirty="0" sz="1800" spc="-5" b="1">
                <a:latin typeface="Times New Roman"/>
                <a:cs typeface="Times New Roman"/>
              </a:rPr>
              <a:t>+id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455"/>
              </a:spcBef>
            </a:pPr>
            <a:r>
              <a:rPr dirty="0" sz="1800" spc="-5" b="1">
                <a:latin typeface="Times New Roman"/>
                <a:cs typeface="Times New Roman"/>
              </a:rPr>
              <a:t>+id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8190" y="2767076"/>
            <a:ext cx="698500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Times New Roman"/>
                <a:cs typeface="Times New Roman"/>
              </a:rPr>
              <a:t>$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800" b="1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Times New Roman"/>
                <a:cs typeface="Times New Roman"/>
              </a:rPr>
              <a:t>$E</a:t>
            </a:r>
            <a:r>
              <a:rPr dirty="0" sz="1750" b="1" i="1">
                <a:latin typeface="Symbol"/>
                <a:cs typeface="Symbol"/>
              </a:rPr>
              <a:t></a:t>
            </a:r>
            <a:r>
              <a:rPr dirty="0" sz="1800" b="1">
                <a:latin typeface="Times New Roman"/>
                <a:cs typeface="Times New Roman"/>
              </a:rPr>
              <a:t>T</a:t>
            </a:r>
            <a:r>
              <a:rPr dirty="0" sz="1750" b="1" i="1">
                <a:latin typeface="Symbol"/>
                <a:cs typeface="Symbol"/>
              </a:rPr>
              <a:t>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91739" y="3151123"/>
            <a:ext cx="460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+id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69670" y="2767076"/>
            <a:ext cx="295592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20000"/>
              </a:lnSpc>
              <a:spcBef>
                <a:spcPts val="100"/>
              </a:spcBef>
            </a:pPr>
            <a:r>
              <a:rPr dirty="0" sz="1750" spc="50" b="1">
                <a:latin typeface="黑体"/>
                <a:cs typeface="黑体"/>
              </a:rPr>
              <a:t>出错，</a:t>
            </a:r>
            <a:r>
              <a:rPr dirty="0" sz="1800" b="1">
                <a:latin typeface="Times New Roman"/>
                <a:cs typeface="Times New Roman"/>
              </a:rPr>
              <a:t>M[F,</a:t>
            </a:r>
            <a:r>
              <a:rPr dirty="0" sz="1800" spc="-5" b="1">
                <a:latin typeface="Times New Roman"/>
                <a:cs typeface="Times New Roman"/>
              </a:rPr>
              <a:t>+</a:t>
            </a:r>
            <a:r>
              <a:rPr dirty="0" sz="1800" b="1">
                <a:latin typeface="Times New Roman"/>
                <a:cs typeface="Times New Roman"/>
              </a:rPr>
              <a:t>]</a:t>
            </a:r>
            <a:r>
              <a:rPr dirty="0" sz="1800" spc="-5" b="1">
                <a:latin typeface="Times New Roman"/>
                <a:cs typeface="Times New Roman"/>
              </a:rPr>
              <a:t>=s</a:t>
            </a:r>
            <a:r>
              <a:rPr dirty="0" sz="1800" b="1">
                <a:latin typeface="Times New Roman"/>
                <a:cs typeface="Times New Roman"/>
              </a:rPr>
              <a:t>y</a:t>
            </a:r>
            <a:r>
              <a:rPr dirty="0" sz="1800" spc="-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spc="-5" b="1">
                <a:latin typeface="Times New Roman"/>
                <a:cs typeface="Times New Roman"/>
              </a:rPr>
              <a:t>h</a:t>
            </a:r>
            <a:r>
              <a:rPr dirty="0" sz="1750" spc="50" b="1">
                <a:latin typeface="黑体"/>
                <a:cs typeface="黑体"/>
              </a:rPr>
              <a:t>，弹出</a:t>
            </a:r>
            <a:r>
              <a:rPr dirty="0" sz="1800" b="1">
                <a:latin typeface="Times New Roman"/>
                <a:cs typeface="Times New Roman"/>
              </a:rPr>
              <a:t>F  </a:t>
            </a:r>
            <a:r>
              <a:rPr dirty="0" sz="1800" spc="15" b="1">
                <a:latin typeface="Times New Roman"/>
                <a:cs typeface="Times New Roman"/>
              </a:rPr>
              <a:t>T</a:t>
            </a:r>
            <a:r>
              <a:rPr dirty="0" sz="1750" spc="15" b="1" i="1">
                <a:latin typeface="Symbol"/>
                <a:cs typeface="Symbol"/>
              </a:rPr>
              <a:t>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10789" y="3480307"/>
            <a:ext cx="460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+id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88720" y="3480307"/>
            <a:ext cx="951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800" spc="-5" b="1">
                <a:latin typeface="Times New Roman"/>
                <a:cs typeface="Times New Roman"/>
              </a:rPr>
              <a:t>+TE</a:t>
            </a:r>
            <a:r>
              <a:rPr dirty="0" sz="1750" spc="10" b="1" i="1">
                <a:latin typeface="Symbol"/>
                <a:cs typeface="Symbol"/>
              </a:rPr>
              <a:t>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8190" y="3422395"/>
            <a:ext cx="632460" cy="69024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800" b="1">
                <a:latin typeface="Times New Roman"/>
                <a:cs typeface="Times New Roman"/>
              </a:rPr>
              <a:t>$E</a:t>
            </a:r>
            <a:r>
              <a:rPr dirty="0" sz="1750" b="1" i="1">
                <a:latin typeface="Symbol"/>
                <a:cs typeface="Symbol"/>
              </a:rPr>
              <a:t></a:t>
            </a:r>
            <a:endParaRPr sz="17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800" b="1">
                <a:latin typeface="Times New Roman"/>
                <a:cs typeface="Times New Roman"/>
              </a:rPr>
              <a:t>$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07612" y="3812540"/>
            <a:ext cx="460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+id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06047" y="4141723"/>
            <a:ext cx="330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8190" y="4086859"/>
            <a:ext cx="698500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Times New Roman"/>
                <a:cs typeface="Times New Roman"/>
              </a:rPr>
              <a:t>$E</a:t>
            </a:r>
            <a:r>
              <a:rPr dirty="0" sz="1750" b="1" i="1">
                <a:latin typeface="Symbol"/>
                <a:cs typeface="Symbol"/>
              </a:rPr>
              <a:t></a:t>
            </a:r>
            <a:r>
              <a:rPr dirty="0" sz="1800" b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Times New Roman"/>
                <a:cs typeface="Times New Roman"/>
              </a:rPr>
              <a:t>$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800" b="1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31437" y="4470907"/>
            <a:ext cx="330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53813" y="4086859"/>
            <a:ext cx="75184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 marR="5080" indent="-25400">
              <a:lnSpc>
                <a:spcPct val="12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F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750" spc="10" b="1" i="1">
                <a:latin typeface="Symbol"/>
                <a:cs typeface="Symbol"/>
              </a:rPr>
              <a:t>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800" spc="10" b="1">
                <a:latin typeface="Times New Roman"/>
                <a:cs typeface="Times New Roman"/>
              </a:rPr>
              <a:t>F</a:t>
            </a:r>
            <a:r>
              <a:rPr dirty="0" sz="1750" spc="10" b="1" i="1">
                <a:latin typeface="Symbol"/>
                <a:cs typeface="Symbol"/>
              </a:rPr>
              <a:t></a:t>
            </a:r>
            <a:r>
              <a:rPr dirty="0" sz="1800" spc="10" b="1">
                <a:latin typeface="Times New Roman"/>
                <a:cs typeface="Times New Roman"/>
              </a:rPr>
              <a:t>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25105" y="4787900"/>
            <a:ext cx="330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8190" y="4729988"/>
            <a:ext cx="749935" cy="69024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800" b="1">
                <a:latin typeface="Times New Roman"/>
                <a:cs typeface="Times New Roman"/>
              </a:rPr>
              <a:t>$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800" b="1">
                <a:latin typeface="Times New Roman"/>
                <a:cs typeface="Times New Roman"/>
              </a:rPr>
              <a:t>$E</a:t>
            </a:r>
            <a:r>
              <a:rPr dirty="0" sz="1750" b="1" i="1">
                <a:latin typeface="Symbol"/>
                <a:cs typeface="Symbol"/>
              </a:rPr>
              <a:t></a:t>
            </a:r>
            <a:r>
              <a:rPr dirty="0" sz="1800" b="1">
                <a:latin typeface="Times New Roman"/>
                <a:cs typeface="Times New Roman"/>
              </a:rPr>
              <a:t>T</a:t>
            </a:r>
            <a:r>
              <a:rPr dirty="0" sz="1750" b="1" i="1">
                <a:latin typeface="Symbol"/>
                <a:cs typeface="Symbol"/>
              </a:rPr>
              <a:t>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77489" y="512013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8190" y="5449316"/>
            <a:ext cx="348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$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750" spc="10" b="1" i="1">
                <a:latin typeface="Symbol"/>
                <a:cs typeface="Symbol"/>
              </a:rPr>
              <a:t>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39389" y="544931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91890" y="5065267"/>
            <a:ext cx="58039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 marR="5080" indent="-19050">
              <a:lnSpc>
                <a:spcPct val="120000"/>
              </a:lnSpc>
              <a:spcBef>
                <a:spcPts val="100"/>
              </a:spcBef>
            </a:pPr>
            <a:r>
              <a:rPr dirty="0" sz="1800" spc="15" b="1">
                <a:latin typeface="Times New Roman"/>
                <a:cs typeface="Times New Roman"/>
              </a:rPr>
              <a:t>T</a:t>
            </a:r>
            <a:r>
              <a:rPr dirty="0" sz="1750" spc="15" b="1" i="1">
                <a:latin typeface="Symbol"/>
                <a:cs typeface="Symbol"/>
              </a:rPr>
              <a:t></a:t>
            </a:r>
            <a:r>
              <a:rPr dirty="0" sz="1750" spc="15" b="1" i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750" spc="15" b="1" i="1">
                <a:latin typeface="Symbol"/>
                <a:cs typeface="Symbol"/>
              </a:rPr>
              <a:t>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750" spc="20" b="1" i="1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8190" y="57785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01290" y="57785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2952" y="183099"/>
            <a:ext cx="27940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40" b="1">
                <a:latin typeface="黑体"/>
                <a:cs typeface="黑体"/>
              </a:rPr>
              <a:t>栈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61539" y="183099"/>
            <a:ext cx="53721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黑体"/>
                <a:cs typeface="黑体"/>
              </a:rPr>
              <a:t>输入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60215" y="183099"/>
            <a:ext cx="53721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黑体"/>
                <a:cs typeface="黑体"/>
              </a:rPr>
              <a:t>输出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2952" y="538988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$E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15508" y="538988"/>
            <a:ext cx="879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*</a:t>
            </a:r>
            <a:r>
              <a:rPr dirty="0" sz="1800" spc="-5" b="1">
                <a:latin typeface="Times New Roman"/>
                <a:cs typeface="Times New Roman"/>
              </a:rPr>
              <a:t>id</a:t>
            </a:r>
            <a:r>
              <a:rPr dirty="0" sz="1800" b="1">
                <a:latin typeface="Times New Roman"/>
                <a:cs typeface="Times New Roman"/>
              </a:rPr>
              <a:t>*</a:t>
            </a:r>
            <a:r>
              <a:rPr dirty="0" sz="1800" spc="-5" b="1">
                <a:latin typeface="Times New Roman"/>
                <a:cs typeface="Times New Roman"/>
              </a:rPr>
              <a:t>+id</a:t>
            </a:r>
            <a:r>
              <a:rPr dirty="0" sz="1800" b="1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55377" y="511556"/>
            <a:ext cx="2803525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69" marR="5080" indent="-52705">
              <a:lnSpc>
                <a:spcPct val="110000"/>
              </a:lnSpc>
              <a:spcBef>
                <a:spcPts val="100"/>
              </a:spcBef>
            </a:pPr>
            <a:r>
              <a:rPr dirty="0" sz="1750" spc="50" b="1">
                <a:latin typeface="黑体"/>
                <a:cs typeface="黑体"/>
              </a:rPr>
              <a:t>出错，</a:t>
            </a:r>
            <a:r>
              <a:rPr dirty="0" sz="1800" b="1">
                <a:latin typeface="Times New Roman"/>
                <a:cs typeface="Times New Roman"/>
              </a:rPr>
              <a:t>M[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800" b="1">
                <a:latin typeface="Times New Roman"/>
                <a:cs typeface="Times New Roman"/>
              </a:rPr>
              <a:t>,*]</a:t>
            </a:r>
            <a:r>
              <a:rPr dirty="0" sz="1800" spc="-5" b="1">
                <a:latin typeface="Times New Roman"/>
                <a:cs typeface="Times New Roman"/>
              </a:rPr>
              <a:t>=</a:t>
            </a:r>
            <a:r>
              <a:rPr dirty="0" sz="1750" spc="50" b="1">
                <a:latin typeface="黑体"/>
                <a:cs typeface="黑体"/>
              </a:rPr>
              <a:t>空白，跳过</a:t>
            </a:r>
            <a:r>
              <a:rPr dirty="0" sz="1800" b="1">
                <a:latin typeface="Times New Roman"/>
                <a:cs typeface="Times New Roman"/>
              </a:rPr>
              <a:t>*  </a:t>
            </a:r>
            <a:r>
              <a:rPr dirty="0" sz="1800" spc="5" b="1">
                <a:latin typeface="Times New Roman"/>
                <a:cs typeface="Times New Roman"/>
              </a:rPr>
              <a:t>E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TE</a:t>
            </a:r>
            <a:r>
              <a:rPr dirty="0" sz="1750" spc="5" b="1" i="1">
                <a:latin typeface="Symbol"/>
                <a:cs typeface="Symbol"/>
              </a:rPr>
              <a:t>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932362" y="3519487"/>
            <a:ext cx="4211637" cy="1620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889500" y="5211762"/>
            <a:ext cx="4254500" cy="1052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00587" y="6300788"/>
            <a:ext cx="4327525" cy="323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450" y="3186667"/>
            <a:ext cx="4058920" cy="512445"/>
          </a:xfrm>
          <a:custGeom>
            <a:avLst/>
            <a:gdLst/>
            <a:ahLst/>
            <a:cxnLst/>
            <a:rect l="l" t="t" r="r" b="b"/>
            <a:pathLst>
              <a:path w="4058920" h="512445">
                <a:moveTo>
                  <a:pt x="0" y="0"/>
                </a:moveTo>
                <a:lnTo>
                  <a:pt x="4058443" y="0"/>
                </a:lnTo>
                <a:lnTo>
                  <a:pt x="4058443" y="512362"/>
                </a:lnTo>
                <a:lnTo>
                  <a:pt x="0" y="51236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3452"/>
            <a:ext cx="5356225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6190" algn="l"/>
              </a:tabLst>
            </a:pPr>
            <a:r>
              <a:rPr dirty="0" sz="4000">
                <a:latin typeface="Verdana"/>
                <a:cs typeface="Verdana"/>
              </a:rPr>
              <a:t>4.3	</a:t>
            </a:r>
            <a:r>
              <a:rPr dirty="0" sz="3900" spc="90"/>
              <a:t>自底向上分析方法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48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47052" y="1184785"/>
            <a:ext cx="6283325" cy="52139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对输入串的扫描：自左向右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分析树的构造：自底向上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分析过程：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从输入符号串开始分析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查找当前句型的“可归约串”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使用规则，把它归约成相应的非终结符号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重复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关键：找出“可归约串”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常用方法：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优先分析方法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4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LR</a:t>
            </a:r>
            <a:r>
              <a:rPr dirty="0" baseline="1182" sz="3525" spc="75" b="1">
                <a:latin typeface="黑体"/>
                <a:cs typeface="黑体"/>
              </a:rPr>
              <a:t>分析方法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48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573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优先分析法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84785"/>
            <a:ext cx="8428355" cy="40354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分为：简单优先分析法和算符优先分析法。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简单优先分析法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规范归约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marR="5080" indent="-285750">
              <a:lnSpc>
                <a:spcPct val="101899"/>
              </a:lnSpc>
              <a:spcBef>
                <a:spcPts val="63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按照文法符号（包括终结符号和非终结符号）之间的优先 </a:t>
            </a:r>
            <a:r>
              <a:rPr dirty="0" sz="2350" spc="50" b="1">
                <a:latin typeface="黑体"/>
                <a:cs typeface="黑体"/>
              </a:rPr>
              <a:t>关系确定当前句型的“可归约串”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分析效率低，且只适用于简单优先文法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简单优先文法，满足以下两个条件：</a:t>
            </a:r>
            <a:endParaRPr baseline="1182" sz="3525">
              <a:latin typeface="黑体"/>
              <a:cs typeface="黑体"/>
            </a:endParaRPr>
          </a:p>
          <a:p>
            <a:pPr lvl="2" marL="1485900" indent="-615950">
              <a:lnSpc>
                <a:spcPct val="100000"/>
              </a:lnSpc>
              <a:spcBef>
                <a:spcPts val="560"/>
              </a:spcBef>
              <a:buAutoNum type="arabicParenBoth"/>
              <a:tabLst>
                <a:tab pos="1485900" algn="l"/>
              </a:tabLst>
            </a:pPr>
            <a:r>
              <a:rPr dirty="0" sz="2350" spc="50" b="1">
                <a:latin typeface="黑体"/>
                <a:cs typeface="黑体"/>
              </a:rPr>
              <a:t>任何两个文法符号之间最多存在一种优先关系。</a:t>
            </a:r>
            <a:endParaRPr sz="2350">
              <a:latin typeface="黑体"/>
              <a:cs typeface="黑体"/>
            </a:endParaRPr>
          </a:p>
          <a:p>
            <a:pPr lvl="2" marL="1485900" indent="-615950">
              <a:lnSpc>
                <a:spcPct val="100000"/>
              </a:lnSpc>
              <a:spcBef>
                <a:spcPts val="680"/>
              </a:spcBef>
              <a:buAutoNum type="arabicParenBoth"/>
              <a:tabLst>
                <a:tab pos="1485900" algn="l"/>
              </a:tabLst>
            </a:pPr>
            <a:r>
              <a:rPr dirty="0" sz="2350" spc="50" b="1">
                <a:latin typeface="黑体"/>
                <a:cs typeface="黑体"/>
              </a:rPr>
              <a:t>不存在具有相同右部的产生式。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1585"/>
              </a:lnSpc>
            </a:pPr>
            <a:fld id="{81D60167-4931-47E6-BA6A-407CBD079E47}" type="slidenum">
              <a:rPr dirty="0"/>
              <a:t>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语法错误的处理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2329"/>
            <a:ext cx="8474710" cy="51765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0000FF"/>
              </a:buClr>
              <a:buSzPct val="7058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89" sz="3825" spc="75" b="1">
                <a:latin typeface="黑体"/>
                <a:cs typeface="黑体"/>
              </a:rPr>
              <a:t>错误处理目标</a:t>
            </a:r>
            <a:endParaRPr baseline="1089" sz="38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240"/>
              </a:spcBef>
              <a:buClr>
                <a:srgbClr val="0000FF"/>
              </a:buClr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清楚而准确地报告发现的错误，如错误的位置和性质。</a:t>
            </a:r>
            <a:endParaRPr baseline="1291" sz="32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25"/>
              </a:spcBef>
              <a:buClr>
                <a:srgbClr val="0000FF"/>
              </a:buClr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迅速地从错误中恢复过来。</a:t>
            </a:r>
            <a:endParaRPr baseline="1291" sz="32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00"/>
              </a:spcBef>
              <a:buClr>
                <a:srgbClr val="0000FF"/>
              </a:buClr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不应该明显地影响编译程序对正确程序的处理效率</a:t>
            </a:r>
            <a:r>
              <a:rPr dirty="0" baseline="1291" sz="3225" spc="60" b="1">
                <a:latin typeface="黑体"/>
                <a:cs typeface="黑体"/>
              </a:rPr>
              <a:t>。</a:t>
            </a:r>
            <a:endParaRPr baseline="1291" sz="32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00FF"/>
              </a:buClr>
              <a:buSzPct val="7058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89" sz="3825" spc="75" b="1">
                <a:latin typeface="黑体"/>
                <a:cs typeface="黑体"/>
              </a:rPr>
              <a:t>错误恢复策略</a:t>
            </a:r>
            <a:endParaRPr baseline="1089" sz="38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40"/>
              </a:spcBef>
              <a:buClr>
                <a:srgbClr val="0000FF"/>
              </a:buClr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紧急恢复</a:t>
            </a:r>
            <a:endParaRPr baseline="1291" sz="32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97674"/>
              <a:buFont typeface="Wingdings"/>
              <a:buChar char=""/>
              <a:tabLst>
                <a:tab pos="115570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简单，适用于大多数分析程序。</a:t>
            </a:r>
            <a:endParaRPr baseline="1291" sz="3225">
              <a:latin typeface="黑体"/>
              <a:cs typeface="黑体"/>
            </a:endParaRPr>
          </a:p>
          <a:p>
            <a:pPr lvl="2" marL="1155700" marR="5080" indent="-228600">
              <a:lnSpc>
                <a:spcPts val="2370"/>
              </a:lnSpc>
              <a:spcBef>
                <a:spcPts val="565"/>
              </a:spcBef>
              <a:buClr>
                <a:srgbClr val="0000FF"/>
              </a:buClr>
              <a:buSzPct val="97674"/>
              <a:buFont typeface="Wingdings"/>
              <a:buChar char=""/>
              <a:tabLst>
                <a:tab pos="115570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做法：一旦发现错误，分析程序每次抛弃一个输入记号，直 </a:t>
            </a:r>
            <a:r>
              <a:rPr dirty="0" sz="2150" spc="50" b="1">
                <a:latin typeface="黑体"/>
                <a:cs typeface="黑体"/>
              </a:rPr>
              <a:t>到扫描到的记号属于某个指定的同步记号集合为止。</a:t>
            </a:r>
            <a:endParaRPr sz="2150">
              <a:latin typeface="黑体"/>
              <a:cs typeface="黑体"/>
            </a:endParaRPr>
          </a:p>
          <a:p>
            <a:pPr lvl="2" marL="1155700" marR="285750" indent="-228600">
              <a:lnSpc>
                <a:spcPts val="2250"/>
              </a:lnSpc>
              <a:spcBef>
                <a:spcPts val="660"/>
              </a:spcBef>
              <a:buClr>
                <a:srgbClr val="0000FF"/>
              </a:buClr>
              <a:buSzPct val="97674"/>
              <a:buFont typeface="Wingdings"/>
              <a:buChar char=""/>
              <a:tabLst>
                <a:tab pos="115570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同步记号通常是定界符，如语句结束符分号、块结束标识  </a:t>
            </a:r>
            <a:r>
              <a:rPr dirty="0" sz="2150" spc="25" b="1">
                <a:latin typeface="黑体"/>
                <a:cs typeface="黑体"/>
              </a:rPr>
              <a:t>END</a:t>
            </a:r>
            <a:r>
              <a:rPr dirty="0" sz="2150" spc="50" b="1">
                <a:latin typeface="黑体"/>
                <a:cs typeface="黑体"/>
              </a:rPr>
              <a:t>等</a:t>
            </a:r>
            <a:r>
              <a:rPr dirty="0" sz="2150" spc="40" b="1">
                <a:latin typeface="黑体"/>
                <a:cs typeface="黑体"/>
              </a:rPr>
              <a:t>。</a:t>
            </a:r>
            <a:endParaRPr sz="21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430"/>
              </a:spcBef>
              <a:buClr>
                <a:srgbClr val="0000FF"/>
              </a:buClr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短语级恢复</a:t>
            </a:r>
            <a:endParaRPr baseline="1291" sz="32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25"/>
              </a:spcBef>
              <a:buClr>
                <a:srgbClr val="0000FF"/>
              </a:buClr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出错产生式</a:t>
            </a:r>
            <a:endParaRPr baseline="1291" sz="32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25"/>
              </a:spcBef>
              <a:buClr>
                <a:srgbClr val="0000FF"/>
              </a:buClr>
              <a:buSzPct val="69767"/>
              <a:buFont typeface="Wingdings"/>
              <a:buChar char=""/>
              <a:tabLst>
                <a:tab pos="755650" algn="l"/>
              </a:tabLst>
            </a:pPr>
            <a:r>
              <a:rPr dirty="0" baseline="1291" sz="3225" spc="75" b="1">
                <a:latin typeface="黑体"/>
                <a:cs typeface="黑体"/>
              </a:rPr>
              <a:t>全局纠正</a:t>
            </a:r>
            <a:endParaRPr baseline="1291" sz="32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48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21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优先分析法（续）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940" y="1196160"/>
            <a:ext cx="8491855" cy="264541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算符优先分析法</a:t>
            </a:r>
            <a:endParaRPr baseline="1182" sz="3525">
              <a:latin typeface="黑体"/>
              <a:cs typeface="黑体"/>
            </a:endParaRPr>
          </a:p>
          <a:p>
            <a:pPr lvl="1" marL="7810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810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只考虑终结符号之间的优先关系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810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810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分析速度快，不是规范归约，且只适用于算符优先文法。</a:t>
            </a:r>
            <a:endParaRPr baseline="1182" sz="3525">
              <a:latin typeface="黑体"/>
              <a:cs typeface="黑体"/>
            </a:endParaRPr>
          </a:p>
          <a:p>
            <a:pPr lvl="1" marL="781050" indent="-285750">
              <a:lnSpc>
                <a:spcPct val="100000"/>
              </a:lnSpc>
              <a:spcBef>
                <a:spcPts val="5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810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算符文法：没有形如</a:t>
            </a:r>
            <a:r>
              <a:rPr dirty="0" baseline="1182" sz="3525" spc="52" b="1">
                <a:latin typeface="黑体"/>
                <a:cs typeface="黑体"/>
              </a:rPr>
              <a:t>A</a:t>
            </a:r>
            <a:r>
              <a:rPr dirty="0" baseline="1182" sz="3525" spc="52" b="1" i="1">
                <a:latin typeface="Symbol"/>
                <a:cs typeface="Symbol"/>
              </a:rPr>
              <a:t></a:t>
            </a:r>
            <a:r>
              <a:rPr dirty="0" baseline="1182" sz="3525" spc="52" b="1">
                <a:latin typeface="黑体"/>
                <a:cs typeface="黑体"/>
              </a:rPr>
              <a:t>…BC…</a:t>
            </a:r>
            <a:r>
              <a:rPr dirty="0" baseline="1182" sz="3525" spc="75" b="1">
                <a:latin typeface="黑体"/>
                <a:cs typeface="黑体"/>
              </a:rPr>
              <a:t>的产生式，其中</a:t>
            </a:r>
            <a:r>
              <a:rPr dirty="0" baseline="1182" sz="3525" spc="37" b="1">
                <a:latin typeface="黑体"/>
                <a:cs typeface="黑体"/>
              </a:rPr>
              <a:t>B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baseline="1182" sz="3525" spc="37" b="1">
                <a:latin typeface="黑体"/>
                <a:cs typeface="黑体"/>
              </a:rPr>
              <a:t>C</a:t>
            </a:r>
            <a:r>
              <a:rPr dirty="0" baseline="1182" sz="3525" spc="37" b="1" i="1">
                <a:latin typeface="Symbol"/>
                <a:cs typeface="Symbol"/>
              </a:rPr>
              <a:t></a:t>
            </a:r>
            <a:r>
              <a:rPr dirty="0" baseline="1182" sz="3525" spc="37" b="1">
                <a:latin typeface="黑体"/>
                <a:cs typeface="黑体"/>
              </a:rPr>
              <a:t>V</a:t>
            </a:r>
            <a:r>
              <a:rPr dirty="0" baseline="-17921" sz="2325" spc="37" b="1">
                <a:latin typeface="黑体"/>
                <a:cs typeface="黑体"/>
              </a:rPr>
              <a:t>N</a:t>
            </a:r>
            <a:endParaRPr baseline="-17921" sz="2325">
              <a:latin typeface="黑体"/>
              <a:cs typeface="黑体"/>
            </a:endParaRPr>
          </a:p>
          <a:p>
            <a:pPr lvl="1" marL="7810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810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算符优先文法</a:t>
            </a:r>
            <a:r>
              <a:rPr dirty="0" baseline="1182" sz="3525" spc="60" b="1">
                <a:latin typeface="黑体"/>
                <a:cs typeface="黑体"/>
              </a:rPr>
              <a:t>：</a:t>
            </a:r>
            <a:endParaRPr baseline="1182" sz="3525">
              <a:latin typeface="黑体"/>
              <a:cs typeface="黑体"/>
            </a:endParaRPr>
          </a:p>
          <a:p>
            <a:pPr lvl="2" marL="1195070" indent="-243204">
              <a:lnSpc>
                <a:spcPct val="100000"/>
              </a:lnSpc>
              <a:spcBef>
                <a:spcPts val="540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957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算符文法、且不含有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30" b="1">
                <a:latin typeface="黑体"/>
                <a:cs typeface="黑体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产生式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3590" y="3897078"/>
            <a:ext cx="14065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 b="1">
                <a:latin typeface="黑体"/>
                <a:cs typeface="黑体"/>
              </a:rPr>
              <a:t>&gt;</a:t>
            </a:r>
            <a:r>
              <a:rPr dirty="0" sz="2350" spc="50" b="1">
                <a:latin typeface="黑体"/>
                <a:cs typeface="黑体"/>
              </a:rPr>
              <a:t>、</a:t>
            </a:r>
            <a:r>
              <a:rPr dirty="0" sz="2350" spc="15" b="1">
                <a:latin typeface="黑体"/>
                <a:cs typeface="黑体"/>
              </a:rPr>
              <a:t>=</a:t>
            </a:r>
            <a:r>
              <a:rPr dirty="0" sz="2350" spc="-10" b="1">
                <a:latin typeface="黑体"/>
                <a:cs typeface="黑体"/>
              </a:rPr>
              <a:t> </a:t>
            </a:r>
            <a:r>
              <a:rPr dirty="0" sz="2350" spc="40" b="1">
                <a:latin typeface="黑体"/>
                <a:cs typeface="黑体"/>
              </a:rPr>
              <a:t>和</a:t>
            </a:r>
            <a:r>
              <a:rPr dirty="0" sz="2350" spc="-5" b="1">
                <a:latin typeface="黑体"/>
                <a:cs typeface="黑体"/>
              </a:rPr>
              <a:t> </a:t>
            </a:r>
            <a:r>
              <a:rPr dirty="0" sz="2350" spc="15" b="1">
                <a:latin typeface="黑体"/>
                <a:cs typeface="黑体"/>
              </a:rPr>
              <a:t>&lt;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3900812"/>
            <a:ext cx="7772400" cy="242760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698500" marR="1536700" indent="-228600">
              <a:lnSpc>
                <a:spcPct val="100699"/>
              </a:lnSpc>
              <a:spcBef>
                <a:spcPts val="30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713105" algn="l"/>
              </a:tabLst>
            </a:pPr>
            <a:r>
              <a:rPr dirty="0" baseline="1182" sz="3525" spc="67" b="1">
                <a:latin typeface="黑体"/>
                <a:cs typeface="黑体"/>
              </a:rPr>
              <a:t>任何两个构成序对的终结符号之间最多有 </a:t>
            </a:r>
            <a:r>
              <a:rPr dirty="0" sz="2350" spc="50" b="1">
                <a:latin typeface="黑体"/>
                <a:cs typeface="黑体"/>
              </a:rPr>
              <a:t>三种优先关系中的一种成立</a:t>
            </a:r>
            <a:r>
              <a:rPr dirty="0" sz="2350" spc="40" b="1">
                <a:latin typeface="黑体"/>
                <a:cs typeface="黑体"/>
              </a:rPr>
              <a:t>。</a:t>
            </a:r>
            <a:endParaRPr sz="2350">
              <a:latin typeface="黑体"/>
              <a:cs typeface="黑体"/>
            </a:endParaRPr>
          </a:p>
          <a:p>
            <a:pPr marL="298450" indent="-28575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“可归约串”是句型的“最左素短语”。</a:t>
            </a:r>
            <a:endParaRPr baseline="1182" sz="3525">
              <a:latin typeface="黑体"/>
              <a:cs typeface="黑体"/>
            </a:endParaRPr>
          </a:p>
          <a:p>
            <a:pPr lvl="1" marL="698500" marR="5080" indent="-228600">
              <a:lnSpc>
                <a:spcPct val="101499"/>
              </a:lnSpc>
              <a:spcBef>
                <a:spcPts val="590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7131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素短语：句型的一个短语，至少含有一个终结符号， </a:t>
            </a:r>
            <a:r>
              <a:rPr dirty="0" sz="2350" spc="50" b="1">
                <a:latin typeface="黑体"/>
                <a:cs typeface="黑体"/>
              </a:rPr>
              <a:t>并且除它自身之外不再含有其他更小的素短语。</a:t>
            </a:r>
            <a:endParaRPr sz="2350">
              <a:latin typeface="黑体"/>
              <a:cs typeface="黑体"/>
            </a:endParaRPr>
          </a:p>
          <a:p>
            <a:pPr lvl="1" marL="712470" indent="-243204">
              <a:lnSpc>
                <a:spcPct val="100000"/>
              </a:lnSpc>
              <a:spcBef>
                <a:spcPts val="545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7131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最左素短语：处于句型最左边的那个素短语。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48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算符优先分析法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6540" y="1205334"/>
            <a:ext cx="4437380" cy="3367404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30" b="1">
                <a:latin typeface="黑体"/>
                <a:cs typeface="黑体"/>
              </a:rPr>
              <a:t>G(E):</a:t>
            </a:r>
            <a:endParaRPr baseline="1010" sz="4125">
              <a:latin typeface="黑体"/>
              <a:cs typeface="黑体"/>
            </a:endParaRPr>
          </a:p>
          <a:p>
            <a:pPr marL="520700" marR="991869">
              <a:lnSpc>
                <a:spcPts val="3500"/>
              </a:lnSpc>
              <a:spcBef>
                <a:spcPts val="5"/>
              </a:spcBef>
              <a:tabLst>
                <a:tab pos="1280795" algn="l"/>
              </a:tabLst>
            </a:pPr>
            <a:r>
              <a:rPr dirty="0" sz="2350" spc="15" b="1">
                <a:latin typeface="黑体"/>
                <a:cs typeface="黑体"/>
              </a:rPr>
              <a:t>E</a:t>
            </a:r>
            <a:r>
              <a:rPr dirty="0" sz="2350" spc="40" b="1">
                <a:latin typeface="黑体"/>
                <a:cs typeface="黑体"/>
              </a:rPr>
              <a:t> </a:t>
            </a:r>
            <a:r>
              <a:rPr dirty="0" sz="2350" spc="45">
                <a:latin typeface="Wingdings"/>
                <a:cs typeface="Wingdings"/>
              </a:rPr>
              <a:t></a:t>
            </a:r>
            <a:r>
              <a:rPr dirty="0" sz="2350" spc="45">
                <a:latin typeface="Times New Roman"/>
                <a:cs typeface="Times New Roman"/>
              </a:rPr>
              <a:t>	</a:t>
            </a:r>
            <a:r>
              <a:rPr dirty="0" sz="2350" spc="20" b="1">
                <a:latin typeface="黑体"/>
                <a:cs typeface="黑体"/>
              </a:rPr>
              <a:t>EAE </a:t>
            </a:r>
            <a:r>
              <a:rPr dirty="0" sz="2350" spc="15" b="1">
                <a:latin typeface="黑体"/>
                <a:cs typeface="黑体"/>
              </a:rPr>
              <a:t>| </a:t>
            </a:r>
            <a:r>
              <a:rPr dirty="0" sz="2350" spc="20" b="1">
                <a:latin typeface="黑体"/>
                <a:cs typeface="黑体"/>
              </a:rPr>
              <a:t>(E) </a:t>
            </a:r>
            <a:r>
              <a:rPr dirty="0" sz="2350" spc="15" b="1">
                <a:latin typeface="黑体"/>
                <a:cs typeface="黑体"/>
              </a:rPr>
              <a:t>| </a:t>
            </a:r>
            <a:r>
              <a:rPr dirty="0" sz="2350" spc="25" b="1">
                <a:latin typeface="黑体"/>
                <a:cs typeface="黑体"/>
              </a:rPr>
              <a:t>id  </a:t>
            </a:r>
            <a:r>
              <a:rPr dirty="0" sz="2350" spc="15" b="1">
                <a:latin typeface="黑体"/>
                <a:cs typeface="黑体"/>
              </a:rPr>
              <a:t>A</a:t>
            </a:r>
            <a:r>
              <a:rPr dirty="0" sz="2350" spc="40" b="1">
                <a:latin typeface="黑体"/>
                <a:cs typeface="黑体"/>
              </a:rPr>
              <a:t> </a:t>
            </a:r>
            <a:r>
              <a:rPr dirty="0" sz="2350" spc="45">
                <a:latin typeface="Wingdings"/>
                <a:cs typeface="Wingdings"/>
              </a:rPr>
              <a:t></a:t>
            </a:r>
            <a:r>
              <a:rPr dirty="0" sz="2350" spc="45">
                <a:latin typeface="Times New Roman"/>
                <a:cs typeface="Times New Roman"/>
              </a:rPr>
              <a:t>	</a:t>
            </a:r>
            <a:r>
              <a:rPr dirty="0" sz="2350" spc="15" b="1">
                <a:latin typeface="黑体"/>
                <a:cs typeface="黑体"/>
              </a:rPr>
              <a:t>+ |</a:t>
            </a:r>
            <a:r>
              <a:rPr dirty="0" sz="2350" spc="45" b="1">
                <a:latin typeface="黑体"/>
                <a:cs typeface="黑体"/>
              </a:rPr>
              <a:t> </a:t>
            </a:r>
            <a:r>
              <a:rPr dirty="0" sz="2350" spc="15" b="1">
                <a:latin typeface="黑体"/>
                <a:cs typeface="黑体"/>
              </a:rPr>
              <a:t>*</a:t>
            </a:r>
            <a:endParaRPr sz="2350">
              <a:latin typeface="黑体"/>
              <a:cs typeface="黑体"/>
            </a:endParaRPr>
          </a:p>
          <a:p>
            <a:pPr marL="406400" indent="-342900">
              <a:lnSpc>
                <a:spcPct val="100000"/>
              </a:lnSpc>
              <a:spcBef>
                <a:spcPts val="5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30" b="1">
                <a:latin typeface="黑体"/>
                <a:cs typeface="黑体"/>
              </a:rPr>
              <a:t>G</a:t>
            </a:r>
            <a:r>
              <a:rPr dirty="0" baseline="24024" sz="2775" spc="30" b="1">
                <a:latin typeface="黑体"/>
                <a:cs typeface="黑体"/>
              </a:rPr>
              <a:t>’</a:t>
            </a:r>
            <a:r>
              <a:rPr dirty="0" baseline="1010" sz="4125" spc="30" b="1">
                <a:latin typeface="黑体"/>
                <a:cs typeface="黑体"/>
              </a:rPr>
              <a:t>(E):</a:t>
            </a:r>
            <a:endParaRPr baseline="1010" sz="4125">
              <a:latin typeface="黑体"/>
              <a:cs typeface="黑体"/>
            </a:endParaRPr>
          </a:p>
          <a:p>
            <a:pPr marL="520700">
              <a:lnSpc>
                <a:spcPct val="100000"/>
              </a:lnSpc>
              <a:spcBef>
                <a:spcPts val="475"/>
              </a:spcBef>
              <a:tabLst>
                <a:tab pos="1280795" algn="l"/>
              </a:tabLst>
            </a:pPr>
            <a:r>
              <a:rPr dirty="0" sz="2350" spc="15" b="1">
                <a:latin typeface="黑体"/>
                <a:cs typeface="黑体"/>
              </a:rPr>
              <a:t>E</a:t>
            </a:r>
            <a:r>
              <a:rPr dirty="0" sz="2350" spc="40" b="1">
                <a:latin typeface="黑体"/>
                <a:cs typeface="黑体"/>
              </a:rPr>
              <a:t> </a:t>
            </a:r>
            <a:r>
              <a:rPr dirty="0" sz="2350" spc="45">
                <a:latin typeface="Wingdings"/>
                <a:cs typeface="Wingdings"/>
              </a:rPr>
              <a:t></a:t>
            </a:r>
            <a:r>
              <a:rPr dirty="0" sz="2350" spc="45">
                <a:latin typeface="Times New Roman"/>
                <a:cs typeface="Times New Roman"/>
              </a:rPr>
              <a:t>	</a:t>
            </a:r>
            <a:r>
              <a:rPr dirty="0" sz="2350" spc="20" b="1">
                <a:latin typeface="黑体"/>
                <a:cs typeface="黑体"/>
              </a:rPr>
              <a:t>E+E </a:t>
            </a:r>
            <a:r>
              <a:rPr dirty="0" sz="2350" spc="15" b="1">
                <a:latin typeface="黑体"/>
                <a:cs typeface="黑体"/>
              </a:rPr>
              <a:t>| </a:t>
            </a:r>
            <a:r>
              <a:rPr dirty="0" sz="2350" spc="20" b="1">
                <a:latin typeface="黑体"/>
                <a:cs typeface="黑体"/>
              </a:rPr>
              <a:t>E*E </a:t>
            </a:r>
            <a:r>
              <a:rPr dirty="0" sz="2350" spc="15" b="1">
                <a:latin typeface="黑体"/>
                <a:cs typeface="黑体"/>
              </a:rPr>
              <a:t>| </a:t>
            </a:r>
            <a:r>
              <a:rPr dirty="0" sz="2350" spc="20" b="1">
                <a:latin typeface="黑体"/>
                <a:cs typeface="黑体"/>
              </a:rPr>
              <a:t>(E) </a:t>
            </a:r>
            <a:r>
              <a:rPr dirty="0" sz="2350" spc="15" b="1">
                <a:latin typeface="黑体"/>
                <a:cs typeface="黑体"/>
              </a:rPr>
              <a:t>|</a:t>
            </a:r>
            <a:r>
              <a:rPr dirty="0" sz="2350" spc="80" b="1">
                <a:latin typeface="黑体"/>
                <a:cs typeface="黑体"/>
              </a:rPr>
              <a:t> </a:t>
            </a:r>
            <a:r>
              <a:rPr dirty="0" sz="2350" spc="25" b="1">
                <a:latin typeface="黑体"/>
                <a:cs typeface="黑体"/>
              </a:rPr>
              <a:t>id</a:t>
            </a:r>
            <a:endParaRPr sz="235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20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05765" algn="l"/>
                <a:tab pos="406400" algn="l"/>
              </a:tabLst>
            </a:pPr>
            <a:r>
              <a:rPr dirty="0" baseline="1010" sz="4125" spc="30" b="1">
                <a:latin typeface="黑体"/>
                <a:cs typeface="黑体"/>
              </a:rPr>
              <a:t>id+id*id+id</a:t>
            </a:r>
            <a:endParaRPr baseline="1010" sz="4125">
              <a:latin typeface="黑体"/>
              <a:cs typeface="黑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10555" y="4169409"/>
          <a:ext cx="2989580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+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641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*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641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(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641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)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641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750" spc="25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id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641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+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6540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黑体"/>
                          <a:cs typeface="黑体"/>
                        </a:rPr>
                        <a:t>&gt;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6159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黑体"/>
                          <a:cs typeface="黑体"/>
                        </a:rPr>
                        <a:t>&lt;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6159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黑体"/>
                          <a:cs typeface="黑体"/>
                        </a:rPr>
                        <a:t>&lt;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6159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黑体"/>
                          <a:cs typeface="黑体"/>
                        </a:rPr>
                        <a:t>&lt;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6159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*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628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>
                          <a:latin typeface="黑体"/>
                          <a:cs typeface="黑体"/>
                        </a:rPr>
                        <a:t>&gt;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>
                          <a:latin typeface="黑体"/>
                          <a:cs typeface="黑体"/>
                        </a:rPr>
                        <a:t>&gt;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>
                          <a:latin typeface="黑体"/>
                          <a:cs typeface="黑体"/>
                        </a:rPr>
                        <a:t>&lt;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>
                          <a:latin typeface="黑体"/>
                          <a:cs typeface="黑体"/>
                        </a:rPr>
                        <a:t>&lt;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(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641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>
                          <a:latin typeface="黑体"/>
                          <a:cs typeface="黑体"/>
                        </a:rPr>
                        <a:t>=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)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6540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黑体"/>
                          <a:cs typeface="黑体"/>
                        </a:rPr>
                        <a:t>&gt;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6159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latin typeface="黑体"/>
                          <a:cs typeface="黑体"/>
                        </a:rPr>
                        <a:t>&gt;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6159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750" spc="25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id</a:t>
                      </a:r>
                      <a:endParaRPr sz="1750">
                        <a:latin typeface="黑体"/>
                        <a:cs typeface="黑体"/>
                      </a:endParaRPr>
                    </a:p>
                  </a:txBody>
                  <a:tcPr marL="0" marR="0" marB="0" marT="628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>
                          <a:latin typeface="黑体"/>
                          <a:cs typeface="黑体"/>
                        </a:rPr>
                        <a:t>&gt;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800">
                          <a:latin typeface="黑体"/>
                          <a:cs typeface="黑体"/>
                        </a:rPr>
                        <a:t>&gt;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48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88467"/>
            <a:ext cx="46139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dirty="0" sz="3500" spc="95">
                <a:solidFill>
                  <a:srgbClr val="FF0000"/>
                </a:solidFill>
              </a:rPr>
              <a:t>移进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-</a:t>
            </a:r>
            <a:r>
              <a:rPr dirty="0" sz="3500" spc="95">
                <a:solidFill>
                  <a:srgbClr val="FF0000"/>
                </a:solidFill>
              </a:rPr>
              <a:t>归约”分析方法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27" y="1088066"/>
            <a:ext cx="7806055" cy="494030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0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100" spc="95" b="1">
                <a:latin typeface="黑体"/>
                <a:cs typeface="黑体"/>
              </a:rPr>
              <a:t>符号栈：存放文法符号</a:t>
            </a:r>
            <a:endParaRPr sz="31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85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100" spc="95" b="1">
                <a:latin typeface="黑体"/>
                <a:cs typeface="黑体"/>
              </a:rPr>
              <a:t>分析过程：</a:t>
            </a:r>
            <a:endParaRPr sz="3100">
              <a:latin typeface="黑体"/>
              <a:cs typeface="黑体"/>
            </a:endParaRPr>
          </a:p>
          <a:p>
            <a:pPr lvl="1" marL="1363345" indent="-894715">
              <a:lnSpc>
                <a:spcPct val="100000"/>
              </a:lnSpc>
              <a:spcBef>
                <a:spcPts val="705"/>
              </a:spcBef>
              <a:buSzPct val="96363"/>
              <a:buAutoNum type="arabicPlain"/>
              <a:tabLst>
                <a:tab pos="1363980" algn="l"/>
              </a:tabLst>
            </a:pPr>
            <a:r>
              <a:rPr dirty="0" sz="2750" spc="45" b="1">
                <a:latin typeface="黑体"/>
                <a:cs typeface="黑体"/>
              </a:rPr>
              <a:t>把输入符号一个个地</a:t>
            </a:r>
            <a:r>
              <a:rPr dirty="0" sz="2750" spc="45" b="1">
                <a:solidFill>
                  <a:srgbClr val="3333FF"/>
                </a:solidFill>
                <a:latin typeface="黑体"/>
                <a:cs typeface="黑体"/>
              </a:rPr>
              <a:t>移进</a:t>
            </a:r>
            <a:r>
              <a:rPr dirty="0" sz="2750" spc="45" b="1">
                <a:latin typeface="黑体"/>
                <a:cs typeface="黑体"/>
              </a:rPr>
              <a:t>栈中。</a:t>
            </a:r>
            <a:endParaRPr sz="2750">
              <a:latin typeface="黑体"/>
              <a:cs typeface="黑体"/>
            </a:endParaRPr>
          </a:p>
          <a:p>
            <a:pPr algn="just" lvl="1" marL="1329690" marR="5080" indent="-860425">
              <a:lnSpc>
                <a:spcPct val="102899"/>
              </a:lnSpc>
              <a:spcBef>
                <a:spcPts val="610"/>
              </a:spcBef>
              <a:buSzPct val="96363"/>
              <a:buAutoNum type="arabicPlain"/>
              <a:tabLst>
                <a:tab pos="1363980" algn="l"/>
              </a:tabLst>
            </a:pPr>
            <a:r>
              <a:rPr dirty="0" sz="2750" spc="45" b="1">
                <a:latin typeface="黑体"/>
                <a:cs typeface="黑体"/>
              </a:rPr>
              <a:t>当栈顶的符号串形成某个产生式的一个候 选式时，</a:t>
            </a:r>
            <a:r>
              <a:rPr dirty="0" sz="2750" spc="45" b="1">
                <a:solidFill>
                  <a:srgbClr val="FF3300"/>
                </a:solidFill>
                <a:latin typeface="黑体"/>
                <a:cs typeface="黑体"/>
              </a:rPr>
              <a:t>在一定条件下</a:t>
            </a:r>
            <a:r>
              <a:rPr dirty="0" sz="2750" spc="45" b="1">
                <a:latin typeface="黑体"/>
                <a:cs typeface="黑体"/>
              </a:rPr>
              <a:t>，把该符号串替换 </a:t>
            </a:r>
            <a:r>
              <a:rPr dirty="0" sz="2750" spc="20" b="1">
                <a:latin typeface="宋体"/>
                <a:cs typeface="宋体"/>
              </a:rPr>
              <a:t>(</a:t>
            </a:r>
            <a:r>
              <a:rPr dirty="0" sz="2750" spc="45" b="1">
                <a:latin typeface="黑体"/>
                <a:cs typeface="黑体"/>
              </a:rPr>
              <a:t>即</a:t>
            </a:r>
            <a:r>
              <a:rPr dirty="0" sz="2750" spc="45" b="1">
                <a:solidFill>
                  <a:srgbClr val="3333FF"/>
                </a:solidFill>
                <a:latin typeface="黑体"/>
                <a:cs typeface="黑体"/>
              </a:rPr>
              <a:t>归约</a:t>
            </a:r>
            <a:r>
              <a:rPr dirty="0" sz="2750" spc="20" b="1">
                <a:latin typeface="宋体"/>
                <a:cs typeface="宋体"/>
              </a:rPr>
              <a:t>)</a:t>
            </a:r>
            <a:r>
              <a:rPr dirty="0" sz="2750" spc="45" b="1">
                <a:latin typeface="黑体"/>
                <a:cs typeface="黑体"/>
              </a:rPr>
              <a:t>为该产生式的左部符号。</a:t>
            </a:r>
            <a:endParaRPr sz="2750">
              <a:latin typeface="黑体"/>
              <a:cs typeface="黑体"/>
            </a:endParaRPr>
          </a:p>
          <a:p>
            <a:pPr lvl="1" marL="1329690" marR="180975" indent="-860425">
              <a:lnSpc>
                <a:spcPct val="102499"/>
              </a:lnSpc>
              <a:spcBef>
                <a:spcPts val="625"/>
              </a:spcBef>
              <a:buSzPct val="96363"/>
              <a:buAutoNum type="arabicPlain"/>
              <a:tabLst>
                <a:tab pos="1363980" algn="l"/>
              </a:tabLst>
            </a:pPr>
            <a:r>
              <a:rPr dirty="0" sz="2750" spc="45" b="1">
                <a:latin typeface="黑体"/>
                <a:cs typeface="黑体"/>
              </a:rPr>
              <a:t>重复</a:t>
            </a:r>
            <a:r>
              <a:rPr dirty="0" sz="2750" spc="30" b="1">
                <a:latin typeface="宋体"/>
                <a:cs typeface="宋体"/>
              </a:rPr>
              <a:t>(2)</a:t>
            </a:r>
            <a:r>
              <a:rPr dirty="0" sz="2750" spc="30" b="1">
                <a:latin typeface="黑体"/>
                <a:cs typeface="黑体"/>
              </a:rPr>
              <a:t>，</a:t>
            </a:r>
            <a:r>
              <a:rPr dirty="0" sz="2750" spc="45" b="1">
                <a:latin typeface="黑体"/>
                <a:cs typeface="黑体"/>
              </a:rPr>
              <a:t>直到栈顶符号串不再是“可归 约串”为止。</a:t>
            </a:r>
            <a:endParaRPr sz="2750">
              <a:latin typeface="黑体"/>
              <a:cs typeface="黑体"/>
            </a:endParaRPr>
          </a:p>
          <a:p>
            <a:pPr lvl="1" marL="1329690" marR="161925" indent="-860425">
              <a:lnSpc>
                <a:spcPct val="102499"/>
              </a:lnSpc>
              <a:spcBef>
                <a:spcPts val="530"/>
              </a:spcBef>
              <a:buSzPct val="96363"/>
              <a:buAutoNum type="arabicPlain"/>
              <a:tabLst>
                <a:tab pos="1363980" algn="l"/>
              </a:tabLst>
            </a:pPr>
            <a:r>
              <a:rPr dirty="0" sz="2750" spc="45" b="1">
                <a:latin typeface="黑体"/>
                <a:cs typeface="黑体"/>
              </a:rPr>
              <a:t>重复</a:t>
            </a:r>
            <a:r>
              <a:rPr dirty="0" sz="2750" spc="25" b="1">
                <a:latin typeface="宋体"/>
                <a:cs typeface="宋体"/>
              </a:rPr>
              <a:t>(1)</a:t>
            </a:r>
            <a:r>
              <a:rPr dirty="0" sz="2750" spc="25" b="1" i="1">
                <a:latin typeface="Symbol"/>
                <a:cs typeface="Symbol"/>
              </a:rPr>
              <a:t></a:t>
            </a:r>
            <a:r>
              <a:rPr dirty="0" sz="2750" spc="25" b="1">
                <a:latin typeface="宋体"/>
                <a:cs typeface="宋体"/>
              </a:rPr>
              <a:t>(3)</a:t>
            </a:r>
            <a:r>
              <a:rPr dirty="0" sz="2750" spc="25" b="1">
                <a:latin typeface="黑体"/>
                <a:cs typeface="黑体"/>
              </a:rPr>
              <a:t>，</a:t>
            </a:r>
            <a:r>
              <a:rPr dirty="0" sz="2750" spc="45" b="1">
                <a:latin typeface="黑体"/>
                <a:cs typeface="黑体"/>
              </a:rPr>
              <a:t>直到最终归约出文法开始 符号</a:t>
            </a:r>
            <a:r>
              <a:rPr dirty="0" sz="2750" spc="20" b="1">
                <a:latin typeface="宋体"/>
                <a:cs typeface="宋体"/>
              </a:rPr>
              <a:t>S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0000"/>
                </a:solidFill>
              </a:rPr>
              <a:t>规范归约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8845" y="5104891"/>
            <a:ext cx="391795" cy="209550"/>
          </a:xfrm>
          <a:prstGeom prst="rect">
            <a:avLst/>
          </a:prstGeom>
        </p:spPr>
        <p:txBody>
          <a:bodyPr wrap="square" lIns="0" tIns="1460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b="1" i="1">
                <a:latin typeface="Symbol"/>
                <a:cs typeface="Symbol"/>
              </a:rPr>
              <a:t>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445" y="5104891"/>
            <a:ext cx="391795" cy="209550"/>
          </a:xfrm>
          <a:prstGeom prst="rect">
            <a:avLst/>
          </a:prstGeom>
        </p:spPr>
        <p:txBody>
          <a:bodyPr wrap="square" lIns="0" tIns="1460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b="1" i="1">
                <a:latin typeface="Symbol"/>
                <a:cs typeface="Symbol"/>
              </a:rPr>
              <a:t>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45" y="5104891"/>
            <a:ext cx="391795" cy="209550"/>
          </a:xfrm>
          <a:prstGeom prst="rect">
            <a:avLst/>
          </a:prstGeom>
        </p:spPr>
        <p:txBody>
          <a:bodyPr wrap="square" lIns="0" tIns="1460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b="1" i="1">
                <a:latin typeface="Symbol"/>
                <a:cs typeface="Symbol"/>
              </a:rPr>
              <a:t>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45" y="5104891"/>
            <a:ext cx="391795" cy="209550"/>
          </a:xfrm>
          <a:prstGeom prst="rect">
            <a:avLst/>
          </a:prstGeom>
        </p:spPr>
        <p:txBody>
          <a:bodyPr wrap="square" lIns="0" tIns="1460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b="1" i="1">
                <a:latin typeface="Symbol"/>
                <a:cs typeface="Symbol"/>
              </a:rPr>
              <a:t>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1176188"/>
            <a:ext cx="7885430" cy="440690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baseline="1010" sz="4125" spc="67" b="1">
                <a:latin typeface="黑体"/>
                <a:cs typeface="黑体"/>
              </a:rPr>
              <a:t>例：分析符号串</a:t>
            </a:r>
            <a:r>
              <a:rPr dirty="0" sz="2800" b="1">
                <a:latin typeface="Verdana"/>
                <a:cs typeface="Verdana"/>
              </a:rPr>
              <a:t>abbcde</a:t>
            </a:r>
            <a:r>
              <a:rPr dirty="0" baseline="1010" sz="4125" spc="67" b="1">
                <a:latin typeface="黑体"/>
                <a:cs typeface="黑体"/>
              </a:rPr>
              <a:t>是否为如下文法的句子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marL="2033270" indent="-593090">
              <a:lnSpc>
                <a:spcPct val="100000"/>
              </a:lnSpc>
              <a:spcBef>
                <a:spcPts val="520"/>
              </a:spcBef>
              <a:buAutoNum type="arabicParenR"/>
              <a:tabLst>
                <a:tab pos="2033270" algn="l"/>
                <a:tab pos="2033905" algn="l"/>
              </a:tabLst>
            </a:pPr>
            <a:r>
              <a:rPr dirty="0" sz="2400" b="1">
                <a:latin typeface="Verdana"/>
                <a:cs typeface="Verdana"/>
              </a:rPr>
              <a:t>S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aAcBe</a:t>
            </a:r>
            <a:endParaRPr sz="2400">
              <a:latin typeface="Verdana"/>
              <a:cs typeface="Verdana"/>
            </a:endParaRPr>
          </a:p>
          <a:p>
            <a:pPr marL="2033270" indent="-593090">
              <a:lnSpc>
                <a:spcPct val="100000"/>
              </a:lnSpc>
              <a:spcBef>
                <a:spcPts val="625"/>
              </a:spcBef>
              <a:buAutoNum type="arabicParenR"/>
              <a:tabLst>
                <a:tab pos="2033270" algn="l"/>
                <a:tab pos="2033905" algn="l"/>
              </a:tabLst>
            </a:pPr>
            <a:r>
              <a:rPr dirty="0" sz="2400" spc="15" b="1">
                <a:latin typeface="Verdana"/>
                <a:cs typeface="Verdana"/>
              </a:rPr>
              <a:t>A</a:t>
            </a:r>
            <a:r>
              <a:rPr dirty="0" baseline="1182" sz="3525" spc="22" b="1" i="1">
                <a:latin typeface="Symbol"/>
                <a:cs typeface="Symbol"/>
              </a:rPr>
              <a:t></a:t>
            </a:r>
            <a:r>
              <a:rPr dirty="0" sz="2400" spc="15" b="1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  <a:p>
            <a:pPr marL="2033270" indent="-593090">
              <a:lnSpc>
                <a:spcPct val="100000"/>
              </a:lnSpc>
              <a:spcBef>
                <a:spcPts val="525"/>
              </a:spcBef>
              <a:buAutoNum type="arabicParenR"/>
              <a:tabLst>
                <a:tab pos="2033270" algn="l"/>
                <a:tab pos="2033905" algn="l"/>
              </a:tabLst>
            </a:pP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Ab</a:t>
            </a:r>
            <a:endParaRPr sz="2400">
              <a:latin typeface="Verdana"/>
              <a:cs typeface="Verdana"/>
            </a:endParaRPr>
          </a:p>
          <a:p>
            <a:pPr marL="1440815">
              <a:lnSpc>
                <a:spcPct val="100000"/>
              </a:lnSpc>
              <a:spcBef>
                <a:spcPts val="625"/>
              </a:spcBef>
              <a:tabLst>
                <a:tab pos="2033270" algn="l"/>
                <a:tab pos="3512820" algn="l"/>
              </a:tabLst>
            </a:pPr>
            <a:r>
              <a:rPr dirty="0" sz="2400" b="1">
                <a:latin typeface="Verdana"/>
                <a:cs typeface="Verdana"/>
              </a:rPr>
              <a:t>4)	</a:t>
            </a:r>
            <a:r>
              <a:rPr dirty="0" sz="2400" spc="15" b="1">
                <a:latin typeface="Verdana"/>
                <a:cs typeface="Verdana"/>
              </a:rPr>
              <a:t>B</a:t>
            </a:r>
            <a:r>
              <a:rPr dirty="0" baseline="1182" sz="3525" spc="22" b="1" i="1">
                <a:latin typeface="Symbol"/>
                <a:cs typeface="Symbol"/>
              </a:rPr>
              <a:t></a:t>
            </a:r>
            <a:r>
              <a:rPr dirty="0" sz="2400" spc="15" b="1">
                <a:latin typeface="Verdana"/>
                <a:cs typeface="Verdana"/>
              </a:rPr>
              <a:t>d	</a:t>
            </a:r>
            <a:r>
              <a:rPr dirty="0" baseline="1182" sz="3525" spc="75" b="1">
                <a:latin typeface="黑体"/>
                <a:cs typeface="黑体"/>
              </a:rPr>
              <a:t>（文法</a:t>
            </a:r>
            <a:r>
              <a:rPr dirty="0" sz="2400" spc="10" b="1">
                <a:latin typeface="Verdana"/>
                <a:cs typeface="Verdana"/>
              </a:rPr>
              <a:t>4.1</a:t>
            </a:r>
            <a:r>
              <a:rPr dirty="0" baseline="1182" sz="3525" spc="15" b="1">
                <a:latin typeface="黑体"/>
                <a:cs typeface="黑体"/>
              </a:rPr>
              <a:t>）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100" spc="95" b="1">
                <a:latin typeface="黑体"/>
                <a:cs typeface="黑体"/>
              </a:rPr>
              <a:t>最右推导</a:t>
            </a:r>
            <a:endParaRPr sz="31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Times New Roman"/>
              <a:cs typeface="Times New Roman"/>
            </a:endParaRPr>
          </a:p>
          <a:p>
            <a:pPr marL="1612265">
              <a:lnSpc>
                <a:spcPct val="100000"/>
              </a:lnSpc>
              <a:spcBef>
                <a:spcPts val="5"/>
              </a:spcBef>
              <a:tabLst>
                <a:tab pos="2983865" algn="l"/>
                <a:tab pos="4355465" algn="l"/>
                <a:tab pos="5879465" algn="l"/>
              </a:tabLst>
            </a:pPr>
            <a:r>
              <a:rPr dirty="0" sz="2400">
                <a:latin typeface="宋体"/>
                <a:cs typeface="宋体"/>
              </a:rPr>
              <a:t>1)	4)	3)	2)</a:t>
            </a:r>
            <a:endParaRPr sz="2400">
              <a:latin typeface="宋体"/>
              <a:cs typeface="宋体"/>
            </a:endParaRPr>
          </a:p>
          <a:p>
            <a:pPr marL="1659889" marR="595630" indent="-384175">
              <a:lnSpc>
                <a:spcPct val="80000"/>
              </a:lnSpc>
              <a:spcBef>
                <a:spcPts val="775"/>
              </a:spcBef>
              <a:tabLst>
                <a:tab pos="2045970" algn="l"/>
                <a:tab pos="3030855" algn="l"/>
                <a:tab pos="3431540" algn="l"/>
                <a:tab pos="4402455" algn="l"/>
                <a:tab pos="4817745" algn="l"/>
                <a:tab pos="5926455" algn="l"/>
                <a:tab pos="6357620" algn="l"/>
              </a:tabLst>
            </a:pPr>
            <a:r>
              <a:rPr dirty="0" sz="2350" spc="15" b="1">
                <a:latin typeface="宋体"/>
                <a:cs typeface="宋体"/>
              </a:rPr>
              <a:t>S</a:t>
            </a:r>
            <a:r>
              <a:rPr dirty="0" sz="2350" spc="15" b="1">
                <a:latin typeface="宋体"/>
                <a:cs typeface="宋体"/>
              </a:rPr>
              <a:t>		</a:t>
            </a:r>
            <a:r>
              <a:rPr dirty="0" sz="2350" spc="25" b="1">
                <a:latin typeface="宋体"/>
                <a:cs typeface="宋体"/>
              </a:rPr>
              <a:t>aAcB</a:t>
            </a:r>
            <a:r>
              <a:rPr dirty="0" sz="2350" spc="15" b="1">
                <a:latin typeface="宋体"/>
                <a:cs typeface="宋体"/>
              </a:rPr>
              <a:t>e</a:t>
            </a:r>
            <a:r>
              <a:rPr dirty="0" sz="2350" b="1">
                <a:latin typeface="宋体"/>
                <a:cs typeface="宋体"/>
              </a:rPr>
              <a:t>		</a:t>
            </a:r>
            <a:r>
              <a:rPr dirty="0" sz="2350" spc="25" b="1">
                <a:latin typeface="宋体"/>
                <a:cs typeface="宋体"/>
              </a:rPr>
              <a:t>aAcd</a:t>
            </a:r>
            <a:r>
              <a:rPr dirty="0" sz="2350" spc="15" b="1">
                <a:latin typeface="宋体"/>
                <a:cs typeface="宋体"/>
              </a:rPr>
              <a:t>e</a:t>
            </a:r>
            <a:r>
              <a:rPr dirty="0" sz="2350" b="1">
                <a:latin typeface="宋体"/>
                <a:cs typeface="宋体"/>
              </a:rPr>
              <a:t>		</a:t>
            </a:r>
            <a:r>
              <a:rPr dirty="0" sz="2350" spc="25" b="1">
                <a:latin typeface="宋体"/>
                <a:cs typeface="宋体"/>
              </a:rPr>
              <a:t>aAbcd</a:t>
            </a:r>
            <a:r>
              <a:rPr dirty="0" sz="2350" spc="15" b="1">
                <a:latin typeface="宋体"/>
                <a:cs typeface="宋体"/>
              </a:rPr>
              <a:t>e</a:t>
            </a:r>
            <a:r>
              <a:rPr dirty="0" sz="2350" b="1">
                <a:latin typeface="宋体"/>
                <a:cs typeface="宋体"/>
              </a:rPr>
              <a:t>		</a:t>
            </a:r>
            <a:r>
              <a:rPr dirty="0" sz="2350" spc="25" b="1">
                <a:latin typeface="宋体"/>
                <a:cs typeface="宋体"/>
              </a:rPr>
              <a:t>abbcde  </a:t>
            </a:r>
            <a:r>
              <a:rPr dirty="0" sz="2350" spc="20" b="1">
                <a:latin typeface="宋体"/>
                <a:cs typeface="宋体"/>
              </a:rPr>
              <a:t>rm		rm		rm		</a:t>
            </a:r>
            <a:r>
              <a:rPr dirty="0" sz="2350" spc="25" b="1">
                <a:latin typeface="宋体"/>
                <a:cs typeface="宋体"/>
              </a:rPr>
              <a:t>rm</a:t>
            </a:r>
            <a:endParaRPr sz="2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54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087" y="4331049"/>
            <a:ext cx="3240405" cy="1295400"/>
          </a:xfrm>
          <a:custGeom>
            <a:avLst/>
            <a:gdLst/>
            <a:ahLst/>
            <a:cxnLst/>
            <a:rect l="l" t="t" r="r" b="b"/>
            <a:pathLst>
              <a:path w="3240404" h="1295400">
                <a:moveTo>
                  <a:pt x="0" y="0"/>
                </a:moveTo>
                <a:lnTo>
                  <a:pt x="3240086" y="0"/>
                </a:lnTo>
                <a:lnTo>
                  <a:pt x="3240086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7087" y="4331049"/>
            <a:ext cx="3240405" cy="1295400"/>
          </a:xfrm>
          <a:custGeom>
            <a:avLst/>
            <a:gdLst/>
            <a:ahLst/>
            <a:cxnLst/>
            <a:rect l="l" t="t" r="r" b="b"/>
            <a:pathLst>
              <a:path w="3240404" h="1295400">
                <a:moveTo>
                  <a:pt x="0" y="0"/>
                </a:moveTo>
                <a:lnTo>
                  <a:pt x="3240087" y="0"/>
                </a:lnTo>
                <a:lnTo>
                  <a:pt x="3240087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39000" y="5059711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29287" y="2069700"/>
            <a:ext cx="901700" cy="1219200"/>
          </a:xfrm>
          <a:custGeom>
            <a:avLst/>
            <a:gdLst/>
            <a:ahLst/>
            <a:cxnLst/>
            <a:rect l="l" t="t" r="r" b="b"/>
            <a:pathLst>
              <a:path w="901700" h="1219200">
                <a:moveTo>
                  <a:pt x="0" y="0"/>
                </a:moveTo>
                <a:lnTo>
                  <a:pt x="901700" y="0"/>
                </a:lnTo>
                <a:lnTo>
                  <a:pt x="9017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29287" y="2069700"/>
            <a:ext cx="901700" cy="1219200"/>
          </a:xfrm>
          <a:custGeom>
            <a:avLst/>
            <a:gdLst/>
            <a:ahLst/>
            <a:cxnLst/>
            <a:rect l="l" t="t" r="r" b="b"/>
            <a:pathLst>
              <a:path w="901700" h="1219200">
                <a:moveTo>
                  <a:pt x="0" y="0"/>
                </a:moveTo>
                <a:lnTo>
                  <a:pt x="901700" y="0"/>
                </a:lnTo>
                <a:lnTo>
                  <a:pt x="9017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2812" y="2717400"/>
            <a:ext cx="901700" cy="1219200"/>
          </a:xfrm>
          <a:custGeom>
            <a:avLst/>
            <a:gdLst/>
            <a:ahLst/>
            <a:cxnLst/>
            <a:rect l="l" t="t" r="r" b="b"/>
            <a:pathLst>
              <a:path w="901700" h="1219200">
                <a:moveTo>
                  <a:pt x="0" y="0"/>
                </a:moveTo>
                <a:lnTo>
                  <a:pt x="901699" y="0"/>
                </a:lnTo>
                <a:lnTo>
                  <a:pt x="901699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216586"/>
            <a:ext cx="369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最右推导的逆过程</a:t>
            </a:r>
            <a:endParaRPr sz="3500"/>
          </a:p>
        </p:txBody>
      </p:sp>
      <p:sp>
        <p:nvSpPr>
          <p:cNvPr id="12" name="object 12"/>
          <p:cNvSpPr txBox="1"/>
          <p:nvPr/>
        </p:nvSpPr>
        <p:spPr>
          <a:xfrm>
            <a:off x="2170732" y="2773171"/>
            <a:ext cx="1050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8044" algn="l"/>
              </a:tabLst>
            </a:pPr>
            <a:r>
              <a:rPr dirty="0" sz="2400" b="1">
                <a:latin typeface="Times New Roman"/>
                <a:cs typeface="Times New Roman"/>
              </a:rPr>
              <a:t>b	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2812" y="2717400"/>
            <a:ext cx="901700" cy="1219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algn="ctr" marL="80010">
              <a:lnSpc>
                <a:spcPct val="100000"/>
              </a:lnSpc>
              <a:spcBef>
                <a:spcPts val="54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 marL="6286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2940" y="1707750"/>
            <a:ext cx="1278255" cy="457200"/>
          </a:xfrm>
          <a:custGeom>
            <a:avLst/>
            <a:gdLst/>
            <a:ahLst/>
            <a:cxnLst/>
            <a:rect l="l" t="t" r="r" b="b"/>
            <a:pathLst>
              <a:path w="1278255" h="457200">
                <a:moveTo>
                  <a:pt x="1277664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11480" y="1707750"/>
            <a:ext cx="479425" cy="381000"/>
          </a:xfrm>
          <a:custGeom>
            <a:avLst/>
            <a:gdLst/>
            <a:ahLst/>
            <a:cxnLst/>
            <a:rect l="l" t="t" r="r" b="b"/>
            <a:pathLst>
              <a:path w="479425" h="381000">
                <a:moveTo>
                  <a:pt x="479124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90604" y="170775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90604" y="1707750"/>
            <a:ext cx="639445" cy="381000"/>
          </a:xfrm>
          <a:custGeom>
            <a:avLst/>
            <a:gdLst/>
            <a:ahLst/>
            <a:cxnLst/>
            <a:rect l="l" t="t" r="r" b="b"/>
            <a:pathLst>
              <a:path w="639444" h="381000">
                <a:moveTo>
                  <a:pt x="0" y="0"/>
                </a:moveTo>
                <a:lnTo>
                  <a:pt x="638832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90604" y="1707750"/>
            <a:ext cx="1278255" cy="457200"/>
          </a:xfrm>
          <a:custGeom>
            <a:avLst/>
            <a:gdLst/>
            <a:ahLst/>
            <a:cxnLst/>
            <a:rect l="l" t="t" r="r" b="b"/>
            <a:pathLst>
              <a:path w="1278254" h="457200">
                <a:moveTo>
                  <a:pt x="0" y="0"/>
                </a:moveTo>
                <a:lnTo>
                  <a:pt x="1277664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13566" y="2469750"/>
            <a:ext cx="300990" cy="304800"/>
          </a:xfrm>
          <a:custGeom>
            <a:avLst/>
            <a:gdLst/>
            <a:ahLst/>
            <a:cxnLst/>
            <a:rect l="l" t="t" r="r" b="b"/>
            <a:pathLst>
              <a:path w="300989" h="304800">
                <a:moveTo>
                  <a:pt x="300627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14193" y="2469750"/>
            <a:ext cx="300990" cy="304800"/>
          </a:xfrm>
          <a:custGeom>
            <a:avLst/>
            <a:gdLst/>
            <a:ahLst/>
            <a:cxnLst/>
            <a:rect l="l" t="t" r="r" b="b"/>
            <a:pathLst>
              <a:path w="300989" h="304800">
                <a:moveTo>
                  <a:pt x="0" y="0"/>
                </a:moveTo>
                <a:lnTo>
                  <a:pt x="300627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67014" y="246975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63253" y="323175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34024" y="1707750"/>
            <a:ext cx="1278255" cy="457200"/>
          </a:xfrm>
          <a:custGeom>
            <a:avLst/>
            <a:gdLst/>
            <a:ahLst/>
            <a:cxnLst/>
            <a:rect l="l" t="t" r="r" b="b"/>
            <a:pathLst>
              <a:path w="1278254" h="457200">
                <a:moveTo>
                  <a:pt x="1277938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32735" y="1707750"/>
            <a:ext cx="479425" cy="381000"/>
          </a:xfrm>
          <a:custGeom>
            <a:avLst/>
            <a:gdLst/>
            <a:ahLst/>
            <a:cxnLst/>
            <a:rect l="l" t="t" r="r" b="b"/>
            <a:pathLst>
              <a:path w="479425" h="381000">
                <a:moveTo>
                  <a:pt x="479227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11962" y="170775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11962" y="1707750"/>
            <a:ext cx="639445" cy="381000"/>
          </a:xfrm>
          <a:custGeom>
            <a:avLst/>
            <a:gdLst/>
            <a:ahLst/>
            <a:cxnLst/>
            <a:rect l="l" t="t" r="r" b="b"/>
            <a:pathLst>
              <a:path w="639445" h="381000">
                <a:moveTo>
                  <a:pt x="0" y="0"/>
                </a:moveTo>
                <a:lnTo>
                  <a:pt x="638969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11962" y="1707750"/>
            <a:ext cx="1278255" cy="457200"/>
          </a:xfrm>
          <a:custGeom>
            <a:avLst/>
            <a:gdLst/>
            <a:ahLst/>
            <a:cxnLst/>
            <a:rect l="l" t="t" r="r" b="b"/>
            <a:pathLst>
              <a:path w="1278254" h="457200">
                <a:moveTo>
                  <a:pt x="0" y="0"/>
                </a:moveTo>
                <a:lnTo>
                  <a:pt x="1277938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45188" y="2469750"/>
            <a:ext cx="246379" cy="346075"/>
          </a:xfrm>
          <a:custGeom>
            <a:avLst/>
            <a:gdLst/>
            <a:ahLst/>
            <a:cxnLst/>
            <a:rect l="l" t="t" r="r" b="b"/>
            <a:pathLst>
              <a:path w="246379" h="346075">
                <a:moveTo>
                  <a:pt x="246063" y="0"/>
                </a:moveTo>
                <a:lnTo>
                  <a:pt x="0" y="346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91251" y="2469750"/>
            <a:ext cx="246379" cy="346075"/>
          </a:xfrm>
          <a:custGeom>
            <a:avLst/>
            <a:gdLst/>
            <a:ahLst/>
            <a:cxnLst/>
            <a:rect l="l" t="t" r="r" b="b"/>
            <a:pathLst>
              <a:path w="246379" h="346075">
                <a:moveTo>
                  <a:pt x="0" y="0"/>
                </a:moveTo>
                <a:lnTo>
                  <a:pt x="246063" y="346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88237" y="246975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390515" y="5031740"/>
            <a:ext cx="1567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7555" algn="l"/>
                <a:tab pos="1418590" algn="l"/>
              </a:tabLst>
            </a:pPr>
            <a:r>
              <a:rPr dirty="0" sz="2400" b="1">
                <a:latin typeface="Times New Roman"/>
                <a:cs typeface="Times New Roman"/>
              </a:rPr>
              <a:t>a	A	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01655" y="5031740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39000" y="5059711"/>
            <a:ext cx="685800" cy="1143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760"/>
              </a:lnSpc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algn="ctr" marR="65405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10224" y="4691411"/>
            <a:ext cx="1278255" cy="457200"/>
          </a:xfrm>
          <a:custGeom>
            <a:avLst/>
            <a:gdLst/>
            <a:ahLst/>
            <a:cxnLst/>
            <a:rect l="l" t="t" r="r" b="b"/>
            <a:pathLst>
              <a:path w="1278254" h="457200">
                <a:moveTo>
                  <a:pt x="1277938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08935" y="4691411"/>
            <a:ext cx="479425" cy="381000"/>
          </a:xfrm>
          <a:custGeom>
            <a:avLst/>
            <a:gdLst/>
            <a:ahLst/>
            <a:cxnLst/>
            <a:rect l="l" t="t" r="r" b="b"/>
            <a:pathLst>
              <a:path w="479425" h="381000">
                <a:moveTo>
                  <a:pt x="479227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88162" y="4691411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88162" y="4691411"/>
            <a:ext cx="639445" cy="381000"/>
          </a:xfrm>
          <a:custGeom>
            <a:avLst/>
            <a:gdLst/>
            <a:ahLst/>
            <a:cxnLst/>
            <a:rect l="l" t="t" r="r" b="b"/>
            <a:pathLst>
              <a:path w="639445" h="381000">
                <a:moveTo>
                  <a:pt x="0" y="0"/>
                </a:moveTo>
                <a:lnTo>
                  <a:pt x="638969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88162" y="4691411"/>
            <a:ext cx="1278255" cy="457200"/>
          </a:xfrm>
          <a:custGeom>
            <a:avLst/>
            <a:gdLst/>
            <a:ahLst/>
            <a:cxnLst/>
            <a:rect l="l" t="t" r="r" b="b"/>
            <a:pathLst>
              <a:path w="1278254" h="457200">
                <a:moveTo>
                  <a:pt x="0" y="0"/>
                </a:moveTo>
                <a:lnTo>
                  <a:pt x="1277938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64437" y="545341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371089" y="4352035"/>
            <a:ext cx="182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06499" y="4762850"/>
            <a:ext cx="1278255" cy="457200"/>
          </a:xfrm>
          <a:custGeom>
            <a:avLst/>
            <a:gdLst/>
            <a:ahLst/>
            <a:cxnLst/>
            <a:rect l="l" t="t" r="r" b="b"/>
            <a:pathLst>
              <a:path w="1278255" h="457200">
                <a:moveTo>
                  <a:pt x="1277938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05210" y="4762850"/>
            <a:ext cx="479425" cy="381000"/>
          </a:xfrm>
          <a:custGeom>
            <a:avLst/>
            <a:gdLst/>
            <a:ahLst/>
            <a:cxnLst/>
            <a:rect l="l" t="t" r="r" b="b"/>
            <a:pathLst>
              <a:path w="479425" h="381000">
                <a:moveTo>
                  <a:pt x="479227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84437" y="476285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84437" y="4762850"/>
            <a:ext cx="639445" cy="381000"/>
          </a:xfrm>
          <a:custGeom>
            <a:avLst/>
            <a:gdLst/>
            <a:ahLst/>
            <a:cxnLst/>
            <a:rect l="l" t="t" r="r" b="b"/>
            <a:pathLst>
              <a:path w="639444" h="381000">
                <a:moveTo>
                  <a:pt x="0" y="0"/>
                </a:moveTo>
                <a:lnTo>
                  <a:pt x="638969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484437" y="4762850"/>
            <a:ext cx="1278255" cy="457200"/>
          </a:xfrm>
          <a:custGeom>
            <a:avLst/>
            <a:gdLst/>
            <a:ahLst/>
            <a:cxnLst/>
            <a:rect l="l" t="t" r="r" b="b"/>
            <a:pathLst>
              <a:path w="1278254" h="457200">
                <a:moveTo>
                  <a:pt x="0" y="0"/>
                </a:moveTo>
                <a:lnTo>
                  <a:pt x="1277938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145915" y="1941765"/>
            <a:ext cx="789305" cy="1091565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algn="ctr" marL="57785">
              <a:lnSpc>
                <a:spcPct val="100000"/>
              </a:lnSpc>
              <a:spcBef>
                <a:spcPts val="1435"/>
              </a:spcBef>
            </a:pPr>
            <a:r>
              <a:rPr dirty="0" sz="2350" spc="45" b="1" i="1">
                <a:latin typeface="Symbol"/>
                <a:cs typeface="Symbol"/>
              </a:rPr>
              <a:t></a:t>
            </a:r>
            <a:endParaRPr sz="235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dirty="0" baseline="1182" sz="3525" spc="75" b="1">
                <a:latin typeface="宋体"/>
                <a:cs typeface="宋体"/>
              </a:rPr>
              <a:t>（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baseline="1182" sz="3525" spc="60" b="1">
                <a:latin typeface="宋体"/>
                <a:cs typeface="宋体"/>
              </a:rPr>
              <a:t>）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34840" y="4942431"/>
            <a:ext cx="789305" cy="92900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800"/>
              </a:spcBef>
            </a:pPr>
            <a:r>
              <a:rPr dirty="0" sz="2350" spc="45" b="1" i="1">
                <a:latin typeface="Symbol"/>
                <a:cs typeface="Symbol"/>
              </a:rPr>
              <a:t></a:t>
            </a:r>
            <a:endParaRPr sz="2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baseline="1182" sz="3525" spc="75" b="1">
                <a:latin typeface="宋体"/>
                <a:cs typeface="宋体"/>
              </a:rPr>
              <a:t>（</a:t>
            </a:r>
            <a:r>
              <a:rPr dirty="0" sz="2400" b="1">
                <a:latin typeface="Times New Roman"/>
                <a:cs typeface="Times New Roman"/>
              </a:rPr>
              <a:t>4</a:t>
            </a:r>
            <a:r>
              <a:rPr dirty="0" baseline="1182" sz="3525" spc="60" b="1">
                <a:latin typeface="宋体"/>
                <a:cs typeface="宋体"/>
              </a:rPr>
              <a:t>）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9489" y="5086603"/>
            <a:ext cx="295973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44855" algn="l"/>
                <a:tab pos="1405890" algn="l"/>
                <a:tab pos="2073910" algn="l"/>
                <a:tab pos="2810510" algn="l"/>
              </a:tabLst>
            </a:pPr>
            <a:r>
              <a:rPr dirty="0" sz="2400" b="1">
                <a:latin typeface="Times New Roman"/>
                <a:cs typeface="Times New Roman"/>
              </a:rPr>
              <a:t>a	A	c	B	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301115">
              <a:lnSpc>
                <a:spcPct val="100000"/>
              </a:lnSpc>
            </a:pPr>
            <a:r>
              <a:rPr dirty="0" baseline="1182" sz="3525" spc="97" b="1" i="1">
                <a:latin typeface="Symbol"/>
                <a:cs typeface="Symbol"/>
              </a:rPr>
              <a:t></a:t>
            </a:r>
            <a:r>
              <a:rPr dirty="0" baseline="1182" sz="3525" spc="97" b="1">
                <a:latin typeface="宋体"/>
                <a:cs typeface="宋体"/>
              </a:rPr>
              <a:t>（</a:t>
            </a:r>
            <a:r>
              <a:rPr dirty="0" sz="2400" spc="65" b="1">
                <a:latin typeface="Times New Roman"/>
                <a:cs typeface="Times New Roman"/>
              </a:rPr>
              <a:t>1</a:t>
            </a:r>
            <a:r>
              <a:rPr dirty="0" baseline="1182" sz="3525" spc="97" b="1">
                <a:latin typeface="宋体"/>
                <a:cs typeface="宋体"/>
              </a:rPr>
              <a:t>）</a:t>
            </a:r>
            <a:endParaRPr baseline="1182" sz="3525">
              <a:latin typeface="宋体"/>
              <a:cs typeface="宋体"/>
            </a:endParaRPr>
          </a:p>
          <a:p>
            <a:pPr marL="1285240">
              <a:lnSpc>
                <a:spcPct val="100000"/>
              </a:lnSpc>
              <a:spcBef>
                <a:spcPts val="1080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3139" y="899667"/>
            <a:ext cx="2972435" cy="153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71120">
              <a:lnSpc>
                <a:spcPts val="331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abbcde</a:t>
            </a:r>
            <a:endParaRPr sz="2800">
              <a:latin typeface="Times New Roman"/>
              <a:cs typeface="Times New Roman"/>
            </a:endParaRPr>
          </a:p>
          <a:p>
            <a:pPr algn="ctr" marR="26034">
              <a:lnSpc>
                <a:spcPts val="2830"/>
              </a:lnSpc>
            </a:pP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744855" algn="l"/>
                <a:tab pos="1405890" algn="l"/>
                <a:tab pos="2073910" algn="l"/>
                <a:tab pos="2810510" algn="l"/>
              </a:tabLst>
            </a:pPr>
            <a:r>
              <a:rPr dirty="0" sz="2400" b="1">
                <a:latin typeface="Times New Roman"/>
                <a:cs typeface="Times New Roman"/>
              </a:rPr>
              <a:t>a	A	c	B	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76215" y="884427"/>
            <a:ext cx="3074035" cy="3804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933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aAbcde</a:t>
            </a:r>
            <a:endParaRPr sz="2800">
              <a:latin typeface="Times New Roman"/>
              <a:cs typeface="Times New Roman"/>
            </a:endParaRPr>
          </a:p>
          <a:p>
            <a:pPr marL="1422400">
              <a:lnSpc>
                <a:spcPct val="100000"/>
              </a:lnSpc>
              <a:spcBef>
                <a:spcPts val="15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490855" marR="68580" indent="-440690">
              <a:lnSpc>
                <a:spcPct val="198300"/>
              </a:lnSpc>
              <a:spcBef>
                <a:spcPts val="70"/>
              </a:spcBef>
              <a:tabLst>
                <a:tab pos="795655" algn="l"/>
                <a:tab pos="1075690" algn="l"/>
                <a:tab pos="1456690" algn="l"/>
                <a:tab pos="2083435" algn="l"/>
                <a:tab pos="2124710" algn="l"/>
                <a:tab pos="2861310" algn="l"/>
              </a:tabLst>
            </a:pPr>
            <a:r>
              <a:rPr dirty="0" sz="2400" b="1">
                <a:latin typeface="Times New Roman"/>
                <a:cs typeface="Times New Roman"/>
              </a:rPr>
              <a:t>a		A		c		B	e  A		b		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533525">
              <a:lnSpc>
                <a:spcPct val="100000"/>
              </a:lnSpc>
            </a:pPr>
            <a:r>
              <a:rPr dirty="0" baseline="-10638" sz="3525" spc="-30" b="1" i="1">
                <a:latin typeface="Symbol"/>
                <a:cs typeface="Symbol"/>
              </a:rPr>
              <a:t></a:t>
            </a:r>
            <a:r>
              <a:rPr dirty="0" baseline="1182" sz="3525" spc="-30" b="1">
                <a:latin typeface="宋体"/>
                <a:cs typeface="宋体"/>
              </a:rPr>
              <a:t>（</a:t>
            </a:r>
            <a:r>
              <a:rPr dirty="0" sz="2400" spc="-20" b="1">
                <a:latin typeface="Times New Roman"/>
                <a:cs typeface="Times New Roman"/>
              </a:rPr>
              <a:t>3</a:t>
            </a:r>
            <a:r>
              <a:rPr dirty="0" baseline="1182" sz="3525" spc="-30" b="1">
                <a:latin typeface="宋体"/>
                <a:cs typeface="宋体"/>
              </a:rPr>
              <a:t>）</a:t>
            </a:r>
            <a:endParaRPr baseline="1182" sz="3525">
              <a:latin typeface="宋体"/>
              <a:cs typeface="宋体"/>
            </a:endParaRPr>
          </a:p>
          <a:p>
            <a:pPr marL="1125855">
              <a:lnSpc>
                <a:spcPts val="3354"/>
              </a:lnSpc>
              <a:spcBef>
                <a:spcPts val="370"/>
              </a:spcBef>
            </a:pPr>
            <a:r>
              <a:rPr dirty="0" sz="2800" spc="-5" b="1">
                <a:latin typeface="Times New Roman"/>
                <a:cs typeface="Times New Roman"/>
              </a:rPr>
              <a:t>aAcde</a:t>
            </a:r>
            <a:endParaRPr sz="2800">
              <a:latin typeface="Times New Roman"/>
              <a:cs typeface="Times New Roman"/>
            </a:endParaRPr>
          </a:p>
          <a:p>
            <a:pPr marL="1498600">
              <a:lnSpc>
                <a:spcPts val="2875"/>
              </a:lnSpc>
            </a:pP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78911" y="3871467"/>
            <a:ext cx="10121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aA</a:t>
            </a:r>
            <a:r>
              <a:rPr dirty="0" sz="2800" spc="-10" b="1">
                <a:latin typeface="Times New Roman"/>
                <a:cs typeface="Times New Roman"/>
              </a:rPr>
              <a:t>c</a:t>
            </a:r>
            <a:r>
              <a:rPr dirty="0" sz="2800" spc="-5" b="1">
                <a:latin typeface="Times New Roman"/>
                <a:cs typeface="Times New Roman"/>
              </a:rPr>
              <a:t>B</a:t>
            </a:r>
            <a:r>
              <a:rPr dirty="0" sz="2800" b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75429"/>
            <a:ext cx="359282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0000"/>
                </a:solidFill>
              </a:rPr>
              <a:t>规范归约的定义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1652" y="1259331"/>
            <a:ext cx="8190230" cy="4427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9100" marR="30480" indent="-381000">
              <a:lnSpc>
                <a:spcPct val="99900"/>
              </a:lnSpc>
              <a:spcBef>
                <a:spcPts val="100"/>
              </a:spcBef>
            </a:pPr>
            <a:r>
              <a:rPr dirty="0" baseline="1010" sz="4125" spc="67" b="1">
                <a:latin typeface="黑体"/>
                <a:cs typeface="黑体"/>
              </a:rPr>
              <a:t>定义：假定</a:t>
            </a:r>
            <a:r>
              <a:rPr dirty="0" baseline="1010" sz="4125" spc="37" b="1" i="1">
                <a:latin typeface="Symbol"/>
                <a:cs typeface="Symbol"/>
              </a:rPr>
              <a:t></a:t>
            </a:r>
            <a:r>
              <a:rPr dirty="0" baseline="1010" sz="4125" spc="67" b="1">
                <a:latin typeface="黑体"/>
                <a:cs typeface="黑体"/>
              </a:rPr>
              <a:t>是文法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67" b="1">
                <a:latin typeface="黑体"/>
                <a:cs typeface="黑体"/>
              </a:rPr>
              <a:t>的一个句子，我们称右句型序 </a:t>
            </a:r>
            <a:r>
              <a:rPr dirty="0" baseline="1010" sz="4125" spc="52" b="1">
                <a:latin typeface="黑体"/>
                <a:cs typeface="黑体"/>
              </a:rPr>
              <a:t>列</a:t>
            </a:r>
            <a:r>
              <a:rPr dirty="0" baseline="1010" sz="4125" spc="-652" b="1">
                <a:latin typeface="黑体"/>
                <a:cs typeface="黑体"/>
              </a:rPr>
              <a:t> </a:t>
            </a:r>
            <a:r>
              <a:rPr dirty="0" baseline="1010" sz="4125" spc="15" b="1" i="1">
                <a:latin typeface="Symbol"/>
                <a:cs typeface="Symbol"/>
              </a:rPr>
              <a:t></a:t>
            </a:r>
            <a:r>
              <a:rPr dirty="0" baseline="-17543" sz="2850" spc="15" b="1">
                <a:latin typeface="Verdana"/>
                <a:cs typeface="Verdana"/>
              </a:rPr>
              <a:t>n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baseline="1010" sz="4125" spc="15" b="1" i="1">
                <a:latin typeface="Symbol"/>
                <a:cs typeface="Symbol"/>
              </a:rPr>
              <a:t></a:t>
            </a:r>
            <a:r>
              <a:rPr dirty="0" baseline="-17543" sz="2850" spc="15" b="1">
                <a:latin typeface="Verdana"/>
                <a:cs typeface="Verdana"/>
              </a:rPr>
              <a:t>n-1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sz="2800" spc="10" b="1">
                <a:latin typeface="Verdana"/>
                <a:cs typeface="Verdana"/>
              </a:rPr>
              <a:t>…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baseline="1010" sz="4125" spc="15" b="1" i="1">
                <a:latin typeface="Symbol"/>
                <a:cs typeface="Symbol"/>
              </a:rPr>
              <a:t></a:t>
            </a:r>
            <a:r>
              <a:rPr dirty="0" baseline="-17543" sz="2850" spc="15" b="1">
                <a:latin typeface="Verdana"/>
                <a:cs typeface="Verdana"/>
              </a:rPr>
              <a:t>1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baseline="1010" sz="4125" spc="15" b="1" i="1">
                <a:latin typeface="Symbol"/>
                <a:cs typeface="Symbol"/>
              </a:rPr>
              <a:t></a:t>
            </a:r>
            <a:r>
              <a:rPr dirty="0" baseline="-17543" sz="2850" spc="15" b="1">
                <a:latin typeface="Verdana"/>
                <a:cs typeface="Verdana"/>
              </a:rPr>
              <a:t>0</a:t>
            </a:r>
            <a:r>
              <a:rPr dirty="0" baseline="-17543" sz="2850" spc="862" b="1">
                <a:latin typeface="Verdana"/>
                <a:cs typeface="Verdana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是</a:t>
            </a:r>
            <a:r>
              <a:rPr dirty="0" baseline="1010" sz="4125" spc="37" b="1" i="1">
                <a:latin typeface="Symbol"/>
                <a:cs typeface="Symbol"/>
              </a:rPr>
              <a:t></a:t>
            </a:r>
            <a:r>
              <a:rPr dirty="0" baseline="1010" sz="4125" spc="67" b="1">
                <a:latin typeface="黑体"/>
                <a:cs typeface="黑体"/>
              </a:rPr>
              <a:t>的一个规范归约，  </a:t>
            </a:r>
            <a:r>
              <a:rPr dirty="0" sz="2750" spc="45" b="1">
                <a:latin typeface="黑体"/>
                <a:cs typeface="黑体"/>
              </a:rPr>
              <a:t>如果序列满足：</a:t>
            </a:r>
            <a:endParaRPr sz="2750">
              <a:latin typeface="黑体"/>
              <a:cs typeface="黑体"/>
            </a:endParaRPr>
          </a:p>
          <a:p>
            <a:pPr marL="609600">
              <a:lnSpc>
                <a:spcPct val="100000"/>
              </a:lnSpc>
              <a:spcBef>
                <a:spcPts val="590"/>
              </a:spcBef>
            </a:pPr>
            <a:r>
              <a:rPr dirty="0" sz="2400" b="1">
                <a:latin typeface="Verdana"/>
                <a:cs typeface="Verdana"/>
              </a:rPr>
              <a:t>(1)</a:t>
            </a:r>
            <a:r>
              <a:rPr dirty="0" sz="2400" spc="-5" b="1">
                <a:latin typeface="Verdana"/>
                <a:cs typeface="Verdana"/>
              </a:rPr>
              <a:t> </a:t>
            </a:r>
            <a:r>
              <a:rPr dirty="0" baseline="1182" sz="3525" spc="22" b="1" i="1">
                <a:latin typeface="Symbol"/>
                <a:cs typeface="Symbol"/>
              </a:rPr>
              <a:t></a:t>
            </a:r>
            <a:r>
              <a:rPr dirty="0" baseline="-17361" sz="2400" spc="22" b="1">
                <a:latin typeface="Verdana"/>
                <a:cs typeface="Verdana"/>
              </a:rPr>
              <a:t>n</a:t>
            </a:r>
            <a:r>
              <a:rPr dirty="0" sz="2400" spc="15" b="1">
                <a:latin typeface="Verdana"/>
                <a:cs typeface="Verdana"/>
              </a:rPr>
              <a:t>=</a:t>
            </a:r>
            <a:r>
              <a:rPr dirty="0" baseline="1182" sz="3525" spc="22" b="1" i="1">
                <a:latin typeface="Symbol"/>
                <a:cs typeface="Symbol"/>
              </a:rPr>
              <a:t>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baseline="1182" sz="3525" spc="22" b="1" i="1">
                <a:latin typeface="Symbol"/>
                <a:cs typeface="Symbol"/>
              </a:rPr>
              <a:t></a:t>
            </a:r>
            <a:r>
              <a:rPr dirty="0" baseline="-17361" sz="2400" spc="22" b="1">
                <a:latin typeface="Verdana"/>
                <a:cs typeface="Verdana"/>
              </a:rPr>
              <a:t>0</a:t>
            </a:r>
            <a:r>
              <a:rPr dirty="0" sz="2400" spc="15" b="1">
                <a:latin typeface="Verdana"/>
                <a:cs typeface="Verdana"/>
              </a:rPr>
              <a:t>=S</a:t>
            </a:r>
            <a:endParaRPr sz="2400">
              <a:latin typeface="Verdana"/>
              <a:cs typeface="Verdana"/>
            </a:endParaRPr>
          </a:p>
          <a:p>
            <a:pPr marL="1275715" marR="152400" indent="-666750">
              <a:lnSpc>
                <a:spcPct val="100699"/>
              </a:lnSpc>
              <a:spcBef>
                <a:spcPts val="605"/>
              </a:spcBef>
            </a:pPr>
            <a:r>
              <a:rPr dirty="0" sz="2400" b="1">
                <a:latin typeface="Verdana"/>
                <a:cs typeface="Verdana"/>
              </a:rPr>
              <a:t>(2)</a:t>
            </a:r>
            <a:r>
              <a:rPr dirty="0" sz="2400" spc="-55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对任何</a:t>
            </a:r>
            <a:r>
              <a:rPr dirty="0" sz="2400" spc="5" b="1">
                <a:latin typeface="Verdana"/>
                <a:cs typeface="Verdana"/>
              </a:rPr>
              <a:t>i(0&lt;i</a:t>
            </a:r>
            <a:r>
              <a:rPr dirty="0" baseline="1182" sz="3525" spc="7" b="1" i="1">
                <a:latin typeface="Symbol"/>
                <a:cs typeface="Symbol"/>
              </a:rPr>
              <a:t></a:t>
            </a:r>
            <a:r>
              <a:rPr dirty="0" sz="2400" spc="5" b="1">
                <a:latin typeface="Verdana"/>
                <a:cs typeface="Verdana"/>
              </a:rPr>
              <a:t>n)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baseline="1182" sz="3525" spc="7" b="1" i="1">
                <a:latin typeface="Symbol"/>
                <a:cs typeface="Symbol"/>
              </a:rPr>
              <a:t></a:t>
            </a:r>
            <a:r>
              <a:rPr dirty="0" baseline="-17361" sz="2400" spc="7" b="1">
                <a:latin typeface="Verdana"/>
                <a:cs typeface="Verdana"/>
              </a:rPr>
              <a:t>i-1</a:t>
            </a:r>
            <a:r>
              <a:rPr dirty="0" baseline="1182" sz="3525" spc="75" b="1">
                <a:latin typeface="黑体"/>
                <a:cs typeface="黑体"/>
              </a:rPr>
              <a:t>是经过把</a:t>
            </a:r>
            <a:r>
              <a:rPr dirty="0" baseline="1182" sz="3525" spc="15" b="1" i="1">
                <a:latin typeface="Symbol"/>
                <a:cs typeface="Symbol"/>
              </a:rPr>
              <a:t></a:t>
            </a:r>
            <a:r>
              <a:rPr dirty="0" baseline="-17361" sz="2400" spc="15" b="1">
                <a:latin typeface="Verdana"/>
                <a:cs typeface="Verdana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的句柄替换为相 </a:t>
            </a:r>
            <a:r>
              <a:rPr dirty="0" sz="2350" spc="50" b="1">
                <a:latin typeface="黑体"/>
                <a:cs typeface="黑体"/>
              </a:rPr>
              <a:t>应产生式的左部符号而得到的。</a:t>
            </a:r>
            <a:endParaRPr sz="2350">
              <a:latin typeface="黑体"/>
              <a:cs typeface="黑体"/>
            </a:endParaRPr>
          </a:p>
          <a:p>
            <a:pPr marL="419100" marR="394970" indent="-381000">
              <a:lnSpc>
                <a:spcPct val="102299"/>
              </a:lnSpc>
              <a:spcBef>
                <a:spcPts val="6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规范归约是关于</a:t>
            </a:r>
            <a:r>
              <a:rPr dirty="0" baseline="1010" sz="4125" spc="37" b="1" i="1">
                <a:latin typeface="Symbol"/>
                <a:cs typeface="Symbol"/>
              </a:rPr>
              <a:t></a:t>
            </a:r>
            <a:r>
              <a:rPr dirty="0" baseline="1010" sz="4125" spc="67" b="1">
                <a:latin typeface="黑体"/>
                <a:cs typeface="黑体"/>
              </a:rPr>
              <a:t>的一个最右推导的逆过程，因 </a:t>
            </a:r>
            <a:r>
              <a:rPr dirty="0" sz="2750" spc="45" b="1">
                <a:latin typeface="黑体"/>
                <a:cs typeface="黑体"/>
              </a:rPr>
              <a:t>此规范归约也称为最左归约。</a:t>
            </a:r>
            <a:endParaRPr sz="2750">
              <a:latin typeface="黑体"/>
              <a:cs typeface="黑体"/>
            </a:endParaRPr>
          </a:p>
          <a:p>
            <a:pPr marL="419100" marR="258445" indent="-381000">
              <a:lnSpc>
                <a:spcPct val="101400"/>
              </a:lnSpc>
              <a:spcBef>
                <a:spcPts val="620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dirty="0" sz="2800" b="1">
                <a:latin typeface="Verdana"/>
                <a:cs typeface="Verdana"/>
              </a:rPr>
              <a:t>abbcde</a:t>
            </a:r>
            <a:r>
              <a:rPr dirty="0" baseline="1010" sz="4125" spc="67" b="1">
                <a:latin typeface="黑体"/>
                <a:cs typeface="黑体"/>
              </a:rPr>
              <a:t>的一个规范归约是如下的右句型序列： </a:t>
            </a:r>
            <a:r>
              <a:rPr dirty="0" sz="2750" spc="45" b="1">
                <a:latin typeface="黑体"/>
                <a:cs typeface="黑体"/>
              </a:rPr>
              <a:t> </a:t>
            </a:r>
            <a:r>
              <a:rPr dirty="0" sz="2800" spc="5" b="1">
                <a:latin typeface="Verdana"/>
                <a:cs typeface="Verdana"/>
              </a:rPr>
              <a:t>abbcde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sz="2800" spc="5" b="1">
                <a:latin typeface="Verdana"/>
                <a:cs typeface="Verdana"/>
              </a:rPr>
              <a:t>aAbcde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sz="2800" spc="5" b="1">
                <a:latin typeface="Verdana"/>
                <a:cs typeface="Verdana"/>
              </a:rPr>
              <a:t>aAcde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sz="2800" spc="5" b="1">
                <a:latin typeface="Verdana"/>
                <a:cs typeface="Verdana"/>
              </a:rPr>
              <a:t>aAcBe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sz="2800" spc="5" b="1">
                <a:latin typeface="Verdana"/>
                <a:cs typeface="Verdana"/>
              </a:rPr>
              <a:t>S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8459" y="4741866"/>
            <a:ext cx="4292600" cy="1783080"/>
          </a:xfrm>
          <a:custGeom>
            <a:avLst/>
            <a:gdLst/>
            <a:ahLst/>
            <a:cxnLst/>
            <a:rect l="l" t="t" r="r" b="b"/>
            <a:pathLst>
              <a:path w="4292600" h="1783079">
                <a:moveTo>
                  <a:pt x="4136712" y="847721"/>
                </a:moveTo>
                <a:lnTo>
                  <a:pt x="1856005" y="847721"/>
                </a:lnTo>
                <a:lnTo>
                  <a:pt x="1806748" y="855666"/>
                </a:lnTo>
                <a:lnTo>
                  <a:pt x="1763968" y="877790"/>
                </a:lnTo>
                <a:lnTo>
                  <a:pt x="1730233" y="911525"/>
                </a:lnTo>
                <a:lnTo>
                  <a:pt x="1708110" y="954305"/>
                </a:lnTo>
                <a:lnTo>
                  <a:pt x="1700165" y="1003560"/>
                </a:lnTo>
                <a:lnTo>
                  <a:pt x="1700165" y="1626917"/>
                </a:lnTo>
                <a:lnTo>
                  <a:pt x="1708110" y="1676175"/>
                </a:lnTo>
                <a:lnTo>
                  <a:pt x="1730233" y="1718955"/>
                </a:lnTo>
                <a:lnTo>
                  <a:pt x="1763968" y="1752690"/>
                </a:lnTo>
                <a:lnTo>
                  <a:pt x="1806748" y="1774813"/>
                </a:lnTo>
                <a:lnTo>
                  <a:pt x="1856005" y="1782758"/>
                </a:lnTo>
                <a:lnTo>
                  <a:pt x="4136712" y="1782758"/>
                </a:lnTo>
                <a:lnTo>
                  <a:pt x="4185970" y="1774813"/>
                </a:lnTo>
                <a:lnTo>
                  <a:pt x="4228749" y="1752690"/>
                </a:lnTo>
                <a:lnTo>
                  <a:pt x="4262484" y="1718955"/>
                </a:lnTo>
                <a:lnTo>
                  <a:pt x="4284608" y="1676175"/>
                </a:lnTo>
                <a:lnTo>
                  <a:pt x="4292553" y="1626917"/>
                </a:lnTo>
                <a:lnTo>
                  <a:pt x="4292552" y="1003560"/>
                </a:lnTo>
                <a:lnTo>
                  <a:pt x="4284608" y="954305"/>
                </a:lnTo>
                <a:lnTo>
                  <a:pt x="4262484" y="911525"/>
                </a:lnTo>
                <a:lnTo>
                  <a:pt x="4228749" y="877790"/>
                </a:lnTo>
                <a:lnTo>
                  <a:pt x="4185970" y="855666"/>
                </a:lnTo>
                <a:lnTo>
                  <a:pt x="4136712" y="847721"/>
                </a:lnTo>
                <a:close/>
              </a:path>
              <a:path w="4292600" h="1783079">
                <a:moveTo>
                  <a:pt x="0" y="0"/>
                </a:moveTo>
                <a:lnTo>
                  <a:pt x="2132229" y="847721"/>
                </a:lnTo>
                <a:lnTo>
                  <a:pt x="2780327" y="84772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8459" y="4741865"/>
            <a:ext cx="4292600" cy="1783080"/>
          </a:xfrm>
          <a:custGeom>
            <a:avLst/>
            <a:gdLst/>
            <a:ahLst/>
            <a:cxnLst/>
            <a:rect l="l" t="t" r="r" b="b"/>
            <a:pathLst>
              <a:path w="4292600" h="1783079">
                <a:moveTo>
                  <a:pt x="1700166" y="1003563"/>
                </a:moveTo>
                <a:lnTo>
                  <a:pt x="1708110" y="954305"/>
                </a:lnTo>
                <a:lnTo>
                  <a:pt x="1730234" y="911525"/>
                </a:lnTo>
                <a:lnTo>
                  <a:pt x="1763969" y="877790"/>
                </a:lnTo>
                <a:lnTo>
                  <a:pt x="1806749" y="855667"/>
                </a:lnTo>
                <a:lnTo>
                  <a:pt x="1856007" y="847722"/>
                </a:lnTo>
                <a:lnTo>
                  <a:pt x="2132230" y="847722"/>
                </a:lnTo>
                <a:lnTo>
                  <a:pt x="0" y="0"/>
                </a:lnTo>
                <a:lnTo>
                  <a:pt x="2780328" y="847722"/>
                </a:lnTo>
                <a:lnTo>
                  <a:pt x="4136713" y="847722"/>
                </a:lnTo>
                <a:lnTo>
                  <a:pt x="4185971" y="855667"/>
                </a:lnTo>
                <a:lnTo>
                  <a:pt x="4228750" y="877790"/>
                </a:lnTo>
                <a:lnTo>
                  <a:pt x="4262485" y="911525"/>
                </a:lnTo>
                <a:lnTo>
                  <a:pt x="4284609" y="954305"/>
                </a:lnTo>
                <a:lnTo>
                  <a:pt x="4292554" y="1003563"/>
                </a:lnTo>
                <a:lnTo>
                  <a:pt x="4292554" y="1237321"/>
                </a:lnTo>
                <a:lnTo>
                  <a:pt x="4292554" y="1626917"/>
                </a:lnTo>
                <a:lnTo>
                  <a:pt x="4284609" y="1676175"/>
                </a:lnTo>
                <a:lnTo>
                  <a:pt x="4262485" y="1718955"/>
                </a:lnTo>
                <a:lnTo>
                  <a:pt x="4228750" y="1752690"/>
                </a:lnTo>
                <a:lnTo>
                  <a:pt x="4185971" y="1774814"/>
                </a:lnTo>
                <a:lnTo>
                  <a:pt x="4136713" y="1782759"/>
                </a:lnTo>
                <a:lnTo>
                  <a:pt x="2780328" y="1782759"/>
                </a:lnTo>
                <a:lnTo>
                  <a:pt x="2132230" y="1782759"/>
                </a:lnTo>
                <a:lnTo>
                  <a:pt x="1856007" y="1782759"/>
                </a:lnTo>
                <a:lnTo>
                  <a:pt x="1806749" y="1774814"/>
                </a:lnTo>
                <a:lnTo>
                  <a:pt x="1763969" y="1752690"/>
                </a:lnTo>
                <a:lnTo>
                  <a:pt x="1730234" y="1718955"/>
                </a:lnTo>
                <a:lnTo>
                  <a:pt x="1708110" y="1676175"/>
                </a:lnTo>
                <a:lnTo>
                  <a:pt x="1700166" y="1626917"/>
                </a:lnTo>
                <a:lnTo>
                  <a:pt x="1700166" y="1237321"/>
                </a:lnTo>
                <a:lnTo>
                  <a:pt x="1700166" y="10035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33010" y="5683206"/>
            <a:ext cx="2014855" cy="74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15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句柄</a:t>
            </a:r>
            <a:r>
              <a:rPr dirty="0" sz="2350" spc="30" b="1">
                <a:latin typeface="黑体"/>
                <a:cs typeface="黑体"/>
              </a:rPr>
              <a:t>：id</a:t>
            </a:r>
            <a:endParaRPr sz="2350">
              <a:latin typeface="黑体"/>
              <a:cs typeface="黑体"/>
            </a:endParaRPr>
          </a:p>
          <a:p>
            <a:pPr marL="12700">
              <a:lnSpc>
                <a:spcPts val="2815"/>
              </a:lnSpc>
            </a:pPr>
            <a:r>
              <a:rPr dirty="0" sz="2350" spc="50" b="1">
                <a:latin typeface="黑体"/>
                <a:cs typeface="黑体"/>
              </a:rPr>
              <a:t>产生式：</a:t>
            </a:r>
            <a:r>
              <a:rPr dirty="0" sz="2350" spc="25" b="1">
                <a:latin typeface="黑体"/>
                <a:cs typeface="黑体"/>
              </a:rPr>
              <a:t>E</a:t>
            </a:r>
            <a:r>
              <a:rPr dirty="0" sz="2350" spc="50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黑体"/>
                <a:cs typeface="黑体"/>
              </a:rPr>
              <a:t>id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27" y="1230505"/>
            <a:ext cx="7893684" cy="402336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规范句型：最右推导得到的句型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规范句型的特点：句柄之后没有非终结符号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利用句柄的最左性：与符号栈的栈顶相关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不同的最右推导，其逆过程也是不同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20600"/>
              </a:lnSpc>
            </a:pPr>
            <a:r>
              <a:rPr dirty="0" sz="2800">
                <a:latin typeface="黑体"/>
                <a:cs typeface="黑体"/>
              </a:rPr>
              <a:t>例：</a:t>
            </a:r>
            <a:r>
              <a:rPr dirty="0" baseline="1010" sz="4125" spc="67" b="1">
                <a:latin typeface="黑体"/>
                <a:cs typeface="黑体"/>
              </a:rPr>
              <a:t>考虑文</a:t>
            </a:r>
            <a:r>
              <a:rPr dirty="0" baseline="1010" sz="4125" spc="52" b="1">
                <a:latin typeface="黑体"/>
                <a:cs typeface="黑体"/>
              </a:rPr>
              <a:t>法</a:t>
            </a:r>
            <a:r>
              <a:rPr dirty="0" baseline="1010" sz="4125" spc="7" b="1">
                <a:latin typeface="黑体"/>
                <a:cs typeface="黑体"/>
              </a:rPr>
              <a:t> </a:t>
            </a:r>
            <a:r>
              <a:rPr dirty="0" baseline="1010" sz="4125" spc="37" b="1">
                <a:latin typeface="宋体"/>
                <a:cs typeface="宋体"/>
              </a:rPr>
              <a:t>E</a:t>
            </a:r>
            <a:r>
              <a:rPr dirty="0" baseline="1010" sz="4125" spc="37" b="1" i="1">
                <a:latin typeface="Symbol"/>
                <a:cs typeface="Symbol"/>
              </a:rPr>
              <a:t></a:t>
            </a:r>
            <a:r>
              <a:rPr dirty="0" baseline="1010" sz="4125" spc="37" b="1">
                <a:latin typeface="宋体"/>
                <a:cs typeface="宋体"/>
              </a:rPr>
              <a:t>E+E|E*E|(E)|id</a:t>
            </a:r>
            <a:r>
              <a:rPr dirty="0" baseline="1010" sz="4125" spc="67" b="1">
                <a:latin typeface="黑体"/>
                <a:cs typeface="黑体"/>
              </a:rPr>
              <a:t>的句子</a:t>
            </a:r>
            <a:r>
              <a:rPr dirty="0" baseline="1010" sz="4125" spc="30" b="1">
                <a:latin typeface="宋体"/>
                <a:cs typeface="宋体"/>
              </a:rPr>
              <a:t>id+id*id  </a:t>
            </a:r>
            <a:r>
              <a:rPr dirty="0" sz="2750" spc="25" b="1">
                <a:latin typeface="宋体"/>
                <a:cs typeface="宋体"/>
              </a:rPr>
              <a:t>E</a:t>
            </a:r>
            <a:r>
              <a:rPr dirty="0" sz="2750" spc="25" b="1" i="1">
                <a:latin typeface="Symbol"/>
                <a:cs typeface="Symbol"/>
              </a:rPr>
              <a:t></a:t>
            </a:r>
            <a:r>
              <a:rPr dirty="0" sz="2750" spc="25" b="1">
                <a:latin typeface="宋体"/>
                <a:cs typeface="宋体"/>
              </a:rPr>
              <a:t>E+E</a:t>
            </a:r>
            <a:r>
              <a:rPr dirty="0" sz="2750" spc="25" b="1" i="1">
                <a:latin typeface="Symbol"/>
                <a:cs typeface="Symbol"/>
              </a:rPr>
              <a:t></a:t>
            </a:r>
            <a:r>
              <a:rPr dirty="0" sz="2750" spc="25" b="1">
                <a:latin typeface="宋体"/>
                <a:cs typeface="宋体"/>
              </a:rPr>
              <a:t>E+E*E</a:t>
            </a:r>
            <a:r>
              <a:rPr dirty="0" sz="2750" spc="25" b="1" i="1">
                <a:latin typeface="Symbol"/>
                <a:cs typeface="Symbol"/>
              </a:rPr>
              <a:t></a:t>
            </a:r>
            <a:r>
              <a:rPr dirty="0" u="sng" sz="2750" spc="25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E+E*id</a:t>
            </a:r>
            <a:r>
              <a:rPr dirty="0" sz="2750" spc="25" b="1" i="1">
                <a:latin typeface="Symbol"/>
                <a:cs typeface="Symbol"/>
              </a:rPr>
              <a:t></a:t>
            </a:r>
            <a:r>
              <a:rPr dirty="0" sz="2750" spc="25" b="1">
                <a:latin typeface="宋体"/>
                <a:cs typeface="宋体"/>
              </a:rPr>
              <a:t>E+id*id</a:t>
            </a:r>
            <a:r>
              <a:rPr dirty="0" sz="2750" spc="25" b="1" i="1">
                <a:latin typeface="Symbol"/>
                <a:cs typeface="Symbol"/>
              </a:rPr>
              <a:t></a:t>
            </a:r>
            <a:r>
              <a:rPr dirty="0" sz="2750" spc="25" b="1">
                <a:latin typeface="宋体"/>
                <a:cs typeface="宋体"/>
              </a:rPr>
              <a:t>id+id*id  E</a:t>
            </a:r>
            <a:r>
              <a:rPr dirty="0" sz="2750" spc="25" b="1" i="1">
                <a:latin typeface="Symbol"/>
                <a:cs typeface="Symbol"/>
              </a:rPr>
              <a:t></a:t>
            </a:r>
            <a:r>
              <a:rPr dirty="0" sz="2750" spc="25" b="1">
                <a:latin typeface="宋体"/>
                <a:cs typeface="宋体"/>
              </a:rPr>
              <a:t>E*E</a:t>
            </a:r>
            <a:r>
              <a:rPr dirty="0" sz="2750" spc="25" b="1" i="1">
                <a:latin typeface="Symbol"/>
                <a:cs typeface="Symbol"/>
              </a:rPr>
              <a:t></a:t>
            </a:r>
            <a:r>
              <a:rPr dirty="0" sz="2750" spc="25" b="1">
                <a:latin typeface="宋体"/>
                <a:cs typeface="宋体"/>
              </a:rPr>
              <a:t>E*id</a:t>
            </a:r>
            <a:r>
              <a:rPr dirty="0" sz="2750" spc="25" b="1" i="1">
                <a:latin typeface="Symbol"/>
                <a:cs typeface="Symbol"/>
              </a:rPr>
              <a:t></a:t>
            </a:r>
            <a:r>
              <a:rPr dirty="0" u="sng" sz="2750" spc="25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E+E*id</a:t>
            </a:r>
            <a:r>
              <a:rPr dirty="0" sz="2750" spc="25" b="1" i="1">
                <a:latin typeface="Symbol"/>
                <a:cs typeface="Symbol"/>
              </a:rPr>
              <a:t></a:t>
            </a:r>
            <a:r>
              <a:rPr dirty="0" sz="2750" spc="25" b="1">
                <a:latin typeface="宋体"/>
                <a:cs typeface="宋体"/>
              </a:rPr>
              <a:t>E+id*id</a:t>
            </a:r>
            <a:r>
              <a:rPr dirty="0" sz="2750" spc="25" b="1" i="1">
                <a:latin typeface="Symbol"/>
                <a:cs typeface="Symbol"/>
              </a:rPr>
              <a:t></a:t>
            </a:r>
            <a:r>
              <a:rPr dirty="0" sz="2750" spc="25" b="1">
                <a:latin typeface="宋体"/>
                <a:cs typeface="宋体"/>
              </a:rPr>
              <a:t>id+id*id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27787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句柄的最左性</a:t>
            </a:r>
            <a:endParaRPr sz="3500"/>
          </a:p>
        </p:txBody>
      </p:sp>
      <p:sp>
        <p:nvSpPr>
          <p:cNvPr id="10" name="object 10"/>
          <p:cNvSpPr/>
          <p:nvPr/>
        </p:nvSpPr>
        <p:spPr>
          <a:xfrm>
            <a:off x="755650" y="5218095"/>
            <a:ext cx="2663825" cy="1378585"/>
          </a:xfrm>
          <a:custGeom>
            <a:avLst/>
            <a:gdLst/>
            <a:ahLst/>
            <a:cxnLst/>
            <a:rect l="l" t="t" r="r" b="b"/>
            <a:pathLst>
              <a:path w="2663825" h="1378584">
                <a:moveTo>
                  <a:pt x="2507983" y="442928"/>
                </a:moveTo>
                <a:lnTo>
                  <a:pt x="155841" y="442928"/>
                </a:lnTo>
                <a:lnTo>
                  <a:pt x="106583" y="450873"/>
                </a:lnTo>
                <a:lnTo>
                  <a:pt x="63803" y="472997"/>
                </a:lnTo>
                <a:lnTo>
                  <a:pt x="30068" y="506732"/>
                </a:lnTo>
                <a:lnTo>
                  <a:pt x="7944" y="549512"/>
                </a:lnTo>
                <a:lnTo>
                  <a:pt x="0" y="598767"/>
                </a:lnTo>
                <a:lnTo>
                  <a:pt x="0" y="1222125"/>
                </a:lnTo>
                <a:lnTo>
                  <a:pt x="7944" y="1271383"/>
                </a:lnTo>
                <a:lnTo>
                  <a:pt x="30068" y="1314163"/>
                </a:lnTo>
                <a:lnTo>
                  <a:pt x="63803" y="1347898"/>
                </a:lnTo>
                <a:lnTo>
                  <a:pt x="106583" y="1370021"/>
                </a:lnTo>
                <a:lnTo>
                  <a:pt x="155841" y="1377966"/>
                </a:lnTo>
                <a:lnTo>
                  <a:pt x="2507983" y="1377966"/>
                </a:lnTo>
                <a:lnTo>
                  <a:pt x="2557241" y="1370021"/>
                </a:lnTo>
                <a:lnTo>
                  <a:pt x="2600021" y="1347898"/>
                </a:lnTo>
                <a:lnTo>
                  <a:pt x="2633756" y="1314163"/>
                </a:lnTo>
                <a:lnTo>
                  <a:pt x="2655880" y="1271383"/>
                </a:lnTo>
                <a:lnTo>
                  <a:pt x="2663825" y="1222125"/>
                </a:lnTo>
                <a:lnTo>
                  <a:pt x="2663824" y="598767"/>
                </a:lnTo>
                <a:lnTo>
                  <a:pt x="2655880" y="549512"/>
                </a:lnTo>
                <a:lnTo>
                  <a:pt x="2633756" y="506732"/>
                </a:lnTo>
                <a:lnTo>
                  <a:pt x="2600021" y="472997"/>
                </a:lnTo>
                <a:lnTo>
                  <a:pt x="2557241" y="450873"/>
                </a:lnTo>
                <a:lnTo>
                  <a:pt x="2507983" y="442928"/>
                </a:lnTo>
                <a:close/>
              </a:path>
              <a:path w="2663825" h="1378584">
                <a:moveTo>
                  <a:pt x="2512999" y="0"/>
                </a:moveTo>
                <a:lnTo>
                  <a:pt x="1553898" y="442928"/>
                </a:lnTo>
                <a:lnTo>
                  <a:pt x="2219854" y="442928"/>
                </a:lnTo>
                <a:lnTo>
                  <a:pt x="25129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5650" y="5218096"/>
            <a:ext cx="2663825" cy="1378585"/>
          </a:xfrm>
          <a:custGeom>
            <a:avLst/>
            <a:gdLst/>
            <a:ahLst/>
            <a:cxnLst/>
            <a:rect l="l" t="t" r="r" b="b"/>
            <a:pathLst>
              <a:path w="2663825" h="1378584">
                <a:moveTo>
                  <a:pt x="0" y="598770"/>
                </a:moveTo>
                <a:lnTo>
                  <a:pt x="7944" y="549512"/>
                </a:lnTo>
                <a:lnTo>
                  <a:pt x="30068" y="506732"/>
                </a:lnTo>
                <a:lnTo>
                  <a:pt x="63803" y="472997"/>
                </a:lnTo>
                <a:lnTo>
                  <a:pt x="106583" y="450873"/>
                </a:lnTo>
                <a:lnTo>
                  <a:pt x="155841" y="442928"/>
                </a:lnTo>
                <a:lnTo>
                  <a:pt x="1553898" y="442928"/>
                </a:lnTo>
                <a:lnTo>
                  <a:pt x="2513000" y="0"/>
                </a:lnTo>
                <a:lnTo>
                  <a:pt x="2219854" y="442928"/>
                </a:lnTo>
                <a:lnTo>
                  <a:pt x="2507984" y="442928"/>
                </a:lnTo>
                <a:lnTo>
                  <a:pt x="2557241" y="450873"/>
                </a:lnTo>
                <a:lnTo>
                  <a:pt x="2600021" y="472997"/>
                </a:lnTo>
                <a:lnTo>
                  <a:pt x="2633756" y="506732"/>
                </a:lnTo>
                <a:lnTo>
                  <a:pt x="2655880" y="549512"/>
                </a:lnTo>
                <a:lnTo>
                  <a:pt x="2663825" y="598770"/>
                </a:lnTo>
                <a:lnTo>
                  <a:pt x="2663825" y="832528"/>
                </a:lnTo>
                <a:lnTo>
                  <a:pt x="2663825" y="1222125"/>
                </a:lnTo>
                <a:lnTo>
                  <a:pt x="2655880" y="1271383"/>
                </a:lnTo>
                <a:lnTo>
                  <a:pt x="2633756" y="1314163"/>
                </a:lnTo>
                <a:lnTo>
                  <a:pt x="2600021" y="1347898"/>
                </a:lnTo>
                <a:lnTo>
                  <a:pt x="2557241" y="1370021"/>
                </a:lnTo>
                <a:lnTo>
                  <a:pt x="2507984" y="1377966"/>
                </a:lnTo>
                <a:lnTo>
                  <a:pt x="2219854" y="1377966"/>
                </a:lnTo>
                <a:lnTo>
                  <a:pt x="1553898" y="1377966"/>
                </a:lnTo>
                <a:lnTo>
                  <a:pt x="155841" y="1377966"/>
                </a:lnTo>
                <a:lnTo>
                  <a:pt x="106583" y="1370021"/>
                </a:lnTo>
                <a:lnTo>
                  <a:pt x="63803" y="1347898"/>
                </a:lnTo>
                <a:lnTo>
                  <a:pt x="30068" y="1314163"/>
                </a:lnTo>
                <a:lnTo>
                  <a:pt x="7944" y="1271383"/>
                </a:lnTo>
                <a:lnTo>
                  <a:pt x="0" y="1222125"/>
                </a:lnTo>
                <a:lnTo>
                  <a:pt x="0" y="832528"/>
                </a:lnTo>
                <a:lnTo>
                  <a:pt x="0" y="5987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80034" y="5753310"/>
            <a:ext cx="2168525" cy="74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15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句柄</a:t>
            </a:r>
            <a:r>
              <a:rPr dirty="0" sz="2350" spc="30" b="1">
                <a:latin typeface="黑体"/>
                <a:cs typeface="黑体"/>
              </a:rPr>
              <a:t>：E+E</a:t>
            </a:r>
            <a:endParaRPr sz="2350">
              <a:latin typeface="黑体"/>
              <a:cs typeface="黑体"/>
            </a:endParaRPr>
          </a:p>
          <a:p>
            <a:pPr marL="12700">
              <a:lnSpc>
                <a:spcPts val="2815"/>
              </a:lnSpc>
            </a:pPr>
            <a:r>
              <a:rPr dirty="0" sz="2350" spc="50" b="1">
                <a:latin typeface="黑体"/>
                <a:cs typeface="黑体"/>
              </a:rPr>
              <a:t>产生式</a:t>
            </a:r>
            <a:r>
              <a:rPr dirty="0" sz="2350" spc="30" b="1">
                <a:latin typeface="黑体"/>
                <a:cs typeface="黑体"/>
              </a:rPr>
              <a:t>：E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黑体"/>
                <a:cs typeface="黑体"/>
              </a:rPr>
              <a:t>E+E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58756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>
                <a:solidFill>
                  <a:srgbClr val="FF0000"/>
                </a:solidFill>
              </a:rPr>
              <a:t>“移进</a:t>
            </a:r>
            <a:r>
              <a:rPr dirty="0" sz="4000" spc="5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dirty="0" sz="3900" spc="90">
                <a:solidFill>
                  <a:srgbClr val="FF0000"/>
                </a:solidFill>
              </a:rPr>
              <a:t>归约”方法的实现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272400"/>
            <a:ext cx="8227059" cy="174307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使用一个寄存文法符号的</a:t>
            </a: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栈</a:t>
            </a:r>
            <a:r>
              <a:rPr dirty="0" baseline="1010" sz="4125" spc="67" b="1">
                <a:latin typeface="黑体"/>
                <a:cs typeface="黑体"/>
              </a:rPr>
              <a:t>和一个存放输入符号串 </a:t>
            </a:r>
            <a:r>
              <a:rPr dirty="0" sz="2750" spc="45" b="1">
                <a:latin typeface="黑体"/>
                <a:cs typeface="黑体"/>
              </a:rPr>
              <a:t>的</a:t>
            </a:r>
            <a:r>
              <a:rPr dirty="0" sz="2750" spc="45" b="1">
                <a:solidFill>
                  <a:srgbClr val="3333FF"/>
                </a:solidFill>
                <a:latin typeface="黑体"/>
                <a:cs typeface="黑体"/>
              </a:rPr>
              <a:t>缓冲区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4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分析开始时，先将符号</a:t>
            </a:r>
            <a:r>
              <a:rPr dirty="0" sz="2400" spc="5" b="1">
                <a:latin typeface="Verdana"/>
                <a:cs typeface="Verdana"/>
              </a:rPr>
              <a:t>$</a:t>
            </a:r>
            <a:r>
              <a:rPr dirty="0" baseline="1182" sz="3525" spc="75" b="1">
                <a:latin typeface="黑体"/>
                <a:cs typeface="黑体"/>
              </a:rPr>
              <a:t>入栈，以示栈底；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将</a:t>
            </a:r>
            <a:r>
              <a:rPr dirty="0" sz="2400" spc="5" b="1">
                <a:latin typeface="Verdana"/>
                <a:cs typeface="Verdana"/>
              </a:rPr>
              <a:t>$</a:t>
            </a:r>
            <a:r>
              <a:rPr dirty="0" baseline="1182" sz="3525" spc="75" b="1">
                <a:latin typeface="黑体"/>
                <a:cs typeface="黑体"/>
              </a:rPr>
              <a:t>置入输入符号串之后，以示符号串的结束。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6625" y="3984625"/>
            <a:ext cx="2961005" cy="1471930"/>
          </a:xfrm>
          <a:custGeom>
            <a:avLst/>
            <a:gdLst/>
            <a:ahLst/>
            <a:cxnLst/>
            <a:rect l="l" t="t" r="r" b="b"/>
            <a:pathLst>
              <a:path w="2961004" h="1471929">
                <a:moveTo>
                  <a:pt x="0" y="0"/>
                </a:moveTo>
                <a:lnTo>
                  <a:pt x="2960688" y="0"/>
                </a:lnTo>
                <a:lnTo>
                  <a:pt x="2960688" y="1471613"/>
                </a:lnTo>
                <a:lnTo>
                  <a:pt x="0" y="147161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87450" y="4031190"/>
            <a:ext cx="317500" cy="74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2815"/>
              </a:lnSpc>
              <a:spcBef>
                <a:spcPts val="100"/>
              </a:spcBef>
            </a:pPr>
            <a:r>
              <a:rPr dirty="0" sz="2350" spc="40" b="1">
                <a:latin typeface="黑体"/>
                <a:cs typeface="黑体"/>
              </a:rPr>
              <a:t>栈</a:t>
            </a:r>
            <a:endParaRPr sz="2350">
              <a:latin typeface="黑体"/>
              <a:cs typeface="黑体"/>
            </a:endParaRPr>
          </a:p>
          <a:p>
            <a:pPr marL="46355">
              <a:lnSpc>
                <a:spcPts val="2815"/>
              </a:lnSpc>
            </a:pPr>
            <a:r>
              <a:rPr dirty="0" sz="2350" spc="15" b="1">
                <a:latin typeface="黑体"/>
                <a:cs typeface="黑体"/>
              </a:rPr>
              <a:t>$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7700" y="4031190"/>
            <a:ext cx="625475" cy="74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2815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输入</a:t>
            </a:r>
            <a:endParaRPr sz="2350">
              <a:latin typeface="黑体"/>
              <a:cs typeface="黑体"/>
            </a:endParaRPr>
          </a:p>
          <a:p>
            <a:pPr marL="48260">
              <a:lnSpc>
                <a:spcPts val="2815"/>
              </a:lnSpc>
            </a:pPr>
            <a:r>
              <a:rPr dirty="0" sz="2350" spc="20" b="1" i="1">
                <a:latin typeface="Symbol"/>
                <a:cs typeface="Symbol"/>
              </a:rPr>
              <a:t></a:t>
            </a:r>
            <a:r>
              <a:rPr dirty="0" sz="2350" spc="20" b="1">
                <a:latin typeface="黑体"/>
                <a:cs typeface="黑体"/>
              </a:rPr>
              <a:t>$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6561" y="5124675"/>
            <a:ext cx="93345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开始格局</a:t>
            </a:r>
            <a:endParaRPr sz="175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8850" y="4005262"/>
            <a:ext cx="2961005" cy="1471930"/>
          </a:xfrm>
          <a:custGeom>
            <a:avLst/>
            <a:gdLst/>
            <a:ahLst/>
            <a:cxnLst/>
            <a:rect l="l" t="t" r="r" b="b"/>
            <a:pathLst>
              <a:path w="2961004" h="1471929">
                <a:moveTo>
                  <a:pt x="0" y="0"/>
                </a:moveTo>
                <a:lnTo>
                  <a:pt x="2960688" y="0"/>
                </a:lnTo>
                <a:lnTo>
                  <a:pt x="2960688" y="1471612"/>
                </a:lnTo>
                <a:lnTo>
                  <a:pt x="0" y="1471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017261" y="4052526"/>
            <a:ext cx="320675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">
              <a:lnSpc>
                <a:spcPct val="100000"/>
              </a:lnSpc>
              <a:spcBef>
                <a:spcPts val="100"/>
              </a:spcBef>
            </a:pPr>
            <a:r>
              <a:rPr dirty="0" sz="2350" spc="40" b="1">
                <a:latin typeface="黑体"/>
                <a:cs typeface="黑体"/>
              </a:rPr>
              <a:t>栈</a:t>
            </a:r>
            <a:endParaRPr sz="23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2350" spc="25" b="1">
                <a:latin typeface="黑体"/>
                <a:cs typeface="黑体"/>
              </a:rPr>
              <a:t>$S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9925" y="4052526"/>
            <a:ext cx="625475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输入</a:t>
            </a:r>
            <a:endParaRPr sz="2350">
              <a:latin typeface="黑体"/>
              <a:cs typeface="黑体"/>
            </a:endParaRPr>
          </a:p>
          <a:p>
            <a:pPr marL="306705">
              <a:lnSpc>
                <a:spcPct val="100000"/>
              </a:lnSpc>
              <a:spcBef>
                <a:spcPts val="85"/>
              </a:spcBef>
            </a:pPr>
            <a:r>
              <a:rPr dirty="0" sz="2350" spc="15" b="1">
                <a:latin typeface="黑体"/>
                <a:cs typeface="黑体"/>
              </a:rPr>
              <a:t>$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8786" y="5146011"/>
            <a:ext cx="93345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黑体"/>
                <a:cs typeface="黑体"/>
              </a:rPr>
              <a:t>结束格局</a:t>
            </a:r>
            <a:endParaRPr sz="1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58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8675" y="5516562"/>
            <a:ext cx="503555" cy="503555"/>
          </a:xfrm>
          <a:custGeom>
            <a:avLst/>
            <a:gdLst/>
            <a:ahLst/>
            <a:cxnLst/>
            <a:rect l="l" t="t" r="r" b="b"/>
            <a:pathLst>
              <a:path w="503555" h="503554">
                <a:moveTo>
                  <a:pt x="251619" y="0"/>
                </a:moveTo>
                <a:lnTo>
                  <a:pt x="206390" y="4053"/>
                </a:lnTo>
                <a:lnTo>
                  <a:pt x="163820" y="15741"/>
                </a:lnTo>
                <a:lnTo>
                  <a:pt x="124622" y="34353"/>
                </a:lnTo>
                <a:lnTo>
                  <a:pt x="89504" y="59177"/>
                </a:lnTo>
                <a:lnTo>
                  <a:pt x="59177" y="89504"/>
                </a:lnTo>
                <a:lnTo>
                  <a:pt x="34353" y="124622"/>
                </a:lnTo>
                <a:lnTo>
                  <a:pt x="15741" y="163820"/>
                </a:lnTo>
                <a:lnTo>
                  <a:pt x="4053" y="206390"/>
                </a:lnTo>
                <a:lnTo>
                  <a:pt x="0" y="251618"/>
                </a:lnTo>
                <a:lnTo>
                  <a:pt x="4053" y="296847"/>
                </a:lnTo>
                <a:lnTo>
                  <a:pt x="15741" y="339416"/>
                </a:lnTo>
                <a:lnTo>
                  <a:pt x="34353" y="378615"/>
                </a:lnTo>
                <a:lnTo>
                  <a:pt x="59177" y="413733"/>
                </a:lnTo>
                <a:lnTo>
                  <a:pt x="89504" y="444059"/>
                </a:lnTo>
                <a:lnTo>
                  <a:pt x="124622" y="468884"/>
                </a:lnTo>
                <a:lnTo>
                  <a:pt x="163820" y="487495"/>
                </a:lnTo>
                <a:lnTo>
                  <a:pt x="206390" y="499183"/>
                </a:lnTo>
                <a:lnTo>
                  <a:pt x="251619" y="503237"/>
                </a:lnTo>
                <a:lnTo>
                  <a:pt x="296847" y="499183"/>
                </a:lnTo>
                <a:lnTo>
                  <a:pt x="339416" y="487495"/>
                </a:lnTo>
                <a:lnTo>
                  <a:pt x="378615" y="468884"/>
                </a:lnTo>
                <a:lnTo>
                  <a:pt x="413733" y="444059"/>
                </a:lnTo>
                <a:lnTo>
                  <a:pt x="444060" y="413733"/>
                </a:lnTo>
                <a:lnTo>
                  <a:pt x="468884" y="378615"/>
                </a:lnTo>
                <a:lnTo>
                  <a:pt x="487495" y="339416"/>
                </a:lnTo>
                <a:lnTo>
                  <a:pt x="499183" y="296847"/>
                </a:lnTo>
                <a:lnTo>
                  <a:pt x="503237" y="251618"/>
                </a:lnTo>
                <a:lnTo>
                  <a:pt x="499183" y="206390"/>
                </a:lnTo>
                <a:lnTo>
                  <a:pt x="487495" y="163820"/>
                </a:lnTo>
                <a:lnTo>
                  <a:pt x="468884" y="124622"/>
                </a:lnTo>
                <a:lnTo>
                  <a:pt x="444060" y="89504"/>
                </a:lnTo>
                <a:lnTo>
                  <a:pt x="413733" y="59177"/>
                </a:lnTo>
                <a:lnTo>
                  <a:pt x="378615" y="34353"/>
                </a:lnTo>
                <a:lnTo>
                  <a:pt x="339416" y="15741"/>
                </a:lnTo>
                <a:lnTo>
                  <a:pt x="296847" y="4053"/>
                </a:lnTo>
                <a:lnTo>
                  <a:pt x="25161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7087" y="4581525"/>
            <a:ext cx="503555" cy="503555"/>
          </a:xfrm>
          <a:custGeom>
            <a:avLst/>
            <a:gdLst/>
            <a:ahLst/>
            <a:cxnLst/>
            <a:rect l="l" t="t" r="r" b="b"/>
            <a:pathLst>
              <a:path w="503555" h="503554">
                <a:moveTo>
                  <a:pt x="251618" y="0"/>
                </a:moveTo>
                <a:lnTo>
                  <a:pt x="206389" y="4053"/>
                </a:lnTo>
                <a:lnTo>
                  <a:pt x="163820" y="15741"/>
                </a:lnTo>
                <a:lnTo>
                  <a:pt x="124621" y="34353"/>
                </a:lnTo>
                <a:lnTo>
                  <a:pt x="89503" y="59177"/>
                </a:lnTo>
                <a:lnTo>
                  <a:pt x="59177" y="89504"/>
                </a:lnTo>
                <a:lnTo>
                  <a:pt x="34353" y="124622"/>
                </a:lnTo>
                <a:lnTo>
                  <a:pt x="15741" y="163821"/>
                </a:lnTo>
                <a:lnTo>
                  <a:pt x="4053" y="206390"/>
                </a:lnTo>
                <a:lnTo>
                  <a:pt x="0" y="251618"/>
                </a:lnTo>
                <a:lnTo>
                  <a:pt x="4053" y="296847"/>
                </a:lnTo>
                <a:lnTo>
                  <a:pt x="15741" y="339416"/>
                </a:lnTo>
                <a:lnTo>
                  <a:pt x="34353" y="378615"/>
                </a:lnTo>
                <a:lnTo>
                  <a:pt x="59177" y="413733"/>
                </a:lnTo>
                <a:lnTo>
                  <a:pt x="89503" y="444060"/>
                </a:lnTo>
                <a:lnTo>
                  <a:pt x="124621" y="468884"/>
                </a:lnTo>
                <a:lnTo>
                  <a:pt x="163820" y="487495"/>
                </a:lnTo>
                <a:lnTo>
                  <a:pt x="206389" y="499183"/>
                </a:lnTo>
                <a:lnTo>
                  <a:pt x="251618" y="503237"/>
                </a:lnTo>
                <a:lnTo>
                  <a:pt x="296847" y="499183"/>
                </a:lnTo>
                <a:lnTo>
                  <a:pt x="339416" y="487495"/>
                </a:lnTo>
                <a:lnTo>
                  <a:pt x="378615" y="468884"/>
                </a:lnTo>
                <a:lnTo>
                  <a:pt x="413733" y="444060"/>
                </a:lnTo>
                <a:lnTo>
                  <a:pt x="444059" y="413733"/>
                </a:lnTo>
                <a:lnTo>
                  <a:pt x="468883" y="378615"/>
                </a:lnTo>
                <a:lnTo>
                  <a:pt x="487495" y="339416"/>
                </a:lnTo>
                <a:lnTo>
                  <a:pt x="499183" y="296847"/>
                </a:lnTo>
                <a:lnTo>
                  <a:pt x="503236" y="251618"/>
                </a:lnTo>
                <a:lnTo>
                  <a:pt x="499183" y="206390"/>
                </a:lnTo>
                <a:lnTo>
                  <a:pt x="487495" y="163821"/>
                </a:lnTo>
                <a:lnTo>
                  <a:pt x="468883" y="124622"/>
                </a:lnTo>
                <a:lnTo>
                  <a:pt x="444059" y="89504"/>
                </a:lnTo>
                <a:lnTo>
                  <a:pt x="413733" y="59177"/>
                </a:lnTo>
                <a:lnTo>
                  <a:pt x="378615" y="34353"/>
                </a:lnTo>
                <a:lnTo>
                  <a:pt x="339416" y="15741"/>
                </a:lnTo>
                <a:lnTo>
                  <a:pt x="296847" y="4053"/>
                </a:lnTo>
                <a:lnTo>
                  <a:pt x="2516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7087" y="3213100"/>
            <a:ext cx="503555" cy="503555"/>
          </a:xfrm>
          <a:custGeom>
            <a:avLst/>
            <a:gdLst/>
            <a:ahLst/>
            <a:cxnLst/>
            <a:rect l="l" t="t" r="r" b="b"/>
            <a:pathLst>
              <a:path w="503555" h="503554">
                <a:moveTo>
                  <a:pt x="251618" y="0"/>
                </a:moveTo>
                <a:lnTo>
                  <a:pt x="206389" y="4053"/>
                </a:lnTo>
                <a:lnTo>
                  <a:pt x="163820" y="15741"/>
                </a:lnTo>
                <a:lnTo>
                  <a:pt x="124621" y="34353"/>
                </a:lnTo>
                <a:lnTo>
                  <a:pt x="89503" y="59177"/>
                </a:lnTo>
                <a:lnTo>
                  <a:pt x="59177" y="89504"/>
                </a:lnTo>
                <a:lnTo>
                  <a:pt x="34353" y="124622"/>
                </a:lnTo>
                <a:lnTo>
                  <a:pt x="15741" y="163821"/>
                </a:lnTo>
                <a:lnTo>
                  <a:pt x="4053" y="206390"/>
                </a:lnTo>
                <a:lnTo>
                  <a:pt x="0" y="251618"/>
                </a:lnTo>
                <a:lnTo>
                  <a:pt x="4053" y="296847"/>
                </a:lnTo>
                <a:lnTo>
                  <a:pt x="15741" y="339416"/>
                </a:lnTo>
                <a:lnTo>
                  <a:pt x="34353" y="378615"/>
                </a:lnTo>
                <a:lnTo>
                  <a:pt x="59177" y="413733"/>
                </a:lnTo>
                <a:lnTo>
                  <a:pt x="89503" y="444060"/>
                </a:lnTo>
                <a:lnTo>
                  <a:pt x="124621" y="468884"/>
                </a:lnTo>
                <a:lnTo>
                  <a:pt x="163820" y="487495"/>
                </a:lnTo>
                <a:lnTo>
                  <a:pt x="206389" y="499183"/>
                </a:lnTo>
                <a:lnTo>
                  <a:pt x="251618" y="503237"/>
                </a:lnTo>
                <a:lnTo>
                  <a:pt x="296847" y="499183"/>
                </a:lnTo>
                <a:lnTo>
                  <a:pt x="339416" y="487495"/>
                </a:lnTo>
                <a:lnTo>
                  <a:pt x="378615" y="468884"/>
                </a:lnTo>
                <a:lnTo>
                  <a:pt x="413733" y="444060"/>
                </a:lnTo>
                <a:lnTo>
                  <a:pt x="444059" y="413733"/>
                </a:lnTo>
                <a:lnTo>
                  <a:pt x="468883" y="378615"/>
                </a:lnTo>
                <a:lnTo>
                  <a:pt x="487495" y="339416"/>
                </a:lnTo>
                <a:lnTo>
                  <a:pt x="499183" y="296847"/>
                </a:lnTo>
                <a:lnTo>
                  <a:pt x="503236" y="251618"/>
                </a:lnTo>
                <a:lnTo>
                  <a:pt x="499183" y="206390"/>
                </a:lnTo>
                <a:lnTo>
                  <a:pt x="487495" y="163821"/>
                </a:lnTo>
                <a:lnTo>
                  <a:pt x="468883" y="124622"/>
                </a:lnTo>
                <a:lnTo>
                  <a:pt x="444059" y="89504"/>
                </a:lnTo>
                <a:lnTo>
                  <a:pt x="413733" y="59177"/>
                </a:lnTo>
                <a:lnTo>
                  <a:pt x="378615" y="34353"/>
                </a:lnTo>
                <a:lnTo>
                  <a:pt x="339416" y="15741"/>
                </a:lnTo>
                <a:lnTo>
                  <a:pt x="296847" y="4053"/>
                </a:lnTo>
                <a:lnTo>
                  <a:pt x="2516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7087" y="2276475"/>
            <a:ext cx="503555" cy="503555"/>
          </a:xfrm>
          <a:custGeom>
            <a:avLst/>
            <a:gdLst/>
            <a:ahLst/>
            <a:cxnLst/>
            <a:rect l="l" t="t" r="r" b="b"/>
            <a:pathLst>
              <a:path w="503555" h="503555">
                <a:moveTo>
                  <a:pt x="251618" y="0"/>
                </a:moveTo>
                <a:lnTo>
                  <a:pt x="206389" y="4053"/>
                </a:lnTo>
                <a:lnTo>
                  <a:pt x="163820" y="15741"/>
                </a:lnTo>
                <a:lnTo>
                  <a:pt x="124621" y="34353"/>
                </a:lnTo>
                <a:lnTo>
                  <a:pt x="89503" y="59177"/>
                </a:lnTo>
                <a:lnTo>
                  <a:pt x="59177" y="89504"/>
                </a:lnTo>
                <a:lnTo>
                  <a:pt x="34353" y="124622"/>
                </a:lnTo>
                <a:lnTo>
                  <a:pt x="15741" y="163821"/>
                </a:lnTo>
                <a:lnTo>
                  <a:pt x="4053" y="206390"/>
                </a:lnTo>
                <a:lnTo>
                  <a:pt x="0" y="251618"/>
                </a:lnTo>
                <a:lnTo>
                  <a:pt x="4053" y="296847"/>
                </a:lnTo>
                <a:lnTo>
                  <a:pt x="15741" y="339416"/>
                </a:lnTo>
                <a:lnTo>
                  <a:pt x="34353" y="378615"/>
                </a:lnTo>
                <a:lnTo>
                  <a:pt x="59177" y="413733"/>
                </a:lnTo>
                <a:lnTo>
                  <a:pt x="89503" y="444060"/>
                </a:lnTo>
                <a:lnTo>
                  <a:pt x="124621" y="468884"/>
                </a:lnTo>
                <a:lnTo>
                  <a:pt x="163820" y="487495"/>
                </a:lnTo>
                <a:lnTo>
                  <a:pt x="206389" y="499183"/>
                </a:lnTo>
                <a:lnTo>
                  <a:pt x="251618" y="503237"/>
                </a:lnTo>
                <a:lnTo>
                  <a:pt x="296847" y="499183"/>
                </a:lnTo>
                <a:lnTo>
                  <a:pt x="339416" y="487495"/>
                </a:lnTo>
                <a:lnTo>
                  <a:pt x="378615" y="468884"/>
                </a:lnTo>
                <a:lnTo>
                  <a:pt x="413733" y="444060"/>
                </a:lnTo>
                <a:lnTo>
                  <a:pt x="444059" y="413733"/>
                </a:lnTo>
                <a:lnTo>
                  <a:pt x="468883" y="378615"/>
                </a:lnTo>
                <a:lnTo>
                  <a:pt x="487495" y="339416"/>
                </a:lnTo>
                <a:lnTo>
                  <a:pt x="499183" y="296847"/>
                </a:lnTo>
                <a:lnTo>
                  <a:pt x="503236" y="251618"/>
                </a:lnTo>
                <a:lnTo>
                  <a:pt x="499183" y="206390"/>
                </a:lnTo>
                <a:lnTo>
                  <a:pt x="487495" y="163821"/>
                </a:lnTo>
                <a:lnTo>
                  <a:pt x="468883" y="124622"/>
                </a:lnTo>
                <a:lnTo>
                  <a:pt x="444059" y="89504"/>
                </a:lnTo>
                <a:lnTo>
                  <a:pt x="413733" y="59177"/>
                </a:lnTo>
                <a:lnTo>
                  <a:pt x="378615" y="34353"/>
                </a:lnTo>
                <a:lnTo>
                  <a:pt x="339416" y="15741"/>
                </a:lnTo>
                <a:lnTo>
                  <a:pt x="296847" y="4053"/>
                </a:lnTo>
                <a:lnTo>
                  <a:pt x="2516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9253" y="274518"/>
            <a:ext cx="6998334" cy="443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>
                <a:solidFill>
                  <a:srgbClr val="FF0000"/>
                </a:solidFill>
              </a:rPr>
              <a:t>例：对文法</a:t>
            </a:r>
            <a:r>
              <a:rPr dirty="0" sz="2750" spc="20">
                <a:solidFill>
                  <a:srgbClr val="FF0000"/>
                </a:solidFill>
              </a:rPr>
              <a:t>4.6</a:t>
            </a:r>
            <a:r>
              <a:rPr dirty="0" sz="2750" spc="45">
                <a:solidFill>
                  <a:srgbClr val="FF0000"/>
                </a:solidFill>
              </a:rPr>
              <a:t>的句子</a:t>
            </a:r>
            <a:r>
              <a:rPr dirty="0" sz="2750" spc="20">
                <a:solidFill>
                  <a:srgbClr val="FF0000"/>
                </a:solidFill>
              </a:rPr>
              <a:t>abbcde</a:t>
            </a:r>
            <a:r>
              <a:rPr dirty="0" sz="2750" spc="45">
                <a:solidFill>
                  <a:srgbClr val="FF0000"/>
                </a:solidFill>
              </a:rPr>
              <a:t>的规范归约过程</a:t>
            </a:r>
            <a:endParaRPr sz="2750"/>
          </a:p>
        </p:txBody>
      </p:sp>
      <p:sp>
        <p:nvSpPr>
          <p:cNvPr id="10" name="object 10"/>
          <p:cNvSpPr txBox="1"/>
          <p:nvPr/>
        </p:nvSpPr>
        <p:spPr>
          <a:xfrm>
            <a:off x="3195002" y="847542"/>
            <a:ext cx="278003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7945" algn="l"/>
              </a:tabLst>
            </a:pPr>
            <a:r>
              <a:rPr dirty="0" sz="2750" spc="45" b="1">
                <a:latin typeface="黑体"/>
                <a:cs typeface="黑体"/>
              </a:rPr>
              <a:t>输</a:t>
            </a:r>
            <a:r>
              <a:rPr dirty="0" sz="2750" spc="35" b="1">
                <a:latin typeface="黑体"/>
                <a:cs typeface="黑体"/>
              </a:rPr>
              <a:t>入</a:t>
            </a:r>
            <a:r>
              <a:rPr dirty="0" sz="2750" b="1">
                <a:latin typeface="黑体"/>
                <a:cs typeface="黑体"/>
              </a:rPr>
              <a:t>	</a:t>
            </a:r>
            <a:r>
              <a:rPr dirty="0" sz="2750" spc="45" b="1">
                <a:latin typeface="黑体"/>
                <a:cs typeface="黑体"/>
              </a:rPr>
              <a:t>分析动作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9455" y="1366011"/>
            <a:ext cx="2861310" cy="897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7175" marR="5080" indent="-245110">
              <a:lnSpc>
                <a:spcPts val="3500"/>
              </a:lnSpc>
              <a:spcBef>
                <a:spcPts val="100"/>
              </a:spcBef>
              <a:tabLst>
                <a:tab pos="1941195" algn="l"/>
              </a:tabLst>
            </a:pPr>
            <a:r>
              <a:rPr dirty="0" sz="2800" spc="5" b="1">
                <a:latin typeface="Verdana"/>
                <a:cs typeface="Verdana"/>
              </a:rPr>
              <a:t>a</a:t>
            </a:r>
            <a:r>
              <a:rPr dirty="0" sz="2800" b="1">
                <a:latin typeface="Verdana"/>
                <a:cs typeface="Verdana"/>
              </a:rPr>
              <a:t>bbcde$	s</a:t>
            </a:r>
            <a:r>
              <a:rPr dirty="0" sz="2800" spc="5" b="1">
                <a:latin typeface="Verdana"/>
                <a:cs typeface="Verdana"/>
              </a:rPr>
              <a:t>hi</a:t>
            </a:r>
            <a:r>
              <a:rPr dirty="0" sz="2800" b="1">
                <a:latin typeface="Verdana"/>
                <a:cs typeface="Verdana"/>
              </a:rPr>
              <a:t>ft  bbcde$	</a:t>
            </a:r>
            <a:r>
              <a:rPr dirty="0" sz="2800" spc="-910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s</a:t>
            </a:r>
            <a:r>
              <a:rPr dirty="0" sz="2800" spc="5" b="1">
                <a:latin typeface="Verdana"/>
                <a:cs typeface="Verdana"/>
              </a:rPr>
              <a:t>hi</a:t>
            </a:r>
            <a:r>
              <a:rPr dirty="0" sz="2800" b="1">
                <a:latin typeface="Verdana"/>
                <a:cs typeface="Verdana"/>
              </a:rPr>
              <a:t>ft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665" y="749389"/>
            <a:ext cx="1616075" cy="38639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865"/>
              </a:spcBef>
            </a:pPr>
            <a:r>
              <a:rPr dirty="0" sz="2750" spc="35" b="1">
                <a:latin typeface="黑体"/>
                <a:cs typeface="黑体"/>
              </a:rPr>
              <a:t>栈</a:t>
            </a:r>
            <a:endParaRPr sz="27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2800" spc="-5" b="1">
                <a:latin typeface="Verdana"/>
                <a:cs typeface="Verdana"/>
              </a:rPr>
              <a:t>1) </a:t>
            </a:r>
            <a:r>
              <a:rPr dirty="0" sz="2800" b="1">
                <a:latin typeface="Verdana"/>
                <a:cs typeface="Verdana"/>
              </a:rPr>
              <a:t>$</a:t>
            </a:r>
            <a:endParaRPr sz="2800">
              <a:latin typeface="Verdana"/>
              <a:cs typeface="Verdana"/>
            </a:endParaRPr>
          </a:p>
          <a:p>
            <a:pPr marL="587375" indent="-569595">
              <a:lnSpc>
                <a:spcPct val="100000"/>
              </a:lnSpc>
              <a:spcBef>
                <a:spcPts val="145"/>
              </a:spcBef>
              <a:buAutoNum type="arabicParenR" startAt="2"/>
              <a:tabLst>
                <a:tab pos="588010" algn="l"/>
              </a:tabLst>
            </a:pPr>
            <a:r>
              <a:rPr dirty="0" sz="2800" spc="-5" b="1">
                <a:latin typeface="Verdana"/>
                <a:cs typeface="Verdana"/>
              </a:rPr>
              <a:t>$a</a:t>
            </a:r>
            <a:endParaRPr sz="2800">
              <a:latin typeface="Verdana"/>
              <a:cs typeface="Verdana"/>
            </a:endParaRPr>
          </a:p>
          <a:p>
            <a:pPr marL="587375" indent="-569595">
              <a:lnSpc>
                <a:spcPct val="100000"/>
              </a:lnSpc>
              <a:spcBef>
                <a:spcPts val="335"/>
              </a:spcBef>
              <a:buAutoNum type="arabicParenR" startAt="2"/>
              <a:tabLst>
                <a:tab pos="588010" algn="l"/>
              </a:tabLst>
            </a:pPr>
            <a:r>
              <a:rPr dirty="0" sz="2800" spc="-5" b="1">
                <a:latin typeface="Verdana"/>
                <a:cs typeface="Verdana"/>
              </a:rPr>
              <a:t>$a</a:t>
            </a:r>
            <a:r>
              <a:rPr dirty="0" u="sng" sz="2800" spc="-5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</a:t>
            </a:r>
            <a:endParaRPr sz="2800">
              <a:latin typeface="Verdana"/>
              <a:cs typeface="Verdana"/>
            </a:endParaRPr>
          </a:p>
          <a:p>
            <a:pPr marL="587375" indent="-569595">
              <a:lnSpc>
                <a:spcPct val="100000"/>
              </a:lnSpc>
              <a:spcBef>
                <a:spcPts val="335"/>
              </a:spcBef>
              <a:buAutoNum type="arabicParenR" startAt="2"/>
              <a:tabLst>
                <a:tab pos="588010" algn="l"/>
              </a:tabLst>
            </a:pPr>
            <a:r>
              <a:rPr dirty="0" sz="2800" b="1">
                <a:latin typeface="Verdana"/>
                <a:cs typeface="Verdana"/>
              </a:rPr>
              <a:t>$aA</a:t>
            </a:r>
            <a:endParaRPr sz="2800">
              <a:latin typeface="Verdana"/>
              <a:cs typeface="Verdana"/>
            </a:endParaRPr>
          </a:p>
          <a:p>
            <a:pPr marL="587375" indent="-569595">
              <a:lnSpc>
                <a:spcPct val="100000"/>
              </a:lnSpc>
              <a:spcBef>
                <a:spcPts val="335"/>
              </a:spcBef>
              <a:buAutoNum type="arabicParenR" startAt="2"/>
              <a:tabLst>
                <a:tab pos="588010" algn="l"/>
              </a:tabLst>
            </a:pPr>
            <a:r>
              <a:rPr dirty="0" sz="2800" spc="-5" b="1">
                <a:latin typeface="Verdana"/>
                <a:cs typeface="Verdana"/>
              </a:rPr>
              <a:t>$</a:t>
            </a:r>
            <a:r>
              <a:rPr dirty="0" sz="2800" b="1">
                <a:latin typeface="Verdana"/>
                <a:cs typeface="Verdana"/>
              </a:rPr>
              <a:t>a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Ab</a:t>
            </a:r>
            <a:endParaRPr sz="2800">
              <a:latin typeface="Verdana"/>
              <a:cs typeface="Verdana"/>
            </a:endParaRPr>
          </a:p>
          <a:p>
            <a:pPr marL="587375" indent="-569595">
              <a:lnSpc>
                <a:spcPct val="100000"/>
              </a:lnSpc>
              <a:spcBef>
                <a:spcPts val="360"/>
              </a:spcBef>
              <a:buAutoNum type="arabicParenR" startAt="2"/>
              <a:tabLst>
                <a:tab pos="588010" algn="l"/>
              </a:tabLst>
            </a:pPr>
            <a:r>
              <a:rPr dirty="0" sz="2800" b="1">
                <a:latin typeface="Verdana"/>
                <a:cs typeface="Verdana"/>
              </a:rPr>
              <a:t>$aA</a:t>
            </a:r>
            <a:endParaRPr sz="2800">
              <a:latin typeface="Verdana"/>
              <a:cs typeface="Verdana"/>
            </a:endParaRPr>
          </a:p>
          <a:p>
            <a:pPr marL="587375" indent="-569595">
              <a:lnSpc>
                <a:spcPct val="100000"/>
              </a:lnSpc>
              <a:spcBef>
                <a:spcPts val="335"/>
              </a:spcBef>
              <a:buAutoNum type="arabicParenR" startAt="2"/>
              <a:tabLst>
                <a:tab pos="588010" algn="l"/>
              </a:tabLst>
            </a:pPr>
            <a:r>
              <a:rPr dirty="0" sz="2800" b="1">
                <a:latin typeface="Verdana"/>
                <a:cs typeface="Verdana"/>
              </a:rPr>
              <a:t>$aAc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4587748"/>
            <a:ext cx="2331085" cy="19030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825500" indent="-568960">
              <a:lnSpc>
                <a:spcPct val="100000"/>
              </a:lnSpc>
              <a:spcBef>
                <a:spcPts val="434"/>
              </a:spcBef>
              <a:buAutoNum type="arabicParenR" startAt="8"/>
              <a:tabLst>
                <a:tab pos="826135" algn="l"/>
              </a:tabLst>
            </a:pPr>
            <a:r>
              <a:rPr dirty="0" sz="2800" b="1">
                <a:latin typeface="Verdana"/>
                <a:cs typeface="Verdana"/>
              </a:rPr>
              <a:t>$aAc</a:t>
            </a:r>
            <a:r>
              <a:rPr dirty="0" u="sng" sz="2800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endParaRPr sz="2800">
              <a:latin typeface="Verdana"/>
              <a:cs typeface="Verdana"/>
            </a:endParaRPr>
          </a:p>
          <a:p>
            <a:pPr marL="825500" indent="-568960">
              <a:lnSpc>
                <a:spcPct val="100000"/>
              </a:lnSpc>
              <a:spcBef>
                <a:spcPts val="335"/>
              </a:spcBef>
              <a:buAutoNum type="arabicParenR" startAt="8"/>
              <a:tabLst>
                <a:tab pos="826135" algn="l"/>
              </a:tabLst>
            </a:pPr>
            <a:r>
              <a:rPr dirty="0" sz="2800" b="1">
                <a:latin typeface="Verdana"/>
                <a:cs typeface="Verdana"/>
              </a:rPr>
              <a:t>$aAcB</a:t>
            </a:r>
            <a:endParaRPr sz="2800">
              <a:latin typeface="Verdana"/>
              <a:cs typeface="Verdana"/>
            </a:endParaRPr>
          </a:p>
          <a:p>
            <a:pPr marL="833119" indent="-821055">
              <a:lnSpc>
                <a:spcPct val="100000"/>
              </a:lnSpc>
              <a:spcBef>
                <a:spcPts val="335"/>
              </a:spcBef>
              <a:buAutoNum type="arabicParenR" startAt="8"/>
              <a:tabLst>
                <a:tab pos="833755" algn="l"/>
              </a:tabLst>
            </a:pPr>
            <a:r>
              <a:rPr dirty="0" sz="2800" spc="-5" b="1">
                <a:latin typeface="Verdana"/>
                <a:cs typeface="Verdana"/>
              </a:rPr>
              <a:t>$</a:t>
            </a:r>
            <a:r>
              <a:rPr dirty="0" u="sng" sz="2800" spc="-5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aAcBe</a:t>
            </a:r>
            <a:endParaRPr sz="2800">
              <a:latin typeface="Verdana"/>
              <a:cs typeface="Verdana"/>
            </a:endParaRPr>
          </a:p>
          <a:p>
            <a:pPr marL="833119" indent="-821055">
              <a:lnSpc>
                <a:spcPct val="100000"/>
              </a:lnSpc>
              <a:spcBef>
                <a:spcPts val="335"/>
              </a:spcBef>
              <a:buAutoNum type="arabicParenR" startAt="8"/>
              <a:tabLst>
                <a:tab pos="833755" algn="l"/>
              </a:tabLst>
            </a:pPr>
            <a:r>
              <a:rPr dirty="0" sz="2800" spc="-5" b="1">
                <a:latin typeface="Verdana"/>
                <a:cs typeface="Verdana"/>
              </a:rPr>
              <a:t>$S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2777" y="2237740"/>
            <a:ext cx="5442585" cy="425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 marR="1016635" indent="-27940">
              <a:lnSpc>
                <a:spcPct val="110000"/>
              </a:lnSpc>
              <a:spcBef>
                <a:spcPts val="100"/>
              </a:spcBef>
              <a:tabLst>
                <a:tab pos="1453515" algn="l"/>
                <a:tab pos="1481455" algn="l"/>
              </a:tabLst>
            </a:pPr>
            <a:r>
              <a:rPr dirty="0" sz="2800" b="1">
                <a:latin typeface="Verdana"/>
                <a:cs typeface="Verdana"/>
              </a:rPr>
              <a:t>bcde$	</a:t>
            </a:r>
            <a:r>
              <a:rPr dirty="0" sz="2800" b="1">
                <a:solidFill>
                  <a:srgbClr val="3333FF"/>
                </a:solidFill>
                <a:latin typeface="Verdana"/>
                <a:cs typeface="Verdana"/>
              </a:rPr>
              <a:t>reduce by</a:t>
            </a:r>
            <a:r>
              <a:rPr dirty="0" sz="2800" spc="-75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sz="2800" spc="10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010" sz="4125" spc="15" b="1" i="1">
                <a:solidFill>
                  <a:srgbClr val="3333FF"/>
                </a:solidFill>
                <a:latin typeface="Symbol"/>
                <a:cs typeface="Symbol"/>
              </a:rPr>
              <a:t></a:t>
            </a:r>
            <a:r>
              <a:rPr dirty="0" sz="2800" spc="10" b="1">
                <a:solidFill>
                  <a:srgbClr val="3333FF"/>
                </a:solidFill>
                <a:latin typeface="Verdana"/>
                <a:cs typeface="Verdana"/>
              </a:rPr>
              <a:t>b  </a:t>
            </a:r>
            <a:r>
              <a:rPr dirty="0" sz="2800" b="1">
                <a:latin typeface="Verdana"/>
                <a:cs typeface="Verdana"/>
              </a:rPr>
              <a:t>bcde$		shift</a:t>
            </a:r>
            <a:endParaRPr sz="2800">
              <a:latin typeface="Verdana"/>
              <a:cs typeface="Verdana"/>
            </a:endParaRPr>
          </a:p>
          <a:p>
            <a:pPr marL="284480" marR="713105" indent="3810">
              <a:lnSpc>
                <a:spcPts val="3720"/>
              </a:lnSpc>
              <a:spcBef>
                <a:spcPts val="160"/>
              </a:spcBef>
              <a:tabLst>
                <a:tab pos="1476375" algn="l"/>
              </a:tabLst>
            </a:pPr>
            <a:r>
              <a:rPr dirty="0" sz="2800" b="1">
                <a:latin typeface="Verdana"/>
                <a:cs typeface="Verdana"/>
              </a:rPr>
              <a:t>cde$	</a:t>
            </a:r>
            <a:r>
              <a:rPr dirty="0" sz="2800" b="1">
                <a:solidFill>
                  <a:srgbClr val="3333FF"/>
                </a:solidFill>
                <a:latin typeface="Verdana"/>
                <a:cs typeface="Verdana"/>
              </a:rPr>
              <a:t>reduce by</a:t>
            </a:r>
            <a:r>
              <a:rPr dirty="0" sz="2800" spc="-85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sz="2800" spc="10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010" sz="4125" spc="15" b="1" i="1">
                <a:solidFill>
                  <a:srgbClr val="3333FF"/>
                </a:solidFill>
                <a:latin typeface="Symbol"/>
                <a:cs typeface="Symbol"/>
              </a:rPr>
              <a:t></a:t>
            </a:r>
            <a:r>
              <a:rPr dirty="0" sz="2800" spc="10" b="1">
                <a:solidFill>
                  <a:srgbClr val="3333FF"/>
                </a:solidFill>
                <a:latin typeface="Verdana"/>
                <a:cs typeface="Verdana"/>
              </a:rPr>
              <a:t>Ab  </a:t>
            </a:r>
            <a:r>
              <a:rPr dirty="0" sz="2800" b="1">
                <a:latin typeface="Verdana"/>
                <a:cs typeface="Verdana"/>
              </a:rPr>
              <a:t>cde$	shift</a:t>
            </a:r>
            <a:endParaRPr sz="2800">
              <a:latin typeface="Verdana"/>
              <a:cs typeface="Verdana"/>
            </a:endParaRPr>
          </a:p>
          <a:p>
            <a:pPr marL="494030">
              <a:lnSpc>
                <a:spcPct val="100000"/>
              </a:lnSpc>
              <a:spcBef>
                <a:spcPts val="150"/>
              </a:spcBef>
              <a:tabLst>
                <a:tab pos="1476375" algn="l"/>
              </a:tabLst>
            </a:pPr>
            <a:r>
              <a:rPr dirty="0" sz="2800" b="1">
                <a:latin typeface="Verdana"/>
                <a:cs typeface="Verdana"/>
              </a:rPr>
              <a:t>de$	shift</a:t>
            </a:r>
            <a:endParaRPr sz="2800">
              <a:latin typeface="Verdana"/>
              <a:cs typeface="Verdana"/>
            </a:endParaRPr>
          </a:p>
          <a:p>
            <a:pPr marL="765810" marR="999490" indent="-23495">
              <a:lnSpc>
                <a:spcPct val="110000"/>
              </a:lnSpc>
              <a:tabLst>
                <a:tab pos="1475740" algn="l"/>
                <a:tab pos="1499235" algn="l"/>
              </a:tabLst>
            </a:pPr>
            <a:r>
              <a:rPr dirty="0" sz="2800" b="1">
                <a:latin typeface="Verdana"/>
                <a:cs typeface="Verdana"/>
              </a:rPr>
              <a:t>e$	</a:t>
            </a:r>
            <a:r>
              <a:rPr dirty="0" sz="2800" b="1">
                <a:solidFill>
                  <a:srgbClr val="3333FF"/>
                </a:solidFill>
                <a:latin typeface="Verdana"/>
                <a:cs typeface="Verdana"/>
              </a:rPr>
              <a:t>reduce by</a:t>
            </a:r>
            <a:r>
              <a:rPr dirty="0" sz="2800" spc="-85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sz="2800" spc="15" b="1">
                <a:solidFill>
                  <a:srgbClr val="3333FF"/>
                </a:solidFill>
                <a:latin typeface="Verdana"/>
                <a:cs typeface="Verdana"/>
              </a:rPr>
              <a:t>B</a:t>
            </a:r>
            <a:r>
              <a:rPr dirty="0" baseline="1010" sz="4125" spc="22" b="1" i="1">
                <a:solidFill>
                  <a:srgbClr val="3333FF"/>
                </a:solidFill>
                <a:latin typeface="Symbol"/>
                <a:cs typeface="Symbol"/>
              </a:rPr>
              <a:t></a:t>
            </a:r>
            <a:r>
              <a:rPr dirty="0" sz="2800" spc="15" b="1">
                <a:solidFill>
                  <a:srgbClr val="3333FF"/>
                </a:solidFill>
                <a:latin typeface="Verdana"/>
                <a:cs typeface="Verdana"/>
              </a:rPr>
              <a:t>d  </a:t>
            </a:r>
            <a:r>
              <a:rPr dirty="0" sz="2800" b="1">
                <a:latin typeface="Verdana"/>
                <a:cs typeface="Verdana"/>
              </a:rPr>
              <a:t>e$		shift</a:t>
            </a:r>
            <a:endParaRPr sz="2800">
              <a:latin typeface="Verdana"/>
              <a:cs typeface="Verdana"/>
            </a:endParaRPr>
          </a:p>
          <a:p>
            <a:pPr marL="1009650">
              <a:lnSpc>
                <a:spcPct val="100000"/>
              </a:lnSpc>
              <a:spcBef>
                <a:spcPts val="335"/>
              </a:spcBef>
              <a:tabLst>
                <a:tab pos="1506220" algn="l"/>
              </a:tabLst>
            </a:pPr>
            <a:r>
              <a:rPr dirty="0" sz="2800" b="1">
                <a:latin typeface="Verdana"/>
                <a:cs typeface="Verdana"/>
              </a:rPr>
              <a:t>$	</a:t>
            </a:r>
            <a:r>
              <a:rPr dirty="0" sz="2800" b="1">
                <a:solidFill>
                  <a:srgbClr val="3333FF"/>
                </a:solidFill>
                <a:latin typeface="Verdana"/>
                <a:cs typeface="Verdana"/>
              </a:rPr>
              <a:t>reduce by</a:t>
            </a:r>
            <a:r>
              <a:rPr dirty="0" sz="2800" spc="-80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S</a:t>
            </a:r>
            <a:r>
              <a:rPr dirty="0" baseline="1010" sz="4125" spc="7" b="1" i="1">
                <a:solidFill>
                  <a:srgbClr val="3333FF"/>
                </a:solidFill>
                <a:latin typeface="Symbol"/>
                <a:cs typeface="Symbol"/>
              </a:rPr>
              <a:t></a:t>
            </a:r>
            <a:r>
              <a:rPr dirty="0" sz="2800" spc="5" b="1">
                <a:solidFill>
                  <a:srgbClr val="3333FF"/>
                </a:solidFill>
                <a:latin typeface="Verdana"/>
                <a:cs typeface="Verdana"/>
              </a:rPr>
              <a:t>aAcBe</a:t>
            </a:r>
            <a:endParaRPr sz="2800">
              <a:latin typeface="Verdana"/>
              <a:cs typeface="Verdana"/>
            </a:endParaRPr>
          </a:p>
          <a:p>
            <a:pPr marL="1008380">
              <a:lnSpc>
                <a:spcPct val="100000"/>
              </a:lnSpc>
              <a:spcBef>
                <a:spcPts val="340"/>
              </a:spcBef>
              <a:tabLst>
                <a:tab pos="1505585" algn="l"/>
              </a:tabLst>
            </a:pPr>
            <a:r>
              <a:rPr dirty="0" sz="2800" b="1">
                <a:latin typeface="Verdana"/>
                <a:cs typeface="Verdana"/>
              </a:rPr>
              <a:t>$	accept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79207" y="694944"/>
            <a:ext cx="1447800" cy="1566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65273" y="795747"/>
            <a:ext cx="1046480" cy="12388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0"/>
              </a:spcBef>
            </a:pPr>
            <a:r>
              <a:rPr dirty="0" sz="1950" spc="25" b="1">
                <a:solidFill>
                  <a:srgbClr val="FFFFFF"/>
                </a:solidFill>
                <a:latin typeface="黑体"/>
                <a:cs typeface="黑体"/>
              </a:rPr>
              <a:t>S</a:t>
            </a:r>
            <a:r>
              <a:rPr dirty="0" sz="1950" spc="4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950" spc="25" b="1">
                <a:solidFill>
                  <a:srgbClr val="FFFFFF"/>
                </a:solidFill>
                <a:latin typeface="黑体"/>
                <a:cs typeface="黑体"/>
              </a:rPr>
              <a:t>aAcBe  </a:t>
            </a:r>
            <a:r>
              <a:rPr dirty="0" sz="1950" spc="30" b="1">
                <a:solidFill>
                  <a:srgbClr val="FFFFFF"/>
                </a:solidFill>
                <a:latin typeface="黑体"/>
                <a:cs typeface="黑体"/>
              </a:rPr>
              <a:t>A</a:t>
            </a:r>
            <a:r>
              <a:rPr dirty="0" sz="1950" spc="3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950" spc="30" b="1">
                <a:solidFill>
                  <a:srgbClr val="FFFFFF"/>
                </a:solidFill>
                <a:latin typeface="黑体"/>
                <a:cs typeface="黑体"/>
              </a:rPr>
              <a:t>b  A</a:t>
            </a:r>
            <a:r>
              <a:rPr dirty="0" sz="1950" spc="3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950" spc="30" b="1">
                <a:solidFill>
                  <a:srgbClr val="FFFFFF"/>
                </a:solidFill>
                <a:latin typeface="黑体"/>
                <a:cs typeface="黑体"/>
              </a:rPr>
              <a:t>Ab  B</a:t>
            </a:r>
            <a:r>
              <a:rPr dirty="0" sz="1950" spc="3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950" spc="30" b="1">
                <a:solidFill>
                  <a:srgbClr val="FFFFFF"/>
                </a:solidFill>
                <a:latin typeface="黑体"/>
                <a:cs typeface="黑体"/>
              </a:rPr>
              <a:t>d</a:t>
            </a:r>
            <a:endParaRPr sz="19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15900"/>
            <a:ext cx="6907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dirty="0" sz="3500" spc="95">
                <a:solidFill>
                  <a:srgbClr val="FF0000"/>
                </a:solidFill>
              </a:rPr>
              <a:t>移进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-</a:t>
            </a:r>
            <a:r>
              <a:rPr dirty="0" sz="3500" spc="95">
                <a:solidFill>
                  <a:srgbClr val="FF0000"/>
                </a:solidFill>
              </a:rPr>
              <a:t>归约”分析方法的分析动作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427" y="1183600"/>
            <a:ext cx="7885430" cy="470154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71475" marR="1076325">
              <a:lnSpc>
                <a:spcPct val="122500"/>
              </a:lnSpc>
              <a:spcBef>
                <a:spcPts val="65"/>
              </a:spcBef>
            </a:pPr>
            <a:r>
              <a:rPr dirty="0" sz="2750" spc="45" b="1">
                <a:solidFill>
                  <a:srgbClr val="3333FF"/>
                </a:solidFill>
                <a:latin typeface="黑体"/>
                <a:cs typeface="黑体"/>
              </a:rPr>
              <a:t>移进</a:t>
            </a:r>
            <a:r>
              <a:rPr dirty="0" sz="2750" spc="45" b="1">
                <a:latin typeface="黑体"/>
                <a:cs typeface="黑体"/>
              </a:rPr>
              <a:t>：把下一个输入符号移进到栈顶。 </a:t>
            </a:r>
            <a:r>
              <a:rPr dirty="0" sz="2750" spc="45" b="1">
                <a:solidFill>
                  <a:srgbClr val="3333FF"/>
                </a:solidFill>
                <a:latin typeface="黑体"/>
                <a:cs typeface="黑体"/>
              </a:rPr>
              <a:t>归约</a:t>
            </a:r>
            <a:r>
              <a:rPr dirty="0" sz="2750" spc="45" b="1">
                <a:latin typeface="黑体"/>
                <a:cs typeface="黑体"/>
              </a:rPr>
              <a:t>：用适当的归约符号去替换这个串。 </a:t>
            </a:r>
            <a:r>
              <a:rPr dirty="0" sz="2750" spc="45" b="1">
                <a:solidFill>
                  <a:srgbClr val="3333FF"/>
                </a:solidFill>
                <a:latin typeface="黑体"/>
                <a:cs typeface="黑体"/>
              </a:rPr>
              <a:t>接受</a:t>
            </a:r>
            <a:r>
              <a:rPr dirty="0" sz="2750" spc="45" b="1">
                <a:latin typeface="黑体"/>
                <a:cs typeface="黑体"/>
              </a:rPr>
              <a:t>：宣布分析成功，停止分析。</a:t>
            </a:r>
            <a:endParaRPr sz="2750">
              <a:latin typeface="黑体"/>
              <a:cs typeface="黑体"/>
            </a:endParaRPr>
          </a:p>
          <a:p>
            <a:pPr marL="371475">
              <a:lnSpc>
                <a:spcPct val="100000"/>
              </a:lnSpc>
              <a:spcBef>
                <a:spcPts val="710"/>
              </a:spcBef>
            </a:pPr>
            <a:r>
              <a:rPr dirty="0" sz="2750" spc="45" b="1">
                <a:solidFill>
                  <a:srgbClr val="3333FF"/>
                </a:solidFill>
                <a:latin typeface="黑体"/>
                <a:cs typeface="黑体"/>
              </a:rPr>
              <a:t>错误处理</a:t>
            </a:r>
            <a:r>
              <a:rPr dirty="0" sz="2750" spc="45" b="1">
                <a:latin typeface="黑体"/>
                <a:cs typeface="黑体"/>
              </a:rPr>
              <a:t>：调用错误处理程序进行诊断和恢复。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dirty="0" sz="3100" spc="95" b="1">
                <a:solidFill>
                  <a:srgbClr val="FF0000"/>
                </a:solidFill>
                <a:latin typeface="黑体"/>
                <a:cs typeface="黑体"/>
              </a:rPr>
              <a:t>分析过程中的动作冲突：</a:t>
            </a:r>
            <a:endParaRPr sz="31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00">
              <a:latin typeface="Times New Roman"/>
              <a:cs typeface="Times New Roman"/>
            </a:endParaRPr>
          </a:p>
          <a:p>
            <a:pPr marL="371475">
              <a:lnSpc>
                <a:spcPct val="100000"/>
              </a:lnSpc>
              <a:spcBef>
                <a:spcPts val="5"/>
              </a:spcBef>
            </a:pPr>
            <a:r>
              <a:rPr dirty="0" sz="2750" spc="45" b="1">
                <a:latin typeface="黑体"/>
                <a:cs typeface="黑体"/>
              </a:rPr>
              <a:t>“移进</a:t>
            </a:r>
            <a:r>
              <a:rPr dirty="0" sz="2750" spc="20" b="1">
                <a:latin typeface="宋体"/>
                <a:cs typeface="宋体"/>
              </a:rPr>
              <a:t>-</a:t>
            </a:r>
            <a:r>
              <a:rPr dirty="0" sz="2750" spc="45" b="1">
                <a:latin typeface="黑体"/>
                <a:cs typeface="黑体"/>
              </a:rPr>
              <a:t>归约”冲突</a:t>
            </a:r>
            <a:endParaRPr sz="2750">
              <a:latin typeface="黑体"/>
              <a:cs typeface="黑体"/>
            </a:endParaRPr>
          </a:p>
          <a:p>
            <a:pPr marL="371475">
              <a:lnSpc>
                <a:spcPct val="100000"/>
              </a:lnSpc>
              <a:spcBef>
                <a:spcPts val="705"/>
              </a:spcBef>
            </a:pPr>
            <a:r>
              <a:rPr dirty="0" sz="2750" spc="45" b="1">
                <a:latin typeface="黑体"/>
                <a:cs typeface="黑体"/>
              </a:rPr>
              <a:t>“归约</a:t>
            </a:r>
            <a:r>
              <a:rPr dirty="0" sz="2750" spc="20" b="1">
                <a:latin typeface="宋体"/>
                <a:cs typeface="宋体"/>
              </a:rPr>
              <a:t>-</a:t>
            </a:r>
            <a:r>
              <a:rPr dirty="0" sz="2750" spc="45" b="1">
                <a:latin typeface="黑体"/>
                <a:cs typeface="黑体"/>
              </a:rPr>
              <a:t>归约”冲突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1585"/>
              </a:lnSpc>
            </a:pPr>
            <a:fld id="{81D60167-4931-47E6-BA6A-407CBD079E47}" type="slidenum">
              <a:rPr dirty="0"/>
              <a:t>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380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pc="40"/>
              <a:t>4.2	</a:t>
            </a:r>
            <a:r>
              <a:rPr dirty="0" spc="90"/>
              <a:t>自顶向下分析方法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80551"/>
            <a:ext cx="4138929" cy="15589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lvl="2" marL="1268095" indent="-1256030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1268095" algn="l"/>
                <a:tab pos="1268730" algn="l"/>
              </a:tabLst>
            </a:pPr>
            <a:r>
              <a:rPr dirty="0" sz="2750" spc="45" b="1">
                <a:latin typeface="黑体"/>
                <a:cs typeface="黑体"/>
              </a:rPr>
              <a:t>递归下降分析</a:t>
            </a:r>
            <a:endParaRPr sz="2750">
              <a:latin typeface="黑体"/>
              <a:cs typeface="黑体"/>
            </a:endParaRPr>
          </a:p>
          <a:p>
            <a:pPr lvl="2" marL="1268095" indent="-125603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268095" algn="l"/>
                <a:tab pos="1268730" algn="l"/>
              </a:tabLst>
            </a:pPr>
            <a:r>
              <a:rPr dirty="0" sz="2750" spc="45" b="1">
                <a:latin typeface="黑体"/>
                <a:cs typeface="黑体"/>
              </a:rPr>
              <a:t>递归调用预测分析</a:t>
            </a:r>
            <a:endParaRPr sz="2750">
              <a:latin typeface="黑体"/>
              <a:cs typeface="黑体"/>
            </a:endParaRPr>
          </a:p>
          <a:p>
            <a:pPr lvl="2" marL="1268095" indent="-125603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1268095" algn="l"/>
                <a:tab pos="1268730" algn="l"/>
              </a:tabLst>
            </a:pPr>
            <a:r>
              <a:rPr dirty="0" sz="2750" spc="45" b="1">
                <a:latin typeface="黑体"/>
                <a:cs typeface="黑体"/>
              </a:rPr>
              <a:t>非递归预测分析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42119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9545" algn="l"/>
              </a:tabLst>
            </a:pPr>
            <a:r>
              <a:rPr dirty="0" sz="4000">
                <a:latin typeface="Verdana"/>
                <a:cs typeface="Verdana"/>
              </a:rPr>
              <a:t>4.4	</a:t>
            </a:r>
            <a:r>
              <a:rPr dirty="0" sz="4000" spc="-5">
                <a:latin typeface="Verdana"/>
                <a:cs typeface="Verdana"/>
              </a:rPr>
              <a:t>LR</a:t>
            </a:r>
            <a:r>
              <a:rPr dirty="0" sz="3900" spc="90"/>
              <a:t>分析方法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73987"/>
            <a:ext cx="6075680" cy="36042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35075">
              <a:lnSpc>
                <a:spcPct val="100000"/>
              </a:lnSpc>
              <a:spcBef>
                <a:spcPts val="720"/>
              </a:spcBef>
            </a:pPr>
            <a:r>
              <a:rPr dirty="0" sz="2800" spc="-5" b="1">
                <a:latin typeface="Verdana"/>
                <a:cs typeface="Verdana"/>
              </a:rPr>
              <a:t>LR</a:t>
            </a:r>
            <a:r>
              <a:rPr dirty="0" baseline="1010" sz="4125" spc="67" b="1">
                <a:latin typeface="黑体"/>
                <a:cs typeface="黑体"/>
              </a:rPr>
              <a:t>分析技术概述</a:t>
            </a:r>
            <a:endParaRPr baseline="1010" sz="4125">
              <a:latin typeface="黑体"/>
              <a:cs typeface="黑体"/>
            </a:endParaRPr>
          </a:p>
          <a:p>
            <a:pPr lvl="2" marL="1271905" indent="-125984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271905" algn="l"/>
                <a:tab pos="1272540" algn="l"/>
              </a:tabLst>
            </a:pPr>
            <a:r>
              <a:rPr dirty="0" sz="2800" spc="-5" b="1">
                <a:latin typeface="Verdana"/>
                <a:cs typeface="Verdana"/>
              </a:rPr>
              <a:t>LR</a:t>
            </a:r>
            <a:r>
              <a:rPr dirty="0" baseline="1010" sz="4125" spc="67" b="1">
                <a:latin typeface="黑体"/>
                <a:cs typeface="黑体"/>
              </a:rPr>
              <a:t>分析程序的模型及工作过程</a:t>
            </a:r>
            <a:endParaRPr baseline="1010" sz="4125">
              <a:latin typeface="黑体"/>
              <a:cs typeface="黑体"/>
            </a:endParaRPr>
          </a:p>
          <a:p>
            <a:pPr lvl="2" marL="1271905" indent="-125984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271905" algn="l"/>
                <a:tab pos="1272540" algn="l"/>
              </a:tabLst>
            </a:pPr>
            <a:r>
              <a:rPr dirty="0" sz="2800" spc="-5" b="1">
                <a:latin typeface="Verdana"/>
                <a:cs typeface="Verdana"/>
              </a:rPr>
              <a:t>SLR(1)</a:t>
            </a:r>
            <a:r>
              <a:rPr dirty="0" baseline="1010" sz="4125" spc="67" b="1">
                <a:latin typeface="黑体"/>
                <a:cs typeface="黑体"/>
              </a:rPr>
              <a:t>分析表的构造</a:t>
            </a:r>
            <a:endParaRPr baseline="1010" sz="4125">
              <a:latin typeface="黑体"/>
              <a:cs typeface="黑体"/>
            </a:endParaRPr>
          </a:p>
          <a:p>
            <a:pPr lvl="2" marL="1271905" indent="-125984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271905" algn="l"/>
                <a:tab pos="1272540" algn="l"/>
              </a:tabLst>
            </a:pPr>
            <a:r>
              <a:rPr dirty="0" sz="2800" spc="-5" b="1">
                <a:latin typeface="Verdana"/>
                <a:cs typeface="Verdana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分析表的构造</a:t>
            </a:r>
            <a:endParaRPr baseline="1010" sz="4125">
              <a:latin typeface="黑体"/>
              <a:cs typeface="黑体"/>
            </a:endParaRPr>
          </a:p>
          <a:p>
            <a:pPr lvl="2" marL="1271905" indent="-125984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1271905" algn="l"/>
                <a:tab pos="1272540" algn="l"/>
              </a:tabLst>
            </a:pPr>
            <a:r>
              <a:rPr dirty="0" sz="2800" spc="-5" b="1">
                <a:latin typeface="Verdana"/>
                <a:cs typeface="Verdana"/>
              </a:rPr>
              <a:t>LALR(1)</a:t>
            </a:r>
            <a:r>
              <a:rPr dirty="0" baseline="1010" sz="4125" spc="67" b="1">
                <a:latin typeface="黑体"/>
                <a:cs typeface="黑体"/>
              </a:rPr>
              <a:t>分析表的构造</a:t>
            </a:r>
            <a:endParaRPr baseline="1010" sz="4125">
              <a:latin typeface="黑体"/>
              <a:cs typeface="黑体"/>
            </a:endParaRPr>
          </a:p>
          <a:p>
            <a:pPr lvl="2" marL="1271905" indent="-125984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271905" algn="l"/>
                <a:tab pos="1272540" algn="l"/>
              </a:tabLst>
            </a:pPr>
            <a:r>
              <a:rPr dirty="0" sz="2800" spc="-5" b="1">
                <a:latin typeface="Verdana"/>
                <a:cs typeface="Verdana"/>
              </a:rPr>
              <a:t>LR</a:t>
            </a:r>
            <a:r>
              <a:rPr dirty="0" baseline="1010" sz="4125" spc="67" b="1">
                <a:latin typeface="黑体"/>
                <a:cs typeface="黑体"/>
              </a:rPr>
              <a:t>分析方法对二义文法的应用</a:t>
            </a:r>
            <a:endParaRPr baseline="1010" sz="4125">
              <a:latin typeface="黑体"/>
              <a:cs typeface="黑体"/>
            </a:endParaRPr>
          </a:p>
          <a:p>
            <a:pPr lvl="2" marL="1271905" indent="-125984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271905" algn="l"/>
                <a:tab pos="1272540" algn="l"/>
              </a:tabLst>
            </a:pPr>
            <a:r>
              <a:rPr dirty="0" sz="2800" spc="-5" b="1">
                <a:latin typeface="Verdana"/>
                <a:cs typeface="Verdana"/>
              </a:rPr>
              <a:t>LR</a:t>
            </a:r>
            <a:r>
              <a:rPr dirty="0" baseline="1010" sz="4125" spc="67" b="1">
                <a:latin typeface="黑体"/>
                <a:cs typeface="黑体"/>
              </a:rPr>
              <a:t>分析的错误处理与恢复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38036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latin typeface="Verdana"/>
                <a:cs typeface="Verdana"/>
              </a:rPr>
              <a:t>LR</a:t>
            </a:r>
            <a:r>
              <a:rPr dirty="0" sz="3900" spc="90"/>
              <a:t>分析技术概述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65" y="1261025"/>
            <a:ext cx="8121650" cy="477266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 b="1">
                <a:latin typeface="Verdana"/>
                <a:cs typeface="Verdana"/>
              </a:rPr>
              <a:t>LR(k)</a:t>
            </a:r>
            <a:r>
              <a:rPr dirty="0" baseline="1010" sz="4125" spc="67" b="1">
                <a:latin typeface="黑体"/>
                <a:cs typeface="黑体"/>
              </a:rPr>
              <a:t>的含义：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4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b="1">
                <a:latin typeface="Verdana"/>
                <a:cs typeface="Verdana"/>
              </a:rPr>
              <a:t>L</a:t>
            </a:r>
            <a:r>
              <a:rPr dirty="0" sz="2400" spc="-5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表示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自左至右扫描</a:t>
            </a:r>
            <a:r>
              <a:rPr dirty="0" baseline="1182" sz="3525" spc="75" b="1">
                <a:latin typeface="黑体"/>
                <a:cs typeface="黑体"/>
              </a:rPr>
              <a:t>输入符号串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b="1">
                <a:latin typeface="Verdana"/>
                <a:cs typeface="Verdana"/>
              </a:rPr>
              <a:t>R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表示为输入符号串构造一个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最右推导的逆过程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b="1">
                <a:latin typeface="Verdana"/>
                <a:cs typeface="Verdana"/>
              </a:rPr>
              <a:t>k</a:t>
            </a:r>
            <a:r>
              <a:rPr dirty="0" sz="2400" spc="-15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表示为作出分析决定而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向前看的输入符号的个数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 b="1">
                <a:latin typeface="Verdana"/>
                <a:cs typeface="Verdana"/>
              </a:rPr>
              <a:t>LR</a:t>
            </a:r>
            <a:r>
              <a:rPr dirty="0" baseline="1010" sz="4125" spc="67" b="1">
                <a:latin typeface="黑体"/>
                <a:cs typeface="黑体"/>
              </a:rPr>
              <a:t>分析方法的基本思想</a:t>
            </a:r>
            <a:endParaRPr baseline="1010" sz="4125">
              <a:latin typeface="黑体"/>
              <a:cs typeface="黑体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“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历史信息</a:t>
            </a:r>
            <a:r>
              <a:rPr dirty="0" baseline="1182" sz="3525" spc="75" b="1">
                <a:latin typeface="黑体"/>
                <a:cs typeface="黑体"/>
              </a:rPr>
              <a:t>”：记住已经移进和归约出的整个符号串；</a:t>
            </a:r>
            <a:endParaRPr baseline="1182" sz="3525">
              <a:latin typeface="黑体"/>
              <a:cs typeface="黑体"/>
            </a:endParaRPr>
          </a:p>
          <a:p>
            <a:pPr algn="just" lvl="1" marL="755650" marR="5080" indent="-285750">
              <a:lnSpc>
                <a:spcPts val="2780"/>
              </a:lnSpc>
              <a:spcBef>
                <a:spcPts val="91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“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预测信息</a:t>
            </a:r>
            <a:r>
              <a:rPr dirty="0" baseline="1182" sz="3525" spc="67" b="1">
                <a:latin typeface="黑体"/>
                <a:cs typeface="黑体"/>
              </a:rPr>
              <a:t>”：根据所用的产生式推测未来可能遇到的 </a:t>
            </a:r>
            <a:r>
              <a:rPr dirty="0" sz="2350" spc="50" b="1">
                <a:latin typeface="黑体"/>
                <a:cs typeface="黑体"/>
              </a:rPr>
              <a:t>输入符号；</a:t>
            </a:r>
            <a:endParaRPr sz="2350">
              <a:latin typeface="黑体"/>
              <a:cs typeface="黑体"/>
            </a:endParaRPr>
          </a:p>
          <a:p>
            <a:pPr algn="just" lvl="1" marL="755650" marR="5080" indent="-285750">
              <a:lnSpc>
                <a:spcPct val="100299"/>
              </a:lnSpc>
              <a:spcBef>
                <a:spcPts val="61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根据“历史信息”和“预测信息”，以及“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现实</a:t>
            </a:r>
            <a:r>
              <a:rPr dirty="0" baseline="1182" sz="3525" spc="67" b="1">
                <a:latin typeface="黑体"/>
                <a:cs typeface="黑体"/>
              </a:rPr>
              <a:t>”的输 </a:t>
            </a:r>
            <a:r>
              <a:rPr dirty="0" sz="2350" spc="50" b="1">
                <a:latin typeface="黑体"/>
                <a:cs typeface="黑体"/>
              </a:rPr>
              <a:t>入符号，确定栈顶的符号串是否构成相对于某一产生式 </a:t>
            </a:r>
            <a:r>
              <a:rPr dirty="0" sz="2350" spc="50" b="1">
                <a:latin typeface="黑体"/>
                <a:cs typeface="黑体"/>
              </a:rPr>
              <a:t>的句柄。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65" y="1106728"/>
            <a:ext cx="8348980" cy="363347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5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 b="1">
                <a:latin typeface="Verdana"/>
                <a:cs typeface="Verdana"/>
              </a:rPr>
              <a:t>LR</a:t>
            </a:r>
            <a:r>
              <a:rPr dirty="0" baseline="1010" sz="4125" spc="67" b="1">
                <a:latin typeface="黑体"/>
                <a:cs typeface="黑体"/>
              </a:rPr>
              <a:t>分析技术是一种比较完备的技术</a:t>
            </a:r>
            <a:endParaRPr baseline="1010" sz="4125">
              <a:latin typeface="黑体"/>
              <a:cs typeface="黑体"/>
            </a:endParaRPr>
          </a:p>
          <a:p>
            <a:pPr lvl="1" marL="755650" marR="5080" indent="-285750">
              <a:lnSpc>
                <a:spcPts val="2780"/>
              </a:lnSpc>
              <a:spcBef>
                <a:spcPts val="81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187" b="1">
                <a:latin typeface="黑体"/>
                <a:cs typeface="黑体"/>
              </a:rPr>
              <a:t>可以分析所有能用上下文无关文法书写的程序设计语言 </a:t>
            </a:r>
            <a:r>
              <a:rPr dirty="0" sz="2350" spc="50" b="1">
                <a:latin typeface="黑体"/>
                <a:cs typeface="黑体"/>
              </a:rPr>
              <a:t>的结构；</a:t>
            </a:r>
            <a:endParaRPr sz="23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最一般的无回溯的“移进</a:t>
            </a:r>
            <a:r>
              <a:rPr dirty="0" sz="2400" spc="-5" b="1">
                <a:latin typeface="Verdana"/>
                <a:cs typeface="Verdana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归约“方法；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分析过程中，能及时发现错误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 b="1">
                <a:latin typeface="Verdana"/>
                <a:cs typeface="Verdana"/>
              </a:rPr>
              <a:t>LR</a:t>
            </a:r>
            <a:r>
              <a:rPr dirty="0" baseline="1010" sz="4125" spc="67" b="1">
                <a:latin typeface="黑体"/>
                <a:cs typeface="黑体"/>
              </a:rPr>
              <a:t>分析方法的不足之处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4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手工编写</a:t>
            </a:r>
            <a:r>
              <a:rPr dirty="0" sz="2400" spc="-5" b="1">
                <a:latin typeface="Verdana"/>
                <a:cs typeface="Verdana"/>
              </a:rPr>
              <a:t>LR</a:t>
            </a:r>
            <a:r>
              <a:rPr dirty="0" baseline="1182" sz="3525" spc="75" b="1">
                <a:latin typeface="黑体"/>
                <a:cs typeface="黑体"/>
              </a:rPr>
              <a:t>分析程序的工作量太大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需要专门的工具，即</a:t>
            </a:r>
            <a:r>
              <a:rPr dirty="0" sz="2400" spc="-5" b="1">
                <a:latin typeface="Verdana"/>
                <a:cs typeface="Verdana"/>
              </a:rPr>
              <a:t>LR</a:t>
            </a:r>
            <a:r>
              <a:rPr dirty="0" baseline="1182" sz="3525" spc="75" b="1">
                <a:latin typeface="黑体"/>
                <a:cs typeface="黑体"/>
              </a:rPr>
              <a:t>分析程序生成器（如</a:t>
            </a:r>
            <a:r>
              <a:rPr dirty="0" sz="2400" b="1">
                <a:latin typeface="Verdana"/>
                <a:cs typeface="Verdana"/>
              </a:rPr>
              <a:t>YACC</a:t>
            </a:r>
            <a:r>
              <a:rPr dirty="0" baseline="1182" sz="3525" b="1">
                <a:latin typeface="黑体"/>
                <a:cs typeface="黑体"/>
              </a:rPr>
              <a:t>）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48660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latin typeface="Verdana"/>
                <a:cs typeface="Verdana"/>
              </a:rPr>
              <a:t>LR</a:t>
            </a:r>
            <a:r>
              <a:rPr dirty="0" sz="3900" spc="90"/>
              <a:t>分析技术概述</a:t>
            </a:r>
            <a:r>
              <a:rPr dirty="0" sz="4000">
                <a:latin typeface="Verdana"/>
                <a:cs typeface="Verdana"/>
              </a:rPr>
              <a:t>(</a:t>
            </a:r>
            <a:r>
              <a:rPr dirty="0" sz="3900" spc="90"/>
              <a:t>续</a:t>
            </a:r>
            <a:r>
              <a:rPr dirty="0" sz="4000">
                <a:latin typeface="Verdana"/>
                <a:cs typeface="Verdana"/>
              </a:rPr>
              <a:t>)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0569" y="2197435"/>
            <a:ext cx="5800724" cy="3200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81851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>
                <a:latin typeface="宋体"/>
                <a:cs typeface="宋体"/>
              </a:rPr>
              <a:t>4.4.1</a:t>
            </a:r>
            <a:r>
              <a:rPr dirty="0" spc="35">
                <a:latin typeface="宋体"/>
                <a:cs typeface="宋体"/>
              </a:rPr>
              <a:t> </a:t>
            </a:r>
            <a:r>
              <a:rPr dirty="0" spc="40">
                <a:latin typeface="宋体"/>
                <a:cs typeface="宋体"/>
              </a:rPr>
              <a:t>LR</a:t>
            </a:r>
            <a:r>
              <a:rPr dirty="0" spc="90"/>
              <a:t>分析程序的模型及工作过程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590" y="1272400"/>
            <a:ext cx="322770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黑体"/>
                <a:cs typeface="黑体"/>
              </a:rPr>
              <a:t>LR</a:t>
            </a:r>
            <a:r>
              <a:rPr dirty="0" baseline="1010" sz="4125" spc="67" b="1">
                <a:latin typeface="黑体"/>
                <a:cs typeface="黑体"/>
              </a:rPr>
              <a:t>分析程序的模型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68772" y="3930686"/>
            <a:ext cx="3669029" cy="1028700"/>
          </a:xfrm>
          <a:custGeom>
            <a:avLst/>
            <a:gdLst/>
            <a:ahLst/>
            <a:cxnLst/>
            <a:rect l="l" t="t" r="r" b="b"/>
            <a:pathLst>
              <a:path w="3669029" h="1028700">
                <a:moveTo>
                  <a:pt x="0" y="0"/>
                </a:moveTo>
                <a:lnTo>
                  <a:pt x="1724025" y="608436"/>
                </a:lnTo>
                <a:lnTo>
                  <a:pt x="1724025" y="908466"/>
                </a:lnTo>
                <a:lnTo>
                  <a:pt x="1733456" y="955182"/>
                </a:lnTo>
                <a:lnTo>
                  <a:pt x="1759176" y="993331"/>
                </a:lnTo>
                <a:lnTo>
                  <a:pt x="1797324" y="1019051"/>
                </a:lnTo>
                <a:lnTo>
                  <a:pt x="1844039" y="1028482"/>
                </a:lnTo>
                <a:lnTo>
                  <a:pt x="3548696" y="1028482"/>
                </a:lnTo>
                <a:lnTo>
                  <a:pt x="3595411" y="1019051"/>
                </a:lnTo>
                <a:lnTo>
                  <a:pt x="3633560" y="993331"/>
                </a:lnTo>
                <a:lnTo>
                  <a:pt x="3659280" y="955182"/>
                </a:lnTo>
                <a:lnTo>
                  <a:pt x="3668712" y="908466"/>
                </a:lnTo>
                <a:lnTo>
                  <a:pt x="3668712" y="428419"/>
                </a:lnTo>
                <a:lnTo>
                  <a:pt x="1724025" y="428419"/>
                </a:lnTo>
                <a:lnTo>
                  <a:pt x="0" y="0"/>
                </a:lnTo>
                <a:close/>
              </a:path>
              <a:path w="3669029" h="1028700">
                <a:moveTo>
                  <a:pt x="3548696" y="308402"/>
                </a:moveTo>
                <a:lnTo>
                  <a:pt x="1844039" y="308402"/>
                </a:lnTo>
                <a:lnTo>
                  <a:pt x="1797324" y="317834"/>
                </a:lnTo>
                <a:lnTo>
                  <a:pt x="1759176" y="343555"/>
                </a:lnTo>
                <a:lnTo>
                  <a:pt x="1733456" y="381703"/>
                </a:lnTo>
                <a:lnTo>
                  <a:pt x="1724025" y="428419"/>
                </a:lnTo>
                <a:lnTo>
                  <a:pt x="3668712" y="428419"/>
                </a:lnTo>
                <a:lnTo>
                  <a:pt x="3659280" y="381703"/>
                </a:lnTo>
                <a:lnTo>
                  <a:pt x="3633560" y="343555"/>
                </a:lnTo>
                <a:lnTo>
                  <a:pt x="3595411" y="317834"/>
                </a:lnTo>
                <a:lnTo>
                  <a:pt x="3548696" y="30840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68773" y="3930687"/>
            <a:ext cx="3669029" cy="1028700"/>
          </a:xfrm>
          <a:custGeom>
            <a:avLst/>
            <a:gdLst/>
            <a:ahLst/>
            <a:cxnLst/>
            <a:rect l="l" t="t" r="r" b="b"/>
            <a:pathLst>
              <a:path w="3669029" h="1028700">
                <a:moveTo>
                  <a:pt x="1724024" y="428418"/>
                </a:moveTo>
                <a:lnTo>
                  <a:pt x="1733455" y="381703"/>
                </a:lnTo>
                <a:lnTo>
                  <a:pt x="1759175" y="343554"/>
                </a:lnTo>
                <a:lnTo>
                  <a:pt x="1797324" y="317834"/>
                </a:lnTo>
                <a:lnTo>
                  <a:pt x="1844040" y="308402"/>
                </a:lnTo>
                <a:lnTo>
                  <a:pt x="2048138" y="308402"/>
                </a:lnTo>
                <a:lnTo>
                  <a:pt x="2534310" y="308402"/>
                </a:lnTo>
                <a:lnTo>
                  <a:pt x="3548696" y="308402"/>
                </a:lnTo>
                <a:lnTo>
                  <a:pt x="3595411" y="317834"/>
                </a:lnTo>
                <a:lnTo>
                  <a:pt x="3633560" y="343554"/>
                </a:lnTo>
                <a:lnTo>
                  <a:pt x="3659280" y="381703"/>
                </a:lnTo>
                <a:lnTo>
                  <a:pt x="3668712" y="428418"/>
                </a:lnTo>
                <a:lnTo>
                  <a:pt x="3668712" y="608436"/>
                </a:lnTo>
                <a:lnTo>
                  <a:pt x="3668712" y="908466"/>
                </a:lnTo>
                <a:lnTo>
                  <a:pt x="3659280" y="955182"/>
                </a:lnTo>
                <a:lnTo>
                  <a:pt x="3633560" y="993330"/>
                </a:lnTo>
                <a:lnTo>
                  <a:pt x="3595411" y="1019051"/>
                </a:lnTo>
                <a:lnTo>
                  <a:pt x="3548696" y="1028482"/>
                </a:lnTo>
                <a:lnTo>
                  <a:pt x="2534310" y="1028482"/>
                </a:lnTo>
                <a:lnTo>
                  <a:pt x="2048138" y="1028482"/>
                </a:lnTo>
                <a:lnTo>
                  <a:pt x="1844040" y="1028482"/>
                </a:lnTo>
                <a:lnTo>
                  <a:pt x="1797324" y="1019051"/>
                </a:lnTo>
                <a:lnTo>
                  <a:pt x="1759175" y="993330"/>
                </a:lnTo>
                <a:lnTo>
                  <a:pt x="1733455" y="955182"/>
                </a:lnTo>
                <a:lnTo>
                  <a:pt x="1724024" y="908466"/>
                </a:lnTo>
                <a:lnTo>
                  <a:pt x="1724024" y="608436"/>
                </a:lnTo>
                <a:lnTo>
                  <a:pt x="0" y="0"/>
                </a:lnTo>
                <a:lnTo>
                  <a:pt x="1724024" y="4284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94313" y="5342860"/>
            <a:ext cx="3297554" cy="966469"/>
          </a:xfrm>
          <a:custGeom>
            <a:avLst/>
            <a:gdLst/>
            <a:ahLst/>
            <a:cxnLst/>
            <a:rect l="l" t="t" r="r" b="b"/>
            <a:pathLst>
              <a:path w="3297554" h="966470">
                <a:moveTo>
                  <a:pt x="0" y="0"/>
                </a:moveTo>
                <a:lnTo>
                  <a:pt x="1352861" y="598918"/>
                </a:lnTo>
                <a:lnTo>
                  <a:pt x="1352861" y="861444"/>
                </a:lnTo>
                <a:lnTo>
                  <a:pt x="1361113" y="902321"/>
                </a:lnTo>
                <a:lnTo>
                  <a:pt x="1383619" y="935701"/>
                </a:lnTo>
                <a:lnTo>
                  <a:pt x="1416998" y="958206"/>
                </a:lnTo>
                <a:lnTo>
                  <a:pt x="1457874" y="966459"/>
                </a:lnTo>
                <a:lnTo>
                  <a:pt x="3192533" y="966459"/>
                </a:lnTo>
                <a:lnTo>
                  <a:pt x="3233410" y="958206"/>
                </a:lnTo>
                <a:lnTo>
                  <a:pt x="3266790" y="935701"/>
                </a:lnTo>
                <a:lnTo>
                  <a:pt x="3289296" y="902321"/>
                </a:lnTo>
                <a:lnTo>
                  <a:pt x="3297548" y="861444"/>
                </a:lnTo>
                <a:lnTo>
                  <a:pt x="3297548" y="441403"/>
                </a:lnTo>
                <a:lnTo>
                  <a:pt x="1352861" y="441403"/>
                </a:lnTo>
                <a:lnTo>
                  <a:pt x="0" y="0"/>
                </a:lnTo>
                <a:close/>
              </a:path>
              <a:path w="3297554" h="966470">
                <a:moveTo>
                  <a:pt x="3192533" y="336389"/>
                </a:moveTo>
                <a:lnTo>
                  <a:pt x="1457874" y="336389"/>
                </a:lnTo>
                <a:lnTo>
                  <a:pt x="1416998" y="344641"/>
                </a:lnTo>
                <a:lnTo>
                  <a:pt x="1383619" y="367147"/>
                </a:lnTo>
                <a:lnTo>
                  <a:pt x="1361113" y="400526"/>
                </a:lnTo>
                <a:lnTo>
                  <a:pt x="1352861" y="441403"/>
                </a:lnTo>
                <a:lnTo>
                  <a:pt x="3297548" y="441403"/>
                </a:lnTo>
                <a:lnTo>
                  <a:pt x="3289296" y="400526"/>
                </a:lnTo>
                <a:lnTo>
                  <a:pt x="3266790" y="367147"/>
                </a:lnTo>
                <a:lnTo>
                  <a:pt x="3233410" y="344641"/>
                </a:lnTo>
                <a:lnTo>
                  <a:pt x="3192533" y="33638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94313" y="5342861"/>
            <a:ext cx="3297554" cy="966469"/>
          </a:xfrm>
          <a:custGeom>
            <a:avLst/>
            <a:gdLst/>
            <a:ahLst/>
            <a:cxnLst/>
            <a:rect l="l" t="t" r="r" b="b"/>
            <a:pathLst>
              <a:path w="3297554" h="966470">
                <a:moveTo>
                  <a:pt x="1352861" y="441402"/>
                </a:moveTo>
                <a:lnTo>
                  <a:pt x="1361113" y="400526"/>
                </a:lnTo>
                <a:lnTo>
                  <a:pt x="1383618" y="367146"/>
                </a:lnTo>
                <a:lnTo>
                  <a:pt x="1416998" y="344641"/>
                </a:lnTo>
                <a:lnTo>
                  <a:pt x="1457874" y="336388"/>
                </a:lnTo>
                <a:lnTo>
                  <a:pt x="1676975" y="336388"/>
                </a:lnTo>
                <a:lnTo>
                  <a:pt x="2163147" y="336388"/>
                </a:lnTo>
                <a:lnTo>
                  <a:pt x="3192534" y="336388"/>
                </a:lnTo>
                <a:lnTo>
                  <a:pt x="3233409" y="344641"/>
                </a:lnTo>
                <a:lnTo>
                  <a:pt x="3266789" y="367146"/>
                </a:lnTo>
                <a:lnTo>
                  <a:pt x="3289295" y="400526"/>
                </a:lnTo>
                <a:lnTo>
                  <a:pt x="3297548" y="441402"/>
                </a:lnTo>
                <a:lnTo>
                  <a:pt x="3297548" y="598917"/>
                </a:lnTo>
                <a:lnTo>
                  <a:pt x="3297548" y="861444"/>
                </a:lnTo>
                <a:lnTo>
                  <a:pt x="3289295" y="902320"/>
                </a:lnTo>
                <a:lnTo>
                  <a:pt x="3266789" y="935700"/>
                </a:lnTo>
                <a:lnTo>
                  <a:pt x="3233409" y="958205"/>
                </a:lnTo>
                <a:lnTo>
                  <a:pt x="3192534" y="966458"/>
                </a:lnTo>
                <a:lnTo>
                  <a:pt x="2163147" y="966458"/>
                </a:lnTo>
                <a:lnTo>
                  <a:pt x="1676975" y="966458"/>
                </a:lnTo>
                <a:lnTo>
                  <a:pt x="1457874" y="966458"/>
                </a:lnTo>
                <a:lnTo>
                  <a:pt x="1416998" y="958205"/>
                </a:lnTo>
                <a:lnTo>
                  <a:pt x="1383618" y="935700"/>
                </a:lnTo>
                <a:lnTo>
                  <a:pt x="1361113" y="902320"/>
                </a:lnTo>
                <a:lnTo>
                  <a:pt x="1352861" y="861444"/>
                </a:lnTo>
                <a:lnTo>
                  <a:pt x="1352861" y="598917"/>
                </a:lnTo>
                <a:lnTo>
                  <a:pt x="0" y="0"/>
                </a:lnTo>
                <a:lnTo>
                  <a:pt x="1352861" y="441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48030" y="4297858"/>
            <a:ext cx="1788795" cy="1998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57885">
              <a:lnSpc>
                <a:spcPct val="100000"/>
              </a:lnSpc>
              <a:spcBef>
                <a:spcPts val="130"/>
              </a:spcBef>
            </a:pPr>
            <a:r>
              <a:rPr dirty="0" sz="3500" spc="95" b="1">
                <a:solidFill>
                  <a:srgbClr val="FF3300"/>
                </a:solidFill>
                <a:latin typeface="宋体"/>
                <a:cs typeface="宋体"/>
              </a:rPr>
              <a:t>核心</a:t>
            </a:r>
            <a:endParaRPr sz="35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75"/>
              </a:spcBef>
            </a:pPr>
            <a:r>
              <a:rPr dirty="0" sz="3500" spc="95" b="1">
                <a:latin typeface="宋体"/>
                <a:cs typeface="宋体"/>
              </a:rPr>
              <a:t>关键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59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64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04394"/>
            <a:ext cx="14020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分析表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389890" y="913891"/>
            <a:ext cx="8391525" cy="535876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225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400" spc="-5" b="1">
                <a:latin typeface="Verdana"/>
                <a:cs typeface="Verdana"/>
              </a:rPr>
              <a:t>LR</a:t>
            </a:r>
            <a:r>
              <a:rPr dirty="0" baseline="1182" sz="3525" spc="75" b="1">
                <a:latin typeface="黑体"/>
                <a:cs typeface="黑体"/>
              </a:rPr>
              <a:t>分析控制程序工作的依据</a:t>
            </a:r>
            <a:endParaRPr baseline="1182" sz="3525">
              <a:latin typeface="黑体"/>
              <a:cs typeface="黑体"/>
            </a:endParaRPr>
          </a:p>
          <a:p>
            <a:pPr marL="368300" indent="-342900">
              <a:lnSpc>
                <a:spcPct val="100000"/>
              </a:lnSpc>
              <a:spcBef>
                <a:spcPts val="1130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400" spc="5" b="1">
                <a:solidFill>
                  <a:srgbClr val="3333FF"/>
                </a:solidFill>
                <a:latin typeface="Verdana"/>
                <a:cs typeface="Verdana"/>
              </a:rPr>
              <a:t>goto[S</a:t>
            </a:r>
            <a:r>
              <a:rPr dirty="0" baseline="-17361" sz="2400" spc="7" b="1">
                <a:solidFill>
                  <a:srgbClr val="3333FF"/>
                </a:solidFill>
                <a:latin typeface="Verdana"/>
                <a:cs typeface="Verdana"/>
              </a:rPr>
              <a:t>m</a:t>
            </a:r>
            <a:r>
              <a:rPr dirty="0" baseline="1182" sz="3525" spc="7" b="1">
                <a:solidFill>
                  <a:srgbClr val="3333FF"/>
                </a:solidFill>
                <a:latin typeface="黑体"/>
                <a:cs typeface="黑体"/>
              </a:rPr>
              <a:t>，</a:t>
            </a:r>
            <a:r>
              <a:rPr dirty="0" sz="2400" spc="5" b="1">
                <a:solidFill>
                  <a:srgbClr val="3333FF"/>
                </a:solidFill>
                <a:latin typeface="Verdana"/>
                <a:cs typeface="Verdana"/>
              </a:rPr>
              <a:t>X]</a:t>
            </a:r>
            <a:r>
              <a:rPr dirty="0" baseline="1182" sz="3525" spc="7" b="1">
                <a:solidFill>
                  <a:srgbClr val="3333FF"/>
                </a:solidFill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状态</a:t>
            </a:r>
            <a:r>
              <a:rPr dirty="0" sz="2400" spc="-10" b="1">
                <a:latin typeface="Verdana"/>
                <a:cs typeface="Verdana"/>
              </a:rPr>
              <a:t>S</a:t>
            </a:r>
            <a:r>
              <a:rPr dirty="0" baseline="-17361" sz="2400" spc="-15" b="1">
                <a:latin typeface="Verdana"/>
                <a:cs typeface="Verdana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经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1182" sz="3525" spc="75" b="1">
                <a:latin typeface="黑体"/>
                <a:cs typeface="黑体"/>
              </a:rPr>
              <a:t>转移的后继状态</a:t>
            </a:r>
            <a:endParaRPr baseline="1182" sz="3525">
              <a:latin typeface="黑体"/>
              <a:cs typeface="黑体"/>
            </a:endParaRPr>
          </a:p>
          <a:p>
            <a:pPr algn="just" marL="368300" marR="17780" indent="-342900">
              <a:lnSpc>
                <a:spcPct val="118200"/>
              </a:lnSpc>
              <a:spcBef>
                <a:spcPts val="700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68300" algn="l"/>
              </a:tabLst>
            </a:pP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action[S</a:t>
            </a:r>
            <a:r>
              <a:rPr dirty="0" baseline="-17361" sz="2400" b="1">
                <a:solidFill>
                  <a:srgbClr val="3333FF"/>
                </a:solidFill>
                <a:latin typeface="Verdana"/>
                <a:cs typeface="Verdana"/>
              </a:rPr>
              <a:t>m</a:t>
            </a:r>
            <a:r>
              <a:rPr dirty="0" baseline="1182" sz="3525" b="1">
                <a:solidFill>
                  <a:srgbClr val="3333FF"/>
                </a:solidFill>
                <a:latin typeface="黑体"/>
                <a:cs typeface="黑体"/>
              </a:rPr>
              <a:t>，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-17361" sz="240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]</a:t>
            </a:r>
            <a:r>
              <a:rPr dirty="0" baseline="1182" sz="3525" b="1">
                <a:solidFill>
                  <a:srgbClr val="3333FF"/>
                </a:solidFill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状态</a:t>
            </a:r>
            <a:r>
              <a:rPr dirty="0" sz="2400" spc="-10" b="1">
                <a:latin typeface="Verdana"/>
                <a:cs typeface="Verdana"/>
              </a:rPr>
              <a:t>S</a:t>
            </a:r>
            <a:r>
              <a:rPr dirty="0" baseline="-17361" sz="2400" spc="-15" b="1">
                <a:latin typeface="Verdana"/>
                <a:cs typeface="Verdana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面临输入符号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spc="-7" b="1">
                <a:latin typeface="Verdana"/>
                <a:cs typeface="Verdana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时应采取的分析 </a:t>
            </a:r>
            <a:r>
              <a:rPr dirty="0" sz="2350" spc="50" b="1">
                <a:latin typeface="黑体"/>
                <a:cs typeface="黑体"/>
              </a:rPr>
              <a:t>动作</a:t>
            </a:r>
            <a:endParaRPr sz="2350">
              <a:latin typeface="黑体"/>
              <a:cs typeface="黑体"/>
            </a:endParaRPr>
          </a:p>
          <a:p>
            <a:pPr algn="just" lvl="1" marL="768350" marR="205104" indent="-285750">
              <a:lnSpc>
                <a:spcPct val="121700"/>
              </a:lnSpc>
              <a:spcBef>
                <a:spcPts val="54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移进</a:t>
            </a:r>
            <a:r>
              <a:rPr dirty="0" baseline="1182" sz="3525" spc="75" b="1">
                <a:latin typeface="黑体"/>
                <a:cs typeface="黑体"/>
              </a:rPr>
              <a:t>：把当前输入符号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及由</a:t>
            </a:r>
            <a:r>
              <a:rPr dirty="0" sz="2400" spc="-10" b="1">
                <a:latin typeface="Verdana"/>
                <a:cs typeface="Verdana"/>
              </a:rPr>
              <a:t>S</a:t>
            </a:r>
            <a:r>
              <a:rPr dirty="0" baseline="-17361" sz="2400" spc="-15" b="1">
                <a:latin typeface="Verdana"/>
                <a:cs typeface="Verdana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baseline="1182" sz="3525" spc="67" b="1">
                <a:latin typeface="黑体"/>
                <a:cs typeface="黑体"/>
              </a:rPr>
              <a:t>所决定的下一个状 </a:t>
            </a:r>
            <a:r>
              <a:rPr dirty="0" baseline="1182" sz="3525" spc="75" b="1">
                <a:latin typeface="黑体"/>
                <a:cs typeface="黑体"/>
              </a:rPr>
              <a:t>态</a:t>
            </a:r>
            <a:r>
              <a:rPr dirty="0" sz="2400" spc="-5" b="1">
                <a:latin typeface="Verdana"/>
                <a:cs typeface="Verdana"/>
              </a:rPr>
              <a:t>S=goto[S</a:t>
            </a:r>
            <a:r>
              <a:rPr dirty="0" baseline="-17361" sz="2400" spc="-7" b="1">
                <a:latin typeface="Verdana"/>
                <a:cs typeface="Verdana"/>
              </a:rPr>
              <a:t>m</a:t>
            </a:r>
            <a:r>
              <a:rPr dirty="0" baseline="1182" sz="3525" spc="-7" b="1">
                <a:latin typeface="黑体"/>
                <a:cs typeface="黑体"/>
              </a:rPr>
              <a:t>，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spc="-7" b="1">
                <a:latin typeface="Verdana"/>
                <a:cs typeface="Verdana"/>
              </a:rPr>
              <a:t>i</a:t>
            </a:r>
            <a:r>
              <a:rPr dirty="0" sz="2400" spc="-5" b="1">
                <a:latin typeface="Verdana"/>
                <a:cs typeface="Verdana"/>
              </a:rPr>
              <a:t>]</a:t>
            </a:r>
            <a:r>
              <a:rPr dirty="0" baseline="1182" sz="3525" spc="75" b="1">
                <a:latin typeface="黑体"/>
                <a:cs typeface="黑体"/>
              </a:rPr>
              <a:t>推进栈，向前扫描指针前移。</a:t>
            </a:r>
            <a:endParaRPr baseline="1182" sz="3525">
              <a:latin typeface="黑体"/>
              <a:cs typeface="黑体"/>
            </a:endParaRPr>
          </a:p>
          <a:p>
            <a:pPr algn="just" lvl="1" marL="768350" marR="95250" indent="-285750">
              <a:lnSpc>
                <a:spcPct val="120000"/>
              </a:lnSpc>
              <a:spcBef>
                <a:spcPts val="53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归约</a:t>
            </a:r>
            <a:r>
              <a:rPr dirty="0" baseline="1182" sz="3525" spc="75" b="1">
                <a:latin typeface="黑体"/>
                <a:cs typeface="黑体"/>
              </a:rPr>
              <a:t>：用某产生式</a:t>
            </a:r>
            <a:r>
              <a:rPr dirty="0" sz="2400" spc="20" b="1">
                <a:latin typeface="Verdana"/>
                <a:cs typeface="Verdana"/>
              </a:rPr>
              <a:t>A</a:t>
            </a:r>
            <a:r>
              <a:rPr dirty="0" baseline="1182" sz="3525" spc="30" b="1" i="1">
                <a:latin typeface="Symbol"/>
                <a:cs typeface="Symbol"/>
              </a:rPr>
              <a:t></a:t>
            </a:r>
            <a:r>
              <a:rPr dirty="0" baseline="1182" sz="3525" spc="75" b="1">
                <a:latin typeface="黑体"/>
                <a:cs typeface="黑体"/>
              </a:rPr>
              <a:t>进行归约，若</a:t>
            </a:r>
            <a:r>
              <a:rPr dirty="0" baseline="1182" sz="3525" spc="30" b="1" i="1">
                <a:latin typeface="Symbol"/>
                <a:cs typeface="Symbol"/>
              </a:rPr>
              <a:t></a:t>
            </a:r>
            <a:r>
              <a:rPr dirty="0" baseline="1182" sz="3525" spc="75" b="1">
                <a:latin typeface="黑体"/>
                <a:cs typeface="黑体"/>
              </a:rPr>
              <a:t>的长度为</a:t>
            </a:r>
            <a:r>
              <a:rPr dirty="0" sz="2400" spc="20" b="1">
                <a:latin typeface="Verdana"/>
                <a:cs typeface="Verdana"/>
              </a:rPr>
              <a:t>r</a:t>
            </a:r>
            <a:r>
              <a:rPr dirty="0" baseline="1182" sz="3525" spc="30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归约 </a:t>
            </a:r>
            <a:r>
              <a:rPr dirty="0" baseline="1182" sz="3525" spc="75" b="1">
                <a:latin typeface="黑体"/>
                <a:cs typeface="黑体"/>
              </a:rPr>
              <a:t>的动作从栈顶起向下弹出</a:t>
            </a:r>
            <a:r>
              <a:rPr dirty="0" sz="2400" spc="-10" b="1">
                <a:latin typeface="Verdana"/>
                <a:cs typeface="Verdana"/>
              </a:rPr>
              <a:t>r</a:t>
            </a:r>
            <a:r>
              <a:rPr dirty="0" baseline="1182" sz="3525" spc="75" b="1">
                <a:latin typeface="黑体"/>
                <a:cs typeface="黑体"/>
              </a:rPr>
              <a:t>项，使</a:t>
            </a:r>
            <a:r>
              <a:rPr dirty="0" sz="2400" spc="-10" b="1">
                <a:latin typeface="Verdana"/>
                <a:cs typeface="Verdana"/>
              </a:rPr>
              <a:t>S</a:t>
            </a:r>
            <a:r>
              <a:rPr dirty="0" baseline="-17361" sz="2400" spc="-15" b="1">
                <a:latin typeface="Verdana"/>
                <a:cs typeface="Verdana"/>
              </a:rPr>
              <a:t>m-</a:t>
            </a:r>
            <a:r>
              <a:rPr dirty="0" baseline="-17361" sz="2400" b="1">
                <a:latin typeface="Verdana"/>
                <a:cs typeface="Verdana"/>
              </a:rPr>
              <a:t>r</a:t>
            </a:r>
            <a:r>
              <a:rPr dirty="0" baseline="1182" sz="3525" spc="67" b="1">
                <a:latin typeface="黑体"/>
                <a:cs typeface="黑体"/>
              </a:rPr>
              <a:t>成为栈顶状态，然 </a:t>
            </a:r>
            <a:r>
              <a:rPr dirty="0" baseline="1182" sz="3525" spc="75" b="1">
                <a:latin typeface="黑体"/>
                <a:cs typeface="黑体"/>
              </a:rPr>
              <a:t>后把文法符号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及状态</a:t>
            </a:r>
            <a:r>
              <a:rPr dirty="0" sz="2400" spc="-5" b="1">
                <a:latin typeface="Verdana"/>
                <a:cs typeface="Verdana"/>
              </a:rPr>
              <a:t>S=goto[S</a:t>
            </a:r>
            <a:r>
              <a:rPr dirty="0" baseline="-17361" sz="2400" spc="-7" b="1">
                <a:latin typeface="Verdana"/>
                <a:cs typeface="Verdana"/>
              </a:rPr>
              <a:t>m-r</a:t>
            </a:r>
            <a:r>
              <a:rPr dirty="0" baseline="1182" sz="3525" spc="-7" b="1">
                <a:latin typeface="黑体"/>
                <a:cs typeface="黑体"/>
              </a:rPr>
              <a:t>，</a:t>
            </a:r>
            <a:r>
              <a:rPr dirty="0" sz="2400" spc="-5" b="1">
                <a:latin typeface="Verdana"/>
                <a:cs typeface="Verdana"/>
              </a:rPr>
              <a:t>A]</a:t>
            </a:r>
            <a:r>
              <a:rPr dirty="0" baseline="1182" sz="3525" spc="75" b="1">
                <a:latin typeface="黑体"/>
                <a:cs typeface="黑体"/>
              </a:rPr>
              <a:t>推进栈。</a:t>
            </a:r>
            <a:endParaRPr baseline="1182" sz="3525">
              <a:latin typeface="黑体"/>
              <a:cs typeface="黑体"/>
            </a:endParaRPr>
          </a:p>
          <a:p>
            <a:pPr lvl="1" marL="768350" indent="-285750">
              <a:lnSpc>
                <a:spcPct val="100000"/>
              </a:lnSpc>
              <a:spcBef>
                <a:spcPts val="12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接受</a:t>
            </a:r>
            <a:r>
              <a:rPr dirty="0" baseline="1182" sz="3525" spc="75" b="1">
                <a:latin typeface="黑体"/>
                <a:cs typeface="黑体"/>
              </a:rPr>
              <a:t>：宣布分析成功，停止分析。</a:t>
            </a:r>
            <a:endParaRPr baseline="1182" sz="3525">
              <a:latin typeface="黑体"/>
              <a:cs typeface="黑体"/>
            </a:endParaRPr>
          </a:p>
          <a:p>
            <a:pPr lvl="1" marL="768350" indent="-285750">
              <a:lnSpc>
                <a:spcPct val="100000"/>
              </a:lnSpc>
              <a:spcBef>
                <a:spcPts val="116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出错</a:t>
            </a:r>
            <a:r>
              <a:rPr dirty="0" baseline="1182" sz="3525" spc="75" b="1">
                <a:latin typeface="黑体"/>
                <a:cs typeface="黑体"/>
              </a:rPr>
              <a:t>：调用出错处理程序，进行错误恢复。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00659"/>
            <a:ext cx="34277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dirty="0" sz="3600" spc="-5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dirty="0" sz="3500" spc="95">
                <a:solidFill>
                  <a:srgbClr val="FF0000"/>
                </a:solidFill>
              </a:rPr>
              <a:t>分析控制程序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352" y="862075"/>
            <a:ext cx="7840980" cy="573595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25"/>
              </a:spcBef>
              <a:buClr>
                <a:srgbClr val="0000FF"/>
              </a:buClr>
              <a:buSzPct val="7234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核心部分，对所有的</a:t>
            </a:r>
            <a:r>
              <a:rPr dirty="0" sz="2400" spc="-5" b="1">
                <a:latin typeface="Verdana"/>
                <a:cs typeface="Verdana"/>
              </a:rPr>
              <a:t>LR</a:t>
            </a:r>
            <a:r>
              <a:rPr dirty="0" baseline="1182" sz="3525" spc="75" b="1">
                <a:latin typeface="黑体"/>
                <a:cs typeface="黑体"/>
              </a:rPr>
              <a:t>分析程序都是一样的。</a:t>
            </a:r>
            <a:endParaRPr baseline="1182" sz="3525">
              <a:latin typeface="黑体"/>
              <a:cs typeface="黑体"/>
            </a:endParaRPr>
          </a:p>
          <a:p>
            <a:pPr marL="368300" indent="-34290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08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400" spc="-5" b="1">
                <a:latin typeface="Verdana"/>
                <a:cs typeface="Verdana"/>
              </a:rPr>
              <a:t>LR</a:t>
            </a:r>
            <a:r>
              <a:rPr dirty="0" baseline="1182" sz="3525" spc="75" b="1">
                <a:latin typeface="黑体"/>
                <a:cs typeface="黑体"/>
              </a:rPr>
              <a:t>分析控制程序的工作过程：</a:t>
            </a:r>
            <a:endParaRPr baseline="1182" sz="3525">
              <a:latin typeface="黑体"/>
              <a:cs typeface="黑体"/>
            </a:endParaRPr>
          </a:p>
          <a:p>
            <a:pPr lvl="1" marL="768350" indent="-28575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分析开始时，初始的二元式为</a:t>
            </a:r>
            <a:r>
              <a:rPr dirty="0" baseline="1182" sz="3525" spc="7" b="1">
                <a:latin typeface="黑体"/>
                <a:cs typeface="黑体"/>
              </a:rPr>
              <a:t>：</a:t>
            </a:r>
            <a:r>
              <a:rPr dirty="0" sz="2400" spc="5" b="1">
                <a:latin typeface="Verdana"/>
                <a:cs typeface="Verdana"/>
              </a:rPr>
              <a:t>(S</a:t>
            </a:r>
            <a:r>
              <a:rPr dirty="0" baseline="-17361" sz="2400" spc="7" b="1">
                <a:latin typeface="Verdana"/>
                <a:cs typeface="Verdana"/>
              </a:rPr>
              <a:t>0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-17361" sz="2400" spc="7" b="1">
                <a:latin typeface="Verdana"/>
                <a:cs typeface="Verdana"/>
              </a:rPr>
              <a:t>1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-17361" sz="2400" spc="7" b="1">
                <a:latin typeface="Verdana"/>
                <a:cs typeface="Verdana"/>
              </a:rPr>
              <a:t>2</a:t>
            </a:r>
            <a:r>
              <a:rPr dirty="0" sz="2400" spc="5" b="1">
                <a:latin typeface="Verdana"/>
                <a:cs typeface="Verdana"/>
              </a:rPr>
              <a:t>…a</a:t>
            </a:r>
            <a:r>
              <a:rPr dirty="0" baseline="-17361" sz="2400" spc="7" b="1">
                <a:latin typeface="Verdana"/>
                <a:cs typeface="Verdana"/>
              </a:rPr>
              <a:t>n</a:t>
            </a:r>
            <a:r>
              <a:rPr dirty="0" sz="2400" spc="5" b="1">
                <a:latin typeface="Verdana"/>
                <a:cs typeface="Verdana"/>
              </a:rPr>
              <a:t>$)</a:t>
            </a:r>
            <a:endParaRPr sz="2400">
              <a:latin typeface="Verdana"/>
              <a:cs typeface="Verdana"/>
            </a:endParaRPr>
          </a:p>
          <a:p>
            <a:pPr lvl="1" marL="768350" indent="-285750">
              <a:lnSpc>
                <a:spcPts val="2790"/>
              </a:lnSpc>
              <a:spcBef>
                <a:spcPts val="6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分析过程中每步的结果，均可表示为如下的二元式：</a:t>
            </a:r>
            <a:endParaRPr baseline="1182" sz="3525">
              <a:latin typeface="黑体"/>
              <a:cs typeface="黑体"/>
            </a:endParaRPr>
          </a:p>
          <a:p>
            <a:pPr marL="767715">
              <a:lnSpc>
                <a:spcPts val="2850"/>
              </a:lnSpc>
            </a:pPr>
            <a:r>
              <a:rPr dirty="0" sz="2400" spc="-5" b="1">
                <a:latin typeface="Verdana"/>
                <a:cs typeface="Verdana"/>
              </a:rPr>
              <a:t>(S</a:t>
            </a:r>
            <a:r>
              <a:rPr dirty="0" baseline="-17361" sz="2400" spc="-7" b="1">
                <a:latin typeface="Verdana"/>
                <a:cs typeface="Verdana"/>
              </a:rPr>
              <a:t>0</a:t>
            </a:r>
            <a:r>
              <a:rPr dirty="0" sz="2400" spc="-5" b="1">
                <a:latin typeface="Verdana"/>
                <a:cs typeface="Verdana"/>
              </a:rPr>
              <a:t>S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S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r>
              <a:rPr dirty="0" sz="2400" spc="-5" b="1">
                <a:latin typeface="Verdana"/>
                <a:cs typeface="Verdana"/>
              </a:rPr>
              <a:t>…S</a:t>
            </a:r>
            <a:r>
              <a:rPr dirty="0" baseline="-17361" sz="2400" spc="-7" b="1">
                <a:latin typeface="Verdana"/>
                <a:cs typeface="Verdana"/>
              </a:rPr>
              <a:t>m</a:t>
            </a:r>
            <a:r>
              <a:rPr dirty="0" baseline="1182" sz="3525" spc="-7" b="1">
                <a:latin typeface="黑体"/>
                <a:cs typeface="黑体"/>
              </a:rPr>
              <a:t>，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spc="-7" b="1">
                <a:latin typeface="Verdana"/>
                <a:cs typeface="Verdana"/>
              </a:rPr>
              <a:t>i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spc="-7" b="1">
                <a:latin typeface="Verdana"/>
                <a:cs typeface="Verdana"/>
              </a:rPr>
              <a:t>i+1</a:t>
            </a:r>
            <a:r>
              <a:rPr dirty="0" sz="2400" spc="-5" b="1">
                <a:latin typeface="Verdana"/>
                <a:cs typeface="Verdana"/>
              </a:rPr>
              <a:t>…a</a:t>
            </a:r>
            <a:r>
              <a:rPr dirty="0" baseline="-17361" sz="2400" spc="-7" b="1">
                <a:latin typeface="Verdana"/>
                <a:cs typeface="Verdana"/>
              </a:rPr>
              <a:t>n</a:t>
            </a:r>
            <a:r>
              <a:rPr dirty="0" sz="2400" spc="-5" b="1">
                <a:latin typeface="Verdana"/>
                <a:cs typeface="Verdana"/>
              </a:rPr>
              <a:t>$)</a:t>
            </a:r>
            <a:endParaRPr sz="2400">
              <a:latin typeface="Verdana"/>
              <a:cs typeface="Verdana"/>
            </a:endParaRPr>
          </a:p>
          <a:p>
            <a:pPr lvl="1" marL="767715" marR="2397125" indent="-285750">
              <a:lnSpc>
                <a:spcPct val="100800"/>
              </a:lnSpc>
              <a:spcBef>
                <a:spcPts val="6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b="1">
                <a:latin typeface="Verdana"/>
                <a:cs typeface="Verdana"/>
              </a:rPr>
              <a:t>action[S</a:t>
            </a:r>
            <a:r>
              <a:rPr dirty="0" baseline="-17361" sz="2400" b="1">
                <a:latin typeface="Verdana"/>
                <a:cs typeface="Verdana"/>
              </a:rPr>
              <a:t>m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sz="2400" b="1">
                <a:latin typeface="Verdana"/>
                <a:cs typeface="Verdana"/>
              </a:rPr>
              <a:t>]=shift</a:t>
            </a:r>
            <a:r>
              <a:rPr dirty="0" sz="2400" spc="-90" b="1">
                <a:latin typeface="Verdana"/>
                <a:cs typeface="Verdana"/>
              </a:rPr>
              <a:t> </a:t>
            </a:r>
            <a:r>
              <a:rPr dirty="0" sz="2400" spc="20" b="1">
                <a:latin typeface="Verdana"/>
                <a:cs typeface="Verdana"/>
              </a:rPr>
              <a:t>S</a:t>
            </a:r>
            <a:r>
              <a:rPr dirty="0" baseline="1182" sz="3525" spc="30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且 </a:t>
            </a:r>
            <a:r>
              <a:rPr dirty="0" sz="2400" b="1">
                <a:latin typeface="Verdana"/>
                <a:cs typeface="Verdana"/>
              </a:rPr>
              <a:t>S=goto[S</a:t>
            </a:r>
            <a:r>
              <a:rPr dirty="0" baseline="-17361" sz="2400" b="1">
                <a:latin typeface="Verdana"/>
                <a:cs typeface="Verdana"/>
              </a:rPr>
              <a:t>m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sz="2400" b="1">
                <a:latin typeface="Verdana"/>
                <a:cs typeface="Verdana"/>
              </a:rPr>
              <a:t>]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endParaRPr baseline="1182" sz="3525">
              <a:latin typeface="黑体"/>
              <a:cs typeface="黑体"/>
            </a:endParaRPr>
          </a:p>
          <a:p>
            <a:pPr marL="767715">
              <a:lnSpc>
                <a:spcPct val="100000"/>
              </a:lnSpc>
            </a:pPr>
            <a:r>
              <a:rPr dirty="0" baseline="1182" sz="3525" spc="75" b="1">
                <a:latin typeface="黑体"/>
                <a:cs typeface="黑体"/>
              </a:rPr>
              <a:t>则二元式变为</a:t>
            </a:r>
            <a:r>
              <a:rPr dirty="0" baseline="1182" sz="3525" b="1">
                <a:latin typeface="黑体"/>
                <a:cs typeface="黑体"/>
              </a:rPr>
              <a:t>：</a:t>
            </a:r>
            <a:r>
              <a:rPr dirty="0" sz="2400" b="1">
                <a:latin typeface="Verdana"/>
                <a:cs typeface="Verdana"/>
              </a:rPr>
              <a:t>(S</a:t>
            </a:r>
            <a:r>
              <a:rPr dirty="0" baseline="-17361" sz="2400" b="1">
                <a:latin typeface="Verdana"/>
                <a:cs typeface="Verdana"/>
              </a:rPr>
              <a:t>0</a:t>
            </a:r>
            <a:r>
              <a:rPr dirty="0" sz="2400" b="1">
                <a:latin typeface="Verdana"/>
                <a:cs typeface="Verdana"/>
              </a:rPr>
              <a:t>S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…S</a:t>
            </a:r>
            <a:r>
              <a:rPr dirty="0" baseline="-17361" sz="2400" b="1">
                <a:latin typeface="Verdana"/>
                <a:cs typeface="Verdana"/>
              </a:rPr>
              <a:t>m</a:t>
            </a:r>
            <a:r>
              <a:rPr dirty="0" sz="2400" b="1">
                <a:latin typeface="Verdana"/>
                <a:cs typeface="Verdana"/>
              </a:rPr>
              <a:t>S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17361" sz="2400" b="1">
                <a:latin typeface="Verdana"/>
                <a:cs typeface="Verdana"/>
              </a:rPr>
              <a:t>i+1</a:t>
            </a:r>
            <a:r>
              <a:rPr dirty="0" sz="2400" b="1">
                <a:latin typeface="Verdana"/>
                <a:cs typeface="Verdana"/>
              </a:rPr>
              <a:t>…a</a:t>
            </a:r>
            <a:r>
              <a:rPr dirty="0" baseline="-17361" sz="2400" b="1">
                <a:latin typeface="Verdana"/>
                <a:cs typeface="Verdana"/>
              </a:rPr>
              <a:t>n</a:t>
            </a:r>
            <a:r>
              <a:rPr dirty="0" sz="2400" b="1">
                <a:latin typeface="Verdana"/>
                <a:cs typeface="Verdana"/>
              </a:rPr>
              <a:t>$)</a:t>
            </a:r>
            <a:endParaRPr sz="2400">
              <a:latin typeface="Verdana"/>
              <a:cs typeface="Verdana"/>
            </a:endParaRPr>
          </a:p>
          <a:p>
            <a:pPr lvl="1" marL="768350" indent="-28575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Verdana"/>
                <a:cs typeface="Verdana"/>
              </a:rPr>
              <a:t>action[S</a:t>
            </a:r>
            <a:r>
              <a:rPr dirty="0" baseline="-17361" sz="2400" spc="-7" b="1">
                <a:latin typeface="Verdana"/>
                <a:cs typeface="Verdana"/>
              </a:rPr>
              <a:t>m</a:t>
            </a:r>
            <a:r>
              <a:rPr dirty="0" baseline="1182" sz="3525" spc="-7" b="1">
                <a:latin typeface="黑体"/>
                <a:cs typeface="黑体"/>
              </a:rPr>
              <a:t>，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spc="-7" b="1">
                <a:latin typeface="Verdana"/>
                <a:cs typeface="Verdana"/>
              </a:rPr>
              <a:t>i</a:t>
            </a:r>
            <a:r>
              <a:rPr dirty="0" sz="2400" spc="-5" b="1">
                <a:latin typeface="Verdana"/>
                <a:cs typeface="Verdana"/>
              </a:rPr>
              <a:t>]=reduce</a:t>
            </a:r>
            <a:r>
              <a:rPr dirty="0" sz="2400" spc="1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by</a:t>
            </a:r>
            <a:r>
              <a:rPr dirty="0" sz="2400" spc="5" b="1">
                <a:latin typeface="Verdana"/>
                <a:cs typeface="Verdana"/>
              </a:rPr>
              <a:t> </a:t>
            </a:r>
            <a:r>
              <a:rPr dirty="0" sz="2400" spc="25" b="1">
                <a:latin typeface="Verdana"/>
                <a:cs typeface="Verdana"/>
              </a:rPr>
              <a:t>A</a:t>
            </a:r>
            <a:r>
              <a:rPr dirty="0" baseline="1182" sz="3525" spc="37" b="1" i="1">
                <a:latin typeface="Symbol"/>
                <a:cs typeface="Symbol"/>
              </a:rPr>
              <a:t>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endParaRPr baseline="1182" sz="3525">
              <a:latin typeface="黑体"/>
              <a:cs typeface="黑体"/>
            </a:endParaRPr>
          </a:p>
          <a:p>
            <a:pPr marL="767715">
              <a:lnSpc>
                <a:spcPct val="100000"/>
              </a:lnSpc>
              <a:spcBef>
                <a:spcPts val="20"/>
              </a:spcBef>
            </a:pPr>
            <a:r>
              <a:rPr dirty="0" baseline="1182" sz="3525" spc="75" b="1">
                <a:latin typeface="黑体"/>
                <a:cs typeface="黑体"/>
              </a:rPr>
              <a:t>则二元式变为</a:t>
            </a:r>
            <a:r>
              <a:rPr dirty="0" baseline="1182" sz="3525" b="1">
                <a:latin typeface="黑体"/>
                <a:cs typeface="黑体"/>
              </a:rPr>
              <a:t>：</a:t>
            </a:r>
            <a:r>
              <a:rPr dirty="0" sz="2400" b="1">
                <a:latin typeface="Verdana"/>
                <a:cs typeface="Verdana"/>
              </a:rPr>
              <a:t>(S</a:t>
            </a:r>
            <a:r>
              <a:rPr dirty="0" baseline="-17361" sz="2400" b="1">
                <a:latin typeface="Verdana"/>
                <a:cs typeface="Verdana"/>
              </a:rPr>
              <a:t>0</a:t>
            </a:r>
            <a:r>
              <a:rPr dirty="0" sz="2400" b="1">
                <a:latin typeface="Verdana"/>
                <a:cs typeface="Verdana"/>
              </a:rPr>
              <a:t>S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…S</a:t>
            </a:r>
            <a:r>
              <a:rPr dirty="0" baseline="-17361" sz="2400" b="1">
                <a:latin typeface="Verdana"/>
                <a:cs typeface="Verdana"/>
              </a:rPr>
              <a:t>m-r</a:t>
            </a:r>
            <a:r>
              <a:rPr dirty="0" sz="2400" b="1">
                <a:latin typeface="Verdana"/>
                <a:cs typeface="Verdana"/>
              </a:rPr>
              <a:t>S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17361" sz="2400" b="1">
                <a:latin typeface="Verdana"/>
                <a:cs typeface="Verdana"/>
              </a:rPr>
              <a:t>i+1</a:t>
            </a:r>
            <a:r>
              <a:rPr dirty="0" sz="2400" b="1">
                <a:latin typeface="Verdana"/>
                <a:cs typeface="Verdana"/>
              </a:rPr>
              <a:t>…a</a:t>
            </a:r>
            <a:r>
              <a:rPr dirty="0" baseline="-17361" sz="2400" b="1">
                <a:latin typeface="Verdana"/>
                <a:cs typeface="Verdana"/>
              </a:rPr>
              <a:t>n</a:t>
            </a:r>
            <a:r>
              <a:rPr dirty="0" sz="2400" b="1">
                <a:latin typeface="Verdana"/>
                <a:cs typeface="Verdana"/>
              </a:rPr>
              <a:t>$)</a:t>
            </a:r>
            <a:endParaRPr sz="2400">
              <a:latin typeface="Verdana"/>
              <a:cs typeface="Verdana"/>
            </a:endParaRPr>
          </a:p>
          <a:p>
            <a:pPr lvl="1" marL="767715" marR="1758950" indent="-285750">
              <a:lnSpc>
                <a:spcPts val="2750"/>
              </a:lnSpc>
              <a:spcBef>
                <a:spcPts val="8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ion</a:t>
            </a:r>
            <a:r>
              <a:rPr dirty="0" sz="2400" spc="-5" b="1">
                <a:latin typeface="Verdana"/>
                <a:cs typeface="Verdana"/>
              </a:rPr>
              <a:t>[</a:t>
            </a:r>
            <a:r>
              <a:rPr dirty="0" sz="2400" spc="-10" b="1">
                <a:latin typeface="Verdana"/>
                <a:cs typeface="Verdana"/>
              </a:rPr>
              <a:t>S</a:t>
            </a:r>
            <a:r>
              <a:rPr dirty="0" baseline="-17361" sz="2400" spc="-15" b="1">
                <a:latin typeface="Verdana"/>
                <a:cs typeface="Verdana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，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sz="2400" spc="-5" b="1">
                <a:latin typeface="Verdana"/>
                <a:cs typeface="Verdana"/>
              </a:rPr>
              <a:t>]</a:t>
            </a:r>
            <a:r>
              <a:rPr dirty="0" sz="2400" spc="5" b="1">
                <a:latin typeface="Verdana"/>
                <a:cs typeface="Verdana"/>
              </a:rPr>
              <a:t>=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sz="2400" b="1">
                <a:latin typeface="Verdana"/>
                <a:cs typeface="Verdana"/>
              </a:rPr>
              <a:t>cc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-5" b="1">
                <a:latin typeface="Verdana"/>
                <a:cs typeface="Verdana"/>
              </a:rPr>
              <a:t>p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baseline="1182" sz="3525" spc="67" b="1">
                <a:latin typeface="黑体"/>
                <a:cs typeface="黑体"/>
              </a:rPr>
              <a:t>（接受） </a:t>
            </a:r>
            <a:r>
              <a:rPr dirty="0" sz="2350" spc="50" b="1">
                <a:latin typeface="黑体"/>
                <a:cs typeface="黑体"/>
              </a:rPr>
              <a:t>分析成功，二元式变化过程终止。</a:t>
            </a:r>
            <a:endParaRPr sz="2350">
              <a:latin typeface="黑体"/>
              <a:cs typeface="黑体"/>
            </a:endParaRPr>
          </a:p>
          <a:p>
            <a:pPr lvl="1" marL="767715" marR="2009775" indent="-285750">
              <a:lnSpc>
                <a:spcPct val="101499"/>
              </a:lnSpc>
              <a:spcBef>
                <a:spcPts val="54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ion</a:t>
            </a:r>
            <a:r>
              <a:rPr dirty="0" sz="2400" spc="-5" b="1">
                <a:latin typeface="Verdana"/>
                <a:cs typeface="Verdana"/>
              </a:rPr>
              <a:t>[</a:t>
            </a:r>
            <a:r>
              <a:rPr dirty="0" sz="2400" spc="-10" b="1">
                <a:latin typeface="Verdana"/>
                <a:cs typeface="Verdana"/>
              </a:rPr>
              <a:t>S</a:t>
            </a:r>
            <a:r>
              <a:rPr dirty="0" baseline="-17361" sz="2400" spc="-15" b="1">
                <a:latin typeface="Verdana"/>
                <a:cs typeface="Verdana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，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sz="2400" spc="-5" b="1">
                <a:latin typeface="Verdana"/>
                <a:cs typeface="Verdana"/>
              </a:rPr>
              <a:t>]</a:t>
            </a:r>
            <a:r>
              <a:rPr dirty="0" sz="2400" spc="5" b="1">
                <a:latin typeface="Verdana"/>
                <a:cs typeface="Verdana"/>
              </a:rPr>
              <a:t>=e</a:t>
            </a:r>
            <a:r>
              <a:rPr dirty="0" sz="2400" spc="-10" b="1">
                <a:latin typeface="Verdana"/>
                <a:cs typeface="Verdana"/>
              </a:rPr>
              <a:t>rr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sz="2400" spc="-5" b="1">
                <a:latin typeface="Verdana"/>
                <a:cs typeface="Verdana"/>
              </a:rPr>
              <a:t>r</a:t>
            </a:r>
            <a:r>
              <a:rPr dirty="0" baseline="1182" sz="3525" spc="67" b="1">
                <a:latin typeface="黑体"/>
                <a:cs typeface="黑体"/>
              </a:rPr>
              <a:t>（出错） </a:t>
            </a:r>
            <a:r>
              <a:rPr dirty="0" sz="2350" spc="50" b="1">
                <a:latin typeface="黑体"/>
                <a:cs typeface="黑体"/>
              </a:rPr>
              <a:t>发现错误，调用错误处理程序。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86690"/>
            <a:ext cx="369633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“活前缀”的概念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461327" y="1097787"/>
            <a:ext cx="8137525" cy="524256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5400" marR="17780">
              <a:lnSpc>
                <a:spcPts val="3279"/>
              </a:lnSpc>
              <a:spcBef>
                <a:spcPts val="275"/>
              </a:spcBef>
            </a:pPr>
            <a:r>
              <a:rPr dirty="0" baseline="1010" sz="4125" spc="187" b="1">
                <a:latin typeface="黑体"/>
                <a:cs typeface="黑体"/>
              </a:rPr>
              <a:t>定</a:t>
            </a:r>
            <a:r>
              <a:rPr dirty="0" baseline="1010" sz="4125" spc="195" b="1">
                <a:latin typeface="黑体"/>
                <a:cs typeface="黑体"/>
              </a:rPr>
              <a:t>义</a:t>
            </a:r>
            <a:r>
              <a:rPr dirty="0" sz="2800" spc="80">
                <a:latin typeface="黑体"/>
                <a:cs typeface="黑体"/>
              </a:rPr>
              <a:t>：</a:t>
            </a:r>
            <a:r>
              <a:rPr dirty="0" baseline="1010" sz="4125" spc="187" b="1">
                <a:latin typeface="黑体"/>
                <a:cs typeface="黑体"/>
              </a:rPr>
              <a:t>一个规范句型的一个前缀，如果不含句柄之 </a:t>
            </a:r>
            <a:r>
              <a:rPr dirty="0" sz="2750" spc="45" b="1">
                <a:latin typeface="黑体"/>
                <a:cs typeface="黑体"/>
              </a:rPr>
              <a:t>后的任何符号，则称它为该句型的一个活前缀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dirty="0" baseline="1010" sz="4125" spc="67" b="1">
                <a:latin typeface="黑体"/>
                <a:cs typeface="黑体"/>
              </a:rPr>
              <a:t>例：右句型</a:t>
            </a:r>
            <a:r>
              <a:rPr dirty="0" sz="2800" b="1">
                <a:latin typeface="Verdana"/>
                <a:cs typeface="Verdana"/>
              </a:rPr>
              <a:t>aAbcde</a:t>
            </a:r>
            <a:r>
              <a:rPr dirty="0" baseline="1010" sz="4125" spc="67" b="1">
                <a:latin typeface="黑体"/>
                <a:cs typeface="黑体"/>
              </a:rPr>
              <a:t>的句柄是</a:t>
            </a:r>
            <a:r>
              <a:rPr dirty="0" sz="2800" b="1">
                <a:latin typeface="Verdana"/>
                <a:cs typeface="Verdana"/>
              </a:rPr>
              <a:t>Ab</a:t>
            </a:r>
            <a:endParaRPr sz="2800">
              <a:latin typeface="Verdana"/>
              <a:cs typeface="Verdana"/>
            </a:endParaRPr>
          </a:p>
          <a:p>
            <a:pPr marL="514350" marR="1658620">
              <a:lnSpc>
                <a:spcPts val="4100"/>
              </a:lnSpc>
              <a:spcBef>
                <a:spcPts val="170"/>
              </a:spcBef>
            </a:pPr>
            <a:r>
              <a:rPr dirty="0" baseline="1010" sz="4125" spc="67" b="1">
                <a:latin typeface="黑体"/>
                <a:cs typeface="黑体"/>
              </a:rPr>
              <a:t>该句型的活前缀有</a:t>
            </a:r>
            <a:r>
              <a:rPr dirty="0" baseline="1010" sz="4125" spc="22" b="1" i="1">
                <a:latin typeface="Symbol"/>
                <a:cs typeface="Symbol"/>
              </a:rPr>
              <a:t>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sz="2800" b="1">
                <a:latin typeface="Verdana"/>
                <a:cs typeface="Verdana"/>
              </a:rPr>
              <a:t>a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sz="2800" b="1">
                <a:latin typeface="Verdana"/>
                <a:cs typeface="Verdana"/>
              </a:rPr>
              <a:t>aA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sz="2800" spc="5" b="1">
                <a:latin typeface="Verdana"/>
                <a:cs typeface="Verdana"/>
              </a:rPr>
              <a:t>aAb</a:t>
            </a:r>
            <a:r>
              <a:rPr dirty="0" baseline="1010" sz="4125" spc="7" b="1">
                <a:latin typeface="黑体"/>
                <a:cs typeface="黑体"/>
              </a:rPr>
              <a:t>；  </a:t>
            </a:r>
            <a:r>
              <a:rPr dirty="0" baseline="1010" sz="4125" spc="67" b="1">
                <a:latin typeface="黑体"/>
                <a:cs typeface="黑体"/>
              </a:rPr>
              <a:t>句型</a:t>
            </a:r>
            <a:r>
              <a:rPr dirty="0" sz="2800" b="1">
                <a:latin typeface="Verdana"/>
                <a:cs typeface="Verdana"/>
              </a:rPr>
              <a:t>aAcde</a:t>
            </a:r>
            <a:r>
              <a:rPr dirty="0" baseline="1010" sz="4125" spc="67" b="1">
                <a:latin typeface="黑体"/>
                <a:cs typeface="黑体"/>
              </a:rPr>
              <a:t>的句柄是</a:t>
            </a:r>
            <a:r>
              <a:rPr dirty="0" sz="2800" b="1">
                <a:latin typeface="Verdana"/>
                <a:cs typeface="Verdana"/>
              </a:rPr>
              <a:t>d</a:t>
            </a:r>
            <a:endParaRPr sz="2800">
              <a:latin typeface="Verdana"/>
              <a:cs typeface="Verdana"/>
            </a:endParaRPr>
          </a:p>
          <a:p>
            <a:pPr marL="514350">
              <a:lnSpc>
                <a:spcPct val="100000"/>
              </a:lnSpc>
              <a:spcBef>
                <a:spcPts val="365"/>
              </a:spcBef>
            </a:pPr>
            <a:r>
              <a:rPr dirty="0" baseline="1010" sz="4125" spc="67" b="1">
                <a:latin typeface="黑体"/>
                <a:cs typeface="黑体"/>
              </a:rPr>
              <a:t>它的活前缀有：</a:t>
            </a:r>
            <a:r>
              <a:rPr dirty="0" baseline="1010" sz="4125" spc="22" b="1" i="1">
                <a:latin typeface="Symbol"/>
                <a:cs typeface="Symbol"/>
              </a:rPr>
              <a:t>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sz="2800" b="1">
                <a:latin typeface="Verdana"/>
                <a:cs typeface="Verdana"/>
              </a:rPr>
              <a:t>a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sz="2800" b="1">
                <a:latin typeface="Verdana"/>
                <a:cs typeface="Verdana"/>
              </a:rPr>
              <a:t>aA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sz="2800" b="1">
                <a:latin typeface="Verdana"/>
                <a:cs typeface="Verdana"/>
              </a:rPr>
              <a:t>aAc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sz="2800" b="1">
                <a:latin typeface="Verdana"/>
                <a:cs typeface="Verdana"/>
              </a:rPr>
              <a:t>aAcd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marL="25400" marR="17780">
              <a:lnSpc>
                <a:spcPct val="100400"/>
              </a:lnSpc>
              <a:spcBef>
                <a:spcPts val="750"/>
              </a:spcBef>
            </a:pPr>
            <a:r>
              <a:rPr dirty="0" sz="2750" spc="125" b="1">
                <a:latin typeface="黑体"/>
                <a:cs typeface="黑体"/>
              </a:rPr>
              <a:t>之所以称它们为活前</a:t>
            </a:r>
            <a:r>
              <a:rPr dirty="0" sz="2750" spc="120" b="1">
                <a:latin typeface="黑体"/>
                <a:cs typeface="黑体"/>
              </a:rPr>
              <a:t>缀</a:t>
            </a:r>
            <a:r>
              <a:rPr dirty="0" sz="2750" spc="125" b="1">
                <a:latin typeface="黑体"/>
                <a:cs typeface="黑体"/>
              </a:rPr>
              <a:t>，是因为在其右边增加某些 </a:t>
            </a:r>
            <a:r>
              <a:rPr dirty="0" sz="2750" spc="45" b="1">
                <a:latin typeface="黑体"/>
                <a:cs typeface="黑体"/>
              </a:rPr>
              <a:t>终结符号之后，就可以使之成为一个规范句型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marL="25400">
              <a:lnSpc>
                <a:spcPct val="100000"/>
              </a:lnSpc>
              <a:spcBef>
                <a:spcPts val="665"/>
              </a:spcBef>
            </a:pPr>
            <a:r>
              <a:rPr dirty="0" baseline="1010" sz="4125" spc="67" b="1">
                <a:latin typeface="黑体"/>
                <a:cs typeface="黑体"/>
              </a:rPr>
              <a:t>分析过程</a:t>
            </a:r>
            <a:r>
              <a:rPr dirty="0" baseline="1010" sz="4125" spc="52" b="1">
                <a:latin typeface="黑体"/>
                <a:cs typeface="黑体"/>
              </a:rPr>
              <a:t>中</a:t>
            </a:r>
            <a:r>
              <a:rPr dirty="0" baseline="1010" sz="4125" spc="-630" b="1">
                <a:latin typeface="黑体"/>
                <a:cs typeface="黑体"/>
              </a:rPr>
              <a:t> </a:t>
            </a:r>
            <a:r>
              <a:rPr dirty="0" sz="2800" spc="-15" b="1">
                <a:latin typeface="Verdana"/>
                <a:cs typeface="Verdana"/>
              </a:rPr>
              <a:t>(S</a:t>
            </a:r>
            <a:r>
              <a:rPr dirty="0" baseline="-17543" sz="2850" spc="-22" b="1">
                <a:latin typeface="Verdana"/>
                <a:cs typeface="Verdana"/>
              </a:rPr>
              <a:t>0</a:t>
            </a:r>
            <a:r>
              <a:rPr dirty="0" sz="2800" spc="-15" b="1">
                <a:latin typeface="Verdana"/>
                <a:cs typeface="Verdana"/>
              </a:rPr>
              <a:t>X</a:t>
            </a:r>
            <a:r>
              <a:rPr dirty="0" baseline="-17543" sz="2850" spc="-22" b="1">
                <a:latin typeface="Verdana"/>
                <a:cs typeface="Verdana"/>
              </a:rPr>
              <a:t>1</a:t>
            </a:r>
            <a:r>
              <a:rPr dirty="0" sz="2800" spc="-15" b="1">
                <a:latin typeface="Verdana"/>
                <a:cs typeface="Verdana"/>
              </a:rPr>
              <a:t>S</a:t>
            </a:r>
            <a:r>
              <a:rPr dirty="0" baseline="-17543" sz="2850" spc="-22" b="1">
                <a:latin typeface="Verdana"/>
                <a:cs typeface="Verdana"/>
              </a:rPr>
              <a:t>1</a:t>
            </a:r>
            <a:r>
              <a:rPr dirty="0" sz="2800" spc="-15" b="1">
                <a:latin typeface="Verdana"/>
                <a:cs typeface="Verdana"/>
              </a:rPr>
              <a:t>X</a:t>
            </a:r>
            <a:r>
              <a:rPr dirty="0" baseline="-17543" sz="2850" spc="-22" b="1">
                <a:latin typeface="Verdana"/>
                <a:cs typeface="Verdana"/>
              </a:rPr>
              <a:t>2</a:t>
            </a:r>
            <a:r>
              <a:rPr dirty="0" sz="2800" spc="-15" b="1">
                <a:latin typeface="Verdana"/>
                <a:cs typeface="Verdana"/>
              </a:rPr>
              <a:t>…X</a:t>
            </a:r>
            <a:r>
              <a:rPr dirty="0" baseline="-17543" sz="2850" spc="-22" b="1">
                <a:latin typeface="Verdana"/>
                <a:cs typeface="Verdana"/>
              </a:rPr>
              <a:t>m</a:t>
            </a:r>
            <a:r>
              <a:rPr dirty="0" sz="2800" spc="-15" b="1">
                <a:latin typeface="Verdana"/>
                <a:cs typeface="Verdana"/>
              </a:rPr>
              <a:t>S</a:t>
            </a:r>
            <a:r>
              <a:rPr dirty="0" baseline="-17543" sz="2850" spc="-22" b="1">
                <a:latin typeface="Verdana"/>
                <a:cs typeface="Verdana"/>
              </a:rPr>
              <a:t>m</a:t>
            </a:r>
            <a:r>
              <a:rPr dirty="0" baseline="1010" sz="4125" spc="-22" b="1">
                <a:latin typeface="黑体"/>
                <a:cs typeface="黑体"/>
              </a:rPr>
              <a:t>，</a:t>
            </a:r>
            <a:r>
              <a:rPr dirty="0" sz="2800" spc="-15" b="1">
                <a:latin typeface="Verdana"/>
                <a:cs typeface="Verdana"/>
              </a:rPr>
              <a:t>a</a:t>
            </a:r>
            <a:r>
              <a:rPr dirty="0" baseline="-17543" sz="2850" spc="-22" b="1">
                <a:latin typeface="Verdana"/>
                <a:cs typeface="Verdana"/>
              </a:rPr>
              <a:t>i</a:t>
            </a:r>
            <a:r>
              <a:rPr dirty="0" sz="2800" spc="-15" b="1">
                <a:latin typeface="Verdana"/>
                <a:cs typeface="Verdana"/>
              </a:rPr>
              <a:t>a</a:t>
            </a:r>
            <a:r>
              <a:rPr dirty="0" baseline="-17543" sz="2850" spc="-22" b="1">
                <a:latin typeface="Verdana"/>
                <a:cs typeface="Verdana"/>
              </a:rPr>
              <a:t>i+1</a:t>
            </a:r>
            <a:r>
              <a:rPr dirty="0" sz="2800" spc="-15" b="1">
                <a:latin typeface="Verdana"/>
                <a:cs typeface="Verdana"/>
              </a:rPr>
              <a:t>…a</a:t>
            </a:r>
            <a:r>
              <a:rPr dirty="0" baseline="-17543" sz="2850" spc="-22" b="1">
                <a:latin typeface="Verdana"/>
                <a:cs typeface="Verdana"/>
              </a:rPr>
              <a:t>n</a:t>
            </a:r>
            <a:r>
              <a:rPr dirty="0" sz="2800" spc="-15" b="1">
                <a:latin typeface="Verdana"/>
                <a:cs typeface="Verdana"/>
              </a:rPr>
              <a:t>$)</a:t>
            </a:r>
            <a:endParaRPr sz="2800">
              <a:latin typeface="Verdana"/>
              <a:cs typeface="Verdana"/>
            </a:endParaRPr>
          </a:p>
          <a:p>
            <a:pPr marL="501015" marR="2428240">
              <a:lnSpc>
                <a:spcPts val="3500"/>
              </a:lnSpc>
              <a:spcBef>
                <a:spcPts val="145"/>
              </a:spcBef>
            </a:pP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400" spc="-5" b="1">
                <a:latin typeface="Verdana"/>
                <a:cs typeface="Verdana"/>
              </a:rPr>
              <a:t>…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baseline="-17361" sz="2400" spc="-15" b="1">
                <a:latin typeface="Verdana"/>
                <a:cs typeface="Verdana"/>
              </a:rPr>
              <a:t>m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baseline="-17361" sz="2400" spc="-7" b="1">
                <a:latin typeface="Verdana"/>
                <a:cs typeface="Verdana"/>
              </a:rPr>
              <a:t>+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…a</a:t>
            </a:r>
            <a:r>
              <a:rPr dirty="0" baseline="-17361" sz="2400" spc="-7" b="1">
                <a:latin typeface="Verdana"/>
                <a:cs typeface="Verdana"/>
              </a:rPr>
              <a:t>n</a:t>
            </a:r>
            <a:r>
              <a:rPr dirty="0" baseline="1182" sz="3525" spc="75" b="1">
                <a:latin typeface="黑体"/>
                <a:cs typeface="黑体"/>
              </a:rPr>
              <a:t>是一个右句型</a:t>
            </a:r>
            <a:r>
              <a:rPr dirty="0" baseline="1182" sz="3525" spc="37" b="1">
                <a:latin typeface="黑体"/>
                <a:cs typeface="黑体"/>
              </a:rPr>
              <a:t>，  </a:t>
            </a:r>
            <a:r>
              <a:rPr dirty="0" sz="2400" spc="-5" b="1">
                <a:latin typeface="Verdana"/>
                <a:cs typeface="Verdana"/>
              </a:rPr>
              <a:t>X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X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r>
              <a:rPr dirty="0" sz="2400" spc="-5" b="1">
                <a:latin typeface="Verdana"/>
                <a:cs typeface="Verdana"/>
              </a:rPr>
              <a:t>…X</a:t>
            </a:r>
            <a:r>
              <a:rPr dirty="0" baseline="-17361" sz="2400" spc="-7" b="1">
                <a:latin typeface="Verdana"/>
                <a:cs typeface="Verdana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是它的一个活前缀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22427"/>
            <a:ext cx="426593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4645" algn="l"/>
              </a:tabLst>
            </a:pPr>
            <a:r>
              <a:rPr dirty="0" baseline="1010" sz="4125" spc="67">
                <a:solidFill>
                  <a:srgbClr val="FF0000"/>
                </a:solidFill>
              </a:rPr>
              <a:t>算法</a:t>
            </a:r>
            <a:r>
              <a:rPr dirty="0" sz="2800" spc="-5">
                <a:solidFill>
                  <a:srgbClr val="FF0000"/>
                </a:solidFill>
                <a:latin typeface="Verdana"/>
                <a:cs typeface="Verdana"/>
              </a:rPr>
              <a:t>4.3	LR</a:t>
            </a:r>
            <a:r>
              <a:rPr dirty="0" baseline="1010" sz="4125" spc="67">
                <a:solidFill>
                  <a:srgbClr val="FF0000"/>
                </a:solidFill>
              </a:rPr>
              <a:t>分析控制程序</a:t>
            </a:r>
            <a:endParaRPr baseline="1010" sz="4125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627" y="587755"/>
            <a:ext cx="8602980" cy="62636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dirty="0" sz="1750" spc="50" b="1">
                <a:latin typeface="黑体"/>
                <a:cs typeface="黑体"/>
              </a:rPr>
              <a:t>输入：文法</a:t>
            </a:r>
            <a:r>
              <a:rPr dirty="0" sz="1800" b="1">
                <a:latin typeface="Verdana"/>
                <a:cs typeface="Verdana"/>
              </a:rPr>
              <a:t>G</a:t>
            </a:r>
            <a:r>
              <a:rPr dirty="0" sz="1750" spc="50" b="1">
                <a:latin typeface="黑体"/>
                <a:cs typeface="黑体"/>
              </a:rPr>
              <a:t>的一张分析表和一个输入符号串</a:t>
            </a:r>
            <a:r>
              <a:rPr dirty="0" sz="1750" spc="30" b="1" i="1">
                <a:latin typeface="Symbol"/>
                <a:cs typeface="Symbol"/>
              </a:rPr>
              <a:t></a:t>
            </a:r>
            <a:endParaRPr sz="1750">
              <a:latin typeface="Symbol"/>
              <a:cs typeface="Symbol"/>
            </a:endParaRPr>
          </a:p>
          <a:p>
            <a:pPr marL="38100" marR="2675255">
              <a:lnSpc>
                <a:spcPts val="2620"/>
              </a:lnSpc>
              <a:spcBef>
                <a:spcPts val="135"/>
              </a:spcBef>
            </a:pPr>
            <a:r>
              <a:rPr dirty="0" sz="1750" spc="50" b="1">
                <a:latin typeface="黑体"/>
                <a:cs typeface="黑体"/>
              </a:rPr>
              <a:t>输出：若</a:t>
            </a:r>
            <a:r>
              <a:rPr dirty="0" sz="1750" spc="15" b="1" i="1">
                <a:latin typeface="Symbol"/>
                <a:cs typeface="Symbol"/>
              </a:rPr>
              <a:t></a:t>
            </a:r>
            <a:r>
              <a:rPr dirty="0" sz="1800" spc="15" b="1">
                <a:latin typeface="Verdana"/>
                <a:cs typeface="Verdana"/>
              </a:rPr>
              <a:t>L(G)</a:t>
            </a:r>
            <a:r>
              <a:rPr dirty="0" sz="1750" spc="15" b="1">
                <a:latin typeface="黑体"/>
                <a:cs typeface="黑体"/>
              </a:rPr>
              <a:t>，</a:t>
            </a:r>
            <a:r>
              <a:rPr dirty="0" sz="1750" spc="50" b="1">
                <a:latin typeface="黑体"/>
                <a:cs typeface="黑体"/>
              </a:rPr>
              <a:t>得到</a:t>
            </a:r>
            <a:r>
              <a:rPr dirty="0" sz="1750" spc="30" b="1" i="1">
                <a:latin typeface="Symbol"/>
                <a:cs typeface="Symbol"/>
              </a:rPr>
              <a:t></a:t>
            </a:r>
            <a:r>
              <a:rPr dirty="0" sz="1750" spc="50" b="1">
                <a:latin typeface="黑体"/>
                <a:cs typeface="黑体"/>
              </a:rPr>
              <a:t>的自底向上的分析，否则报错 方法：开始时，初始状态</a:t>
            </a:r>
            <a:r>
              <a:rPr dirty="0" sz="1800" spc="-5" b="1">
                <a:latin typeface="Verdana"/>
                <a:cs typeface="Verdana"/>
              </a:rPr>
              <a:t>S</a:t>
            </a:r>
            <a:r>
              <a:rPr dirty="0" baseline="-13888" sz="1800" spc="-7" b="1">
                <a:latin typeface="Verdana"/>
                <a:cs typeface="Verdana"/>
              </a:rPr>
              <a:t>0</a:t>
            </a:r>
            <a:r>
              <a:rPr dirty="0" sz="1750" spc="50" b="1">
                <a:latin typeface="黑体"/>
                <a:cs typeface="黑体"/>
              </a:rPr>
              <a:t>在栈顶</a:t>
            </a:r>
            <a:r>
              <a:rPr dirty="0" sz="1750" spc="25" b="1">
                <a:latin typeface="黑体"/>
                <a:cs typeface="黑体"/>
              </a:rPr>
              <a:t>，</a:t>
            </a:r>
            <a:r>
              <a:rPr dirty="0" sz="1750" spc="25" b="1" i="1">
                <a:latin typeface="Symbol"/>
                <a:cs typeface="Symbol"/>
              </a:rPr>
              <a:t></a:t>
            </a:r>
            <a:r>
              <a:rPr dirty="0" sz="1800" spc="25" b="1">
                <a:latin typeface="Verdana"/>
                <a:cs typeface="Verdana"/>
              </a:rPr>
              <a:t>$</a:t>
            </a:r>
            <a:r>
              <a:rPr dirty="0" sz="1750" spc="50" b="1">
                <a:latin typeface="黑体"/>
                <a:cs typeface="黑体"/>
              </a:rPr>
              <a:t>在输入缓冲区中</a:t>
            </a:r>
            <a:r>
              <a:rPr dirty="0" sz="1750" spc="40" b="1">
                <a:latin typeface="黑体"/>
                <a:cs typeface="黑体"/>
              </a:rPr>
              <a:t>。</a:t>
            </a:r>
            <a:endParaRPr sz="1750">
              <a:latin typeface="黑体"/>
              <a:cs typeface="黑体"/>
            </a:endParaRPr>
          </a:p>
          <a:p>
            <a:pPr marL="737870">
              <a:lnSpc>
                <a:spcPct val="100000"/>
              </a:lnSpc>
              <a:spcBef>
                <a:spcPts val="265"/>
              </a:spcBef>
            </a:pPr>
            <a:r>
              <a:rPr dirty="0" sz="1750" spc="50" b="1">
                <a:latin typeface="黑体"/>
                <a:cs typeface="黑体"/>
              </a:rPr>
              <a:t>置</a:t>
            </a:r>
            <a:r>
              <a:rPr dirty="0" sz="1800" spc="-5" b="1">
                <a:latin typeface="Verdana"/>
                <a:cs typeface="Verdana"/>
              </a:rPr>
              <a:t>ip</a:t>
            </a:r>
            <a:r>
              <a:rPr dirty="0" sz="1750" spc="50" b="1">
                <a:latin typeface="黑体"/>
                <a:cs typeface="黑体"/>
              </a:rPr>
              <a:t>指向</a:t>
            </a:r>
            <a:r>
              <a:rPr dirty="0" sz="1750" spc="10" b="1" i="1">
                <a:latin typeface="Symbol"/>
                <a:cs typeface="Symbol"/>
              </a:rPr>
              <a:t></a:t>
            </a:r>
            <a:r>
              <a:rPr dirty="0" sz="1800" spc="10" b="1">
                <a:latin typeface="Verdana"/>
                <a:cs typeface="Verdana"/>
              </a:rPr>
              <a:t>$</a:t>
            </a:r>
            <a:r>
              <a:rPr dirty="0" sz="1750" spc="50" b="1">
                <a:latin typeface="黑体"/>
                <a:cs typeface="黑体"/>
              </a:rPr>
              <a:t>的第一个符号；</a:t>
            </a:r>
            <a:endParaRPr sz="1750">
              <a:latin typeface="黑体"/>
              <a:cs typeface="黑体"/>
            </a:endParaRPr>
          </a:p>
          <a:p>
            <a:pPr marL="737870">
              <a:lnSpc>
                <a:spcPct val="100000"/>
              </a:lnSpc>
              <a:spcBef>
                <a:spcPts val="434"/>
              </a:spcBef>
            </a:pPr>
            <a:r>
              <a:rPr dirty="0" sz="1800" b="1">
                <a:latin typeface="Verdana"/>
                <a:cs typeface="Verdana"/>
              </a:rPr>
              <a:t>do</a:t>
            </a:r>
            <a:r>
              <a:rPr dirty="0" sz="1800" spc="-1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204595">
              <a:lnSpc>
                <a:spcPct val="100000"/>
              </a:lnSpc>
              <a:spcBef>
                <a:spcPts val="455"/>
              </a:spcBef>
            </a:pPr>
            <a:r>
              <a:rPr dirty="0" sz="1750" spc="50" b="1">
                <a:latin typeface="黑体"/>
                <a:cs typeface="黑体"/>
              </a:rPr>
              <a:t>令</a:t>
            </a:r>
            <a:r>
              <a:rPr dirty="0" sz="1800" spc="-5" b="1">
                <a:latin typeface="Verdana"/>
                <a:cs typeface="Verdana"/>
              </a:rPr>
              <a:t>S</a:t>
            </a:r>
            <a:r>
              <a:rPr dirty="0" sz="1750" spc="50" b="1">
                <a:latin typeface="黑体"/>
                <a:cs typeface="黑体"/>
              </a:rPr>
              <a:t>是栈顶状态</a:t>
            </a:r>
            <a:r>
              <a:rPr dirty="0" sz="1750" spc="20" b="1">
                <a:latin typeface="黑体"/>
                <a:cs typeface="黑体"/>
              </a:rPr>
              <a:t>，</a:t>
            </a:r>
            <a:r>
              <a:rPr dirty="0" sz="1800" spc="20" b="1">
                <a:latin typeface="Verdana"/>
                <a:cs typeface="Verdana"/>
              </a:rPr>
              <a:t>a</a:t>
            </a:r>
            <a:r>
              <a:rPr dirty="0" sz="1750" spc="50" b="1">
                <a:latin typeface="黑体"/>
                <a:cs typeface="黑体"/>
              </a:rPr>
              <a:t>是</a:t>
            </a:r>
            <a:r>
              <a:rPr dirty="0" sz="1800" spc="-5" b="1">
                <a:latin typeface="Verdana"/>
                <a:cs typeface="Verdana"/>
              </a:rPr>
              <a:t>ip</a:t>
            </a:r>
            <a:r>
              <a:rPr dirty="0" sz="1750" spc="50" b="1">
                <a:latin typeface="黑体"/>
                <a:cs typeface="黑体"/>
              </a:rPr>
              <a:t>所指向的符号</a:t>
            </a:r>
            <a:endParaRPr sz="1750">
              <a:latin typeface="黑体"/>
              <a:cs typeface="黑体"/>
            </a:endParaRPr>
          </a:p>
          <a:p>
            <a:pPr marL="1593215" marR="3448050" indent="-311150">
              <a:lnSpc>
                <a:spcPts val="2590"/>
              </a:lnSpc>
              <a:spcBef>
                <a:spcPts val="65"/>
              </a:spcBef>
            </a:pPr>
            <a:r>
              <a:rPr dirty="0" sz="1800" spc="-5" b="1">
                <a:latin typeface="Verdana"/>
                <a:cs typeface="Verdana"/>
              </a:rPr>
              <a:t>if </a:t>
            </a:r>
            <a:r>
              <a:rPr dirty="0" sz="1800" b="1">
                <a:latin typeface="Verdana"/>
                <a:cs typeface="Verdana"/>
              </a:rPr>
              <a:t>(action[S</a:t>
            </a:r>
            <a:r>
              <a:rPr dirty="0" sz="1750" b="1">
                <a:latin typeface="黑体"/>
                <a:cs typeface="黑体"/>
              </a:rPr>
              <a:t>，</a:t>
            </a:r>
            <a:r>
              <a:rPr dirty="0" sz="1800" b="1">
                <a:latin typeface="Verdana"/>
                <a:cs typeface="Verdana"/>
              </a:rPr>
              <a:t>a]==shift S</a:t>
            </a:r>
            <a:r>
              <a:rPr dirty="0" sz="1750" b="1" i="1">
                <a:latin typeface="Symbol"/>
                <a:cs typeface="Symbol"/>
              </a:rPr>
              <a:t></a:t>
            </a:r>
            <a:r>
              <a:rPr dirty="0" sz="1800" b="1">
                <a:latin typeface="Verdana"/>
                <a:cs typeface="Verdana"/>
              </a:rPr>
              <a:t>) {  </a:t>
            </a:r>
            <a:r>
              <a:rPr dirty="0" sz="1750" spc="50" b="1">
                <a:latin typeface="黑体"/>
                <a:cs typeface="黑体"/>
              </a:rPr>
              <a:t>把</a:t>
            </a:r>
            <a:r>
              <a:rPr dirty="0" sz="1800" spc="-5" b="1">
                <a:latin typeface="Verdana"/>
                <a:cs typeface="Verdana"/>
              </a:rPr>
              <a:t>a</a:t>
            </a:r>
            <a:r>
              <a:rPr dirty="0" sz="1750" spc="50" b="1">
                <a:latin typeface="黑体"/>
                <a:cs typeface="黑体"/>
              </a:rPr>
              <a:t>和</a:t>
            </a:r>
            <a:r>
              <a:rPr dirty="0" sz="1800" spc="5" b="1">
                <a:latin typeface="Verdana"/>
                <a:cs typeface="Verdana"/>
              </a:rPr>
              <a:t>S</a:t>
            </a:r>
            <a:r>
              <a:rPr dirty="0" sz="1750" spc="5" b="1" i="1">
                <a:latin typeface="Symbol"/>
                <a:cs typeface="Symbol"/>
              </a:rPr>
              <a:t></a:t>
            </a:r>
            <a:r>
              <a:rPr dirty="0" sz="1750" spc="50" b="1">
                <a:latin typeface="黑体"/>
                <a:cs typeface="黑体"/>
              </a:rPr>
              <a:t>分别压入符号栈和状态栈</a:t>
            </a:r>
            <a:r>
              <a:rPr dirty="0" sz="1800" b="1">
                <a:latin typeface="Verdana"/>
                <a:cs typeface="Verdana"/>
              </a:rPr>
              <a:t>;  </a:t>
            </a:r>
            <a:r>
              <a:rPr dirty="0" sz="1750" spc="50" b="1">
                <a:latin typeface="黑体"/>
                <a:cs typeface="黑体"/>
              </a:rPr>
              <a:t>推进</a:t>
            </a:r>
            <a:r>
              <a:rPr dirty="0" sz="1800" spc="-5" b="1">
                <a:latin typeface="Verdana"/>
                <a:cs typeface="Verdana"/>
              </a:rPr>
              <a:t>i</a:t>
            </a:r>
            <a:r>
              <a:rPr dirty="0" sz="1800" b="1">
                <a:latin typeface="Verdana"/>
                <a:cs typeface="Verdana"/>
              </a:rPr>
              <a:t>p</a:t>
            </a:r>
            <a:r>
              <a:rPr dirty="0" sz="1750" spc="50" b="1">
                <a:latin typeface="黑体"/>
                <a:cs typeface="黑体"/>
              </a:rPr>
              <a:t>，使它指向下一个输入符号</a:t>
            </a:r>
            <a:r>
              <a:rPr dirty="0" sz="1800" b="1"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  <a:p>
            <a:pPr marL="1282065">
              <a:lnSpc>
                <a:spcPct val="100000"/>
              </a:lnSpc>
              <a:spcBef>
                <a:spcPts val="300"/>
              </a:spcBef>
            </a:pPr>
            <a:r>
              <a:rPr dirty="0" sz="1800" spc="-5" b="1">
                <a:latin typeface="Verdana"/>
                <a:cs typeface="Verdana"/>
              </a:rPr>
              <a:t>};</a:t>
            </a:r>
            <a:endParaRPr sz="1800">
              <a:latin typeface="Verdana"/>
              <a:cs typeface="Verdana"/>
            </a:endParaRPr>
          </a:p>
          <a:p>
            <a:pPr marL="1282065">
              <a:lnSpc>
                <a:spcPct val="100000"/>
              </a:lnSpc>
              <a:spcBef>
                <a:spcPts val="430"/>
              </a:spcBef>
            </a:pPr>
            <a:r>
              <a:rPr dirty="0" sz="1800" spc="-5" b="1">
                <a:latin typeface="Verdana"/>
                <a:cs typeface="Verdana"/>
              </a:rPr>
              <a:t>else if </a:t>
            </a:r>
            <a:r>
              <a:rPr dirty="0" sz="1800" b="1">
                <a:latin typeface="Verdana"/>
                <a:cs typeface="Verdana"/>
              </a:rPr>
              <a:t>(action[S</a:t>
            </a:r>
            <a:r>
              <a:rPr dirty="0" sz="1750" b="1">
                <a:latin typeface="黑体"/>
                <a:cs typeface="黑体"/>
              </a:rPr>
              <a:t>，</a:t>
            </a:r>
            <a:r>
              <a:rPr dirty="0" sz="1800" b="1">
                <a:latin typeface="Verdana"/>
                <a:cs typeface="Verdana"/>
              </a:rPr>
              <a:t>a]==reduce by </a:t>
            </a:r>
            <a:r>
              <a:rPr dirty="0" sz="1800" spc="15" b="1">
                <a:latin typeface="Verdana"/>
                <a:cs typeface="Verdana"/>
              </a:rPr>
              <a:t>A</a:t>
            </a:r>
            <a:r>
              <a:rPr dirty="0" sz="1750" spc="15" b="1" i="1">
                <a:latin typeface="Symbol"/>
                <a:cs typeface="Symbol"/>
              </a:rPr>
              <a:t></a:t>
            </a:r>
            <a:r>
              <a:rPr dirty="0" sz="1800" spc="15" b="1">
                <a:latin typeface="Verdana"/>
                <a:cs typeface="Verdana"/>
              </a:rPr>
              <a:t>)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2293620" marR="1167130">
              <a:lnSpc>
                <a:spcPts val="2620"/>
              </a:lnSpc>
              <a:spcBef>
                <a:spcPts val="140"/>
              </a:spcBef>
            </a:pPr>
            <a:r>
              <a:rPr dirty="0" sz="1750" spc="50" b="1">
                <a:latin typeface="黑体"/>
                <a:cs typeface="黑体"/>
              </a:rPr>
              <a:t>从栈顶弹出</a:t>
            </a:r>
            <a:r>
              <a:rPr dirty="0" sz="1800" b="1">
                <a:latin typeface="Verdana"/>
                <a:cs typeface="Verdana"/>
              </a:rPr>
              <a:t>|</a:t>
            </a:r>
            <a:r>
              <a:rPr dirty="0" sz="1750" b="1" i="1">
                <a:latin typeface="Symbol"/>
                <a:cs typeface="Symbol"/>
              </a:rPr>
              <a:t></a:t>
            </a:r>
            <a:r>
              <a:rPr dirty="0" sz="1800" b="1">
                <a:latin typeface="Verdana"/>
                <a:cs typeface="Verdana"/>
              </a:rPr>
              <a:t>|</a:t>
            </a:r>
            <a:r>
              <a:rPr dirty="0" sz="1750" spc="50" b="1">
                <a:latin typeface="黑体"/>
                <a:cs typeface="黑体"/>
              </a:rPr>
              <a:t>个符号</a:t>
            </a:r>
            <a:r>
              <a:rPr dirty="0" sz="1800" b="1">
                <a:latin typeface="Verdana"/>
                <a:cs typeface="Verdana"/>
              </a:rPr>
              <a:t>;</a:t>
            </a:r>
            <a:r>
              <a:rPr dirty="0" sz="1800" spc="-30" b="1">
                <a:latin typeface="Verdana"/>
                <a:cs typeface="Verdana"/>
              </a:rPr>
              <a:t> </a:t>
            </a:r>
            <a:r>
              <a:rPr dirty="0" sz="1750" spc="50" b="1">
                <a:latin typeface="黑体"/>
                <a:cs typeface="黑体"/>
              </a:rPr>
              <a:t>（令</a:t>
            </a:r>
            <a:r>
              <a:rPr dirty="0" sz="1800" spc="5" b="1">
                <a:latin typeface="Verdana"/>
                <a:cs typeface="Verdana"/>
              </a:rPr>
              <a:t>S</a:t>
            </a:r>
            <a:r>
              <a:rPr dirty="0" sz="1750" spc="5" b="1" i="1">
                <a:latin typeface="Symbol"/>
                <a:cs typeface="Symbol"/>
              </a:rPr>
              <a:t></a:t>
            </a:r>
            <a:r>
              <a:rPr dirty="0" sz="1750" spc="50" b="1">
                <a:latin typeface="黑体"/>
                <a:cs typeface="黑体"/>
              </a:rPr>
              <a:t>是现在的栈顶状态</a:t>
            </a:r>
            <a:r>
              <a:rPr dirty="0" sz="1750" spc="40" b="1">
                <a:latin typeface="黑体"/>
                <a:cs typeface="黑体"/>
              </a:rPr>
              <a:t>）  </a:t>
            </a:r>
            <a:r>
              <a:rPr dirty="0" sz="1750" spc="50" b="1">
                <a:latin typeface="黑体"/>
                <a:cs typeface="黑体"/>
              </a:rPr>
              <a:t>把</a:t>
            </a:r>
            <a:r>
              <a:rPr dirty="0" sz="1800" b="1">
                <a:latin typeface="Verdana"/>
                <a:cs typeface="Verdana"/>
              </a:rPr>
              <a:t>A</a:t>
            </a:r>
            <a:r>
              <a:rPr dirty="0" sz="1750" spc="50" b="1">
                <a:latin typeface="黑体"/>
                <a:cs typeface="黑体"/>
              </a:rPr>
              <a:t>和</a:t>
            </a:r>
            <a:r>
              <a:rPr dirty="0" sz="1800" spc="5" b="1">
                <a:latin typeface="Verdana"/>
                <a:cs typeface="Verdana"/>
              </a:rPr>
              <a:t>goto[S</a:t>
            </a:r>
            <a:r>
              <a:rPr dirty="0" sz="1750" spc="5" b="1" i="1">
                <a:latin typeface="Symbol"/>
                <a:cs typeface="Symbol"/>
              </a:rPr>
              <a:t></a:t>
            </a:r>
            <a:r>
              <a:rPr dirty="0" sz="1750" spc="5" b="1">
                <a:latin typeface="黑体"/>
                <a:cs typeface="黑体"/>
              </a:rPr>
              <a:t>，</a:t>
            </a:r>
            <a:r>
              <a:rPr dirty="0" sz="1800" spc="5" b="1">
                <a:latin typeface="Verdana"/>
                <a:cs typeface="Verdana"/>
              </a:rPr>
              <a:t>A]</a:t>
            </a:r>
            <a:r>
              <a:rPr dirty="0" sz="1750" spc="50" b="1">
                <a:latin typeface="黑体"/>
                <a:cs typeface="黑体"/>
              </a:rPr>
              <a:t>分别压入符号栈和状态栈</a:t>
            </a:r>
            <a:r>
              <a:rPr dirty="0" sz="1800" b="1"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  <a:p>
            <a:pPr marL="2293620">
              <a:lnSpc>
                <a:spcPct val="100000"/>
              </a:lnSpc>
              <a:spcBef>
                <a:spcPts val="260"/>
              </a:spcBef>
            </a:pPr>
            <a:r>
              <a:rPr dirty="0" sz="1750" spc="50" b="1">
                <a:latin typeface="黑体"/>
                <a:cs typeface="黑体"/>
              </a:rPr>
              <a:t>输出产生式</a:t>
            </a:r>
            <a:r>
              <a:rPr dirty="0" sz="1800" spc="15" b="1">
                <a:latin typeface="Verdana"/>
                <a:cs typeface="Verdana"/>
              </a:rPr>
              <a:t>A</a:t>
            </a:r>
            <a:r>
              <a:rPr dirty="0" sz="1750" spc="15" b="1" i="1">
                <a:latin typeface="Symbol"/>
                <a:cs typeface="Symbol"/>
              </a:rPr>
              <a:t></a:t>
            </a:r>
            <a:r>
              <a:rPr dirty="0" sz="1800" spc="15" b="1"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  <a:p>
            <a:pPr marL="1904364">
              <a:lnSpc>
                <a:spcPct val="100000"/>
              </a:lnSpc>
              <a:spcBef>
                <a:spcPts val="434"/>
              </a:spcBef>
            </a:pPr>
            <a:r>
              <a:rPr dirty="0" sz="1800" spc="-5" b="1">
                <a:latin typeface="Verdana"/>
                <a:cs typeface="Verdana"/>
              </a:rPr>
              <a:t>};</a:t>
            </a:r>
            <a:endParaRPr sz="1800">
              <a:latin typeface="Verdana"/>
              <a:cs typeface="Verdana"/>
            </a:endParaRPr>
          </a:p>
          <a:p>
            <a:pPr marL="2449195" marR="1792605" indent="-544830">
              <a:lnSpc>
                <a:spcPct val="120000"/>
              </a:lnSpc>
              <a:spcBef>
                <a:spcPts val="25"/>
              </a:spcBef>
              <a:tabLst>
                <a:tab pos="3122295" algn="l"/>
              </a:tabLst>
            </a:pPr>
            <a:r>
              <a:rPr dirty="0" sz="1800" spc="-5" b="1">
                <a:latin typeface="Verdana"/>
                <a:cs typeface="Verdana"/>
              </a:rPr>
              <a:t>else if </a:t>
            </a:r>
            <a:r>
              <a:rPr dirty="0" sz="1800" b="1">
                <a:latin typeface="Verdana"/>
                <a:cs typeface="Verdana"/>
              </a:rPr>
              <a:t>(action[S</a:t>
            </a:r>
            <a:r>
              <a:rPr dirty="0" sz="1750" b="1">
                <a:latin typeface="黑体"/>
                <a:cs typeface="黑体"/>
              </a:rPr>
              <a:t>，</a:t>
            </a:r>
            <a:r>
              <a:rPr dirty="0" sz="1800" b="1">
                <a:latin typeface="Verdana"/>
                <a:cs typeface="Verdana"/>
              </a:rPr>
              <a:t>a]==accept) return;  </a:t>
            </a:r>
            <a:r>
              <a:rPr dirty="0" sz="1800" spc="-5" b="1">
                <a:latin typeface="Verdana"/>
                <a:cs typeface="Verdana"/>
              </a:rPr>
              <a:t>else	error();</a:t>
            </a:r>
            <a:endParaRPr sz="1800">
              <a:latin typeface="Verdana"/>
              <a:cs typeface="Verdana"/>
            </a:endParaRPr>
          </a:p>
          <a:p>
            <a:pPr marL="970915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Verdana"/>
                <a:cs typeface="Verdana"/>
              </a:rPr>
              <a:t>}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while(1).</a:t>
            </a:r>
            <a:endParaRPr sz="1800">
              <a:latin typeface="Verdana"/>
              <a:cs typeface="Verdana"/>
            </a:endParaRPr>
          </a:p>
          <a:p>
            <a:pPr algn="r" marR="17780">
              <a:lnSpc>
                <a:spcPct val="100000"/>
              </a:lnSpc>
              <a:spcBef>
                <a:spcPts val="760"/>
              </a:spcBef>
            </a:pPr>
            <a:r>
              <a:rPr dirty="0" sz="1400">
                <a:latin typeface="黑体"/>
                <a:cs typeface="黑体"/>
              </a:rPr>
              <a:t>67</a:t>
            </a:r>
            <a:endParaRPr sz="1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68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30898"/>
            <a:ext cx="737552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0000"/>
                </a:solidFill>
              </a:rPr>
              <a:t>示例：对输入符号串</a:t>
            </a:r>
            <a:r>
              <a:rPr dirty="0" sz="3100" spc="45">
                <a:solidFill>
                  <a:srgbClr val="FF0000"/>
                </a:solidFill>
                <a:latin typeface="宋体"/>
                <a:cs typeface="宋体"/>
              </a:rPr>
              <a:t>id+id*id</a:t>
            </a:r>
            <a:r>
              <a:rPr dirty="0" sz="3100" spc="95">
                <a:solidFill>
                  <a:srgbClr val="FF0000"/>
                </a:solidFill>
              </a:rPr>
              <a:t>的分析过程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7523" y="1434310"/>
            <a:ext cx="854075" cy="82613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310"/>
              </a:spcBef>
            </a:pPr>
            <a:r>
              <a:rPr dirty="0" sz="1550" spc="50" b="1">
                <a:latin typeface="黑体"/>
                <a:cs typeface="黑体"/>
              </a:rPr>
              <a:t>输入</a:t>
            </a:r>
            <a:endParaRPr sz="1550">
              <a:latin typeface="黑体"/>
              <a:cs typeface="黑体"/>
            </a:endParaRPr>
          </a:p>
          <a:p>
            <a:pPr algn="r" marR="5080">
              <a:lnSpc>
                <a:spcPct val="100000"/>
              </a:lnSpc>
              <a:spcBef>
                <a:spcPts val="200"/>
              </a:spcBef>
            </a:pP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+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$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Times New Roman"/>
                <a:cs typeface="Times New Roman"/>
              </a:rPr>
              <a:t>+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$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7387" y="2524252"/>
            <a:ext cx="6845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+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$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7387" y="3057652"/>
            <a:ext cx="6845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+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$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7387" y="3591052"/>
            <a:ext cx="6845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+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$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3273" y="4136644"/>
            <a:ext cx="5683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*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$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3137" y="4670044"/>
            <a:ext cx="3987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*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$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3137" y="5203444"/>
            <a:ext cx="3987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*</a:t>
            </a:r>
            <a:r>
              <a:rPr dirty="0" sz="1600" spc="5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d</a:t>
            </a:r>
            <a:r>
              <a:rPr dirty="0" sz="1600" b="1">
                <a:latin typeface="Times New Roman"/>
                <a:cs typeface="Times New Roman"/>
              </a:rPr>
              <a:t>$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361" y="1434310"/>
            <a:ext cx="802005" cy="430403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550" spc="40" b="1">
                <a:latin typeface="黑体"/>
                <a:cs typeface="黑体"/>
              </a:rPr>
              <a:t>栈</a:t>
            </a:r>
            <a:endParaRPr sz="15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600" b="1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Times New Roman"/>
                <a:cs typeface="Times New Roman"/>
              </a:rPr>
              <a:t>0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170"/>
              </a:spcBef>
            </a:pPr>
            <a:r>
              <a:rPr dirty="0" sz="1600" b="1"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Times New Roman"/>
                <a:cs typeface="Times New Roman"/>
              </a:rPr>
              <a:t>0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70"/>
              </a:spcBef>
            </a:pPr>
            <a:r>
              <a:rPr dirty="0" sz="1600" b="1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Times New Roman"/>
                <a:cs typeface="Times New Roman"/>
              </a:rPr>
              <a:t>0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70"/>
              </a:spcBef>
            </a:pPr>
            <a:r>
              <a:rPr dirty="0" sz="160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Times New Roman"/>
                <a:cs typeface="Times New Roman"/>
              </a:rPr>
              <a:t>0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65"/>
              </a:spcBef>
            </a:pPr>
            <a:r>
              <a:rPr dirty="0" sz="1600" b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Times New Roman"/>
                <a:cs typeface="Times New Roman"/>
              </a:rPr>
              <a:t>0 1</a:t>
            </a:r>
            <a:r>
              <a:rPr dirty="0" sz="1600" spc="9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70"/>
              </a:spcBef>
            </a:pPr>
            <a:r>
              <a:rPr dirty="0" sz="1600" b="1">
                <a:latin typeface="Times New Roman"/>
                <a:cs typeface="Times New Roman"/>
              </a:rPr>
              <a:t>E</a:t>
            </a:r>
            <a:r>
              <a:rPr dirty="0" sz="1600" spc="3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Times New Roman"/>
                <a:cs typeface="Times New Roman"/>
              </a:rPr>
              <a:t>0 1  6 </a:t>
            </a:r>
            <a:r>
              <a:rPr dirty="0" sz="1600" spc="2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2700" marR="5080" indent="152400">
              <a:lnSpc>
                <a:spcPts val="2110"/>
              </a:lnSpc>
              <a:spcBef>
                <a:spcPts val="80"/>
              </a:spcBef>
            </a:pPr>
            <a:r>
              <a:rPr dirty="0" sz="1600" b="1">
                <a:latin typeface="Times New Roman"/>
                <a:cs typeface="Times New Roman"/>
              </a:rPr>
              <a:t>E + id  0 1 6</a:t>
            </a:r>
            <a:r>
              <a:rPr dirty="0" sz="1600" spc="1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0"/>
              </a:spcBef>
            </a:pPr>
            <a:r>
              <a:rPr dirty="0" sz="1600" b="1">
                <a:latin typeface="Times New Roman"/>
                <a:cs typeface="Times New Roman"/>
              </a:rPr>
              <a:t>E +</a:t>
            </a:r>
            <a:r>
              <a:rPr dirty="0" sz="1600" spc="3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5535" y="1434310"/>
            <a:ext cx="1423670" cy="82613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550" spc="50" b="1">
                <a:latin typeface="黑体"/>
                <a:cs typeface="黑体"/>
              </a:rPr>
              <a:t>分析动作</a:t>
            </a:r>
            <a:endParaRPr sz="15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926465" algn="l"/>
              </a:tabLst>
            </a:pPr>
            <a:r>
              <a:rPr dirty="0" sz="1600" b="1">
                <a:latin typeface="Times New Roman"/>
                <a:cs typeface="Times New Roman"/>
              </a:rPr>
              <a:t>shift	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Times New Roman"/>
                <a:cs typeface="Times New Roman"/>
              </a:rPr>
              <a:t>reduce by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10" b="1">
                <a:latin typeface="Times New Roman"/>
                <a:cs typeface="Times New Roman"/>
              </a:rPr>
              <a:t>F</a:t>
            </a:r>
            <a:r>
              <a:rPr dirty="0" sz="1550" spc="10" b="1" i="1">
                <a:latin typeface="Symbol"/>
                <a:cs typeface="Symbol"/>
              </a:rPr>
              <a:t></a:t>
            </a:r>
            <a:r>
              <a:rPr dirty="0" sz="1600" spc="10" b="1"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8935" y="2016252"/>
            <a:ext cx="9004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goto[0,F]=3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5535" y="2484628"/>
            <a:ext cx="13881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reduce by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10" b="1">
                <a:latin typeface="Times New Roman"/>
                <a:cs typeface="Times New Roman"/>
              </a:rPr>
              <a:t>T</a:t>
            </a:r>
            <a:r>
              <a:rPr dirty="0" sz="1550" spc="10" b="1" i="1">
                <a:latin typeface="Symbol"/>
                <a:cs typeface="Symbol"/>
              </a:rPr>
              <a:t></a:t>
            </a:r>
            <a:r>
              <a:rPr dirty="0" sz="1600" spc="10" b="1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4335" y="2510028"/>
            <a:ext cx="9112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goto[0,T]=2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4335" y="3019044"/>
            <a:ext cx="9112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goto[0,E]=1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5535" y="2993644"/>
            <a:ext cx="1423670" cy="1842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reduce by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10" b="1">
                <a:latin typeface="Times New Roman"/>
                <a:cs typeface="Times New Roman"/>
              </a:rPr>
              <a:t>E</a:t>
            </a:r>
            <a:r>
              <a:rPr dirty="0" sz="1550" spc="10" b="1" i="1">
                <a:latin typeface="Symbol"/>
                <a:cs typeface="Symbol"/>
              </a:rPr>
              <a:t></a:t>
            </a:r>
            <a:r>
              <a:rPr dirty="0" sz="1600" spc="10" b="1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dirty="0" sz="1600" b="1">
                <a:latin typeface="Times New Roman"/>
                <a:cs typeface="Times New Roman"/>
              </a:rPr>
              <a:t>shift	6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26465" algn="l"/>
              </a:tabLst>
            </a:pPr>
            <a:r>
              <a:rPr dirty="0" sz="1600" b="1">
                <a:latin typeface="Times New Roman"/>
                <a:cs typeface="Times New Roman"/>
              </a:rPr>
              <a:t>shift	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reduce by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10" b="1">
                <a:latin typeface="Times New Roman"/>
                <a:cs typeface="Times New Roman"/>
              </a:rPr>
              <a:t>F</a:t>
            </a:r>
            <a:r>
              <a:rPr dirty="0" sz="1550" spc="10" b="1" i="1">
                <a:latin typeface="Symbol"/>
                <a:cs typeface="Symbol"/>
              </a:rPr>
              <a:t></a:t>
            </a:r>
            <a:r>
              <a:rPr dirty="0" sz="1600" spc="10" b="1"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9734" y="4591811"/>
            <a:ext cx="9004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goto[6,F]=3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5535" y="5075428"/>
            <a:ext cx="13881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reduce by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10" b="1">
                <a:latin typeface="Times New Roman"/>
                <a:cs typeface="Times New Roman"/>
              </a:rPr>
              <a:t>T</a:t>
            </a:r>
            <a:r>
              <a:rPr dirty="0" sz="1550" spc="10" b="1" i="1">
                <a:latin typeface="Symbol"/>
                <a:cs typeface="Symbol"/>
              </a:rPr>
              <a:t></a:t>
            </a:r>
            <a:r>
              <a:rPr dirty="0" sz="1600" spc="10" b="1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34335" y="5100828"/>
            <a:ext cx="9112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goto[6,T]=9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03135" y="1639823"/>
            <a:ext cx="1143000" cy="1542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945994" y="1706352"/>
            <a:ext cx="822325" cy="13017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60"/>
              </a:spcBef>
            </a:pPr>
            <a:r>
              <a:rPr dirty="0" sz="1350" spc="15" b="1">
                <a:solidFill>
                  <a:srgbClr val="FFFFFF"/>
                </a:solidFill>
                <a:latin typeface="黑体"/>
                <a:cs typeface="黑体"/>
              </a:rPr>
              <a:t>(1)E</a:t>
            </a:r>
            <a:r>
              <a:rPr dirty="0" sz="1350" spc="4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350" spc="15" b="1">
                <a:solidFill>
                  <a:srgbClr val="FFFFFF"/>
                </a:solidFill>
                <a:latin typeface="黑体"/>
                <a:cs typeface="黑体"/>
              </a:rPr>
              <a:t>E+T  </a:t>
            </a:r>
            <a:r>
              <a:rPr dirty="0" sz="1350" spc="20" b="1">
                <a:solidFill>
                  <a:srgbClr val="FFFFFF"/>
                </a:solidFill>
                <a:latin typeface="黑体"/>
                <a:cs typeface="黑体"/>
              </a:rPr>
              <a:t>(2)E</a:t>
            </a:r>
            <a:r>
              <a:rPr dirty="0" sz="1350" spc="2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350" spc="20" b="1">
                <a:solidFill>
                  <a:srgbClr val="FFFFFF"/>
                </a:solidFill>
                <a:latin typeface="黑体"/>
                <a:cs typeface="黑体"/>
              </a:rPr>
              <a:t>T  </a:t>
            </a:r>
            <a:r>
              <a:rPr dirty="0" sz="1350" spc="15" b="1">
                <a:solidFill>
                  <a:srgbClr val="FFFFFF"/>
                </a:solidFill>
                <a:latin typeface="黑体"/>
                <a:cs typeface="黑体"/>
              </a:rPr>
              <a:t>(3)T</a:t>
            </a:r>
            <a:r>
              <a:rPr dirty="0" sz="1350" spc="4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350" spc="15" b="1">
                <a:solidFill>
                  <a:srgbClr val="FFFFFF"/>
                </a:solidFill>
                <a:latin typeface="黑体"/>
                <a:cs typeface="黑体"/>
              </a:rPr>
              <a:t>T*F  </a:t>
            </a:r>
            <a:r>
              <a:rPr dirty="0" sz="1350" spc="20" b="1">
                <a:solidFill>
                  <a:srgbClr val="FFFFFF"/>
                </a:solidFill>
                <a:latin typeface="黑体"/>
                <a:cs typeface="黑体"/>
              </a:rPr>
              <a:t>(4)T</a:t>
            </a:r>
            <a:r>
              <a:rPr dirty="0" sz="1350" spc="2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350" spc="20" b="1">
                <a:solidFill>
                  <a:srgbClr val="FFFFFF"/>
                </a:solidFill>
                <a:latin typeface="黑体"/>
                <a:cs typeface="黑体"/>
              </a:rPr>
              <a:t>F  </a:t>
            </a:r>
            <a:r>
              <a:rPr dirty="0" sz="1350" spc="15" b="1">
                <a:solidFill>
                  <a:srgbClr val="FFFFFF"/>
                </a:solidFill>
                <a:latin typeface="黑体"/>
                <a:cs typeface="黑体"/>
              </a:rPr>
              <a:t>(5)F</a:t>
            </a:r>
            <a:r>
              <a:rPr dirty="0" sz="1350" spc="4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350" spc="15" b="1">
                <a:solidFill>
                  <a:srgbClr val="FFFFFF"/>
                </a:solidFill>
                <a:latin typeface="黑体"/>
                <a:cs typeface="黑体"/>
              </a:rPr>
              <a:t>(E)</a:t>
            </a:r>
            <a:endParaRPr sz="13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350" spc="20" b="1">
                <a:solidFill>
                  <a:srgbClr val="FFFFFF"/>
                </a:solidFill>
                <a:latin typeface="黑体"/>
                <a:cs typeface="黑体"/>
              </a:rPr>
              <a:t>(6)F</a:t>
            </a:r>
            <a:r>
              <a:rPr dirty="0" sz="1350" spc="2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350" spc="20" b="1">
                <a:solidFill>
                  <a:srgbClr val="FFFFFF"/>
                </a:solidFill>
                <a:latin typeface="黑体"/>
                <a:cs typeface="黑体"/>
              </a:rPr>
              <a:t>id</a:t>
            </a:r>
            <a:endParaRPr sz="1350">
              <a:latin typeface="黑体"/>
              <a:cs typeface="黑体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153150" y="3555479"/>
          <a:ext cx="2944495" cy="3030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/>
                <a:gridCol w="292735"/>
                <a:gridCol w="292735"/>
                <a:gridCol w="292734"/>
                <a:gridCol w="292734"/>
                <a:gridCol w="292735"/>
                <a:gridCol w="292735"/>
                <a:gridCol w="292735"/>
                <a:gridCol w="292735"/>
                <a:gridCol w="292735"/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spc="2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id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+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*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(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)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$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E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T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F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0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S5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S4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1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S6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05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AC  C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2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S7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3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4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S5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S4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5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6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S5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S4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7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S5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S4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10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8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S6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05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S1  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marR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9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spc="2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10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DEEC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750" spc="2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11</a:t>
                      </a:r>
                      <a:endParaRPr sz="750">
                        <a:latin typeface="黑体"/>
                        <a:cs typeface="黑体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R5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69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30898"/>
            <a:ext cx="8599805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0000"/>
                </a:solidFill>
              </a:rPr>
              <a:t>示例：对输入符号串</a:t>
            </a:r>
            <a:r>
              <a:rPr dirty="0" sz="3100" spc="45">
                <a:solidFill>
                  <a:srgbClr val="FF0000"/>
                </a:solidFill>
                <a:latin typeface="宋体"/>
                <a:cs typeface="宋体"/>
              </a:rPr>
              <a:t>id+id*id</a:t>
            </a:r>
            <a:r>
              <a:rPr dirty="0" sz="3100" spc="95">
                <a:solidFill>
                  <a:srgbClr val="FF0000"/>
                </a:solidFill>
              </a:rPr>
              <a:t>的分析过程（续）</a:t>
            </a:r>
            <a:endParaRPr sz="310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6751" y="1232339"/>
          <a:ext cx="7707630" cy="436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850"/>
                <a:gridCol w="274320"/>
                <a:gridCol w="291464"/>
                <a:gridCol w="266065"/>
                <a:gridCol w="527685"/>
                <a:gridCol w="1205864"/>
                <a:gridCol w="4692650"/>
              </a:tblGrid>
              <a:tr h="322395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</a:pPr>
                      <a:r>
                        <a:rPr dirty="0" sz="1950" b="1">
                          <a:latin typeface="黑体"/>
                          <a:cs typeface="黑体"/>
                        </a:rPr>
                        <a:t>栈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2325"/>
                        </a:lnSpc>
                      </a:pPr>
                      <a:r>
                        <a:rPr dirty="0" sz="1950" spc="50" b="1">
                          <a:latin typeface="黑体"/>
                          <a:cs typeface="黑体"/>
                        </a:rPr>
                        <a:t>输入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375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950" spc="50" b="1">
                          <a:latin typeface="黑体"/>
                          <a:cs typeface="黑体"/>
                        </a:rPr>
                        <a:t>分析动作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10160"/>
                </a:tc>
              </a:tr>
              <a:tr h="3422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000" spc="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d$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103759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951989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shift	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</a:tr>
              <a:tr h="336803"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ts val="237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000" spc="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237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7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37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70"/>
                        </a:lnSpc>
                      </a:pP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d$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37590">
                        <a:lnSpc>
                          <a:spcPts val="2370"/>
                        </a:lnSpc>
                        <a:tabLst>
                          <a:tab pos="1951989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shift	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3178"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*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43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000" spc="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$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1037590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3418840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reduce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 by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 F</a:t>
                      </a:r>
                      <a:r>
                        <a:rPr dirty="0" baseline="1424" sz="29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id	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goto[7,F]=10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</a:tr>
              <a:tr h="673607">
                <a:tc>
                  <a:txBody>
                    <a:bodyPr/>
                    <a:lstStyle/>
                    <a:p>
                      <a:pPr marL="222250">
                        <a:lnSpc>
                          <a:spcPts val="237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000" spc="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7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37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37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*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370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$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037590">
                        <a:lnSpc>
                          <a:spcPct val="100000"/>
                        </a:lnSpc>
                        <a:tabLst>
                          <a:tab pos="3420745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reduce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 by</a:t>
                      </a:r>
                      <a:r>
                        <a:rPr dirty="0" sz="20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424" sz="29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T*F	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goto[6,T]=9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</a:tr>
              <a:tr h="335280">
                <a:tc>
                  <a:txBody>
                    <a:bodyPr/>
                    <a:lstStyle/>
                    <a:p>
                      <a:pPr algn="r" marR="51435">
                        <a:lnSpc>
                          <a:spcPts val="237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237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37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1120">
                        <a:lnSpc>
                          <a:spcPts val="237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2000" spc="4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8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00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46480">
                        <a:lnSpc>
                          <a:spcPts val="1820"/>
                        </a:lnSpc>
                        <a:tabLst>
                          <a:tab pos="2243455" algn="l"/>
                          <a:tab pos="4658360" algn="l"/>
                        </a:tabLst>
                      </a:pPr>
                      <a:r>
                        <a:rPr dirty="0" baseline="-16666" sz="3000" b="1">
                          <a:latin typeface="Times New Roman"/>
                          <a:cs typeface="Times New Roman"/>
                        </a:rPr>
                        <a:t>$	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reduce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 by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 E</a:t>
                      </a:r>
                      <a:r>
                        <a:rPr dirty="0" baseline="1424" sz="2925" spc="7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E+T	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goto[0,E]=1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0707">
                <a:tc>
                  <a:txBody>
                    <a:bodyPr/>
                    <a:lstStyle/>
                    <a:p>
                      <a:pPr algn="r" marR="51435">
                        <a:lnSpc>
                          <a:spcPts val="2385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2385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385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804">
                <a:tc>
                  <a:txBody>
                    <a:bodyPr/>
                    <a:lstStyle/>
                    <a:p>
                      <a:pPr marL="31750">
                        <a:lnSpc>
                          <a:spcPts val="237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0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46480">
                        <a:lnSpc>
                          <a:spcPts val="1675"/>
                        </a:lnSpc>
                        <a:tabLst>
                          <a:tab pos="2243455" algn="l"/>
                        </a:tabLst>
                      </a:pPr>
                      <a:r>
                        <a:rPr dirty="0" baseline="-19444" sz="3000" b="1">
                          <a:latin typeface="Times New Roman"/>
                          <a:cs typeface="Times New Roman"/>
                        </a:rPr>
                        <a:t>$	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acc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604"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3200">
              <a:lnSpc>
                <a:spcPts val="1585"/>
              </a:lnSpc>
            </a:pPr>
            <a:fld id="{81D60167-4931-47E6-BA6A-407CBD079E47}" type="slidenum">
              <a:rPr dirty="0"/>
              <a:t>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872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801495" algn="l"/>
              </a:tabLst>
            </a:pPr>
            <a:r>
              <a:rPr dirty="0" spc="40"/>
              <a:t>4.2.1	</a:t>
            </a:r>
            <a:r>
              <a:rPr dirty="0" spc="90"/>
              <a:t>递归下降分析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333105" cy="499046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111125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从文法的开始符号出发，进行推导，试图推出要分 </a:t>
            </a:r>
            <a:r>
              <a:rPr dirty="0" sz="2750" spc="45" b="1">
                <a:latin typeface="黑体"/>
                <a:cs typeface="黑体"/>
              </a:rPr>
              <a:t>析的输入串的过程。</a:t>
            </a:r>
            <a:endParaRPr sz="2750">
              <a:latin typeface="黑体"/>
              <a:cs typeface="黑体"/>
            </a:endParaRPr>
          </a:p>
          <a:p>
            <a:pPr marL="355600" marR="111125" indent="-342900">
              <a:lnSpc>
                <a:spcPts val="3279"/>
              </a:lnSpc>
              <a:spcBef>
                <a:spcPts val="86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对给定的输入串，从对应于文法开始符号的根结点 </a:t>
            </a:r>
            <a:r>
              <a:rPr dirty="0" sz="2750" spc="45" b="1">
                <a:latin typeface="黑体"/>
                <a:cs typeface="黑体"/>
              </a:rPr>
              <a:t>出发，自顶向下地为输入串建立一棵分析树。</a:t>
            </a:r>
            <a:endParaRPr sz="2750">
              <a:latin typeface="黑体"/>
              <a:cs typeface="黑体"/>
            </a:endParaRPr>
          </a:p>
          <a:p>
            <a:pPr marL="355600" marR="111125" indent="-342900">
              <a:lnSpc>
                <a:spcPts val="3279"/>
              </a:lnSpc>
              <a:spcBef>
                <a:spcPts val="8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试探过程，是反复使用不同产生式谋求匹配输入串 </a:t>
            </a:r>
            <a:r>
              <a:rPr dirty="0" sz="2750" spc="45" b="1">
                <a:latin typeface="黑体"/>
                <a:cs typeface="黑体"/>
              </a:rPr>
              <a:t>的过程。</a:t>
            </a:r>
            <a:endParaRPr sz="2750">
              <a:latin typeface="黑体"/>
              <a:cs typeface="黑体"/>
            </a:endParaRPr>
          </a:p>
          <a:p>
            <a:pPr marL="355600" marR="5080" indent="-342900">
              <a:lnSpc>
                <a:spcPct val="101200"/>
              </a:lnSpc>
              <a:spcBef>
                <a:spcPts val="5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例</a:t>
            </a:r>
            <a:r>
              <a:rPr dirty="0" sz="2800" b="1">
                <a:latin typeface="Verdana"/>
                <a:cs typeface="Verdana"/>
              </a:rPr>
              <a:t>:</a:t>
            </a:r>
            <a:r>
              <a:rPr dirty="0" sz="2800" spc="-5" b="1">
                <a:latin typeface="Verdana"/>
                <a:cs typeface="Verdana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试分析输入串</a:t>
            </a:r>
            <a:r>
              <a:rPr dirty="0" baseline="1010" sz="4125" b="1" i="1">
                <a:latin typeface="Symbol"/>
                <a:cs typeface="Symbol"/>
              </a:rPr>
              <a:t></a:t>
            </a:r>
            <a:r>
              <a:rPr dirty="0" sz="2800" b="1">
                <a:latin typeface="Verdana"/>
                <a:cs typeface="Verdana"/>
              </a:rPr>
              <a:t>=abbcde</a:t>
            </a:r>
            <a:r>
              <a:rPr dirty="0" baseline="1010" sz="4125" spc="67" b="1">
                <a:latin typeface="黑体"/>
                <a:cs typeface="黑体"/>
              </a:rPr>
              <a:t>是否为如下文法的一 </a:t>
            </a:r>
            <a:r>
              <a:rPr dirty="0" sz="2750" spc="45" b="1">
                <a:latin typeface="黑体"/>
                <a:cs typeface="黑体"/>
              </a:rPr>
              <a:t>个句子</a:t>
            </a:r>
            <a:endParaRPr sz="2750">
              <a:latin typeface="黑体"/>
              <a:cs typeface="黑体"/>
            </a:endParaRPr>
          </a:p>
          <a:p>
            <a:pPr marL="469900" marR="6475730">
              <a:lnSpc>
                <a:spcPct val="120900"/>
              </a:lnSpc>
              <a:spcBef>
                <a:spcPts val="20"/>
              </a:spcBef>
            </a:pPr>
            <a:r>
              <a:rPr dirty="0" sz="2350" spc="25" b="1">
                <a:latin typeface="黑体"/>
                <a:cs typeface="黑体"/>
              </a:rPr>
              <a:t>S</a:t>
            </a:r>
            <a:r>
              <a:rPr dirty="0" sz="2350" spc="25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黑体"/>
                <a:cs typeface="黑体"/>
              </a:rPr>
              <a:t>aAcBe  </a:t>
            </a:r>
            <a:r>
              <a:rPr dirty="0" sz="2350" spc="30" b="1">
                <a:latin typeface="黑体"/>
                <a:cs typeface="黑体"/>
              </a:rPr>
              <a:t>A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黑体"/>
                <a:cs typeface="黑体"/>
              </a:rPr>
              <a:t>b </a:t>
            </a:r>
            <a:r>
              <a:rPr dirty="0" sz="2350" spc="15" b="1">
                <a:latin typeface="黑体"/>
                <a:cs typeface="黑体"/>
              </a:rPr>
              <a:t>|</a:t>
            </a:r>
            <a:r>
              <a:rPr dirty="0" sz="2350" spc="-45" b="1">
                <a:latin typeface="黑体"/>
                <a:cs typeface="黑体"/>
              </a:rPr>
              <a:t> </a:t>
            </a:r>
            <a:r>
              <a:rPr dirty="0" sz="2350" spc="25" b="1">
                <a:latin typeface="黑体"/>
                <a:cs typeface="黑体"/>
              </a:rPr>
              <a:t>Ab</a:t>
            </a:r>
            <a:endParaRPr sz="235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  <a:tabLst>
                <a:tab pos="6314440" algn="l"/>
              </a:tabLst>
            </a:pPr>
            <a:r>
              <a:rPr dirty="0" sz="2350" spc="30" b="1">
                <a:latin typeface="黑体"/>
                <a:cs typeface="黑体"/>
              </a:rPr>
              <a:t>B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黑体"/>
                <a:cs typeface="黑体"/>
              </a:rPr>
              <a:t>d	</a:t>
            </a:r>
            <a:r>
              <a:rPr dirty="0" sz="2350" spc="25" b="1">
                <a:latin typeface="黑体"/>
                <a:cs typeface="黑体"/>
              </a:rPr>
              <a:t>(</a:t>
            </a:r>
            <a:r>
              <a:rPr dirty="0" sz="2350" spc="50" b="1">
                <a:latin typeface="黑体"/>
                <a:cs typeface="黑体"/>
              </a:rPr>
              <a:t>文法</a:t>
            </a:r>
            <a:r>
              <a:rPr dirty="0" sz="2350" spc="25" b="1">
                <a:latin typeface="黑体"/>
                <a:cs typeface="黑体"/>
              </a:rPr>
              <a:t>4.1)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69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67056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Verdana"/>
                <a:cs typeface="Verdana"/>
              </a:rPr>
              <a:t>4.4.2</a:t>
            </a:r>
            <a:r>
              <a:rPr dirty="0" sz="4000" spc="-30">
                <a:latin typeface="Verdana"/>
                <a:cs typeface="Verdana"/>
              </a:rPr>
              <a:t> </a:t>
            </a:r>
            <a:r>
              <a:rPr dirty="0" sz="4000" spc="-5">
                <a:latin typeface="Verdana"/>
                <a:cs typeface="Verdana"/>
              </a:rPr>
              <a:t>SLR(1)</a:t>
            </a:r>
            <a:r>
              <a:rPr dirty="0" sz="3900" spc="90"/>
              <a:t>分析表的构造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62901"/>
            <a:ext cx="8358505" cy="3561079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100" spc="95" b="1">
                <a:latin typeface="黑体"/>
                <a:cs typeface="黑体"/>
              </a:rPr>
              <a:t>中心思想：</a:t>
            </a:r>
            <a:endParaRPr sz="310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556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为给定的文法构造一个识别它所有活前缀的</a:t>
            </a:r>
            <a:r>
              <a:rPr dirty="0" sz="2800" b="1">
                <a:latin typeface="Verdana"/>
                <a:cs typeface="Verdana"/>
              </a:rPr>
              <a:t>DFA</a:t>
            </a:r>
            <a:endParaRPr sz="28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spcBef>
                <a:spcPts val="645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556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根据该</a:t>
            </a:r>
            <a:r>
              <a:rPr dirty="0" sz="2800" b="1">
                <a:latin typeface="Verdana"/>
                <a:cs typeface="Verdana"/>
              </a:rPr>
              <a:t>DFA</a:t>
            </a:r>
            <a:r>
              <a:rPr dirty="0" baseline="1010" sz="4125" spc="67" b="1">
                <a:latin typeface="黑体"/>
                <a:cs typeface="黑体"/>
              </a:rPr>
              <a:t>构造文法的分析表</a:t>
            </a:r>
            <a:endParaRPr baseline="1010" sz="4125">
              <a:latin typeface="黑体"/>
              <a:cs typeface="黑体"/>
            </a:endParaRPr>
          </a:p>
          <a:p>
            <a:pPr lvl="1">
              <a:lnSpc>
                <a:spcPct val="100000"/>
              </a:lnSpc>
              <a:buClr>
                <a:srgbClr val="0000FF"/>
              </a:buClr>
              <a:buFont typeface="Wingdings"/>
              <a:buChar char=""/>
            </a:pPr>
            <a:endParaRPr sz="3400">
              <a:latin typeface="Times New Roman"/>
              <a:cs typeface="Times New Roman"/>
            </a:endParaRPr>
          </a:p>
          <a:p>
            <a:pPr marL="495300" indent="-482600">
              <a:lnSpc>
                <a:spcPct val="100000"/>
              </a:lnSpc>
              <a:spcBef>
                <a:spcPts val="2125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494665" algn="l"/>
                <a:tab pos="495300" algn="l"/>
              </a:tabLst>
            </a:pPr>
            <a:r>
              <a:rPr dirty="0" sz="3100" spc="95" b="1">
                <a:latin typeface="黑体"/>
                <a:cs typeface="黑体"/>
              </a:rPr>
              <a:t>构造识别给定文法的所有活前缀的</a:t>
            </a:r>
            <a:r>
              <a:rPr dirty="0" sz="3200" spc="5" b="1">
                <a:latin typeface="Verdana"/>
                <a:cs typeface="Verdana"/>
              </a:rPr>
              <a:t>DFA</a:t>
            </a:r>
            <a:endParaRPr sz="3200">
              <a:latin typeface="Verdana"/>
              <a:cs typeface="Verdana"/>
            </a:endParaRPr>
          </a:p>
          <a:p>
            <a:pPr marL="495300" indent="-482600">
              <a:lnSpc>
                <a:spcPct val="100000"/>
              </a:lnSpc>
              <a:spcBef>
                <a:spcPts val="1560"/>
              </a:spcBef>
              <a:buClr>
                <a:srgbClr val="0000FF"/>
              </a:buClr>
              <a:buSzPct val="68750"/>
              <a:buFont typeface="Arial"/>
              <a:buChar char="■"/>
              <a:tabLst>
                <a:tab pos="494665" algn="l"/>
                <a:tab pos="495300" algn="l"/>
              </a:tabLst>
            </a:pPr>
            <a:r>
              <a:rPr dirty="0" sz="3200" spc="-5" b="1">
                <a:latin typeface="Verdana"/>
                <a:cs typeface="Verdana"/>
              </a:rPr>
              <a:t>SLR(1)</a:t>
            </a:r>
            <a:r>
              <a:rPr dirty="0" sz="3100" spc="95" b="1">
                <a:latin typeface="黑体"/>
                <a:cs typeface="黑体"/>
              </a:rPr>
              <a:t>分析表的构造</a:t>
            </a:r>
            <a:endParaRPr sz="31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69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830643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>
                <a:solidFill>
                  <a:srgbClr val="FF0000"/>
                </a:solidFill>
              </a:rPr>
              <a:t>构造识别给定文法所有活前缀的</a:t>
            </a:r>
            <a:r>
              <a:rPr dirty="0" sz="4000" spc="-5">
                <a:solidFill>
                  <a:srgbClr val="FF0000"/>
                </a:solidFill>
                <a:latin typeface="Verdana"/>
                <a:cs typeface="Verdana"/>
              </a:rPr>
              <a:t>DFA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927" y="1259398"/>
            <a:ext cx="7934325" cy="514350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活前缀与句柄之间的关系</a:t>
            </a:r>
            <a:endParaRPr baseline="1010" sz="4125">
              <a:latin typeface="黑体"/>
              <a:cs typeface="黑体"/>
            </a:endParaRPr>
          </a:p>
          <a:p>
            <a:pPr lvl="1" marL="793750" indent="-286385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活前缀不含有句柄的任何符号</a:t>
            </a:r>
            <a:endParaRPr baseline="1182" sz="3525">
              <a:latin typeface="黑体"/>
              <a:cs typeface="黑体"/>
            </a:endParaRPr>
          </a:p>
          <a:p>
            <a:pPr lvl="1" marL="793750" indent="-286385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活前缀只含有句柄的部分符号</a:t>
            </a:r>
            <a:endParaRPr baseline="1182" sz="3525">
              <a:latin typeface="黑体"/>
              <a:cs typeface="黑体"/>
            </a:endParaRPr>
          </a:p>
          <a:p>
            <a:pPr lvl="1" marL="793750" indent="-286385">
              <a:lnSpc>
                <a:spcPct val="100000"/>
              </a:lnSpc>
              <a:spcBef>
                <a:spcPts val="5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活前缀已经含有句柄的全部符号</a:t>
            </a:r>
            <a:endParaRPr baseline="1182" sz="3525">
              <a:latin typeface="黑体"/>
              <a:cs typeface="黑体"/>
            </a:endParaRPr>
          </a:p>
          <a:p>
            <a:pPr marL="393700" indent="-342900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分析过程中，分析栈中出现的活前缀</a:t>
            </a:r>
            <a:endParaRPr baseline="1010" sz="4125">
              <a:latin typeface="黑体"/>
              <a:cs typeface="黑体"/>
            </a:endParaRPr>
          </a:p>
          <a:p>
            <a:pPr algn="just" lvl="1" marL="793115" marR="85725" indent="-285750">
              <a:lnSpc>
                <a:spcPts val="2810"/>
              </a:lnSpc>
              <a:spcBef>
                <a:spcPts val="8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第一种情况，期望从剩余输入串中能够看到由某产生 </a:t>
            </a:r>
            <a:r>
              <a:rPr dirty="0" baseline="1182" sz="3525" spc="75" b="1">
                <a:latin typeface="黑体"/>
                <a:cs typeface="黑体"/>
              </a:rPr>
              <a:t>式</a:t>
            </a:r>
            <a:r>
              <a:rPr dirty="0" sz="2400" spc="20" b="1">
                <a:latin typeface="Verdana"/>
                <a:cs typeface="Verdana"/>
              </a:rPr>
              <a:t>A</a:t>
            </a:r>
            <a:r>
              <a:rPr dirty="0" baseline="1182" sz="3525" spc="30" b="1" i="1">
                <a:latin typeface="Symbol"/>
                <a:cs typeface="Symbol"/>
              </a:rPr>
              <a:t></a:t>
            </a:r>
            <a:r>
              <a:rPr dirty="0" baseline="1182" sz="3525" spc="75" b="1">
                <a:latin typeface="黑体"/>
                <a:cs typeface="黑体"/>
              </a:rPr>
              <a:t>的右部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所推导出的终结符号串；</a:t>
            </a:r>
            <a:endParaRPr baseline="1182" sz="3525">
              <a:latin typeface="黑体"/>
              <a:cs typeface="黑体"/>
            </a:endParaRPr>
          </a:p>
          <a:p>
            <a:pPr algn="just" lvl="1" marL="793115" marR="55880" indent="-285750">
              <a:lnSpc>
                <a:spcPct val="100200"/>
              </a:lnSpc>
              <a:spcBef>
                <a:spcPts val="53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第二种情况，某产生式</a:t>
            </a:r>
            <a:r>
              <a:rPr dirty="0" sz="2400" spc="15" b="1">
                <a:latin typeface="Verdana"/>
                <a:cs typeface="Verdana"/>
              </a:rPr>
              <a:t>A</a:t>
            </a:r>
            <a:r>
              <a:rPr dirty="0" baseline="1182" sz="3525" spc="22" b="1" i="1">
                <a:latin typeface="Symbol"/>
                <a:cs typeface="Symbol"/>
              </a:rPr>
              <a:t></a:t>
            </a:r>
            <a:r>
              <a:rPr dirty="0" baseline="-17361" sz="2400" spc="22" b="1">
                <a:latin typeface="Verdana"/>
                <a:cs typeface="Verdana"/>
              </a:rPr>
              <a:t>1</a:t>
            </a:r>
            <a:r>
              <a:rPr dirty="0" baseline="1182" sz="3525" spc="22" b="1" i="1">
                <a:latin typeface="Symbol"/>
                <a:cs typeface="Symbol"/>
              </a:rPr>
              <a:t></a:t>
            </a:r>
            <a:r>
              <a:rPr dirty="0" baseline="-17361" sz="2400" spc="22" b="1">
                <a:latin typeface="Verdana"/>
                <a:cs typeface="Verdana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的右部子串</a:t>
            </a:r>
            <a:r>
              <a:rPr dirty="0" baseline="1182" sz="3525" spc="15" b="1" i="1">
                <a:latin typeface="Symbol"/>
                <a:cs typeface="Symbol"/>
              </a:rPr>
              <a:t></a:t>
            </a:r>
            <a:r>
              <a:rPr dirty="0" baseline="-17361" sz="2400" spc="15" b="1">
                <a:latin typeface="Verdana"/>
                <a:cs typeface="Verdana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已经出 </a:t>
            </a:r>
            <a:r>
              <a:rPr dirty="0" sz="2350" spc="50" b="1">
                <a:latin typeface="黑体"/>
                <a:cs typeface="黑体"/>
              </a:rPr>
              <a:t>现在栈顶，期待从剩余的输入串中能够看到</a:t>
            </a:r>
            <a:r>
              <a:rPr dirty="0" sz="2350" spc="25" b="1" i="1">
                <a:latin typeface="Symbol"/>
                <a:cs typeface="Symbol"/>
              </a:rPr>
              <a:t>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350" spc="45" b="1">
                <a:latin typeface="黑体"/>
                <a:cs typeface="黑体"/>
              </a:rPr>
              <a:t>推导出 </a:t>
            </a:r>
            <a:r>
              <a:rPr dirty="0" sz="2350" spc="50" b="1">
                <a:latin typeface="黑体"/>
                <a:cs typeface="黑体"/>
              </a:rPr>
              <a:t>的符号串；</a:t>
            </a:r>
            <a:endParaRPr sz="2350">
              <a:latin typeface="黑体"/>
              <a:cs typeface="黑体"/>
            </a:endParaRPr>
          </a:p>
          <a:p>
            <a:pPr algn="just" lvl="1" marL="793115" marR="82550" indent="-285750">
              <a:lnSpc>
                <a:spcPct val="101499"/>
              </a:lnSpc>
              <a:spcBef>
                <a:spcPts val="62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第三种情况，某一产生式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75" b="1">
                <a:latin typeface="黑体"/>
                <a:cs typeface="黑体"/>
              </a:rPr>
              <a:t>的右部符号串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baseline="1182" sz="3525" spc="67" b="1">
                <a:latin typeface="黑体"/>
                <a:cs typeface="黑体"/>
              </a:rPr>
              <a:t>已经出 </a:t>
            </a:r>
            <a:r>
              <a:rPr dirty="0" sz="2350" spc="50" b="1">
                <a:latin typeface="黑体"/>
                <a:cs typeface="黑体"/>
              </a:rPr>
              <a:t>现在栈顶，用该产生式进行归约。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71195"/>
            <a:ext cx="26797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0000"/>
                </a:solidFill>
                <a:latin typeface="Verdana"/>
                <a:cs typeface="Verdana"/>
              </a:rPr>
              <a:t>LR(0)</a:t>
            </a:r>
            <a:r>
              <a:rPr dirty="0" sz="3900" spc="90">
                <a:solidFill>
                  <a:srgbClr val="FF0000"/>
                </a:solidFill>
              </a:rPr>
              <a:t>项目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948435"/>
            <a:ext cx="7799705" cy="18262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7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右部某个位置上标有圆点的产生式称为文法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52" b="1">
                <a:latin typeface="黑体"/>
                <a:cs typeface="黑体"/>
              </a:rPr>
              <a:t>的 </a:t>
            </a:r>
            <a:r>
              <a:rPr dirty="0" baseline="1010" sz="4125" spc="67" b="1">
                <a:latin typeface="黑体"/>
                <a:cs typeface="黑体"/>
              </a:rPr>
              <a:t>一个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项目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产生式</a:t>
            </a:r>
            <a:r>
              <a:rPr dirty="0" sz="2800" spc="5" b="1">
                <a:latin typeface="Verdana"/>
                <a:cs typeface="Verdana"/>
              </a:rPr>
              <a:t>A</a:t>
            </a:r>
            <a:r>
              <a:rPr dirty="0" baseline="1010" sz="4125" spc="7" b="1" i="1">
                <a:latin typeface="Symbol"/>
                <a:cs typeface="Symbol"/>
              </a:rPr>
              <a:t></a:t>
            </a:r>
            <a:r>
              <a:rPr dirty="0" sz="2800" spc="5" b="1">
                <a:latin typeface="Verdana"/>
                <a:cs typeface="Verdana"/>
              </a:rPr>
              <a:t>XYZ</a:t>
            </a:r>
            <a:r>
              <a:rPr dirty="0" baseline="1010" sz="4125" spc="67" b="1">
                <a:latin typeface="黑体"/>
                <a:cs typeface="黑体"/>
              </a:rPr>
              <a:t>对应有</a:t>
            </a:r>
            <a:r>
              <a:rPr dirty="0" sz="2800" spc="-5" b="1">
                <a:latin typeface="Verdana"/>
                <a:cs typeface="Verdana"/>
              </a:rPr>
              <a:t>4</a:t>
            </a:r>
            <a:r>
              <a:rPr dirty="0" baseline="1010" sz="4125" spc="67" b="1">
                <a:latin typeface="黑体"/>
                <a:cs typeface="黑体"/>
              </a:rPr>
              <a:t>个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项目</a:t>
            </a:r>
            <a:endParaRPr baseline="1010" sz="4125">
              <a:latin typeface="黑体"/>
              <a:cs typeface="黑体"/>
            </a:endParaRPr>
          </a:p>
          <a:p>
            <a:pPr marL="793750">
              <a:lnSpc>
                <a:spcPct val="100000"/>
              </a:lnSpc>
              <a:spcBef>
                <a:spcPts val="540"/>
              </a:spcBef>
            </a:pP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·XYZ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5589" y="2764027"/>
            <a:ext cx="1342390" cy="13303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19600"/>
              </a:lnSpc>
              <a:spcBef>
                <a:spcPts val="40"/>
              </a:spcBef>
            </a:pP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sz="2400" spc="-5" b="1">
                <a:latin typeface="Verdana"/>
                <a:cs typeface="Verdana"/>
              </a:rPr>
              <a:t>·</a:t>
            </a:r>
            <a:r>
              <a:rPr dirty="0" sz="2400" spc="-10" b="1">
                <a:latin typeface="Verdana"/>
                <a:cs typeface="Verdana"/>
              </a:rPr>
              <a:t>Y</a:t>
            </a:r>
            <a:r>
              <a:rPr dirty="0" sz="2400" b="1">
                <a:latin typeface="Verdana"/>
                <a:cs typeface="Verdana"/>
              </a:rPr>
              <a:t>Z  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sz="2400" spc="-5" b="1">
                <a:latin typeface="Verdana"/>
                <a:cs typeface="Verdana"/>
              </a:rPr>
              <a:t>Y·</a:t>
            </a:r>
            <a:r>
              <a:rPr dirty="0" sz="2400" b="1">
                <a:latin typeface="Verdana"/>
                <a:cs typeface="Verdana"/>
              </a:rPr>
              <a:t>Z  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X</a:t>
            </a:r>
            <a:r>
              <a:rPr dirty="0" sz="2400" spc="-5" b="1">
                <a:latin typeface="Verdana"/>
                <a:cs typeface="Verdana"/>
              </a:rPr>
              <a:t>Y</a:t>
            </a:r>
            <a:r>
              <a:rPr dirty="0" sz="2400" b="1">
                <a:latin typeface="Verdana"/>
                <a:cs typeface="Verdana"/>
              </a:rPr>
              <a:t>Z·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6220" y="3659334"/>
            <a:ext cx="12509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归约项目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6017" y="2910332"/>
            <a:ext cx="2009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75" b="1">
                <a:latin typeface="黑体"/>
                <a:cs typeface="黑体"/>
              </a:rPr>
              <a:t>移进</a:t>
            </a:r>
            <a:r>
              <a:rPr dirty="0" sz="2400" spc="-5" b="1">
                <a:latin typeface="Verdana"/>
                <a:cs typeface="Verdana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待约项目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0225" y="2590800"/>
            <a:ext cx="331470" cy="920115"/>
          </a:xfrm>
          <a:custGeom>
            <a:avLst/>
            <a:gdLst/>
            <a:ahLst/>
            <a:cxnLst/>
            <a:rect l="l" t="t" r="r" b="b"/>
            <a:pathLst>
              <a:path w="331470" h="920114">
                <a:moveTo>
                  <a:pt x="0" y="0"/>
                </a:moveTo>
                <a:lnTo>
                  <a:pt x="52369" y="5631"/>
                </a:lnTo>
                <a:lnTo>
                  <a:pt x="97851" y="21311"/>
                </a:lnTo>
                <a:lnTo>
                  <a:pt x="133717" y="45221"/>
                </a:lnTo>
                <a:lnTo>
                  <a:pt x="157237" y="75542"/>
                </a:lnTo>
                <a:lnTo>
                  <a:pt x="165684" y="110455"/>
                </a:lnTo>
                <a:lnTo>
                  <a:pt x="165684" y="349435"/>
                </a:lnTo>
                <a:lnTo>
                  <a:pt x="174131" y="384348"/>
                </a:lnTo>
                <a:lnTo>
                  <a:pt x="197652" y="414669"/>
                </a:lnTo>
                <a:lnTo>
                  <a:pt x="233517" y="438579"/>
                </a:lnTo>
                <a:lnTo>
                  <a:pt x="278999" y="454259"/>
                </a:lnTo>
                <a:lnTo>
                  <a:pt x="331369" y="459891"/>
                </a:lnTo>
                <a:lnTo>
                  <a:pt x="278999" y="465522"/>
                </a:lnTo>
                <a:lnTo>
                  <a:pt x="233517" y="481202"/>
                </a:lnTo>
                <a:lnTo>
                  <a:pt x="197652" y="505112"/>
                </a:lnTo>
                <a:lnTo>
                  <a:pt x="174131" y="535433"/>
                </a:lnTo>
                <a:lnTo>
                  <a:pt x="165684" y="570346"/>
                </a:lnTo>
                <a:lnTo>
                  <a:pt x="165684" y="809326"/>
                </a:lnTo>
                <a:lnTo>
                  <a:pt x="157237" y="844239"/>
                </a:lnTo>
                <a:lnTo>
                  <a:pt x="133717" y="874560"/>
                </a:lnTo>
                <a:lnTo>
                  <a:pt x="97851" y="898470"/>
                </a:lnTo>
                <a:lnTo>
                  <a:pt x="52369" y="914150"/>
                </a:lnTo>
                <a:lnTo>
                  <a:pt x="0" y="9197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0052" y="4250111"/>
            <a:ext cx="8126730" cy="228028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68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归约项目</a:t>
            </a:r>
            <a:r>
              <a:rPr dirty="0" baseline="1182" sz="3525" spc="75" b="1">
                <a:latin typeface="黑体"/>
                <a:cs typeface="黑体"/>
              </a:rPr>
              <a:t>：圆点在产生式最右端的</a:t>
            </a:r>
            <a:r>
              <a:rPr dirty="0" sz="2400" spc="-5" b="1">
                <a:latin typeface="Verdana"/>
                <a:cs typeface="Verdana"/>
              </a:rPr>
              <a:t>LR(0)</a:t>
            </a:r>
            <a:r>
              <a:rPr dirty="0" baseline="1182" sz="3525" spc="75" b="1">
                <a:latin typeface="黑体"/>
                <a:cs typeface="黑体"/>
              </a:rPr>
              <a:t>项目</a:t>
            </a:r>
            <a:endParaRPr baseline="1182" sz="3525">
              <a:latin typeface="黑体"/>
              <a:cs typeface="黑体"/>
            </a:endParaRPr>
          </a:p>
          <a:p>
            <a:pPr marL="393700" indent="-381000">
              <a:lnSpc>
                <a:spcPct val="100000"/>
              </a:lnSpc>
              <a:spcBef>
                <a:spcPts val="58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接受项目</a:t>
            </a:r>
            <a:r>
              <a:rPr dirty="0" baseline="1182" sz="3525" spc="75" b="1">
                <a:latin typeface="黑体"/>
                <a:cs typeface="黑体"/>
              </a:rPr>
              <a:t>：对文法开始符号的归约项目</a:t>
            </a:r>
            <a:endParaRPr baseline="1182" sz="3525">
              <a:latin typeface="黑体"/>
              <a:cs typeface="黑体"/>
            </a:endParaRPr>
          </a:p>
          <a:p>
            <a:pPr marL="393700" indent="-381000">
              <a:lnSpc>
                <a:spcPct val="100000"/>
              </a:lnSpc>
              <a:spcBef>
                <a:spcPts val="630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待约项目</a:t>
            </a:r>
            <a:r>
              <a:rPr dirty="0" baseline="1182" sz="3525" spc="75" b="1">
                <a:latin typeface="黑体"/>
                <a:cs typeface="黑体"/>
              </a:rPr>
              <a:t>：圆点后第一个符号为非终结符号的</a:t>
            </a:r>
            <a:r>
              <a:rPr dirty="0" sz="2400" spc="-5" b="1">
                <a:latin typeface="Verdana"/>
                <a:cs typeface="Verdana"/>
              </a:rPr>
              <a:t>LR(0)</a:t>
            </a:r>
            <a:r>
              <a:rPr dirty="0" baseline="1182" sz="3525" spc="75" b="1">
                <a:latin typeface="黑体"/>
                <a:cs typeface="黑体"/>
              </a:rPr>
              <a:t>项目</a:t>
            </a:r>
            <a:endParaRPr baseline="1182" sz="3525">
              <a:latin typeface="黑体"/>
              <a:cs typeface="黑体"/>
            </a:endParaRPr>
          </a:p>
          <a:p>
            <a:pPr marL="393700" indent="-381000">
              <a:lnSpc>
                <a:spcPct val="100000"/>
              </a:lnSpc>
              <a:spcBef>
                <a:spcPts val="625"/>
              </a:spcBef>
              <a:buClr>
                <a:srgbClr val="0099CC"/>
              </a:buClr>
              <a:buSzPct val="72340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移进项目</a:t>
            </a:r>
            <a:r>
              <a:rPr dirty="0" baseline="1182" sz="3525" spc="75" b="1">
                <a:latin typeface="黑体"/>
                <a:cs typeface="黑体"/>
              </a:rPr>
              <a:t>：圆点后第一个符号为终结符号的</a:t>
            </a:r>
            <a:r>
              <a:rPr dirty="0" sz="2400" spc="-5" b="1">
                <a:latin typeface="Verdana"/>
                <a:cs typeface="Verdana"/>
              </a:rPr>
              <a:t>LR(0)</a:t>
            </a:r>
            <a:r>
              <a:rPr dirty="0" baseline="1182" sz="3525" spc="75" b="1">
                <a:latin typeface="黑体"/>
                <a:cs typeface="黑体"/>
              </a:rPr>
              <a:t>项目</a:t>
            </a:r>
            <a:endParaRPr baseline="1182" sz="3525">
              <a:latin typeface="黑体"/>
              <a:cs typeface="黑体"/>
            </a:endParaRPr>
          </a:p>
          <a:p>
            <a:pPr marL="393700" indent="-381000">
              <a:lnSpc>
                <a:spcPct val="100000"/>
              </a:lnSpc>
              <a:spcBef>
                <a:spcPts val="51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solidFill>
                  <a:srgbClr val="FF0000"/>
                </a:solidFill>
                <a:latin typeface="黑体"/>
                <a:cs typeface="黑体"/>
              </a:rPr>
              <a:t>产生式</a:t>
            </a:r>
            <a:r>
              <a:rPr dirty="0" sz="2800" spc="25" b="1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dirty="0" baseline="1010" sz="4125" spc="37" b="1" i="1">
                <a:solidFill>
                  <a:srgbClr val="FF0000"/>
                </a:solidFill>
                <a:latin typeface="Symbol"/>
                <a:cs typeface="Symbol"/>
              </a:rPr>
              <a:t></a:t>
            </a:r>
            <a:r>
              <a:rPr dirty="0" baseline="1010" sz="4125" spc="37" b="1">
                <a:solidFill>
                  <a:srgbClr val="FF0000"/>
                </a:solidFill>
                <a:latin typeface="黑体"/>
                <a:cs typeface="黑体"/>
              </a:rPr>
              <a:t>，</a:t>
            </a:r>
            <a:r>
              <a:rPr dirty="0" baseline="1010" sz="4125" spc="67" b="1">
                <a:solidFill>
                  <a:srgbClr val="FF0000"/>
                </a:solidFill>
                <a:latin typeface="黑体"/>
                <a:cs typeface="黑体"/>
              </a:rPr>
              <a:t>只有一个</a:t>
            </a:r>
            <a:r>
              <a:rPr dirty="0" sz="2800" spc="-5" b="1">
                <a:solidFill>
                  <a:srgbClr val="FF0000"/>
                </a:solidFill>
                <a:latin typeface="Verdana"/>
                <a:cs typeface="Verdana"/>
              </a:rPr>
              <a:t>LR(0)</a:t>
            </a:r>
            <a:r>
              <a:rPr dirty="0" baseline="1010" sz="4125" spc="67" b="1">
                <a:solidFill>
                  <a:srgbClr val="FF0000"/>
                </a:solidFill>
                <a:latin typeface="黑体"/>
                <a:cs typeface="黑体"/>
              </a:rPr>
              <a:t>归约项</a:t>
            </a:r>
            <a:r>
              <a:rPr dirty="0" baseline="1010" sz="4125" spc="52" b="1">
                <a:solidFill>
                  <a:srgbClr val="FF0000"/>
                </a:solidFill>
                <a:latin typeface="黑体"/>
                <a:cs typeface="黑体"/>
              </a:rPr>
              <a:t>目</a:t>
            </a:r>
            <a:r>
              <a:rPr dirty="0" baseline="1010" sz="4125" spc="-630" b="1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2800" spc="10" b="1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dirty="0" baseline="1010" sz="4125" spc="15" b="1" i="1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dirty="0" sz="2800" spc="10" b="1">
                <a:solidFill>
                  <a:srgbClr val="FF0000"/>
                </a:solidFill>
                <a:latin typeface="Verdana"/>
                <a:cs typeface="Verdana"/>
              </a:rPr>
              <a:t>·</a:t>
            </a:r>
            <a:r>
              <a:rPr dirty="0" baseline="1010" sz="4125" spc="52" b="1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72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72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4949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>
                <a:solidFill>
                  <a:srgbClr val="FF0000"/>
                </a:solidFill>
              </a:rPr>
              <a:t>拓广文法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940" y="1253235"/>
            <a:ext cx="8564880" cy="180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30480" indent="-342900">
              <a:lnSpc>
                <a:spcPct val="99900"/>
              </a:lnSpc>
              <a:spcBef>
                <a:spcPts val="1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任何文法</a:t>
            </a:r>
            <a:r>
              <a:rPr dirty="0" sz="2800" spc="-5" b="1">
                <a:latin typeface="Verdana"/>
                <a:cs typeface="Verdana"/>
              </a:rPr>
              <a:t>G=(V</a:t>
            </a:r>
            <a:r>
              <a:rPr dirty="0" baseline="-17543" sz="2850" spc="-7" b="1">
                <a:latin typeface="Verdana"/>
                <a:cs typeface="Verdana"/>
              </a:rPr>
              <a:t>T</a:t>
            </a:r>
            <a:r>
              <a:rPr dirty="0" sz="2800" spc="-5" b="1">
                <a:latin typeface="Verdana"/>
                <a:cs typeface="Verdana"/>
              </a:rPr>
              <a:t>,V</a:t>
            </a:r>
            <a:r>
              <a:rPr dirty="0" baseline="-17543" sz="2850" spc="-7" b="1">
                <a:latin typeface="Verdana"/>
                <a:cs typeface="Verdana"/>
              </a:rPr>
              <a:t>N</a:t>
            </a:r>
            <a:r>
              <a:rPr dirty="0" sz="2800" spc="-5" b="1">
                <a:latin typeface="Verdana"/>
                <a:cs typeface="Verdana"/>
              </a:rPr>
              <a:t>,S,</a:t>
            </a:r>
            <a:r>
              <a:rPr dirty="0" baseline="1010" sz="4125" spc="-7" b="1" i="1">
                <a:latin typeface="Symbol"/>
                <a:cs typeface="Symbol"/>
              </a:rPr>
              <a:t></a:t>
            </a:r>
            <a:r>
              <a:rPr dirty="0" sz="2800" spc="-5" b="1">
                <a:latin typeface="Verdana"/>
                <a:cs typeface="Verdana"/>
              </a:rPr>
              <a:t>)</a:t>
            </a:r>
            <a:r>
              <a:rPr dirty="0" baseline="1010" sz="4125" spc="-7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都有等价的文法 </a:t>
            </a:r>
            <a:r>
              <a:rPr dirty="0" sz="2800" spc="5" b="1">
                <a:latin typeface="Verdana"/>
                <a:cs typeface="Verdana"/>
              </a:rPr>
              <a:t>G</a:t>
            </a:r>
            <a:r>
              <a:rPr dirty="0" baseline="1010" sz="4125" spc="7" b="1" i="1">
                <a:latin typeface="Symbol"/>
                <a:cs typeface="Symbol"/>
              </a:rPr>
              <a:t></a:t>
            </a:r>
            <a:r>
              <a:rPr dirty="0" sz="2800" spc="5" b="1">
                <a:latin typeface="Verdana"/>
                <a:cs typeface="Verdana"/>
              </a:rPr>
              <a:t>=(V</a:t>
            </a:r>
            <a:r>
              <a:rPr dirty="0" baseline="-17543" sz="2850" spc="7" b="1">
                <a:latin typeface="Verdana"/>
                <a:cs typeface="Verdana"/>
              </a:rPr>
              <a:t>T</a:t>
            </a:r>
            <a:r>
              <a:rPr dirty="0" sz="2800" spc="5" b="1">
                <a:latin typeface="Verdana"/>
                <a:cs typeface="Verdana"/>
              </a:rPr>
              <a:t>,V</a:t>
            </a:r>
            <a:r>
              <a:rPr dirty="0" baseline="-17543" sz="2850" spc="7" b="1">
                <a:latin typeface="Verdana"/>
                <a:cs typeface="Verdana"/>
              </a:rPr>
              <a:t>N</a:t>
            </a:r>
            <a:r>
              <a:rPr dirty="0" baseline="1010" sz="4125" spc="7" b="1">
                <a:latin typeface="Cambria Math"/>
                <a:cs typeface="Cambria Math"/>
              </a:rPr>
              <a:t>∪</a:t>
            </a:r>
            <a:r>
              <a:rPr dirty="0" sz="2800" spc="5" b="1">
                <a:latin typeface="Verdana"/>
                <a:cs typeface="Verdana"/>
              </a:rPr>
              <a:t>{S</a:t>
            </a:r>
            <a:r>
              <a:rPr dirty="0" baseline="1010" sz="4125" spc="7" b="1" i="1">
                <a:latin typeface="Symbol"/>
                <a:cs typeface="Symbol"/>
              </a:rPr>
              <a:t></a:t>
            </a:r>
            <a:r>
              <a:rPr dirty="0" sz="2800" spc="5" b="1">
                <a:latin typeface="Verdana"/>
                <a:cs typeface="Verdana"/>
              </a:rPr>
              <a:t>},S</a:t>
            </a:r>
            <a:r>
              <a:rPr dirty="0" baseline="1010" sz="4125" spc="7" b="1" i="1">
                <a:latin typeface="Symbol"/>
                <a:cs typeface="Symbol"/>
              </a:rPr>
              <a:t></a:t>
            </a:r>
            <a:r>
              <a:rPr dirty="0" sz="2800" spc="5" b="1">
                <a:latin typeface="Verdana"/>
                <a:cs typeface="Verdana"/>
              </a:rPr>
              <a:t>,</a:t>
            </a:r>
            <a:r>
              <a:rPr dirty="0" baseline="1010" sz="4125" spc="7" b="1" i="1">
                <a:latin typeface="Symbol"/>
                <a:cs typeface="Symbol"/>
              </a:rPr>
              <a:t></a:t>
            </a:r>
            <a:r>
              <a:rPr dirty="0" baseline="1010" sz="4125" spc="7" b="1">
                <a:latin typeface="Cambria Math"/>
                <a:cs typeface="Cambria Math"/>
              </a:rPr>
              <a:t>∪</a:t>
            </a:r>
            <a:r>
              <a:rPr dirty="0" sz="2800" spc="5" b="1">
                <a:latin typeface="Verdana"/>
                <a:cs typeface="Verdana"/>
              </a:rPr>
              <a:t>{S</a:t>
            </a:r>
            <a:r>
              <a:rPr dirty="0" baseline="1010" sz="4125" spc="7" b="1" i="1">
                <a:latin typeface="Symbol"/>
                <a:cs typeface="Symbol"/>
              </a:rPr>
              <a:t></a:t>
            </a:r>
            <a:r>
              <a:rPr dirty="0" sz="2800" spc="5" b="1">
                <a:latin typeface="Verdana"/>
                <a:cs typeface="Verdana"/>
              </a:rPr>
              <a:t>S})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称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b="1" i="1">
                <a:latin typeface="Symbol"/>
                <a:cs typeface="Symbol"/>
              </a:rPr>
              <a:t></a:t>
            </a:r>
            <a:r>
              <a:rPr dirty="0" baseline="1010" sz="4125" spc="67" b="1">
                <a:latin typeface="黑体"/>
                <a:cs typeface="黑体"/>
              </a:rPr>
              <a:t>为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67" b="1">
                <a:latin typeface="黑体"/>
                <a:cs typeface="黑体"/>
              </a:rPr>
              <a:t>的拓 </a:t>
            </a:r>
            <a:r>
              <a:rPr dirty="0" sz="2750" spc="45" b="1">
                <a:latin typeface="黑体"/>
                <a:cs typeface="黑体"/>
              </a:rPr>
              <a:t>广文法。</a:t>
            </a:r>
            <a:endParaRPr sz="2750">
              <a:latin typeface="黑体"/>
              <a:cs typeface="黑体"/>
            </a:endParaRPr>
          </a:p>
          <a:p>
            <a:pPr marL="38100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拓广文法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b="1" i="1">
                <a:latin typeface="Symbol"/>
                <a:cs typeface="Symbol"/>
              </a:rPr>
              <a:t></a:t>
            </a:r>
            <a:r>
              <a:rPr dirty="0" baseline="1010" sz="4125" spc="67" b="1">
                <a:latin typeface="黑体"/>
                <a:cs typeface="黑体"/>
              </a:rPr>
              <a:t>的接受项目是唯一的</a:t>
            </a:r>
            <a:r>
              <a:rPr dirty="0" sz="2800" b="1">
                <a:latin typeface="Verdana"/>
                <a:cs typeface="Verdana"/>
              </a:rPr>
              <a:t>(</a:t>
            </a:r>
            <a:r>
              <a:rPr dirty="0" baseline="1010" sz="4125" spc="67" b="1">
                <a:latin typeface="黑体"/>
                <a:cs typeface="黑体"/>
              </a:rPr>
              <a:t>即</a:t>
            </a:r>
            <a:r>
              <a:rPr dirty="0" sz="2800" spc="5" b="1">
                <a:latin typeface="Verdana"/>
                <a:cs typeface="Verdana"/>
              </a:rPr>
              <a:t>S</a:t>
            </a:r>
            <a:r>
              <a:rPr dirty="0" baseline="1010" sz="4125" spc="7" b="1" i="1">
                <a:latin typeface="Symbol"/>
                <a:cs typeface="Symbol"/>
              </a:rPr>
              <a:t></a:t>
            </a:r>
            <a:r>
              <a:rPr dirty="0" sz="2800" spc="5" b="1">
                <a:latin typeface="Verdana"/>
                <a:cs typeface="Verdana"/>
              </a:rPr>
              <a:t>S·)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72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73227"/>
            <a:ext cx="5434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>
                <a:solidFill>
                  <a:srgbClr val="FF0000"/>
                </a:solidFill>
              </a:rPr>
              <a:t>定义</a:t>
            </a:r>
            <a:r>
              <a:rPr dirty="0" sz="3500" spc="15">
                <a:solidFill>
                  <a:srgbClr val="FF0000"/>
                </a:solidFill>
              </a:rPr>
              <a:t>4.10</a:t>
            </a:r>
            <a:r>
              <a:rPr dirty="0" sz="3600" spc="15" b="0">
                <a:solidFill>
                  <a:srgbClr val="FF0000"/>
                </a:solidFill>
                <a:latin typeface="黑体"/>
                <a:cs typeface="黑体"/>
              </a:rPr>
              <a:t>：</a:t>
            </a:r>
            <a:r>
              <a:rPr dirty="0" sz="3600" spc="15" b="0">
                <a:solidFill>
                  <a:srgbClr val="FF0000"/>
                </a:solidFill>
                <a:latin typeface="Verdana"/>
                <a:cs typeface="Verdana"/>
              </a:rPr>
              <a:t>LR(0)</a:t>
            </a:r>
            <a:r>
              <a:rPr dirty="0" sz="3500" spc="95">
                <a:solidFill>
                  <a:srgbClr val="FF0000"/>
                </a:solidFill>
              </a:rPr>
              <a:t>有效项目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8965" y="2136139"/>
            <a:ext cx="461645" cy="419734"/>
          </a:xfrm>
          <a:prstGeom prst="rect">
            <a:avLst/>
          </a:prstGeom>
        </p:spPr>
        <p:txBody>
          <a:bodyPr wrap="square" lIns="0" tIns="1460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800" spc="15">
                <a:latin typeface="Times New Roman"/>
                <a:cs typeface="Times New Roman"/>
              </a:rPr>
              <a:t>*</a:t>
            </a:r>
            <a:r>
              <a:rPr dirty="0" sz="2800">
                <a:latin typeface="Symbol"/>
                <a:cs typeface="Symbol"/>
              </a:rPr>
              <a:t>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927" y="978804"/>
            <a:ext cx="8124190" cy="4924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 marR="208279">
              <a:lnSpc>
                <a:spcPct val="104800"/>
              </a:lnSpc>
              <a:spcBef>
                <a:spcPts val="105"/>
              </a:spcBef>
            </a:pPr>
            <a:r>
              <a:rPr dirty="0" baseline="1010" sz="4125" spc="67" b="1">
                <a:latin typeface="黑体"/>
                <a:cs typeface="黑体"/>
              </a:rPr>
              <a:t>项目</a:t>
            </a:r>
            <a:r>
              <a:rPr dirty="0" baseline="1010" sz="4125" spc="22" b="1">
                <a:latin typeface="宋体"/>
                <a:cs typeface="宋体"/>
              </a:rPr>
              <a:t>A</a:t>
            </a:r>
            <a:r>
              <a:rPr dirty="0" baseline="1010" sz="4125" spc="22" b="1" i="1">
                <a:latin typeface="Symbol"/>
                <a:cs typeface="Symbol"/>
              </a:rPr>
              <a:t></a:t>
            </a:r>
            <a:r>
              <a:rPr dirty="0" baseline="-18018" sz="2775" spc="22" b="1">
                <a:latin typeface="宋体"/>
                <a:cs typeface="宋体"/>
              </a:rPr>
              <a:t>1</a:t>
            </a:r>
            <a:r>
              <a:rPr dirty="0" sz="2800" spc="15" b="1">
                <a:latin typeface="Times New Roman"/>
                <a:cs typeface="Times New Roman"/>
              </a:rPr>
              <a:t>·</a:t>
            </a:r>
            <a:r>
              <a:rPr dirty="0" baseline="1010" sz="4125" spc="22" b="1" i="1">
                <a:latin typeface="Symbol"/>
                <a:cs typeface="Symbol"/>
              </a:rPr>
              <a:t></a:t>
            </a:r>
            <a:r>
              <a:rPr dirty="0" baseline="-18018" sz="2775" spc="22" b="1">
                <a:latin typeface="宋体"/>
                <a:cs typeface="宋体"/>
              </a:rPr>
              <a:t>2</a:t>
            </a:r>
            <a:r>
              <a:rPr dirty="0" baseline="1010" sz="4125" spc="67" b="1">
                <a:latin typeface="黑体"/>
                <a:cs typeface="黑体"/>
              </a:rPr>
              <a:t>对活前缀</a:t>
            </a:r>
            <a:r>
              <a:rPr dirty="0" baseline="1010" sz="4125" spc="22" b="1" i="1">
                <a:latin typeface="Symbol"/>
                <a:cs typeface="Symbol"/>
              </a:rPr>
              <a:t></a:t>
            </a:r>
            <a:r>
              <a:rPr dirty="0" baseline="1010" sz="4125" spc="22" b="1">
                <a:latin typeface="宋体"/>
                <a:cs typeface="宋体"/>
              </a:rPr>
              <a:t>=</a:t>
            </a:r>
            <a:r>
              <a:rPr dirty="0" baseline="1010" sz="4125" spc="22" b="1" i="1">
                <a:latin typeface="Symbol"/>
                <a:cs typeface="Symbol"/>
              </a:rPr>
              <a:t></a:t>
            </a:r>
            <a:r>
              <a:rPr dirty="0" baseline="-18018" sz="2775" spc="22" b="1">
                <a:latin typeface="宋体"/>
                <a:cs typeface="宋体"/>
              </a:rPr>
              <a:t>1</a:t>
            </a:r>
            <a:r>
              <a:rPr dirty="0" baseline="1010" sz="4125" spc="67" b="1">
                <a:latin typeface="黑体"/>
                <a:cs typeface="黑体"/>
              </a:rPr>
              <a:t>是有效的，如果存在一 </a:t>
            </a:r>
            <a:r>
              <a:rPr dirty="0" sz="2750" spc="45" b="1">
                <a:latin typeface="黑体"/>
                <a:cs typeface="黑体"/>
              </a:rPr>
              <a:t>个规范推导：</a:t>
            </a:r>
            <a:endParaRPr sz="2750">
              <a:latin typeface="黑体"/>
              <a:cs typeface="黑体"/>
            </a:endParaRPr>
          </a:p>
          <a:p>
            <a:pPr marL="1490345">
              <a:lnSpc>
                <a:spcPct val="100000"/>
              </a:lnSpc>
              <a:spcBef>
                <a:spcPts val="2395"/>
              </a:spcBef>
              <a:tabLst>
                <a:tab pos="2309495" algn="l"/>
                <a:tab pos="3255645" algn="l"/>
                <a:tab pos="3862070" algn="l"/>
              </a:tabLst>
            </a:pPr>
            <a:r>
              <a:rPr dirty="0" sz="3100" spc="35" b="1">
                <a:latin typeface="宋体"/>
                <a:cs typeface="宋体"/>
              </a:rPr>
              <a:t>S	</a:t>
            </a:r>
            <a:r>
              <a:rPr dirty="0" sz="3100" spc="60" b="1" i="1">
                <a:latin typeface="Symbol"/>
                <a:cs typeface="Symbol"/>
              </a:rPr>
              <a:t></a:t>
            </a:r>
            <a:r>
              <a:rPr dirty="0" sz="3100" spc="60" b="1">
                <a:latin typeface="宋体"/>
                <a:cs typeface="宋体"/>
              </a:rPr>
              <a:t>A</a:t>
            </a:r>
            <a:r>
              <a:rPr dirty="0" sz="3100" spc="60" b="1" i="1">
                <a:latin typeface="Symbol"/>
                <a:cs typeface="Symbol"/>
              </a:rPr>
              <a:t></a:t>
            </a:r>
            <a:r>
              <a:rPr dirty="0" sz="3100" spc="60">
                <a:latin typeface="Times New Roman"/>
                <a:cs typeface="Times New Roman"/>
              </a:rPr>
              <a:t>	</a:t>
            </a:r>
            <a:r>
              <a:rPr dirty="0" sz="3100" spc="95" b="1" i="1">
                <a:latin typeface="Symbol"/>
                <a:cs typeface="Symbol"/>
              </a:rPr>
              <a:t></a:t>
            </a:r>
            <a:r>
              <a:rPr dirty="0" sz="3100" spc="95">
                <a:latin typeface="Times New Roman"/>
                <a:cs typeface="Times New Roman"/>
              </a:rPr>
              <a:t>	</a:t>
            </a:r>
            <a:r>
              <a:rPr dirty="0" sz="3100" spc="55" b="1" i="1">
                <a:latin typeface="Symbol"/>
                <a:cs typeface="Symbol"/>
              </a:rPr>
              <a:t></a:t>
            </a:r>
            <a:r>
              <a:rPr dirty="0" baseline="-18970" sz="3075" spc="82" b="1">
                <a:latin typeface="宋体"/>
                <a:cs typeface="宋体"/>
              </a:rPr>
              <a:t>1</a:t>
            </a:r>
            <a:r>
              <a:rPr dirty="0" sz="3100" spc="55" b="1" i="1">
                <a:latin typeface="Symbol"/>
                <a:cs typeface="Symbol"/>
              </a:rPr>
              <a:t></a:t>
            </a:r>
            <a:r>
              <a:rPr dirty="0" baseline="-18970" sz="3075" spc="82" b="1">
                <a:latin typeface="宋体"/>
                <a:cs typeface="宋体"/>
              </a:rPr>
              <a:t>2</a:t>
            </a:r>
            <a:r>
              <a:rPr dirty="0" sz="3100" spc="55" b="1" i="1">
                <a:latin typeface="Symbol"/>
                <a:cs typeface="Symbol"/>
              </a:rPr>
              <a:t></a:t>
            </a:r>
            <a:r>
              <a:rPr dirty="0" sz="3100" spc="85" b="1">
                <a:latin typeface="宋体"/>
                <a:cs typeface="宋体"/>
              </a:rPr>
              <a:t>。</a:t>
            </a:r>
            <a:endParaRPr sz="31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/>
              <a:cs typeface="Times New Roman"/>
            </a:endParaRPr>
          </a:p>
          <a:p>
            <a:pPr algn="just" marL="393700" marR="30480" indent="-342900">
              <a:lnSpc>
                <a:spcPct val="103099"/>
              </a:lnSpc>
              <a:buClr>
                <a:srgbClr val="0099CC"/>
              </a:buClr>
              <a:buSzPct val="72727"/>
              <a:buFont typeface="Arial"/>
              <a:buChar char="■"/>
              <a:tabLst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推广：若项目</a:t>
            </a:r>
            <a:r>
              <a:rPr dirty="0" baseline="1010" sz="4125" spc="30" b="1">
                <a:latin typeface="宋体"/>
                <a:cs typeface="宋体"/>
              </a:rPr>
              <a:t>A</a:t>
            </a:r>
            <a:r>
              <a:rPr dirty="0" baseline="1010" sz="4125" spc="30" b="1" i="1">
                <a:latin typeface="Symbol"/>
                <a:cs typeface="Symbol"/>
              </a:rPr>
              <a:t></a:t>
            </a:r>
            <a:r>
              <a:rPr dirty="0" sz="2800" spc="20" b="1">
                <a:latin typeface="Times New Roman"/>
                <a:cs typeface="Times New Roman"/>
              </a:rPr>
              <a:t>·</a:t>
            </a:r>
            <a:r>
              <a:rPr dirty="0" baseline="1010" sz="4125" spc="30" b="1">
                <a:latin typeface="宋体"/>
                <a:cs typeface="宋体"/>
              </a:rPr>
              <a:t>B</a:t>
            </a:r>
            <a:r>
              <a:rPr dirty="0" baseline="1010" sz="4125" spc="30" b="1" i="1">
                <a:latin typeface="Symbol"/>
                <a:cs typeface="Symbol"/>
              </a:rPr>
              <a:t></a:t>
            </a:r>
            <a:r>
              <a:rPr dirty="0" baseline="1010" sz="4125" spc="67" b="1">
                <a:latin typeface="黑体"/>
                <a:cs typeface="黑体"/>
              </a:rPr>
              <a:t>对活前缀</a:t>
            </a:r>
            <a:r>
              <a:rPr dirty="0" baseline="1010" sz="4125" spc="30" b="1" i="1">
                <a:latin typeface="Symbol"/>
                <a:cs typeface="Symbol"/>
              </a:rPr>
              <a:t></a:t>
            </a:r>
            <a:r>
              <a:rPr dirty="0" baseline="1010" sz="4125" spc="30" b="1">
                <a:latin typeface="宋体"/>
                <a:cs typeface="宋体"/>
              </a:rPr>
              <a:t>=</a:t>
            </a:r>
            <a:r>
              <a:rPr dirty="0" baseline="1010" sz="4125" spc="30" b="1" i="1">
                <a:latin typeface="Symbol"/>
                <a:cs typeface="Symbol"/>
              </a:rPr>
              <a:t></a:t>
            </a:r>
            <a:r>
              <a:rPr dirty="0" baseline="1010" sz="4125" spc="67" b="1">
                <a:latin typeface="黑体"/>
                <a:cs typeface="黑体"/>
              </a:rPr>
              <a:t>是有效的，并 且</a:t>
            </a:r>
            <a:r>
              <a:rPr dirty="0" baseline="1010" sz="4125" spc="44" b="1">
                <a:latin typeface="宋体"/>
                <a:cs typeface="宋体"/>
              </a:rPr>
              <a:t>B</a:t>
            </a:r>
            <a:r>
              <a:rPr dirty="0" baseline="1010" sz="4125" spc="44" b="1" i="1">
                <a:latin typeface="Symbol"/>
                <a:cs typeface="Symbol"/>
              </a:rPr>
              <a:t></a:t>
            </a:r>
            <a:r>
              <a:rPr dirty="0" baseline="1010" sz="4125" spc="67" b="1">
                <a:latin typeface="黑体"/>
                <a:cs typeface="黑体"/>
              </a:rPr>
              <a:t>是一个产生式，则项目</a:t>
            </a:r>
            <a:r>
              <a:rPr dirty="0" baseline="1010" sz="4125" spc="30" b="1">
                <a:latin typeface="宋体"/>
                <a:cs typeface="宋体"/>
              </a:rPr>
              <a:t>B</a:t>
            </a:r>
            <a:r>
              <a:rPr dirty="0" baseline="1010" sz="4125" spc="30" b="1" i="1">
                <a:latin typeface="Symbol"/>
                <a:cs typeface="Symbol"/>
              </a:rPr>
              <a:t></a:t>
            </a:r>
            <a:r>
              <a:rPr dirty="0" sz="2800" spc="20" b="1">
                <a:latin typeface="Times New Roman"/>
                <a:cs typeface="Times New Roman"/>
              </a:rPr>
              <a:t>·</a:t>
            </a:r>
            <a:r>
              <a:rPr dirty="0" baseline="1010" sz="4125" spc="30" b="1" i="1">
                <a:latin typeface="Symbol"/>
                <a:cs typeface="Symbol"/>
              </a:rPr>
              <a:t></a:t>
            </a:r>
            <a:r>
              <a:rPr dirty="0" baseline="1010" sz="4125" spc="67" b="1">
                <a:latin typeface="黑体"/>
                <a:cs typeface="黑体"/>
              </a:rPr>
              <a:t>对活前缀</a:t>
            </a:r>
            <a:r>
              <a:rPr dirty="0" baseline="1010" sz="4125" spc="30" b="1" i="1">
                <a:latin typeface="Symbol"/>
                <a:cs typeface="Symbol"/>
              </a:rPr>
              <a:t></a:t>
            </a:r>
            <a:r>
              <a:rPr dirty="0" baseline="1010" sz="4125" spc="30" b="1">
                <a:latin typeface="宋体"/>
                <a:cs typeface="宋体"/>
              </a:rPr>
              <a:t>=</a:t>
            </a:r>
            <a:r>
              <a:rPr dirty="0" baseline="1010" sz="4125" spc="30" b="1" i="1">
                <a:latin typeface="Symbol"/>
                <a:cs typeface="Symbol"/>
              </a:rPr>
              <a:t></a:t>
            </a:r>
            <a:r>
              <a:rPr dirty="0" baseline="1010" sz="4125" spc="30" b="1" i="1">
                <a:latin typeface="Times New Roman"/>
                <a:cs typeface="Times New Roman"/>
              </a:rPr>
              <a:t> </a:t>
            </a:r>
            <a:r>
              <a:rPr dirty="0" sz="2750" spc="45" b="1">
                <a:latin typeface="黑体"/>
                <a:cs typeface="黑体"/>
              </a:rPr>
              <a:t>也是有效的。</a:t>
            </a:r>
            <a:endParaRPr sz="27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99CC"/>
              </a:buClr>
              <a:buFont typeface="Arial"/>
              <a:buChar char="■"/>
            </a:pPr>
            <a:endParaRPr sz="345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30" b="1">
                <a:solidFill>
                  <a:srgbClr val="0000FF"/>
                </a:solidFill>
                <a:latin typeface="宋体"/>
                <a:cs typeface="宋体"/>
              </a:rPr>
              <a:t>LR(0)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项目</a:t>
            </a:r>
            <a:r>
              <a:rPr dirty="0" baseline="1010" sz="4125" spc="22" b="1">
                <a:solidFill>
                  <a:srgbClr val="0000FF"/>
                </a:solidFill>
                <a:latin typeface="宋体"/>
                <a:cs typeface="宋体"/>
              </a:rPr>
              <a:t>S</a:t>
            </a:r>
            <a:r>
              <a:rPr dirty="0" baseline="1010" sz="4125" spc="22" b="1" i="1">
                <a:solidFill>
                  <a:srgbClr val="0000FF"/>
                </a:solidFill>
                <a:latin typeface="Symbol"/>
                <a:cs typeface="Symbol"/>
              </a:rPr>
              <a:t></a:t>
            </a:r>
            <a:r>
              <a:rPr dirty="0" sz="2800" spc="15" b="1">
                <a:solidFill>
                  <a:srgbClr val="0000FF"/>
                </a:solidFill>
                <a:latin typeface="Times New Roman"/>
                <a:cs typeface="Times New Roman"/>
              </a:rPr>
              <a:t>·</a:t>
            </a:r>
            <a:r>
              <a:rPr dirty="0" baseline="1010" sz="4125" spc="22" b="1">
                <a:solidFill>
                  <a:srgbClr val="0000FF"/>
                </a:solidFill>
                <a:latin typeface="宋体"/>
                <a:cs typeface="宋体"/>
              </a:rPr>
              <a:t>S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是活前缀</a:t>
            </a:r>
            <a:r>
              <a:rPr dirty="0" baseline="1010" sz="4125" spc="22" b="1" i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的有效项目</a:t>
            </a:r>
            <a:endParaRPr baseline="1010" sz="4125">
              <a:latin typeface="黑体"/>
              <a:cs typeface="黑体"/>
            </a:endParaRPr>
          </a:p>
          <a:p>
            <a:pPr marL="393700">
              <a:lnSpc>
                <a:spcPct val="100000"/>
              </a:lnSpc>
              <a:spcBef>
                <a:spcPts val="65"/>
              </a:spcBef>
            </a:pPr>
            <a:r>
              <a:rPr dirty="0" sz="2750" spc="45" b="1">
                <a:latin typeface="黑体"/>
                <a:cs typeface="黑体"/>
              </a:rPr>
              <a:t>（这里取</a:t>
            </a:r>
            <a:r>
              <a:rPr dirty="0" sz="2750" spc="20" b="1" i="1">
                <a:latin typeface="Symbol"/>
                <a:cs typeface="Symbol"/>
              </a:rPr>
              <a:t></a:t>
            </a:r>
            <a:r>
              <a:rPr dirty="0" sz="2750" spc="20" b="1">
                <a:latin typeface="宋体"/>
                <a:cs typeface="宋体"/>
              </a:rPr>
              <a:t>=</a:t>
            </a:r>
            <a:r>
              <a:rPr dirty="0" sz="2750" spc="20" b="1" i="1">
                <a:latin typeface="Symbol"/>
                <a:cs typeface="Symbol"/>
              </a:rPr>
              <a:t></a:t>
            </a:r>
            <a:r>
              <a:rPr dirty="0" sz="2750" spc="20" b="1">
                <a:latin typeface="黑体"/>
                <a:cs typeface="黑体"/>
              </a:rPr>
              <a:t>，</a:t>
            </a:r>
            <a:r>
              <a:rPr dirty="0" sz="2750" spc="20" b="1" i="1">
                <a:latin typeface="Symbol"/>
                <a:cs typeface="Symbol"/>
              </a:rPr>
              <a:t></a:t>
            </a:r>
            <a:r>
              <a:rPr dirty="0" baseline="-18018" sz="2775" spc="30" b="1">
                <a:latin typeface="宋体"/>
                <a:cs typeface="宋体"/>
              </a:rPr>
              <a:t>1</a:t>
            </a:r>
            <a:r>
              <a:rPr dirty="0" sz="2750" spc="20" b="1">
                <a:latin typeface="宋体"/>
                <a:cs typeface="宋体"/>
              </a:rPr>
              <a:t>=</a:t>
            </a:r>
            <a:r>
              <a:rPr dirty="0" sz="2750" spc="20" b="1" i="1">
                <a:latin typeface="Symbol"/>
                <a:cs typeface="Symbol"/>
              </a:rPr>
              <a:t></a:t>
            </a:r>
            <a:r>
              <a:rPr dirty="0" sz="2750" spc="20" b="1">
                <a:latin typeface="黑体"/>
                <a:cs typeface="黑体"/>
              </a:rPr>
              <a:t>，</a:t>
            </a:r>
            <a:r>
              <a:rPr dirty="0" sz="2750" spc="20" b="1" i="1">
                <a:latin typeface="Symbol"/>
                <a:cs typeface="Symbol"/>
              </a:rPr>
              <a:t></a:t>
            </a:r>
            <a:r>
              <a:rPr dirty="0" baseline="-18018" sz="2775" spc="30" b="1">
                <a:latin typeface="宋体"/>
                <a:cs typeface="宋体"/>
              </a:rPr>
              <a:t>2</a:t>
            </a:r>
            <a:r>
              <a:rPr dirty="0" sz="2750" spc="20" b="1">
                <a:latin typeface="宋体"/>
                <a:cs typeface="宋体"/>
              </a:rPr>
              <a:t>=S</a:t>
            </a:r>
            <a:r>
              <a:rPr dirty="0" sz="2750" spc="20" b="1">
                <a:latin typeface="黑体"/>
                <a:cs typeface="黑体"/>
              </a:rPr>
              <a:t>，</a:t>
            </a:r>
            <a:r>
              <a:rPr dirty="0" sz="2750" spc="20" b="1">
                <a:latin typeface="宋体"/>
                <a:cs typeface="宋体"/>
              </a:rPr>
              <a:t>A=S</a:t>
            </a:r>
            <a:r>
              <a:rPr dirty="0" sz="2750" spc="20" b="1" i="1">
                <a:latin typeface="Symbol"/>
                <a:cs typeface="Symbol"/>
              </a:rPr>
              <a:t></a:t>
            </a:r>
            <a:r>
              <a:rPr dirty="0" sz="2750" spc="20" b="1">
                <a:latin typeface="黑体"/>
                <a:cs typeface="黑体"/>
              </a:rPr>
              <a:t>）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72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17754"/>
            <a:ext cx="7833359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45">
                <a:solidFill>
                  <a:srgbClr val="FF0000"/>
                </a:solidFill>
              </a:rPr>
              <a:t>LR(0)</a:t>
            </a:r>
            <a:r>
              <a:rPr dirty="0" sz="3500" spc="95">
                <a:solidFill>
                  <a:srgbClr val="FF0000"/>
                </a:solidFill>
              </a:rPr>
              <a:t>有效项目集和</a:t>
            </a:r>
            <a:r>
              <a:rPr dirty="0" sz="3500" spc="45">
                <a:solidFill>
                  <a:srgbClr val="FF0000"/>
                </a:solidFill>
              </a:rPr>
              <a:t>LR(0)</a:t>
            </a:r>
            <a:r>
              <a:rPr dirty="0" sz="3500" spc="95">
                <a:solidFill>
                  <a:srgbClr val="FF0000"/>
                </a:solidFill>
              </a:rPr>
              <a:t>项目集规范族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307340" y="1707387"/>
            <a:ext cx="8392160" cy="23298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dirty="0" baseline="1010" sz="4125" spc="67" b="1">
                <a:latin typeface="黑体"/>
                <a:cs typeface="黑体"/>
              </a:rPr>
              <a:t>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67" b="1">
                <a:latin typeface="黑体"/>
                <a:cs typeface="黑体"/>
              </a:rPr>
              <a:t>的某个活前缀</a:t>
            </a:r>
            <a:r>
              <a:rPr dirty="0" baseline="1010" sz="4125" spc="15" b="1" i="1">
                <a:latin typeface="Symbol"/>
                <a:cs typeface="Symbol"/>
              </a:rPr>
              <a:t></a:t>
            </a:r>
            <a:r>
              <a:rPr dirty="0" baseline="1010" sz="4125" spc="67" b="1">
                <a:latin typeface="黑体"/>
                <a:cs typeface="黑体"/>
              </a:rPr>
              <a:t>的所有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有效项目组成的集 合称为</a:t>
            </a:r>
            <a:r>
              <a:rPr dirty="0" baseline="1010" sz="4125" spc="15" b="1" i="1">
                <a:latin typeface="Symbol"/>
                <a:cs typeface="Symbol"/>
              </a:rPr>
              <a:t>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有效项目集。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1010" sz="4125" spc="67" b="1">
                <a:latin typeface="黑体"/>
                <a:cs typeface="黑体"/>
              </a:rPr>
              <a:t>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67" b="1">
                <a:latin typeface="黑体"/>
                <a:cs typeface="黑体"/>
              </a:rPr>
              <a:t>的所有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有效项目集组成的集合称为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52" b="1">
                <a:latin typeface="黑体"/>
                <a:cs typeface="黑体"/>
              </a:rPr>
              <a:t>的</a:t>
            </a:r>
            <a:endParaRPr baseline="1010" sz="41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项目集规范族。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72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531241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定义</a:t>
            </a:r>
            <a:r>
              <a:rPr dirty="0" sz="3500" spc="55">
                <a:solidFill>
                  <a:srgbClr val="FF0000"/>
                </a:solidFill>
              </a:rPr>
              <a:t>4.11：</a:t>
            </a:r>
            <a:r>
              <a:rPr dirty="0" sz="3500" spc="95">
                <a:solidFill>
                  <a:srgbClr val="FF0000"/>
                </a:solidFill>
              </a:rPr>
              <a:t>闭包</a:t>
            </a:r>
            <a:r>
              <a:rPr dirty="0" sz="3500" spc="45">
                <a:solidFill>
                  <a:srgbClr val="FF0000"/>
                </a:solidFill>
              </a:rPr>
              <a:t>(closure)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547052" y="1417828"/>
            <a:ext cx="7973059" cy="36550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dirty="0" baseline="1010" sz="4125" spc="67" b="1">
                <a:latin typeface="黑体"/>
                <a:cs typeface="黑体"/>
              </a:rPr>
              <a:t>设</a:t>
            </a:r>
            <a:r>
              <a:rPr dirty="0" sz="2800" spc="-5" b="1">
                <a:latin typeface="Verdana"/>
                <a:cs typeface="Verdana"/>
              </a:rPr>
              <a:t>I</a:t>
            </a:r>
            <a:r>
              <a:rPr dirty="0" baseline="1010" sz="4125" spc="67" b="1">
                <a:latin typeface="黑体"/>
                <a:cs typeface="黑体"/>
              </a:rPr>
              <a:t>是文法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67" b="1">
                <a:latin typeface="黑体"/>
                <a:cs typeface="黑体"/>
              </a:rPr>
              <a:t>的一个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项目集合</a:t>
            </a:r>
            <a:r>
              <a:rPr dirty="0" baseline="1010" sz="4125" b="1">
                <a:latin typeface="黑体"/>
                <a:cs typeface="黑体"/>
              </a:rPr>
              <a:t>，</a:t>
            </a:r>
            <a:r>
              <a:rPr dirty="0" sz="2800" b="1">
                <a:latin typeface="Verdana"/>
                <a:cs typeface="Verdana"/>
              </a:rPr>
              <a:t>closure(I)  </a:t>
            </a:r>
            <a:r>
              <a:rPr dirty="0" baseline="1010" sz="4125" spc="67" b="1">
                <a:latin typeface="黑体"/>
                <a:cs typeface="黑体"/>
              </a:rPr>
              <a:t>是从</a:t>
            </a:r>
            <a:r>
              <a:rPr dirty="0" sz="2800" b="1">
                <a:latin typeface="Verdana"/>
                <a:cs typeface="Verdana"/>
              </a:rPr>
              <a:t>I</a:t>
            </a:r>
            <a:r>
              <a:rPr dirty="0" sz="2800" spc="-5" b="1">
                <a:latin typeface="Verdana"/>
                <a:cs typeface="Verdana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出发，用下面的方法构造的项目集：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1122045" indent="-652780">
              <a:lnSpc>
                <a:spcPct val="100000"/>
              </a:lnSpc>
              <a:buAutoNum type="arabicParenBoth"/>
              <a:tabLst>
                <a:tab pos="1122680" algn="l"/>
              </a:tabLst>
            </a:pP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中的每一个项目都属于</a:t>
            </a:r>
            <a:r>
              <a:rPr dirty="0" sz="2400" b="1">
                <a:latin typeface="Verdana"/>
                <a:cs typeface="Verdana"/>
              </a:rPr>
              <a:t>closure(I)</a:t>
            </a:r>
            <a:r>
              <a:rPr dirty="0" baseline="1182" sz="3525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marL="1066165" marR="2024380" indent="-596900">
              <a:lnSpc>
                <a:spcPct val="100800"/>
              </a:lnSpc>
              <a:spcBef>
                <a:spcPts val="505"/>
              </a:spcBef>
              <a:buSzPct val="102127"/>
              <a:buFont typeface="Verdana"/>
              <a:buAutoNum type="arabicParenBoth"/>
              <a:tabLst>
                <a:tab pos="1122680" algn="l"/>
              </a:tabLst>
            </a:pPr>
            <a:r>
              <a:rPr dirty="0"/>
              <a:t>	</a:t>
            </a:r>
            <a:r>
              <a:rPr dirty="0" baseline="1182" sz="3525" spc="75" b="1">
                <a:latin typeface="黑体"/>
                <a:cs typeface="黑体"/>
              </a:rPr>
              <a:t>若项目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baseline="1182" sz="3525" spc="37" b="1" i="1">
                <a:latin typeface="Symbol"/>
                <a:cs typeface="Symbol"/>
              </a:rPr>
              <a:t></a:t>
            </a:r>
            <a:r>
              <a:rPr dirty="0" sz="2400" spc="-5" b="1">
                <a:latin typeface="Verdana"/>
                <a:cs typeface="Verdana"/>
              </a:rPr>
              <a:t>·B</a:t>
            </a:r>
            <a:r>
              <a:rPr dirty="0" baseline="1182" sz="3525" spc="30" b="1" i="1">
                <a:latin typeface="Symbol"/>
                <a:cs typeface="Symbol"/>
              </a:rPr>
              <a:t></a:t>
            </a:r>
            <a:r>
              <a:rPr dirty="0" baseline="1182" sz="3525" spc="75" b="1">
                <a:latin typeface="黑体"/>
                <a:cs typeface="黑体"/>
              </a:rPr>
              <a:t>属于</a:t>
            </a:r>
            <a:r>
              <a:rPr dirty="0" sz="2400" b="1">
                <a:latin typeface="Verdana"/>
                <a:cs typeface="Verdana"/>
              </a:rPr>
              <a:t>closu</a:t>
            </a:r>
            <a:r>
              <a:rPr dirty="0" sz="2400" spc="-10" b="1">
                <a:latin typeface="Verdana"/>
                <a:cs typeface="Verdana"/>
              </a:rPr>
              <a:t>r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44" b="1">
                <a:latin typeface="黑体"/>
                <a:cs typeface="黑体"/>
              </a:rPr>
              <a:t>， </a:t>
            </a:r>
            <a:r>
              <a:rPr dirty="0" baseline="1182" sz="3525" spc="75" b="1">
                <a:latin typeface="黑体"/>
                <a:cs typeface="黑体"/>
              </a:rPr>
              <a:t>且</a:t>
            </a:r>
            <a:r>
              <a:rPr dirty="0" sz="2400" spc="25" b="1">
                <a:latin typeface="Verdana"/>
                <a:cs typeface="Verdana"/>
              </a:rPr>
              <a:t>B</a:t>
            </a:r>
            <a:r>
              <a:rPr dirty="0" baseline="1182" sz="3525" spc="37" b="1" i="1">
                <a:latin typeface="Symbol"/>
                <a:cs typeface="Symbol"/>
              </a:rPr>
              <a:t></a:t>
            </a:r>
            <a:r>
              <a:rPr dirty="0" baseline="1182" sz="3525" spc="75" b="1">
                <a:latin typeface="黑体"/>
                <a:cs typeface="黑体"/>
              </a:rPr>
              <a:t>是</a:t>
            </a:r>
            <a:r>
              <a:rPr dirty="0" sz="2400" b="1">
                <a:latin typeface="Verdana"/>
                <a:cs typeface="Verdana"/>
              </a:rPr>
              <a:t>G</a:t>
            </a:r>
            <a:r>
              <a:rPr dirty="0" baseline="1182" sz="3525" spc="75" b="1">
                <a:latin typeface="黑体"/>
                <a:cs typeface="黑体"/>
              </a:rPr>
              <a:t>的一个产生式，</a:t>
            </a:r>
            <a:endParaRPr baseline="1182" sz="3525">
              <a:latin typeface="黑体"/>
              <a:cs typeface="黑体"/>
            </a:endParaRPr>
          </a:p>
          <a:p>
            <a:pPr marL="1066165" marR="2797175">
              <a:lnSpc>
                <a:spcPts val="2900"/>
              </a:lnSpc>
              <a:spcBef>
                <a:spcPts val="80"/>
              </a:spcBef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-5" b="1">
                <a:latin typeface="Verdana"/>
                <a:cs typeface="Verdana"/>
              </a:rPr>
              <a:t>B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spc="-5" b="1">
                <a:latin typeface="Verdana"/>
                <a:cs typeface="Verdana"/>
              </a:rPr>
              <a:t>·</a:t>
            </a:r>
            <a:r>
              <a:rPr dirty="0" baseline="1182" sz="3525" spc="37" b="1" i="1">
                <a:latin typeface="Symbol"/>
                <a:cs typeface="Symbol"/>
              </a:rPr>
              <a:t></a:t>
            </a:r>
            <a:r>
              <a:rPr dirty="0" baseline="1182" sz="3525" spc="75" b="1">
                <a:latin typeface="黑体"/>
                <a:cs typeface="黑体"/>
              </a:rPr>
              <a:t>不属于</a:t>
            </a:r>
            <a:r>
              <a:rPr dirty="0" sz="2400" b="1">
                <a:latin typeface="Verdana"/>
                <a:cs typeface="Verdana"/>
              </a:rPr>
              <a:t>closu</a:t>
            </a:r>
            <a:r>
              <a:rPr dirty="0" sz="2400" spc="-10" b="1">
                <a:latin typeface="Verdana"/>
                <a:cs typeface="Verdana"/>
              </a:rPr>
              <a:t>r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44" b="1">
                <a:latin typeface="黑体"/>
                <a:cs typeface="黑体"/>
              </a:rPr>
              <a:t>， </a:t>
            </a:r>
            <a:r>
              <a:rPr dirty="0" baseline="1182" sz="3525" spc="75" b="1">
                <a:latin typeface="黑体"/>
                <a:cs typeface="黑体"/>
              </a:rPr>
              <a:t>则将</a:t>
            </a:r>
            <a:r>
              <a:rPr dirty="0" sz="2400" spc="-5" b="1">
                <a:latin typeface="Verdana"/>
                <a:cs typeface="Verdana"/>
              </a:rPr>
              <a:t>B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spc="-5" b="1">
                <a:latin typeface="Verdana"/>
                <a:cs typeface="Verdana"/>
              </a:rPr>
              <a:t>·</a:t>
            </a:r>
            <a:r>
              <a:rPr dirty="0" baseline="1182" sz="3525" spc="37" b="1" i="1">
                <a:latin typeface="Symbol"/>
                <a:cs typeface="Symbol"/>
              </a:rPr>
              <a:t></a:t>
            </a:r>
            <a:r>
              <a:rPr dirty="0" baseline="1182" sz="3525" spc="75" b="1">
                <a:latin typeface="黑体"/>
                <a:cs typeface="黑体"/>
              </a:rPr>
              <a:t>加入</a:t>
            </a:r>
            <a:r>
              <a:rPr dirty="0" sz="2400" b="1">
                <a:latin typeface="Verdana"/>
                <a:cs typeface="Verdana"/>
              </a:rPr>
              <a:t>closu</a:t>
            </a:r>
            <a:r>
              <a:rPr dirty="0" sz="2400" spc="-10" b="1">
                <a:latin typeface="Verdana"/>
                <a:cs typeface="Verdana"/>
              </a:rPr>
              <a:t>r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marL="1122045" indent="-652780">
              <a:lnSpc>
                <a:spcPct val="100000"/>
              </a:lnSpc>
              <a:spcBef>
                <a:spcPts val="434"/>
              </a:spcBef>
              <a:buSzPct val="102127"/>
              <a:buFont typeface="Verdana"/>
              <a:buAutoNum type="arabicParenBoth" startAt="3"/>
              <a:tabLst>
                <a:tab pos="112268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重复规则</a:t>
            </a:r>
            <a:r>
              <a:rPr dirty="0" sz="2400" spc="10" b="1">
                <a:latin typeface="Verdana"/>
                <a:cs typeface="Verdana"/>
              </a:rPr>
              <a:t>(2)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直到</a:t>
            </a:r>
            <a:r>
              <a:rPr dirty="0" sz="2400" spc="-5" b="1">
                <a:latin typeface="Verdana"/>
                <a:cs typeface="Verdana"/>
              </a:rPr>
              <a:t>closure(I)</a:t>
            </a:r>
            <a:r>
              <a:rPr dirty="0" baseline="1182" sz="3525" spc="75" b="1">
                <a:latin typeface="黑体"/>
                <a:cs typeface="黑体"/>
              </a:rPr>
              <a:t>不再增大为止。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72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41299"/>
            <a:ext cx="69615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9495" algn="l"/>
              </a:tabLst>
            </a:pPr>
            <a:r>
              <a:rPr dirty="0" sz="3900" spc="90"/>
              <a:t>算法</a:t>
            </a:r>
            <a:r>
              <a:rPr dirty="0" sz="3900" spc="40"/>
              <a:t>4.4	</a:t>
            </a:r>
            <a:r>
              <a:rPr dirty="0" sz="4000">
                <a:latin typeface="Times New Roman"/>
                <a:cs typeface="Times New Roman"/>
              </a:rPr>
              <a:t>closure(I)</a:t>
            </a:r>
            <a:r>
              <a:rPr dirty="0" sz="3900" spc="90"/>
              <a:t>的构造过程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60780"/>
            <a:ext cx="5439410" cy="43446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baseline="1182" sz="3525" spc="75" b="1">
                <a:latin typeface="黑体"/>
                <a:cs typeface="黑体"/>
              </a:rPr>
              <a:t>输入：项目集合</a:t>
            </a:r>
            <a:r>
              <a:rPr dirty="0" sz="2400" b="1" i="1">
                <a:latin typeface="Times New Roman"/>
                <a:cs typeface="Times New Roman"/>
              </a:rPr>
              <a:t>I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12700" marR="2004060">
              <a:lnSpc>
                <a:spcPct val="121500"/>
              </a:lnSpc>
              <a:spcBef>
                <a:spcPts val="5"/>
              </a:spcBef>
            </a:pPr>
            <a:r>
              <a:rPr dirty="0" baseline="1182" sz="3525" spc="75" b="1">
                <a:latin typeface="黑体"/>
                <a:cs typeface="黑体"/>
              </a:rPr>
              <a:t>输出：集合</a:t>
            </a:r>
            <a:r>
              <a:rPr dirty="0" sz="2400" b="1">
                <a:latin typeface="Times New Roman"/>
                <a:cs typeface="Times New Roman"/>
              </a:rPr>
              <a:t>J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spc="-5" b="1">
                <a:latin typeface="Times New Roman"/>
                <a:cs typeface="Times New Roman"/>
              </a:rPr>
              <a:t>cl</a:t>
            </a:r>
            <a:r>
              <a:rPr dirty="0" sz="2400" b="1">
                <a:latin typeface="Times New Roman"/>
                <a:cs typeface="Times New Roman"/>
              </a:rPr>
              <a:t>osu</a:t>
            </a:r>
            <a:r>
              <a:rPr dirty="0" sz="2400" spc="-5" b="1">
                <a:latin typeface="Times New Roman"/>
                <a:cs typeface="Times New Roman"/>
              </a:rPr>
              <a:t>re</a:t>
            </a:r>
            <a:r>
              <a:rPr dirty="0" sz="2400" b="1">
                <a:latin typeface="Times New Roman"/>
                <a:cs typeface="Times New Roman"/>
              </a:rPr>
              <a:t>(I)</a:t>
            </a:r>
            <a:r>
              <a:rPr dirty="0" baseline="1182" sz="3525" spc="44" b="1">
                <a:latin typeface="黑体"/>
                <a:cs typeface="黑体"/>
              </a:rPr>
              <a:t>。 </a:t>
            </a:r>
            <a:r>
              <a:rPr dirty="0" sz="2350" spc="50" b="1">
                <a:latin typeface="黑体"/>
                <a:cs typeface="黑体"/>
              </a:rPr>
              <a:t>方法：</a:t>
            </a:r>
            <a:endParaRPr sz="2350">
              <a:latin typeface="黑体"/>
              <a:cs typeface="黑体"/>
            </a:endParaRPr>
          </a:p>
          <a:p>
            <a:pPr marL="317500">
              <a:lnSpc>
                <a:spcPct val="100000"/>
              </a:lnSpc>
              <a:spcBef>
                <a:spcPts val="570"/>
              </a:spcBef>
            </a:pPr>
            <a:r>
              <a:rPr dirty="0" sz="2400" spc="-5" b="1">
                <a:latin typeface="Times New Roman"/>
                <a:cs typeface="Times New Roman"/>
              </a:rPr>
              <a:t>J=I;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Times New Roman"/>
                <a:cs typeface="Times New Roman"/>
              </a:rPr>
              <a:t>do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20"/>
              </a:spcBef>
            </a:pPr>
            <a:r>
              <a:rPr dirty="0" sz="2400" spc="-5" b="1">
                <a:latin typeface="Times New Roman"/>
                <a:cs typeface="Times New Roman"/>
              </a:rPr>
              <a:t>J_new=J;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J_new</a:t>
            </a:r>
            <a:r>
              <a:rPr dirty="0" baseline="1182" sz="3525" spc="75" b="1">
                <a:latin typeface="黑体"/>
                <a:cs typeface="黑体"/>
              </a:rPr>
              <a:t>中的每一个项目</a:t>
            </a:r>
            <a:r>
              <a:rPr dirty="0" sz="2400" spc="15" b="1">
                <a:latin typeface="Times New Roman"/>
                <a:cs typeface="Times New Roman"/>
              </a:rPr>
              <a:t>A</a:t>
            </a:r>
            <a:r>
              <a:rPr dirty="0" baseline="1182" sz="3525" spc="22" b="1" i="1">
                <a:latin typeface="Symbol"/>
                <a:cs typeface="Symbol"/>
              </a:rPr>
              <a:t></a:t>
            </a:r>
            <a:r>
              <a:rPr dirty="0" sz="2400" spc="15" b="1">
                <a:latin typeface="Times New Roman"/>
                <a:cs typeface="Times New Roman"/>
              </a:rPr>
              <a:t>·B</a:t>
            </a:r>
            <a:r>
              <a:rPr dirty="0" baseline="1182" sz="3525" spc="22" b="1" i="1">
                <a:latin typeface="Symbol"/>
                <a:cs typeface="Symbol"/>
              </a:rPr>
              <a:t></a:t>
            </a:r>
            <a:endParaRPr baseline="1182" sz="3525">
              <a:latin typeface="Symbol"/>
              <a:cs typeface="Symbol"/>
            </a:endParaRPr>
          </a:p>
          <a:p>
            <a:pPr marL="1231900">
              <a:lnSpc>
                <a:spcPct val="100000"/>
              </a:lnSpc>
              <a:spcBef>
                <a:spcPts val="25"/>
              </a:spcBef>
            </a:pPr>
            <a:r>
              <a:rPr dirty="0" baseline="1182" sz="3525" spc="75" b="1">
                <a:latin typeface="黑体"/>
                <a:cs typeface="黑体"/>
              </a:rPr>
              <a:t>和文法</a:t>
            </a:r>
            <a:r>
              <a:rPr dirty="0" sz="2400" spc="-5" b="1">
                <a:latin typeface="Times New Roman"/>
                <a:cs typeface="Times New Roman"/>
              </a:rPr>
              <a:t>G</a:t>
            </a:r>
            <a:r>
              <a:rPr dirty="0" baseline="1182" sz="3525" spc="75" b="1">
                <a:latin typeface="黑体"/>
                <a:cs typeface="黑体"/>
              </a:rPr>
              <a:t>的每个产生式</a:t>
            </a:r>
            <a:r>
              <a:rPr dirty="0" sz="2400" spc="15" b="1">
                <a:latin typeface="Times New Roman"/>
                <a:cs typeface="Times New Roman"/>
              </a:rPr>
              <a:t>B</a:t>
            </a:r>
            <a:r>
              <a:rPr dirty="0" baseline="1182" sz="3525" spc="22" b="1" i="1">
                <a:latin typeface="Symbol"/>
                <a:cs typeface="Symbol"/>
              </a:rPr>
              <a:t></a:t>
            </a:r>
            <a:r>
              <a:rPr dirty="0" sz="2400" spc="15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algn="ctr" marL="232410">
              <a:lnSpc>
                <a:spcPct val="100000"/>
              </a:lnSpc>
              <a:spcBef>
                <a:spcPts val="530"/>
              </a:spcBef>
              <a:tabLst>
                <a:tab pos="208661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if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Times New Roman"/>
                <a:cs typeface="Times New Roman"/>
              </a:rPr>
              <a:t>(B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Times New Roman"/>
                <a:cs typeface="Times New Roman"/>
              </a:rPr>
              <a:t>·</a:t>
            </a:r>
            <a:r>
              <a:rPr dirty="0" baseline="1182" sz="3525" spc="15" b="1" i="1">
                <a:latin typeface="Symbol"/>
                <a:cs typeface="Symbol"/>
              </a:rPr>
              <a:t></a:t>
            </a:r>
            <a:r>
              <a:rPr dirty="0" sz="2400" spc="10" b="1">
                <a:latin typeface="Times New Roman"/>
                <a:cs typeface="Times New Roman"/>
              </a:rPr>
              <a:t>J)	</a:t>
            </a:r>
            <a:r>
              <a:rPr dirty="0" baseline="1182" sz="3525" spc="75" b="1">
                <a:latin typeface="黑体"/>
                <a:cs typeface="黑体"/>
              </a:rPr>
              <a:t>把</a:t>
            </a:r>
            <a:r>
              <a:rPr dirty="0" sz="2400" spc="15" b="1">
                <a:latin typeface="Times New Roman"/>
                <a:cs typeface="Times New Roman"/>
              </a:rPr>
              <a:t>B</a:t>
            </a:r>
            <a:r>
              <a:rPr dirty="0" baseline="1182" sz="3525" spc="22" b="1" i="1">
                <a:latin typeface="Symbol"/>
                <a:cs typeface="Symbol"/>
              </a:rPr>
              <a:t></a:t>
            </a:r>
            <a:r>
              <a:rPr dirty="0" sz="2400" spc="15" b="1">
                <a:latin typeface="Times New Roman"/>
                <a:cs typeface="Times New Roman"/>
              </a:rPr>
              <a:t>·</a:t>
            </a:r>
            <a:r>
              <a:rPr dirty="0" baseline="1182" sz="3525" spc="22" b="1" i="1">
                <a:latin typeface="Symbol"/>
                <a:cs typeface="Symbol"/>
              </a:rPr>
              <a:t></a:t>
            </a:r>
            <a:r>
              <a:rPr dirty="0" baseline="1182" sz="3525" spc="75" b="1">
                <a:latin typeface="黑体"/>
                <a:cs typeface="黑体"/>
              </a:rPr>
              <a:t>加入</a:t>
            </a:r>
            <a:r>
              <a:rPr dirty="0" sz="2400" b="1">
                <a:latin typeface="Times New Roman"/>
                <a:cs typeface="Times New Roman"/>
              </a:rPr>
              <a:t>J;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25"/>
              </a:spcBef>
            </a:pPr>
            <a:r>
              <a:rPr dirty="0" sz="2400" b="1">
                <a:latin typeface="Times New Roman"/>
                <a:cs typeface="Times New Roman"/>
              </a:rPr>
              <a:t>} </a:t>
            </a:r>
            <a:r>
              <a:rPr dirty="0" sz="2400" spc="-5" b="1">
                <a:latin typeface="Times New Roman"/>
                <a:cs typeface="Times New Roman"/>
              </a:rPr>
              <a:t>while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(J_new!=J).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78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46183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定义</a:t>
            </a:r>
            <a:r>
              <a:rPr dirty="0" sz="3500" spc="55">
                <a:solidFill>
                  <a:srgbClr val="FF0000"/>
                </a:solidFill>
              </a:rPr>
              <a:t>4.12：</a:t>
            </a:r>
            <a:r>
              <a:rPr dirty="0" sz="3500" spc="95">
                <a:solidFill>
                  <a:srgbClr val="FF0000"/>
                </a:solidFill>
              </a:rPr>
              <a:t>转移函数</a:t>
            </a:r>
            <a:r>
              <a:rPr dirty="0" sz="3500" spc="45">
                <a:solidFill>
                  <a:srgbClr val="FF0000"/>
                </a:solidFill>
              </a:rPr>
              <a:t>go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547052" y="1268475"/>
            <a:ext cx="8143875" cy="516445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41910">
              <a:lnSpc>
                <a:spcPct val="101899"/>
              </a:lnSpc>
              <a:spcBef>
                <a:spcPts val="35"/>
              </a:spcBef>
            </a:pPr>
            <a:r>
              <a:rPr dirty="0" baseline="1010" sz="4125" spc="127" b="1">
                <a:latin typeface="黑体"/>
                <a:cs typeface="黑体"/>
              </a:rPr>
              <a:t>若</a:t>
            </a:r>
            <a:r>
              <a:rPr dirty="0" sz="2800" spc="35" b="1">
                <a:latin typeface="Verdana"/>
                <a:cs typeface="Verdana"/>
              </a:rPr>
              <a:t>I</a:t>
            </a:r>
            <a:r>
              <a:rPr dirty="0" baseline="1010" sz="4125" spc="127" b="1">
                <a:latin typeface="黑体"/>
                <a:cs typeface="黑体"/>
              </a:rPr>
              <a:t>是文法</a:t>
            </a:r>
            <a:r>
              <a:rPr dirty="0" sz="2800" spc="45" b="1">
                <a:latin typeface="Verdana"/>
                <a:cs typeface="Verdana"/>
              </a:rPr>
              <a:t>G</a:t>
            </a:r>
            <a:r>
              <a:rPr dirty="0" baseline="1010" sz="4125" spc="127" b="1">
                <a:latin typeface="黑体"/>
                <a:cs typeface="黑体"/>
              </a:rPr>
              <a:t>的一个</a:t>
            </a:r>
            <a:r>
              <a:rPr dirty="0" sz="2800" spc="5" b="1">
                <a:latin typeface="Verdana"/>
                <a:cs typeface="Verdana"/>
              </a:rPr>
              <a:t>LR(0)</a:t>
            </a:r>
            <a:r>
              <a:rPr dirty="0" baseline="1010" sz="4125" spc="127" b="1">
                <a:latin typeface="黑体"/>
                <a:cs typeface="黑体"/>
              </a:rPr>
              <a:t>项目集</a:t>
            </a:r>
            <a:r>
              <a:rPr dirty="0" baseline="1010" sz="4125" spc="89" b="1">
                <a:latin typeface="黑体"/>
                <a:cs typeface="黑体"/>
              </a:rPr>
              <a:t>，</a:t>
            </a:r>
            <a:r>
              <a:rPr dirty="0" sz="2800" spc="60" b="1">
                <a:latin typeface="Verdana"/>
                <a:cs typeface="Verdana"/>
              </a:rPr>
              <a:t>X</a:t>
            </a:r>
            <a:r>
              <a:rPr dirty="0" baseline="1010" sz="4125" spc="127" b="1">
                <a:latin typeface="黑体"/>
                <a:cs typeface="黑体"/>
              </a:rPr>
              <a:t>是一个文法符 </a:t>
            </a:r>
            <a:r>
              <a:rPr dirty="0" sz="2750" spc="45" b="1">
                <a:latin typeface="黑体"/>
                <a:cs typeface="黑体"/>
              </a:rPr>
              <a:t>号，定义</a:t>
            </a:r>
            <a:endParaRPr sz="2750">
              <a:latin typeface="黑体"/>
              <a:cs typeface="黑体"/>
            </a:endParaRPr>
          </a:p>
          <a:p>
            <a:pPr marL="1080770">
              <a:lnSpc>
                <a:spcPct val="100000"/>
              </a:lnSpc>
              <a:spcBef>
                <a:spcPts val="690"/>
              </a:spcBef>
            </a:pPr>
            <a:r>
              <a:rPr dirty="0" sz="2800" spc="-5" b="1">
                <a:latin typeface="Verdana"/>
                <a:cs typeface="Verdana"/>
              </a:rPr>
              <a:t>go(I,X)=closure(J)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745490" marR="599440" indent="-733425">
              <a:lnSpc>
                <a:spcPct val="119300"/>
              </a:lnSpc>
            </a:pPr>
            <a:r>
              <a:rPr dirty="0" baseline="1010" sz="4125" spc="67" b="1">
                <a:latin typeface="黑体"/>
                <a:cs typeface="黑体"/>
              </a:rPr>
              <a:t>其中</a:t>
            </a:r>
            <a:r>
              <a:rPr dirty="0" baseline="1010" sz="4125" spc="7" b="1">
                <a:latin typeface="黑体"/>
                <a:cs typeface="黑体"/>
              </a:rPr>
              <a:t>：</a:t>
            </a:r>
            <a:r>
              <a:rPr dirty="0" sz="2800" spc="5" b="1">
                <a:latin typeface="Verdana"/>
                <a:cs typeface="Verdana"/>
              </a:rPr>
              <a:t>J={</a:t>
            </a:r>
            <a:r>
              <a:rPr dirty="0" sz="2800" spc="-5" b="1">
                <a:latin typeface="Verdana"/>
                <a:cs typeface="Verdana"/>
              </a:rPr>
              <a:t> </a:t>
            </a:r>
            <a:r>
              <a:rPr dirty="0" sz="2800" spc="10" b="1">
                <a:latin typeface="Verdana"/>
                <a:cs typeface="Verdana"/>
              </a:rPr>
              <a:t>A</a:t>
            </a:r>
            <a:r>
              <a:rPr dirty="0" baseline="1010" sz="4125" spc="15" b="1" i="1">
                <a:latin typeface="Symbol"/>
                <a:cs typeface="Symbol"/>
              </a:rPr>
              <a:t></a:t>
            </a:r>
            <a:r>
              <a:rPr dirty="0" sz="2800" spc="10" b="1">
                <a:latin typeface="Verdana"/>
                <a:cs typeface="Verdana"/>
              </a:rPr>
              <a:t>X·</a:t>
            </a:r>
            <a:r>
              <a:rPr dirty="0" baseline="1010" sz="4125" spc="15" b="1" i="1">
                <a:latin typeface="Symbol"/>
                <a:cs typeface="Symbol"/>
              </a:rPr>
              <a:t></a:t>
            </a:r>
            <a:r>
              <a:rPr dirty="0" sz="2800" spc="10" b="1">
                <a:latin typeface="Verdana"/>
                <a:cs typeface="Verdana"/>
              </a:rPr>
              <a:t>|</a:t>
            </a:r>
            <a:r>
              <a:rPr dirty="0" baseline="1010" sz="4125" spc="52" b="1">
                <a:latin typeface="黑体"/>
                <a:cs typeface="黑体"/>
              </a:rPr>
              <a:t>当</a:t>
            </a:r>
            <a:r>
              <a:rPr dirty="0" baseline="1010" sz="4125" spc="-622" b="1">
                <a:latin typeface="黑体"/>
                <a:cs typeface="黑体"/>
              </a:rPr>
              <a:t> </a:t>
            </a:r>
            <a:r>
              <a:rPr dirty="0" sz="2800" spc="10" b="1">
                <a:latin typeface="Verdana"/>
                <a:cs typeface="Verdana"/>
              </a:rPr>
              <a:t>A</a:t>
            </a:r>
            <a:r>
              <a:rPr dirty="0" baseline="1010" sz="4125" spc="15" b="1" i="1">
                <a:latin typeface="Symbol"/>
                <a:cs typeface="Symbol"/>
              </a:rPr>
              <a:t></a:t>
            </a:r>
            <a:r>
              <a:rPr dirty="0" sz="2800" spc="10" b="1">
                <a:latin typeface="Verdana"/>
                <a:cs typeface="Verdana"/>
              </a:rPr>
              <a:t>·X</a:t>
            </a:r>
            <a:r>
              <a:rPr dirty="0" baseline="1010" sz="4125" spc="15" b="1" i="1">
                <a:latin typeface="Symbol"/>
                <a:cs typeface="Symbol"/>
              </a:rPr>
              <a:t></a:t>
            </a:r>
            <a:r>
              <a:rPr dirty="0" baseline="1010" sz="4125" spc="412" b="1" i="1"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属</a:t>
            </a:r>
            <a:r>
              <a:rPr dirty="0" baseline="1010" sz="4125" spc="52" b="1">
                <a:latin typeface="黑体"/>
                <a:cs typeface="黑体"/>
              </a:rPr>
              <a:t>于</a:t>
            </a:r>
            <a:r>
              <a:rPr dirty="0" baseline="1010" sz="4125" spc="-622" b="1">
                <a:latin typeface="黑体"/>
                <a:cs typeface="黑体"/>
              </a:rPr>
              <a:t> </a:t>
            </a:r>
            <a:r>
              <a:rPr dirty="0" sz="2800" b="1">
                <a:latin typeface="Verdana"/>
                <a:cs typeface="Verdana"/>
              </a:rPr>
              <a:t>I </a:t>
            </a:r>
            <a:r>
              <a:rPr dirty="0" baseline="1010" sz="4125" spc="52" b="1">
                <a:latin typeface="黑体"/>
                <a:cs typeface="黑体"/>
              </a:rPr>
              <a:t>时</a:t>
            </a:r>
            <a:r>
              <a:rPr dirty="0" baseline="1010" sz="4125" spc="-622" b="1">
                <a:latin typeface="黑体"/>
                <a:cs typeface="黑体"/>
              </a:rPr>
              <a:t> </a:t>
            </a:r>
            <a:r>
              <a:rPr dirty="0" sz="2800" b="1">
                <a:latin typeface="Verdana"/>
                <a:cs typeface="Verdana"/>
              </a:rPr>
              <a:t>}  </a:t>
            </a:r>
            <a:r>
              <a:rPr dirty="0" sz="2800" spc="-5" b="1">
                <a:latin typeface="Verdana"/>
                <a:cs typeface="Verdana"/>
              </a:rPr>
              <a:t>go(I,X)</a:t>
            </a:r>
            <a:r>
              <a:rPr dirty="0" baseline="1010" sz="4125" spc="67" b="1">
                <a:latin typeface="黑体"/>
                <a:cs typeface="黑体"/>
              </a:rPr>
              <a:t>称为转移函数</a:t>
            </a:r>
            <a:endParaRPr baseline="1010" sz="4125">
              <a:latin typeface="黑体"/>
              <a:cs typeface="黑体"/>
            </a:endParaRPr>
          </a:p>
          <a:p>
            <a:pPr marL="745490">
              <a:lnSpc>
                <a:spcPct val="100000"/>
              </a:lnSpc>
              <a:spcBef>
                <a:spcPts val="650"/>
              </a:spcBef>
            </a:pPr>
            <a:r>
              <a:rPr dirty="0" baseline="1010" sz="4125" spc="67" b="1">
                <a:latin typeface="黑体"/>
                <a:cs typeface="黑体"/>
              </a:rPr>
              <a:t>项目</a:t>
            </a:r>
            <a:r>
              <a:rPr dirty="0" sz="2800" spc="10" b="1">
                <a:latin typeface="Verdana"/>
                <a:cs typeface="Verdana"/>
              </a:rPr>
              <a:t>A</a:t>
            </a:r>
            <a:r>
              <a:rPr dirty="0" baseline="1010" sz="4125" spc="15" b="1" i="1">
                <a:latin typeface="Symbol"/>
                <a:cs typeface="Symbol"/>
              </a:rPr>
              <a:t></a:t>
            </a:r>
            <a:r>
              <a:rPr dirty="0" sz="2800" spc="10" b="1">
                <a:latin typeface="Verdana"/>
                <a:cs typeface="Verdana"/>
              </a:rPr>
              <a:t>X·</a:t>
            </a:r>
            <a:r>
              <a:rPr dirty="0" baseline="1010" sz="4125" spc="15" b="1" i="1">
                <a:latin typeface="Symbol"/>
                <a:cs typeface="Symbol"/>
              </a:rPr>
              <a:t></a:t>
            </a:r>
            <a:r>
              <a:rPr dirty="0" baseline="1010" sz="4125" spc="67" b="1">
                <a:latin typeface="黑体"/>
                <a:cs typeface="黑体"/>
              </a:rPr>
              <a:t>称为</a:t>
            </a:r>
            <a:r>
              <a:rPr dirty="0" sz="2800" spc="10" b="1">
                <a:latin typeface="Verdana"/>
                <a:cs typeface="Verdana"/>
              </a:rPr>
              <a:t>A</a:t>
            </a:r>
            <a:r>
              <a:rPr dirty="0" baseline="1010" sz="4125" spc="15" b="1" i="1">
                <a:latin typeface="Symbol"/>
                <a:cs typeface="Symbol"/>
              </a:rPr>
              <a:t></a:t>
            </a:r>
            <a:r>
              <a:rPr dirty="0" sz="2800" spc="10" b="1">
                <a:latin typeface="Verdana"/>
                <a:cs typeface="Verdana"/>
              </a:rPr>
              <a:t>·X</a:t>
            </a:r>
            <a:r>
              <a:rPr dirty="0" baseline="1010" sz="4125" spc="15" b="1" i="1">
                <a:latin typeface="Symbol"/>
                <a:cs typeface="Symbol"/>
              </a:rPr>
              <a:t></a:t>
            </a:r>
            <a:r>
              <a:rPr dirty="0" baseline="1010" sz="4125" spc="67" b="1">
                <a:latin typeface="黑体"/>
                <a:cs typeface="黑体"/>
              </a:rPr>
              <a:t>的后继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1010" sz="4125" spc="569" b="1">
                <a:solidFill>
                  <a:srgbClr val="0000FF"/>
                </a:solidFill>
                <a:latin typeface="黑体"/>
                <a:cs typeface="黑体"/>
              </a:rPr>
              <a:t>直观含义</a:t>
            </a:r>
            <a:r>
              <a:rPr dirty="0" baseline="1010" sz="4125" spc="52" b="1">
                <a:solidFill>
                  <a:srgbClr val="0000FF"/>
                </a:solidFill>
                <a:latin typeface="黑体"/>
                <a:cs typeface="黑体"/>
              </a:rPr>
              <a:t>：</a:t>
            </a:r>
            <a:r>
              <a:rPr dirty="0" baseline="1010" sz="4125" spc="-1567" b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baseline="1010" sz="4125" spc="569" b="1">
                <a:latin typeface="黑体"/>
                <a:cs typeface="黑体"/>
              </a:rPr>
              <a:t>若</a:t>
            </a:r>
            <a:r>
              <a:rPr dirty="0" sz="2800" spc="330" b="1">
                <a:latin typeface="Verdana"/>
                <a:cs typeface="Verdana"/>
              </a:rPr>
              <a:t>I</a:t>
            </a:r>
            <a:r>
              <a:rPr dirty="0" baseline="1010" sz="4125" spc="569" b="1">
                <a:latin typeface="黑体"/>
                <a:cs typeface="黑体"/>
              </a:rPr>
              <a:t>中的项目</a:t>
            </a:r>
            <a:r>
              <a:rPr dirty="0" sz="2800" spc="10" b="1">
                <a:latin typeface="Verdana"/>
                <a:cs typeface="Verdana"/>
              </a:rPr>
              <a:t>A</a:t>
            </a:r>
            <a:r>
              <a:rPr dirty="0" baseline="1010" sz="4125" spc="15" b="1" i="1">
                <a:latin typeface="Symbol"/>
                <a:cs typeface="Symbol"/>
              </a:rPr>
              <a:t></a:t>
            </a:r>
            <a:r>
              <a:rPr dirty="0" sz="2800" spc="10" b="1">
                <a:latin typeface="Verdana"/>
                <a:cs typeface="Verdana"/>
              </a:rPr>
              <a:t>·X</a:t>
            </a:r>
            <a:r>
              <a:rPr dirty="0" baseline="1010" sz="4125" spc="15" b="1" i="1">
                <a:latin typeface="Symbol"/>
                <a:cs typeface="Symbol"/>
              </a:rPr>
              <a:t></a:t>
            </a:r>
            <a:r>
              <a:rPr dirty="0" baseline="1010" sz="4125" spc="-532" b="1" i="1">
                <a:latin typeface="Times New Roman"/>
                <a:cs typeface="Times New Roman"/>
              </a:rPr>
              <a:t> </a:t>
            </a:r>
            <a:r>
              <a:rPr dirty="0" baseline="1010" sz="4125" spc="569" b="1">
                <a:latin typeface="黑体"/>
                <a:cs typeface="黑体"/>
              </a:rPr>
              <a:t>是某个活前缀</a:t>
            </a:r>
            <a:endParaRPr baseline="1010" sz="4125">
              <a:latin typeface="黑体"/>
              <a:cs typeface="黑体"/>
            </a:endParaRPr>
          </a:p>
          <a:p>
            <a:pPr marL="12700">
              <a:lnSpc>
                <a:spcPts val="3325"/>
              </a:lnSpc>
              <a:spcBef>
                <a:spcPts val="50"/>
              </a:spcBef>
            </a:pPr>
            <a:r>
              <a:rPr dirty="0" baseline="1010" sz="4125" spc="22" b="1" i="1">
                <a:latin typeface="Symbol"/>
                <a:cs typeface="Symbol"/>
              </a:rPr>
              <a:t></a:t>
            </a:r>
            <a:r>
              <a:rPr dirty="0" baseline="1010" sz="4125" spc="-644" b="1" i="1">
                <a:latin typeface="Times New Roman"/>
                <a:cs typeface="Times New Roman"/>
              </a:rPr>
              <a:t> </a:t>
            </a:r>
            <a:r>
              <a:rPr dirty="0" sz="2800" spc="15" b="1">
                <a:latin typeface="Verdana"/>
                <a:cs typeface="Verdana"/>
              </a:rPr>
              <a:t>=</a:t>
            </a:r>
            <a:r>
              <a:rPr dirty="0" baseline="1010" sz="4125" spc="22" b="1" i="1">
                <a:latin typeface="Symbol"/>
                <a:cs typeface="Symbol"/>
              </a:rPr>
              <a:t></a:t>
            </a:r>
            <a:r>
              <a:rPr dirty="0" baseline="1010" sz="4125" spc="-637" b="1" i="1">
                <a:latin typeface="Times New Roman"/>
                <a:cs typeface="Times New Roman"/>
              </a:rPr>
              <a:t> </a:t>
            </a:r>
            <a:r>
              <a:rPr dirty="0" baseline="1010" sz="4125" spc="472" b="1">
                <a:latin typeface="黑体"/>
                <a:cs typeface="黑体"/>
              </a:rPr>
              <a:t>的有效项</a:t>
            </a:r>
            <a:r>
              <a:rPr dirty="0" baseline="1010" sz="4125" spc="465" b="1">
                <a:latin typeface="黑体"/>
                <a:cs typeface="黑体"/>
              </a:rPr>
              <a:t>目</a:t>
            </a:r>
            <a:r>
              <a:rPr dirty="0" baseline="1010" sz="4125" spc="52" b="1">
                <a:latin typeface="黑体"/>
                <a:cs typeface="黑体"/>
              </a:rPr>
              <a:t>，</a:t>
            </a:r>
            <a:r>
              <a:rPr dirty="0" baseline="1010" sz="4125" spc="-1664" b="1">
                <a:latin typeface="黑体"/>
                <a:cs typeface="黑体"/>
              </a:rPr>
              <a:t> </a:t>
            </a:r>
            <a:r>
              <a:rPr dirty="0" sz="2800" spc="260" b="1">
                <a:latin typeface="Verdana"/>
                <a:cs typeface="Verdana"/>
              </a:rPr>
              <a:t>J</a:t>
            </a:r>
            <a:r>
              <a:rPr dirty="0" baseline="1010" sz="4125" spc="472" b="1">
                <a:latin typeface="黑体"/>
                <a:cs typeface="黑体"/>
              </a:rPr>
              <a:t>中的项目</a:t>
            </a:r>
            <a:r>
              <a:rPr dirty="0" sz="2800" spc="10" b="1">
                <a:latin typeface="Verdana"/>
                <a:cs typeface="Verdana"/>
              </a:rPr>
              <a:t>A</a:t>
            </a:r>
            <a:r>
              <a:rPr dirty="0" baseline="1010" sz="4125" spc="15" b="1" i="1">
                <a:latin typeface="Symbol"/>
                <a:cs typeface="Symbol"/>
              </a:rPr>
              <a:t></a:t>
            </a:r>
            <a:r>
              <a:rPr dirty="0" sz="2800" spc="10" b="1">
                <a:latin typeface="Verdana"/>
                <a:cs typeface="Verdana"/>
              </a:rPr>
              <a:t>X·</a:t>
            </a:r>
            <a:r>
              <a:rPr dirty="0" baseline="1010" sz="4125" spc="15" b="1" i="1">
                <a:latin typeface="Symbol"/>
                <a:cs typeface="Symbol"/>
              </a:rPr>
              <a:t></a:t>
            </a:r>
            <a:r>
              <a:rPr dirty="0" baseline="1010" sz="4125" spc="-630" b="1" i="1">
                <a:latin typeface="Times New Roman"/>
                <a:cs typeface="Times New Roman"/>
              </a:rPr>
              <a:t> </a:t>
            </a:r>
            <a:r>
              <a:rPr dirty="0" baseline="1010" sz="4125" spc="472" b="1">
                <a:latin typeface="黑体"/>
                <a:cs typeface="黑体"/>
              </a:rPr>
              <a:t>是活前缀</a:t>
            </a:r>
            <a:endParaRPr baseline="1010" sz="4125">
              <a:latin typeface="黑体"/>
              <a:cs typeface="黑体"/>
            </a:endParaRPr>
          </a:p>
          <a:p>
            <a:pPr marL="12700">
              <a:lnSpc>
                <a:spcPts val="3325"/>
              </a:lnSpc>
            </a:pPr>
            <a:r>
              <a:rPr dirty="0" baseline="1010" sz="4125" spc="30" b="1" i="1">
                <a:latin typeface="Symbol"/>
                <a:cs typeface="Symbol"/>
              </a:rPr>
              <a:t></a:t>
            </a:r>
            <a:r>
              <a:rPr dirty="0" sz="2800" spc="20" b="1">
                <a:latin typeface="Verdana"/>
                <a:cs typeface="Verdana"/>
              </a:rPr>
              <a:t>X</a:t>
            </a:r>
            <a:r>
              <a:rPr dirty="0" baseline="1010" sz="4125" spc="30" b="1">
                <a:latin typeface="黑体"/>
                <a:cs typeface="黑体"/>
              </a:rPr>
              <a:t>（</a:t>
            </a:r>
            <a:r>
              <a:rPr dirty="0" baseline="1010" sz="4125" spc="67" b="1">
                <a:latin typeface="黑体"/>
                <a:cs typeface="黑体"/>
              </a:rPr>
              <a:t>即</a:t>
            </a:r>
            <a:r>
              <a:rPr dirty="0" baseline="1010" sz="4125" spc="22" b="1" i="1">
                <a:latin typeface="Symbol"/>
                <a:cs typeface="Symbol"/>
              </a:rPr>
              <a:t></a:t>
            </a:r>
            <a:r>
              <a:rPr dirty="0" sz="2800" spc="15" b="1">
                <a:latin typeface="Verdana"/>
                <a:cs typeface="Verdana"/>
              </a:rPr>
              <a:t>X</a:t>
            </a:r>
            <a:r>
              <a:rPr dirty="0" baseline="1010" sz="4125" spc="22" b="1">
                <a:latin typeface="黑体"/>
                <a:cs typeface="黑体"/>
              </a:rPr>
              <a:t>）</a:t>
            </a:r>
            <a:r>
              <a:rPr dirty="0" baseline="1010" sz="4125" spc="67" b="1">
                <a:latin typeface="黑体"/>
                <a:cs typeface="黑体"/>
              </a:rPr>
              <a:t>的有效项目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79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330898"/>
            <a:ext cx="758190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52295" algn="l"/>
              </a:tabLst>
            </a:pPr>
            <a:r>
              <a:rPr dirty="0" sz="3100" spc="95">
                <a:solidFill>
                  <a:srgbClr val="FF0000"/>
                </a:solidFill>
              </a:rPr>
              <a:t>算法</a:t>
            </a:r>
            <a:r>
              <a:rPr dirty="0" sz="3100" spc="40">
                <a:solidFill>
                  <a:srgbClr val="FF0000"/>
                </a:solidFill>
              </a:rPr>
              <a:t>4.5	</a:t>
            </a:r>
            <a:r>
              <a:rPr dirty="0" sz="3100" spc="95">
                <a:solidFill>
                  <a:srgbClr val="FF0000"/>
                </a:solidFill>
              </a:rPr>
              <a:t>构造文法</a:t>
            </a:r>
            <a:r>
              <a:rPr dirty="0" sz="3100" spc="45">
                <a:solidFill>
                  <a:srgbClr val="FF0000"/>
                </a:solidFill>
              </a:rPr>
              <a:t>G</a:t>
            </a:r>
            <a:r>
              <a:rPr dirty="0" sz="3100" spc="95">
                <a:solidFill>
                  <a:srgbClr val="FF0000"/>
                </a:solidFill>
              </a:rPr>
              <a:t>的</a:t>
            </a:r>
            <a:r>
              <a:rPr dirty="0" sz="3100" spc="45">
                <a:solidFill>
                  <a:srgbClr val="FF0000"/>
                </a:solidFill>
              </a:rPr>
              <a:t>LR(0)</a:t>
            </a:r>
            <a:r>
              <a:rPr dirty="0" sz="3100" spc="95">
                <a:solidFill>
                  <a:srgbClr val="FF0000"/>
                </a:solidFill>
              </a:rPr>
              <a:t>项目集规范族</a:t>
            </a:r>
            <a:endParaRPr sz="3100"/>
          </a:p>
        </p:txBody>
      </p:sp>
      <p:sp>
        <p:nvSpPr>
          <p:cNvPr id="6" name="object 6"/>
          <p:cNvSpPr txBox="1"/>
          <p:nvPr/>
        </p:nvSpPr>
        <p:spPr>
          <a:xfrm>
            <a:off x="547052" y="1096772"/>
            <a:ext cx="6975475" cy="504253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baseline="1182" sz="3525" spc="75" b="1">
                <a:latin typeface="黑体"/>
                <a:cs typeface="黑体"/>
              </a:rPr>
              <a:t>输入：文法</a:t>
            </a:r>
            <a:r>
              <a:rPr dirty="0" sz="2400" b="1"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  <a:p>
            <a:pPr marL="12700" marR="2443480">
              <a:lnSpc>
                <a:spcPct val="118200"/>
              </a:lnSpc>
              <a:spcBef>
                <a:spcPts val="95"/>
              </a:spcBef>
            </a:pPr>
            <a:r>
              <a:rPr dirty="0" baseline="1182" sz="3525" spc="75" b="1">
                <a:latin typeface="黑体"/>
                <a:cs typeface="黑体"/>
              </a:rPr>
              <a:t>输出：</a:t>
            </a:r>
            <a:r>
              <a:rPr dirty="0" sz="2400" b="1">
                <a:latin typeface="Verdana"/>
                <a:cs typeface="Verdana"/>
              </a:rPr>
              <a:t>G</a:t>
            </a:r>
            <a:r>
              <a:rPr dirty="0" baseline="1182" sz="3525" spc="75" b="1">
                <a:latin typeface="黑体"/>
                <a:cs typeface="黑体"/>
              </a:rPr>
              <a:t>的</a:t>
            </a:r>
            <a:r>
              <a:rPr dirty="0" sz="2400" spc="-5" b="1">
                <a:latin typeface="Verdana"/>
                <a:cs typeface="Verdana"/>
              </a:rPr>
              <a:t>LR(</a:t>
            </a:r>
            <a:r>
              <a:rPr dirty="0" sz="2400" spc="5" b="1">
                <a:latin typeface="Verdana"/>
                <a:cs typeface="Verdana"/>
              </a:rPr>
              <a:t>0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75" b="1">
                <a:latin typeface="黑体"/>
                <a:cs typeface="黑体"/>
              </a:rPr>
              <a:t>项目集规范族</a:t>
            </a:r>
            <a:r>
              <a:rPr dirty="0" sz="2400" b="1">
                <a:latin typeface="Verdana"/>
                <a:cs typeface="Verdana"/>
              </a:rPr>
              <a:t>C </a:t>
            </a:r>
            <a:r>
              <a:rPr dirty="0" sz="2350" spc="50" b="1">
                <a:latin typeface="黑体"/>
                <a:cs typeface="黑体"/>
              </a:rPr>
              <a:t>方法：</a:t>
            </a:r>
            <a:endParaRPr sz="23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462280" marR="3191510">
              <a:lnSpc>
                <a:spcPct val="121000"/>
              </a:lnSpc>
            </a:pPr>
            <a:r>
              <a:rPr dirty="0" sz="2000" b="1">
                <a:latin typeface="Verdana"/>
                <a:cs typeface="Verdana"/>
              </a:rPr>
              <a:t>C={</a:t>
            </a:r>
            <a:r>
              <a:rPr dirty="0" sz="2000" spc="-5" b="1">
                <a:latin typeface="Verdana"/>
                <a:cs typeface="Verdana"/>
              </a:rPr>
              <a:t>c</a:t>
            </a:r>
            <a:r>
              <a:rPr dirty="0" sz="2000" b="1">
                <a:latin typeface="Verdana"/>
                <a:cs typeface="Verdana"/>
              </a:rPr>
              <a:t>los</a:t>
            </a:r>
            <a:r>
              <a:rPr dirty="0" sz="2000" spc="-5" b="1">
                <a:latin typeface="Verdana"/>
                <a:cs typeface="Verdana"/>
              </a:rPr>
              <a:t>u</a:t>
            </a:r>
            <a:r>
              <a:rPr dirty="0" sz="2000" spc="5" b="1">
                <a:latin typeface="Verdana"/>
                <a:cs typeface="Verdana"/>
              </a:rPr>
              <a:t>r</a:t>
            </a:r>
            <a:r>
              <a:rPr dirty="0" sz="2000" spc="-5" b="1">
                <a:latin typeface="Verdana"/>
                <a:cs typeface="Verdana"/>
              </a:rPr>
              <a:t>e</a:t>
            </a:r>
            <a:r>
              <a:rPr dirty="0" sz="2000" b="1">
                <a:latin typeface="Verdana"/>
                <a:cs typeface="Verdana"/>
              </a:rPr>
              <a:t>({S</a:t>
            </a:r>
            <a:r>
              <a:rPr dirty="0" baseline="1424" sz="2925" spc="22" b="1" i="1">
                <a:latin typeface="Symbol"/>
                <a:cs typeface="Symbol"/>
              </a:rPr>
              <a:t>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b="1">
                <a:latin typeface="Verdana"/>
                <a:cs typeface="Verdana"/>
              </a:rPr>
              <a:t>·S})};  do</a:t>
            </a:r>
            <a:endParaRPr sz="2000">
              <a:latin typeface="Verdana"/>
              <a:cs typeface="Verdana"/>
            </a:endParaRPr>
          </a:p>
          <a:p>
            <a:pPr marL="985519" marR="609600" indent="-262255">
              <a:lnSpc>
                <a:spcPct val="121000"/>
              </a:lnSpc>
              <a:tabLst>
                <a:tab pos="1355725" algn="l"/>
              </a:tabLst>
            </a:pPr>
            <a:r>
              <a:rPr dirty="0" sz="2000" b="1">
                <a:latin typeface="Verdana"/>
                <a:cs typeface="Verdana"/>
              </a:rPr>
              <a:t>for</a:t>
            </a:r>
            <a:r>
              <a:rPr dirty="0" sz="2000" spc="-4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(</a:t>
            </a:r>
            <a:r>
              <a:rPr dirty="0" baseline="1424" sz="2925" spc="75" b="1">
                <a:latin typeface="黑体"/>
                <a:cs typeface="黑体"/>
              </a:rPr>
              <a:t>对</a:t>
            </a:r>
            <a:r>
              <a:rPr dirty="0" sz="2000" b="1">
                <a:latin typeface="Verdana"/>
                <a:cs typeface="Verdana"/>
              </a:rPr>
              <a:t>C</a:t>
            </a:r>
            <a:r>
              <a:rPr dirty="0" baseline="1424" sz="2925" spc="75" b="1">
                <a:latin typeface="黑体"/>
                <a:cs typeface="黑体"/>
              </a:rPr>
              <a:t>中的每一个项目集</a:t>
            </a:r>
            <a:r>
              <a:rPr dirty="0" sz="2000" spc="-5" b="1">
                <a:latin typeface="Verdana"/>
                <a:cs typeface="Verdana"/>
              </a:rPr>
              <a:t>I</a:t>
            </a:r>
            <a:r>
              <a:rPr dirty="0" baseline="1424" sz="2925" spc="75" b="1">
                <a:latin typeface="黑体"/>
                <a:cs typeface="黑体"/>
              </a:rPr>
              <a:t>和每一个文法符号</a:t>
            </a:r>
            <a:r>
              <a:rPr dirty="0" sz="2000" spc="-5" b="1">
                <a:latin typeface="Verdana"/>
                <a:cs typeface="Verdana"/>
              </a:rPr>
              <a:t>X)  </a:t>
            </a:r>
            <a:r>
              <a:rPr dirty="0" sz="2000" b="1">
                <a:latin typeface="Verdana"/>
                <a:cs typeface="Verdana"/>
              </a:rPr>
              <a:t>if	</a:t>
            </a:r>
            <a:r>
              <a:rPr dirty="0" sz="2000" spc="-5" b="1">
                <a:latin typeface="Verdana"/>
                <a:cs typeface="Verdana"/>
              </a:rPr>
              <a:t>(go(I,X)</a:t>
            </a:r>
            <a:r>
              <a:rPr dirty="0" baseline="1424" sz="2925" spc="75" b="1">
                <a:latin typeface="黑体"/>
                <a:cs typeface="黑体"/>
              </a:rPr>
              <a:t>不为空，且不在</a:t>
            </a:r>
            <a:r>
              <a:rPr dirty="0" sz="2000" b="1">
                <a:latin typeface="Verdana"/>
                <a:cs typeface="Verdana"/>
              </a:rPr>
              <a:t>C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462280" marR="2781935" indent="873125">
              <a:lnSpc>
                <a:spcPts val="2900"/>
              </a:lnSpc>
              <a:spcBef>
                <a:spcPts val="160"/>
              </a:spcBef>
            </a:pPr>
            <a:r>
              <a:rPr dirty="0" baseline="1424" sz="2925" spc="75" b="1">
                <a:latin typeface="黑体"/>
                <a:cs typeface="黑体"/>
              </a:rPr>
              <a:t>把</a:t>
            </a:r>
            <a:r>
              <a:rPr dirty="0" sz="2000" spc="-5" b="1">
                <a:latin typeface="Verdana"/>
                <a:cs typeface="Verdana"/>
              </a:rPr>
              <a:t>go(I,X)</a:t>
            </a:r>
            <a:r>
              <a:rPr dirty="0" baseline="1424" sz="2925" spc="75" b="1">
                <a:latin typeface="黑体"/>
                <a:cs typeface="黑体"/>
              </a:rPr>
              <a:t>加入</a:t>
            </a:r>
            <a:r>
              <a:rPr dirty="0" sz="2000" b="1">
                <a:latin typeface="Verdana"/>
                <a:cs typeface="Verdana"/>
              </a:rPr>
              <a:t>C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Verdana"/>
                <a:cs typeface="Verdana"/>
              </a:rPr>
              <a:t>;  </a:t>
            </a:r>
            <a:r>
              <a:rPr dirty="0" sz="2000" spc="-5" b="1">
                <a:latin typeface="Verdana"/>
                <a:cs typeface="Verdana"/>
              </a:rPr>
              <a:t>while</a:t>
            </a:r>
            <a:r>
              <a:rPr dirty="0" sz="2000" spc="-5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(</a:t>
            </a:r>
            <a:r>
              <a:rPr dirty="0" baseline="1424" sz="2925" spc="75" b="1">
                <a:latin typeface="黑体"/>
                <a:cs typeface="黑体"/>
              </a:rPr>
              <a:t>没有新项目集加入</a:t>
            </a:r>
            <a:r>
              <a:rPr dirty="0" sz="2000" b="1">
                <a:latin typeface="Verdana"/>
                <a:cs typeface="Verdana"/>
              </a:rPr>
              <a:t>C</a:t>
            </a:r>
            <a:r>
              <a:rPr dirty="0" baseline="1424" sz="2925" spc="75" b="1">
                <a:latin typeface="黑体"/>
                <a:cs typeface="黑体"/>
              </a:rPr>
              <a:t>中</a:t>
            </a:r>
            <a:r>
              <a:rPr dirty="0" sz="2000" b="1">
                <a:latin typeface="Verdana"/>
                <a:cs typeface="Verdana"/>
              </a:rPr>
              <a:t>);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1182" sz="3525" spc="75" b="1">
                <a:latin typeface="黑体"/>
                <a:cs typeface="黑体"/>
              </a:rPr>
              <a:t>这里</a:t>
            </a:r>
            <a:r>
              <a:rPr dirty="0" sz="2400" b="1">
                <a:latin typeface="Verdana"/>
                <a:cs typeface="Verdana"/>
              </a:rPr>
              <a:t>closure({S</a:t>
            </a:r>
            <a:r>
              <a:rPr dirty="0" baseline="1182" sz="3525" b="1" i="1">
                <a:latin typeface="Symbol"/>
                <a:cs typeface="Symbol"/>
              </a:rPr>
              <a:t></a:t>
            </a:r>
            <a:r>
              <a:rPr dirty="0" sz="2400" b="1">
                <a:latin typeface="Verdana"/>
                <a:cs typeface="Verdana"/>
              </a:rPr>
              <a:t>·S})</a:t>
            </a:r>
            <a:r>
              <a:rPr dirty="0" baseline="1182" sz="3525" spc="75" b="1">
                <a:latin typeface="黑体"/>
                <a:cs typeface="黑体"/>
              </a:rPr>
              <a:t>是活前</a:t>
            </a:r>
            <a:r>
              <a:rPr dirty="0" baseline="1182" sz="3525" spc="60" b="1">
                <a:latin typeface="黑体"/>
                <a:cs typeface="黑体"/>
              </a:rPr>
              <a:t>缀</a:t>
            </a:r>
            <a:r>
              <a:rPr dirty="0" baseline="1182" sz="3525" spc="-555" b="1">
                <a:latin typeface="黑体"/>
                <a:cs typeface="黑体"/>
              </a:rPr>
              <a:t> </a:t>
            </a:r>
            <a:r>
              <a:rPr dirty="0" baseline="1182" sz="3525" spc="30" b="1" i="1">
                <a:latin typeface="Symbol"/>
                <a:cs typeface="Symbol"/>
              </a:rPr>
              <a:t></a:t>
            </a:r>
            <a:r>
              <a:rPr dirty="0" baseline="1182" sz="3525" spc="315" b="1" i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的有效项目集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71647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示例</a:t>
            </a:r>
            <a:r>
              <a:rPr dirty="0" sz="3900" spc="10"/>
              <a:t>：</a:t>
            </a:r>
            <a:r>
              <a:rPr dirty="0" sz="4000" spc="10">
                <a:latin typeface="Verdana"/>
                <a:cs typeface="Verdana"/>
              </a:rPr>
              <a:t>abbcde</a:t>
            </a:r>
            <a:r>
              <a:rPr dirty="0" sz="3900" spc="90"/>
              <a:t>的递归下降分析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7264" y="1009129"/>
            <a:ext cx="1688464" cy="135509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 marR="208915">
              <a:lnSpc>
                <a:spcPts val="3410"/>
              </a:lnSpc>
            </a:pPr>
            <a:r>
              <a:rPr dirty="0" sz="2350" spc="25" b="1">
                <a:latin typeface="黑体"/>
                <a:cs typeface="黑体"/>
              </a:rPr>
              <a:t>S</a:t>
            </a:r>
            <a:r>
              <a:rPr dirty="0" sz="2350" spc="25" b="1" i="1">
                <a:latin typeface="Symbol"/>
                <a:cs typeface="Symbol"/>
              </a:rPr>
              <a:t></a:t>
            </a:r>
            <a:r>
              <a:rPr dirty="0" sz="2350" spc="25" b="1">
                <a:latin typeface="黑体"/>
                <a:cs typeface="黑体"/>
              </a:rPr>
              <a:t>aAcBe  </a:t>
            </a:r>
            <a:r>
              <a:rPr dirty="0" sz="2350" spc="30" b="1">
                <a:latin typeface="黑体"/>
                <a:cs typeface="黑体"/>
              </a:rPr>
              <a:t>A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黑体"/>
                <a:cs typeface="黑体"/>
              </a:rPr>
              <a:t>b </a:t>
            </a:r>
            <a:r>
              <a:rPr dirty="0" sz="2350" spc="15" b="1">
                <a:latin typeface="黑体"/>
                <a:cs typeface="黑体"/>
              </a:rPr>
              <a:t>|</a:t>
            </a:r>
            <a:r>
              <a:rPr dirty="0" sz="2350" spc="-45" b="1">
                <a:latin typeface="黑体"/>
                <a:cs typeface="黑体"/>
              </a:rPr>
              <a:t> </a:t>
            </a:r>
            <a:r>
              <a:rPr dirty="0" sz="2350" spc="25" b="1">
                <a:latin typeface="黑体"/>
                <a:cs typeface="黑体"/>
              </a:rPr>
              <a:t>Ab</a:t>
            </a:r>
            <a:endParaRPr sz="2350">
              <a:latin typeface="黑体"/>
              <a:cs typeface="黑体"/>
            </a:endParaRPr>
          </a:p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dirty="0" sz="2350" spc="30" b="1">
                <a:latin typeface="黑体"/>
                <a:cs typeface="黑体"/>
              </a:rPr>
              <a:t>B</a:t>
            </a:r>
            <a:r>
              <a:rPr dirty="0" sz="2350" spc="30" b="1" i="1">
                <a:latin typeface="Symbol"/>
                <a:cs typeface="Symbol"/>
              </a:rPr>
              <a:t></a:t>
            </a:r>
            <a:r>
              <a:rPr dirty="0" sz="2350" spc="30" b="1">
                <a:latin typeface="黑体"/>
                <a:cs typeface="黑体"/>
              </a:rPr>
              <a:t>d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4304" y="6612635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1325" y="1718810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4">
                <a:moveTo>
                  <a:pt x="57150" y="71437"/>
                </a:moveTo>
                <a:lnTo>
                  <a:pt x="28575" y="71437"/>
                </a:lnTo>
                <a:lnTo>
                  <a:pt x="28575" y="360039"/>
                </a:lnTo>
                <a:lnTo>
                  <a:pt x="57150" y="360039"/>
                </a:lnTo>
                <a:lnTo>
                  <a:pt x="57150" y="71437"/>
                </a:lnTo>
                <a:close/>
              </a:path>
              <a:path w="85725" h="360044">
                <a:moveTo>
                  <a:pt x="42862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60044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73115" y="2783331"/>
            <a:ext cx="22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5297" y="3591051"/>
            <a:ext cx="16840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80" algn="l"/>
                <a:tab pos="763905" algn="l"/>
                <a:tab pos="1098550" algn="l"/>
                <a:tab pos="1513205" algn="l"/>
              </a:tabLst>
            </a:pPr>
            <a:r>
              <a:rPr dirty="0" sz="2800" b="1">
                <a:latin typeface="Times New Roman"/>
                <a:cs typeface="Times New Roman"/>
              </a:rPr>
              <a:t>a	A	c	B	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81690" y="3256431"/>
            <a:ext cx="777875" cy="287020"/>
          </a:xfrm>
          <a:custGeom>
            <a:avLst/>
            <a:gdLst/>
            <a:ahLst/>
            <a:cxnLst/>
            <a:rect l="l" t="t" r="r" b="b"/>
            <a:pathLst>
              <a:path w="777875" h="287020">
                <a:moveTo>
                  <a:pt x="777586" y="0"/>
                </a:moveTo>
                <a:lnTo>
                  <a:pt x="0" y="2866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59276" y="3307507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1" y="2866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38890" y="3256431"/>
            <a:ext cx="320675" cy="287020"/>
          </a:xfrm>
          <a:custGeom>
            <a:avLst/>
            <a:gdLst/>
            <a:ahLst/>
            <a:cxnLst/>
            <a:rect l="l" t="t" r="r" b="b"/>
            <a:pathLst>
              <a:path w="320675" h="287020">
                <a:moveTo>
                  <a:pt x="320386" y="0"/>
                </a:moveTo>
                <a:lnTo>
                  <a:pt x="0" y="2866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59276" y="3256431"/>
            <a:ext cx="370205" cy="287020"/>
          </a:xfrm>
          <a:custGeom>
            <a:avLst/>
            <a:gdLst/>
            <a:ahLst/>
            <a:cxnLst/>
            <a:rect l="l" t="t" r="r" b="b"/>
            <a:pathLst>
              <a:path w="370205" h="287020">
                <a:moveTo>
                  <a:pt x="0" y="0"/>
                </a:moveTo>
                <a:lnTo>
                  <a:pt x="370041" y="2866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59276" y="3256430"/>
            <a:ext cx="753110" cy="287020"/>
          </a:xfrm>
          <a:custGeom>
            <a:avLst/>
            <a:gdLst/>
            <a:ahLst/>
            <a:cxnLst/>
            <a:rect l="l" t="t" r="r" b="b"/>
            <a:pathLst>
              <a:path w="753110" h="287020">
                <a:moveTo>
                  <a:pt x="752584" y="28669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91355" y="1726261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4">
                <a:moveTo>
                  <a:pt x="28575" y="85724"/>
                </a:moveTo>
                <a:lnTo>
                  <a:pt x="28575" y="360039"/>
                </a:lnTo>
                <a:lnTo>
                  <a:pt x="57150" y="360039"/>
                </a:lnTo>
                <a:lnTo>
                  <a:pt x="57150" y="85724"/>
                </a:lnTo>
                <a:lnTo>
                  <a:pt x="28575" y="85724"/>
                </a:lnTo>
                <a:close/>
              </a:path>
              <a:path w="85725" h="360044">
                <a:moveTo>
                  <a:pt x="78581" y="71437"/>
                </a:moveTo>
                <a:lnTo>
                  <a:pt x="57150" y="71437"/>
                </a:lnTo>
                <a:lnTo>
                  <a:pt x="57150" y="85724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  <a:path w="85725" h="360044">
                <a:moveTo>
                  <a:pt x="57150" y="71437"/>
                </a:moveTo>
                <a:lnTo>
                  <a:pt x="28575" y="71437"/>
                </a:lnTo>
                <a:lnTo>
                  <a:pt x="28575" y="85724"/>
                </a:lnTo>
                <a:lnTo>
                  <a:pt x="57150" y="85724"/>
                </a:lnTo>
                <a:lnTo>
                  <a:pt x="57150" y="71437"/>
                </a:lnTo>
                <a:close/>
              </a:path>
              <a:path w="85725" h="360044">
                <a:moveTo>
                  <a:pt x="42863" y="0"/>
                </a:moveTo>
                <a:lnTo>
                  <a:pt x="0" y="85723"/>
                </a:lnTo>
                <a:lnTo>
                  <a:pt x="28575" y="85724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61829" y="1681256"/>
            <a:ext cx="315595" cy="450215"/>
          </a:xfrm>
          <a:custGeom>
            <a:avLst/>
            <a:gdLst/>
            <a:ahLst/>
            <a:cxnLst/>
            <a:rect l="l" t="t" r="r" b="b"/>
            <a:pathLst>
              <a:path w="315594" h="450214">
                <a:moveTo>
                  <a:pt x="0" y="450049"/>
                </a:moveTo>
                <a:lnTo>
                  <a:pt x="315036" y="450049"/>
                </a:lnTo>
                <a:lnTo>
                  <a:pt x="315036" y="0"/>
                </a:lnTo>
                <a:lnTo>
                  <a:pt x="0" y="0"/>
                </a:lnTo>
                <a:lnTo>
                  <a:pt x="0" y="4500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01853" y="4066520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1" y="2866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06390" y="1726261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4">
                <a:moveTo>
                  <a:pt x="28575" y="85724"/>
                </a:moveTo>
                <a:lnTo>
                  <a:pt x="28575" y="360039"/>
                </a:lnTo>
                <a:lnTo>
                  <a:pt x="57150" y="360039"/>
                </a:lnTo>
                <a:lnTo>
                  <a:pt x="57150" y="85724"/>
                </a:lnTo>
                <a:lnTo>
                  <a:pt x="28575" y="85724"/>
                </a:lnTo>
                <a:close/>
              </a:path>
              <a:path w="85725" h="360044">
                <a:moveTo>
                  <a:pt x="78581" y="71437"/>
                </a:moveTo>
                <a:lnTo>
                  <a:pt x="57150" y="71437"/>
                </a:lnTo>
                <a:lnTo>
                  <a:pt x="57150" y="85724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  <a:path w="85725" h="360044">
                <a:moveTo>
                  <a:pt x="57150" y="71437"/>
                </a:moveTo>
                <a:lnTo>
                  <a:pt x="28575" y="71437"/>
                </a:lnTo>
                <a:lnTo>
                  <a:pt x="28575" y="85724"/>
                </a:lnTo>
                <a:lnTo>
                  <a:pt x="57150" y="85724"/>
                </a:lnTo>
                <a:lnTo>
                  <a:pt x="57150" y="71437"/>
                </a:lnTo>
                <a:close/>
              </a:path>
              <a:path w="85725" h="360044">
                <a:moveTo>
                  <a:pt x="42863" y="0"/>
                </a:moveTo>
                <a:lnTo>
                  <a:pt x="0" y="85723"/>
                </a:lnTo>
                <a:lnTo>
                  <a:pt x="28575" y="85724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76865" y="1681256"/>
            <a:ext cx="482600" cy="450215"/>
          </a:xfrm>
          <a:custGeom>
            <a:avLst/>
            <a:gdLst/>
            <a:ahLst/>
            <a:cxnLst/>
            <a:rect l="l" t="t" r="r" b="b"/>
            <a:pathLst>
              <a:path w="482600" h="450214">
                <a:moveTo>
                  <a:pt x="0" y="0"/>
                </a:moveTo>
                <a:lnTo>
                  <a:pt x="482377" y="0"/>
                </a:lnTo>
                <a:lnTo>
                  <a:pt x="482377" y="450049"/>
                </a:lnTo>
                <a:lnTo>
                  <a:pt x="0" y="450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76865" y="1681256"/>
            <a:ext cx="482600" cy="450215"/>
          </a:xfrm>
          <a:custGeom>
            <a:avLst/>
            <a:gdLst/>
            <a:ahLst/>
            <a:cxnLst/>
            <a:rect l="l" t="t" r="r" b="b"/>
            <a:pathLst>
              <a:path w="482600" h="450214">
                <a:moveTo>
                  <a:pt x="0" y="0"/>
                </a:moveTo>
                <a:lnTo>
                  <a:pt x="482378" y="0"/>
                </a:lnTo>
                <a:lnTo>
                  <a:pt x="482378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62908" y="1250187"/>
            <a:ext cx="47472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4970" algn="l"/>
              </a:tabLst>
            </a:pPr>
            <a:r>
              <a:rPr dirty="0" sz="2800" b="1">
                <a:latin typeface="Times New Roman"/>
                <a:cs typeface="Times New Roman"/>
              </a:rPr>
              <a:t>a b b c d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$	</a:t>
            </a:r>
            <a:r>
              <a:rPr dirty="0" sz="2800" b="1">
                <a:latin typeface="Times New Roman"/>
                <a:cs typeface="Times New Roman"/>
              </a:rPr>
              <a:t>a b b c d e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$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44172" y="1726261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4">
                <a:moveTo>
                  <a:pt x="28576" y="85724"/>
                </a:moveTo>
                <a:lnTo>
                  <a:pt x="28575" y="360039"/>
                </a:lnTo>
                <a:lnTo>
                  <a:pt x="57150" y="360039"/>
                </a:lnTo>
                <a:lnTo>
                  <a:pt x="57151" y="85724"/>
                </a:lnTo>
                <a:lnTo>
                  <a:pt x="28576" y="85724"/>
                </a:lnTo>
                <a:close/>
              </a:path>
              <a:path w="85725" h="360044">
                <a:moveTo>
                  <a:pt x="78581" y="71437"/>
                </a:moveTo>
                <a:lnTo>
                  <a:pt x="57151" y="71437"/>
                </a:lnTo>
                <a:lnTo>
                  <a:pt x="57151" y="85724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  <a:path w="85725" h="360044">
                <a:moveTo>
                  <a:pt x="57151" y="71437"/>
                </a:moveTo>
                <a:lnTo>
                  <a:pt x="28576" y="71437"/>
                </a:lnTo>
                <a:lnTo>
                  <a:pt x="28576" y="85724"/>
                </a:lnTo>
                <a:lnTo>
                  <a:pt x="57151" y="85724"/>
                </a:lnTo>
                <a:lnTo>
                  <a:pt x="57151" y="71437"/>
                </a:lnTo>
                <a:close/>
              </a:path>
              <a:path w="85725" h="360044">
                <a:moveTo>
                  <a:pt x="42863" y="0"/>
                </a:moveTo>
                <a:lnTo>
                  <a:pt x="0" y="85723"/>
                </a:lnTo>
                <a:lnTo>
                  <a:pt x="28576" y="85724"/>
                </a:lnTo>
                <a:lnTo>
                  <a:pt x="28576" y="71437"/>
                </a:lnTo>
                <a:lnTo>
                  <a:pt x="78581" y="71437"/>
                </a:lnTo>
                <a:lnTo>
                  <a:pt x="42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14203" y="1733712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4">
                <a:moveTo>
                  <a:pt x="57150" y="71437"/>
                </a:moveTo>
                <a:lnTo>
                  <a:pt x="28575" y="71437"/>
                </a:lnTo>
                <a:lnTo>
                  <a:pt x="28573" y="360039"/>
                </a:lnTo>
                <a:lnTo>
                  <a:pt x="57148" y="360039"/>
                </a:lnTo>
                <a:lnTo>
                  <a:pt x="57150" y="71437"/>
                </a:lnTo>
                <a:close/>
              </a:path>
              <a:path w="85725" h="360044">
                <a:moveTo>
                  <a:pt x="78581" y="71437"/>
                </a:moveTo>
                <a:lnTo>
                  <a:pt x="57150" y="71437"/>
                </a:lnTo>
                <a:lnTo>
                  <a:pt x="57149" y="85724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  <a:path w="85725" h="360044">
                <a:moveTo>
                  <a:pt x="42862" y="0"/>
                </a:moveTo>
                <a:lnTo>
                  <a:pt x="0" y="85723"/>
                </a:lnTo>
                <a:lnTo>
                  <a:pt x="28574" y="85724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84677" y="1688706"/>
            <a:ext cx="482600" cy="450215"/>
          </a:xfrm>
          <a:custGeom>
            <a:avLst/>
            <a:gdLst/>
            <a:ahLst/>
            <a:cxnLst/>
            <a:rect l="l" t="t" r="r" b="b"/>
            <a:pathLst>
              <a:path w="482600" h="450214">
                <a:moveTo>
                  <a:pt x="0" y="0"/>
                </a:moveTo>
                <a:lnTo>
                  <a:pt x="482377" y="0"/>
                </a:lnTo>
                <a:lnTo>
                  <a:pt x="482377" y="450051"/>
                </a:lnTo>
                <a:lnTo>
                  <a:pt x="0" y="450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100789" y="2789427"/>
            <a:ext cx="22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72973" y="3600195"/>
            <a:ext cx="16840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80" algn="l"/>
                <a:tab pos="763905" algn="l"/>
                <a:tab pos="1098550" algn="l"/>
                <a:tab pos="1513205" algn="l"/>
              </a:tabLst>
            </a:pPr>
            <a:r>
              <a:rPr dirty="0" sz="2800" b="1">
                <a:latin typeface="Times New Roman"/>
                <a:cs typeface="Times New Roman"/>
              </a:rPr>
              <a:t>a	A	c	B	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91979" y="3315684"/>
            <a:ext cx="777875" cy="287020"/>
          </a:xfrm>
          <a:custGeom>
            <a:avLst/>
            <a:gdLst/>
            <a:ahLst/>
            <a:cxnLst/>
            <a:rect l="l" t="t" r="r" b="b"/>
            <a:pathLst>
              <a:path w="777875" h="287020">
                <a:moveTo>
                  <a:pt x="777586" y="0"/>
                </a:moveTo>
                <a:lnTo>
                  <a:pt x="0" y="2866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69565" y="3315684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1" y="2866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49179" y="3315684"/>
            <a:ext cx="320675" cy="287020"/>
          </a:xfrm>
          <a:custGeom>
            <a:avLst/>
            <a:gdLst/>
            <a:ahLst/>
            <a:cxnLst/>
            <a:rect l="l" t="t" r="r" b="b"/>
            <a:pathLst>
              <a:path w="320675" h="287020">
                <a:moveTo>
                  <a:pt x="320386" y="0"/>
                </a:moveTo>
                <a:lnTo>
                  <a:pt x="0" y="2866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69565" y="3315684"/>
            <a:ext cx="370205" cy="287020"/>
          </a:xfrm>
          <a:custGeom>
            <a:avLst/>
            <a:gdLst/>
            <a:ahLst/>
            <a:cxnLst/>
            <a:rect l="l" t="t" r="r" b="b"/>
            <a:pathLst>
              <a:path w="370204" h="287020">
                <a:moveTo>
                  <a:pt x="0" y="0"/>
                </a:moveTo>
                <a:lnTo>
                  <a:pt x="370041" y="2866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69565" y="3315684"/>
            <a:ext cx="753110" cy="287020"/>
          </a:xfrm>
          <a:custGeom>
            <a:avLst/>
            <a:gdLst/>
            <a:ahLst/>
            <a:cxnLst/>
            <a:rect l="l" t="t" r="r" b="b"/>
            <a:pathLst>
              <a:path w="753110" h="287020">
                <a:moveTo>
                  <a:pt x="752584" y="28669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40272" y="4073971"/>
            <a:ext cx="309245" cy="279400"/>
          </a:xfrm>
          <a:custGeom>
            <a:avLst/>
            <a:gdLst/>
            <a:ahLst/>
            <a:cxnLst/>
            <a:rect l="l" t="t" r="r" b="b"/>
            <a:pathLst>
              <a:path w="309245" h="279400">
                <a:moveTo>
                  <a:pt x="308907" y="0"/>
                </a:moveTo>
                <a:lnTo>
                  <a:pt x="0" y="2792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49179" y="4073971"/>
            <a:ext cx="218440" cy="284480"/>
          </a:xfrm>
          <a:custGeom>
            <a:avLst/>
            <a:gdLst/>
            <a:ahLst/>
            <a:cxnLst/>
            <a:rect l="l" t="t" r="r" b="b"/>
            <a:pathLst>
              <a:path w="218439" h="284479">
                <a:moveTo>
                  <a:pt x="0" y="0"/>
                </a:moveTo>
                <a:lnTo>
                  <a:pt x="217875" y="2844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40272" y="4843273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1" y="2866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00396" y="1738937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4">
                <a:moveTo>
                  <a:pt x="28574" y="85725"/>
                </a:moveTo>
                <a:lnTo>
                  <a:pt x="28573" y="360039"/>
                </a:lnTo>
                <a:lnTo>
                  <a:pt x="57148" y="360041"/>
                </a:lnTo>
                <a:lnTo>
                  <a:pt x="57149" y="85725"/>
                </a:lnTo>
                <a:lnTo>
                  <a:pt x="28574" y="85725"/>
                </a:lnTo>
                <a:close/>
              </a:path>
              <a:path w="85725" h="360044">
                <a:moveTo>
                  <a:pt x="78580" y="71437"/>
                </a:moveTo>
                <a:lnTo>
                  <a:pt x="57150" y="71437"/>
                </a:lnTo>
                <a:lnTo>
                  <a:pt x="57149" y="85725"/>
                </a:lnTo>
                <a:lnTo>
                  <a:pt x="85725" y="85726"/>
                </a:lnTo>
                <a:lnTo>
                  <a:pt x="78580" y="71437"/>
                </a:lnTo>
                <a:close/>
              </a:path>
              <a:path w="85725" h="360044">
                <a:moveTo>
                  <a:pt x="57150" y="71437"/>
                </a:moveTo>
                <a:lnTo>
                  <a:pt x="28575" y="71437"/>
                </a:lnTo>
                <a:lnTo>
                  <a:pt x="28574" y="85725"/>
                </a:lnTo>
                <a:lnTo>
                  <a:pt x="57149" y="85725"/>
                </a:lnTo>
                <a:lnTo>
                  <a:pt x="57150" y="71437"/>
                </a:lnTo>
                <a:close/>
              </a:path>
              <a:path w="85725" h="360044">
                <a:moveTo>
                  <a:pt x="42862" y="0"/>
                </a:moveTo>
                <a:lnTo>
                  <a:pt x="0" y="85725"/>
                </a:lnTo>
                <a:lnTo>
                  <a:pt x="28574" y="85725"/>
                </a:lnTo>
                <a:lnTo>
                  <a:pt x="28575" y="71437"/>
                </a:lnTo>
                <a:lnTo>
                  <a:pt x="78580" y="71437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70870" y="1693933"/>
            <a:ext cx="482600" cy="450215"/>
          </a:xfrm>
          <a:custGeom>
            <a:avLst/>
            <a:gdLst/>
            <a:ahLst/>
            <a:cxnLst/>
            <a:rect l="l" t="t" r="r" b="b"/>
            <a:pathLst>
              <a:path w="482600" h="450214">
                <a:moveTo>
                  <a:pt x="0" y="0"/>
                </a:moveTo>
                <a:lnTo>
                  <a:pt x="482379" y="0"/>
                </a:lnTo>
                <a:lnTo>
                  <a:pt x="482379" y="450049"/>
                </a:lnTo>
                <a:lnTo>
                  <a:pt x="0" y="450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70870" y="1693933"/>
            <a:ext cx="482600" cy="450215"/>
          </a:xfrm>
          <a:custGeom>
            <a:avLst/>
            <a:gdLst/>
            <a:ahLst/>
            <a:cxnLst/>
            <a:rect l="l" t="t" r="r" b="b"/>
            <a:pathLst>
              <a:path w="482600" h="450214">
                <a:moveTo>
                  <a:pt x="0" y="0"/>
                </a:moveTo>
                <a:lnTo>
                  <a:pt x="482378" y="0"/>
                </a:lnTo>
                <a:lnTo>
                  <a:pt x="482378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81883" y="1763815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4">
                <a:moveTo>
                  <a:pt x="57150" y="71437"/>
                </a:moveTo>
                <a:lnTo>
                  <a:pt x="28575" y="71437"/>
                </a:lnTo>
                <a:lnTo>
                  <a:pt x="28573" y="360039"/>
                </a:lnTo>
                <a:lnTo>
                  <a:pt x="57148" y="360039"/>
                </a:lnTo>
                <a:lnTo>
                  <a:pt x="57150" y="71437"/>
                </a:lnTo>
                <a:close/>
              </a:path>
              <a:path w="85725" h="360044">
                <a:moveTo>
                  <a:pt x="42862" y="0"/>
                </a:moveTo>
                <a:lnTo>
                  <a:pt x="0" y="85725"/>
                </a:lnTo>
                <a:lnTo>
                  <a:pt x="28574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60044">
                <a:moveTo>
                  <a:pt x="78581" y="71437"/>
                </a:moveTo>
                <a:lnTo>
                  <a:pt x="57150" y="71437"/>
                </a:lnTo>
                <a:lnTo>
                  <a:pt x="57149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52356" y="1718810"/>
            <a:ext cx="482600" cy="450215"/>
          </a:xfrm>
          <a:custGeom>
            <a:avLst/>
            <a:gdLst/>
            <a:ahLst/>
            <a:cxnLst/>
            <a:rect l="l" t="t" r="r" b="b"/>
            <a:pathLst>
              <a:path w="482600" h="450214">
                <a:moveTo>
                  <a:pt x="0" y="0"/>
                </a:moveTo>
                <a:lnTo>
                  <a:pt x="482377" y="0"/>
                </a:lnTo>
                <a:lnTo>
                  <a:pt x="482377" y="450049"/>
                </a:lnTo>
                <a:lnTo>
                  <a:pt x="0" y="450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52356" y="1718810"/>
            <a:ext cx="482600" cy="450215"/>
          </a:xfrm>
          <a:custGeom>
            <a:avLst/>
            <a:gdLst/>
            <a:ahLst/>
            <a:cxnLst/>
            <a:rect l="l" t="t" r="r" b="b"/>
            <a:pathLst>
              <a:path w="482600" h="450214">
                <a:moveTo>
                  <a:pt x="0" y="0"/>
                </a:moveTo>
                <a:lnTo>
                  <a:pt x="482378" y="0"/>
                </a:lnTo>
                <a:lnTo>
                  <a:pt x="482378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39236" y="1771266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4">
                <a:moveTo>
                  <a:pt x="57150" y="71437"/>
                </a:moveTo>
                <a:lnTo>
                  <a:pt x="28575" y="71437"/>
                </a:lnTo>
                <a:lnTo>
                  <a:pt x="28573" y="360039"/>
                </a:lnTo>
                <a:lnTo>
                  <a:pt x="57148" y="360039"/>
                </a:lnTo>
                <a:lnTo>
                  <a:pt x="57150" y="71437"/>
                </a:lnTo>
                <a:close/>
              </a:path>
              <a:path w="85725" h="360044">
                <a:moveTo>
                  <a:pt x="42862" y="0"/>
                </a:moveTo>
                <a:lnTo>
                  <a:pt x="0" y="85725"/>
                </a:lnTo>
                <a:lnTo>
                  <a:pt x="28574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60044">
                <a:moveTo>
                  <a:pt x="78581" y="71437"/>
                </a:moveTo>
                <a:lnTo>
                  <a:pt x="57150" y="71437"/>
                </a:lnTo>
                <a:lnTo>
                  <a:pt x="57149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09709" y="1726261"/>
            <a:ext cx="482600" cy="450215"/>
          </a:xfrm>
          <a:custGeom>
            <a:avLst/>
            <a:gdLst/>
            <a:ahLst/>
            <a:cxnLst/>
            <a:rect l="l" t="t" r="r" b="b"/>
            <a:pathLst>
              <a:path w="482600" h="450214">
                <a:moveTo>
                  <a:pt x="0" y="0"/>
                </a:moveTo>
                <a:lnTo>
                  <a:pt x="482377" y="0"/>
                </a:lnTo>
                <a:lnTo>
                  <a:pt x="482377" y="450049"/>
                </a:lnTo>
                <a:lnTo>
                  <a:pt x="0" y="450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09709" y="1726261"/>
            <a:ext cx="482600" cy="450215"/>
          </a:xfrm>
          <a:custGeom>
            <a:avLst/>
            <a:gdLst/>
            <a:ahLst/>
            <a:cxnLst/>
            <a:rect l="l" t="t" r="r" b="b"/>
            <a:pathLst>
              <a:path w="482600" h="450214">
                <a:moveTo>
                  <a:pt x="0" y="0"/>
                </a:moveTo>
                <a:lnTo>
                  <a:pt x="482378" y="0"/>
                </a:lnTo>
                <a:lnTo>
                  <a:pt x="482378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71963" y="4066520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1" y="2866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25430" y="1783942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4">
                <a:moveTo>
                  <a:pt x="28574" y="85725"/>
                </a:moveTo>
                <a:lnTo>
                  <a:pt x="28573" y="360041"/>
                </a:lnTo>
                <a:lnTo>
                  <a:pt x="57148" y="360041"/>
                </a:lnTo>
                <a:lnTo>
                  <a:pt x="57149" y="85725"/>
                </a:lnTo>
                <a:lnTo>
                  <a:pt x="28574" y="85725"/>
                </a:lnTo>
                <a:close/>
              </a:path>
              <a:path w="85725" h="360044">
                <a:moveTo>
                  <a:pt x="78580" y="71437"/>
                </a:moveTo>
                <a:lnTo>
                  <a:pt x="28575" y="71437"/>
                </a:lnTo>
                <a:lnTo>
                  <a:pt x="57150" y="71438"/>
                </a:lnTo>
                <a:lnTo>
                  <a:pt x="57149" y="85725"/>
                </a:lnTo>
                <a:lnTo>
                  <a:pt x="85725" y="85726"/>
                </a:lnTo>
                <a:lnTo>
                  <a:pt x="78580" y="71437"/>
                </a:lnTo>
                <a:close/>
              </a:path>
              <a:path w="85725" h="360044">
                <a:moveTo>
                  <a:pt x="28575" y="71437"/>
                </a:moveTo>
                <a:lnTo>
                  <a:pt x="28574" y="85725"/>
                </a:lnTo>
                <a:lnTo>
                  <a:pt x="57149" y="85725"/>
                </a:lnTo>
                <a:lnTo>
                  <a:pt x="57150" y="71438"/>
                </a:lnTo>
                <a:lnTo>
                  <a:pt x="28575" y="71437"/>
                </a:lnTo>
                <a:close/>
              </a:path>
              <a:path w="85725" h="360044">
                <a:moveTo>
                  <a:pt x="42862" y="0"/>
                </a:moveTo>
                <a:lnTo>
                  <a:pt x="0" y="85725"/>
                </a:lnTo>
                <a:lnTo>
                  <a:pt x="28574" y="85725"/>
                </a:lnTo>
                <a:lnTo>
                  <a:pt x="28575" y="71437"/>
                </a:lnTo>
                <a:lnTo>
                  <a:pt x="78580" y="71437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95904" y="1738937"/>
            <a:ext cx="482600" cy="450215"/>
          </a:xfrm>
          <a:custGeom>
            <a:avLst/>
            <a:gdLst/>
            <a:ahLst/>
            <a:cxnLst/>
            <a:rect l="l" t="t" r="r" b="b"/>
            <a:pathLst>
              <a:path w="482600" h="450214">
                <a:moveTo>
                  <a:pt x="0" y="0"/>
                </a:moveTo>
                <a:lnTo>
                  <a:pt x="482377" y="0"/>
                </a:lnTo>
                <a:lnTo>
                  <a:pt x="482377" y="450051"/>
                </a:lnTo>
                <a:lnTo>
                  <a:pt x="0" y="450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695904" y="1738937"/>
            <a:ext cx="482600" cy="450215"/>
          </a:xfrm>
          <a:custGeom>
            <a:avLst/>
            <a:gdLst/>
            <a:ahLst/>
            <a:cxnLst/>
            <a:rect l="l" t="t" r="r" b="b"/>
            <a:pathLst>
              <a:path w="482600" h="450214">
                <a:moveTo>
                  <a:pt x="0" y="0"/>
                </a:moveTo>
                <a:lnTo>
                  <a:pt x="482378" y="0"/>
                </a:lnTo>
                <a:lnTo>
                  <a:pt x="482378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90299" y="4377435"/>
            <a:ext cx="6765925" cy="224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68935">
              <a:lnSpc>
                <a:spcPct val="100000"/>
              </a:lnSpc>
              <a:spcBef>
                <a:spcPts val="100"/>
              </a:spcBef>
              <a:tabLst>
                <a:tab pos="2324100" algn="l"/>
                <a:tab pos="2917190" algn="l"/>
                <a:tab pos="3369945" algn="l"/>
              </a:tabLst>
            </a:pPr>
            <a:r>
              <a:rPr dirty="0" u="heavy" sz="2800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u="heavy" sz="2800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u="heavy" sz="2800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u="heavy" sz="2800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algn="ctr" marL="845819">
              <a:lnSpc>
                <a:spcPct val="100000"/>
              </a:lnSpc>
              <a:spcBef>
                <a:spcPts val="2735"/>
              </a:spcBef>
            </a:pPr>
            <a:r>
              <a:rPr dirty="0" u="heavy" sz="2800" spc="-45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350" spc="25" b="1">
                <a:latin typeface="黑体"/>
                <a:cs typeface="黑体"/>
              </a:rPr>
              <a:t>S</a:t>
            </a:r>
            <a:r>
              <a:rPr dirty="0" sz="2350" spc="25" b="1" i="1">
                <a:latin typeface="Symbol"/>
                <a:cs typeface="Symbol"/>
              </a:rPr>
              <a:t></a:t>
            </a:r>
            <a:r>
              <a:rPr dirty="0" sz="2350" spc="25" b="1">
                <a:latin typeface="黑体"/>
                <a:cs typeface="黑体"/>
              </a:rPr>
              <a:t>aAcBe</a:t>
            </a:r>
            <a:r>
              <a:rPr dirty="0" sz="2350" spc="25" b="1" i="1">
                <a:latin typeface="Symbol"/>
                <a:cs typeface="Symbol"/>
              </a:rPr>
              <a:t></a:t>
            </a:r>
            <a:r>
              <a:rPr dirty="0" sz="2350" spc="25" b="1">
                <a:latin typeface="黑体"/>
                <a:cs typeface="黑体"/>
              </a:rPr>
              <a:t>aAbcBe</a:t>
            </a:r>
            <a:r>
              <a:rPr dirty="0" sz="2350" spc="25" b="1" i="1">
                <a:latin typeface="Symbol"/>
                <a:cs typeface="Symbol"/>
              </a:rPr>
              <a:t></a:t>
            </a:r>
            <a:r>
              <a:rPr dirty="0" sz="2350" spc="25" b="1">
                <a:latin typeface="黑体"/>
                <a:cs typeface="黑体"/>
              </a:rPr>
              <a:t>abbcBe</a:t>
            </a:r>
            <a:r>
              <a:rPr dirty="0" sz="2350" spc="25" b="1" i="1">
                <a:latin typeface="Symbol"/>
                <a:cs typeface="Symbol"/>
              </a:rPr>
              <a:t></a:t>
            </a:r>
            <a:r>
              <a:rPr dirty="0" sz="2350" spc="25" b="1">
                <a:latin typeface="黑体"/>
                <a:cs typeface="黑体"/>
              </a:rPr>
              <a:t>abbcde</a:t>
            </a:r>
            <a:endParaRPr sz="23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2350" spc="50" b="1">
                <a:latin typeface="黑体"/>
                <a:cs typeface="黑体"/>
              </a:rPr>
              <a:t>试图为输入符号串建立一个</a:t>
            </a:r>
            <a:r>
              <a:rPr dirty="0" sz="2350" spc="50" b="1">
                <a:solidFill>
                  <a:srgbClr val="3333FF"/>
                </a:solidFill>
                <a:latin typeface="黑体"/>
                <a:cs typeface="黑体"/>
              </a:rPr>
              <a:t>最左推导序列</a:t>
            </a:r>
            <a:r>
              <a:rPr dirty="0" sz="2350" spc="50" b="1">
                <a:latin typeface="黑体"/>
                <a:cs typeface="黑体"/>
              </a:rPr>
              <a:t>的过程。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06835" y="4070150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 h="0">
                <a:moveTo>
                  <a:pt x="0" y="0"/>
                </a:moveTo>
                <a:lnTo>
                  <a:pt x="270030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96725" y="4059069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 h="0">
                <a:moveTo>
                  <a:pt x="0" y="0"/>
                </a:moveTo>
                <a:lnTo>
                  <a:pt x="270030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56765" y="4070150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 h="0">
                <a:moveTo>
                  <a:pt x="0" y="0"/>
                </a:moveTo>
                <a:lnTo>
                  <a:pt x="270030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25903" y="4059069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 h="0">
                <a:moveTo>
                  <a:pt x="0" y="0"/>
                </a:moveTo>
                <a:lnTo>
                  <a:pt x="270030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121493" y="4059069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 h="0">
                <a:moveTo>
                  <a:pt x="0" y="0"/>
                </a:moveTo>
                <a:lnTo>
                  <a:pt x="270030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76015" y="4059069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 h="0">
                <a:moveTo>
                  <a:pt x="0" y="0"/>
                </a:moveTo>
                <a:lnTo>
                  <a:pt x="270030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832139" y="4059069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 h="0">
                <a:moveTo>
                  <a:pt x="0" y="0"/>
                </a:moveTo>
                <a:lnTo>
                  <a:pt x="270030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64353" y="1763815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4">
                <a:moveTo>
                  <a:pt x="57149" y="71437"/>
                </a:moveTo>
                <a:lnTo>
                  <a:pt x="28575" y="71437"/>
                </a:lnTo>
                <a:lnTo>
                  <a:pt x="28573" y="360039"/>
                </a:lnTo>
                <a:lnTo>
                  <a:pt x="57148" y="360039"/>
                </a:lnTo>
                <a:lnTo>
                  <a:pt x="57149" y="71437"/>
                </a:lnTo>
                <a:close/>
              </a:path>
              <a:path w="85725" h="360044">
                <a:moveTo>
                  <a:pt x="42862" y="0"/>
                </a:moveTo>
                <a:lnTo>
                  <a:pt x="0" y="85725"/>
                </a:lnTo>
                <a:lnTo>
                  <a:pt x="28574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60044">
                <a:moveTo>
                  <a:pt x="78581" y="71437"/>
                </a:moveTo>
                <a:lnTo>
                  <a:pt x="57149" y="71437"/>
                </a:lnTo>
                <a:lnTo>
                  <a:pt x="57149" y="85725"/>
                </a:lnTo>
                <a:lnTo>
                  <a:pt x="85724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34826" y="1718810"/>
            <a:ext cx="482600" cy="450215"/>
          </a:xfrm>
          <a:custGeom>
            <a:avLst/>
            <a:gdLst/>
            <a:ahLst/>
            <a:cxnLst/>
            <a:rect l="l" t="t" r="r" b="b"/>
            <a:pathLst>
              <a:path w="482600" h="450214">
                <a:moveTo>
                  <a:pt x="0" y="0"/>
                </a:moveTo>
                <a:lnTo>
                  <a:pt x="482377" y="0"/>
                </a:lnTo>
                <a:lnTo>
                  <a:pt x="482377" y="450049"/>
                </a:lnTo>
                <a:lnTo>
                  <a:pt x="0" y="450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34826" y="1718810"/>
            <a:ext cx="482600" cy="450215"/>
          </a:xfrm>
          <a:custGeom>
            <a:avLst/>
            <a:gdLst/>
            <a:ahLst/>
            <a:cxnLst/>
            <a:rect l="l" t="t" r="r" b="b"/>
            <a:pathLst>
              <a:path w="482600" h="450214">
                <a:moveTo>
                  <a:pt x="0" y="0"/>
                </a:moveTo>
                <a:lnTo>
                  <a:pt x="482378" y="0"/>
                </a:lnTo>
                <a:lnTo>
                  <a:pt x="482378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80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643" y="276034"/>
            <a:ext cx="124968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>
                <a:solidFill>
                  <a:srgbClr val="FF0000"/>
                </a:solidFill>
              </a:rPr>
              <a:t>示例：</a:t>
            </a:r>
            <a:endParaRPr sz="3100"/>
          </a:p>
        </p:txBody>
      </p:sp>
      <p:sp>
        <p:nvSpPr>
          <p:cNvPr id="6" name="object 6"/>
          <p:cNvSpPr txBox="1"/>
          <p:nvPr/>
        </p:nvSpPr>
        <p:spPr>
          <a:xfrm>
            <a:off x="307340" y="988059"/>
            <a:ext cx="8463280" cy="1826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325"/>
              </a:lnSpc>
              <a:spcBef>
                <a:spcPts val="1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构造如下文法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项目集规范族：</a:t>
            </a:r>
            <a:endParaRPr baseline="1010" sz="4125">
              <a:latin typeface="黑体"/>
              <a:cs typeface="黑体"/>
            </a:endParaRPr>
          </a:p>
          <a:p>
            <a:pPr marL="355600">
              <a:lnSpc>
                <a:spcPts val="3325"/>
              </a:lnSpc>
              <a:tabLst>
                <a:tab pos="2553970" algn="l"/>
                <a:tab pos="4476115" algn="l"/>
                <a:tab pos="6389370" algn="l"/>
              </a:tabLst>
            </a:pPr>
            <a:r>
              <a:rPr dirty="0" sz="2800" spc="5" b="1">
                <a:latin typeface="Verdana"/>
                <a:cs typeface="Verdana"/>
              </a:rPr>
              <a:t>S</a:t>
            </a:r>
            <a:r>
              <a:rPr dirty="0" baseline="1010" sz="4125" spc="7" b="1" i="1">
                <a:latin typeface="Symbol"/>
                <a:cs typeface="Symbol"/>
              </a:rPr>
              <a:t></a:t>
            </a:r>
            <a:r>
              <a:rPr dirty="0" sz="2800" spc="5" b="1">
                <a:latin typeface="Verdana"/>
                <a:cs typeface="Verdana"/>
              </a:rPr>
              <a:t>aA|bB	A</a:t>
            </a:r>
            <a:r>
              <a:rPr dirty="0" baseline="1010" sz="4125" spc="7" b="1" i="1">
                <a:latin typeface="Symbol"/>
                <a:cs typeface="Symbol"/>
              </a:rPr>
              <a:t></a:t>
            </a:r>
            <a:r>
              <a:rPr dirty="0" sz="2800" spc="5" b="1">
                <a:latin typeface="Verdana"/>
                <a:cs typeface="Verdana"/>
              </a:rPr>
              <a:t>cA|d	B</a:t>
            </a:r>
            <a:r>
              <a:rPr dirty="0" baseline="1010" sz="4125" spc="7" b="1" i="1">
                <a:latin typeface="Symbol"/>
                <a:cs typeface="Symbol"/>
              </a:rPr>
              <a:t></a:t>
            </a:r>
            <a:r>
              <a:rPr dirty="0" sz="2800" spc="5" b="1">
                <a:latin typeface="Verdana"/>
                <a:cs typeface="Verdana"/>
              </a:rPr>
              <a:t>cB|d	</a:t>
            </a:r>
            <a:r>
              <a:rPr dirty="0" baseline="1010" sz="4125" spc="67" b="1">
                <a:latin typeface="黑体"/>
                <a:cs typeface="黑体"/>
              </a:rPr>
              <a:t>（文法</a:t>
            </a:r>
            <a:r>
              <a:rPr dirty="0" sz="2800" spc="5" b="1">
                <a:latin typeface="Verdana"/>
                <a:cs typeface="Verdana"/>
              </a:rPr>
              <a:t>4.6</a:t>
            </a:r>
            <a:r>
              <a:rPr dirty="0" baseline="1010" sz="4125" spc="7" b="1">
                <a:latin typeface="黑体"/>
                <a:cs typeface="黑体"/>
              </a:rPr>
              <a:t>）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拓广文法</a:t>
            </a:r>
            <a:r>
              <a:rPr dirty="0" sz="2800" spc="15" b="1">
                <a:latin typeface="Verdana"/>
                <a:cs typeface="Verdana"/>
              </a:rPr>
              <a:t>G</a:t>
            </a:r>
            <a:r>
              <a:rPr dirty="0" baseline="1010" sz="4125" spc="22" b="1" i="1">
                <a:latin typeface="Symbol"/>
                <a:cs typeface="Symbol"/>
              </a:rPr>
              <a:t></a:t>
            </a:r>
            <a:r>
              <a:rPr dirty="0" baseline="1010" sz="4125" spc="22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marL="584200">
              <a:lnSpc>
                <a:spcPct val="100000"/>
              </a:lnSpc>
              <a:spcBef>
                <a:spcPts val="540"/>
              </a:spcBef>
              <a:tabLst>
                <a:tab pos="1707514" algn="l"/>
                <a:tab pos="3589020" algn="l"/>
                <a:tab pos="5234940" algn="l"/>
              </a:tabLst>
            </a:pPr>
            <a:r>
              <a:rPr dirty="0" sz="2400" spc="10" b="1">
                <a:latin typeface="Verdana"/>
                <a:cs typeface="Verdana"/>
              </a:rPr>
              <a:t>S</a:t>
            </a:r>
            <a:r>
              <a:rPr dirty="0" baseline="1182" sz="3525" spc="15" b="1" i="1">
                <a:latin typeface="Symbol"/>
                <a:cs typeface="Symbol"/>
              </a:rPr>
              <a:t></a:t>
            </a:r>
            <a:r>
              <a:rPr dirty="0" sz="2400" spc="10" b="1">
                <a:latin typeface="Verdana"/>
                <a:cs typeface="Verdana"/>
              </a:rPr>
              <a:t>S	</a:t>
            </a:r>
            <a:r>
              <a:rPr dirty="0" sz="2400" b="1">
                <a:latin typeface="Verdana"/>
                <a:cs typeface="Verdana"/>
              </a:rPr>
              <a:t>S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aA|bB	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cA|d	B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cB|d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940" y="2804175"/>
            <a:ext cx="8746490" cy="96075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3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活前缀</a:t>
            </a:r>
            <a:r>
              <a:rPr dirty="0" baseline="1010" sz="4125" spc="22" b="1" i="1">
                <a:latin typeface="Symbol"/>
                <a:cs typeface="Symbol"/>
              </a:rPr>
              <a:t></a:t>
            </a:r>
            <a:r>
              <a:rPr dirty="0" baseline="1010" sz="4125" spc="67" b="1">
                <a:latin typeface="黑体"/>
                <a:cs typeface="黑体"/>
              </a:rPr>
              <a:t>的有效项目集</a:t>
            </a:r>
            <a:endParaRPr baseline="1010" sz="4125">
              <a:latin typeface="黑体"/>
              <a:cs typeface="黑体"/>
            </a:endParaRPr>
          </a:p>
          <a:p>
            <a:pPr marL="609600">
              <a:lnSpc>
                <a:spcPct val="100000"/>
              </a:lnSpc>
              <a:spcBef>
                <a:spcPts val="550"/>
              </a:spcBef>
            </a:pP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0</a:t>
            </a:r>
            <a:r>
              <a:rPr dirty="0" sz="2400" b="1">
                <a:latin typeface="Verdana"/>
                <a:cs typeface="Verdana"/>
              </a:rPr>
              <a:t>=closure({S</a:t>
            </a:r>
            <a:r>
              <a:rPr dirty="0" baseline="1182" sz="3525" b="1" i="1">
                <a:latin typeface="Symbol"/>
                <a:cs typeface="Symbol"/>
              </a:rPr>
              <a:t></a:t>
            </a:r>
            <a:r>
              <a:rPr dirty="0" sz="2400" b="1">
                <a:latin typeface="Verdana"/>
                <a:cs typeface="Verdana"/>
              </a:rPr>
              <a:t>·S})={ </a:t>
            </a:r>
            <a:r>
              <a:rPr dirty="0" sz="2400" spc="10" b="1">
                <a:latin typeface="Verdana"/>
                <a:cs typeface="Verdana"/>
              </a:rPr>
              <a:t>S</a:t>
            </a:r>
            <a:r>
              <a:rPr dirty="0" baseline="1182" sz="3525" spc="15" b="1" i="1">
                <a:latin typeface="Symbol"/>
                <a:cs typeface="Symbol"/>
              </a:rPr>
              <a:t></a:t>
            </a:r>
            <a:r>
              <a:rPr dirty="0" sz="2400" spc="10" b="1">
                <a:latin typeface="Verdana"/>
                <a:cs typeface="Verdana"/>
              </a:rPr>
              <a:t>·S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S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·aA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S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·bB</a:t>
            </a:r>
            <a:r>
              <a:rPr dirty="0" sz="2400" spc="-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940" y="3751241"/>
            <a:ext cx="7426959" cy="27203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0365" marR="30480" indent="-380365">
              <a:lnSpc>
                <a:spcPct val="116799"/>
              </a:lnSpc>
              <a:spcBef>
                <a:spcPts val="17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从</a:t>
            </a:r>
            <a:r>
              <a:rPr dirty="0" sz="2800" spc="-20" b="1">
                <a:latin typeface="Verdana"/>
                <a:cs typeface="Verdana"/>
              </a:rPr>
              <a:t>I</a:t>
            </a:r>
            <a:r>
              <a:rPr dirty="0" baseline="-17543" sz="2850" spc="-30" b="1">
                <a:latin typeface="Verdana"/>
                <a:cs typeface="Verdana"/>
              </a:rPr>
              <a:t>0</a:t>
            </a:r>
            <a:r>
              <a:rPr dirty="0" baseline="1010" sz="4125" spc="67" b="1">
                <a:latin typeface="黑体"/>
                <a:cs typeface="黑体"/>
              </a:rPr>
              <a:t>出发的转移有 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=go(I</a:t>
            </a:r>
            <a:r>
              <a:rPr dirty="0" baseline="-17361" sz="2400" b="1">
                <a:latin typeface="Verdana"/>
                <a:cs typeface="Verdana"/>
              </a:rPr>
              <a:t>0</a:t>
            </a:r>
            <a:r>
              <a:rPr dirty="0" sz="2400" b="1">
                <a:latin typeface="Verdana"/>
                <a:cs typeface="Verdana"/>
              </a:rPr>
              <a:t>,S)=closure({S</a:t>
            </a:r>
            <a:r>
              <a:rPr dirty="0" baseline="1182" sz="3525" b="1" i="1">
                <a:latin typeface="Symbol"/>
                <a:cs typeface="Symbol"/>
              </a:rPr>
              <a:t></a:t>
            </a:r>
            <a:r>
              <a:rPr dirty="0" sz="2400" b="1">
                <a:latin typeface="Verdana"/>
                <a:cs typeface="Verdana"/>
              </a:rPr>
              <a:t>S·})={S</a:t>
            </a:r>
            <a:r>
              <a:rPr dirty="0" baseline="1182" sz="3525" b="1" i="1">
                <a:latin typeface="Symbol"/>
                <a:cs typeface="Symbol"/>
              </a:rPr>
              <a:t></a:t>
            </a:r>
            <a:r>
              <a:rPr dirty="0" sz="2400" b="1">
                <a:latin typeface="Verdana"/>
                <a:cs typeface="Verdana"/>
              </a:rPr>
              <a:t>S·}  I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baseline="-17361" sz="2400" spc="-7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=go(I</a:t>
            </a:r>
            <a:r>
              <a:rPr dirty="0" baseline="-17361" sz="2400" b="1">
                <a:latin typeface="Verdana"/>
                <a:cs typeface="Verdana"/>
              </a:rPr>
              <a:t>0</a:t>
            </a:r>
            <a:r>
              <a:rPr dirty="0" sz="2400" b="1">
                <a:latin typeface="Verdana"/>
                <a:cs typeface="Verdana"/>
              </a:rPr>
              <a:t>,a)=closure({S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a·A})</a:t>
            </a:r>
            <a:endParaRPr sz="2400">
              <a:latin typeface="Verdana"/>
              <a:cs typeface="Verdana"/>
            </a:endParaRPr>
          </a:p>
          <a:p>
            <a:pPr marL="852169">
              <a:lnSpc>
                <a:spcPct val="100000"/>
              </a:lnSpc>
              <a:spcBef>
                <a:spcPts val="625"/>
              </a:spcBef>
            </a:pPr>
            <a:r>
              <a:rPr dirty="0" sz="2400" spc="10" b="1">
                <a:latin typeface="Verdana"/>
                <a:cs typeface="Verdana"/>
              </a:rPr>
              <a:t>={S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a·A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A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·cA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A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·d}</a:t>
            </a:r>
            <a:endParaRPr sz="2400">
              <a:latin typeface="Verdana"/>
              <a:cs typeface="Verdana"/>
            </a:endParaRPr>
          </a:p>
          <a:p>
            <a:pPr marL="609600">
              <a:lnSpc>
                <a:spcPct val="100000"/>
              </a:lnSpc>
              <a:spcBef>
                <a:spcPts val="525"/>
              </a:spcBef>
            </a:pP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3</a:t>
            </a:r>
            <a:r>
              <a:rPr dirty="0" baseline="-17361" sz="2400" spc="-7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=go(I</a:t>
            </a:r>
            <a:r>
              <a:rPr dirty="0" baseline="-17361" sz="2400" b="1">
                <a:latin typeface="Verdana"/>
                <a:cs typeface="Verdana"/>
              </a:rPr>
              <a:t>0</a:t>
            </a:r>
            <a:r>
              <a:rPr dirty="0" sz="2400" b="1">
                <a:latin typeface="Verdana"/>
                <a:cs typeface="Verdana"/>
              </a:rPr>
              <a:t>,b)=closure({S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b·B})</a:t>
            </a:r>
            <a:endParaRPr sz="2400">
              <a:latin typeface="Verdana"/>
              <a:cs typeface="Verdana"/>
            </a:endParaRPr>
          </a:p>
          <a:p>
            <a:pPr marL="861694">
              <a:lnSpc>
                <a:spcPct val="100000"/>
              </a:lnSpc>
              <a:spcBef>
                <a:spcPts val="625"/>
              </a:spcBef>
            </a:pPr>
            <a:r>
              <a:rPr dirty="0" sz="2400" spc="10" b="1">
                <a:latin typeface="Verdana"/>
                <a:cs typeface="Verdana"/>
              </a:rPr>
              <a:t>={S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b·B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B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·cB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B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·d}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7340" y="3602211"/>
            <a:ext cx="792480" cy="981710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1950" spc="50" b="1">
                <a:latin typeface="宋体"/>
                <a:cs typeface="宋体"/>
              </a:rPr>
              <a:t>活前缀</a:t>
            </a:r>
            <a:endParaRPr sz="1950">
              <a:latin typeface="宋体"/>
              <a:cs typeface="宋体"/>
            </a:endParaRPr>
          </a:p>
          <a:p>
            <a:pPr marL="66675">
              <a:lnSpc>
                <a:spcPct val="100000"/>
              </a:lnSpc>
              <a:spcBef>
                <a:spcPts val="1400"/>
              </a:spcBef>
            </a:pPr>
            <a:r>
              <a:rPr dirty="0" sz="2000" b="1">
                <a:latin typeface="Verdana"/>
                <a:cs typeface="Verdana"/>
              </a:rPr>
              <a:t>——S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33702" y="5045964"/>
            <a:ext cx="7035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Verdana"/>
                <a:cs typeface="Verdana"/>
              </a:rPr>
              <a:t>——a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2752" y="6006084"/>
            <a:ext cx="7112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Verdana"/>
                <a:cs typeface="Verdana"/>
              </a:rPr>
              <a:t>——b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81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764" y="1073403"/>
            <a:ext cx="328167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从</a:t>
            </a:r>
            <a:r>
              <a:rPr dirty="0" sz="2800" spc="-20" b="1">
                <a:latin typeface="Verdana"/>
                <a:cs typeface="Verdana"/>
              </a:rPr>
              <a:t>I</a:t>
            </a:r>
            <a:r>
              <a:rPr dirty="0" baseline="-17543" sz="2850" spc="-30" b="1">
                <a:latin typeface="Verdana"/>
                <a:cs typeface="Verdana"/>
              </a:rPr>
              <a:t>2</a:t>
            </a:r>
            <a:r>
              <a:rPr dirty="0" baseline="1010" sz="4125" spc="67" b="1">
                <a:latin typeface="黑体"/>
                <a:cs typeface="黑体"/>
              </a:rPr>
              <a:t>出发的转移有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965" y="2364739"/>
            <a:ext cx="6735445" cy="915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174625">
              <a:lnSpc>
                <a:spcPct val="1217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={ </a:t>
            </a:r>
            <a:r>
              <a:rPr dirty="0" sz="2400" spc="10" b="1">
                <a:latin typeface="Verdana"/>
                <a:cs typeface="Verdana"/>
              </a:rPr>
              <a:t>A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c·A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A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·cA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A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·d}  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6</a:t>
            </a:r>
            <a:r>
              <a:rPr dirty="0" sz="2400" b="1">
                <a:latin typeface="Verdana"/>
                <a:cs typeface="Verdana"/>
              </a:rPr>
              <a:t>=go(I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,d)=closure({A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d·})={A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d·}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27" y="3962907"/>
            <a:ext cx="328167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从</a:t>
            </a:r>
            <a:r>
              <a:rPr dirty="0" sz="2800" spc="-20" b="1">
                <a:latin typeface="Verdana"/>
                <a:cs typeface="Verdana"/>
              </a:rPr>
              <a:t>I</a:t>
            </a:r>
            <a:r>
              <a:rPr dirty="0" baseline="-17543" sz="2850" spc="-30" b="1">
                <a:latin typeface="Verdana"/>
                <a:cs typeface="Verdana"/>
              </a:rPr>
              <a:t>3</a:t>
            </a:r>
            <a:r>
              <a:rPr dirty="0" baseline="1010" sz="4125" spc="67" b="1">
                <a:latin typeface="黑体"/>
                <a:cs typeface="黑体"/>
              </a:rPr>
              <a:t>出发的转移有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527" y="5254244"/>
            <a:ext cx="6725920" cy="915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174625">
              <a:lnSpc>
                <a:spcPct val="1217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={ </a:t>
            </a:r>
            <a:r>
              <a:rPr dirty="0" sz="2400" spc="10" b="1">
                <a:latin typeface="Verdana"/>
                <a:cs typeface="Verdana"/>
              </a:rPr>
              <a:t>B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c·B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B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·cB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B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·d}  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9</a:t>
            </a:r>
            <a:r>
              <a:rPr dirty="0" sz="2400" b="1">
                <a:latin typeface="Verdana"/>
                <a:cs typeface="Verdana"/>
              </a:rPr>
              <a:t>=go(I</a:t>
            </a:r>
            <a:r>
              <a:rPr dirty="0" baseline="-17361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,d)=closure({B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d·})={B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d·}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0352" y="1158459"/>
            <a:ext cx="79248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宋体"/>
                <a:cs typeface="宋体"/>
              </a:rPr>
              <a:t>活前缀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965" y="1486916"/>
            <a:ext cx="8105140" cy="91566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4</a:t>
            </a:r>
            <a:r>
              <a:rPr dirty="0" sz="2400" b="1">
                <a:latin typeface="Verdana"/>
                <a:cs typeface="Verdana"/>
              </a:rPr>
              <a:t>=go(I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,A)=closure({S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aA·})={ S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aA·} </a:t>
            </a:r>
            <a:r>
              <a:rPr dirty="0" baseline="-4166" sz="3000" b="1">
                <a:latin typeface="Verdana"/>
                <a:cs typeface="Verdana"/>
              </a:rPr>
              <a:t>—</a:t>
            </a:r>
            <a:r>
              <a:rPr dirty="0" baseline="-4166" sz="3000" spc="112" b="1">
                <a:latin typeface="Verdana"/>
                <a:cs typeface="Verdana"/>
              </a:rPr>
              <a:t> </a:t>
            </a:r>
            <a:r>
              <a:rPr dirty="0" baseline="-4166" sz="3000" b="1">
                <a:latin typeface="Verdana"/>
                <a:cs typeface="Verdana"/>
              </a:rPr>
              <a:t>aA</a:t>
            </a:r>
            <a:endParaRPr baseline="-4166" sz="30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5</a:t>
            </a:r>
            <a:r>
              <a:rPr dirty="0" sz="2400" b="1">
                <a:latin typeface="Verdana"/>
                <a:cs typeface="Verdana"/>
              </a:rPr>
              <a:t>=go(I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,c)=closure({A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c·A})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6715" y="2354579"/>
            <a:ext cx="734060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har char="—"/>
              <a:tabLst>
                <a:tab pos="354330" algn="l"/>
              </a:tabLst>
            </a:pPr>
            <a:r>
              <a:rPr dirty="0" sz="2000" b="1">
                <a:latin typeface="Verdana"/>
                <a:cs typeface="Verdana"/>
              </a:rPr>
              <a:t>ac</a:t>
            </a:r>
            <a:endParaRPr sz="2000">
              <a:latin typeface="Verdana"/>
              <a:cs typeface="Verdana"/>
            </a:endParaRPr>
          </a:p>
          <a:p>
            <a:pPr marL="372745" indent="-341630">
              <a:lnSpc>
                <a:spcPct val="100000"/>
              </a:lnSpc>
              <a:spcBef>
                <a:spcPts val="1750"/>
              </a:spcBef>
              <a:buChar char="—"/>
              <a:tabLst>
                <a:tab pos="373380" algn="l"/>
              </a:tabLst>
            </a:pPr>
            <a:r>
              <a:rPr dirty="0" sz="2000" b="1">
                <a:latin typeface="Verdana"/>
                <a:cs typeface="Verdana"/>
              </a:rPr>
              <a:t>ad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8915" y="4084539"/>
            <a:ext cx="79248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0" b="1">
                <a:latin typeface="宋体"/>
                <a:cs typeface="宋体"/>
              </a:rPr>
              <a:t>活前缀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527" y="4379467"/>
            <a:ext cx="8108950" cy="91566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7</a:t>
            </a:r>
            <a:r>
              <a:rPr dirty="0" sz="2400" b="1">
                <a:latin typeface="Verdana"/>
                <a:cs typeface="Verdana"/>
              </a:rPr>
              <a:t>=go(I</a:t>
            </a:r>
            <a:r>
              <a:rPr dirty="0" baseline="-17361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,B)=closure({S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bB·})={ S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bB·} </a:t>
            </a:r>
            <a:r>
              <a:rPr dirty="0" baseline="-11111" sz="3000" b="1">
                <a:latin typeface="Verdana"/>
                <a:cs typeface="Verdana"/>
              </a:rPr>
              <a:t>—</a:t>
            </a:r>
            <a:r>
              <a:rPr dirty="0" baseline="-11111" sz="3000" spc="44" b="1">
                <a:latin typeface="Verdana"/>
                <a:cs typeface="Verdana"/>
              </a:rPr>
              <a:t> </a:t>
            </a:r>
            <a:r>
              <a:rPr dirty="0" baseline="-11111" sz="3000" b="1">
                <a:latin typeface="Verdana"/>
                <a:cs typeface="Verdana"/>
              </a:rPr>
              <a:t>bB</a:t>
            </a:r>
            <a:endParaRPr baseline="-11111" sz="30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8</a:t>
            </a:r>
            <a:r>
              <a:rPr dirty="0" sz="2400" b="1">
                <a:latin typeface="Verdana"/>
                <a:cs typeface="Verdana"/>
              </a:rPr>
              <a:t>=go(I</a:t>
            </a:r>
            <a:r>
              <a:rPr dirty="0" baseline="-17361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,c)=closure({B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c·B})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5277" y="5280660"/>
            <a:ext cx="741680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har char="—"/>
              <a:tabLst>
                <a:tab pos="354330" algn="l"/>
              </a:tabLst>
            </a:pPr>
            <a:r>
              <a:rPr dirty="0" sz="2000" b="1">
                <a:latin typeface="Verdana"/>
                <a:cs typeface="Verdana"/>
              </a:rPr>
              <a:t>bc</a:t>
            </a:r>
            <a:endParaRPr sz="2000">
              <a:latin typeface="Verdana"/>
              <a:cs typeface="Verdana"/>
            </a:endParaRPr>
          </a:p>
          <a:p>
            <a:pPr marL="372745" indent="-341630">
              <a:lnSpc>
                <a:spcPct val="100000"/>
              </a:lnSpc>
              <a:spcBef>
                <a:spcPts val="1775"/>
              </a:spcBef>
              <a:buChar char="—"/>
              <a:tabLst>
                <a:tab pos="373380" algn="l"/>
              </a:tabLst>
            </a:pPr>
            <a:r>
              <a:rPr dirty="0" sz="2000" b="1">
                <a:latin typeface="Verdana"/>
                <a:cs typeface="Verdana"/>
              </a:rPr>
              <a:t>bd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4643" y="272795"/>
            <a:ext cx="27622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95">
                <a:solidFill>
                  <a:srgbClr val="FF0000"/>
                </a:solidFill>
              </a:rPr>
              <a:t>示例（续</a:t>
            </a:r>
            <a:r>
              <a:rPr dirty="0" sz="320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dirty="0" sz="3100" spc="95">
                <a:solidFill>
                  <a:srgbClr val="FF0000"/>
                </a:solidFill>
              </a:rPr>
              <a:t>）：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82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" y="1006347"/>
            <a:ext cx="328167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从</a:t>
            </a:r>
            <a:r>
              <a:rPr dirty="0" sz="2800" spc="-20" b="1">
                <a:latin typeface="Verdana"/>
                <a:cs typeface="Verdana"/>
              </a:rPr>
              <a:t>I</a:t>
            </a:r>
            <a:r>
              <a:rPr dirty="0" baseline="-17543" sz="2850" spc="-30" b="1">
                <a:latin typeface="Verdana"/>
                <a:cs typeface="Verdana"/>
              </a:rPr>
              <a:t>5</a:t>
            </a:r>
            <a:r>
              <a:rPr dirty="0" baseline="1010" sz="4125" spc="67" b="1">
                <a:latin typeface="黑体"/>
                <a:cs typeface="黑体"/>
              </a:rPr>
              <a:t>出发的转移有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589" y="1877059"/>
            <a:ext cx="5345430" cy="89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18300"/>
              </a:lnSpc>
              <a:spcBef>
                <a:spcPts val="100"/>
              </a:spcBef>
            </a:pPr>
            <a:r>
              <a:rPr dirty="0" sz="2400" spc="-5" b="1">
                <a:latin typeface="Verdana"/>
                <a:cs typeface="Verdana"/>
              </a:rPr>
              <a:t>g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5</a:t>
            </a:r>
            <a:r>
              <a:rPr dirty="0" sz="2400" spc="-5" b="1">
                <a:latin typeface="Verdana"/>
                <a:cs typeface="Verdana"/>
              </a:rPr>
              <a:t>,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sz="2400" b="1">
                <a:latin typeface="Verdana"/>
                <a:cs typeface="Verdana"/>
              </a:rPr>
              <a:t>=closu</a:t>
            </a:r>
            <a:r>
              <a:rPr dirty="0" sz="2400" spc="-10" b="1">
                <a:latin typeface="Verdana"/>
                <a:cs typeface="Verdana"/>
              </a:rPr>
              <a:t>r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sz="2400" b="1">
                <a:latin typeface="Verdana"/>
                <a:cs typeface="Verdana"/>
              </a:rPr>
              <a:t>{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sz="2400" spc="-5" b="1">
                <a:latin typeface="Verdana"/>
                <a:cs typeface="Verdana"/>
              </a:rPr>
              <a:t>·A</a:t>
            </a:r>
            <a:r>
              <a:rPr dirty="0" sz="2400" spc="5" b="1">
                <a:latin typeface="Verdana"/>
                <a:cs typeface="Verdana"/>
              </a:rPr>
              <a:t>}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sz="2400" spc="5" b="1">
                <a:latin typeface="Verdana"/>
                <a:cs typeface="Verdana"/>
              </a:rPr>
              <a:t>=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5  </a:t>
            </a:r>
            <a:r>
              <a:rPr dirty="0" sz="2400" b="1">
                <a:latin typeface="Verdana"/>
                <a:cs typeface="Verdana"/>
              </a:rPr>
              <a:t>go(I</a:t>
            </a:r>
            <a:r>
              <a:rPr dirty="0" baseline="-17361" sz="2400" b="1">
                <a:latin typeface="Verdana"/>
                <a:cs typeface="Verdana"/>
              </a:rPr>
              <a:t>5</a:t>
            </a:r>
            <a:r>
              <a:rPr dirty="0" sz="2400" b="1">
                <a:latin typeface="Verdana"/>
                <a:cs typeface="Verdana"/>
              </a:rPr>
              <a:t>,d)=closure({A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d·})=I</a:t>
            </a:r>
            <a:r>
              <a:rPr dirty="0" baseline="-17361" sz="2400" b="1">
                <a:latin typeface="Verdana"/>
                <a:cs typeface="Verdana"/>
              </a:rPr>
              <a:t>6</a:t>
            </a:r>
            <a:endParaRPr baseline="-17361"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90" y="3133851"/>
            <a:ext cx="328167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从</a:t>
            </a:r>
            <a:r>
              <a:rPr dirty="0" sz="2800" spc="-20" b="1">
                <a:latin typeface="Verdana"/>
                <a:cs typeface="Verdana"/>
              </a:rPr>
              <a:t>I</a:t>
            </a:r>
            <a:r>
              <a:rPr dirty="0" baseline="-17543" sz="2850" spc="-30" b="1">
                <a:latin typeface="Verdana"/>
                <a:cs typeface="Verdana"/>
              </a:rPr>
              <a:t>8</a:t>
            </a:r>
            <a:r>
              <a:rPr dirty="0" baseline="1010" sz="4125" spc="67" b="1">
                <a:latin typeface="黑体"/>
                <a:cs typeface="黑体"/>
              </a:rPr>
              <a:t>出发的转移有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0589" y="4010659"/>
            <a:ext cx="5335905" cy="88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17500"/>
              </a:lnSpc>
              <a:spcBef>
                <a:spcPts val="100"/>
              </a:spcBef>
            </a:pPr>
            <a:r>
              <a:rPr dirty="0" sz="2400" spc="-5" b="1">
                <a:latin typeface="Verdana"/>
                <a:cs typeface="Verdana"/>
              </a:rPr>
              <a:t>g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8</a:t>
            </a:r>
            <a:r>
              <a:rPr dirty="0" sz="2400" spc="-5" b="1">
                <a:latin typeface="Verdana"/>
                <a:cs typeface="Verdana"/>
              </a:rPr>
              <a:t>,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sz="2400" b="1">
                <a:latin typeface="Verdana"/>
                <a:cs typeface="Verdana"/>
              </a:rPr>
              <a:t>=closu</a:t>
            </a:r>
            <a:r>
              <a:rPr dirty="0" sz="2400" spc="-10" b="1">
                <a:latin typeface="Verdana"/>
                <a:cs typeface="Verdana"/>
              </a:rPr>
              <a:t>r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sz="2400" b="1">
                <a:latin typeface="Verdana"/>
                <a:cs typeface="Verdana"/>
              </a:rPr>
              <a:t>{</a:t>
            </a:r>
            <a:r>
              <a:rPr dirty="0" sz="2400" spc="5" b="1">
                <a:latin typeface="Verdana"/>
                <a:cs typeface="Verdana"/>
              </a:rPr>
              <a:t>B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sz="2400" spc="-5" b="1">
                <a:latin typeface="Verdana"/>
                <a:cs typeface="Verdana"/>
              </a:rPr>
              <a:t>·B</a:t>
            </a:r>
            <a:r>
              <a:rPr dirty="0" sz="2400" spc="5" b="1">
                <a:latin typeface="Verdana"/>
                <a:cs typeface="Verdana"/>
              </a:rPr>
              <a:t>}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sz="2400" spc="5" b="1">
                <a:latin typeface="Verdana"/>
                <a:cs typeface="Verdana"/>
              </a:rPr>
              <a:t>=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8  </a:t>
            </a:r>
            <a:r>
              <a:rPr dirty="0" sz="2400" b="1">
                <a:latin typeface="Verdana"/>
                <a:cs typeface="Verdana"/>
              </a:rPr>
              <a:t>go(I</a:t>
            </a:r>
            <a:r>
              <a:rPr dirty="0" baseline="-17361" sz="2400" b="1">
                <a:latin typeface="Verdana"/>
                <a:cs typeface="Verdana"/>
              </a:rPr>
              <a:t>8</a:t>
            </a:r>
            <a:r>
              <a:rPr dirty="0" sz="2400" b="1">
                <a:latin typeface="Verdana"/>
                <a:cs typeface="Verdana"/>
              </a:rPr>
              <a:t>,d)=closure({B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d·})=I</a:t>
            </a:r>
            <a:r>
              <a:rPr dirty="0" baseline="-17361" sz="2400" b="1">
                <a:latin typeface="Verdana"/>
                <a:cs typeface="Verdana"/>
              </a:rPr>
              <a:t>9</a:t>
            </a:r>
            <a:endParaRPr baseline="-17361"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6865" y="1099014"/>
            <a:ext cx="9448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活前缀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490" y="1499108"/>
            <a:ext cx="8420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10</a:t>
            </a:r>
            <a:r>
              <a:rPr dirty="0" sz="2400" b="1">
                <a:latin typeface="Verdana"/>
                <a:cs typeface="Verdana"/>
              </a:rPr>
              <a:t>=go(I</a:t>
            </a:r>
            <a:r>
              <a:rPr dirty="0" baseline="-17361" sz="2400" b="1">
                <a:latin typeface="Verdana"/>
                <a:cs typeface="Verdana"/>
              </a:rPr>
              <a:t>5</a:t>
            </a:r>
            <a:r>
              <a:rPr dirty="0" sz="2400" b="1">
                <a:latin typeface="Verdana"/>
                <a:cs typeface="Verdana"/>
              </a:rPr>
              <a:t>,A)=closure({A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cA·})={ </a:t>
            </a:r>
            <a:r>
              <a:rPr dirty="0" sz="2400" spc="5" b="1">
                <a:latin typeface="Verdana"/>
                <a:cs typeface="Verdana"/>
              </a:rPr>
              <a:t>A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cA·}</a:t>
            </a:r>
            <a:r>
              <a:rPr dirty="0" sz="2400" spc="-220" b="1">
                <a:latin typeface="Verdana"/>
                <a:cs typeface="Verdana"/>
              </a:rPr>
              <a:t> </a:t>
            </a:r>
            <a:r>
              <a:rPr dirty="0" baseline="1157" sz="3600" spc="-7" b="1">
                <a:latin typeface="Verdana"/>
                <a:cs typeface="Verdana"/>
              </a:rPr>
              <a:t>—acA</a:t>
            </a:r>
            <a:endParaRPr baseline="1157" sz="3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6865" y="1852675"/>
            <a:ext cx="926465" cy="84264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400" spc="-5" b="1">
                <a:latin typeface="Verdana"/>
                <a:cs typeface="Verdana"/>
              </a:rPr>
              <a:t>—acc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400" b="1">
                <a:latin typeface="Verdana"/>
                <a:cs typeface="Verdana"/>
              </a:rPr>
              <a:t>—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sz="2400" b="1">
                <a:latin typeface="Verdana"/>
                <a:cs typeface="Verdana"/>
              </a:rPr>
              <a:t>cd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6865" y="3208230"/>
            <a:ext cx="9448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宋体"/>
                <a:cs typeface="宋体"/>
              </a:rPr>
              <a:t>活前缀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490" y="3629659"/>
            <a:ext cx="8425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11</a:t>
            </a:r>
            <a:r>
              <a:rPr dirty="0" sz="2400" b="1">
                <a:latin typeface="Verdana"/>
                <a:cs typeface="Verdana"/>
              </a:rPr>
              <a:t>=go(I</a:t>
            </a:r>
            <a:r>
              <a:rPr dirty="0" baseline="-17361" sz="2400" b="1">
                <a:latin typeface="Verdana"/>
                <a:cs typeface="Verdana"/>
              </a:rPr>
              <a:t>8</a:t>
            </a:r>
            <a:r>
              <a:rPr dirty="0" sz="2400" b="1">
                <a:latin typeface="Verdana"/>
                <a:cs typeface="Verdana"/>
              </a:rPr>
              <a:t>,B)=closure({B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cB·})={ </a:t>
            </a:r>
            <a:r>
              <a:rPr dirty="0" sz="2400" spc="5" b="1">
                <a:latin typeface="Verdana"/>
                <a:cs typeface="Verdana"/>
              </a:rPr>
              <a:t>B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cB·}</a:t>
            </a:r>
            <a:r>
              <a:rPr dirty="0" sz="2400" spc="-25" b="1">
                <a:latin typeface="Verdana"/>
                <a:cs typeface="Verdana"/>
              </a:rPr>
              <a:t> </a:t>
            </a:r>
            <a:r>
              <a:rPr dirty="0" baseline="4629" sz="3600" spc="-7" b="1">
                <a:latin typeface="Verdana"/>
                <a:cs typeface="Verdana"/>
              </a:rPr>
              <a:t>—bcB</a:t>
            </a:r>
            <a:endParaRPr baseline="4629" sz="3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6865" y="3967988"/>
            <a:ext cx="935990" cy="836294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 b="1">
                <a:latin typeface="Verdana"/>
                <a:cs typeface="Verdana"/>
              </a:rPr>
              <a:t>—bcc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 b="1">
                <a:latin typeface="Verdana"/>
                <a:cs typeface="Verdana"/>
              </a:rPr>
              <a:t>—</a:t>
            </a:r>
            <a:r>
              <a:rPr dirty="0" sz="2400" spc="-5" b="1">
                <a:latin typeface="Verdana"/>
                <a:cs typeface="Verdana"/>
              </a:rPr>
              <a:t>b</a:t>
            </a:r>
            <a:r>
              <a:rPr dirty="0" sz="2400" b="1">
                <a:latin typeface="Verdana"/>
                <a:cs typeface="Verdana"/>
              </a:rPr>
              <a:t>cd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728" y="5311817"/>
            <a:ext cx="5154930" cy="96774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3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b="1" i="1">
                <a:latin typeface="Symbol"/>
                <a:cs typeface="Symbol"/>
              </a:rPr>
              <a:t>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项目集规范族</a:t>
            </a:r>
            <a:endParaRPr baseline="1010" sz="4125">
              <a:latin typeface="黑体"/>
              <a:cs typeface="黑体"/>
            </a:endParaRPr>
          </a:p>
          <a:p>
            <a:pPr algn="ctr" marL="538480">
              <a:lnSpc>
                <a:spcPct val="100000"/>
              </a:lnSpc>
              <a:spcBef>
                <a:spcPts val="540"/>
              </a:spcBef>
            </a:pPr>
            <a:r>
              <a:rPr dirty="0" sz="2400" b="1">
                <a:latin typeface="Verdana"/>
                <a:cs typeface="Verdana"/>
              </a:rPr>
              <a:t>C={I</a:t>
            </a:r>
            <a:r>
              <a:rPr dirty="0" baseline="-17361" sz="2400" b="1">
                <a:latin typeface="Verdana"/>
                <a:cs typeface="Verdana"/>
              </a:rPr>
              <a:t>0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…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I</a:t>
            </a:r>
            <a:r>
              <a:rPr dirty="0" baseline="-17361" sz="2400" spc="-7" b="1">
                <a:latin typeface="Verdana"/>
                <a:cs typeface="Verdana"/>
              </a:rPr>
              <a:t>11</a:t>
            </a:r>
            <a:r>
              <a:rPr dirty="0" sz="2400" spc="-5" b="1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74643" y="272795"/>
            <a:ext cx="27622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95">
                <a:solidFill>
                  <a:srgbClr val="FF0000"/>
                </a:solidFill>
              </a:rPr>
              <a:t>示例（续</a:t>
            </a:r>
            <a:r>
              <a:rPr dirty="0" sz="320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dirty="0" sz="3100" spc="95">
                <a:solidFill>
                  <a:srgbClr val="FF0000"/>
                </a:solidFill>
              </a:rPr>
              <a:t>）：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83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80010"/>
            <a:ext cx="610616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识别文法</a:t>
            </a:r>
            <a:r>
              <a:rPr dirty="0" sz="3500" spc="30">
                <a:solidFill>
                  <a:srgbClr val="FF0000"/>
                </a:solidFill>
                <a:latin typeface="宋体"/>
                <a:cs typeface="宋体"/>
              </a:rPr>
              <a:t>G</a:t>
            </a:r>
            <a:r>
              <a:rPr dirty="0" sz="3500" spc="30" i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3500" spc="95">
                <a:solidFill>
                  <a:srgbClr val="FF0000"/>
                </a:solidFill>
              </a:rPr>
              <a:t>的所有活前缀的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DFA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288" y="3846513"/>
            <a:ext cx="675005" cy="76200"/>
          </a:xfrm>
          <a:custGeom>
            <a:avLst/>
            <a:gdLst/>
            <a:ahLst/>
            <a:cxnLst/>
            <a:rect l="l" t="t" r="r" b="b"/>
            <a:pathLst>
              <a:path w="675005" h="76200">
                <a:moveTo>
                  <a:pt x="598486" y="42862"/>
                </a:moveTo>
                <a:lnTo>
                  <a:pt x="598486" y="76200"/>
                </a:lnTo>
                <a:lnTo>
                  <a:pt x="665161" y="42862"/>
                </a:lnTo>
                <a:lnTo>
                  <a:pt x="598486" y="42862"/>
                </a:lnTo>
                <a:close/>
              </a:path>
              <a:path w="675005" h="76200">
                <a:moveTo>
                  <a:pt x="598486" y="33337"/>
                </a:moveTo>
                <a:lnTo>
                  <a:pt x="598486" y="42862"/>
                </a:lnTo>
                <a:lnTo>
                  <a:pt x="611187" y="42862"/>
                </a:lnTo>
                <a:lnTo>
                  <a:pt x="611187" y="33337"/>
                </a:lnTo>
                <a:lnTo>
                  <a:pt x="598486" y="33337"/>
                </a:lnTo>
                <a:close/>
              </a:path>
              <a:path w="675005" h="76200">
                <a:moveTo>
                  <a:pt x="598486" y="0"/>
                </a:moveTo>
                <a:lnTo>
                  <a:pt x="598486" y="33337"/>
                </a:lnTo>
                <a:lnTo>
                  <a:pt x="611187" y="33337"/>
                </a:lnTo>
                <a:lnTo>
                  <a:pt x="611187" y="42862"/>
                </a:lnTo>
                <a:lnTo>
                  <a:pt x="665164" y="42861"/>
                </a:lnTo>
                <a:lnTo>
                  <a:pt x="674686" y="38100"/>
                </a:lnTo>
                <a:lnTo>
                  <a:pt x="598486" y="0"/>
                </a:lnTo>
                <a:close/>
              </a:path>
              <a:path w="675005" h="76200">
                <a:moveTo>
                  <a:pt x="0" y="33336"/>
                </a:moveTo>
                <a:lnTo>
                  <a:pt x="0" y="42861"/>
                </a:lnTo>
                <a:lnTo>
                  <a:pt x="598486" y="42862"/>
                </a:lnTo>
                <a:lnTo>
                  <a:pt x="598486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7503" y="3570195"/>
            <a:ext cx="485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宋体"/>
                <a:cs typeface="宋体"/>
              </a:rPr>
              <a:t>开始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975" y="3163887"/>
            <a:ext cx="1260475" cy="14401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86055" rIns="0" bIns="0" rtlCol="0" vert="horz">
            <a:spAutoFit/>
          </a:bodyPr>
          <a:lstStyle/>
          <a:p>
            <a:pPr marL="91440">
              <a:lnSpc>
                <a:spcPts val="2060"/>
              </a:lnSpc>
              <a:spcBef>
                <a:spcPts val="1465"/>
              </a:spcBef>
            </a:pPr>
            <a:r>
              <a:rPr dirty="0" sz="1750" spc="20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0</a:t>
            </a:r>
            <a:r>
              <a:rPr dirty="0" sz="1750" spc="20" b="1">
                <a:latin typeface="宋体"/>
                <a:cs typeface="宋体"/>
              </a:rPr>
              <a:t>:</a:t>
            </a:r>
            <a:endParaRPr sz="1750">
              <a:latin typeface="宋体"/>
              <a:cs typeface="宋体"/>
            </a:endParaRPr>
          </a:p>
          <a:p>
            <a:pPr marL="323215">
              <a:lnSpc>
                <a:spcPts val="2060"/>
              </a:lnSpc>
            </a:pPr>
            <a:r>
              <a:rPr dirty="0" sz="1750" spc="30" b="1">
                <a:latin typeface="宋体"/>
                <a:cs typeface="宋体"/>
              </a:rPr>
              <a:t>S</a:t>
            </a:r>
            <a:r>
              <a:rPr dirty="0" sz="1750" spc="30" b="1" i="1">
                <a:latin typeface="Symbol"/>
                <a:cs typeface="Symbol"/>
              </a:rPr>
              <a:t></a:t>
            </a:r>
            <a:r>
              <a:rPr dirty="0" sz="1750" spc="30" b="1">
                <a:latin typeface="宋体"/>
                <a:cs typeface="宋体"/>
              </a:rPr>
              <a:t>·S</a:t>
            </a:r>
            <a:endParaRPr sz="1750">
              <a:latin typeface="宋体"/>
              <a:cs typeface="宋体"/>
            </a:endParaRPr>
          </a:p>
          <a:p>
            <a:pPr marL="323215" marR="126364">
              <a:lnSpc>
                <a:spcPts val="2210"/>
              </a:lnSpc>
              <a:spcBef>
                <a:spcPts val="65"/>
              </a:spcBef>
            </a:pPr>
            <a:r>
              <a:rPr dirty="0" sz="1750" spc="25" b="1">
                <a:latin typeface="宋体"/>
                <a:cs typeface="宋体"/>
              </a:rPr>
              <a:t>S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750" spc="30" b="1">
                <a:latin typeface="宋体"/>
                <a:cs typeface="宋体"/>
              </a:rPr>
              <a:t>·aA  </a:t>
            </a:r>
            <a:r>
              <a:rPr dirty="0" sz="1750" spc="25" b="1">
                <a:latin typeface="宋体"/>
                <a:cs typeface="宋体"/>
              </a:rPr>
              <a:t>S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·bB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5750" y="3568700"/>
            <a:ext cx="1260475" cy="631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90805">
              <a:lnSpc>
                <a:spcPts val="2045"/>
              </a:lnSpc>
              <a:spcBef>
                <a:spcPts val="459"/>
              </a:spcBef>
            </a:pPr>
            <a:r>
              <a:rPr dirty="0" sz="1750" spc="20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1</a:t>
            </a:r>
            <a:r>
              <a:rPr dirty="0" sz="1750" spc="20" b="1">
                <a:latin typeface="宋体"/>
                <a:cs typeface="宋体"/>
              </a:rPr>
              <a:t>:</a:t>
            </a:r>
            <a:endParaRPr sz="1750">
              <a:latin typeface="宋体"/>
              <a:cs typeface="宋体"/>
            </a:endParaRPr>
          </a:p>
          <a:p>
            <a:pPr marL="322580">
              <a:lnSpc>
                <a:spcPts val="2045"/>
              </a:lnSpc>
            </a:pPr>
            <a:r>
              <a:rPr dirty="0" sz="1750" spc="30" b="1">
                <a:latin typeface="宋体"/>
                <a:cs typeface="宋体"/>
              </a:rPr>
              <a:t>S</a:t>
            </a:r>
            <a:r>
              <a:rPr dirty="0" sz="1750" spc="30" b="1" i="1">
                <a:latin typeface="Symbol"/>
                <a:cs typeface="Symbol"/>
              </a:rPr>
              <a:t></a:t>
            </a:r>
            <a:r>
              <a:rPr dirty="0" sz="1750" spc="30" b="1">
                <a:latin typeface="宋体"/>
                <a:cs typeface="宋体"/>
              </a:rPr>
              <a:t>S·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5750" y="2101850"/>
            <a:ext cx="1260475" cy="1304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0805">
              <a:lnSpc>
                <a:spcPts val="2045"/>
              </a:lnSpc>
              <a:spcBef>
                <a:spcPts val="944"/>
              </a:spcBef>
            </a:pPr>
            <a:r>
              <a:rPr dirty="0" sz="1750" spc="20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2</a:t>
            </a:r>
            <a:r>
              <a:rPr dirty="0" sz="1750" spc="20" b="1">
                <a:latin typeface="宋体"/>
                <a:cs typeface="宋体"/>
              </a:rPr>
              <a:t>:</a:t>
            </a:r>
            <a:endParaRPr sz="1750">
              <a:latin typeface="宋体"/>
              <a:cs typeface="宋体"/>
            </a:endParaRPr>
          </a:p>
          <a:p>
            <a:pPr marL="207010">
              <a:lnSpc>
                <a:spcPts val="2045"/>
              </a:lnSpc>
            </a:pPr>
            <a:r>
              <a:rPr dirty="0" sz="1750" spc="35" b="1">
                <a:latin typeface="宋体"/>
                <a:cs typeface="宋体"/>
              </a:rPr>
              <a:t>S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a·A</a:t>
            </a:r>
            <a:endParaRPr sz="1750">
              <a:latin typeface="宋体"/>
              <a:cs typeface="宋体"/>
            </a:endParaRPr>
          </a:p>
          <a:p>
            <a:pPr marL="207010" marR="241935">
              <a:lnSpc>
                <a:spcPct val="104000"/>
              </a:lnSpc>
              <a:spcBef>
                <a:spcPts val="25"/>
              </a:spcBef>
            </a:pPr>
            <a:r>
              <a:rPr dirty="0" sz="1750" spc="25" b="1">
                <a:latin typeface="宋体"/>
                <a:cs typeface="宋体"/>
              </a:rPr>
              <a:t>A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750" spc="30" b="1">
                <a:latin typeface="宋体"/>
                <a:cs typeface="宋体"/>
              </a:rPr>
              <a:t>·cA  </a:t>
            </a:r>
            <a:r>
              <a:rPr dirty="0" sz="1750" spc="35" b="1">
                <a:latin typeface="宋体"/>
                <a:cs typeface="宋体"/>
              </a:rPr>
              <a:t>A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·d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5750" y="4321175"/>
            <a:ext cx="1260475" cy="1351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40970" rIns="0" bIns="0" rtlCol="0" vert="horz">
            <a:spAutoFit/>
          </a:bodyPr>
          <a:lstStyle/>
          <a:p>
            <a:pPr marL="90805">
              <a:lnSpc>
                <a:spcPts val="2060"/>
              </a:lnSpc>
              <a:spcBef>
                <a:spcPts val="1110"/>
              </a:spcBef>
            </a:pPr>
            <a:r>
              <a:rPr dirty="0" sz="1750" spc="20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3</a:t>
            </a:r>
            <a:r>
              <a:rPr dirty="0" sz="1750" spc="20" b="1">
                <a:latin typeface="宋体"/>
                <a:cs typeface="宋体"/>
              </a:rPr>
              <a:t>:</a:t>
            </a:r>
            <a:endParaRPr sz="1750">
              <a:latin typeface="宋体"/>
              <a:cs typeface="宋体"/>
            </a:endParaRPr>
          </a:p>
          <a:p>
            <a:pPr marL="207010">
              <a:lnSpc>
                <a:spcPts val="2060"/>
              </a:lnSpc>
            </a:pPr>
            <a:r>
              <a:rPr dirty="0" sz="1750" spc="35" b="1">
                <a:latin typeface="宋体"/>
                <a:cs typeface="宋体"/>
              </a:rPr>
              <a:t>S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b·B</a:t>
            </a:r>
            <a:endParaRPr sz="1750">
              <a:latin typeface="宋体"/>
              <a:cs typeface="宋体"/>
            </a:endParaRPr>
          </a:p>
          <a:p>
            <a:pPr marL="207010" marR="241935">
              <a:lnSpc>
                <a:spcPts val="2210"/>
              </a:lnSpc>
              <a:spcBef>
                <a:spcPts val="70"/>
              </a:spcBef>
            </a:pPr>
            <a:r>
              <a:rPr dirty="0" sz="1750" spc="25" b="1">
                <a:latin typeface="宋体"/>
                <a:cs typeface="宋体"/>
              </a:rPr>
              <a:t>B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750" spc="30" b="1">
                <a:latin typeface="宋体"/>
                <a:cs typeface="宋体"/>
              </a:rPr>
              <a:t>·cB  </a:t>
            </a:r>
            <a:r>
              <a:rPr dirty="0" sz="1750" spc="35" b="1">
                <a:latin typeface="宋体"/>
                <a:cs typeface="宋体"/>
              </a:rPr>
              <a:t>B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·d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1300" y="1008062"/>
            <a:ext cx="1349375" cy="720725"/>
          </a:xfrm>
          <a:custGeom>
            <a:avLst/>
            <a:gdLst/>
            <a:ahLst/>
            <a:cxnLst/>
            <a:rect l="l" t="t" r="r" b="b"/>
            <a:pathLst>
              <a:path w="1349375" h="720725">
                <a:moveTo>
                  <a:pt x="0" y="0"/>
                </a:moveTo>
                <a:lnTo>
                  <a:pt x="1349375" y="0"/>
                </a:lnTo>
                <a:lnTo>
                  <a:pt x="1349375" y="720725"/>
                </a:lnTo>
                <a:lnTo>
                  <a:pt x="0" y="720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34639" y="1095219"/>
            <a:ext cx="995680" cy="54737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ts val="2045"/>
              </a:lnSpc>
              <a:spcBef>
                <a:spcPts val="115"/>
              </a:spcBef>
            </a:pPr>
            <a:r>
              <a:rPr dirty="0" sz="1750" spc="20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4</a:t>
            </a:r>
            <a:r>
              <a:rPr dirty="0" sz="1750" spc="20" b="1">
                <a:latin typeface="宋体"/>
                <a:cs typeface="宋体"/>
              </a:rPr>
              <a:t>:</a:t>
            </a:r>
            <a:endParaRPr sz="1750">
              <a:latin typeface="宋体"/>
              <a:cs typeface="宋体"/>
            </a:endParaRPr>
          </a:p>
          <a:p>
            <a:pPr marL="153670">
              <a:lnSpc>
                <a:spcPts val="2045"/>
              </a:lnSpc>
            </a:pPr>
            <a:r>
              <a:rPr dirty="0" sz="1750" spc="35" b="1">
                <a:latin typeface="宋体"/>
                <a:cs typeface="宋体"/>
              </a:rPr>
              <a:t>S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aA·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11762" y="2101850"/>
            <a:ext cx="1395730" cy="1304925"/>
          </a:xfrm>
          <a:custGeom>
            <a:avLst/>
            <a:gdLst/>
            <a:ahLst/>
            <a:cxnLst/>
            <a:rect l="l" t="t" r="r" b="b"/>
            <a:pathLst>
              <a:path w="1395729" h="1304925">
                <a:moveTo>
                  <a:pt x="0" y="0"/>
                </a:moveTo>
                <a:lnTo>
                  <a:pt x="1395412" y="0"/>
                </a:lnTo>
                <a:lnTo>
                  <a:pt x="1395412" y="1304925"/>
                </a:lnTo>
                <a:lnTo>
                  <a:pt x="0" y="13049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65102" y="2207739"/>
            <a:ext cx="995680" cy="110553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ts val="2045"/>
              </a:lnSpc>
              <a:spcBef>
                <a:spcPts val="115"/>
              </a:spcBef>
            </a:pPr>
            <a:r>
              <a:rPr dirty="0" sz="1750" spc="20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5</a:t>
            </a:r>
            <a:r>
              <a:rPr dirty="0" sz="1750" spc="20" b="1">
                <a:latin typeface="宋体"/>
                <a:cs typeface="宋体"/>
              </a:rPr>
              <a:t>:</a:t>
            </a:r>
            <a:endParaRPr sz="1750">
              <a:latin typeface="宋体"/>
              <a:cs typeface="宋体"/>
            </a:endParaRPr>
          </a:p>
          <a:p>
            <a:pPr marL="153670">
              <a:lnSpc>
                <a:spcPts val="2045"/>
              </a:lnSpc>
            </a:pPr>
            <a:r>
              <a:rPr dirty="0" sz="1750" spc="35" b="1">
                <a:latin typeface="宋体"/>
                <a:cs typeface="宋体"/>
              </a:rPr>
              <a:t>A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c·A</a:t>
            </a:r>
            <a:endParaRPr sz="1750">
              <a:latin typeface="宋体"/>
              <a:cs typeface="宋体"/>
            </a:endParaRPr>
          </a:p>
          <a:p>
            <a:pPr marL="153670" marR="30480">
              <a:lnSpc>
                <a:spcPct val="104000"/>
              </a:lnSpc>
              <a:spcBef>
                <a:spcPts val="20"/>
              </a:spcBef>
            </a:pPr>
            <a:r>
              <a:rPr dirty="0" sz="1750" spc="25" b="1">
                <a:latin typeface="宋体"/>
                <a:cs typeface="宋体"/>
              </a:rPr>
              <a:t>A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750" spc="30" b="1">
                <a:latin typeface="宋体"/>
                <a:cs typeface="宋体"/>
              </a:rPr>
              <a:t>·cA  </a:t>
            </a:r>
            <a:r>
              <a:rPr dirty="0" sz="1750" spc="35" b="1">
                <a:latin typeface="宋体"/>
                <a:cs typeface="宋体"/>
              </a:rPr>
              <a:t>A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·d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1762" y="1008062"/>
            <a:ext cx="1393825" cy="720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90805">
              <a:lnSpc>
                <a:spcPts val="2045"/>
              </a:lnSpc>
              <a:spcBef>
                <a:spcPts val="800"/>
              </a:spcBef>
            </a:pPr>
            <a:r>
              <a:rPr dirty="0" sz="1750" spc="20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6</a:t>
            </a:r>
            <a:r>
              <a:rPr dirty="0" sz="1750" spc="20" b="1">
                <a:latin typeface="宋体"/>
                <a:cs typeface="宋体"/>
              </a:rPr>
              <a:t>:</a:t>
            </a:r>
            <a:endParaRPr sz="1750">
              <a:latin typeface="宋体"/>
              <a:cs typeface="宋体"/>
            </a:endParaRPr>
          </a:p>
          <a:p>
            <a:pPr marL="207010">
              <a:lnSpc>
                <a:spcPts val="2045"/>
              </a:lnSpc>
            </a:pPr>
            <a:r>
              <a:rPr dirty="0" sz="1750" spc="35" b="1">
                <a:latin typeface="宋体"/>
                <a:cs typeface="宋体"/>
              </a:rPr>
              <a:t>A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d·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5750" y="5976937"/>
            <a:ext cx="1260475" cy="7651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25095" rIns="0" bIns="0" rtlCol="0" vert="horz">
            <a:spAutoFit/>
          </a:bodyPr>
          <a:lstStyle/>
          <a:p>
            <a:pPr marL="90805">
              <a:lnSpc>
                <a:spcPts val="2045"/>
              </a:lnSpc>
              <a:spcBef>
                <a:spcPts val="985"/>
              </a:spcBef>
            </a:pPr>
            <a:r>
              <a:rPr dirty="0" sz="1750" spc="20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7</a:t>
            </a:r>
            <a:r>
              <a:rPr dirty="0" sz="1750" spc="20" b="1">
                <a:latin typeface="宋体"/>
                <a:cs typeface="宋体"/>
              </a:rPr>
              <a:t>:</a:t>
            </a:r>
            <a:endParaRPr sz="1750">
              <a:latin typeface="宋体"/>
              <a:cs typeface="宋体"/>
            </a:endParaRPr>
          </a:p>
          <a:p>
            <a:pPr marL="207010">
              <a:lnSpc>
                <a:spcPts val="2045"/>
              </a:lnSpc>
            </a:pPr>
            <a:r>
              <a:rPr dirty="0" sz="1750" spc="35" b="1">
                <a:latin typeface="宋体"/>
                <a:cs typeface="宋体"/>
              </a:rPr>
              <a:t>S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bB·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00662" y="4321175"/>
            <a:ext cx="1260475" cy="1351280"/>
          </a:xfrm>
          <a:custGeom>
            <a:avLst/>
            <a:gdLst/>
            <a:ahLst/>
            <a:cxnLst/>
            <a:rect l="l" t="t" r="r" b="b"/>
            <a:pathLst>
              <a:path w="1260475" h="1351279">
                <a:moveTo>
                  <a:pt x="0" y="0"/>
                </a:moveTo>
                <a:lnTo>
                  <a:pt x="1260475" y="0"/>
                </a:lnTo>
                <a:lnTo>
                  <a:pt x="1260475" y="1350963"/>
                </a:lnTo>
                <a:lnTo>
                  <a:pt x="0" y="1350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54002" y="4448019"/>
            <a:ext cx="995680" cy="110871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ts val="2060"/>
              </a:lnSpc>
              <a:spcBef>
                <a:spcPts val="115"/>
              </a:spcBef>
            </a:pPr>
            <a:r>
              <a:rPr dirty="0" sz="1750" spc="20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8</a:t>
            </a:r>
            <a:r>
              <a:rPr dirty="0" sz="1750" spc="20" b="1">
                <a:latin typeface="宋体"/>
                <a:cs typeface="宋体"/>
              </a:rPr>
              <a:t>:</a:t>
            </a:r>
            <a:endParaRPr sz="1750">
              <a:latin typeface="宋体"/>
              <a:cs typeface="宋体"/>
            </a:endParaRPr>
          </a:p>
          <a:p>
            <a:pPr marL="153670">
              <a:lnSpc>
                <a:spcPts val="2060"/>
              </a:lnSpc>
            </a:pPr>
            <a:r>
              <a:rPr dirty="0" sz="1750" spc="35" b="1">
                <a:latin typeface="宋体"/>
                <a:cs typeface="宋体"/>
              </a:rPr>
              <a:t>B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c·B</a:t>
            </a:r>
            <a:endParaRPr sz="1750">
              <a:latin typeface="宋体"/>
              <a:cs typeface="宋体"/>
            </a:endParaRPr>
          </a:p>
          <a:p>
            <a:pPr marL="153670" marR="30480">
              <a:lnSpc>
                <a:spcPts val="2210"/>
              </a:lnSpc>
              <a:spcBef>
                <a:spcPts val="65"/>
              </a:spcBef>
            </a:pPr>
            <a:r>
              <a:rPr dirty="0" sz="1750" spc="25" b="1">
                <a:latin typeface="宋体"/>
                <a:cs typeface="宋体"/>
              </a:rPr>
              <a:t>B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750" spc="30" b="1">
                <a:latin typeface="宋体"/>
                <a:cs typeface="宋体"/>
              </a:rPr>
              <a:t>·cB  </a:t>
            </a:r>
            <a:r>
              <a:rPr dirty="0" sz="1750" spc="35" b="1">
                <a:latin typeface="宋体"/>
                <a:cs typeface="宋体"/>
              </a:rPr>
              <a:t>B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·d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00662" y="6021387"/>
            <a:ext cx="1260475" cy="6750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90805">
              <a:lnSpc>
                <a:spcPts val="2060"/>
              </a:lnSpc>
              <a:spcBef>
                <a:spcPts val="610"/>
              </a:spcBef>
            </a:pPr>
            <a:r>
              <a:rPr dirty="0" sz="1750" spc="20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9</a:t>
            </a:r>
            <a:r>
              <a:rPr dirty="0" sz="1750" spc="20" b="1">
                <a:latin typeface="宋体"/>
                <a:cs typeface="宋体"/>
              </a:rPr>
              <a:t>:</a:t>
            </a:r>
            <a:endParaRPr sz="1750">
              <a:latin typeface="宋体"/>
              <a:cs typeface="宋体"/>
            </a:endParaRPr>
          </a:p>
          <a:p>
            <a:pPr marL="207010">
              <a:lnSpc>
                <a:spcPts val="2060"/>
              </a:lnSpc>
            </a:pPr>
            <a:r>
              <a:rPr dirty="0" sz="1750" spc="35" b="1">
                <a:latin typeface="宋体"/>
                <a:cs typeface="宋体"/>
              </a:rPr>
              <a:t>B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d·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81862" y="2416175"/>
            <a:ext cx="1393825" cy="676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91440">
              <a:lnSpc>
                <a:spcPts val="2045"/>
              </a:lnSpc>
              <a:spcBef>
                <a:spcPts val="630"/>
              </a:spcBef>
            </a:pPr>
            <a:r>
              <a:rPr dirty="0" sz="1750" spc="20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10</a:t>
            </a:r>
            <a:r>
              <a:rPr dirty="0" sz="1750" spc="20" b="1">
                <a:latin typeface="宋体"/>
                <a:cs typeface="宋体"/>
              </a:rPr>
              <a:t>:</a:t>
            </a:r>
            <a:endParaRPr sz="1750">
              <a:latin typeface="宋体"/>
              <a:cs typeface="宋体"/>
            </a:endParaRPr>
          </a:p>
          <a:p>
            <a:pPr marL="207010">
              <a:lnSpc>
                <a:spcPts val="2045"/>
              </a:lnSpc>
            </a:pPr>
            <a:r>
              <a:rPr dirty="0" sz="1750" spc="35" b="1">
                <a:latin typeface="宋体"/>
                <a:cs typeface="宋体"/>
              </a:rPr>
              <a:t>A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cA·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81862" y="4637087"/>
            <a:ext cx="1393825" cy="7194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9695" rIns="0" bIns="0" rtlCol="0" vert="horz">
            <a:spAutoFit/>
          </a:bodyPr>
          <a:lstStyle/>
          <a:p>
            <a:pPr marL="91440">
              <a:lnSpc>
                <a:spcPts val="2060"/>
              </a:lnSpc>
              <a:spcBef>
                <a:spcPts val="785"/>
              </a:spcBef>
            </a:pPr>
            <a:r>
              <a:rPr dirty="0" sz="1750" spc="20" b="1">
                <a:latin typeface="宋体"/>
                <a:cs typeface="宋体"/>
              </a:rPr>
              <a:t>I</a:t>
            </a:r>
            <a:r>
              <a:rPr dirty="0" baseline="-14492" sz="1725" spc="30" b="1">
                <a:latin typeface="宋体"/>
                <a:cs typeface="宋体"/>
              </a:rPr>
              <a:t>11</a:t>
            </a:r>
            <a:r>
              <a:rPr dirty="0" sz="1750" spc="20" b="1">
                <a:latin typeface="宋体"/>
                <a:cs typeface="宋体"/>
              </a:rPr>
              <a:t>:</a:t>
            </a:r>
            <a:endParaRPr sz="1750">
              <a:latin typeface="宋体"/>
              <a:cs typeface="宋体"/>
            </a:endParaRPr>
          </a:p>
          <a:p>
            <a:pPr marL="207010">
              <a:lnSpc>
                <a:spcPts val="2060"/>
              </a:lnSpc>
            </a:pPr>
            <a:r>
              <a:rPr dirty="0" sz="1750" spc="35" b="1">
                <a:latin typeface="宋体"/>
                <a:cs typeface="宋体"/>
              </a:rPr>
              <a:t>B</a:t>
            </a:r>
            <a:r>
              <a:rPr dirty="0" sz="1750" spc="35" b="1" i="1">
                <a:latin typeface="Symbol"/>
                <a:cs typeface="Symbol"/>
              </a:rPr>
              <a:t></a:t>
            </a:r>
            <a:r>
              <a:rPr dirty="0" sz="1750" spc="35" b="1">
                <a:latin typeface="宋体"/>
                <a:cs typeface="宋体"/>
              </a:rPr>
              <a:t>cB·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30450" y="3846513"/>
            <a:ext cx="495300" cy="76200"/>
          </a:xfrm>
          <a:custGeom>
            <a:avLst/>
            <a:gdLst/>
            <a:ahLst/>
            <a:cxnLst/>
            <a:rect l="l" t="t" r="r" b="b"/>
            <a:pathLst>
              <a:path w="495300" h="76200">
                <a:moveTo>
                  <a:pt x="419100" y="42862"/>
                </a:moveTo>
                <a:lnTo>
                  <a:pt x="419100" y="76200"/>
                </a:lnTo>
                <a:lnTo>
                  <a:pt x="485775" y="42862"/>
                </a:lnTo>
                <a:lnTo>
                  <a:pt x="419100" y="42862"/>
                </a:lnTo>
                <a:close/>
              </a:path>
              <a:path w="495300" h="76200">
                <a:moveTo>
                  <a:pt x="419100" y="33337"/>
                </a:moveTo>
                <a:lnTo>
                  <a:pt x="419100" y="42862"/>
                </a:lnTo>
                <a:lnTo>
                  <a:pt x="431800" y="42862"/>
                </a:lnTo>
                <a:lnTo>
                  <a:pt x="431800" y="33337"/>
                </a:lnTo>
                <a:lnTo>
                  <a:pt x="419100" y="33337"/>
                </a:lnTo>
                <a:close/>
              </a:path>
              <a:path w="495300" h="76200">
                <a:moveTo>
                  <a:pt x="419100" y="0"/>
                </a:moveTo>
                <a:lnTo>
                  <a:pt x="419100" y="33337"/>
                </a:lnTo>
                <a:lnTo>
                  <a:pt x="431800" y="33337"/>
                </a:lnTo>
                <a:lnTo>
                  <a:pt x="431800" y="42862"/>
                </a:lnTo>
                <a:lnTo>
                  <a:pt x="485777" y="42861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495300" h="76200">
                <a:moveTo>
                  <a:pt x="0" y="33336"/>
                </a:moveTo>
                <a:lnTo>
                  <a:pt x="0" y="42861"/>
                </a:lnTo>
                <a:lnTo>
                  <a:pt x="419100" y="42862"/>
                </a:lnTo>
                <a:lnTo>
                  <a:pt x="4191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409189" y="355800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S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95450" y="2716212"/>
            <a:ext cx="1130300" cy="447675"/>
          </a:xfrm>
          <a:custGeom>
            <a:avLst/>
            <a:gdLst/>
            <a:ahLst/>
            <a:cxnLst/>
            <a:rect l="l" t="t" r="r" b="b"/>
            <a:pathLst>
              <a:path w="1130300" h="447675">
                <a:moveTo>
                  <a:pt x="1054100" y="33337"/>
                </a:moveTo>
                <a:lnTo>
                  <a:pt x="0" y="33337"/>
                </a:lnTo>
                <a:lnTo>
                  <a:pt x="0" y="447675"/>
                </a:lnTo>
                <a:lnTo>
                  <a:pt x="9525" y="447675"/>
                </a:lnTo>
                <a:lnTo>
                  <a:pt x="9525" y="42862"/>
                </a:lnTo>
                <a:lnTo>
                  <a:pt x="4762" y="42862"/>
                </a:lnTo>
                <a:lnTo>
                  <a:pt x="9525" y="38100"/>
                </a:lnTo>
                <a:lnTo>
                  <a:pt x="1054100" y="38100"/>
                </a:lnTo>
                <a:lnTo>
                  <a:pt x="1054100" y="33337"/>
                </a:lnTo>
                <a:close/>
              </a:path>
              <a:path w="1130300" h="447675">
                <a:moveTo>
                  <a:pt x="1054100" y="0"/>
                </a:moveTo>
                <a:lnTo>
                  <a:pt x="1054100" y="76200"/>
                </a:lnTo>
                <a:lnTo>
                  <a:pt x="1120775" y="42862"/>
                </a:lnTo>
                <a:lnTo>
                  <a:pt x="1066800" y="42862"/>
                </a:lnTo>
                <a:lnTo>
                  <a:pt x="1066800" y="33337"/>
                </a:lnTo>
                <a:lnTo>
                  <a:pt x="1120775" y="33337"/>
                </a:lnTo>
                <a:lnTo>
                  <a:pt x="1054100" y="0"/>
                </a:lnTo>
                <a:close/>
              </a:path>
              <a:path w="1130300" h="447675">
                <a:moveTo>
                  <a:pt x="9525" y="38100"/>
                </a:moveTo>
                <a:lnTo>
                  <a:pt x="4762" y="42862"/>
                </a:lnTo>
                <a:lnTo>
                  <a:pt x="9525" y="42862"/>
                </a:lnTo>
                <a:lnTo>
                  <a:pt x="9525" y="38100"/>
                </a:lnTo>
                <a:close/>
              </a:path>
              <a:path w="1130300" h="447675">
                <a:moveTo>
                  <a:pt x="1054100" y="38100"/>
                </a:moveTo>
                <a:lnTo>
                  <a:pt x="9525" y="38100"/>
                </a:lnTo>
                <a:lnTo>
                  <a:pt x="9525" y="42862"/>
                </a:lnTo>
                <a:lnTo>
                  <a:pt x="1054100" y="42862"/>
                </a:lnTo>
                <a:lnTo>
                  <a:pt x="1054100" y="38100"/>
                </a:lnTo>
                <a:close/>
              </a:path>
              <a:path w="1130300" h="447675">
                <a:moveTo>
                  <a:pt x="1120775" y="33337"/>
                </a:moveTo>
                <a:lnTo>
                  <a:pt x="1066800" y="33337"/>
                </a:lnTo>
                <a:lnTo>
                  <a:pt x="1066800" y="42862"/>
                </a:lnTo>
                <a:lnTo>
                  <a:pt x="1120775" y="42862"/>
                </a:lnTo>
                <a:lnTo>
                  <a:pt x="1130300" y="38100"/>
                </a:lnTo>
                <a:lnTo>
                  <a:pt x="11207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95451" y="4603750"/>
            <a:ext cx="1130300" cy="431800"/>
          </a:xfrm>
          <a:custGeom>
            <a:avLst/>
            <a:gdLst/>
            <a:ahLst/>
            <a:cxnLst/>
            <a:rect l="l" t="t" r="r" b="b"/>
            <a:pathLst>
              <a:path w="1130300" h="431800">
                <a:moveTo>
                  <a:pt x="1054098" y="355600"/>
                </a:moveTo>
                <a:lnTo>
                  <a:pt x="1054098" y="431800"/>
                </a:lnTo>
                <a:lnTo>
                  <a:pt x="1120773" y="398462"/>
                </a:lnTo>
                <a:lnTo>
                  <a:pt x="1066798" y="398462"/>
                </a:lnTo>
                <a:lnTo>
                  <a:pt x="1066798" y="388937"/>
                </a:lnTo>
                <a:lnTo>
                  <a:pt x="1120773" y="388937"/>
                </a:lnTo>
                <a:lnTo>
                  <a:pt x="1054098" y="355600"/>
                </a:lnTo>
                <a:close/>
              </a:path>
              <a:path w="1130300" h="431800">
                <a:moveTo>
                  <a:pt x="9525" y="0"/>
                </a:moveTo>
                <a:lnTo>
                  <a:pt x="0" y="0"/>
                </a:lnTo>
                <a:lnTo>
                  <a:pt x="0" y="398462"/>
                </a:lnTo>
                <a:lnTo>
                  <a:pt x="1054098" y="398462"/>
                </a:lnTo>
                <a:lnTo>
                  <a:pt x="1054098" y="393700"/>
                </a:lnTo>
                <a:lnTo>
                  <a:pt x="9525" y="393700"/>
                </a:lnTo>
                <a:lnTo>
                  <a:pt x="4762" y="388937"/>
                </a:lnTo>
                <a:lnTo>
                  <a:pt x="9525" y="388937"/>
                </a:lnTo>
                <a:lnTo>
                  <a:pt x="9525" y="0"/>
                </a:lnTo>
                <a:close/>
              </a:path>
              <a:path w="1130300" h="431800">
                <a:moveTo>
                  <a:pt x="1120773" y="388937"/>
                </a:moveTo>
                <a:lnTo>
                  <a:pt x="1066798" y="388937"/>
                </a:lnTo>
                <a:lnTo>
                  <a:pt x="1066798" y="398462"/>
                </a:lnTo>
                <a:lnTo>
                  <a:pt x="1120773" y="398462"/>
                </a:lnTo>
                <a:lnTo>
                  <a:pt x="1130298" y="393700"/>
                </a:lnTo>
                <a:lnTo>
                  <a:pt x="1120773" y="388937"/>
                </a:lnTo>
                <a:close/>
              </a:path>
              <a:path w="1130300" h="431800">
                <a:moveTo>
                  <a:pt x="9525" y="388937"/>
                </a:moveTo>
                <a:lnTo>
                  <a:pt x="4762" y="388937"/>
                </a:lnTo>
                <a:lnTo>
                  <a:pt x="9525" y="393700"/>
                </a:lnTo>
                <a:lnTo>
                  <a:pt x="9525" y="388937"/>
                </a:lnTo>
                <a:close/>
              </a:path>
              <a:path w="1130300" h="431800">
                <a:moveTo>
                  <a:pt x="1054098" y="388937"/>
                </a:moveTo>
                <a:lnTo>
                  <a:pt x="9525" y="388937"/>
                </a:lnTo>
                <a:lnTo>
                  <a:pt x="9525" y="393700"/>
                </a:lnTo>
                <a:lnTo>
                  <a:pt x="1054098" y="393700"/>
                </a:lnTo>
                <a:lnTo>
                  <a:pt x="1054098" y="388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463039" y="275028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a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63039" y="4728435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b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86225" y="2716213"/>
            <a:ext cx="1125855" cy="76200"/>
          </a:xfrm>
          <a:custGeom>
            <a:avLst/>
            <a:gdLst/>
            <a:ahLst/>
            <a:cxnLst/>
            <a:rect l="l" t="t" r="r" b="b"/>
            <a:pathLst>
              <a:path w="1125854" h="76200">
                <a:moveTo>
                  <a:pt x="1049337" y="42862"/>
                </a:moveTo>
                <a:lnTo>
                  <a:pt x="1049337" y="76200"/>
                </a:lnTo>
                <a:lnTo>
                  <a:pt x="1116012" y="42862"/>
                </a:lnTo>
                <a:lnTo>
                  <a:pt x="1049337" y="42862"/>
                </a:lnTo>
                <a:close/>
              </a:path>
              <a:path w="1125854" h="76200">
                <a:moveTo>
                  <a:pt x="1049337" y="33337"/>
                </a:moveTo>
                <a:lnTo>
                  <a:pt x="1049337" y="42862"/>
                </a:lnTo>
                <a:lnTo>
                  <a:pt x="1062037" y="42862"/>
                </a:lnTo>
                <a:lnTo>
                  <a:pt x="1062037" y="33337"/>
                </a:lnTo>
                <a:lnTo>
                  <a:pt x="1049337" y="33337"/>
                </a:lnTo>
                <a:close/>
              </a:path>
              <a:path w="1125854" h="76200">
                <a:moveTo>
                  <a:pt x="1049337" y="0"/>
                </a:moveTo>
                <a:lnTo>
                  <a:pt x="1049337" y="33337"/>
                </a:lnTo>
                <a:lnTo>
                  <a:pt x="1062037" y="33337"/>
                </a:lnTo>
                <a:lnTo>
                  <a:pt x="1062037" y="42862"/>
                </a:lnTo>
                <a:lnTo>
                  <a:pt x="1116015" y="42861"/>
                </a:lnTo>
                <a:lnTo>
                  <a:pt x="1125537" y="38100"/>
                </a:lnTo>
                <a:lnTo>
                  <a:pt x="1049337" y="0"/>
                </a:lnTo>
                <a:close/>
              </a:path>
              <a:path w="1125854" h="76200">
                <a:moveTo>
                  <a:pt x="0" y="33336"/>
                </a:moveTo>
                <a:lnTo>
                  <a:pt x="0" y="42861"/>
                </a:lnTo>
                <a:lnTo>
                  <a:pt x="1049337" y="42862"/>
                </a:lnTo>
                <a:lnTo>
                  <a:pt x="1049337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17888" y="1728787"/>
            <a:ext cx="76200" cy="373380"/>
          </a:xfrm>
          <a:custGeom>
            <a:avLst/>
            <a:gdLst/>
            <a:ahLst/>
            <a:cxnLst/>
            <a:rect l="l" t="t" r="r" b="b"/>
            <a:pathLst>
              <a:path w="76200" h="373380">
                <a:moveTo>
                  <a:pt x="42862" y="63500"/>
                </a:moveTo>
                <a:lnTo>
                  <a:pt x="33337" y="63500"/>
                </a:lnTo>
                <a:lnTo>
                  <a:pt x="33336" y="373062"/>
                </a:lnTo>
                <a:lnTo>
                  <a:pt x="42861" y="373062"/>
                </a:lnTo>
                <a:lnTo>
                  <a:pt x="42862" y="63500"/>
                </a:lnTo>
                <a:close/>
              </a:path>
              <a:path w="76200" h="37338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7338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84306" y="1602369"/>
            <a:ext cx="1127760" cy="504190"/>
          </a:xfrm>
          <a:custGeom>
            <a:avLst/>
            <a:gdLst/>
            <a:ahLst/>
            <a:cxnLst/>
            <a:rect l="l" t="t" r="r" b="b"/>
            <a:pathLst>
              <a:path w="1127760" h="504189">
                <a:moveTo>
                  <a:pt x="1055793" y="30514"/>
                </a:moveTo>
                <a:lnTo>
                  <a:pt x="0" y="495122"/>
                </a:lnTo>
                <a:lnTo>
                  <a:pt x="3836" y="503839"/>
                </a:lnTo>
                <a:lnTo>
                  <a:pt x="1059629" y="39231"/>
                </a:lnTo>
                <a:lnTo>
                  <a:pt x="1055793" y="30514"/>
                </a:lnTo>
                <a:close/>
              </a:path>
              <a:path w="1127760" h="504189">
                <a:moveTo>
                  <a:pt x="1109852" y="25398"/>
                </a:moveTo>
                <a:lnTo>
                  <a:pt x="1067417" y="25398"/>
                </a:lnTo>
                <a:lnTo>
                  <a:pt x="1071253" y="34116"/>
                </a:lnTo>
                <a:lnTo>
                  <a:pt x="1059629" y="39231"/>
                </a:lnTo>
                <a:lnTo>
                  <a:pt x="1073057" y="69745"/>
                </a:lnTo>
                <a:lnTo>
                  <a:pt x="1109852" y="25398"/>
                </a:lnTo>
                <a:close/>
              </a:path>
              <a:path w="1127760" h="504189">
                <a:moveTo>
                  <a:pt x="1067417" y="25398"/>
                </a:moveTo>
                <a:lnTo>
                  <a:pt x="1055793" y="30514"/>
                </a:lnTo>
                <a:lnTo>
                  <a:pt x="1059629" y="39231"/>
                </a:lnTo>
                <a:lnTo>
                  <a:pt x="1071253" y="34116"/>
                </a:lnTo>
                <a:lnTo>
                  <a:pt x="1067417" y="25398"/>
                </a:lnTo>
                <a:close/>
              </a:path>
              <a:path w="1127760" h="504189">
                <a:moveTo>
                  <a:pt x="1042365" y="0"/>
                </a:moveTo>
                <a:lnTo>
                  <a:pt x="1055793" y="30514"/>
                </a:lnTo>
                <a:lnTo>
                  <a:pt x="1067417" y="25398"/>
                </a:lnTo>
                <a:lnTo>
                  <a:pt x="1109852" y="25398"/>
                </a:lnTo>
                <a:lnTo>
                  <a:pt x="1127456" y="4180"/>
                </a:lnTo>
                <a:lnTo>
                  <a:pt x="1042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07175" y="2716213"/>
            <a:ext cx="675005" cy="76200"/>
          </a:xfrm>
          <a:custGeom>
            <a:avLst/>
            <a:gdLst/>
            <a:ahLst/>
            <a:cxnLst/>
            <a:rect l="l" t="t" r="r" b="b"/>
            <a:pathLst>
              <a:path w="675004" h="76200">
                <a:moveTo>
                  <a:pt x="598487" y="42862"/>
                </a:moveTo>
                <a:lnTo>
                  <a:pt x="598487" y="76200"/>
                </a:lnTo>
                <a:lnTo>
                  <a:pt x="665162" y="42862"/>
                </a:lnTo>
                <a:lnTo>
                  <a:pt x="598487" y="42862"/>
                </a:lnTo>
                <a:close/>
              </a:path>
              <a:path w="675004" h="76200">
                <a:moveTo>
                  <a:pt x="598487" y="33337"/>
                </a:moveTo>
                <a:lnTo>
                  <a:pt x="598487" y="42862"/>
                </a:lnTo>
                <a:lnTo>
                  <a:pt x="611187" y="42862"/>
                </a:lnTo>
                <a:lnTo>
                  <a:pt x="611187" y="33337"/>
                </a:lnTo>
                <a:lnTo>
                  <a:pt x="598487" y="33337"/>
                </a:lnTo>
                <a:close/>
              </a:path>
              <a:path w="675004" h="76200">
                <a:moveTo>
                  <a:pt x="598487" y="0"/>
                </a:moveTo>
                <a:lnTo>
                  <a:pt x="598487" y="33337"/>
                </a:lnTo>
                <a:lnTo>
                  <a:pt x="611187" y="33337"/>
                </a:lnTo>
                <a:lnTo>
                  <a:pt x="611187" y="42862"/>
                </a:lnTo>
                <a:lnTo>
                  <a:pt x="665165" y="42861"/>
                </a:lnTo>
                <a:lnTo>
                  <a:pt x="674687" y="38100"/>
                </a:lnTo>
                <a:lnTo>
                  <a:pt x="598487" y="0"/>
                </a:lnTo>
                <a:close/>
              </a:path>
              <a:path w="675004" h="76200">
                <a:moveTo>
                  <a:pt x="0" y="33336"/>
                </a:moveTo>
                <a:lnTo>
                  <a:pt x="0" y="42861"/>
                </a:lnTo>
                <a:lnTo>
                  <a:pt x="598487" y="42862"/>
                </a:lnTo>
                <a:lnTo>
                  <a:pt x="598487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17888" y="5672137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337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49" y="241300"/>
                </a:lnTo>
                <a:lnTo>
                  <a:pt x="33337" y="241300"/>
                </a:lnTo>
                <a:lnTo>
                  <a:pt x="33337" y="228600"/>
                </a:lnTo>
                <a:close/>
              </a:path>
              <a:path w="76200" h="304800">
                <a:moveTo>
                  <a:pt x="42862" y="228599"/>
                </a:moveTo>
                <a:lnTo>
                  <a:pt x="33337" y="228600"/>
                </a:lnTo>
                <a:lnTo>
                  <a:pt x="33337" y="241300"/>
                </a:lnTo>
                <a:lnTo>
                  <a:pt x="42862" y="241300"/>
                </a:lnTo>
                <a:lnTo>
                  <a:pt x="42862" y="228599"/>
                </a:lnTo>
                <a:close/>
              </a:path>
              <a:path w="76200" h="304800">
                <a:moveTo>
                  <a:pt x="76200" y="228599"/>
                </a:moveTo>
                <a:lnTo>
                  <a:pt x="42862" y="228599"/>
                </a:lnTo>
                <a:lnTo>
                  <a:pt x="42862" y="241300"/>
                </a:lnTo>
                <a:lnTo>
                  <a:pt x="69849" y="241300"/>
                </a:lnTo>
                <a:lnTo>
                  <a:pt x="76200" y="228599"/>
                </a:lnTo>
                <a:close/>
              </a:path>
              <a:path w="76200" h="304800">
                <a:moveTo>
                  <a:pt x="42861" y="0"/>
                </a:moveTo>
                <a:lnTo>
                  <a:pt x="33336" y="0"/>
                </a:lnTo>
                <a:lnTo>
                  <a:pt x="33337" y="228600"/>
                </a:lnTo>
                <a:lnTo>
                  <a:pt x="42862" y="228599"/>
                </a:lnTo>
                <a:lnTo>
                  <a:pt x="42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86225" y="4959351"/>
            <a:ext cx="1214755" cy="76200"/>
          </a:xfrm>
          <a:custGeom>
            <a:avLst/>
            <a:gdLst/>
            <a:ahLst/>
            <a:cxnLst/>
            <a:rect l="l" t="t" r="r" b="b"/>
            <a:pathLst>
              <a:path w="1214754" h="76200">
                <a:moveTo>
                  <a:pt x="1138237" y="42862"/>
                </a:moveTo>
                <a:lnTo>
                  <a:pt x="1138237" y="76200"/>
                </a:lnTo>
                <a:lnTo>
                  <a:pt x="1204912" y="42862"/>
                </a:lnTo>
                <a:lnTo>
                  <a:pt x="1138237" y="42862"/>
                </a:lnTo>
                <a:close/>
              </a:path>
              <a:path w="1214754" h="76200">
                <a:moveTo>
                  <a:pt x="1138237" y="33337"/>
                </a:moveTo>
                <a:lnTo>
                  <a:pt x="1138237" y="42862"/>
                </a:lnTo>
                <a:lnTo>
                  <a:pt x="1150937" y="42862"/>
                </a:lnTo>
                <a:lnTo>
                  <a:pt x="1150937" y="33337"/>
                </a:lnTo>
                <a:lnTo>
                  <a:pt x="1138237" y="33337"/>
                </a:lnTo>
                <a:close/>
              </a:path>
              <a:path w="1214754" h="76200">
                <a:moveTo>
                  <a:pt x="1138237" y="0"/>
                </a:moveTo>
                <a:lnTo>
                  <a:pt x="1138237" y="33337"/>
                </a:lnTo>
                <a:lnTo>
                  <a:pt x="1150937" y="33337"/>
                </a:lnTo>
                <a:lnTo>
                  <a:pt x="1150937" y="42862"/>
                </a:lnTo>
                <a:lnTo>
                  <a:pt x="1204915" y="42861"/>
                </a:lnTo>
                <a:lnTo>
                  <a:pt x="1214437" y="38100"/>
                </a:lnTo>
                <a:lnTo>
                  <a:pt x="1138237" y="0"/>
                </a:lnTo>
                <a:close/>
              </a:path>
              <a:path w="1214754" h="76200">
                <a:moveTo>
                  <a:pt x="0" y="33336"/>
                </a:moveTo>
                <a:lnTo>
                  <a:pt x="0" y="42861"/>
                </a:lnTo>
                <a:lnTo>
                  <a:pt x="1138237" y="42862"/>
                </a:lnTo>
                <a:lnTo>
                  <a:pt x="1138237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92801" y="5672137"/>
            <a:ext cx="76200" cy="349250"/>
          </a:xfrm>
          <a:custGeom>
            <a:avLst/>
            <a:gdLst/>
            <a:ahLst/>
            <a:cxnLst/>
            <a:rect l="l" t="t" r="r" b="b"/>
            <a:pathLst>
              <a:path w="76200" h="349250">
                <a:moveTo>
                  <a:pt x="33337" y="273050"/>
                </a:moveTo>
                <a:lnTo>
                  <a:pt x="0" y="273050"/>
                </a:lnTo>
                <a:lnTo>
                  <a:pt x="38100" y="349250"/>
                </a:lnTo>
                <a:lnTo>
                  <a:pt x="69849" y="285750"/>
                </a:lnTo>
                <a:lnTo>
                  <a:pt x="33337" y="285750"/>
                </a:lnTo>
                <a:lnTo>
                  <a:pt x="33337" y="273050"/>
                </a:lnTo>
                <a:close/>
              </a:path>
              <a:path w="76200" h="349250">
                <a:moveTo>
                  <a:pt x="42862" y="273049"/>
                </a:moveTo>
                <a:lnTo>
                  <a:pt x="33337" y="273050"/>
                </a:lnTo>
                <a:lnTo>
                  <a:pt x="33337" y="285750"/>
                </a:lnTo>
                <a:lnTo>
                  <a:pt x="42862" y="285750"/>
                </a:lnTo>
                <a:lnTo>
                  <a:pt x="42862" y="273049"/>
                </a:lnTo>
                <a:close/>
              </a:path>
              <a:path w="76200" h="349250">
                <a:moveTo>
                  <a:pt x="76200" y="273049"/>
                </a:moveTo>
                <a:lnTo>
                  <a:pt x="42862" y="273049"/>
                </a:lnTo>
                <a:lnTo>
                  <a:pt x="42862" y="285750"/>
                </a:lnTo>
                <a:lnTo>
                  <a:pt x="69849" y="285750"/>
                </a:lnTo>
                <a:lnTo>
                  <a:pt x="76200" y="273049"/>
                </a:lnTo>
                <a:close/>
              </a:path>
              <a:path w="76200" h="349250">
                <a:moveTo>
                  <a:pt x="42861" y="0"/>
                </a:moveTo>
                <a:lnTo>
                  <a:pt x="33336" y="0"/>
                </a:lnTo>
                <a:lnTo>
                  <a:pt x="33337" y="273050"/>
                </a:lnTo>
                <a:lnTo>
                  <a:pt x="42862" y="273049"/>
                </a:lnTo>
                <a:lnTo>
                  <a:pt x="42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61137" y="4959351"/>
            <a:ext cx="720725" cy="76200"/>
          </a:xfrm>
          <a:custGeom>
            <a:avLst/>
            <a:gdLst/>
            <a:ahLst/>
            <a:cxnLst/>
            <a:rect l="l" t="t" r="r" b="b"/>
            <a:pathLst>
              <a:path w="720725" h="76200">
                <a:moveTo>
                  <a:pt x="644525" y="42862"/>
                </a:moveTo>
                <a:lnTo>
                  <a:pt x="644525" y="76200"/>
                </a:lnTo>
                <a:lnTo>
                  <a:pt x="711200" y="42862"/>
                </a:lnTo>
                <a:lnTo>
                  <a:pt x="644525" y="42862"/>
                </a:lnTo>
                <a:close/>
              </a:path>
              <a:path w="720725" h="76200">
                <a:moveTo>
                  <a:pt x="644525" y="33337"/>
                </a:moveTo>
                <a:lnTo>
                  <a:pt x="644525" y="42862"/>
                </a:lnTo>
                <a:lnTo>
                  <a:pt x="657225" y="42862"/>
                </a:lnTo>
                <a:lnTo>
                  <a:pt x="657225" y="33337"/>
                </a:lnTo>
                <a:lnTo>
                  <a:pt x="644525" y="33337"/>
                </a:lnTo>
                <a:close/>
              </a:path>
              <a:path w="720725" h="76200">
                <a:moveTo>
                  <a:pt x="644525" y="0"/>
                </a:moveTo>
                <a:lnTo>
                  <a:pt x="644525" y="33337"/>
                </a:lnTo>
                <a:lnTo>
                  <a:pt x="657225" y="33337"/>
                </a:lnTo>
                <a:lnTo>
                  <a:pt x="657225" y="42862"/>
                </a:lnTo>
                <a:lnTo>
                  <a:pt x="711202" y="42861"/>
                </a:lnTo>
                <a:lnTo>
                  <a:pt x="720725" y="38100"/>
                </a:lnTo>
                <a:lnTo>
                  <a:pt x="644525" y="0"/>
                </a:lnTo>
                <a:close/>
              </a:path>
              <a:path w="720725" h="76200">
                <a:moveTo>
                  <a:pt x="0" y="33336"/>
                </a:moveTo>
                <a:lnTo>
                  <a:pt x="0" y="42861"/>
                </a:lnTo>
                <a:lnTo>
                  <a:pt x="644525" y="42862"/>
                </a:lnTo>
                <a:lnTo>
                  <a:pt x="644525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487102" y="177492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A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63377" y="1912800"/>
            <a:ext cx="184150" cy="830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150" marR="5080" indent="-44450">
              <a:lnSpc>
                <a:spcPct val="150900"/>
              </a:lnSpc>
              <a:spcBef>
                <a:spcPts val="95"/>
              </a:spcBef>
            </a:pPr>
            <a:r>
              <a:rPr dirty="0" sz="1750" spc="15" b="1">
                <a:latin typeface="宋体"/>
                <a:cs typeface="宋体"/>
              </a:rPr>
              <a:t>d  </a:t>
            </a:r>
            <a:r>
              <a:rPr dirty="0" sz="1750" spc="15" b="1">
                <a:latin typeface="宋体"/>
                <a:cs typeface="宋体"/>
              </a:rPr>
              <a:t>c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98490" y="177492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d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70899" y="1728787"/>
            <a:ext cx="76200" cy="373380"/>
          </a:xfrm>
          <a:custGeom>
            <a:avLst/>
            <a:gdLst/>
            <a:ahLst/>
            <a:cxnLst/>
            <a:rect l="l" t="t" r="r" b="b"/>
            <a:pathLst>
              <a:path w="76200" h="373380">
                <a:moveTo>
                  <a:pt x="42863" y="76179"/>
                </a:moveTo>
                <a:lnTo>
                  <a:pt x="33338" y="76219"/>
                </a:lnTo>
                <a:lnTo>
                  <a:pt x="34601" y="373082"/>
                </a:lnTo>
                <a:lnTo>
                  <a:pt x="44126" y="373042"/>
                </a:lnTo>
                <a:lnTo>
                  <a:pt x="42863" y="76179"/>
                </a:lnTo>
                <a:close/>
              </a:path>
              <a:path w="76200" h="373380">
                <a:moveTo>
                  <a:pt x="37776" y="0"/>
                </a:moveTo>
                <a:lnTo>
                  <a:pt x="0" y="76361"/>
                </a:lnTo>
                <a:lnTo>
                  <a:pt x="33338" y="76219"/>
                </a:lnTo>
                <a:lnTo>
                  <a:pt x="33284" y="63520"/>
                </a:lnTo>
                <a:lnTo>
                  <a:pt x="69854" y="63479"/>
                </a:lnTo>
                <a:lnTo>
                  <a:pt x="37776" y="0"/>
                </a:lnTo>
                <a:close/>
              </a:path>
              <a:path w="76200" h="373380">
                <a:moveTo>
                  <a:pt x="42809" y="63479"/>
                </a:moveTo>
                <a:lnTo>
                  <a:pt x="33284" y="63520"/>
                </a:lnTo>
                <a:lnTo>
                  <a:pt x="33338" y="76219"/>
                </a:lnTo>
                <a:lnTo>
                  <a:pt x="42863" y="76179"/>
                </a:lnTo>
                <a:lnTo>
                  <a:pt x="42809" y="63479"/>
                </a:lnTo>
                <a:close/>
              </a:path>
              <a:path w="76200" h="373380">
                <a:moveTo>
                  <a:pt x="69854" y="63479"/>
                </a:moveTo>
                <a:lnTo>
                  <a:pt x="42809" y="63479"/>
                </a:lnTo>
                <a:lnTo>
                  <a:pt x="42863" y="76179"/>
                </a:lnTo>
                <a:lnTo>
                  <a:pt x="76200" y="76037"/>
                </a:lnTo>
                <a:lnTo>
                  <a:pt x="69854" y="63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773227" y="2448531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A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70856" y="3231358"/>
            <a:ext cx="538480" cy="558800"/>
          </a:xfrm>
          <a:custGeom>
            <a:avLst/>
            <a:gdLst/>
            <a:ahLst/>
            <a:cxnLst/>
            <a:rect l="l" t="t" r="r" b="b"/>
            <a:pathLst>
              <a:path w="538479" h="558800">
                <a:moveTo>
                  <a:pt x="19062" y="183678"/>
                </a:moveTo>
                <a:lnTo>
                  <a:pt x="9370" y="212586"/>
                </a:lnTo>
                <a:lnTo>
                  <a:pt x="2955" y="242694"/>
                </a:lnTo>
                <a:lnTo>
                  <a:pt x="0" y="273188"/>
                </a:lnTo>
                <a:lnTo>
                  <a:pt x="482" y="303770"/>
                </a:lnTo>
                <a:lnTo>
                  <a:pt x="11668" y="364003"/>
                </a:lnTo>
                <a:lnTo>
                  <a:pt x="36333" y="421012"/>
                </a:lnTo>
                <a:lnTo>
                  <a:pt x="68371" y="465853"/>
                </a:lnTo>
                <a:lnTo>
                  <a:pt x="107358" y="502349"/>
                </a:lnTo>
                <a:lnTo>
                  <a:pt x="151819" y="530100"/>
                </a:lnTo>
                <a:lnTo>
                  <a:pt x="200271" y="548695"/>
                </a:lnTo>
                <a:lnTo>
                  <a:pt x="251240" y="557726"/>
                </a:lnTo>
                <a:lnTo>
                  <a:pt x="277207" y="558526"/>
                </a:lnTo>
                <a:lnTo>
                  <a:pt x="303253" y="556781"/>
                </a:lnTo>
                <a:lnTo>
                  <a:pt x="329187" y="552438"/>
                </a:lnTo>
                <a:lnTo>
                  <a:pt x="341770" y="549007"/>
                </a:lnTo>
                <a:lnTo>
                  <a:pt x="277493" y="549007"/>
                </a:lnTo>
                <a:lnTo>
                  <a:pt x="252442" y="548278"/>
                </a:lnTo>
                <a:lnTo>
                  <a:pt x="203248" y="539648"/>
                </a:lnTo>
                <a:lnTo>
                  <a:pt x="156460" y="521783"/>
                </a:lnTo>
                <a:lnTo>
                  <a:pt x="113510" y="495077"/>
                </a:lnTo>
                <a:lnTo>
                  <a:pt x="75827" y="459927"/>
                </a:lnTo>
                <a:lnTo>
                  <a:pt x="44844" y="416737"/>
                </a:lnTo>
                <a:lnTo>
                  <a:pt x="20919" y="361735"/>
                </a:lnTo>
                <a:lnTo>
                  <a:pt x="10006" y="303610"/>
                </a:lnTo>
                <a:lnTo>
                  <a:pt x="9568" y="273188"/>
                </a:lnTo>
                <a:lnTo>
                  <a:pt x="12273" y="244669"/>
                </a:lnTo>
                <a:lnTo>
                  <a:pt x="18401" y="215614"/>
                </a:lnTo>
                <a:lnTo>
                  <a:pt x="28093" y="186706"/>
                </a:lnTo>
                <a:lnTo>
                  <a:pt x="19062" y="183678"/>
                </a:lnTo>
                <a:close/>
              </a:path>
              <a:path w="538479" h="558800">
                <a:moveTo>
                  <a:pt x="373796" y="39721"/>
                </a:moveTo>
                <a:lnTo>
                  <a:pt x="349460" y="39721"/>
                </a:lnTo>
                <a:lnTo>
                  <a:pt x="350107" y="39942"/>
                </a:lnTo>
                <a:lnTo>
                  <a:pt x="400561" y="63550"/>
                </a:lnTo>
                <a:lnTo>
                  <a:pt x="445561" y="97805"/>
                </a:lnTo>
                <a:lnTo>
                  <a:pt x="471360" y="126010"/>
                </a:lnTo>
                <a:lnTo>
                  <a:pt x="493144" y="158137"/>
                </a:lnTo>
                <a:lnTo>
                  <a:pt x="515030" y="206616"/>
                </a:lnTo>
                <a:lnTo>
                  <a:pt x="526586" y="256844"/>
                </a:lnTo>
                <a:lnTo>
                  <a:pt x="528608" y="282171"/>
                </a:lnTo>
                <a:lnTo>
                  <a:pt x="528190" y="307399"/>
                </a:lnTo>
                <a:lnTo>
                  <a:pt x="520221" y="356844"/>
                </a:lnTo>
                <a:lnTo>
                  <a:pt x="503054" y="403741"/>
                </a:lnTo>
                <a:lnTo>
                  <a:pt x="477072" y="446652"/>
                </a:lnTo>
                <a:lnTo>
                  <a:pt x="442652" y="484151"/>
                </a:lnTo>
                <a:lnTo>
                  <a:pt x="400146" y="514822"/>
                </a:lnTo>
                <a:lnTo>
                  <a:pt x="352313" y="536258"/>
                </a:lnTo>
                <a:lnTo>
                  <a:pt x="302606" y="547278"/>
                </a:lnTo>
                <a:lnTo>
                  <a:pt x="277493" y="549007"/>
                </a:lnTo>
                <a:lnTo>
                  <a:pt x="341770" y="549007"/>
                </a:lnTo>
                <a:lnTo>
                  <a:pt x="379983" y="535753"/>
                </a:lnTo>
                <a:lnTo>
                  <a:pt x="427556" y="508430"/>
                </a:lnTo>
                <a:lnTo>
                  <a:pt x="467575" y="472956"/>
                </a:lnTo>
                <a:lnTo>
                  <a:pt x="499035" y="431115"/>
                </a:lnTo>
                <a:lnTo>
                  <a:pt x="521536" y="384408"/>
                </a:lnTo>
                <a:lnTo>
                  <a:pt x="534697" y="334322"/>
                </a:lnTo>
                <a:lnTo>
                  <a:pt x="538132" y="282336"/>
                </a:lnTo>
                <a:lnTo>
                  <a:pt x="536080" y="256094"/>
                </a:lnTo>
                <a:lnTo>
                  <a:pt x="524200" y="204038"/>
                </a:lnTo>
                <a:lnTo>
                  <a:pt x="501625" y="153803"/>
                </a:lnTo>
                <a:lnTo>
                  <a:pt x="479047" y="120385"/>
                </a:lnTo>
                <a:lnTo>
                  <a:pt x="452356" y="91131"/>
                </a:lnTo>
                <a:lnTo>
                  <a:pt x="422084" y="66273"/>
                </a:lnTo>
                <a:lnTo>
                  <a:pt x="388788" y="46098"/>
                </a:lnTo>
                <a:lnTo>
                  <a:pt x="373796" y="39721"/>
                </a:lnTo>
                <a:close/>
              </a:path>
              <a:path w="538479" h="558800">
                <a:moveTo>
                  <a:pt x="313897" y="0"/>
                </a:moveTo>
                <a:lnTo>
                  <a:pt x="236842" y="22675"/>
                </a:lnTo>
                <a:lnTo>
                  <a:pt x="312091" y="50768"/>
                </a:lnTo>
                <a:lnTo>
                  <a:pt x="312819" y="30279"/>
                </a:lnTo>
                <a:lnTo>
                  <a:pt x="300081" y="29690"/>
                </a:lnTo>
                <a:lnTo>
                  <a:pt x="300522" y="20175"/>
                </a:lnTo>
                <a:lnTo>
                  <a:pt x="313179" y="20175"/>
                </a:lnTo>
                <a:lnTo>
                  <a:pt x="313897" y="0"/>
                </a:lnTo>
                <a:close/>
              </a:path>
              <a:path w="538479" h="558800">
                <a:moveTo>
                  <a:pt x="349776" y="39855"/>
                </a:moveTo>
                <a:lnTo>
                  <a:pt x="349982" y="39942"/>
                </a:lnTo>
                <a:lnTo>
                  <a:pt x="349776" y="39855"/>
                </a:lnTo>
                <a:close/>
              </a:path>
              <a:path w="538479" h="558800">
                <a:moveTo>
                  <a:pt x="349460" y="39721"/>
                </a:moveTo>
                <a:lnTo>
                  <a:pt x="349776" y="39855"/>
                </a:lnTo>
                <a:lnTo>
                  <a:pt x="350107" y="39942"/>
                </a:lnTo>
                <a:lnTo>
                  <a:pt x="349460" y="39721"/>
                </a:lnTo>
                <a:close/>
              </a:path>
              <a:path w="538479" h="558800">
                <a:moveTo>
                  <a:pt x="350458" y="30185"/>
                </a:moveTo>
                <a:lnTo>
                  <a:pt x="313088" y="30185"/>
                </a:lnTo>
                <a:lnTo>
                  <a:pt x="314082" y="30337"/>
                </a:lnTo>
                <a:lnTo>
                  <a:pt x="313666" y="30337"/>
                </a:lnTo>
                <a:lnTo>
                  <a:pt x="349776" y="39855"/>
                </a:lnTo>
                <a:lnTo>
                  <a:pt x="349460" y="39721"/>
                </a:lnTo>
                <a:lnTo>
                  <a:pt x="373796" y="39721"/>
                </a:lnTo>
                <a:lnTo>
                  <a:pt x="352972" y="30864"/>
                </a:lnTo>
                <a:lnTo>
                  <a:pt x="351037" y="30337"/>
                </a:lnTo>
                <a:lnTo>
                  <a:pt x="314082" y="30337"/>
                </a:lnTo>
                <a:lnTo>
                  <a:pt x="313577" y="30314"/>
                </a:lnTo>
                <a:lnTo>
                  <a:pt x="350948" y="30314"/>
                </a:lnTo>
                <a:lnTo>
                  <a:pt x="350458" y="30185"/>
                </a:lnTo>
                <a:close/>
              </a:path>
              <a:path w="538479" h="558800">
                <a:moveTo>
                  <a:pt x="313088" y="30185"/>
                </a:moveTo>
                <a:lnTo>
                  <a:pt x="313577" y="30314"/>
                </a:lnTo>
                <a:lnTo>
                  <a:pt x="314082" y="30337"/>
                </a:lnTo>
                <a:lnTo>
                  <a:pt x="313088" y="30185"/>
                </a:lnTo>
                <a:close/>
              </a:path>
              <a:path w="538479" h="558800">
                <a:moveTo>
                  <a:pt x="313158" y="20759"/>
                </a:moveTo>
                <a:lnTo>
                  <a:pt x="312819" y="30279"/>
                </a:lnTo>
                <a:lnTo>
                  <a:pt x="313577" y="30314"/>
                </a:lnTo>
                <a:lnTo>
                  <a:pt x="313088" y="30185"/>
                </a:lnTo>
                <a:lnTo>
                  <a:pt x="350458" y="30185"/>
                </a:lnTo>
                <a:lnTo>
                  <a:pt x="315191" y="20888"/>
                </a:lnTo>
                <a:lnTo>
                  <a:pt x="314858" y="20838"/>
                </a:lnTo>
                <a:lnTo>
                  <a:pt x="313158" y="20759"/>
                </a:lnTo>
                <a:close/>
              </a:path>
              <a:path w="538479" h="558800">
                <a:moveTo>
                  <a:pt x="300522" y="20175"/>
                </a:moveTo>
                <a:lnTo>
                  <a:pt x="300081" y="29690"/>
                </a:lnTo>
                <a:lnTo>
                  <a:pt x="312819" y="30279"/>
                </a:lnTo>
                <a:lnTo>
                  <a:pt x="313158" y="20759"/>
                </a:lnTo>
                <a:lnTo>
                  <a:pt x="300522" y="20175"/>
                </a:lnTo>
                <a:close/>
              </a:path>
              <a:path w="538479" h="558800">
                <a:moveTo>
                  <a:pt x="313179" y="20175"/>
                </a:moveTo>
                <a:lnTo>
                  <a:pt x="300522" y="20175"/>
                </a:lnTo>
                <a:lnTo>
                  <a:pt x="313158" y="20759"/>
                </a:lnTo>
                <a:lnTo>
                  <a:pt x="313179" y="20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000240" y="3396459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c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38662" y="3975666"/>
            <a:ext cx="561340" cy="539750"/>
          </a:xfrm>
          <a:custGeom>
            <a:avLst/>
            <a:gdLst/>
            <a:ahLst/>
            <a:cxnLst/>
            <a:rect l="l" t="t" r="r" b="b"/>
            <a:pathLst>
              <a:path w="561340" h="539750">
                <a:moveTo>
                  <a:pt x="224344" y="522123"/>
                </a:moveTo>
                <a:lnTo>
                  <a:pt x="222591" y="531486"/>
                </a:lnTo>
                <a:lnTo>
                  <a:pt x="252559" y="537098"/>
                </a:lnTo>
                <a:lnTo>
                  <a:pt x="283264" y="539299"/>
                </a:lnTo>
                <a:lnTo>
                  <a:pt x="313875" y="538018"/>
                </a:lnTo>
                <a:lnTo>
                  <a:pt x="344097" y="533323"/>
                </a:lnTo>
                <a:lnTo>
                  <a:pt x="357041" y="529797"/>
                </a:lnTo>
                <a:lnTo>
                  <a:pt x="283936" y="529797"/>
                </a:lnTo>
                <a:lnTo>
                  <a:pt x="254313" y="527735"/>
                </a:lnTo>
                <a:lnTo>
                  <a:pt x="224344" y="522123"/>
                </a:lnTo>
                <a:close/>
              </a:path>
              <a:path w="561340" h="539750">
                <a:moveTo>
                  <a:pt x="364676" y="9502"/>
                </a:moveTo>
                <a:lnTo>
                  <a:pt x="300003" y="9502"/>
                </a:lnTo>
                <a:lnTo>
                  <a:pt x="324975" y="11231"/>
                </a:lnTo>
                <a:lnTo>
                  <a:pt x="349632" y="15327"/>
                </a:lnTo>
                <a:lnTo>
                  <a:pt x="397266" y="30523"/>
                </a:lnTo>
                <a:lnTo>
                  <a:pt x="441435" y="54910"/>
                </a:lnTo>
                <a:lnTo>
                  <a:pt x="480681" y="88322"/>
                </a:lnTo>
                <a:lnTo>
                  <a:pt x="513190" y="130074"/>
                </a:lnTo>
                <a:lnTo>
                  <a:pt x="535964" y="176320"/>
                </a:lnTo>
                <a:lnTo>
                  <a:pt x="548780" y="225132"/>
                </a:lnTo>
                <a:lnTo>
                  <a:pt x="551764" y="275847"/>
                </a:lnTo>
                <a:lnTo>
                  <a:pt x="549752" y="299958"/>
                </a:lnTo>
                <a:lnTo>
                  <a:pt x="538511" y="348764"/>
                </a:lnTo>
                <a:lnTo>
                  <a:pt x="517987" y="394986"/>
                </a:lnTo>
                <a:lnTo>
                  <a:pt x="488369" y="437158"/>
                </a:lnTo>
                <a:lnTo>
                  <a:pt x="449867" y="473802"/>
                </a:lnTo>
                <a:lnTo>
                  <a:pt x="398691" y="505085"/>
                </a:lnTo>
                <a:lnTo>
                  <a:pt x="342625" y="523913"/>
                </a:lnTo>
                <a:lnTo>
                  <a:pt x="283936" y="529797"/>
                </a:lnTo>
                <a:lnTo>
                  <a:pt x="357041" y="529797"/>
                </a:lnTo>
                <a:lnTo>
                  <a:pt x="402212" y="513935"/>
                </a:lnTo>
                <a:lnTo>
                  <a:pt x="455274" y="481642"/>
                </a:lnTo>
                <a:lnTo>
                  <a:pt x="495268" y="443725"/>
                </a:lnTo>
                <a:lnTo>
                  <a:pt x="526037" y="400077"/>
                </a:lnTo>
                <a:lnTo>
                  <a:pt x="547391" y="352212"/>
                </a:lnTo>
                <a:lnTo>
                  <a:pt x="559125" y="301659"/>
                </a:lnTo>
                <a:lnTo>
                  <a:pt x="561322" y="275847"/>
                </a:lnTo>
                <a:lnTo>
                  <a:pt x="561039" y="249932"/>
                </a:lnTo>
                <a:lnTo>
                  <a:pt x="552928" y="198546"/>
                </a:lnTo>
                <a:lnTo>
                  <a:pt x="534586" y="149029"/>
                </a:lnTo>
                <a:lnTo>
                  <a:pt x="505815" y="102915"/>
                </a:lnTo>
                <a:lnTo>
                  <a:pt x="468302" y="63572"/>
                </a:lnTo>
                <a:lnTo>
                  <a:pt x="424892" y="33482"/>
                </a:lnTo>
                <a:lnTo>
                  <a:pt x="377127" y="12843"/>
                </a:lnTo>
                <a:lnTo>
                  <a:pt x="364676" y="9502"/>
                </a:lnTo>
                <a:close/>
              </a:path>
              <a:path w="561340" h="539750">
                <a:moveTo>
                  <a:pt x="20663" y="262674"/>
                </a:moveTo>
                <a:lnTo>
                  <a:pt x="0" y="264806"/>
                </a:lnTo>
                <a:lnTo>
                  <a:pt x="33087" y="337996"/>
                </a:lnTo>
                <a:lnTo>
                  <a:pt x="47043" y="275269"/>
                </a:lnTo>
                <a:lnTo>
                  <a:pt x="21827" y="275269"/>
                </a:lnTo>
                <a:lnTo>
                  <a:pt x="20663" y="262674"/>
                </a:lnTo>
                <a:close/>
              </a:path>
              <a:path w="561340" h="539750">
                <a:moveTo>
                  <a:pt x="30137" y="261696"/>
                </a:moveTo>
                <a:lnTo>
                  <a:pt x="20663" y="262674"/>
                </a:lnTo>
                <a:lnTo>
                  <a:pt x="21827" y="275269"/>
                </a:lnTo>
                <a:lnTo>
                  <a:pt x="31311" y="274393"/>
                </a:lnTo>
                <a:lnTo>
                  <a:pt x="30137" y="261696"/>
                </a:lnTo>
                <a:close/>
              </a:path>
              <a:path w="561340" h="539750">
                <a:moveTo>
                  <a:pt x="50532" y="259591"/>
                </a:moveTo>
                <a:lnTo>
                  <a:pt x="30137" y="261696"/>
                </a:lnTo>
                <a:lnTo>
                  <a:pt x="31311" y="274393"/>
                </a:lnTo>
                <a:lnTo>
                  <a:pt x="21827" y="275269"/>
                </a:lnTo>
                <a:lnTo>
                  <a:pt x="47043" y="275269"/>
                </a:lnTo>
                <a:lnTo>
                  <a:pt x="50532" y="259591"/>
                </a:lnTo>
                <a:close/>
              </a:path>
              <a:path w="561340" h="539750">
                <a:moveTo>
                  <a:pt x="300669" y="0"/>
                </a:moveTo>
                <a:lnTo>
                  <a:pt x="248707" y="3769"/>
                </a:lnTo>
                <a:lnTo>
                  <a:pt x="197726" y="17612"/>
                </a:lnTo>
                <a:lnTo>
                  <a:pt x="149252" y="41709"/>
                </a:lnTo>
                <a:lnTo>
                  <a:pt x="110854" y="70680"/>
                </a:lnTo>
                <a:lnTo>
                  <a:pt x="83214" y="99458"/>
                </a:lnTo>
                <a:lnTo>
                  <a:pt x="60319" y="131474"/>
                </a:lnTo>
                <a:lnTo>
                  <a:pt x="42377" y="166135"/>
                </a:lnTo>
                <a:lnTo>
                  <a:pt x="25179" y="221846"/>
                </a:lnTo>
                <a:lnTo>
                  <a:pt x="20549" y="261443"/>
                </a:lnTo>
                <a:lnTo>
                  <a:pt x="20663" y="262674"/>
                </a:lnTo>
                <a:lnTo>
                  <a:pt x="30137" y="261696"/>
                </a:lnTo>
                <a:lnTo>
                  <a:pt x="30114" y="261443"/>
                </a:lnTo>
                <a:lnTo>
                  <a:pt x="34361" y="225132"/>
                </a:lnTo>
                <a:lnTo>
                  <a:pt x="34436" y="224102"/>
                </a:lnTo>
                <a:lnTo>
                  <a:pt x="34499" y="223772"/>
                </a:lnTo>
                <a:lnTo>
                  <a:pt x="34616" y="223432"/>
                </a:lnTo>
                <a:lnTo>
                  <a:pt x="44207" y="187717"/>
                </a:lnTo>
                <a:lnTo>
                  <a:pt x="68265" y="136728"/>
                </a:lnTo>
                <a:lnTo>
                  <a:pt x="103085" y="91465"/>
                </a:lnTo>
                <a:lnTo>
                  <a:pt x="131902" y="65458"/>
                </a:lnTo>
                <a:lnTo>
                  <a:pt x="176897" y="37095"/>
                </a:lnTo>
                <a:lnTo>
                  <a:pt x="225051" y="18721"/>
                </a:lnTo>
                <a:lnTo>
                  <a:pt x="274901" y="10158"/>
                </a:lnTo>
                <a:lnTo>
                  <a:pt x="300003" y="9502"/>
                </a:lnTo>
                <a:lnTo>
                  <a:pt x="364676" y="9502"/>
                </a:lnTo>
                <a:lnTo>
                  <a:pt x="352093" y="6125"/>
                </a:lnTo>
                <a:lnTo>
                  <a:pt x="326543" y="1837"/>
                </a:lnTo>
                <a:lnTo>
                  <a:pt x="300669" y="0"/>
                </a:lnTo>
                <a:close/>
              </a:path>
              <a:path w="561340" h="539750">
                <a:moveTo>
                  <a:pt x="30068" y="260945"/>
                </a:moveTo>
                <a:lnTo>
                  <a:pt x="30008" y="261443"/>
                </a:lnTo>
                <a:lnTo>
                  <a:pt x="30068" y="260945"/>
                </a:lnTo>
                <a:close/>
              </a:path>
              <a:path w="561340" h="539750">
                <a:moveTo>
                  <a:pt x="30129" y="260437"/>
                </a:moveTo>
                <a:lnTo>
                  <a:pt x="30068" y="260945"/>
                </a:lnTo>
                <a:lnTo>
                  <a:pt x="30129" y="260437"/>
                </a:lnTo>
                <a:close/>
              </a:path>
              <a:path w="561340" h="539750">
                <a:moveTo>
                  <a:pt x="34565" y="223432"/>
                </a:moveTo>
                <a:lnTo>
                  <a:pt x="34436" y="224102"/>
                </a:lnTo>
                <a:lnTo>
                  <a:pt x="34524" y="223772"/>
                </a:lnTo>
                <a:lnTo>
                  <a:pt x="34565" y="223432"/>
                </a:lnTo>
                <a:close/>
              </a:path>
              <a:path w="561340" h="539750">
                <a:moveTo>
                  <a:pt x="34524" y="223772"/>
                </a:moveTo>
                <a:lnTo>
                  <a:pt x="34436" y="224102"/>
                </a:lnTo>
                <a:lnTo>
                  <a:pt x="34524" y="223772"/>
                </a:lnTo>
                <a:close/>
              </a:path>
              <a:path w="561340" h="539750">
                <a:moveTo>
                  <a:pt x="34616" y="223432"/>
                </a:moveTo>
                <a:lnTo>
                  <a:pt x="34524" y="223772"/>
                </a:lnTo>
                <a:lnTo>
                  <a:pt x="34616" y="223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044690" y="3905475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c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33140" y="570684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B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55452" y="467052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c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08052" y="570684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d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52277" y="5389851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d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084572" y="5667671"/>
            <a:ext cx="1216660" cy="463550"/>
          </a:xfrm>
          <a:custGeom>
            <a:avLst/>
            <a:gdLst/>
            <a:ahLst/>
            <a:cxnLst/>
            <a:rect l="l" t="t" r="r" b="b"/>
            <a:pathLst>
              <a:path w="1216660" h="463550">
                <a:moveTo>
                  <a:pt x="1142971" y="431757"/>
                </a:moveTo>
                <a:lnTo>
                  <a:pt x="1131404" y="463024"/>
                </a:lnTo>
                <a:lnTo>
                  <a:pt x="1216089" y="453728"/>
                </a:lnTo>
                <a:lnTo>
                  <a:pt x="1199633" y="436163"/>
                </a:lnTo>
                <a:lnTo>
                  <a:pt x="1154880" y="436163"/>
                </a:lnTo>
                <a:lnTo>
                  <a:pt x="1142971" y="431757"/>
                </a:lnTo>
                <a:close/>
              </a:path>
              <a:path w="1216660" h="463550">
                <a:moveTo>
                  <a:pt x="1146275" y="422824"/>
                </a:moveTo>
                <a:lnTo>
                  <a:pt x="1142971" y="431757"/>
                </a:lnTo>
                <a:lnTo>
                  <a:pt x="1154880" y="436163"/>
                </a:lnTo>
                <a:lnTo>
                  <a:pt x="1158185" y="427230"/>
                </a:lnTo>
                <a:lnTo>
                  <a:pt x="1146275" y="422824"/>
                </a:lnTo>
                <a:close/>
              </a:path>
              <a:path w="1216660" h="463550">
                <a:moveTo>
                  <a:pt x="1157842" y="391557"/>
                </a:moveTo>
                <a:lnTo>
                  <a:pt x="1146275" y="422824"/>
                </a:lnTo>
                <a:lnTo>
                  <a:pt x="1158185" y="427230"/>
                </a:lnTo>
                <a:lnTo>
                  <a:pt x="1154880" y="436163"/>
                </a:lnTo>
                <a:lnTo>
                  <a:pt x="1199633" y="436163"/>
                </a:lnTo>
                <a:lnTo>
                  <a:pt x="1157842" y="391557"/>
                </a:lnTo>
                <a:close/>
              </a:path>
              <a:path w="1216660" h="463550">
                <a:moveTo>
                  <a:pt x="3304" y="0"/>
                </a:moveTo>
                <a:lnTo>
                  <a:pt x="0" y="8933"/>
                </a:lnTo>
                <a:lnTo>
                  <a:pt x="1142971" y="431757"/>
                </a:lnTo>
                <a:lnTo>
                  <a:pt x="1146275" y="422824"/>
                </a:lnTo>
                <a:lnTo>
                  <a:pt x="3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682740" y="4670523"/>
            <a:ext cx="139700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15" b="1">
                <a:latin typeface="宋体"/>
                <a:cs typeface="宋体"/>
              </a:rPr>
              <a:t>B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2762" y="831785"/>
            <a:ext cx="1659255" cy="1562100"/>
          </a:xfrm>
          <a:prstGeom prst="rect">
            <a:avLst/>
          </a:prstGeom>
          <a:solidFill>
            <a:srgbClr val="FFFF00"/>
          </a:solidFill>
          <a:ln w="9525">
            <a:solidFill>
              <a:srgbClr val="FF33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0805" marR="139700">
              <a:lnSpc>
                <a:spcPct val="100600"/>
              </a:lnSpc>
              <a:spcBef>
                <a:spcPts val="250"/>
              </a:spcBef>
            </a:pPr>
            <a:r>
              <a:rPr dirty="0" sz="2400" spc="15" b="1">
                <a:latin typeface="Times New Roman"/>
                <a:cs typeface="Times New Roman"/>
              </a:rPr>
              <a:t>S</a:t>
            </a:r>
            <a:r>
              <a:rPr dirty="0" baseline="1182" sz="3525" spc="22" b="1" i="1">
                <a:latin typeface="Symbol"/>
                <a:cs typeface="Symbol"/>
              </a:rPr>
              <a:t></a:t>
            </a:r>
            <a:r>
              <a:rPr dirty="0" sz="2400" spc="15" b="1">
                <a:latin typeface="Times New Roman"/>
                <a:cs typeface="Times New Roman"/>
              </a:rPr>
              <a:t>S  </a:t>
            </a:r>
            <a:r>
              <a:rPr dirty="0" sz="2400" spc="10" b="1">
                <a:latin typeface="Times New Roman"/>
                <a:cs typeface="Times New Roman"/>
              </a:rPr>
              <a:t>S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Times New Roman"/>
                <a:cs typeface="Times New Roman"/>
              </a:rPr>
              <a:t>aA </a:t>
            </a:r>
            <a:r>
              <a:rPr dirty="0" sz="2400" b="1">
                <a:latin typeface="Times New Roman"/>
                <a:cs typeface="Times New Roman"/>
              </a:rPr>
              <a:t>|</a:t>
            </a:r>
            <a:r>
              <a:rPr dirty="0" sz="2400" spc="-229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bB  </a:t>
            </a:r>
            <a:r>
              <a:rPr dirty="0" sz="2400" spc="10" b="1">
                <a:latin typeface="Times New Roman"/>
                <a:cs typeface="Times New Roman"/>
              </a:rPr>
              <a:t>A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Times New Roman"/>
                <a:cs typeface="Times New Roman"/>
              </a:rPr>
              <a:t>cA </a:t>
            </a:r>
            <a:r>
              <a:rPr dirty="0" sz="2400" b="1">
                <a:latin typeface="Times New Roman"/>
                <a:cs typeface="Times New Roman"/>
              </a:rPr>
              <a:t>| d  </a:t>
            </a:r>
            <a:r>
              <a:rPr dirty="0" sz="2400" spc="10" b="1">
                <a:latin typeface="Times New Roman"/>
                <a:cs typeface="Times New Roman"/>
              </a:rPr>
              <a:t>B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Times New Roman"/>
                <a:cs typeface="Times New Roman"/>
              </a:rPr>
              <a:t>cB </a:t>
            </a:r>
            <a:r>
              <a:rPr dirty="0" sz="2400" b="1">
                <a:latin typeface="Times New Roman"/>
                <a:cs typeface="Times New Roman"/>
              </a:rPr>
              <a:t>|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84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63531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0000"/>
                </a:solidFill>
                <a:latin typeface="Verdana"/>
                <a:cs typeface="Verdana"/>
              </a:rPr>
              <a:t>LR(0)</a:t>
            </a:r>
            <a:r>
              <a:rPr dirty="0" sz="3900" spc="90">
                <a:solidFill>
                  <a:srgbClr val="FF0000"/>
                </a:solidFill>
              </a:rPr>
              <a:t>分析表和</a:t>
            </a:r>
            <a:r>
              <a:rPr dirty="0" sz="4000" spc="-5">
                <a:solidFill>
                  <a:srgbClr val="FF0000"/>
                </a:solidFill>
                <a:latin typeface="Verdana"/>
                <a:cs typeface="Verdana"/>
              </a:rPr>
              <a:t>LR(0)</a:t>
            </a:r>
            <a:r>
              <a:rPr dirty="0" sz="3900" spc="90">
                <a:solidFill>
                  <a:srgbClr val="FF0000"/>
                </a:solidFill>
              </a:rPr>
              <a:t>文法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65" y="1177912"/>
            <a:ext cx="8342630" cy="272605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55600" marR="5080" indent="-342900">
              <a:lnSpc>
                <a:spcPct val="98600"/>
              </a:lnSpc>
              <a:spcBef>
                <a:spcPts val="1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如果在执行上述算法的过程中，始终没有向前看任 何输入符号，则构造的</a:t>
            </a:r>
            <a:r>
              <a:rPr dirty="0" sz="2800" spc="-5" b="1">
                <a:latin typeface="Verdana"/>
                <a:cs typeface="Verdana"/>
              </a:rPr>
              <a:t>SLR</a:t>
            </a:r>
            <a:r>
              <a:rPr dirty="0" baseline="1010" sz="4125" spc="67" b="1">
                <a:latin typeface="黑体"/>
                <a:cs typeface="黑体"/>
              </a:rPr>
              <a:t>分析表称为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分析 </a:t>
            </a:r>
            <a:r>
              <a:rPr dirty="0" sz="2750" spc="35" b="1">
                <a:latin typeface="黑体"/>
                <a:cs typeface="黑体"/>
              </a:rPr>
              <a:t>表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具有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分析表的文法称为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文法。</a:t>
            </a:r>
            <a:endParaRPr baseline="1010" sz="4125">
              <a:latin typeface="黑体"/>
              <a:cs typeface="黑体"/>
            </a:endParaRPr>
          </a:p>
          <a:p>
            <a:pPr marL="355600" marR="47625" indent="-342900">
              <a:lnSpc>
                <a:spcPts val="3250"/>
              </a:lnSpc>
              <a:spcBef>
                <a:spcPts val="944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一个文法是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文法，当且仅当该文法的每个活 </a:t>
            </a:r>
            <a:r>
              <a:rPr dirty="0" sz="2750" spc="45" b="1">
                <a:latin typeface="黑体"/>
                <a:cs typeface="黑体"/>
              </a:rPr>
              <a:t>前缀的有效项目集中：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765" y="4053840"/>
            <a:ext cx="238760" cy="71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0000FF"/>
                </a:solidFill>
                <a:latin typeface="Wingdings"/>
                <a:cs typeface="Wingdings"/>
              </a:rPr>
              <a:t>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1700">
                <a:solidFill>
                  <a:srgbClr val="0000FF"/>
                </a:solidFill>
                <a:latin typeface="Wingdings"/>
                <a:cs typeface="Wingdings"/>
              </a:rPr>
              <a:t>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3932237"/>
            <a:ext cx="4752975" cy="9366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6350" rIns="0" bIns="0" rtlCol="0" vert="horz">
            <a:spAutoFit/>
          </a:bodyPr>
          <a:lstStyle/>
          <a:p>
            <a:pPr marL="69215" marR="240665">
              <a:lnSpc>
                <a:spcPts val="3379"/>
              </a:lnSpc>
              <a:spcBef>
                <a:spcPts val="50"/>
              </a:spcBef>
            </a:pPr>
            <a:r>
              <a:rPr dirty="0" baseline="1182" sz="3525" spc="75" b="1">
                <a:latin typeface="黑体"/>
                <a:cs typeface="黑体"/>
              </a:rPr>
              <a:t>要么所有元素都是移进</a:t>
            </a:r>
            <a:r>
              <a:rPr dirty="0" sz="2400" spc="-5" b="1">
                <a:latin typeface="Verdana"/>
                <a:cs typeface="Verdana"/>
              </a:rPr>
              <a:t>-</a:t>
            </a:r>
            <a:r>
              <a:rPr dirty="0" baseline="1182" sz="3525" spc="67" b="1">
                <a:latin typeface="黑体"/>
                <a:cs typeface="黑体"/>
              </a:rPr>
              <a:t>待约项目 </a:t>
            </a:r>
            <a:r>
              <a:rPr dirty="0" sz="2350" spc="50" b="1">
                <a:latin typeface="黑体"/>
                <a:cs typeface="黑体"/>
              </a:rPr>
              <a:t>要么只含有唯一的归约项目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565" y="4760129"/>
            <a:ext cx="7226300" cy="96774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具有如下产生式的文法是一个</a:t>
            </a:r>
            <a:r>
              <a:rPr dirty="0" sz="2800" spc="-5" b="1">
                <a:latin typeface="Verdana"/>
                <a:cs typeface="Verdana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文法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marL="2041525">
              <a:lnSpc>
                <a:spcPct val="100000"/>
              </a:lnSpc>
              <a:spcBef>
                <a:spcPts val="540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1182" sz="3525" b="1" i="1">
                <a:latin typeface="Symbol"/>
                <a:cs typeface="Symbol"/>
              </a:rPr>
              <a:t></a:t>
            </a:r>
            <a:r>
              <a:rPr dirty="0" sz="2400" b="1">
                <a:latin typeface="Verdana"/>
                <a:cs typeface="Verdana"/>
              </a:rPr>
              <a:t>(A)|a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87621"/>
            <a:ext cx="46164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>
                <a:solidFill>
                  <a:srgbClr val="FF0000"/>
                </a:solidFill>
                <a:latin typeface="宋体"/>
                <a:cs typeface="宋体"/>
              </a:rPr>
              <a:t>SLR(1)</a:t>
            </a:r>
            <a:r>
              <a:rPr dirty="0" spc="90">
                <a:solidFill>
                  <a:srgbClr val="FF0000"/>
                </a:solidFill>
              </a:rPr>
              <a:t>分析表的构造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027" y="954598"/>
            <a:ext cx="7815580" cy="564388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SLR</a:t>
            </a:r>
            <a:r>
              <a:rPr dirty="0" baseline="1010" sz="4125" spc="67" b="1">
                <a:latin typeface="黑体"/>
                <a:cs typeface="黑体"/>
              </a:rPr>
              <a:t>分析方法的一个特征</a:t>
            </a:r>
            <a:endParaRPr baseline="1010" sz="4125">
              <a:latin typeface="黑体"/>
              <a:cs typeface="黑体"/>
            </a:endParaRPr>
          </a:p>
          <a:p>
            <a:pPr lvl="1" marL="755015" marR="5080" indent="-285750">
              <a:lnSpc>
                <a:spcPct val="101099"/>
              </a:lnSpc>
              <a:spcBef>
                <a:spcPts val="5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如果文法的有效项目集中有冲突动作，多数冲突可通 </a:t>
            </a:r>
            <a:r>
              <a:rPr dirty="0" sz="2350" spc="50" b="1">
                <a:latin typeface="黑体"/>
                <a:cs typeface="黑体"/>
              </a:rPr>
              <a:t>过考察有关非终结符号的</a:t>
            </a:r>
            <a:r>
              <a:rPr dirty="0" sz="2350" spc="25" b="1">
                <a:latin typeface="宋体"/>
                <a:cs typeface="宋体"/>
              </a:rPr>
              <a:t>FOLLOW</a:t>
            </a:r>
            <a:r>
              <a:rPr dirty="0" sz="2350" spc="50" b="1">
                <a:latin typeface="黑体"/>
                <a:cs typeface="黑体"/>
              </a:rPr>
              <a:t>集合而得到解决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如项目集</a:t>
            </a:r>
            <a:r>
              <a:rPr dirty="0" baseline="1010" sz="4125" spc="22" b="1">
                <a:latin typeface="黑体"/>
                <a:cs typeface="黑体"/>
              </a:rPr>
              <a:t>：</a:t>
            </a:r>
            <a:r>
              <a:rPr dirty="0" sz="2800" spc="15" b="1">
                <a:latin typeface="Verdana"/>
                <a:cs typeface="Verdana"/>
              </a:rPr>
              <a:t>I={X</a:t>
            </a:r>
            <a:r>
              <a:rPr dirty="0" baseline="1010" sz="4125" spc="22" b="1" i="1">
                <a:latin typeface="Symbol"/>
                <a:cs typeface="Symbol"/>
              </a:rPr>
              <a:t></a:t>
            </a:r>
            <a:r>
              <a:rPr dirty="0" sz="2800" spc="15" b="1">
                <a:latin typeface="Verdana"/>
                <a:cs typeface="Verdana"/>
              </a:rPr>
              <a:t>·b</a:t>
            </a:r>
            <a:r>
              <a:rPr dirty="0" baseline="1010" sz="4125" spc="22" b="1" i="1">
                <a:latin typeface="Symbol"/>
                <a:cs typeface="Symbol"/>
              </a:rPr>
              <a:t></a:t>
            </a:r>
            <a:r>
              <a:rPr dirty="0" baseline="1010" sz="4125" spc="22" b="1">
                <a:latin typeface="黑体"/>
                <a:cs typeface="黑体"/>
              </a:rPr>
              <a:t>，</a:t>
            </a:r>
            <a:r>
              <a:rPr dirty="0" sz="2800" spc="15" b="1">
                <a:latin typeface="Verdana"/>
                <a:cs typeface="Verdana"/>
              </a:rPr>
              <a:t>A</a:t>
            </a:r>
            <a:r>
              <a:rPr dirty="0" baseline="1010" sz="4125" spc="22" b="1" i="1">
                <a:latin typeface="Symbol"/>
                <a:cs typeface="Symbol"/>
              </a:rPr>
              <a:t></a:t>
            </a:r>
            <a:r>
              <a:rPr dirty="0" sz="2800" spc="15" b="1">
                <a:latin typeface="Verdana"/>
                <a:cs typeface="Verdana"/>
              </a:rPr>
              <a:t>·</a:t>
            </a:r>
            <a:r>
              <a:rPr dirty="0" baseline="1010" sz="4125" spc="22" b="1">
                <a:latin typeface="黑体"/>
                <a:cs typeface="黑体"/>
              </a:rPr>
              <a:t>，</a:t>
            </a:r>
            <a:r>
              <a:rPr dirty="0" sz="2800" spc="15" b="1">
                <a:latin typeface="Verdana"/>
                <a:cs typeface="Verdana"/>
              </a:rPr>
              <a:t>B</a:t>
            </a:r>
            <a:r>
              <a:rPr dirty="0" baseline="1010" sz="4125" spc="22" b="1" i="1">
                <a:latin typeface="Symbol"/>
                <a:cs typeface="Symbol"/>
              </a:rPr>
              <a:t></a:t>
            </a:r>
            <a:r>
              <a:rPr dirty="0" sz="2800" spc="15" b="1">
                <a:latin typeface="Verdana"/>
                <a:cs typeface="Verdana"/>
              </a:rPr>
              <a:t>·}</a:t>
            </a:r>
            <a:endParaRPr sz="2800">
              <a:latin typeface="Verdana"/>
              <a:cs typeface="Verdana"/>
            </a:endParaRPr>
          </a:p>
          <a:p>
            <a:pPr lvl="1" marL="755650" indent="-286385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存在移进</a:t>
            </a:r>
            <a:r>
              <a:rPr dirty="0" baseline="1182" sz="3525" spc="37" b="1">
                <a:latin typeface="宋体"/>
                <a:cs typeface="宋体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归约冲突</a:t>
            </a:r>
            <a:endParaRPr baseline="1182" sz="35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存在归约</a:t>
            </a:r>
            <a:r>
              <a:rPr dirty="0" baseline="1182" sz="3525" spc="37" b="1">
                <a:latin typeface="宋体"/>
                <a:cs typeface="宋体"/>
              </a:rPr>
              <a:t>-</a:t>
            </a:r>
            <a:r>
              <a:rPr dirty="0" baseline="1182" sz="3525" spc="75" b="1">
                <a:latin typeface="黑体"/>
                <a:cs typeface="黑体"/>
              </a:rPr>
              <a:t>归约冲突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冲突的解决方法，查看</a:t>
            </a:r>
            <a:r>
              <a:rPr dirty="0" baseline="1010" sz="4125" spc="30" b="1">
                <a:latin typeface="宋体"/>
                <a:cs typeface="宋体"/>
              </a:rPr>
              <a:t>FOLLOW(A)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baseline="1010" sz="4125" spc="30" b="1">
                <a:latin typeface="宋体"/>
                <a:cs typeface="宋体"/>
              </a:rPr>
              <a:t>FOLLOW(B)</a:t>
            </a:r>
            <a:endParaRPr baseline="1010" sz="4125">
              <a:latin typeface="宋体"/>
              <a:cs typeface="宋体"/>
            </a:endParaRPr>
          </a:p>
          <a:p>
            <a:pPr lvl="1" marL="755650" indent="-286385">
              <a:lnSpc>
                <a:spcPct val="100000"/>
              </a:lnSpc>
              <a:spcBef>
                <a:spcPts val="459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b="1">
                <a:latin typeface="Verdana"/>
                <a:cs typeface="Verdana"/>
              </a:rPr>
              <a:t>FOLLOW(A)</a:t>
            </a:r>
            <a:r>
              <a:rPr dirty="0" baseline="1182" sz="3525" b="1" i="1">
                <a:latin typeface="Symbol"/>
                <a:cs typeface="Symbol"/>
              </a:rPr>
              <a:t></a:t>
            </a:r>
            <a:r>
              <a:rPr dirty="0" sz="2400" b="1">
                <a:latin typeface="Verdana"/>
                <a:cs typeface="Verdana"/>
              </a:rPr>
              <a:t>FOLLOW(B)=</a:t>
            </a:r>
            <a:r>
              <a:rPr dirty="0" baseline="1182" sz="3525" b="1" i="1">
                <a:latin typeface="Symbol"/>
                <a:cs typeface="Symbol"/>
              </a:rPr>
              <a:t></a:t>
            </a:r>
            <a:endParaRPr baseline="1182" sz="3525">
              <a:latin typeface="Symbol"/>
              <a:cs typeface="Symbol"/>
            </a:endParaRPr>
          </a:p>
          <a:p>
            <a:pPr lvl="1" marL="755650" indent="-286385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b</a:t>
            </a:r>
            <a:r>
              <a:rPr dirty="0" baseline="1182" sz="3525" spc="-7" b="1" i="1">
                <a:latin typeface="Symbol"/>
                <a:cs typeface="Symbol"/>
              </a:rPr>
              <a:t></a:t>
            </a:r>
            <a:r>
              <a:rPr dirty="0" sz="2400" spc="-5" b="1">
                <a:latin typeface="Verdana"/>
                <a:cs typeface="Verdana"/>
              </a:rPr>
              <a:t>FOLLOW(A) </a:t>
            </a:r>
            <a:r>
              <a:rPr dirty="0" baseline="1182" sz="3525" spc="75" b="1">
                <a:latin typeface="黑体"/>
                <a:cs typeface="黑体"/>
              </a:rPr>
              <a:t>并</a:t>
            </a:r>
            <a:r>
              <a:rPr dirty="0" baseline="1182" sz="3525" spc="60" b="1">
                <a:latin typeface="黑体"/>
                <a:cs typeface="黑体"/>
              </a:rPr>
              <a:t>且</a:t>
            </a:r>
            <a:r>
              <a:rPr dirty="0" baseline="1182" sz="3525" spc="-525" b="1">
                <a:latin typeface="黑体"/>
                <a:cs typeface="黑体"/>
              </a:rPr>
              <a:t> </a:t>
            </a:r>
            <a:r>
              <a:rPr dirty="0" sz="2400" spc="-5" b="1">
                <a:latin typeface="Verdana"/>
                <a:cs typeface="Verdana"/>
              </a:rPr>
              <a:t>b</a:t>
            </a:r>
            <a:r>
              <a:rPr dirty="0" baseline="1182" sz="3525" spc="-7" b="1" i="1">
                <a:latin typeface="Symbol"/>
                <a:cs typeface="Symbol"/>
              </a:rPr>
              <a:t></a:t>
            </a:r>
            <a:r>
              <a:rPr dirty="0" sz="2400" spc="-5" b="1">
                <a:latin typeface="Verdana"/>
                <a:cs typeface="Verdana"/>
              </a:rPr>
              <a:t>FOLLOW(B)</a:t>
            </a:r>
            <a:endParaRPr sz="2400">
              <a:latin typeface="Verdana"/>
              <a:cs typeface="Verdana"/>
            </a:endParaRPr>
          </a:p>
          <a:p>
            <a:pPr lvl="1" marL="755650" indent="-286385">
              <a:lnSpc>
                <a:spcPct val="100000"/>
              </a:lnSpc>
              <a:spcBef>
                <a:spcPts val="6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决策：</a:t>
            </a:r>
            <a:endParaRPr baseline="1182" sz="3525">
              <a:latin typeface="黑体"/>
              <a:cs typeface="黑体"/>
            </a:endParaRPr>
          </a:p>
          <a:p>
            <a:pPr lvl="2" marL="1155700" indent="-229235">
              <a:lnSpc>
                <a:spcPct val="100000"/>
              </a:lnSpc>
              <a:spcBef>
                <a:spcPts val="409"/>
              </a:spcBef>
              <a:buClr>
                <a:srgbClr val="0000FF"/>
              </a:buClr>
              <a:buSzPct val="102564"/>
              <a:buFont typeface="Symbol"/>
              <a:buChar char="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当</a:t>
            </a:r>
            <a:r>
              <a:rPr dirty="0" sz="2000" b="1">
                <a:latin typeface="Verdana"/>
                <a:cs typeface="Verdana"/>
              </a:rPr>
              <a:t>a=b</a:t>
            </a:r>
            <a:r>
              <a:rPr dirty="0" baseline="1424" sz="2925" spc="75" b="1">
                <a:latin typeface="黑体"/>
                <a:cs typeface="黑体"/>
              </a:rPr>
              <a:t>时，把</a:t>
            </a:r>
            <a:r>
              <a:rPr dirty="0" sz="2000" b="1">
                <a:latin typeface="Verdana"/>
                <a:cs typeface="Verdana"/>
              </a:rPr>
              <a:t>b</a:t>
            </a:r>
            <a:r>
              <a:rPr dirty="0" baseline="1424" sz="2925" spc="75" b="1">
                <a:latin typeface="黑体"/>
                <a:cs typeface="黑体"/>
              </a:rPr>
              <a:t>移进栈里；</a:t>
            </a:r>
            <a:endParaRPr baseline="1424" sz="2925">
              <a:latin typeface="黑体"/>
              <a:cs typeface="黑体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102564"/>
              <a:buFont typeface="Symbol"/>
              <a:buChar char="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当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1424" sz="2925" spc="37" b="1" i="1">
                <a:latin typeface="Symbol"/>
                <a:cs typeface="Symbol"/>
              </a:rPr>
              <a:t></a:t>
            </a:r>
            <a:r>
              <a:rPr dirty="0" sz="2000" spc="-5" b="1">
                <a:latin typeface="Verdana"/>
                <a:cs typeface="Verdana"/>
              </a:rPr>
              <a:t>FO</a:t>
            </a:r>
            <a:r>
              <a:rPr dirty="0" sz="2000" b="1">
                <a:latin typeface="Verdana"/>
                <a:cs typeface="Verdana"/>
              </a:rPr>
              <a:t>LL</a:t>
            </a:r>
            <a:r>
              <a:rPr dirty="0" sz="2000" spc="-5" b="1">
                <a:latin typeface="Verdana"/>
                <a:cs typeface="Verdana"/>
              </a:rPr>
              <a:t>O</a:t>
            </a:r>
            <a:r>
              <a:rPr dirty="0" sz="2000" spc="5" b="1">
                <a:latin typeface="Verdana"/>
                <a:cs typeface="Verdana"/>
              </a:rPr>
              <a:t>W</a:t>
            </a:r>
            <a:r>
              <a:rPr dirty="0" sz="2000" b="1">
                <a:latin typeface="Verdana"/>
                <a:cs typeface="Verdana"/>
              </a:rPr>
              <a:t>(</a:t>
            </a:r>
            <a:r>
              <a:rPr dirty="0" sz="2000" spc="-5" b="1">
                <a:latin typeface="Verdana"/>
                <a:cs typeface="Verdana"/>
              </a:rPr>
              <a:t>A</a:t>
            </a:r>
            <a:r>
              <a:rPr dirty="0" sz="2000" b="1">
                <a:latin typeface="Verdana"/>
                <a:cs typeface="Verdana"/>
              </a:rPr>
              <a:t>)</a:t>
            </a:r>
            <a:r>
              <a:rPr dirty="0" baseline="1424" sz="2925" spc="75" b="1">
                <a:latin typeface="黑体"/>
                <a:cs typeface="黑体"/>
              </a:rPr>
              <a:t>时，用产生式</a:t>
            </a:r>
            <a:r>
              <a:rPr dirty="0" sz="2000" spc="-5" b="1">
                <a:latin typeface="Verdana"/>
                <a:cs typeface="Verdana"/>
              </a:rPr>
              <a:t>A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baseline="1424" sz="2925" spc="44" b="1" i="1">
                <a:latin typeface="Symbol"/>
                <a:cs typeface="Symbol"/>
              </a:rPr>
              <a:t></a:t>
            </a:r>
            <a:r>
              <a:rPr dirty="0" baseline="1424" sz="2925" spc="75" b="1">
                <a:latin typeface="黑体"/>
                <a:cs typeface="黑体"/>
              </a:rPr>
              <a:t>进行归约；</a:t>
            </a:r>
            <a:endParaRPr baseline="1424" sz="2925">
              <a:latin typeface="黑体"/>
              <a:cs typeface="黑体"/>
            </a:endParaRPr>
          </a:p>
          <a:p>
            <a:pPr lvl="2" marL="1155700" indent="-229235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102564"/>
              <a:buFont typeface="Symbol"/>
              <a:buChar char="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当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1424" sz="2925" spc="37" b="1" i="1">
                <a:latin typeface="Symbol"/>
                <a:cs typeface="Symbol"/>
              </a:rPr>
              <a:t></a:t>
            </a:r>
            <a:r>
              <a:rPr dirty="0" sz="2000" spc="-5" b="1">
                <a:latin typeface="Verdana"/>
                <a:cs typeface="Verdana"/>
              </a:rPr>
              <a:t>FO</a:t>
            </a:r>
            <a:r>
              <a:rPr dirty="0" sz="2000" b="1">
                <a:latin typeface="Verdana"/>
                <a:cs typeface="Verdana"/>
              </a:rPr>
              <a:t>LL</a:t>
            </a:r>
            <a:r>
              <a:rPr dirty="0" sz="2000" spc="-5" b="1">
                <a:latin typeface="Verdana"/>
                <a:cs typeface="Verdana"/>
              </a:rPr>
              <a:t>O</a:t>
            </a:r>
            <a:r>
              <a:rPr dirty="0" sz="2000" spc="5" b="1">
                <a:latin typeface="Verdana"/>
                <a:cs typeface="Verdana"/>
              </a:rPr>
              <a:t>W</a:t>
            </a:r>
            <a:r>
              <a:rPr dirty="0" sz="2000" b="1">
                <a:latin typeface="Verdana"/>
                <a:cs typeface="Verdana"/>
              </a:rPr>
              <a:t>(B)</a:t>
            </a:r>
            <a:r>
              <a:rPr dirty="0" baseline="1424" sz="2925" spc="75" b="1">
                <a:latin typeface="黑体"/>
                <a:cs typeface="黑体"/>
              </a:rPr>
              <a:t>时，用产生式</a:t>
            </a:r>
            <a:r>
              <a:rPr dirty="0" sz="2000" b="1">
                <a:latin typeface="Verdana"/>
                <a:cs typeface="Verdana"/>
              </a:rPr>
              <a:t>B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baseline="1424" sz="2925" spc="44" b="1" i="1">
                <a:latin typeface="Symbol"/>
                <a:cs typeface="Symbol"/>
              </a:rPr>
              <a:t></a:t>
            </a:r>
            <a:r>
              <a:rPr dirty="0" baseline="1424" sz="2925" spc="75" b="1">
                <a:latin typeface="黑体"/>
                <a:cs typeface="黑体"/>
              </a:rPr>
              <a:t>进行归约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1722"/>
            <a:ext cx="576961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80895" algn="l"/>
              </a:tabLst>
            </a:pPr>
            <a:r>
              <a:rPr dirty="0" sz="3500" spc="95">
                <a:solidFill>
                  <a:srgbClr val="FF0000"/>
                </a:solidFill>
              </a:rPr>
              <a:t>算法</a:t>
            </a:r>
            <a:r>
              <a:rPr dirty="0" sz="3500" spc="40">
                <a:solidFill>
                  <a:srgbClr val="FF0000"/>
                </a:solidFill>
                <a:latin typeface="宋体"/>
                <a:cs typeface="宋体"/>
              </a:rPr>
              <a:t>4.6	</a:t>
            </a:r>
            <a:r>
              <a:rPr dirty="0" sz="3500" spc="95">
                <a:solidFill>
                  <a:srgbClr val="FF0000"/>
                </a:solidFill>
              </a:rPr>
              <a:t>构造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SLR(1)</a:t>
            </a:r>
            <a:r>
              <a:rPr dirty="0" sz="3500" spc="95">
                <a:solidFill>
                  <a:srgbClr val="FF0000"/>
                </a:solidFill>
              </a:rPr>
              <a:t>分析表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327" y="983996"/>
            <a:ext cx="8234680" cy="5379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807970" algn="l"/>
                <a:tab pos="623824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输入：拓广文法</a:t>
            </a:r>
            <a:r>
              <a:rPr dirty="0" sz="2400" spc="5" b="1">
                <a:latin typeface="Verdana"/>
                <a:cs typeface="Verdana"/>
              </a:rPr>
              <a:t>G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baseline="1182" sz="3525" spc="7">
                <a:latin typeface="Times New Roman"/>
                <a:cs typeface="Times New Roman"/>
              </a:rPr>
              <a:t>	</a:t>
            </a:r>
            <a:r>
              <a:rPr dirty="0" baseline="1182" sz="3525" spc="75" b="1">
                <a:latin typeface="黑体"/>
                <a:cs typeface="黑体"/>
              </a:rPr>
              <a:t>输出</a:t>
            </a:r>
            <a:r>
              <a:rPr dirty="0" baseline="1182" sz="3525" spc="30" b="1">
                <a:latin typeface="黑体"/>
                <a:cs typeface="黑体"/>
              </a:rPr>
              <a:t>：</a:t>
            </a:r>
            <a:r>
              <a:rPr dirty="0" sz="2400" spc="20" b="1">
                <a:latin typeface="Verdana"/>
                <a:cs typeface="Verdana"/>
              </a:rPr>
              <a:t>G</a:t>
            </a:r>
            <a:r>
              <a:rPr dirty="0" baseline="1182" sz="3525" spc="30" b="1" i="1">
                <a:latin typeface="Symbol"/>
                <a:cs typeface="Symbol"/>
              </a:rPr>
              <a:t></a:t>
            </a:r>
            <a:r>
              <a:rPr dirty="0" baseline="1182" sz="3525" spc="75" b="1">
                <a:latin typeface="黑体"/>
                <a:cs typeface="黑体"/>
              </a:rPr>
              <a:t>的</a:t>
            </a:r>
            <a:r>
              <a:rPr dirty="0" sz="2400" spc="-10" b="1">
                <a:latin typeface="Verdana"/>
                <a:cs typeface="Verdana"/>
              </a:rPr>
              <a:t>SLR</a:t>
            </a:r>
            <a:r>
              <a:rPr dirty="0" baseline="1182" sz="3525" spc="75" b="1">
                <a:latin typeface="黑体"/>
                <a:cs typeface="黑体"/>
              </a:rPr>
              <a:t>分析</a:t>
            </a:r>
            <a:r>
              <a:rPr dirty="0" baseline="1182" sz="3525" spc="60" b="1">
                <a:latin typeface="黑体"/>
                <a:cs typeface="黑体"/>
              </a:rPr>
              <a:t>表	</a:t>
            </a:r>
            <a:r>
              <a:rPr dirty="0" baseline="1182" sz="3525" spc="75" b="1">
                <a:latin typeface="黑体"/>
                <a:cs typeface="黑体"/>
              </a:rPr>
              <a:t>方法如下：</a:t>
            </a:r>
            <a:endParaRPr baseline="1182" sz="35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353060" indent="-328295">
              <a:lnSpc>
                <a:spcPct val="100000"/>
              </a:lnSpc>
              <a:buSzPct val="97872"/>
              <a:buFont typeface="Verdana"/>
              <a:buAutoNum type="arabicPeriod"/>
              <a:tabLst>
                <a:tab pos="3536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构造</a:t>
            </a:r>
            <a:r>
              <a:rPr dirty="0" sz="2400" spc="5" b="1">
                <a:latin typeface="Verdana"/>
                <a:cs typeface="Verdana"/>
              </a:rPr>
              <a:t>G</a:t>
            </a:r>
            <a:r>
              <a:rPr dirty="0" baseline="1182" sz="3525" spc="7" b="1" i="1">
                <a:latin typeface="Symbol"/>
                <a:cs typeface="Symbol"/>
              </a:rPr>
              <a:t></a:t>
            </a:r>
            <a:r>
              <a:rPr dirty="0" baseline="1182" sz="3525" spc="75" b="1">
                <a:latin typeface="黑体"/>
                <a:cs typeface="黑体"/>
              </a:rPr>
              <a:t>的</a:t>
            </a:r>
            <a:r>
              <a:rPr dirty="0" sz="2400" spc="-5" b="1">
                <a:latin typeface="Verdana"/>
                <a:cs typeface="Verdana"/>
              </a:rPr>
              <a:t>LR(0)</a:t>
            </a:r>
            <a:r>
              <a:rPr dirty="0" baseline="1182" sz="3525" spc="75" b="1">
                <a:latin typeface="黑体"/>
                <a:cs typeface="黑体"/>
              </a:rPr>
              <a:t>项目集规范族</a:t>
            </a:r>
            <a:r>
              <a:rPr dirty="0" sz="2400" spc="-5" b="1">
                <a:latin typeface="Verdana"/>
                <a:cs typeface="Verdana"/>
              </a:rPr>
              <a:t>C={I</a:t>
            </a:r>
            <a:r>
              <a:rPr dirty="0" baseline="-17361" sz="2400" spc="-7" b="1">
                <a:latin typeface="Verdana"/>
                <a:cs typeface="Verdana"/>
              </a:rPr>
              <a:t>0</a:t>
            </a:r>
            <a:r>
              <a:rPr dirty="0" sz="2400" spc="-5" b="1">
                <a:latin typeface="Verdana"/>
                <a:cs typeface="Verdana"/>
              </a:rPr>
              <a:t>,I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,…I</a:t>
            </a:r>
            <a:r>
              <a:rPr dirty="0" baseline="-17361" sz="2400" spc="-7" b="1">
                <a:latin typeface="Verdana"/>
                <a:cs typeface="Verdana"/>
              </a:rPr>
              <a:t>n</a:t>
            </a:r>
            <a:r>
              <a:rPr dirty="0" sz="2400" spc="-5" b="1">
                <a:latin typeface="Verdana"/>
                <a:cs typeface="Verdana"/>
              </a:rPr>
              <a:t>}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3060" indent="-328295">
              <a:lnSpc>
                <a:spcPct val="100000"/>
              </a:lnSpc>
              <a:spcBef>
                <a:spcPts val="315"/>
              </a:spcBef>
              <a:buSzPct val="97872"/>
              <a:buFont typeface="Verdana"/>
              <a:buAutoNum type="arabicPeriod"/>
              <a:tabLst>
                <a:tab pos="3536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对于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状态</a:t>
            </a:r>
            <a:r>
              <a:rPr dirty="0" sz="2400" spc="25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182" sz="3525" spc="37" b="1">
                <a:latin typeface="黑体"/>
                <a:cs typeface="黑体"/>
              </a:rPr>
              <a:t>（</a:t>
            </a:r>
            <a:r>
              <a:rPr dirty="0" baseline="1182" sz="3525" spc="75" b="1">
                <a:latin typeface="黑体"/>
                <a:cs typeface="黑体"/>
              </a:rPr>
              <a:t>对应于项目集</a:t>
            </a:r>
            <a:r>
              <a:rPr dirty="0" sz="2400" b="1">
                <a:latin typeface="Verdana"/>
                <a:cs typeface="Verdana"/>
              </a:rPr>
              <a:t>I</a:t>
            </a:r>
            <a:r>
              <a:rPr dirty="0" baseline="-17361" sz="2400" b="1">
                <a:latin typeface="Verdana"/>
                <a:cs typeface="Verdana"/>
              </a:rPr>
              <a:t>i</a:t>
            </a:r>
            <a:r>
              <a:rPr dirty="0" baseline="1182" sz="3525" spc="75" b="1">
                <a:latin typeface="黑体"/>
                <a:cs typeface="黑体"/>
              </a:rPr>
              <a:t>的状态）的分析动作如下</a:t>
            </a:r>
            <a:endParaRPr baseline="1182" sz="3525">
              <a:latin typeface="黑体"/>
              <a:cs typeface="黑体"/>
            </a:endParaRPr>
          </a:p>
          <a:p>
            <a:pPr lvl="1" marL="708025" indent="-473075">
              <a:lnSpc>
                <a:spcPct val="100000"/>
              </a:lnSpc>
              <a:spcBef>
                <a:spcPts val="310"/>
              </a:spcBef>
              <a:buSzPct val="102127"/>
              <a:buFont typeface="Verdana"/>
              <a:buAutoNum type="alphaLcParenR"/>
              <a:tabLst>
                <a:tab pos="70802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15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182" sz="3525" spc="22" b="1" i="1">
                <a:solidFill>
                  <a:srgbClr val="3333FF"/>
                </a:solidFill>
                <a:latin typeface="Symbol"/>
                <a:cs typeface="Symbol"/>
              </a:rPr>
              <a:t></a:t>
            </a:r>
            <a:r>
              <a:rPr dirty="0" sz="2400" spc="15" b="1">
                <a:solidFill>
                  <a:srgbClr val="3333FF"/>
                </a:solidFill>
                <a:latin typeface="Verdana"/>
                <a:cs typeface="Verdana"/>
              </a:rPr>
              <a:t>·a</a:t>
            </a:r>
            <a:r>
              <a:rPr dirty="0" baseline="1182" sz="3525" spc="22" b="1" i="1">
                <a:solidFill>
                  <a:srgbClr val="3333FF"/>
                </a:solidFill>
                <a:latin typeface="Symbol"/>
                <a:cs typeface="Symbol"/>
              </a:rPr>
              <a:t></a:t>
            </a:r>
            <a:r>
              <a:rPr dirty="0" sz="2400" spc="15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-17361" sz="2400" spc="22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且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go(I</a:t>
            </a:r>
            <a:r>
              <a:rPr dirty="0" baseline="-17361" sz="240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,a)=I</a:t>
            </a:r>
            <a:r>
              <a:rPr dirty="0" baseline="-17361" sz="2400" b="1">
                <a:solidFill>
                  <a:srgbClr val="3333FF"/>
                </a:solidFill>
                <a:latin typeface="Verdana"/>
                <a:cs typeface="Verdana"/>
              </a:rPr>
              <a:t>j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则置</a:t>
            </a:r>
            <a:endParaRPr baseline="1182" sz="3525">
              <a:latin typeface="黑体"/>
              <a:cs typeface="黑体"/>
            </a:endParaRPr>
          </a:p>
          <a:p>
            <a:pPr marL="758190">
              <a:lnSpc>
                <a:spcPct val="100000"/>
              </a:lnSpc>
              <a:spcBef>
                <a:spcPts val="215"/>
              </a:spcBef>
            </a:pP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action[i,a]=sj</a:t>
            </a:r>
            <a:endParaRPr sz="2400">
              <a:latin typeface="Verdana"/>
              <a:cs typeface="Verdana"/>
            </a:endParaRPr>
          </a:p>
          <a:p>
            <a:pPr lvl="1" marL="717550" indent="-482600">
              <a:lnSpc>
                <a:spcPct val="100000"/>
              </a:lnSpc>
              <a:spcBef>
                <a:spcPts val="335"/>
              </a:spcBef>
              <a:buSzPct val="102127"/>
              <a:buFont typeface="Verdana"/>
              <a:buAutoNum type="alphaLcParenR" startAt="2"/>
              <a:tabLst>
                <a:tab pos="7175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15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182" sz="3525" spc="22" b="1" i="1">
                <a:solidFill>
                  <a:srgbClr val="3333FF"/>
                </a:solidFill>
                <a:latin typeface="Symbol"/>
                <a:cs typeface="Symbol"/>
              </a:rPr>
              <a:t></a:t>
            </a:r>
            <a:r>
              <a:rPr dirty="0" sz="2400" spc="15" b="1">
                <a:solidFill>
                  <a:srgbClr val="3333FF"/>
                </a:solidFill>
                <a:latin typeface="Verdana"/>
                <a:cs typeface="Verdana"/>
              </a:rPr>
              <a:t>·</a:t>
            </a:r>
            <a:r>
              <a:rPr dirty="0" baseline="1182" sz="3525" spc="22" b="1" i="1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dirty="0" sz="2400" spc="15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-17361" sz="2400" spc="22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则对所有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182" sz="3525" b="1" i="1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FOLLOW(A)</a:t>
            </a:r>
            <a:r>
              <a:rPr dirty="0" baseline="1182" sz="3525" b="1">
                <a:solidFill>
                  <a:srgbClr val="3333FF"/>
                </a:solidFill>
                <a:latin typeface="黑体"/>
                <a:cs typeface="黑体"/>
              </a:rPr>
              <a:t>，</a:t>
            </a:r>
            <a:r>
              <a:rPr dirty="0" baseline="1182" sz="3525" spc="60" b="1">
                <a:latin typeface="黑体"/>
                <a:cs typeface="黑体"/>
              </a:rPr>
              <a:t>置</a:t>
            </a:r>
            <a:endParaRPr baseline="1182" sz="3525">
              <a:latin typeface="黑体"/>
              <a:cs typeface="黑体"/>
            </a:endParaRPr>
          </a:p>
          <a:p>
            <a:pPr marL="758190">
              <a:lnSpc>
                <a:spcPct val="100000"/>
              </a:lnSpc>
              <a:spcBef>
                <a:spcPts val="315"/>
              </a:spcBef>
            </a:pP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action[i,a]=r</a:t>
            </a:r>
            <a:r>
              <a:rPr dirty="0" sz="2400" spc="-10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sz="2400" spc="25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182" sz="3525" spc="37" b="1" i="1">
                <a:solidFill>
                  <a:srgbClr val="3333FF"/>
                </a:solidFill>
                <a:latin typeface="Symbol"/>
                <a:cs typeface="Symbol"/>
              </a:rPr>
              <a:t></a:t>
            </a:r>
            <a:endParaRPr baseline="1182" sz="3525">
              <a:latin typeface="Symbol"/>
              <a:cs typeface="Symbol"/>
            </a:endParaRPr>
          </a:p>
          <a:p>
            <a:pPr lvl="1" marL="683895" indent="-449580">
              <a:lnSpc>
                <a:spcPct val="100000"/>
              </a:lnSpc>
              <a:spcBef>
                <a:spcPts val="215"/>
              </a:spcBef>
              <a:buSzPct val="102127"/>
              <a:buFont typeface="Verdana"/>
              <a:buAutoNum type="alphaLcParenR" startAt="3"/>
              <a:tabLst>
                <a:tab pos="68453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spc="5" b="1">
                <a:solidFill>
                  <a:srgbClr val="3333FF"/>
                </a:solidFill>
                <a:latin typeface="Verdana"/>
                <a:cs typeface="Verdana"/>
              </a:rPr>
              <a:t>S</a:t>
            </a:r>
            <a:r>
              <a:rPr dirty="0" baseline="1182" sz="3525" spc="7" b="1" i="1">
                <a:solidFill>
                  <a:srgbClr val="3333FF"/>
                </a:solidFill>
                <a:latin typeface="Symbol"/>
                <a:cs typeface="Symbol"/>
              </a:rPr>
              <a:t></a:t>
            </a:r>
            <a:r>
              <a:rPr dirty="0" sz="2400" spc="5" b="1">
                <a:solidFill>
                  <a:srgbClr val="3333FF"/>
                </a:solidFill>
                <a:latin typeface="Verdana"/>
                <a:cs typeface="Verdana"/>
              </a:rPr>
              <a:t>S·</a:t>
            </a:r>
            <a:r>
              <a:rPr dirty="0" sz="2400" spc="-25" b="1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dirty="0" baseline="1182" sz="3525" spc="30" b="1" i="1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dirty="0" sz="2400" spc="2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-17361" sz="2400" spc="3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baseline="1182" sz="3525" spc="30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则置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action[i,$]=acc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表示分析成功</a:t>
            </a:r>
            <a:endParaRPr baseline="1182" sz="3525">
              <a:latin typeface="黑体"/>
              <a:cs typeface="黑体"/>
            </a:endParaRPr>
          </a:p>
          <a:p>
            <a:pPr marL="353060" indent="-328295">
              <a:lnSpc>
                <a:spcPct val="100000"/>
              </a:lnSpc>
              <a:spcBef>
                <a:spcPts val="335"/>
              </a:spcBef>
              <a:buSzPct val="97872"/>
              <a:buFont typeface="Verdana"/>
              <a:buAutoNum type="arabicPeriod"/>
              <a:tabLst>
                <a:tab pos="3536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go(I</a:t>
            </a:r>
            <a:r>
              <a:rPr dirty="0" baseline="-17361" sz="2400" b="1">
                <a:solidFill>
                  <a:srgbClr val="3333FF"/>
                </a:solidFill>
                <a:latin typeface="Verdana"/>
                <a:cs typeface="Verdana"/>
              </a:rPr>
              <a:t>i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,A)=I</a:t>
            </a:r>
            <a:r>
              <a:rPr dirty="0" baseline="-17361" sz="2400" b="1">
                <a:solidFill>
                  <a:srgbClr val="3333FF"/>
                </a:solidFill>
                <a:latin typeface="Verdana"/>
                <a:cs typeface="Verdana"/>
              </a:rPr>
              <a:t>j</a:t>
            </a:r>
            <a:r>
              <a:rPr dirty="0" baseline="1182" sz="3525" b="1">
                <a:solidFill>
                  <a:srgbClr val="3333FF"/>
                </a:solidFill>
                <a:latin typeface="黑体"/>
                <a:cs typeface="黑体"/>
              </a:rPr>
              <a:t>，</a:t>
            </a:r>
            <a:r>
              <a:rPr dirty="0" sz="2400" b="1">
                <a:solidFill>
                  <a:srgbClr val="3333FF"/>
                </a:solidFill>
                <a:latin typeface="Verdana"/>
                <a:cs typeface="Verdana"/>
              </a:rPr>
              <a:t>A</a:t>
            </a:r>
            <a:r>
              <a:rPr dirty="0" baseline="1182" sz="3525" spc="75" b="1">
                <a:latin typeface="黑体"/>
                <a:cs typeface="黑体"/>
              </a:rPr>
              <a:t>为非终结符号，则置</a:t>
            </a:r>
            <a:r>
              <a:rPr dirty="0" sz="2400" spc="-5" b="1">
                <a:solidFill>
                  <a:srgbClr val="3333FF"/>
                </a:solidFill>
                <a:latin typeface="Verdana"/>
                <a:cs typeface="Verdana"/>
              </a:rPr>
              <a:t>goto[i,A]=j</a:t>
            </a:r>
            <a:endParaRPr sz="2400">
              <a:latin typeface="Verdana"/>
              <a:cs typeface="Verdana"/>
            </a:endParaRPr>
          </a:p>
          <a:p>
            <a:pPr marL="292100" marR="38100" indent="-266700">
              <a:lnSpc>
                <a:spcPts val="2590"/>
              </a:lnSpc>
              <a:spcBef>
                <a:spcPts val="640"/>
              </a:spcBef>
              <a:buSzPct val="97872"/>
              <a:buFont typeface="Verdana"/>
              <a:buAutoNum type="arabicPeriod"/>
              <a:tabLst>
                <a:tab pos="3536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分析表中凡不能用规则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sz="2400" spc="5" b="1">
                <a:latin typeface="Verdana"/>
                <a:cs typeface="Verdana"/>
              </a:rPr>
              <a:t>2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(</a:t>
            </a:r>
            <a:r>
              <a:rPr dirty="0" sz="2400" spc="5" b="1">
                <a:latin typeface="Verdana"/>
                <a:cs typeface="Verdana"/>
              </a:rPr>
              <a:t>3</a:t>
            </a:r>
            <a:r>
              <a:rPr dirty="0" sz="2400" spc="-5" b="1">
                <a:latin typeface="Verdana"/>
                <a:cs typeface="Verdana"/>
              </a:rPr>
              <a:t>)</a:t>
            </a:r>
            <a:r>
              <a:rPr dirty="0" baseline="1182" sz="3525" spc="67" b="1">
                <a:latin typeface="黑体"/>
                <a:cs typeface="黑体"/>
              </a:rPr>
              <a:t>填入信息的空白表项，均 </a:t>
            </a:r>
            <a:r>
              <a:rPr dirty="0" baseline="1182" sz="3525" spc="75" b="1">
                <a:latin typeface="黑体"/>
                <a:cs typeface="黑体"/>
              </a:rPr>
              <a:t>置为出错标志</a:t>
            </a:r>
            <a:r>
              <a:rPr dirty="0" sz="2400" spc="-5" b="1">
                <a:latin typeface="Verdana"/>
                <a:cs typeface="Verdana"/>
              </a:rPr>
              <a:t>error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292100" marR="17780" indent="-266700">
              <a:lnSpc>
                <a:spcPts val="2680"/>
              </a:lnSpc>
              <a:spcBef>
                <a:spcPts val="434"/>
              </a:spcBef>
              <a:buSzPct val="97872"/>
              <a:buFont typeface="Verdana"/>
              <a:buAutoNum type="arabicPeriod"/>
              <a:tabLst>
                <a:tab pos="3536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分析程序的初态是包含项目</a:t>
            </a:r>
            <a:r>
              <a:rPr dirty="0" sz="2400" spc="-10" b="1">
                <a:latin typeface="Verdana"/>
                <a:cs typeface="Verdana"/>
              </a:rPr>
              <a:t>S</a:t>
            </a:r>
            <a:r>
              <a:rPr dirty="0" baseline="1182" sz="3525" spc="22" b="1" i="1">
                <a:latin typeface="Symbol"/>
                <a:cs typeface="Symbol"/>
              </a:rPr>
              <a:t>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spc="-10" b="1">
                <a:latin typeface="Verdana"/>
                <a:cs typeface="Verdana"/>
              </a:rPr>
              <a:t>S</a:t>
            </a:r>
            <a:r>
              <a:rPr dirty="0" baseline="1182" sz="3525" spc="67" b="1">
                <a:latin typeface="黑体"/>
                <a:cs typeface="黑体"/>
              </a:rPr>
              <a:t>的有效项目集所对应的状 </a:t>
            </a:r>
            <a:r>
              <a:rPr dirty="0" sz="2350" spc="50" b="1">
                <a:latin typeface="黑体"/>
                <a:cs typeface="黑体"/>
              </a:rPr>
              <a:t>态。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87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89154"/>
            <a:ext cx="7144384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示例：构造文法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4.6</a:t>
            </a:r>
            <a:r>
              <a:rPr dirty="0" sz="3500" spc="95">
                <a:solidFill>
                  <a:srgbClr val="FF0000"/>
                </a:solidFill>
              </a:rPr>
              <a:t>的</a:t>
            </a:r>
            <a:r>
              <a:rPr dirty="0" sz="3500" spc="45">
                <a:solidFill>
                  <a:srgbClr val="FF0000"/>
                </a:solidFill>
                <a:latin typeface="宋体"/>
                <a:cs typeface="宋体"/>
              </a:rPr>
              <a:t>SLR(1)</a:t>
            </a:r>
            <a:r>
              <a:rPr dirty="0" sz="3500" spc="95">
                <a:solidFill>
                  <a:srgbClr val="FF0000"/>
                </a:solidFill>
              </a:rPr>
              <a:t>分析表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27" y="1043800"/>
            <a:ext cx="810387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97" b="1">
                <a:latin typeface="黑体"/>
                <a:cs typeface="黑体"/>
              </a:rPr>
              <a:t>构造出该文法的</a:t>
            </a:r>
            <a:r>
              <a:rPr dirty="0" baseline="1010" sz="4125" spc="37" b="1">
                <a:latin typeface="宋体"/>
                <a:cs typeface="宋体"/>
              </a:rPr>
              <a:t>LR(0)</a:t>
            </a:r>
            <a:r>
              <a:rPr dirty="0" baseline="1010" sz="4125" spc="97" b="1">
                <a:latin typeface="黑体"/>
                <a:cs typeface="黑体"/>
              </a:rPr>
              <a:t>项目集规范族、及识别文法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627" y="1382895"/>
            <a:ext cx="5974080" cy="102108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680"/>
              </a:spcBef>
            </a:pPr>
            <a:r>
              <a:rPr dirty="0" sz="2750" spc="45" b="1">
                <a:latin typeface="黑体"/>
                <a:cs typeface="黑体"/>
              </a:rPr>
              <a:t>活前缀的</a:t>
            </a:r>
            <a:r>
              <a:rPr dirty="0" sz="2750" spc="20" b="1">
                <a:latin typeface="宋体"/>
                <a:cs typeface="宋体"/>
              </a:rPr>
              <a:t>DFA</a:t>
            </a:r>
            <a:endParaRPr sz="2750">
              <a:latin typeface="宋体"/>
              <a:cs typeface="宋体"/>
            </a:endParaRPr>
          </a:p>
          <a:p>
            <a:pPr marL="381000" indent="-342900">
              <a:lnSpc>
                <a:spcPct val="100000"/>
              </a:lnSpc>
              <a:spcBef>
                <a:spcPts val="5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考察</a:t>
            </a:r>
            <a:r>
              <a:rPr dirty="0" baseline="1010" sz="4125" spc="22" b="1">
                <a:latin typeface="宋体"/>
                <a:cs typeface="宋体"/>
              </a:rPr>
              <a:t>I</a:t>
            </a:r>
            <a:r>
              <a:rPr dirty="0" baseline="-18018" sz="2775" spc="22" b="1">
                <a:latin typeface="宋体"/>
                <a:cs typeface="宋体"/>
              </a:rPr>
              <a:t>0</a:t>
            </a:r>
            <a:r>
              <a:rPr dirty="0" baseline="1010" sz="4125" spc="22" b="1">
                <a:latin typeface="宋体"/>
                <a:cs typeface="宋体"/>
              </a:rPr>
              <a:t>={</a:t>
            </a:r>
            <a:r>
              <a:rPr dirty="0" baseline="1010" sz="4125" spc="44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S</a:t>
            </a:r>
            <a:r>
              <a:rPr dirty="0" baseline="1010" sz="4125" spc="30" b="1" i="1">
                <a:latin typeface="Symbol"/>
                <a:cs typeface="Symbol"/>
              </a:rPr>
              <a:t></a:t>
            </a:r>
            <a:r>
              <a:rPr dirty="0" sz="2800" spc="20" b="1">
                <a:latin typeface="Times New Roman"/>
                <a:cs typeface="Times New Roman"/>
              </a:rPr>
              <a:t>·</a:t>
            </a:r>
            <a:r>
              <a:rPr dirty="0" baseline="1010" sz="4125" spc="30" b="1">
                <a:latin typeface="宋体"/>
                <a:cs typeface="宋体"/>
              </a:rPr>
              <a:t>S</a:t>
            </a:r>
            <a:r>
              <a:rPr dirty="0" baseline="1010" sz="4125" spc="30" b="1">
                <a:latin typeface="黑体"/>
                <a:cs typeface="黑体"/>
              </a:rPr>
              <a:t>，</a:t>
            </a:r>
            <a:r>
              <a:rPr dirty="0" baseline="1010" sz="4125" spc="30" b="1">
                <a:latin typeface="宋体"/>
                <a:cs typeface="宋体"/>
              </a:rPr>
              <a:t>S</a:t>
            </a:r>
            <a:r>
              <a:rPr dirty="0" baseline="1010" sz="4125" spc="30" b="1" i="1">
                <a:latin typeface="Symbol"/>
                <a:cs typeface="Symbol"/>
              </a:rPr>
              <a:t></a:t>
            </a:r>
            <a:r>
              <a:rPr dirty="0" sz="2800" spc="20" b="1">
                <a:latin typeface="Times New Roman"/>
                <a:cs typeface="Times New Roman"/>
              </a:rPr>
              <a:t>·</a:t>
            </a:r>
            <a:r>
              <a:rPr dirty="0" baseline="1010" sz="4125" spc="30" b="1">
                <a:latin typeface="宋体"/>
                <a:cs typeface="宋体"/>
              </a:rPr>
              <a:t>aA</a:t>
            </a:r>
            <a:r>
              <a:rPr dirty="0" baseline="1010" sz="4125" spc="30" b="1">
                <a:latin typeface="黑体"/>
                <a:cs typeface="黑体"/>
              </a:rPr>
              <a:t>，</a:t>
            </a:r>
            <a:r>
              <a:rPr dirty="0" baseline="1010" sz="4125" spc="30" b="1">
                <a:latin typeface="宋体"/>
                <a:cs typeface="宋体"/>
              </a:rPr>
              <a:t>S</a:t>
            </a:r>
            <a:r>
              <a:rPr dirty="0" baseline="1010" sz="4125" spc="30" b="1" i="1">
                <a:latin typeface="Symbol"/>
                <a:cs typeface="Symbol"/>
              </a:rPr>
              <a:t></a:t>
            </a:r>
            <a:r>
              <a:rPr dirty="0" sz="2800" spc="20" b="1">
                <a:latin typeface="Times New Roman"/>
                <a:cs typeface="Times New Roman"/>
              </a:rPr>
              <a:t>·</a:t>
            </a:r>
            <a:r>
              <a:rPr dirty="0" baseline="1010" sz="4125" spc="30" b="1">
                <a:latin typeface="宋体"/>
                <a:cs typeface="宋体"/>
              </a:rPr>
              <a:t>bB</a:t>
            </a:r>
            <a:r>
              <a:rPr dirty="0" baseline="1010" sz="4125" spc="52" b="1">
                <a:latin typeface="宋体"/>
                <a:cs typeface="宋体"/>
              </a:rPr>
              <a:t> </a:t>
            </a:r>
            <a:r>
              <a:rPr dirty="0" baseline="1010" sz="4125" spc="15" b="1">
                <a:latin typeface="宋体"/>
                <a:cs typeface="宋体"/>
              </a:rPr>
              <a:t>}</a:t>
            </a:r>
            <a:endParaRPr baseline="1010" sz="4125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927" y="2395220"/>
            <a:ext cx="7907655" cy="411289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793750" indent="-286385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对项目</a:t>
            </a:r>
            <a:r>
              <a:rPr dirty="0" baseline="1182" sz="3525" spc="37" b="1">
                <a:latin typeface="宋体"/>
                <a:cs typeface="宋体"/>
              </a:rPr>
              <a:t>S</a:t>
            </a:r>
            <a:r>
              <a:rPr dirty="0" baseline="1182" sz="3525" spc="37" b="1" i="1">
                <a:latin typeface="Symbol"/>
                <a:cs typeface="Symbol"/>
              </a:rPr>
              <a:t>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S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有</a:t>
            </a:r>
            <a:r>
              <a:rPr dirty="0" baseline="1182" sz="3525" spc="37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baseline="1182" sz="3525" spc="37" b="1">
                <a:latin typeface="宋体"/>
                <a:cs typeface="宋体"/>
              </a:rPr>
              <a:t>,S)=I</a:t>
            </a:r>
            <a:r>
              <a:rPr dirty="0" baseline="-17921" sz="2325" spc="37" b="1">
                <a:latin typeface="宋体"/>
                <a:cs typeface="宋体"/>
              </a:rPr>
              <a:t>1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所</a:t>
            </a:r>
            <a:r>
              <a:rPr dirty="0" baseline="1182" sz="3525" spc="60" b="1">
                <a:latin typeface="黑体"/>
                <a:cs typeface="黑体"/>
              </a:rPr>
              <a:t>以 </a:t>
            </a:r>
            <a:r>
              <a:rPr dirty="0" baseline="1182" sz="3525" spc="30" b="1">
                <a:latin typeface="宋体"/>
                <a:cs typeface="宋体"/>
              </a:rPr>
              <a:t>goto[0,S]=1</a:t>
            </a:r>
            <a:endParaRPr baseline="1182" sz="3525">
              <a:latin typeface="宋体"/>
              <a:cs typeface="宋体"/>
            </a:endParaRPr>
          </a:p>
          <a:p>
            <a:pPr marL="793750" indent="-286385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对项目</a:t>
            </a:r>
            <a:r>
              <a:rPr dirty="0" baseline="1182" sz="3525" spc="37" b="1">
                <a:latin typeface="宋体"/>
                <a:cs typeface="宋体"/>
              </a:rPr>
              <a:t>S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spc="-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aA</a:t>
            </a:r>
            <a:r>
              <a:rPr dirty="0" baseline="1182" sz="3525" spc="75" b="1">
                <a:latin typeface="黑体"/>
                <a:cs typeface="黑体"/>
              </a:rPr>
              <a:t>，有</a:t>
            </a:r>
            <a:r>
              <a:rPr dirty="0" baseline="1182" sz="3525" spc="37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baseline="1182" sz="3525" spc="37" b="1">
                <a:latin typeface="宋体"/>
                <a:cs typeface="宋体"/>
              </a:rPr>
              <a:t>,a)=I</a:t>
            </a:r>
            <a:r>
              <a:rPr dirty="0" baseline="-17921" sz="2325" spc="37" b="1">
                <a:latin typeface="宋体"/>
                <a:cs typeface="宋体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，所以</a:t>
            </a:r>
            <a:r>
              <a:rPr dirty="0" baseline="1182" sz="3525" spc="37" b="1">
                <a:latin typeface="宋体"/>
                <a:cs typeface="宋体"/>
              </a:rPr>
              <a:t>action[0,a]=s</a:t>
            </a:r>
            <a:r>
              <a:rPr dirty="0" baseline="1182" sz="3525" spc="22" b="1">
                <a:latin typeface="宋体"/>
                <a:cs typeface="宋体"/>
              </a:rPr>
              <a:t>2</a:t>
            </a:r>
            <a:endParaRPr baseline="1182" sz="3525">
              <a:latin typeface="宋体"/>
              <a:cs typeface="宋体"/>
            </a:endParaRPr>
          </a:p>
          <a:p>
            <a:pPr marL="793750" indent="-286385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对项目</a:t>
            </a:r>
            <a:r>
              <a:rPr dirty="0" baseline="1182" sz="3525" spc="37" b="1">
                <a:latin typeface="宋体"/>
                <a:cs typeface="宋体"/>
              </a:rPr>
              <a:t>S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spc="-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bB</a:t>
            </a:r>
            <a:r>
              <a:rPr dirty="0" baseline="1182" sz="3525" spc="75" b="1">
                <a:latin typeface="黑体"/>
                <a:cs typeface="黑体"/>
              </a:rPr>
              <a:t>，有</a:t>
            </a:r>
            <a:r>
              <a:rPr dirty="0" baseline="1182" sz="3525" spc="37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0</a:t>
            </a:r>
            <a:r>
              <a:rPr dirty="0" baseline="1182" sz="3525" spc="37" b="1">
                <a:latin typeface="宋体"/>
                <a:cs typeface="宋体"/>
              </a:rPr>
              <a:t>,b)=I</a:t>
            </a:r>
            <a:r>
              <a:rPr dirty="0" baseline="-17921" sz="2325" spc="37" b="1">
                <a:latin typeface="宋体"/>
                <a:cs typeface="宋体"/>
              </a:rPr>
              <a:t>3</a:t>
            </a:r>
            <a:r>
              <a:rPr dirty="0" baseline="1182" sz="3525" spc="75" b="1">
                <a:latin typeface="黑体"/>
                <a:cs typeface="黑体"/>
              </a:rPr>
              <a:t>，所以</a:t>
            </a:r>
            <a:r>
              <a:rPr dirty="0" baseline="1182" sz="3525" spc="37" b="1">
                <a:latin typeface="宋体"/>
                <a:cs typeface="宋体"/>
              </a:rPr>
              <a:t>action[0,b]=s</a:t>
            </a:r>
            <a:r>
              <a:rPr dirty="0" baseline="1182" sz="3525" spc="22" b="1">
                <a:latin typeface="宋体"/>
                <a:cs typeface="宋体"/>
              </a:rPr>
              <a:t>3</a:t>
            </a:r>
            <a:endParaRPr baseline="1182" sz="3525">
              <a:latin typeface="宋体"/>
              <a:cs typeface="宋体"/>
            </a:endParaRPr>
          </a:p>
          <a:p>
            <a:pPr marL="393700" indent="-342900">
              <a:lnSpc>
                <a:spcPct val="100000"/>
              </a:lnSpc>
              <a:spcBef>
                <a:spcPts val="63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考察</a:t>
            </a:r>
            <a:r>
              <a:rPr dirty="0" baseline="1010" sz="4125" spc="22" b="1">
                <a:latin typeface="宋体"/>
                <a:cs typeface="宋体"/>
              </a:rPr>
              <a:t>I</a:t>
            </a:r>
            <a:r>
              <a:rPr dirty="0" baseline="-18018" sz="2775" spc="22" b="1">
                <a:latin typeface="宋体"/>
                <a:cs typeface="宋体"/>
              </a:rPr>
              <a:t>1</a:t>
            </a:r>
            <a:r>
              <a:rPr dirty="0" baseline="1010" sz="4125" spc="22" b="1">
                <a:latin typeface="宋体"/>
                <a:cs typeface="宋体"/>
              </a:rPr>
              <a:t>={S</a:t>
            </a:r>
            <a:r>
              <a:rPr dirty="0" baseline="1010" sz="4125" spc="22" b="1" i="1">
                <a:latin typeface="Symbol"/>
                <a:cs typeface="Symbol"/>
              </a:rPr>
              <a:t></a:t>
            </a:r>
            <a:r>
              <a:rPr dirty="0" baseline="1010" sz="4125" spc="22" b="1">
                <a:latin typeface="宋体"/>
                <a:cs typeface="宋体"/>
              </a:rPr>
              <a:t>S</a:t>
            </a:r>
            <a:r>
              <a:rPr dirty="0" sz="2800" spc="15" b="1">
                <a:latin typeface="Times New Roman"/>
                <a:cs typeface="Times New Roman"/>
              </a:rPr>
              <a:t>·</a:t>
            </a:r>
            <a:r>
              <a:rPr dirty="0" baseline="1010" sz="4125" spc="22" b="1">
                <a:latin typeface="宋体"/>
                <a:cs typeface="宋体"/>
              </a:rPr>
              <a:t>}</a:t>
            </a:r>
            <a:endParaRPr baseline="1010" sz="4125">
              <a:latin typeface="宋体"/>
              <a:cs typeface="宋体"/>
            </a:endParaRPr>
          </a:p>
          <a:p>
            <a:pPr lvl="1" marL="793750" indent="-286385">
              <a:lnSpc>
                <a:spcPct val="100000"/>
              </a:lnSpc>
              <a:spcBef>
                <a:spcPts val="64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  <a:tab pos="234759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项目</a:t>
            </a:r>
            <a:r>
              <a:rPr dirty="0" baseline="1182" sz="3525" spc="30" b="1">
                <a:latin typeface="宋体"/>
                <a:cs typeface="宋体"/>
              </a:rPr>
              <a:t>S</a:t>
            </a:r>
            <a:r>
              <a:rPr dirty="0" baseline="1182" sz="3525" spc="30" b="1" i="1">
                <a:latin typeface="Symbol"/>
                <a:cs typeface="Symbol"/>
              </a:rPr>
              <a:t></a:t>
            </a:r>
            <a:r>
              <a:rPr dirty="0" baseline="1182" sz="3525" spc="30" b="1">
                <a:latin typeface="宋体"/>
                <a:cs typeface="宋体"/>
              </a:rPr>
              <a:t>S</a:t>
            </a:r>
            <a:r>
              <a:rPr dirty="0" sz="2400" spc="20" b="1">
                <a:latin typeface="Times New Roman"/>
                <a:cs typeface="Times New Roman"/>
              </a:rPr>
              <a:t>·	</a:t>
            </a:r>
            <a:r>
              <a:rPr dirty="0" baseline="1182" sz="3525" spc="75" b="1">
                <a:latin typeface="黑体"/>
                <a:cs typeface="黑体"/>
              </a:rPr>
              <a:t>是接受项目，所以</a:t>
            </a:r>
            <a:r>
              <a:rPr dirty="0" baseline="1182" sz="3525" spc="37" b="1">
                <a:latin typeface="宋体"/>
                <a:cs typeface="宋体"/>
              </a:rPr>
              <a:t>action[1,$]=acc</a:t>
            </a:r>
            <a:endParaRPr baseline="1182" sz="3525">
              <a:latin typeface="宋体"/>
              <a:cs typeface="宋体"/>
            </a:endParaRPr>
          </a:p>
          <a:p>
            <a:pPr marL="393700" indent="-342900">
              <a:lnSpc>
                <a:spcPct val="100000"/>
              </a:lnSpc>
              <a:spcBef>
                <a:spcPts val="6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考察</a:t>
            </a:r>
            <a:r>
              <a:rPr dirty="0" baseline="1010" sz="4125" spc="30" b="1">
                <a:latin typeface="宋体"/>
                <a:cs typeface="宋体"/>
              </a:rPr>
              <a:t>I</a:t>
            </a:r>
            <a:r>
              <a:rPr dirty="0" baseline="-18018" sz="2775" spc="30" b="1">
                <a:latin typeface="宋体"/>
                <a:cs typeface="宋体"/>
              </a:rPr>
              <a:t>2</a:t>
            </a:r>
            <a:r>
              <a:rPr dirty="0" baseline="1010" sz="4125" spc="30" b="1">
                <a:latin typeface="宋体"/>
                <a:cs typeface="宋体"/>
              </a:rPr>
              <a:t>={S</a:t>
            </a:r>
            <a:r>
              <a:rPr dirty="0" baseline="1010" sz="4125" spc="30" b="1" i="1">
                <a:latin typeface="Symbol"/>
                <a:cs typeface="Symbol"/>
              </a:rPr>
              <a:t></a:t>
            </a:r>
            <a:r>
              <a:rPr dirty="0" baseline="1010" sz="4125" spc="30" b="1">
                <a:latin typeface="宋体"/>
                <a:cs typeface="宋体"/>
              </a:rPr>
              <a:t>a</a:t>
            </a:r>
            <a:r>
              <a:rPr dirty="0" sz="2800" spc="20" b="1">
                <a:latin typeface="Times New Roman"/>
                <a:cs typeface="Times New Roman"/>
              </a:rPr>
              <a:t>·</a:t>
            </a:r>
            <a:r>
              <a:rPr dirty="0" baseline="1010" sz="4125" spc="30" b="1">
                <a:latin typeface="宋体"/>
                <a:cs typeface="宋体"/>
              </a:rPr>
              <a:t>A</a:t>
            </a:r>
            <a:r>
              <a:rPr dirty="0" baseline="1010" sz="4125" spc="30" b="1">
                <a:latin typeface="黑体"/>
                <a:cs typeface="黑体"/>
              </a:rPr>
              <a:t>，</a:t>
            </a:r>
            <a:r>
              <a:rPr dirty="0" baseline="1010" sz="4125" spc="30" b="1">
                <a:latin typeface="宋体"/>
                <a:cs typeface="宋体"/>
              </a:rPr>
              <a:t>A</a:t>
            </a:r>
            <a:r>
              <a:rPr dirty="0" baseline="1010" sz="4125" spc="30" b="1" i="1">
                <a:latin typeface="Symbol"/>
                <a:cs typeface="Symbol"/>
              </a:rPr>
              <a:t></a:t>
            </a:r>
            <a:r>
              <a:rPr dirty="0" sz="2800" spc="20" b="1">
                <a:latin typeface="Times New Roman"/>
                <a:cs typeface="Times New Roman"/>
              </a:rPr>
              <a:t>·</a:t>
            </a:r>
            <a:r>
              <a:rPr dirty="0" baseline="1010" sz="4125" spc="30" b="1">
                <a:latin typeface="宋体"/>
                <a:cs typeface="宋体"/>
              </a:rPr>
              <a:t>cA</a:t>
            </a:r>
            <a:r>
              <a:rPr dirty="0" baseline="1010" sz="4125" spc="30" b="1">
                <a:latin typeface="黑体"/>
                <a:cs typeface="黑体"/>
              </a:rPr>
              <a:t>，</a:t>
            </a:r>
            <a:r>
              <a:rPr dirty="0" baseline="1010" sz="4125" spc="30" b="1">
                <a:latin typeface="宋体"/>
                <a:cs typeface="宋体"/>
              </a:rPr>
              <a:t>A</a:t>
            </a:r>
            <a:r>
              <a:rPr dirty="0" baseline="1010" sz="4125" spc="30" b="1" i="1">
                <a:latin typeface="Symbol"/>
                <a:cs typeface="Symbol"/>
              </a:rPr>
              <a:t></a:t>
            </a:r>
            <a:r>
              <a:rPr dirty="0" sz="2800" spc="20" b="1">
                <a:latin typeface="Times New Roman"/>
                <a:cs typeface="Times New Roman"/>
              </a:rPr>
              <a:t>·</a:t>
            </a:r>
            <a:r>
              <a:rPr dirty="0" baseline="1010" sz="4125" spc="30" b="1">
                <a:latin typeface="宋体"/>
                <a:cs typeface="宋体"/>
              </a:rPr>
              <a:t>d}</a:t>
            </a:r>
            <a:endParaRPr baseline="1010" sz="4125">
              <a:latin typeface="宋体"/>
              <a:cs typeface="宋体"/>
            </a:endParaRPr>
          </a:p>
          <a:p>
            <a:pPr lvl="1" marL="793750" indent="-286385">
              <a:lnSpc>
                <a:spcPct val="100000"/>
              </a:lnSpc>
              <a:spcBef>
                <a:spcPts val="64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对项目</a:t>
            </a:r>
            <a:r>
              <a:rPr dirty="0" baseline="1182" sz="3525" spc="37" b="1">
                <a:latin typeface="宋体"/>
                <a:cs typeface="宋体"/>
              </a:rPr>
              <a:t>S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有</a:t>
            </a:r>
            <a:r>
              <a:rPr dirty="0" baseline="1182" sz="3525" spc="37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2</a:t>
            </a:r>
            <a:r>
              <a:rPr dirty="0" baseline="1182" sz="3525" spc="37" b="1">
                <a:latin typeface="宋体"/>
                <a:cs typeface="宋体"/>
              </a:rPr>
              <a:t>,A)=I</a:t>
            </a:r>
            <a:r>
              <a:rPr dirty="0" baseline="-17921" sz="2325" spc="37" b="1">
                <a:latin typeface="宋体"/>
                <a:cs typeface="宋体"/>
              </a:rPr>
              <a:t>4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所</a:t>
            </a:r>
            <a:r>
              <a:rPr dirty="0" baseline="1182" sz="3525" spc="60" b="1">
                <a:latin typeface="黑体"/>
                <a:cs typeface="黑体"/>
              </a:rPr>
              <a:t>以</a:t>
            </a:r>
            <a:r>
              <a:rPr dirty="0" baseline="1182" sz="3525" spc="67" b="1">
                <a:latin typeface="黑体"/>
                <a:cs typeface="黑体"/>
              </a:rPr>
              <a:t> </a:t>
            </a:r>
            <a:r>
              <a:rPr dirty="0" baseline="1182" sz="3525" spc="30" b="1">
                <a:latin typeface="宋体"/>
                <a:cs typeface="宋体"/>
              </a:rPr>
              <a:t>goto[2,A]=4</a:t>
            </a:r>
            <a:endParaRPr baseline="1182" sz="3525">
              <a:latin typeface="宋体"/>
              <a:cs typeface="宋体"/>
            </a:endParaRPr>
          </a:p>
          <a:p>
            <a:pPr lvl="1" marL="793750" indent="-286385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对项目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spc="-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cA</a:t>
            </a:r>
            <a:r>
              <a:rPr dirty="0" baseline="1182" sz="3525" spc="75" b="1">
                <a:latin typeface="黑体"/>
                <a:cs typeface="黑体"/>
              </a:rPr>
              <a:t>，有</a:t>
            </a:r>
            <a:r>
              <a:rPr dirty="0" baseline="1182" sz="3525" spc="37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2</a:t>
            </a:r>
            <a:r>
              <a:rPr dirty="0" baseline="1182" sz="3525" spc="37" b="1">
                <a:latin typeface="宋体"/>
                <a:cs typeface="宋体"/>
              </a:rPr>
              <a:t>,c)=I</a:t>
            </a:r>
            <a:r>
              <a:rPr dirty="0" baseline="-17921" sz="2325" spc="37" b="1">
                <a:latin typeface="宋体"/>
                <a:cs typeface="宋体"/>
              </a:rPr>
              <a:t>5</a:t>
            </a:r>
            <a:r>
              <a:rPr dirty="0" baseline="1182" sz="3525" spc="75" b="1">
                <a:latin typeface="黑体"/>
                <a:cs typeface="黑体"/>
              </a:rPr>
              <a:t>，所以</a:t>
            </a:r>
            <a:r>
              <a:rPr dirty="0" baseline="1182" sz="3525" spc="37" b="1">
                <a:latin typeface="宋体"/>
                <a:cs typeface="宋体"/>
              </a:rPr>
              <a:t>action[2,c]=s</a:t>
            </a:r>
            <a:r>
              <a:rPr dirty="0" baseline="1182" sz="3525" spc="22" b="1">
                <a:latin typeface="宋体"/>
                <a:cs typeface="宋体"/>
              </a:rPr>
              <a:t>5</a:t>
            </a:r>
            <a:endParaRPr baseline="1182" sz="3525">
              <a:latin typeface="宋体"/>
              <a:cs typeface="宋体"/>
            </a:endParaRPr>
          </a:p>
          <a:p>
            <a:pPr lvl="1" marL="793750" indent="-286385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对项目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有</a:t>
            </a:r>
            <a:r>
              <a:rPr dirty="0" baseline="1182" sz="3525" spc="37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2</a:t>
            </a:r>
            <a:r>
              <a:rPr dirty="0" baseline="1182" sz="3525" spc="37" b="1">
                <a:latin typeface="宋体"/>
                <a:cs typeface="宋体"/>
              </a:rPr>
              <a:t>,d)=I</a:t>
            </a:r>
            <a:r>
              <a:rPr dirty="0" baseline="-17921" sz="2325" spc="37" b="1">
                <a:latin typeface="宋体"/>
                <a:cs typeface="宋体"/>
              </a:rPr>
              <a:t>6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所以</a:t>
            </a:r>
            <a:r>
              <a:rPr dirty="0" baseline="1182" sz="3525" spc="37" b="1">
                <a:latin typeface="宋体"/>
                <a:cs typeface="宋体"/>
              </a:rPr>
              <a:t>action[2,d]=s6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2370" y="1493785"/>
            <a:ext cx="1215390" cy="1077595"/>
          </a:xfrm>
          <a:prstGeom prst="rect">
            <a:avLst/>
          </a:prstGeom>
          <a:solidFill>
            <a:srgbClr val="FFFF00"/>
          </a:solidFill>
          <a:ln w="9525">
            <a:solidFill>
              <a:srgbClr val="FF3300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marL="91440" marR="172085">
              <a:lnSpc>
                <a:spcPts val="1900"/>
              </a:lnSpc>
              <a:spcBef>
                <a:spcPts val="445"/>
              </a:spcBef>
            </a:pPr>
            <a:r>
              <a:rPr dirty="0" sz="1600" spc="10" b="1">
                <a:latin typeface="Times New Roman"/>
                <a:cs typeface="Times New Roman"/>
              </a:rPr>
              <a:t>S</a:t>
            </a:r>
            <a:r>
              <a:rPr dirty="0" sz="1550" spc="10" b="1" i="1">
                <a:latin typeface="Symbol"/>
                <a:cs typeface="Symbol"/>
              </a:rPr>
              <a:t></a:t>
            </a:r>
            <a:r>
              <a:rPr dirty="0" sz="1600" spc="10" b="1">
                <a:latin typeface="Times New Roman"/>
                <a:cs typeface="Times New Roman"/>
              </a:rPr>
              <a:t>S  </a:t>
            </a:r>
            <a:r>
              <a:rPr dirty="0" sz="1600" spc="5" b="1">
                <a:latin typeface="Times New Roman"/>
                <a:cs typeface="Times New Roman"/>
              </a:rPr>
              <a:t>S</a:t>
            </a:r>
            <a:r>
              <a:rPr dirty="0" sz="1550" spc="5" b="1" i="1">
                <a:latin typeface="Symbol"/>
                <a:cs typeface="Symbol"/>
              </a:rPr>
              <a:t></a:t>
            </a:r>
            <a:r>
              <a:rPr dirty="0" sz="1600" spc="5" b="1">
                <a:latin typeface="Times New Roman"/>
                <a:cs typeface="Times New Roman"/>
              </a:rPr>
              <a:t>aA </a:t>
            </a:r>
            <a:r>
              <a:rPr dirty="0" sz="1600" b="1">
                <a:latin typeface="Times New Roman"/>
                <a:cs typeface="Times New Roman"/>
              </a:rPr>
              <a:t>|</a:t>
            </a:r>
            <a:r>
              <a:rPr dirty="0" sz="1600" spc="-18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bB  </a:t>
            </a:r>
            <a:r>
              <a:rPr dirty="0" sz="1600" spc="5" b="1">
                <a:latin typeface="Times New Roman"/>
                <a:cs typeface="Times New Roman"/>
              </a:rPr>
              <a:t>A</a:t>
            </a:r>
            <a:r>
              <a:rPr dirty="0" sz="1550" spc="5" b="1" i="1">
                <a:latin typeface="Symbol"/>
                <a:cs typeface="Symbol"/>
              </a:rPr>
              <a:t></a:t>
            </a:r>
            <a:r>
              <a:rPr dirty="0" sz="1600" spc="5" b="1">
                <a:latin typeface="Times New Roman"/>
                <a:cs typeface="Times New Roman"/>
              </a:rPr>
              <a:t>cA </a:t>
            </a:r>
            <a:r>
              <a:rPr dirty="0" sz="1600" b="1">
                <a:latin typeface="Times New Roman"/>
                <a:cs typeface="Times New Roman"/>
              </a:rPr>
              <a:t>| d  </a:t>
            </a:r>
            <a:r>
              <a:rPr dirty="0" sz="1600" spc="5" b="1">
                <a:latin typeface="Times New Roman"/>
                <a:cs typeface="Times New Roman"/>
              </a:rPr>
              <a:t>B</a:t>
            </a:r>
            <a:r>
              <a:rPr dirty="0" sz="1550" spc="5" b="1" i="1">
                <a:latin typeface="Symbol"/>
                <a:cs typeface="Symbol"/>
              </a:rPr>
              <a:t></a:t>
            </a:r>
            <a:r>
              <a:rPr dirty="0" sz="1600" spc="5" b="1">
                <a:latin typeface="Times New Roman"/>
                <a:cs typeface="Times New Roman"/>
              </a:rPr>
              <a:t>cB </a:t>
            </a:r>
            <a:r>
              <a:rPr dirty="0" sz="1600" b="1">
                <a:latin typeface="Times New Roman"/>
                <a:cs typeface="Times New Roman"/>
              </a:rPr>
              <a:t>|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88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865" y="247395"/>
            <a:ext cx="55041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010" sz="4125" spc="67">
                <a:solidFill>
                  <a:srgbClr val="000000"/>
                </a:solidFill>
              </a:rPr>
              <a:t>考察</a:t>
            </a:r>
            <a:r>
              <a:rPr dirty="0" baseline="1010" sz="4125" spc="30">
                <a:solidFill>
                  <a:srgbClr val="000000"/>
                </a:solidFill>
                <a:latin typeface="宋体"/>
                <a:cs typeface="宋体"/>
              </a:rPr>
              <a:t>I</a:t>
            </a:r>
            <a:r>
              <a:rPr dirty="0" baseline="-18018" sz="2775" spc="30">
                <a:solidFill>
                  <a:srgbClr val="000000"/>
                </a:solidFill>
                <a:latin typeface="宋体"/>
                <a:cs typeface="宋体"/>
              </a:rPr>
              <a:t>3</a:t>
            </a:r>
            <a:r>
              <a:rPr dirty="0" baseline="1010" sz="4125" spc="30">
                <a:solidFill>
                  <a:srgbClr val="000000"/>
                </a:solidFill>
                <a:latin typeface="宋体"/>
                <a:cs typeface="宋体"/>
              </a:rPr>
              <a:t>={S</a:t>
            </a:r>
            <a:r>
              <a:rPr dirty="0" baseline="1010" sz="4125" spc="30" i="1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dirty="0" baseline="1010" sz="4125" spc="30">
                <a:solidFill>
                  <a:srgbClr val="000000"/>
                </a:solidFill>
                <a:latin typeface="宋体"/>
                <a:cs typeface="宋体"/>
              </a:rPr>
              <a:t>b</a:t>
            </a:r>
            <a:r>
              <a:rPr dirty="0" sz="2800" spc="20">
                <a:solidFill>
                  <a:srgbClr val="000000"/>
                </a:solidFill>
                <a:latin typeface="Times New Roman"/>
                <a:cs typeface="Times New Roman"/>
              </a:rPr>
              <a:t>·</a:t>
            </a:r>
            <a:r>
              <a:rPr dirty="0" baseline="1010" sz="4125" spc="30">
                <a:solidFill>
                  <a:srgbClr val="000000"/>
                </a:solidFill>
                <a:latin typeface="宋体"/>
                <a:cs typeface="宋体"/>
              </a:rPr>
              <a:t>B</a:t>
            </a:r>
            <a:r>
              <a:rPr dirty="0" baseline="1010" sz="4125" spc="30">
                <a:solidFill>
                  <a:srgbClr val="000000"/>
                </a:solidFill>
              </a:rPr>
              <a:t>，</a:t>
            </a:r>
            <a:r>
              <a:rPr dirty="0" baseline="1010" sz="4125" spc="30">
                <a:solidFill>
                  <a:srgbClr val="000000"/>
                </a:solidFill>
                <a:latin typeface="宋体"/>
                <a:cs typeface="宋体"/>
              </a:rPr>
              <a:t>B</a:t>
            </a:r>
            <a:r>
              <a:rPr dirty="0" baseline="1010" sz="4125" spc="30" i="1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dirty="0" sz="2800" spc="20">
                <a:solidFill>
                  <a:srgbClr val="000000"/>
                </a:solidFill>
                <a:latin typeface="Times New Roman"/>
                <a:cs typeface="Times New Roman"/>
              </a:rPr>
              <a:t>·</a:t>
            </a:r>
            <a:r>
              <a:rPr dirty="0" baseline="1010" sz="4125" spc="30">
                <a:solidFill>
                  <a:srgbClr val="000000"/>
                </a:solidFill>
                <a:latin typeface="宋体"/>
                <a:cs typeface="宋体"/>
              </a:rPr>
              <a:t>cB</a:t>
            </a:r>
            <a:r>
              <a:rPr dirty="0" baseline="1010" sz="4125" spc="30">
                <a:solidFill>
                  <a:srgbClr val="000000"/>
                </a:solidFill>
              </a:rPr>
              <a:t>，</a:t>
            </a:r>
            <a:r>
              <a:rPr dirty="0" baseline="1010" sz="4125" spc="30">
                <a:solidFill>
                  <a:srgbClr val="000000"/>
                </a:solidFill>
                <a:latin typeface="宋体"/>
                <a:cs typeface="宋体"/>
              </a:rPr>
              <a:t>B</a:t>
            </a:r>
            <a:r>
              <a:rPr dirty="0" baseline="1010" sz="4125" spc="30" i="1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dirty="0" sz="2800" spc="20">
                <a:solidFill>
                  <a:srgbClr val="000000"/>
                </a:solidFill>
                <a:latin typeface="Times New Roman"/>
                <a:cs typeface="Times New Roman"/>
              </a:rPr>
              <a:t>·</a:t>
            </a:r>
            <a:r>
              <a:rPr dirty="0" baseline="1010" sz="4125" spc="30">
                <a:solidFill>
                  <a:srgbClr val="000000"/>
                </a:solidFill>
                <a:latin typeface="宋体"/>
                <a:cs typeface="宋体"/>
              </a:rPr>
              <a:t>d}</a:t>
            </a:r>
            <a:endParaRPr baseline="1010" sz="4125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865" y="688339"/>
            <a:ext cx="8404860" cy="581533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7683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对项目</a:t>
            </a:r>
            <a:r>
              <a:rPr dirty="0" baseline="1182" sz="3525" spc="37" b="1">
                <a:latin typeface="宋体"/>
                <a:cs typeface="宋体"/>
              </a:rPr>
              <a:t>S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b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B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有</a:t>
            </a:r>
            <a:r>
              <a:rPr dirty="0" baseline="1182" sz="3525" spc="37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3</a:t>
            </a:r>
            <a:r>
              <a:rPr dirty="0" baseline="1182" sz="3525" spc="37" b="1">
                <a:latin typeface="宋体"/>
                <a:cs typeface="宋体"/>
              </a:rPr>
              <a:t>,B)=I</a:t>
            </a:r>
            <a:r>
              <a:rPr dirty="0" baseline="-17921" sz="2325" spc="37" b="1">
                <a:latin typeface="宋体"/>
                <a:cs typeface="宋体"/>
              </a:rPr>
              <a:t>7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所</a:t>
            </a:r>
            <a:r>
              <a:rPr dirty="0" baseline="1182" sz="3525" spc="60" b="1">
                <a:latin typeface="黑体"/>
                <a:cs typeface="黑体"/>
              </a:rPr>
              <a:t>以 </a:t>
            </a:r>
            <a:r>
              <a:rPr dirty="0" baseline="1182" sz="3525" spc="30" b="1">
                <a:latin typeface="宋体"/>
                <a:cs typeface="宋体"/>
              </a:rPr>
              <a:t>goto[3,B]=7</a:t>
            </a:r>
            <a:endParaRPr baseline="1182" sz="3525">
              <a:latin typeface="宋体"/>
              <a:cs typeface="宋体"/>
            </a:endParaRPr>
          </a:p>
          <a:p>
            <a:pPr marL="768350" indent="-28575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对项目</a:t>
            </a:r>
            <a:r>
              <a:rPr dirty="0" baseline="1182" sz="3525" spc="37" b="1">
                <a:latin typeface="宋体"/>
                <a:cs typeface="宋体"/>
              </a:rPr>
              <a:t>B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spc="-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cB</a:t>
            </a:r>
            <a:r>
              <a:rPr dirty="0" baseline="1182" sz="3525" spc="75" b="1">
                <a:latin typeface="黑体"/>
                <a:cs typeface="黑体"/>
              </a:rPr>
              <a:t>，有</a:t>
            </a:r>
            <a:r>
              <a:rPr dirty="0" baseline="1182" sz="3525" spc="37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3</a:t>
            </a:r>
            <a:r>
              <a:rPr dirty="0" baseline="1182" sz="3525" spc="37" b="1">
                <a:latin typeface="宋体"/>
                <a:cs typeface="宋体"/>
              </a:rPr>
              <a:t>,c)=I</a:t>
            </a:r>
            <a:r>
              <a:rPr dirty="0" baseline="-17921" sz="2325" spc="37" b="1">
                <a:latin typeface="宋体"/>
                <a:cs typeface="宋体"/>
              </a:rPr>
              <a:t>8</a:t>
            </a:r>
            <a:r>
              <a:rPr dirty="0" baseline="1182" sz="3525" spc="75" b="1">
                <a:latin typeface="黑体"/>
                <a:cs typeface="黑体"/>
              </a:rPr>
              <a:t>，所以</a:t>
            </a:r>
            <a:r>
              <a:rPr dirty="0" baseline="1182" sz="3525" spc="37" b="1">
                <a:latin typeface="宋体"/>
                <a:cs typeface="宋体"/>
              </a:rPr>
              <a:t>action[3,c]=s</a:t>
            </a:r>
            <a:r>
              <a:rPr dirty="0" baseline="1182" sz="3525" spc="22" b="1">
                <a:latin typeface="宋体"/>
                <a:cs typeface="宋体"/>
              </a:rPr>
              <a:t>8</a:t>
            </a:r>
            <a:endParaRPr baseline="1182" sz="3525">
              <a:latin typeface="宋体"/>
              <a:cs typeface="宋体"/>
            </a:endParaRPr>
          </a:p>
          <a:p>
            <a:pPr marL="7683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对项目</a:t>
            </a:r>
            <a:r>
              <a:rPr dirty="0" baseline="1182" sz="3525" spc="37" b="1">
                <a:latin typeface="宋体"/>
                <a:cs typeface="宋体"/>
              </a:rPr>
              <a:t>B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有</a:t>
            </a:r>
            <a:r>
              <a:rPr dirty="0" baseline="1182" sz="3525" spc="37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3</a:t>
            </a:r>
            <a:r>
              <a:rPr dirty="0" baseline="1182" sz="3525" spc="37" b="1">
                <a:latin typeface="宋体"/>
                <a:cs typeface="宋体"/>
              </a:rPr>
              <a:t>,d)=I</a:t>
            </a:r>
            <a:r>
              <a:rPr dirty="0" baseline="-17921" sz="2325" spc="37" b="1">
                <a:latin typeface="宋体"/>
                <a:cs typeface="宋体"/>
              </a:rPr>
              <a:t>9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所以</a:t>
            </a:r>
            <a:r>
              <a:rPr dirty="0" baseline="1182" sz="3525" spc="37" b="1">
                <a:latin typeface="宋体"/>
                <a:cs typeface="宋体"/>
              </a:rPr>
              <a:t>action[3,d]=s9</a:t>
            </a:r>
            <a:endParaRPr baseline="1182" sz="3525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考察</a:t>
            </a:r>
            <a:r>
              <a:rPr dirty="0" baseline="1010" sz="4125" spc="22" b="1">
                <a:latin typeface="宋体"/>
                <a:cs typeface="宋体"/>
              </a:rPr>
              <a:t>I</a:t>
            </a:r>
            <a:r>
              <a:rPr dirty="0" baseline="-18018" sz="2775" spc="22" b="1">
                <a:latin typeface="宋体"/>
                <a:cs typeface="宋体"/>
              </a:rPr>
              <a:t>4</a:t>
            </a:r>
            <a:r>
              <a:rPr dirty="0" baseline="1010" sz="4125" spc="22" b="1">
                <a:latin typeface="宋体"/>
                <a:cs typeface="宋体"/>
              </a:rPr>
              <a:t>={</a:t>
            </a:r>
            <a:r>
              <a:rPr dirty="0" baseline="1010" sz="4125" spc="44" b="1">
                <a:latin typeface="宋体"/>
                <a:cs typeface="宋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S</a:t>
            </a:r>
            <a:r>
              <a:rPr dirty="0" baseline="1010" sz="4125" spc="30" b="1" i="1">
                <a:latin typeface="Symbol"/>
                <a:cs typeface="Symbol"/>
              </a:rPr>
              <a:t></a:t>
            </a:r>
            <a:r>
              <a:rPr dirty="0" baseline="1010" sz="4125" spc="30" b="1">
                <a:latin typeface="宋体"/>
                <a:cs typeface="宋体"/>
              </a:rPr>
              <a:t>aA</a:t>
            </a:r>
            <a:r>
              <a:rPr dirty="0" sz="2800" spc="20" b="1">
                <a:latin typeface="Times New Roman"/>
                <a:cs typeface="Times New Roman"/>
              </a:rPr>
              <a:t>·</a:t>
            </a:r>
            <a:r>
              <a:rPr dirty="0" baseline="1010" sz="4125" spc="30" b="1">
                <a:latin typeface="宋体"/>
                <a:cs typeface="宋体"/>
              </a:rPr>
              <a:t>}</a:t>
            </a:r>
            <a:endParaRPr baseline="1010" sz="4125">
              <a:latin typeface="宋体"/>
              <a:cs typeface="宋体"/>
            </a:endParaRPr>
          </a:p>
          <a:p>
            <a:pPr lvl="1" marL="768350" indent="-285750">
              <a:lnSpc>
                <a:spcPct val="100000"/>
              </a:lnSpc>
              <a:spcBef>
                <a:spcPts val="64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667" b="1">
                <a:latin typeface="黑体"/>
                <a:cs typeface="黑体"/>
              </a:rPr>
              <a:t>项目</a:t>
            </a:r>
            <a:r>
              <a:rPr dirty="0" baseline="1182" sz="3525" spc="37" b="1">
                <a:latin typeface="宋体"/>
                <a:cs typeface="宋体"/>
              </a:rPr>
              <a:t>S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aA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sz="2400" spc="-229" b="1">
                <a:latin typeface="Times New Roman"/>
                <a:cs typeface="Times New Roman"/>
              </a:rPr>
              <a:t> </a:t>
            </a:r>
            <a:r>
              <a:rPr dirty="0" baseline="1182" sz="3525" spc="667" b="1">
                <a:latin typeface="黑体"/>
                <a:cs typeface="黑体"/>
              </a:rPr>
              <a:t>是归约项目</a:t>
            </a:r>
            <a:r>
              <a:rPr dirty="0" baseline="1182" sz="3525" spc="60" b="1">
                <a:latin typeface="黑体"/>
                <a:cs typeface="黑体"/>
              </a:rPr>
              <a:t>，</a:t>
            </a:r>
            <a:r>
              <a:rPr dirty="0" baseline="1182" sz="3525" spc="-1192" b="1">
                <a:latin typeface="黑体"/>
                <a:cs typeface="黑体"/>
              </a:rPr>
              <a:t> </a:t>
            </a:r>
            <a:r>
              <a:rPr dirty="0" baseline="1182" sz="3525" spc="667" b="1">
                <a:latin typeface="黑体"/>
                <a:cs typeface="黑体"/>
              </a:rPr>
              <a:t>因为</a:t>
            </a:r>
            <a:r>
              <a:rPr dirty="0" baseline="1182" sz="3525" spc="37" b="1">
                <a:latin typeface="宋体"/>
                <a:cs typeface="宋体"/>
              </a:rPr>
              <a:t>FOLLOW(S)={$}</a:t>
            </a:r>
            <a:r>
              <a:rPr dirty="0" baseline="1182" sz="3525" spc="-1200" b="1">
                <a:latin typeface="宋体"/>
                <a:cs typeface="宋体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，</a:t>
            </a:r>
            <a:r>
              <a:rPr dirty="0" baseline="1182" sz="3525" spc="-1192" b="1">
                <a:latin typeface="黑体"/>
                <a:cs typeface="黑体"/>
              </a:rPr>
              <a:t> </a:t>
            </a:r>
            <a:r>
              <a:rPr dirty="0" baseline="1182" sz="3525" spc="667" b="1">
                <a:latin typeface="黑体"/>
                <a:cs typeface="黑体"/>
              </a:rPr>
              <a:t>所以</a:t>
            </a:r>
            <a:endParaRPr baseline="1182" sz="3525">
              <a:latin typeface="黑体"/>
              <a:cs typeface="黑体"/>
            </a:endParaRPr>
          </a:p>
          <a:p>
            <a:pPr marL="768350">
              <a:lnSpc>
                <a:spcPct val="100000"/>
              </a:lnSpc>
              <a:spcBef>
                <a:spcPts val="140"/>
              </a:spcBef>
            </a:pPr>
            <a:r>
              <a:rPr dirty="0" sz="2350" spc="25" b="1">
                <a:latin typeface="宋体"/>
                <a:cs typeface="宋体"/>
              </a:rPr>
              <a:t>action[4,$]=r1</a:t>
            </a:r>
            <a:endParaRPr sz="2350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考察</a:t>
            </a:r>
            <a:r>
              <a:rPr dirty="0" baseline="1010" sz="4125" spc="22" b="1">
                <a:latin typeface="宋体"/>
                <a:cs typeface="宋体"/>
              </a:rPr>
              <a:t>I</a:t>
            </a:r>
            <a:r>
              <a:rPr dirty="0" baseline="-18018" sz="2775" spc="22" b="1">
                <a:latin typeface="宋体"/>
                <a:cs typeface="宋体"/>
              </a:rPr>
              <a:t>5</a:t>
            </a:r>
            <a:r>
              <a:rPr dirty="0" baseline="1010" sz="4125" spc="22" b="1">
                <a:latin typeface="宋体"/>
                <a:cs typeface="宋体"/>
              </a:rPr>
              <a:t>={</a:t>
            </a:r>
            <a:r>
              <a:rPr dirty="0" baseline="1010" sz="4125" spc="44" b="1">
                <a:latin typeface="宋体"/>
                <a:cs typeface="宋体"/>
              </a:rPr>
              <a:t> </a:t>
            </a:r>
            <a:r>
              <a:rPr dirty="0" baseline="1010" sz="4125" spc="37" b="1">
                <a:latin typeface="宋体"/>
                <a:cs typeface="宋体"/>
              </a:rPr>
              <a:t>A</a:t>
            </a:r>
            <a:r>
              <a:rPr dirty="0" baseline="1010" sz="4125" spc="37" b="1" i="1">
                <a:latin typeface="Symbol"/>
                <a:cs typeface="Symbol"/>
              </a:rPr>
              <a:t></a:t>
            </a:r>
            <a:r>
              <a:rPr dirty="0" baseline="1010" sz="4125" spc="37" b="1">
                <a:latin typeface="宋体"/>
                <a:cs typeface="宋体"/>
              </a:rPr>
              <a:t>c</a:t>
            </a:r>
            <a:r>
              <a:rPr dirty="0" sz="2800" spc="25" b="1">
                <a:latin typeface="Times New Roman"/>
                <a:cs typeface="Times New Roman"/>
              </a:rPr>
              <a:t>·</a:t>
            </a:r>
            <a:r>
              <a:rPr dirty="0" baseline="1010" sz="4125" spc="37" b="1">
                <a:latin typeface="宋体"/>
                <a:cs typeface="宋体"/>
              </a:rPr>
              <a:t>A</a:t>
            </a:r>
            <a:r>
              <a:rPr dirty="0" baseline="1010" sz="4125" spc="37" b="1">
                <a:latin typeface="黑体"/>
                <a:cs typeface="黑体"/>
              </a:rPr>
              <a:t>，</a:t>
            </a:r>
            <a:r>
              <a:rPr dirty="0" baseline="1010" sz="4125" spc="37" b="1">
                <a:latin typeface="宋体"/>
                <a:cs typeface="宋体"/>
              </a:rPr>
              <a:t>A</a:t>
            </a:r>
            <a:r>
              <a:rPr dirty="0" baseline="1010" sz="4125" spc="37" b="1" i="1">
                <a:latin typeface="Symbol"/>
                <a:cs typeface="Symbol"/>
              </a:rPr>
              <a:t></a:t>
            </a:r>
            <a:r>
              <a:rPr dirty="0" sz="2800" spc="25" b="1">
                <a:latin typeface="Times New Roman"/>
                <a:cs typeface="Times New Roman"/>
              </a:rPr>
              <a:t>·</a:t>
            </a:r>
            <a:r>
              <a:rPr dirty="0" baseline="1010" sz="4125" spc="37" b="1">
                <a:latin typeface="宋体"/>
                <a:cs typeface="宋体"/>
              </a:rPr>
              <a:t>cA</a:t>
            </a:r>
            <a:r>
              <a:rPr dirty="0" baseline="1010" sz="4125" spc="37" b="1">
                <a:latin typeface="黑体"/>
                <a:cs typeface="黑体"/>
              </a:rPr>
              <a:t>，</a:t>
            </a:r>
            <a:r>
              <a:rPr dirty="0" baseline="1010" sz="4125" spc="37" b="1">
                <a:latin typeface="宋体"/>
                <a:cs typeface="宋体"/>
              </a:rPr>
              <a:t>A</a:t>
            </a:r>
            <a:r>
              <a:rPr dirty="0" baseline="1010" sz="4125" spc="37" b="1" i="1">
                <a:latin typeface="Symbol"/>
                <a:cs typeface="Symbol"/>
              </a:rPr>
              <a:t></a:t>
            </a:r>
            <a:r>
              <a:rPr dirty="0" sz="2800" spc="25" b="1">
                <a:latin typeface="Times New Roman"/>
                <a:cs typeface="Times New Roman"/>
              </a:rPr>
              <a:t>·</a:t>
            </a:r>
            <a:r>
              <a:rPr dirty="0" baseline="1010" sz="4125" spc="37" b="1">
                <a:latin typeface="宋体"/>
                <a:cs typeface="宋体"/>
              </a:rPr>
              <a:t>d}</a:t>
            </a:r>
            <a:endParaRPr baseline="1010" sz="4125">
              <a:latin typeface="宋体"/>
              <a:cs typeface="宋体"/>
            </a:endParaRPr>
          </a:p>
          <a:p>
            <a:pPr lvl="1" marL="768350" indent="-285750">
              <a:lnSpc>
                <a:spcPct val="100000"/>
              </a:lnSpc>
              <a:spcBef>
                <a:spcPts val="64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对项目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c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有</a:t>
            </a:r>
            <a:r>
              <a:rPr dirty="0" baseline="1182" sz="3525" spc="37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5</a:t>
            </a:r>
            <a:r>
              <a:rPr dirty="0" baseline="1182" sz="3525" spc="37" b="1">
                <a:latin typeface="宋体"/>
                <a:cs typeface="宋体"/>
              </a:rPr>
              <a:t>,A)=I</a:t>
            </a:r>
            <a:r>
              <a:rPr dirty="0" baseline="-17921" sz="2325" spc="37" b="1">
                <a:latin typeface="宋体"/>
                <a:cs typeface="宋体"/>
              </a:rPr>
              <a:t>10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所以</a:t>
            </a:r>
            <a:r>
              <a:rPr dirty="0" baseline="1182" sz="3525" spc="37" b="1">
                <a:latin typeface="宋体"/>
                <a:cs typeface="宋体"/>
              </a:rPr>
              <a:t>goto[5,A]=10</a:t>
            </a:r>
            <a:endParaRPr baseline="1182" sz="3525">
              <a:latin typeface="宋体"/>
              <a:cs typeface="宋体"/>
            </a:endParaRPr>
          </a:p>
          <a:p>
            <a:pPr lvl="1" marL="768350" indent="-285750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对项目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cA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有</a:t>
            </a:r>
            <a:r>
              <a:rPr dirty="0" baseline="1182" sz="3525" spc="37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5</a:t>
            </a:r>
            <a:r>
              <a:rPr dirty="0" baseline="1182" sz="3525" spc="37" b="1">
                <a:latin typeface="宋体"/>
                <a:cs typeface="宋体"/>
              </a:rPr>
              <a:t>,c)=I</a:t>
            </a:r>
            <a:r>
              <a:rPr dirty="0" baseline="-17921" sz="2325" spc="37" b="1">
                <a:latin typeface="宋体"/>
                <a:cs typeface="宋体"/>
              </a:rPr>
              <a:t>5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所以</a:t>
            </a:r>
            <a:r>
              <a:rPr dirty="0" baseline="1182" sz="3525" spc="37" b="1">
                <a:latin typeface="宋体"/>
                <a:cs typeface="宋体"/>
              </a:rPr>
              <a:t>action[5,c]=s5</a:t>
            </a:r>
            <a:endParaRPr baseline="1182" sz="3525">
              <a:latin typeface="宋体"/>
              <a:cs typeface="宋体"/>
            </a:endParaRPr>
          </a:p>
          <a:p>
            <a:pPr lvl="1" marL="7683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对项目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22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有</a:t>
            </a:r>
            <a:r>
              <a:rPr dirty="0" baseline="1182" sz="3525" spc="37" b="1">
                <a:latin typeface="宋体"/>
                <a:cs typeface="宋体"/>
              </a:rPr>
              <a:t>go(I</a:t>
            </a:r>
            <a:r>
              <a:rPr dirty="0" baseline="-17921" sz="2325" spc="37" b="1">
                <a:latin typeface="宋体"/>
                <a:cs typeface="宋体"/>
              </a:rPr>
              <a:t>5</a:t>
            </a:r>
            <a:r>
              <a:rPr dirty="0" baseline="1182" sz="3525" spc="37" b="1">
                <a:latin typeface="宋体"/>
                <a:cs typeface="宋体"/>
              </a:rPr>
              <a:t>,d)=I</a:t>
            </a:r>
            <a:r>
              <a:rPr dirty="0" baseline="-17921" sz="2325" spc="37" b="1">
                <a:latin typeface="宋体"/>
                <a:cs typeface="宋体"/>
              </a:rPr>
              <a:t>6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22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所以</a:t>
            </a:r>
            <a:r>
              <a:rPr dirty="0" baseline="1182" sz="3525" spc="37" b="1">
                <a:latin typeface="宋体"/>
                <a:cs typeface="宋体"/>
              </a:rPr>
              <a:t>action[5,d]=s6</a:t>
            </a:r>
            <a:endParaRPr baseline="1182" sz="3525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考察</a:t>
            </a:r>
            <a:r>
              <a:rPr dirty="0" baseline="1010" sz="4125" spc="30" b="1">
                <a:latin typeface="宋体"/>
                <a:cs typeface="宋体"/>
              </a:rPr>
              <a:t>I</a:t>
            </a:r>
            <a:r>
              <a:rPr dirty="0" baseline="-18018" sz="2775" spc="30" b="1">
                <a:latin typeface="宋体"/>
                <a:cs typeface="宋体"/>
              </a:rPr>
              <a:t>6</a:t>
            </a:r>
            <a:r>
              <a:rPr dirty="0" baseline="1010" sz="4125" spc="30" b="1">
                <a:latin typeface="宋体"/>
                <a:cs typeface="宋体"/>
              </a:rPr>
              <a:t>={A</a:t>
            </a:r>
            <a:r>
              <a:rPr dirty="0" baseline="1010" sz="4125" spc="30" b="1" i="1">
                <a:latin typeface="Symbol"/>
                <a:cs typeface="Symbol"/>
              </a:rPr>
              <a:t></a:t>
            </a:r>
            <a:r>
              <a:rPr dirty="0" baseline="1010" sz="4125" spc="30" b="1">
                <a:latin typeface="宋体"/>
                <a:cs typeface="宋体"/>
              </a:rPr>
              <a:t>d</a:t>
            </a:r>
            <a:r>
              <a:rPr dirty="0" sz="2800" spc="20" b="1">
                <a:latin typeface="Times New Roman"/>
                <a:cs typeface="Times New Roman"/>
              </a:rPr>
              <a:t>·</a:t>
            </a:r>
            <a:r>
              <a:rPr dirty="0" baseline="1010" sz="4125" spc="30" b="1">
                <a:latin typeface="宋体"/>
                <a:cs typeface="宋体"/>
              </a:rPr>
              <a:t>}</a:t>
            </a:r>
            <a:endParaRPr baseline="1010" sz="4125">
              <a:latin typeface="宋体"/>
              <a:cs typeface="宋体"/>
            </a:endParaRPr>
          </a:p>
          <a:p>
            <a:pPr lvl="1" marL="768350" indent="-285750">
              <a:lnSpc>
                <a:spcPct val="100000"/>
              </a:lnSpc>
              <a:spcBef>
                <a:spcPts val="64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68350" algn="l"/>
              </a:tabLst>
            </a:pPr>
            <a:r>
              <a:rPr dirty="0" baseline="1182" sz="3525" spc="794" b="1">
                <a:latin typeface="黑体"/>
                <a:cs typeface="黑体"/>
              </a:rPr>
              <a:t>项目</a:t>
            </a:r>
            <a:r>
              <a:rPr dirty="0" baseline="1182" sz="3525" spc="37" b="1">
                <a:latin typeface="宋体"/>
                <a:cs typeface="宋体"/>
              </a:rPr>
              <a:t>A</a:t>
            </a:r>
            <a:r>
              <a:rPr dirty="0" baseline="1182" sz="3525" spc="37" b="1" i="1">
                <a:latin typeface="Symbol"/>
                <a:cs typeface="Symbol"/>
              </a:rPr>
              <a:t></a:t>
            </a:r>
            <a:r>
              <a:rPr dirty="0" baseline="1182" sz="3525" spc="37" b="1">
                <a:latin typeface="宋体"/>
                <a:cs typeface="宋体"/>
              </a:rPr>
              <a:t>d</a:t>
            </a:r>
            <a:r>
              <a:rPr dirty="0" sz="2400" spc="25" b="1">
                <a:latin typeface="Times New Roman"/>
                <a:cs typeface="Times New Roman"/>
              </a:rPr>
              <a:t>·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baseline="1182" sz="3525" spc="794" b="1">
                <a:latin typeface="黑体"/>
                <a:cs typeface="黑体"/>
              </a:rPr>
              <a:t>是归约项目</a:t>
            </a:r>
            <a:r>
              <a:rPr dirty="0" baseline="1182" sz="3525" spc="60" b="1">
                <a:latin typeface="黑体"/>
                <a:cs typeface="黑体"/>
              </a:rPr>
              <a:t>，</a:t>
            </a:r>
            <a:r>
              <a:rPr dirty="0" baseline="1182" sz="3525" spc="-1064" b="1">
                <a:latin typeface="黑体"/>
                <a:cs typeface="黑体"/>
              </a:rPr>
              <a:t> </a:t>
            </a:r>
            <a:r>
              <a:rPr dirty="0" baseline="1182" sz="3525" spc="794" b="1">
                <a:latin typeface="黑体"/>
                <a:cs typeface="黑体"/>
              </a:rPr>
              <a:t>因为</a:t>
            </a:r>
            <a:r>
              <a:rPr dirty="0" baseline="1182" sz="3525" spc="37" b="1">
                <a:latin typeface="宋体"/>
                <a:cs typeface="宋体"/>
              </a:rPr>
              <a:t>FOLLOW(A)={$}</a:t>
            </a:r>
            <a:r>
              <a:rPr dirty="0" baseline="1182" sz="3525" spc="-1072" b="1">
                <a:latin typeface="宋体"/>
                <a:cs typeface="宋体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，</a:t>
            </a:r>
            <a:r>
              <a:rPr dirty="0" baseline="1182" sz="3525" spc="-1064" b="1">
                <a:latin typeface="黑体"/>
                <a:cs typeface="黑体"/>
              </a:rPr>
              <a:t> </a:t>
            </a:r>
            <a:r>
              <a:rPr dirty="0" baseline="1182" sz="3525" spc="794" b="1">
                <a:latin typeface="黑体"/>
                <a:cs typeface="黑体"/>
              </a:rPr>
              <a:t>所</a:t>
            </a:r>
            <a:r>
              <a:rPr dirty="0" baseline="1182" sz="3525" spc="60" b="1">
                <a:latin typeface="黑体"/>
                <a:cs typeface="黑体"/>
              </a:rPr>
              <a:t>以</a:t>
            </a:r>
            <a:r>
              <a:rPr dirty="0" baseline="1182" sz="3525" spc="-1042" b="1">
                <a:latin typeface="黑体"/>
                <a:cs typeface="黑体"/>
              </a:rPr>
              <a:t> </a:t>
            </a:r>
            <a:endParaRPr baseline="1182" sz="3525">
              <a:latin typeface="黑体"/>
              <a:cs typeface="黑体"/>
            </a:endParaRPr>
          </a:p>
          <a:p>
            <a:pPr marL="768350">
              <a:lnSpc>
                <a:spcPct val="100000"/>
              </a:lnSpc>
              <a:spcBef>
                <a:spcPts val="140"/>
              </a:spcBef>
            </a:pPr>
            <a:r>
              <a:rPr dirty="0" sz="2350" spc="25" b="1">
                <a:latin typeface="宋体"/>
                <a:cs typeface="宋体"/>
              </a:rPr>
              <a:t>action[6,$]=r4</a:t>
            </a:r>
            <a:endParaRPr sz="2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48501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>
                <a:solidFill>
                  <a:srgbClr val="FF0000"/>
                </a:solidFill>
              </a:rPr>
              <a:t>文法</a:t>
            </a:r>
            <a:r>
              <a:rPr dirty="0" sz="3500" spc="45">
                <a:solidFill>
                  <a:srgbClr val="FF0000"/>
                </a:solidFill>
              </a:rPr>
              <a:t>4.6</a:t>
            </a:r>
            <a:r>
              <a:rPr dirty="0" sz="3500" spc="95">
                <a:solidFill>
                  <a:srgbClr val="FF0000"/>
                </a:solidFill>
              </a:rPr>
              <a:t>的</a:t>
            </a:r>
            <a:r>
              <a:rPr dirty="0" sz="3500" spc="45">
                <a:solidFill>
                  <a:srgbClr val="FF0000"/>
                </a:solidFill>
              </a:rPr>
              <a:t>SLR(1)</a:t>
            </a:r>
            <a:r>
              <a:rPr dirty="0" sz="3500" spc="95">
                <a:solidFill>
                  <a:srgbClr val="FF0000"/>
                </a:solidFill>
              </a:rPr>
              <a:t>分析表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4886325" y="1035050"/>
            <a:ext cx="854075" cy="5724525"/>
          </a:xfrm>
          <a:custGeom>
            <a:avLst/>
            <a:gdLst/>
            <a:ahLst/>
            <a:cxnLst/>
            <a:rect l="l" t="t" r="r" b="b"/>
            <a:pathLst>
              <a:path w="854075" h="5724525">
                <a:moveTo>
                  <a:pt x="0" y="2862262"/>
                </a:moveTo>
                <a:lnTo>
                  <a:pt x="153" y="2784764"/>
                </a:lnTo>
                <a:lnTo>
                  <a:pt x="611" y="2707775"/>
                </a:lnTo>
                <a:lnTo>
                  <a:pt x="1369" y="2631320"/>
                </a:lnTo>
                <a:lnTo>
                  <a:pt x="2425" y="2555426"/>
                </a:lnTo>
                <a:lnTo>
                  <a:pt x="3772" y="2480118"/>
                </a:lnTo>
                <a:lnTo>
                  <a:pt x="5409" y="2405423"/>
                </a:lnTo>
                <a:lnTo>
                  <a:pt x="7331" y="2331366"/>
                </a:lnTo>
                <a:lnTo>
                  <a:pt x="9534" y="2257973"/>
                </a:lnTo>
                <a:lnTo>
                  <a:pt x="12015" y="2185271"/>
                </a:lnTo>
                <a:lnTo>
                  <a:pt x="14768" y="2113285"/>
                </a:lnTo>
                <a:lnTo>
                  <a:pt x="17792" y="2042042"/>
                </a:lnTo>
                <a:lnTo>
                  <a:pt x="21081" y="1971566"/>
                </a:lnTo>
                <a:lnTo>
                  <a:pt x="24632" y="1901885"/>
                </a:lnTo>
                <a:lnTo>
                  <a:pt x="28440" y="1833024"/>
                </a:lnTo>
                <a:lnTo>
                  <a:pt x="32503" y="1765009"/>
                </a:lnTo>
                <a:lnTo>
                  <a:pt x="36816" y="1697866"/>
                </a:lnTo>
                <a:lnTo>
                  <a:pt x="41376" y="1631621"/>
                </a:lnTo>
                <a:lnTo>
                  <a:pt x="46177" y="1566300"/>
                </a:lnTo>
                <a:lnTo>
                  <a:pt x="51218" y="1501929"/>
                </a:lnTo>
                <a:lnTo>
                  <a:pt x="56493" y="1438534"/>
                </a:lnTo>
                <a:lnTo>
                  <a:pt x="61999" y="1376140"/>
                </a:lnTo>
                <a:lnTo>
                  <a:pt x="67731" y="1314775"/>
                </a:lnTo>
                <a:lnTo>
                  <a:pt x="73687" y="1254463"/>
                </a:lnTo>
                <a:lnTo>
                  <a:pt x="79862" y="1195232"/>
                </a:lnTo>
                <a:lnTo>
                  <a:pt x="86253" y="1137106"/>
                </a:lnTo>
                <a:lnTo>
                  <a:pt x="92855" y="1080111"/>
                </a:lnTo>
                <a:lnTo>
                  <a:pt x="99664" y="1024274"/>
                </a:lnTo>
                <a:lnTo>
                  <a:pt x="106677" y="969621"/>
                </a:lnTo>
                <a:lnTo>
                  <a:pt x="113890" y="916178"/>
                </a:lnTo>
                <a:lnTo>
                  <a:pt x="121299" y="863969"/>
                </a:lnTo>
                <a:lnTo>
                  <a:pt x="128900" y="813023"/>
                </a:lnTo>
                <a:lnTo>
                  <a:pt x="136689" y="763364"/>
                </a:lnTo>
                <a:lnTo>
                  <a:pt x="144663" y="715018"/>
                </a:lnTo>
                <a:lnTo>
                  <a:pt x="152817" y="668012"/>
                </a:lnTo>
                <a:lnTo>
                  <a:pt x="161148" y="622371"/>
                </a:lnTo>
                <a:lnTo>
                  <a:pt x="169651" y="578121"/>
                </a:lnTo>
                <a:lnTo>
                  <a:pt x="178323" y="535289"/>
                </a:lnTo>
                <a:lnTo>
                  <a:pt x="187160" y="493900"/>
                </a:lnTo>
                <a:lnTo>
                  <a:pt x="196158" y="453980"/>
                </a:lnTo>
                <a:lnTo>
                  <a:pt x="205314" y="415555"/>
                </a:lnTo>
                <a:lnTo>
                  <a:pt x="224081" y="343295"/>
                </a:lnTo>
                <a:lnTo>
                  <a:pt x="243431" y="277327"/>
                </a:lnTo>
                <a:lnTo>
                  <a:pt x="263331" y="217859"/>
                </a:lnTo>
                <a:lnTo>
                  <a:pt x="283753" y="165099"/>
                </a:lnTo>
                <a:lnTo>
                  <a:pt x="304664" y="119254"/>
                </a:lnTo>
                <a:lnTo>
                  <a:pt x="326033" y="80532"/>
                </a:lnTo>
                <a:lnTo>
                  <a:pt x="347830" y="49141"/>
                </a:lnTo>
                <a:lnTo>
                  <a:pt x="381258" y="16253"/>
                </a:lnTo>
                <a:lnTo>
                  <a:pt x="427037" y="0"/>
                </a:lnTo>
                <a:lnTo>
                  <a:pt x="438599" y="1028"/>
                </a:lnTo>
                <a:lnTo>
                  <a:pt x="484051" y="25288"/>
                </a:lnTo>
                <a:lnTo>
                  <a:pt x="517194" y="63907"/>
                </a:lnTo>
                <a:lnTo>
                  <a:pt x="538781" y="98990"/>
                </a:lnTo>
                <a:lnTo>
                  <a:pt x="559925" y="141299"/>
                </a:lnTo>
                <a:lnTo>
                  <a:pt x="580595" y="190628"/>
                </a:lnTo>
                <a:lnTo>
                  <a:pt x="600760" y="246768"/>
                </a:lnTo>
                <a:lnTo>
                  <a:pt x="620389" y="309512"/>
                </a:lnTo>
                <a:lnTo>
                  <a:pt x="639451" y="378652"/>
                </a:lnTo>
                <a:lnTo>
                  <a:pt x="657916" y="453980"/>
                </a:lnTo>
                <a:lnTo>
                  <a:pt x="666914" y="493900"/>
                </a:lnTo>
                <a:lnTo>
                  <a:pt x="675751" y="535289"/>
                </a:lnTo>
                <a:lnTo>
                  <a:pt x="684423" y="578121"/>
                </a:lnTo>
                <a:lnTo>
                  <a:pt x="692926" y="622371"/>
                </a:lnTo>
                <a:lnTo>
                  <a:pt x="701257" y="668012"/>
                </a:lnTo>
                <a:lnTo>
                  <a:pt x="709411" y="715018"/>
                </a:lnTo>
                <a:lnTo>
                  <a:pt x="717385" y="763364"/>
                </a:lnTo>
                <a:lnTo>
                  <a:pt x="725174" y="813023"/>
                </a:lnTo>
                <a:lnTo>
                  <a:pt x="732775" y="863969"/>
                </a:lnTo>
                <a:lnTo>
                  <a:pt x="740184" y="916178"/>
                </a:lnTo>
                <a:lnTo>
                  <a:pt x="747397" y="969621"/>
                </a:lnTo>
                <a:lnTo>
                  <a:pt x="754410" y="1024274"/>
                </a:lnTo>
                <a:lnTo>
                  <a:pt x="761219" y="1080111"/>
                </a:lnTo>
                <a:lnTo>
                  <a:pt x="767821" y="1137106"/>
                </a:lnTo>
                <a:lnTo>
                  <a:pt x="774212" y="1195232"/>
                </a:lnTo>
                <a:lnTo>
                  <a:pt x="780387" y="1254463"/>
                </a:lnTo>
                <a:lnTo>
                  <a:pt x="786343" y="1314775"/>
                </a:lnTo>
                <a:lnTo>
                  <a:pt x="792075" y="1376140"/>
                </a:lnTo>
                <a:lnTo>
                  <a:pt x="797581" y="1438534"/>
                </a:lnTo>
                <a:lnTo>
                  <a:pt x="802856" y="1501929"/>
                </a:lnTo>
                <a:lnTo>
                  <a:pt x="807897" y="1566300"/>
                </a:lnTo>
                <a:lnTo>
                  <a:pt x="812698" y="1631621"/>
                </a:lnTo>
                <a:lnTo>
                  <a:pt x="817258" y="1697866"/>
                </a:lnTo>
                <a:lnTo>
                  <a:pt x="821571" y="1765009"/>
                </a:lnTo>
                <a:lnTo>
                  <a:pt x="825634" y="1833024"/>
                </a:lnTo>
                <a:lnTo>
                  <a:pt x="829442" y="1901885"/>
                </a:lnTo>
                <a:lnTo>
                  <a:pt x="832993" y="1971566"/>
                </a:lnTo>
                <a:lnTo>
                  <a:pt x="836282" y="2042042"/>
                </a:lnTo>
                <a:lnTo>
                  <a:pt x="839306" y="2113285"/>
                </a:lnTo>
                <a:lnTo>
                  <a:pt x="842059" y="2185271"/>
                </a:lnTo>
                <a:lnTo>
                  <a:pt x="844540" y="2257973"/>
                </a:lnTo>
                <a:lnTo>
                  <a:pt x="846743" y="2331366"/>
                </a:lnTo>
                <a:lnTo>
                  <a:pt x="848665" y="2405423"/>
                </a:lnTo>
                <a:lnTo>
                  <a:pt x="850302" y="2480118"/>
                </a:lnTo>
                <a:lnTo>
                  <a:pt x="851650" y="2555426"/>
                </a:lnTo>
                <a:lnTo>
                  <a:pt x="852705" y="2631320"/>
                </a:lnTo>
                <a:lnTo>
                  <a:pt x="853463" y="2707775"/>
                </a:lnTo>
                <a:lnTo>
                  <a:pt x="853921" y="2784764"/>
                </a:lnTo>
                <a:lnTo>
                  <a:pt x="854075" y="2862262"/>
                </a:lnTo>
                <a:lnTo>
                  <a:pt x="853921" y="2939759"/>
                </a:lnTo>
                <a:lnTo>
                  <a:pt x="853463" y="3016749"/>
                </a:lnTo>
                <a:lnTo>
                  <a:pt x="852705" y="3093203"/>
                </a:lnTo>
                <a:lnTo>
                  <a:pt x="851650" y="3169098"/>
                </a:lnTo>
                <a:lnTo>
                  <a:pt x="850302" y="3244405"/>
                </a:lnTo>
                <a:lnTo>
                  <a:pt x="848665" y="3319101"/>
                </a:lnTo>
                <a:lnTo>
                  <a:pt x="846743" y="3393157"/>
                </a:lnTo>
                <a:lnTo>
                  <a:pt x="844540" y="3466550"/>
                </a:lnTo>
                <a:lnTo>
                  <a:pt x="842059" y="3539252"/>
                </a:lnTo>
                <a:lnTo>
                  <a:pt x="839306" y="3611238"/>
                </a:lnTo>
                <a:lnTo>
                  <a:pt x="836282" y="3682482"/>
                </a:lnTo>
                <a:lnTo>
                  <a:pt x="832993" y="3752957"/>
                </a:lnTo>
                <a:lnTo>
                  <a:pt x="829442" y="3822639"/>
                </a:lnTo>
                <a:lnTo>
                  <a:pt x="825634" y="3891500"/>
                </a:lnTo>
                <a:lnTo>
                  <a:pt x="821571" y="3959515"/>
                </a:lnTo>
                <a:lnTo>
                  <a:pt x="817258" y="4026658"/>
                </a:lnTo>
                <a:lnTo>
                  <a:pt x="812698" y="4092903"/>
                </a:lnTo>
                <a:lnTo>
                  <a:pt x="807897" y="4158224"/>
                </a:lnTo>
                <a:lnTo>
                  <a:pt x="802856" y="4222595"/>
                </a:lnTo>
                <a:lnTo>
                  <a:pt x="797581" y="4285990"/>
                </a:lnTo>
                <a:lnTo>
                  <a:pt x="792075" y="4348383"/>
                </a:lnTo>
                <a:lnTo>
                  <a:pt x="786343" y="4409749"/>
                </a:lnTo>
                <a:lnTo>
                  <a:pt x="780387" y="4470060"/>
                </a:lnTo>
                <a:lnTo>
                  <a:pt x="774212" y="4529292"/>
                </a:lnTo>
                <a:lnTo>
                  <a:pt x="767821" y="4587418"/>
                </a:lnTo>
                <a:lnTo>
                  <a:pt x="761219" y="4644413"/>
                </a:lnTo>
                <a:lnTo>
                  <a:pt x="754410" y="4700250"/>
                </a:lnTo>
                <a:lnTo>
                  <a:pt x="747397" y="4754903"/>
                </a:lnTo>
                <a:lnTo>
                  <a:pt x="740184" y="4808346"/>
                </a:lnTo>
                <a:lnTo>
                  <a:pt x="732775" y="4860554"/>
                </a:lnTo>
                <a:lnTo>
                  <a:pt x="725174" y="4911501"/>
                </a:lnTo>
                <a:lnTo>
                  <a:pt x="717385" y="4961160"/>
                </a:lnTo>
                <a:lnTo>
                  <a:pt x="709411" y="5009506"/>
                </a:lnTo>
                <a:lnTo>
                  <a:pt x="701257" y="5056512"/>
                </a:lnTo>
                <a:lnTo>
                  <a:pt x="692926" y="5102153"/>
                </a:lnTo>
                <a:lnTo>
                  <a:pt x="684423" y="5146403"/>
                </a:lnTo>
                <a:lnTo>
                  <a:pt x="675751" y="5189235"/>
                </a:lnTo>
                <a:lnTo>
                  <a:pt x="666914" y="5230624"/>
                </a:lnTo>
                <a:lnTo>
                  <a:pt x="657916" y="5270544"/>
                </a:lnTo>
                <a:lnTo>
                  <a:pt x="648760" y="5308969"/>
                </a:lnTo>
                <a:lnTo>
                  <a:pt x="629993" y="5381229"/>
                </a:lnTo>
                <a:lnTo>
                  <a:pt x="610643" y="5447197"/>
                </a:lnTo>
                <a:lnTo>
                  <a:pt x="590743" y="5506665"/>
                </a:lnTo>
                <a:lnTo>
                  <a:pt x="570321" y="5559425"/>
                </a:lnTo>
                <a:lnTo>
                  <a:pt x="549410" y="5605270"/>
                </a:lnTo>
                <a:lnTo>
                  <a:pt x="528041" y="5643992"/>
                </a:lnTo>
                <a:lnTo>
                  <a:pt x="506244" y="5675383"/>
                </a:lnTo>
                <a:lnTo>
                  <a:pt x="472816" y="5708271"/>
                </a:lnTo>
                <a:lnTo>
                  <a:pt x="427037" y="5724525"/>
                </a:lnTo>
                <a:lnTo>
                  <a:pt x="415475" y="5723496"/>
                </a:lnTo>
                <a:lnTo>
                  <a:pt x="370023" y="5699236"/>
                </a:lnTo>
                <a:lnTo>
                  <a:pt x="336880" y="5660617"/>
                </a:lnTo>
                <a:lnTo>
                  <a:pt x="315293" y="5625534"/>
                </a:lnTo>
                <a:lnTo>
                  <a:pt x="294149" y="5583225"/>
                </a:lnTo>
                <a:lnTo>
                  <a:pt x="273479" y="5533896"/>
                </a:lnTo>
                <a:lnTo>
                  <a:pt x="253314" y="5477756"/>
                </a:lnTo>
                <a:lnTo>
                  <a:pt x="233685" y="5415012"/>
                </a:lnTo>
                <a:lnTo>
                  <a:pt x="214623" y="5345872"/>
                </a:lnTo>
                <a:lnTo>
                  <a:pt x="196158" y="5270544"/>
                </a:lnTo>
                <a:lnTo>
                  <a:pt x="187160" y="5230624"/>
                </a:lnTo>
                <a:lnTo>
                  <a:pt x="178323" y="5189235"/>
                </a:lnTo>
                <a:lnTo>
                  <a:pt x="169651" y="5146403"/>
                </a:lnTo>
                <a:lnTo>
                  <a:pt x="161148" y="5102153"/>
                </a:lnTo>
                <a:lnTo>
                  <a:pt x="152817" y="5056512"/>
                </a:lnTo>
                <a:lnTo>
                  <a:pt x="144663" y="5009506"/>
                </a:lnTo>
                <a:lnTo>
                  <a:pt x="136689" y="4961160"/>
                </a:lnTo>
                <a:lnTo>
                  <a:pt x="128900" y="4911501"/>
                </a:lnTo>
                <a:lnTo>
                  <a:pt x="121299" y="4860554"/>
                </a:lnTo>
                <a:lnTo>
                  <a:pt x="113890" y="4808346"/>
                </a:lnTo>
                <a:lnTo>
                  <a:pt x="106677" y="4754903"/>
                </a:lnTo>
                <a:lnTo>
                  <a:pt x="99664" y="4700250"/>
                </a:lnTo>
                <a:lnTo>
                  <a:pt x="92855" y="4644413"/>
                </a:lnTo>
                <a:lnTo>
                  <a:pt x="86253" y="4587418"/>
                </a:lnTo>
                <a:lnTo>
                  <a:pt x="79862" y="4529292"/>
                </a:lnTo>
                <a:lnTo>
                  <a:pt x="73687" y="4470060"/>
                </a:lnTo>
                <a:lnTo>
                  <a:pt x="67731" y="4409749"/>
                </a:lnTo>
                <a:lnTo>
                  <a:pt x="61999" y="4348383"/>
                </a:lnTo>
                <a:lnTo>
                  <a:pt x="56493" y="4285990"/>
                </a:lnTo>
                <a:lnTo>
                  <a:pt x="51218" y="4222595"/>
                </a:lnTo>
                <a:lnTo>
                  <a:pt x="46177" y="4158224"/>
                </a:lnTo>
                <a:lnTo>
                  <a:pt x="41376" y="4092903"/>
                </a:lnTo>
                <a:lnTo>
                  <a:pt x="36816" y="4026658"/>
                </a:lnTo>
                <a:lnTo>
                  <a:pt x="32503" y="3959515"/>
                </a:lnTo>
                <a:lnTo>
                  <a:pt x="28440" y="3891500"/>
                </a:lnTo>
                <a:lnTo>
                  <a:pt x="24632" y="3822639"/>
                </a:lnTo>
                <a:lnTo>
                  <a:pt x="21081" y="3752957"/>
                </a:lnTo>
                <a:lnTo>
                  <a:pt x="17792" y="3682482"/>
                </a:lnTo>
                <a:lnTo>
                  <a:pt x="14768" y="3611238"/>
                </a:lnTo>
                <a:lnTo>
                  <a:pt x="12015" y="3539252"/>
                </a:lnTo>
                <a:lnTo>
                  <a:pt x="9534" y="3466550"/>
                </a:lnTo>
                <a:lnTo>
                  <a:pt x="7331" y="3393157"/>
                </a:lnTo>
                <a:lnTo>
                  <a:pt x="5409" y="3319101"/>
                </a:lnTo>
                <a:lnTo>
                  <a:pt x="3772" y="3244405"/>
                </a:lnTo>
                <a:lnTo>
                  <a:pt x="2425" y="3169098"/>
                </a:lnTo>
                <a:lnTo>
                  <a:pt x="1369" y="3093203"/>
                </a:lnTo>
                <a:lnTo>
                  <a:pt x="611" y="3016749"/>
                </a:lnTo>
                <a:lnTo>
                  <a:pt x="153" y="2939759"/>
                </a:lnTo>
                <a:lnTo>
                  <a:pt x="0" y="2862262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2325" y="141773"/>
          <a:ext cx="8124825" cy="641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069"/>
                <a:gridCol w="815975"/>
                <a:gridCol w="814705"/>
                <a:gridCol w="815975"/>
                <a:gridCol w="814070"/>
                <a:gridCol w="815975"/>
                <a:gridCol w="814704"/>
                <a:gridCol w="815975"/>
                <a:gridCol w="364490"/>
                <a:gridCol w="450215"/>
                <a:gridCol w="765175"/>
              </a:tblGrid>
              <a:tr h="853588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33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1440" marR="172085">
                        <a:lnSpc>
                          <a:spcPts val="1900"/>
                        </a:lnSpc>
                        <a:spcBef>
                          <a:spcPts val="445"/>
                        </a:spcBef>
                      </a:pPr>
                      <a:r>
                        <a:rPr dirty="0" sz="1600" spc="10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550" spc="10" b="1" i="1">
                          <a:latin typeface="Symbol"/>
                          <a:cs typeface="Symbol"/>
                        </a:rPr>
                        <a:t></a:t>
                      </a:r>
                      <a:r>
                        <a:rPr dirty="0" sz="1600" spc="10" b="1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dirty="0" sz="1600" spc="5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550" spc="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600" spc="5" b="1">
                          <a:latin typeface="Times New Roman"/>
                          <a:cs typeface="Times New Roman"/>
                        </a:rPr>
                        <a:t>aA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600" spc="-1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bB  </a:t>
                      </a:r>
                      <a:r>
                        <a:rPr dirty="0" sz="1600" spc="5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550" spc="5" b="1" i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600" spc="5" b="1">
                          <a:latin typeface="Times New Roman"/>
                          <a:cs typeface="Times New Roman"/>
                        </a:rPr>
                        <a:t>cA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600" spc="-1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3629">
                <a:tc rowSpan="3"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950" spc="50" b="1">
                          <a:latin typeface="黑体"/>
                          <a:cs typeface="黑体"/>
                        </a:rPr>
                        <a:t>状态</a:t>
                      </a:r>
                      <a:endParaRPr sz="1950">
                        <a:latin typeface="黑体"/>
                        <a:cs typeface="黑体"/>
                      </a:endParaRPr>
                    </a:p>
                  </a:txBody>
                  <a:tcPr marL="0" marR="0" marB="0" marT="4699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000" spc="-5" b="1">
                          <a:latin typeface="Verdana"/>
                          <a:cs typeface="Verdana"/>
                        </a:rPr>
                        <a:t>action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00430">
                        <a:lnSpc>
                          <a:spcPts val="1310"/>
                        </a:lnSpc>
                        <a:spcBef>
                          <a:spcPts val="345"/>
                        </a:spcBef>
                      </a:pPr>
                      <a:r>
                        <a:rPr dirty="0" sz="2000" spc="-5" b="1">
                          <a:latin typeface="Verdana"/>
                          <a:cs typeface="Verdana"/>
                        </a:rPr>
                        <a:t>goto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55"/>
                        </a:lnSpc>
                      </a:pPr>
                      <a:r>
                        <a:rPr dirty="0" sz="1600" spc="2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550" spc="20" b="1" i="1">
                          <a:latin typeface="Symbol"/>
                          <a:cs typeface="Symbol"/>
                        </a:rPr>
                        <a:t></a:t>
                      </a:r>
                      <a:endParaRPr sz="15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FF3300"/>
                      </a:solidFill>
                      <a:prstDash val="solid"/>
                    </a:lnL>
                    <a:lnB w="12700">
                      <a:solidFill>
                        <a:srgbClr val="FF33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cB |</a:t>
                      </a:r>
                      <a:r>
                        <a:rPr dirty="0" sz="16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3300"/>
                      </a:solidFill>
                      <a:prstDash val="solid"/>
                    </a:lnR>
                    <a:lnB w="12700">
                      <a:solidFill>
                        <a:srgbClr val="FF33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725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8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  <a:tr h="3962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c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$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  <a:tr h="396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  <a:tr h="396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" b="1">
                          <a:latin typeface="Verdana"/>
                          <a:cs typeface="Verdana"/>
                        </a:rPr>
                        <a:t>acc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  <a:tr h="396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s6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  <a:tr h="396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s8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s9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7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  <a:tr h="396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  <a:tr h="396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s6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10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  <a:tr h="396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6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  <a:tr h="396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7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  <a:tr h="396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8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s8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s9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11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  <a:tr h="396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9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r6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  <a:tr h="396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10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  <a:tr h="396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11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5" b="1">
                          <a:latin typeface="Verdana"/>
                          <a:cs typeface="Verdana"/>
                        </a:rPr>
                        <a:t>r5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88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052" y="0"/>
            <a:ext cx="7891780" cy="6271895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635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为什么采用最左推导？</a:t>
            </a:r>
            <a:endParaRPr baseline="1010" sz="4125">
              <a:latin typeface="黑体"/>
              <a:cs typeface="黑体"/>
            </a:endParaRPr>
          </a:p>
          <a:p>
            <a:pPr algn="just" lvl="1" marL="831215" marR="5080" indent="-285750">
              <a:lnSpc>
                <a:spcPts val="2780"/>
              </a:lnSpc>
              <a:spcBef>
                <a:spcPts val="145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因为对输入串的扫描是自左至右进行的，只有使用最 </a:t>
            </a:r>
            <a:r>
              <a:rPr dirty="0" sz="2350" spc="50" b="1">
                <a:latin typeface="黑体"/>
                <a:cs typeface="黑体"/>
              </a:rPr>
              <a:t>左推导，才能保证按扫描的顺序匹配输入串。</a:t>
            </a:r>
            <a:endParaRPr sz="2350">
              <a:latin typeface="黑体"/>
              <a:cs typeface="黑体"/>
            </a:endParaRPr>
          </a:p>
          <a:p>
            <a:pPr algn="just" marL="355600" indent="-342900">
              <a:lnSpc>
                <a:spcPct val="100000"/>
              </a:lnSpc>
              <a:spcBef>
                <a:spcPts val="61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递归下降分析方法的实现</a:t>
            </a:r>
            <a:endParaRPr baseline="1010" sz="4125">
              <a:latin typeface="黑体"/>
              <a:cs typeface="黑体"/>
            </a:endParaRPr>
          </a:p>
          <a:p>
            <a:pPr algn="just" lvl="1" marL="831215" marR="5080" indent="-285750">
              <a:lnSpc>
                <a:spcPts val="2780"/>
              </a:lnSpc>
              <a:spcBef>
                <a:spcPts val="8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文法的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每一个非终结符号对应一个递归过程</a:t>
            </a:r>
            <a:r>
              <a:rPr dirty="0" baseline="1182" sz="3525" spc="67" b="1">
                <a:latin typeface="黑体"/>
                <a:cs typeface="黑体"/>
              </a:rPr>
              <a:t>，即可实 </a:t>
            </a:r>
            <a:r>
              <a:rPr dirty="0" sz="2350" spc="50" b="1">
                <a:latin typeface="黑体"/>
                <a:cs typeface="黑体"/>
              </a:rPr>
              <a:t>现这种带回溯的递归下降分析方法。</a:t>
            </a:r>
            <a:endParaRPr sz="2350">
              <a:latin typeface="黑体"/>
              <a:cs typeface="黑体"/>
            </a:endParaRPr>
          </a:p>
          <a:p>
            <a:pPr algn="just" lvl="1" marL="831215" marR="5080" indent="-285750">
              <a:lnSpc>
                <a:spcPct val="100400"/>
              </a:lnSpc>
              <a:spcBef>
                <a:spcPts val="71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每个过程作为一个布尔过程，一旦发现它的某个产生 </a:t>
            </a:r>
            <a:r>
              <a:rPr dirty="0" sz="2350" spc="45" b="1">
                <a:latin typeface="黑体"/>
                <a:cs typeface="黑体"/>
              </a:rPr>
              <a:t>式与输入串匹配，则用该产生式展开分析树，并返回  </a:t>
            </a:r>
            <a:r>
              <a:rPr dirty="0" sz="2400" spc="5" b="1">
                <a:latin typeface="Verdana"/>
                <a:cs typeface="Verdana"/>
              </a:rPr>
              <a:t>true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否则分析树不变，返回</a:t>
            </a:r>
            <a:r>
              <a:rPr dirty="0" sz="2400" b="1">
                <a:latin typeface="Verdana"/>
                <a:cs typeface="Verdana"/>
              </a:rPr>
              <a:t>false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algn="just" marL="355600" indent="-342900">
              <a:lnSpc>
                <a:spcPct val="100000"/>
              </a:lnSpc>
              <a:spcBef>
                <a:spcPts val="65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实践中存在的困难和缺点</a:t>
            </a:r>
            <a:endParaRPr baseline="1010" sz="41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左递归的文法，可能导致分析过程陷入死循环。</a:t>
            </a:r>
            <a:endParaRPr baseline="1182" sz="35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回溯</a:t>
            </a:r>
            <a:endParaRPr baseline="1182" sz="35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工作的重复</a:t>
            </a:r>
            <a:endParaRPr baseline="1182" sz="35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5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效率低、代价高：穷尽一切可能的试探法。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88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304038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0000"/>
                </a:solidFill>
                <a:latin typeface="Verdana"/>
                <a:cs typeface="Verdana"/>
              </a:rPr>
              <a:t>SLR(1)</a:t>
            </a:r>
            <a:r>
              <a:rPr dirty="0" sz="3900" spc="90">
                <a:solidFill>
                  <a:srgbClr val="FF0000"/>
                </a:solidFill>
              </a:rPr>
              <a:t>文法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8408035" cy="138303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若用算法</a:t>
            </a:r>
            <a:r>
              <a:rPr dirty="0" baseline="1010" sz="4125" spc="30" b="1">
                <a:latin typeface="宋体"/>
                <a:cs typeface="宋体"/>
              </a:rPr>
              <a:t>4.5</a:t>
            </a:r>
            <a:r>
              <a:rPr dirty="0" baseline="1010" sz="4125" spc="67" b="1">
                <a:latin typeface="黑体"/>
                <a:cs typeface="黑体"/>
              </a:rPr>
              <a:t>构造出来的分析表不含有冲突，则该分 </a:t>
            </a:r>
            <a:r>
              <a:rPr dirty="0" sz="2750" spc="45" b="1">
                <a:latin typeface="黑体"/>
                <a:cs typeface="黑体"/>
              </a:rPr>
              <a:t>析表称为该文法的</a:t>
            </a:r>
            <a:r>
              <a:rPr dirty="0" sz="2750" spc="20" b="1">
                <a:latin typeface="宋体"/>
                <a:cs typeface="宋体"/>
              </a:rPr>
              <a:t>SLR(1)</a:t>
            </a:r>
            <a:r>
              <a:rPr dirty="0" sz="2750" spc="45" b="1">
                <a:latin typeface="黑体"/>
                <a:cs typeface="黑体"/>
              </a:rPr>
              <a:t>分析表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具有</a:t>
            </a:r>
            <a:r>
              <a:rPr dirty="0" baseline="1010" sz="4125" spc="30" b="1">
                <a:latin typeface="宋体"/>
                <a:cs typeface="宋体"/>
              </a:rPr>
              <a:t>SLR(1)</a:t>
            </a:r>
            <a:r>
              <a:rPr dirty="0" baseline="1010" sz="4125" spc="67" b="1">
                <a:latin typeface="黑体"/>
                <a:cs typeface="黑体"/>
              </a:rPr>
              <a:t>分析表的文法称为</a:t>
            </a:r>
            <a:r>
              <a:rPr dirty="0" baseline="1010" sz="4125" spc="30" b="1">
                <a:latin typeface="宋体"/>
                <a:cs typeface="宋体"/>
              </a:rPr>
              <a:t>SLR(1)</a:t>
            </a:r>
            <a:r>
              <a:rPr dirty="0" baseline="1010" sz="4125" spc="67" b="1">
                <a:latin typeface="黑体"/>
                <a:cs typeface="黑体"/>
              </a:rPr>
              <a:t>文法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88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02882"/>
            <a:ext cx="1249680" cy="503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 b="1">
                <a:solidFill>
                  <a:srgbClr val="FF3300"/>
                </a:solidFill>
                <a:latin typeface="黑体"/>
                <a:cs typeface="黑体"/>
              </a:rPr>
              <a:t>示例：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687514"/>
            <a:ext cx="819658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/>
              <a:t>判断文法</a:t>
            </a:r>
            <a:r>
              <a:rPr dirty="0" sz="3100" spc="45"/>
              <a:t>4.3</a:t>
            </a:r>
            <a:r>
              <a:rPr dirty="0" sz="3100" spc="95"/>
              <a:t>是</a:t>
            </a:r>
            <a:r>
              <a:rPr dirty="0" sz="3100" spc="45"/>
              <a:t>LR(0)</a:t>
            </a:r>
            <a:r>
              <a:rPr dirty="0" sz="3100" spc="95"/>
              <a:t>文法，还是</a:t>
            </a:r>
            <a:r>
              <a:rPr dirty="0" sz="3100" spc="45"/>
              <a:t>SLR(1)</a:t>
            </a:r>
            <a:r>
              <a:rPr dirty="0" sz="3100" spc="95"/>
              <a:t>文法。</a:t>
            </a:r>
            <a:endParaRPr sz="3100"/>
          </a:p>
        </p:txBody>
      </p:sp>
      <p:sp>
        <p:nvSpPr>
          <p:cNvPr id="6" name="object 6"/>
          <p:cNvSpPr txBox="1"/>
          <p:nvPr/>
        </p:nvSpPr>
        <p:spPr>
          <a:xfrm>
            <a:off x="307340" y="1546720"/>
            <a:ext cx="429895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文法</a:t>
            </a:r>
            <a:r>
              <a:rPr dirty="0" baseline="1010" sz="4125" spc="30" b="1">
                <a:latin typeface="黑体"/>
                <a:cs typeface="黑体"/>
              </a:rPr>
              <a:t>4.3</a:t>
            </a:r>
            <a:r>
              <a:rPr dirty="0" baseline="1010" sz="4125" spc="67" b="1">
                <a:latin typeface="黑体"/>
                <a:cs typeface="黑体"/>
              </a:rPr>
              <a:t>的拓广文法</a:t>
            </a:r>
            <a:r>
              <a:rPr dirty="0" baseline="1010" sz="4125" spc="52" b="1">
                <a:latin typeface="黑体"/>
                <a:cs typeface="黑体"/>
              </a:rPr>
              <a:t>G′：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3375520"/>
            <a:ext cx="8231505" cy="8572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55600" marR="5080" indent="-342900">
              <a:lnSpc>
                <a:spcPts val="3250"/>
              </a:lnSpc>
              <a:spcBef>
                <a:spcPts val="24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构造</a:t>
            </a:r>
            <a:r>
              <a:rPr dirty="0" baseline="1010" sz="4125" spc="52" b="1">
                <a:latin typeface="黑体"/>
                <a:cs typeface="黑体"/>
              </a:rPr>
              <a:t>G′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baseline="1010" sz="4125" spc="30" b="1">
                <a:latin typeface="黑体"/>
                <a:cs typeface="黑体"/>
              </a:rPr>
              <a:t>LR(0)</a:t>
            </a:r>
            <a:r>
              <a:rPr dirty="0" baseline="1010" sz="4125" spc="67" b="1">
                <a:latin typeface="黑体"/>
                <a:cs typeface="黑体"/>
              </a:rPr>
              <a:t>项目集规范族及识别它所有活前缀 </a:t>
            </a:r>
            <a:r>
              <a:rPr dirty="0" sz="2750" spc="45" b="1">
                <a:latin typeface="黑体"/>
                <a:cs typeface="黑体"/>
              </a:rPr>
              <a:t>的</a:t>
            </a:r>
            <a:r>
              <a:rPr dirty="0" sz="2750" spc="20" b="1">
                <a:latin typeface="黑体"/>
                <a:cs typeface="黑体"/>
              </a:rPr>
              <a:t>DFA</a:t>
            </a:r>
            <a:endParaRPr sz="2750">
              <a:latin typeface="黑体"/>
              <a:cs typeface="黑体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33452" y="2078876"/>
          <a:ext cx="6793865" cy="930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270"/>
                <a:gridCol w="1990089"/>
                <a:gridCol w="1584960"/>
                <a:gridCol w="1692274"/>
              </a:tblGrid>
              <a:tr h="4653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(0)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E′</a:t>
                      </a:r>
                      <a:r>
                        <a:rPr dirty="0" sz="2400" spc="-5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(1)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spc="-10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E+T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(2)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spc="-5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(3)</a:t>
                      </a:r>
                      <a:r>
                        <a:rPr dirty="0" sz="24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400" spc="-5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T*F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/>
                </a:tc>
              </a:tr>
              <a:tr h="4653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(4)</a:t>
                      </a:r>
                      <a:r>
                        <a:rPr dirty="0" sz="2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400" spc="-5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(5)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400" spc="-5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(E)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(6)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400" spc="-5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2539" y="4503686"/>
            <a:ext cx="1839447" cy="446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36885" y="4545862"/>
            <a:ext cx="1759093" cy="773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41630" y="4419109"/>
            <a:ext cx="2385263" cy="2264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96724" y="3879050"/>
            <a:ext cx="1579072" cy="20700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45011" y="1643334"/>
            <a:ext cx="2003710" cy="432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45011" y="1974544"/>
            <a:ext cx="1480892" cy="4793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69836" y="2480352"/>
            <a:ext cx="1575174" cy="13521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57200" y="1029439"/>
            <a:ext cx="1603131" cy="13699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3540" y="146502"/>
            <a:ext cx="5212080" cy="864869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dirty="0" sz="2750" spc="45"/>
              <a:t>文法</a:t>
            </a:r>
            <a:r>
              <a:rPr dirty="0" sz="2750" spc="20"/>
              <a:t>4.3</a:t>
            </a:r>
            <a:r>
              <a:rPr dirty="0" sz="2750" spc="35"/>
              <a:t>的</a:t>
            </a:r>
            <a:r>
              <a:rPr dirty="0" sz="2750" spc="10"/>
              <a:t> </a:t>
            </a:r>
            <a:r>
              <a:rPr dirty="0" sz="2750" spc="20"/>
              <a:t>LR(0)</a:t>
            </a:r>
            <a:r>
              <a:rPr dirty="0" sz="2750" spc="45"/>
              <a:t>项目集规范族及 识别它所有活前缀的</a:t>
            </a:r>
            <a:r>
              <a:rPr dirty="0" sz="2750" spc="20"/>
              <a:t>DFA</a:t>
            </a:r>
            <a:endParaRPr sz="2750"/>
          </a:p>
        </p:txBody>
      </p:sp>
      <p:sp>
        <p:nvSpPr>
          <p:cNvPr id="13" name="object 13"/>
          <p:cNvSpPr/>
          <p:nvPr/>
        </p:nvSpPr>
        <p:spPr>
          <a:xfrm>
            <a:off x="603283" y="2590171"/>
            <a:ext cx="1484656" cy="18596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59557" y="1362494"/>
            <a:ext cx="2310277" cy="12421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86789" y="2245489"/>
            <a:ext cx="1583046" cy="14313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69836" y="5409355"/>
            <a:ext cx="1080119" cy="5211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82247" y="5979989"/>
            <a:ext cx="472553" cy="3600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58808" y="878129"/>
            <a:ext cx="1471367" cy="7105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27135" y="2873500"/>
            <a:ext cx="1892032" cy="4178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34283" y="3291324"/>
            <a:ext cx="1540897" cy="4834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24931" y="3819748"/>
            <a:ext cx="1802150" cy="5202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32239" y="1002214"/>
            <a:ext cx="1035114" cy="4557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95977" y="4944873"/>
            <a:ext cx="1031103" cy="5080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05580" y="2395028"/>
            <a:ext cx="1776609" cy="49391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42052" y="3676826"/>
            <a:ext cx="277732" cy="4662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18121" y="3834045"/>
            <a:ext cx="704850" cy="6667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47896" y="3863329"/>
            <a:ext cx="762000" cy="2857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91780" y="1133745"/>
            <a:ext cx="1179195" cy="1111885"/>
          </a:xfrm>
          <a:custGeom>
            <a:avLst/>
            <a:gdLst/>
            <a:ahLst/>
            <a:cxnLst/>
            <a:rect l="l" t="t" r="r" b="b"/>
            <a:pathLst>
              <a:path w="1179195" h="1111885">
                <a:moveTo>
                  <a:pt x="0" y="555872"/>
                </a:moveTo>
                <a:lnTo>
                  <a:pt x="1953" y="510282"/>
                </a:lnTo>
                <a:lnTo>
                  <a:pt x="7714" y="465707"/>
                </a:lnTo>
                <a:lnTo>
                  <a:pt x="17129" y="422289"/>
                </a:lnTo>
                <a:lnTo>
                  <a:pt x="30047" y="380173"/>
                </a:lnTo>
                <a:lnTo>
                  <a:pt x="46316" y="339501"/>
                </a:lnTo>
                <a:lnTo>
                  <a:pt x="65785" y="300417"/>
                </a:lnTo>
                <a:lnTo>
                  <a:pt x="88303" y="263062"/>
                </a:lnTo>
                <a:lnTo>
                  <a:pt x="113716" y="227581"/>
                </a:lnTo>
                <a:lnTo>
                  <a:pt x="141874" y="194116"/>
                </a:lnTo>
                <a:lnTo>
                  <a:pt x="172626" y="162811"/>
                </a:lnTo>
                <a:lnTo>
                  <a:pt x="205818" y="133808"/>
                </a:lnTo>
                <a:lnTo>
                  <a:pt x="241301" y="107251"/>
                </a:lnTo>
                <a:lnTo>
                  <a:pt x="278921" y="83282"/>
                </a:lnTo>
                <a:lnTo>
                  <a:pt x="318527" y="62045"/>
                </a:lnTo>
                <a:lnTo>
                  <a:pt x="359968" y="43683"/>
                </a:lnTo>
                <a:lnTo>
                  <a:pt x="403092" y="28338"/>
                </a:lnTo>
                <a:lnTo>
                  <a:pt x="447747" y="16155"/>
                </a:lnTo>
                <a:lnTo>
                  <a:pt x="493782" y="7275"/>
                </a:lnTo>
                <a:lnTo>
                  <a:pt x="541044" y="1842"/>
                </a:lnTo>
                <a:lnTo>
                  <a:pt x="589383" y="0"/>
                </a:lnTo>
                <a:lnTo>
                  <a:pt x="637721" y="1842"/>
                </a:lnTo>
                <a:lnTo>
                  <a:pt x="684983" y="7275"/>
                </a:lnTo>
                <a:lnTo>
                  <a:pt x="731018" y="16155"/>
                </a:lnTo>
                <a:lnTo>
                  <a:pt x="775673" y="28338"/>
                </a:lnTo>
                <a:lnTo>
                  <a:pt x="818797" y="43683"/>
                </a:lnTo>
                <a:lnTo>
                  <a:pt x="860238" y="62045"/>
                </a:lnTo>
                <a:lnTo>
                  <a:pt x="899844" y="83282"/>
                </a:lnTo>
                <a:lnTo>
                  <a:pt x="937464" y="107251"/>
                </a:lnTo>
                <a:lnTo>
                  <a:pt x="972947" y="133808"/>
                </a:lnTo>
                <a:lnTo>
                  <a:pt x="1006139" y="162811"/>
                </a:lnTo>
                <a:lnTo>
                  <a:pt x="1036890" y="194116"/>
                </a:lnTo>
                <a:lnTo>
                  <a:pt x="1065049" y="227581"/>
                </a:lnTo>
                <a:lnTo>
                  <a:pt x="1090462" y="263062"/>
                </a:lnTo>
                <a:lnTo>
                  <a:pt x="1112980" y="300417"/>
                </a:lnTo>
                <a:lnTo>
                  <a:pt x="1132449" y="339501"/>
                </a:lnTo>
                <a:lnTo>
                  <a:pt x="1148718" y="380173"/>
                </a:lnTo>
                <a:lnTo>
                  <a:pt x="1161636" y="422289"/>
                </a:lnTo>
                <a:lnTo>
                  <a:pt x="1171051" y="465707"/>
                </a:lnTo>
                <a:lnTo>
                  <a:pt x="1176812" y="510282"/>
                </a:lnTo>
                <a:lnTo>
                  <a:pt x="1178766" y="555872"/>
                </a:lnTo>
                <a:lnTo>
                  <a:pt x="1176812" y="601462"/>
                </a:lnTo>
                <a:lnTo>
                  <a:pt x="1171051" y="646037"/>
                </a:lnTo>
                <a:lnTo>
                  <a:pt x="1161636" y="689455"/>
                </a:lnTo>
                <a:lnTo>
                  <a:pt x="1148718" y="731571"/>
                </a:lnTo>
                <a:lnTo>
                  <a:pt x="1132449" y="772243"/>
                </a:lnTo>
                <a:lnTo>
                  <a:pt x="1112980" y="811327"/>
                </a:lnTo>
                <a:lnTo>
                  <a:pt x="1090462" y="848682"/>
                </a:lnTo>
                <a:lnTo>
                  <a:pt x="1065049" y="884163"/>
                </a:lnTo>
                <a:lnTo>
                  <a:pt x="1036890" y="917628"/>
                </a:lnTo>
                <a:lnTo>
                  <a:pt x="1006139" y="948933"/>
                </a:lnTo>
                <a:lnTo>
                  <a:pt x="972947" y="977936"/>
                </a:lnTo>
                <a:lnTo>
                  <a:pt x="937464" y="1004493"/>
                </a:lnTo>
                <a:lnTo>
                  <a:pt x="899844" y="1028462"/>
                </a:lnTo>
                <a:lnTo>
                  <a:pt x="860238" y="1049699"/>
                </a:lnTo>
                <a:lnTo>
                  <a:pt x="818797" y="1068061"/>
                </a:lnTo>
                <a:lnTo>
                  <a:pt x="775673" y="1083406"/>
                </a:lnTo>
                <a:lnTo>
                  <a:pt x="731018" y="1095589"/>
                </a:lnTo>
                <a:lnTo>
                  <a:pt x="684983" y="1104469"/>
                </a:lnTo>
                <a:lnTo>
                  <a:pt x="637721" y="1109902"/>
                </a:lnTo>
                <a:lnTo>
                  <a:pt x="589383" y="1111745"/>
                </a:lnTo>
                <a:lnTo>
                  <a:pt x="541044" y="1109902"/>
                </a:lnTo>
                <a:lnTo>
                  <a:pt x="493782" y="1104469"/>
                </a:lnTo>
                <a:lnTo>
                  <a:pt x="447747" y="1095589"/>
                </a:lnTo>
                <a:lnTo>
                  <a:pt x="403092" y="1083406"/>
                </a:lnTo>
                <a:lnTo>
                  <a:pt x="359968" y="1068061"/>
                </a:lnTo>
                <a:lnTo>
                  <a:pt x="318527" y="1049699"/>
                </a:lnTo>
                <a:lnTo>
                  <a:pt x="278921" y="1028462"/>
                </a:lnTo>
                <a:lnTo>
                  <a:pt x="241301" y="1004493"/>
                </a:lnTo>
                <a:lnTo>
                  <a:pt x="205818" y="977936"/>
                </a:lnTo>
                <a:lnTo>
                  <a:pt x="172626" y="948933"/>
                </a:lnTo>
                <a:lnTo>
                  <a:pt x="141874" y="917628"/>
                </a:lnTo>
                <a:lnTo>
                  <a:pt x="113716" y="884163"/>
                </a:lnTo>
                <a:lnTo>
                  <a:pt x="88303" y="848682"/>
                </a:lnTo>
                <a:lnTo>
                  <a:pt x="65785" y="811327"/>
                </a:lnTo>
                <a:lnTo>
                  <a:pt x="46316" y="772243"/>
                </a:lnTo>
                <a:lnTo>
                  <a:pt x="30047" y="731571"/>
                </a:lnTo>
                <a:lnTo>
                  <a:pt x="17129" y="689455"/>
                </a:lnTo>
                <a:lnTo>
                  <a:pt x="7714" y="646037"/>
                </a:lnTo>
                <a:lnTo>
                  <a:pt x="1953" y="601462"/>
                </a:lnTo>
                <a:lnTo>
                  <a:pt x="0" y="55587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75594" y="80958"/>
            <a:ext cx="5287645" cy="1277620"/>
          </a:xfrm>
          <a:custGeom>
            <a:avLst/>
            <a:gdLst/>
            <a:ahLst/>
            <a:cxnLst/>
            <a:rect l="l" t="t" r="r" b="b"/>
            <a:pathLst>
              <a:path w="5287645" h="1277620">
                <a:moveTo>
                  <a:pt x="5287341" y="0"/>
                </a:moveTo>
                <a:lnTo>
                  <a:pt x="3442136" y="0"/>
                </a:lnTo>
                <a:lnTo>
                  <a:pt x="3442136" y="523881"/>
                </a:lnTo>
                <a:lnTo>
                  <a:pt x="0" y="1277522"/>
                </a:lnTo>
                <a:lnTo>
                  <a:pt x="3442136" y="748400"/>
                </a:lnTo>
                <a:lnTo>
                  <a:pt x="5287341" y="748400"/>
                </a:lnTo>
                <a:lnTo>
                  <a:pt x="5287341" y="0"/>
                </a:lnTo>
                <a:close/>
              </a:path>
              <a:path w="5287645" h="1277620">
                <a:moveTo>
                  <a:pt x="5287341" y="748400"/>
                </a:moveTo>
                <a:lnTo>
                  <a:pt x="3442136" y="748400"/>
                </a:lnTo>
                <a:lnTo>
                  <a:pt x="3442136" y="898081"/>
                </a:lnTo>
                <a:lnTo>
                  <a:pt x="5287341" y="898081"/>
                </a:lnTo>
                <a:lnTo>
                  <a:pt x="5287341" y="748400"/>
                </a:lnTo>
                <a:close/>
              </a:path>
            </a:pathLst>
          </a:custGeom>
          <a:solidFill>
            <a:srgbClr val="FFFF66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75594" y="80958"/>
            <a:ext cx="5287645" cy="1277620"/>
          </a:xfrm>
          <a:custGeom>
            <a:avLst/>
            <a:gdLst/>
            <a:ahLst/>
            <a:cxnLst/>
            <a:rect l="l" t="t" r="r" b="b"/>
            <a:pathLst>
              <a:path w="5287645" h="1277620">
                <a:moveTo>
                  <a:pt x="3442137" y="0"/>
                </a:moveTo>
                <a:lnTo>
                  <a:pt x="3749671" y="0"/>
                </a:lnTo>
                <a:lnTo>
                  <a:pt x="4210972" y="0"/>
                </a:lnTo>
                <a:lnTo>
                  <a:pt x="5287342" y="0"/>
                </a:lnTo>
                <a:lnTo>
                  <a:pt x="5287342" y="523880"/>
                </a:lnTo>
                <a:lnTo>
                  <a:pt x="5287342" y="748401"/>
                </a:lnTo>
                <a:lnTo>
                  <a:pt x="5287342" y="898082"/>
                </a:lnTo>
                <a:lnTo>
                  <a:pt x="4210972" y="898082"/>
                </a:lnTo>
                <a:lnTo>
                  <a:pt x="3749671" y="898082"/>
                </a:lnTo>
                <a:lnTo>
                  <a:pt x="3442137" y="898082"/>
                </a:lnTo>
                <a:lnTo>
                  <a:pt x="3442137" y="748401"/>
                </a:lnTo>
                <a:lnTo>
                  <a:pt x="0" y="1277522"/>
                </a:lnTo>
                <a:lnTo>
                  <a:pt x="3442137" y="523880"/>
                </a:lnTo>
                <a:lnTo>
                  <a:pt x="344213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196471" y="114300"/>
            <a:ext cx="1538605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FOLLOW(</a:t>
            </a:r>
            <a:r>
              <a:rPr dirty="0" sz="1400" spc="-5" b="1" i="1">
                <a:latin typeface="Times New Roman"/>
                <a:cs typeface="Times New Roman"/>
              </a:rPr>
              <a:t>E′</a:t>
            </a:r>
            <a:r>
              <a:rPr dirty="0" sz="1400" spc="-5" b="1">
                <a:latin typeface="Times New Roman"/>
                <a:cs typeface="Times New Roman"/>
              </a:rPr>
              <a:t>)={$}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dirty="0" sz="1350" spc="40" b="1">
                <a:latin typeface="黑体"/>
                <a:cs typeface="黑体"/>
              </a:rPr>
              <a:t>而</a:t>
            </a:r>
            <a:r>
              <a:rPr dirty="0" sz="1400" b="1">
                <a:latin typeface="Times New Roman"/>
                <a:cs typeface="Times New Roman"/>
              </a:rPr>
              <a:t>+</a:t>
            </a:r>
            <a:r>
              <a:rPr dirty="0" sz="1350" b="1" i="1">
                <a:latin typeface="Symbol"/>
                <a:cs typeface="Symbol"/>
              </a:rPr>
              <a:t></a:t>
            </a:r>
            <a:r>
              <a:rPr dirty="0" sz="1400" b="1">
                <a:latin typeface="Times New Roman"/>
                <a:cs typeface="Times New Roman"/>
              </a:rPr>
              <a:t>FOLLOW(</a:t>
            </a:r>
            <a:r>
              <a:rPr dirty="0" sz="1400" b="1" i="1">
                <a:latin typeface="Times New Roman"/>
                <a:cs typeface="Times New Roman"/>
              </a:rPr>
              <a:t>E′</a:t>
            </a:r>
            <a:r>
              <a:rPr dirty="0" sz="1400" b="1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700"/>
              </a:lnSpc>
              <a:spcBef>
                <a:spcPts val="40"/>
              </a:spcBef>
            </a:pPr>
            <a:r>
              <a:rPr dirty="0" sz="1400" spc="-5" b="1">
                <a:latin typeface="Times New Roman"/>
                <a:cs typeface="Times New Roman"/>
              </a:rPr>
              <a:t>action[1,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$]=ACC</a:t>
            </a:r>
            <a:r>
              <a:rPr dirty="0" sz="1350" spc="5" b="1">
                <a:latin typeface="黑体"/>
                <a:cs typeface="黑体"/>
              </a:rPr>
              <a:t>，  </a:t>
            </a:r>
            <a:r>
              <a:rPr dirty="0" sz="1400" spc="-5" b="1">
                <a:latin typeface="Times New Roman"/>
                <a:cs typeface="Times New Roman"/>
              </a:rPr>
              <a:t>action[1,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+]=</a:t>
            </a:r>
            <a:r>
              <a:rPr dirty="0" sz="1400" spc="-5" b="1" i="1">
                <a:latin typeface="Times New Roman"/>
                <a:cs typeface="Times New Roman"/>
              </a:rPr>
              <a:t>S</a:t>
            </a:r>
            <a:r>
              <a:rPr dirty="0" sz="1400" spc="-5" b="1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46775" y="2047224"/>
            <a:ext cx="1179195" cy="1111885"/>
          </a:xfrm>
          <a:custGeom>
            <a:avLst/>
            <a:gdLst/>
            <a:ahLst/>
            <a:cxnLst/>
            <a:rect l="l" t="t" r="r" b="b"/>
            <a:pathLst>
              <a:path w="1179195" h="1111885">
                <a:moveTo>
                  <a:pt x="0" y="555872"/>
                </a:moveTo>
                <a:lnTo>
                  <a:pt x="1953" y="510282"/>
                </a:lnTo>
                <a:lnTo>
                  <a:pt x="7714" y="465707"/>
                </a:lnTo>
                <a:lnTo>
                  <a:pt x="17129" y="422289"/>
                </a:lnTo>
                <a:lnTo>
                  <a:pt x="30047" y="380173"/>
                </a:lnTo>
                <a:lnTo>
                  <a:pt x="46316" y="339501"/>
                </a:lnTo>
                <a:lnTo>
                  <a:pt x="65785" y="300417"/>
                </a:lnTo>
                <a:lnTo>
                  <a:pt x="88303" y="263062"/>
                </a:lnTo>
                <a:lnTo>
                  <a:pt x="113716" y="227581"/>
                </a:lnTo>
                <a:lnTo>
                  <a:pt x="141874" y="194116"/>
                </a:lnTo>
                <a:lnTo>
                  <a:pt x="172626" y="162811"/>
                </a:lnTo>
                <a:lnTo>
                  <a:pt x="205818" y="133808"/>
                </a:lnTo>
                <a:lnTo>
                  <a:pt x="241301" y="107251"/>
                </a:lnTo>
                <a:lnTo>
                  <a:pt x="278921" y="83282"/>
                </a:lnTo>
                <a:lnTo>
                  <a:pt x="318527" y="62045"/>
                </a:lnTo>
                <a:lnTo>
                  <a:pt x="359968" y="43683"/>
                </a:lnTo>
                <a:lnTo>
                  <a:pt x="403092" y="28338"/>
                </a:lnTo>
                <a:lnTo>
                  <a:pt x="447747" y="16155"/>
                </a:lnTo>
                <a:lnTo>
                  <a:pt x="493782" y="7275"/>
                </a:lnTo>
                <a:lnTo>
                  <a:pt x="541044" y="1842"/>
                </a:lnTo>
                <a:lnTo>
                  <a:pt x="589383" y="0"/>
                </a:lnTo>
                <a:lnTo>
                  <a:pt x="637721" y="1842"/>
                </a:lnTo>
                <a:lnTo>
                  <a:pt x="684983" y="7275"/>
                </a:lnTo>
                <a:lnTo>
                  <a:pt x="731018" y="16155"/>
                </a:lnTo>
                <a:lnTo>
                  <a:pt x="775673" y="28338"/>
                </a:lnTo>
                <a:lnTo>
                  <a:pt x="818797" y="43683"/>
                </a:lnTo>
                <a:lnTo>
                  <a:pt x="860238" y="62045"/>
                </a:lnTo>
                <a:lnTo>
                  <a:pt x="899844" y="83282"/>
                </a:lnTo>
                <a:lnTo>
                  <a:pt x="937464" y="107251"/>
                </a:lnTo>
                <a:lnTo>
                  <a:pt x="972947" y="133808"/>
                </a:lnTo>
                <a:lnTo>
                  <a:pt x="1006139" y="162811"/>
                </a:lnTo>
                <a:lnTo>
                  <a:pt x="1036890" y="194116"/>
                </a:lnTo>
                <a:lnTo>
                  <a:pt x="1065049" y="227581"/>
                </a:lnTo>
                <a:lnTo>
                  <a:pt x="1090462" y="263062"/>
                </a:lnTo>
                <a:lnTo>
                  <a:pt x="1112980" y="300417"/>
                </a:lnTo>
                <a:lnTo>
                  <a:pt x="1132449" y="339501"/>
                </a:lnTo>
                <a:lnTo>
                  <a:pt x="1148718" y="380173"/>
                </a:lnTo>
                <a:lnTo>
                  <a:pt x="1161636" y="422289"/>
                </a:lnTo>
                <a:lnTo>
                  <a:pt x="1171051" y="465707"/>
                </a:lnTo>
                <a:lnTo>
                  <a:pt x="1176812" y="510282"/>
                </a:lnTo>
                <a:lnTo>
                  <a:pt x="1178766" y="555872"/>
                </a:lnTo>
                <a:lnTo>
                  <a:pt x="1176812" y="601462"/>
                </a:lnTo>
                <a:lnTo>
                  <a:pt x="1171051" y="646037"/>
                </a:lnTo>
                <a:lnTo>
                  <a:pt x="1161636" y="689455"/>
                </a:lnTo>
                <a:lnTo>
                  <a:pt x="1148718" y="731571"/>
                </a:lnTo>
                <a:lnTo>
                  <a:pt x="1132449" y="772243"/>
                </a:lnTo>
                <a:lnTo>
                  <a:pt x="1112980" y="811327"/>
                </a:lnTo>
                <a:lnTo>
                  <a:pt x="1090462" y="848682"/>
                </a:lnTo>
                <a:lnTo>
                  <a:pt x="1065049" y="884163"/>
                </a:lnTo>
                <a:lnTo>
                  <a:pt x="1036890" y="917628"/>
                </a:lnTo>
                <a:lnTo>
                  <a:pt x="1006139" y="948933"/>
                </a:lnTo>
                <a:lnTo>
                  <a:pt x="972947" y="977936"/>
                </a:lnTo>
                <a:lnTo>
                  <a:pt x="937464" y="1004493"/>
                </a:lnTo>
                <a:lnTo>
                  <a:pt x="899844" y="1028462"/>
                </a:lnTo>
                <a:lnTo>
                  <a:pt x="860238" y="1049699"/>
                </a:lnTo>
                <a:lnTo>
                  <a:pt x="818797" y="1068061"/>
                </a:lnTo>
                <a:lnTo>
                  <a:pt x="775673" y="1083406"/>
                </a:lnTo>
                <a:lnTo>
                  <a:pt x="731018" y="1095589"/>
                </a:lnTo>
                <a:lnTo>
                  <a:pt x="684983" y="1104469"/>
                </a:lnTo>
                <a:lnTo>
                  <a:pt x="637721" y="1109902"/>
                </a:lnTo>
                <a:lnTo>
                  <a:pt x="589383" y="1111745"/>
                </a:lnTo>
                <a:lnTo>
                  <a:pt x="541044" y="1109902"/>
                </a:lnTo>
                <a:lnTo>
                  <a:pt x="493782" y="1104469"/>
                </a:lnTo>
                <a:lnTo>
                  <a:pt x="447747" y="1095589"/>
                </a:lnTo>
                <a:lnTo>
                  <a:pt x="403092" y="1083406"/>
                </a:lnTo>
                <a:lnTo>
                  <a:pt x="359968" y="1068061"/>
                </a:lnTo>
                <a:lnTo>
                  <a:pt x="318527" y="1049699"/>
                </a:lnTo>
                <a:lnTo>
                  <a:pt x="278921" y="1028462"/>
                </a:lnTo>
                <a:lnTo>
                  <a:pt x="241301" y="1004493"/>
                </a:lnTo>
                <a:lnTo>
                  <a:pt x="205818" y="977936"/>
                </a:lnTo>
                <a:lnTo>
                  <a:pt x="172626" y="948933"/>
                </a:lnTo>
                <a:lnTo>
                  <a:pt x="141874" y="917628"/>
                </a:lnTo>
                <a:lnTo>
                  <a:pt x="113716" y="884163"/>
                </a:lnTo>
                <a:lnTo>
                  <a:pt x="88303" y="848682"/>
                </a:lnTo>
                <a:lnTo>
                  <a:pt x="65785" y="811327"/>
                </a:lnTo>
                <a:lnTo>
                  <a:pt x="46316" y="772243"/>
                </a:lnTo>
                <a:lnTo>
                  <a:pt x="30047" y="731571"/>
                </a:lnTo>
                <a:lnTo>
                  <a:pt x="17129" y="689455"/>
                </a:lnTo>
                <a:lnTo>
                  <a:pt x="7714" y="646037"/>
                </a:lnTo>
                <a:lnTo>
                  <a:pt x="1953" y="601462"/>
                </a:lnTo>
                <a:lnTo>
                  <a:pt x="0" y="555872"/>
                </a:lnTo>
                <a:close/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27387" y="2987495"/>
            <a:ext cx="4735195" cy="3771900"/>
          </a:xfrm>
          <a:custGeom>
            <a:avLst/>
            <a:gdLst/>
            <a:ahLst/>
            <a:cxnLst/>
            <a:rect l="l" t="t" r="r" b="b"/>
            <a:pathLst>
              <a:path w="4735195" h="3771900">
                <a:moveTo>
                  <a:pt x="4735023" y="2798077"/>
                </a:moveTo>
                <a:lnTo>
                  <a:pt x="1426480" y="2798077"/>
                </a:lnTo>
                <a:lnTo>
                  <a:pt x="1426480" y="3771873"/>
                </a:lnTo>
                <a:lnTo>
                  <a:pt x="4735023" y="3771873"/>
                </a:lnTo>
                <a:lnTo>
                  <a:pt x="4735023" y="2798077"/>
                </a:lnTo>
                <a:close/>
              </a:path>
              <a:path w="4735195" h="3771900">
                <a:moveTo>
                  <a:pt x="0" y="0"/>
                </a:moveTo>
                <a:lnTo>
                  <a:pt x="1977904" y="2798077"/>
                </a:lnTo>
                <a:lnTo>
                  <a:pt x="2805040" y="2798077"/>
                </a:lnTo>
                <a:lnTo>
                  <a:pt x="0" y="0"/>
                </a:lnTo>
                <a:close/>
              </a:path>
            </a:pathLst>
          </a:custGeom>
          <a:solidFill>
            <a:srgbClr val="0099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27387" y="2987496"/>
            <a:ext cx="4735195" cy="3771900"/>
          </a:xfrm>
          <a:custGeom>
            <a:avLst/>
            <a:gdLst/>
            <a:ahLst/>
            <a:cxnLst/>
            <a:rect l="l" t="t" r="r" b="b"/>
            <a:pathLst>
              <a:path w="4735195" h="3771900">
                <a:moveTo>
                  <a:pt x="1426480" y="2798077"/>
                </a:moveTo>
                <a:lnTo>
                  <a:pt x="1977904" y="2798077"/>
                </a:lnTo>
                <a:lnTo>
                  <a:pt x="0" y="0"/>
                </a:lnTo>
                <a:lnTo>
                  <a:pt x="2805040" y="2798077"/>
                </a:lnTo>
                <a:lnTo>
                  <a:pt x="4735024" y="2798077"/>
                </a:lnTo>
                <a:lnTo>
                  <a:pt x="4735024" y="2960378"/>
                </a:lnTo>
                <a:lnTo>
                  <a:pt x="4735024" y="3203826"/>
                </a:lnTo>
                <a:lnTo>
                  <a:pt x="4735024" y="3771873"/>
                </a:lnTo>
                <a:lnTo>
                  <a:pt x="2805040" y="3771873"/>
                </a:lnTo>
                <a:lnTo>
                  <a:pt x="1977904" y="3771873"/>
                </a:lnTo>
                <a:lnTo>
                  <a:pt x="1426480" y="3771873"/>
                </a:lnTo>
                <a:lnTo>
                  <a:pt x="1426480" y="3203826"/>
                </a:lnTo>
                <a:lnTo>
                  <a:pt x="1426480" y="2960378"/>
                </a:lnTo>
                <a:lnTo>
                  <a:pt x="1426480" y="2798077"/>
                </a:lnTo>
                <a:close/>
              </a:path>
            </a:pathLst>
          </a:custGeom>
          <a:ln w="9525">
            <a:solidFill>
              <a:srgbClr val="33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032607" y="5817108"/>
            <a:ext cx="3063875" cy="876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FOLLOW(</a:t>
            </a:r>
            <a:r>
              <a:rPr dirty="0" sz="1400" spc="-5" b="1" i="1">
                <a:latin typeface="Times New Roman"/>
                <a:cs typeface="Times New Roman"/>
              </a:rPr>
              <a:t>E</a:t>
            </a:r>
            <a:r>
              <a:rPr dirty="0" sz="1400" spc="-5" b="1">
                <a:latin typeface="Times New Roman"/>
                <a:cs typeface="Times New Roman"/>
              </a:rPr>
              <a:t>)={+, ),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$}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dirty="0" sz="1350" spc="40" b="1">
                <a:latin typeface="黑体"/>
                <a:cs typeface="黑体"/>
              </a:rPr>
              <a:t>而</a:t>
            </a:r>
            <a:r>
              <a:rPr dirty="0" sz="1400" b="1">
                <a:latin typeface="Times New Roman"/>
                <a:cs typeface="Times New Roman"/>
              </a:rPr>
              <a:t>*</a:t>
            </a:r>
            <a:r>
              <a:rPr dirty="0" sz="1350" b="1" i="1">
                <a:latin typeface="Symbol"/>
                <a:cs typeface="Symbol"/>
              </a:rPr>
              <a:t></a:t>
            </a:r>
            <a:r>
              <a:rPr dirty="0" sz="1400" b="1">
                <a:latin typeface="Times New Roman"/>
                <a:cs typeface="Times New Roman"/>
              </a:rPr>
              <a:t>FOLLOW(</a:t>
            </a:r>
            <a:r>
              <a:rPr dirty="0" sz="1400" b="1" i="1">
                <a:latin typeface="Times New Roman"/>
                <a:cs typeface="Times New Roman"/>
              </a:rPr>
              <a:t>E</a:t>
            </a:r>
            <a:r>
              <a:rPr dirty="0" sz="1400" b="1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1400"/>
              </a:lnSpc>
            </a:pPr>
            <a:r>
              <a:rPr dirty="0" sz="1400" spc="-5" b="1">
                <a:latin typeface="Times New Roman"/>
                <a:cs typeface="Times New Roman"/>
              </a:rPr>
              <a:t>action[2, +]=action[2, )]=action[2, $]=</a:t>
            </a:r>
            <a:r>
              <a:rPr dirty="0" sz="1400" spc="-5" b="1" i="1">
                <a:latin typeface="Times New Roman"/>
                <a:cs typeface="Times New Roman"/>
              </a:rPr>
              <a:t>R</a:t>
            </a:r>
            <a:r>
              <a:rPr dirty="0" sz="1400" spc="-5" b="1">
                <a:latin typeface="Times New Roman"/>
                <a:cs typeface="Times New Roman"/>
              </a:rPr>
              <a:t>2  action[2, *]=</a:t>
            </a:r>
            <a:r>
              <a:rPr dirty="0" sz="1400" spc="-5" b="1" i="1">
                <a:latin typeface="Times New Roman"/>
                <a:cs typeface="Times New Roman"/>
              </a:rPr>
              <a:t>S</a:t>
            </a:r>
            <a:r>
              <a:rPr dirty="0" sz="1400" spc="-5" b="1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71898" y="670360"/>
            <a:ext cx="1179195" cy="1111885"/>
          </a:xfrm>
          <a:custGeom>
            <a:avLst/>
            <a:gdLst/>
            <a:ahLst/>
            <a:cxnLst/>
            <a:rect l="l" t="t" r="r" b="b"/>
            <a:pathLst>
              <a:path w="1179195" h="1111885">
                <a:moveTo>
                  <a:pt x="0" y="555872"/>
                </a:moveTo>
                <a:lnTo>
                  <a:pt x="1953" y="510282"/>
                </a:lnTo>
                <a:lnTo>
                  <a:pt x="7714" y="465707"/>
                </a:lnTo>
                <a:lnTo>
                  <a:pt x="17129" y="422289"/>
                </a:lnTo>
                <a:lnTo>
                  <a:pt x="30047" y="380173"/>
                </a:lnTo>
                <a:lnTo>
                  <a:pt x="46316" y="339501"/>
                </a:lnTo>
                <a:lnTo>
                  <a:pt x="65785" y="300417"/>
                </a:lnTo>
                <a:lnTo>
                  <a:pt x="88303" y="263062"/>
                </a:lnTo>
                <a:lnTo>
                  <a:pt x="113716" y="227581"/>
                </a:lnTo>
                <a:lnTo>
                  <a:pt x="141874" y="194116"/>
                </a:lnTo>
                <a:lnTo>
                  <a:pt x="172626" y="162811"/>
                </a:lnTo>
                <a:lnTo>
                  <a:pt x="205818" y="133808"/>
                </a:lnTo>
                <a:lnTo>
                  <a:pt x="241301" y="107251"/>
                </a:lnTo>
                <a:lnTo>
                  <a:pt x="278921" y="83282"/>
                </a:lnTo>
                <a:lnTo>
                  <a:pt x="318527" y="62045"/>
                </a:lnTo>
                <a:lnTo>
                  <a:pt x="359968" y="43683"/>
                </a:lnTo>
                <a:lnTo>
                  <a:pt x="403092" y="28338"/>
                </a:lnTo>
                <a:lnTo>
                  <a:pt x="447747" y="16155"/>
                </a:lnTo>
                <a:lnTo>
                  <a:pt x="493782" y="7275"/>
                </a:lnTo>
                <a:lnTo>
                  <a:pt x="541044" y="1842"/>
                </a:lnTo>
                <a:lnTo>
                  <a:pt x="589383" y="0"/>
                </a:lnTo>
                <a:lnTo>
                  <a:pt x="637721" y="1842"/>
                </a:lnTo>
                <a:lnTo>
                  <a:pt x="684983" y="7275"/>
                </a:lnTo>
                <a:lnTo>
                  <a:pt x="731018" y="16155"/>
                </a:lnTo>
                <a:lnTo>
                  <a:pt x="775673" y="28338"/>
                </a:lnTo>
                <a:lnTo>
                  <a:pt x="818797" y="43683"/>
                </a:lnTo>
                <a:lnTo>
                  <a:pt x="860238" y="62045"/>
                </a:lnTo>
                <a:lnTo>
                  <a:pt x="899844" y="83282"/>
                </a:lnTo>
                <a:lnTo>
                  <a:pt x="937464" y="107251"/>
                </a:lnTo>
                <a:lnTo>
                  <a:pt x="972947" y="133808"/>
                </a:lnTo>
                <a:lnTo>
                  <a:pt x="1006139" y="162811"/>
                </a:lnTo>
                <a:lnTo>
                  <a:pt x="1036890" y="194116"/>
                </a:lnTo>
                <a:lnTo>
                  <a:pt x="1065049" y="227581"/>
                </a:lnTo>
                <a:lnTo>
                  <a:pt x="1090462" y="263062"/>
                </a:lnTo>
                <a:lnTo>
                  <a:pt x="1112980" y="300417"/>
                </a:lnTo>
                <a:lnTo>
                  <a:pt x="1132449" y="339501"/>
                </a:lnTo>
                <a:lnTo>
                  <a:pt x="1148718" y="380173"/>
                </a:lnTo>
                <a:lnTo>
                  <a:pt x="1161636" y="422289"/>
                </a:lnTo>
                <a:lnTo>
                  <a:pt x="1171051" y="465707"/>
                </a:lnTo>
                <a:lnTo>
                  <a:pt x="1176812" y="510282"/>
                </a:lnTo>
                <a:lnTo>
                  <a:pt x="1178766" y="555872"/>
                </a:lnTo>
                <a:lnTo>
                  <a:pt x="1176812" y="601462"/>
                </a:lnTo>
                <a:lnTo>
                  <a:pt x="1171051" y="646037"/>
                </a:lnTo>
                <a:lnTo>
                  <a:pt x="1161636" y="689455"/>
                </a:lnTo>
                <a:lnTo>
                  <a:pt x="1148718" y="731571"/>
                </a:lnTo>
                <a:lnTo>
                  <a:pt x="1132449" y="772243"/>
                </a:lnTo>
                <a:lnTo>
                  <a:pt x="1112980" y="811327"/>
                </a:lnTo>
                <a:lnTo>
                  <a:pt x="1090462" y="848682"/>
                </a:lnTo>
                <a:lnTo>
                  <a:pt x="1065049" y="884163"/>
                </a:lnTo>
                <a:lnTo>
                  <a:pt x="1036890" y="917628"/>
                </a:lnTo>
                <a:lnTo>
                  <a:pt x="1006139" y="948933"/>
                </a:lnTo>
                <a:lnTo>
                  <a:pt x="972947" y="977936"/>
                </a:lnTo>
                <a:lnTo>
                  <a:pt x="937464" y="1004493"/>
                </a:lnTo>
                <a:lnTo>
                  <a:pt x="899844" y="1028462"/>
                </a:lnTo>
                <a:lnTo>
                  <a:pt x="860238" y="1049699"/>
                </a:lnTo>
                <a:lnTo>
                  <a:pt x="818797" y="1068061"/>
                </a:lnTo>
                <a:lnTo>
                  <a:pt x="775673" y="1083406"/>
                </a:lnTo>
                <a:lnTo>
                  <a:pt x="731018" y="1095589"/>
                </a:lnTo>
                <a:lnTo>
                  <a:pt x="684983" y="1104469"/>
                </a:lnTo>
                <a:lnTo>
                  <a:pt x="637721" y="1109902"/>
                </a:lnTo>
                <a:lnTo>
                  <a:pt x="589383" y="1111745"/>
                </a:lnTo>
                <a:lnTo>
                  <a:pt x="541044" y="1109902"/>
                </a:lnTo>
                <a:lnTo>
                  <a:pt x="493782" y="1104469"/>
                </a:lnTo>
                <a:lnTo>
                  <a:pt x="447747" y="1095589"/>
                </a:lnTo>
                <a:lnTo>
                  <a:pt x="403092" y="1083406"/>
                </a:lnTo>
                <a:lnTo>
                  <a:pt x="359968" y="1068061"/>
                </a:lnTo>
                <a:lnTo>
                  <a:pt x="318527" y="1049699"/>
                </a:lnTo>
                <a:lnTo>
                  <a:pt x="278921" y="1028462"/>
                </a:lnTo>
                <a:lnTo>
                  <a:pt x="241301" y="1004493"/>
                </a:lnTo>
                <a:lnTo>
                  <a:pt x="205818" y="977936"/>
                </a:lnTo>
                <a:lnTo>
                  <a:pt x="172626" y="948933"/>
                </a:lnTo>
                <a:lnTo>
                  <a:pt x="141874" y="917628"/>
                </a:lnTo>
                <a:lnTo>
                  <a:pt x="113716" y="884163"/>
                </a:lnTo>
                <a:lnTo>
                  <a:pt x="88303" y="848682"/>
                </a:lnTo>
                <a:lnTo>
                  <a:pt x="65785" y="811327"/>
                </a:lnTo>
                <a:lnTo>
                  <a:pt x="46316" y="772243"/>
                </a:lnTo>
                <a:lnTo>
                  <a:pt x="30047" y="731571"/>
                </a:lnTo>
                <a:lnTo>
                  <a:pt x="17129" y="689455"/>
                </a:lnTo>
                <a:lnTo>
                  <a:pt x="7714" y="646037"/>
                </a:lnTo>
                <a:lnTo>
                  <a:pt x="1953" y="601462"/>
                </a:lnTo>
                <a:lnTo>
                  <a:pt x="0" y="555872"/>
                </a:lnTo>
                <a:close/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50279" y="1701550"/>
            <a:ext cx="2432685" cy="2844800"/>
          </a:xfrm>
          <a:custGeom>
            <a:avLst/>
            <a:gdLst/>
            <a:ahLst/>
            <a:cxnLst/>
            <a:rect l="l" t="t" r="r" b="b"/>
            <a:pathLst>
              <a:path w="2432684" h="2844800">
                <a:moveTo>
                  <a:pt x="2432210" y="1693843"/>
                </a:moveTo>
                <a:lnTo>
                  <a:pt x="361980" y="1693843"/>
                </a:lnTo>
                <a:lnTo>
                  <a:pt x="361980" y="2844311"/>
                </a:lnTo>
                <a:lnTo>
                  <a:pt x="2432210" y="2844311"/>
                </a:lnTo>
                <a:lnTo>
                  <a:pt x="2432210" y="1693843"/>
                </a:lnTo>
                <a:close/>
              </a:path>
              <a:path w="2432684" h="2844800">
                <a:moveTo>
                  <a:pt x="0" y="0"/>
                </a:moveTo>
                <a:lnTo>
                  <a:pt x="707019" y="1693843"/>
                </a:lnTo>
                <a:lnTo>
                  <a:pt x="1224575" y="1693843"/>
                </a:lnTo>
                <a:lnTo>
                  <a:pt x="0" y="0"/>
                </a:lnTo>
                <a:close/>
              </a:path>
            </a:pathLst>
          </a:custGeom>
          <a:solidFill>
            <a:srgbClr val="0099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50279" y="1701550"/>
            <a:ext cx="2432685" cy="2844800"/>
          </a:xfrm>
          <a:custGeom>
            <a:avLst/>
            <a:gdLst/>
            <a:ahLst/>
            <a:cxnLst/>
            <a:rect l="l" t="t" r="r" b="b"/>
            <a:pathLst>
              <a:path w="2432684" h="2844800">
                <a:moveTo>
                  <a:pt x="361980" y="1693844"/>
                </a:moveTo>
                <a:lnTo>
                  <a:pt x="707018" y="1693844"/>
                </a:lnTo>
                <a:lnTo>
                  <a:pt x="0" y="0"/>
                </a:lnTo>
                <a:lnTo>
                  <a:pt x="1224576" y="1693844"/>
                </a:lnTo>
                <a:lnTo>
                  <a:pt x="2432210" y="1693844"/>
                </a:lnTo>
                <a:lnTo>
                  <a:pt x="2432210" y="1885589"/>
                </a:lnTo>
                <a:lnTo>
                  <a:pt x="2432210" y="2173205"/>
                </a:lnTo>
                <a:lnTo>
                  <a:pt x="2432210" y="2844311"/>
                </a:lnTo>
                <a:lnTo>
                  <a:pt x="1224576" y="2844311"/>
                </a:lnTo>
                <a:lnTo>
                  <a:pt x="707018" y="2844311"/>
                </a:lnTo>
                <a:lnTo>
                  <a:pt x="361980" y="2844311"/>
                </a:lnTo>
                <a:lnTo>
                  <a:pt x="361980" y="2173205"/>
                </a:lnTo>
                <a:lnTo>
                  <a:pt x="361980" y="1885589"/>
                </a:lnTo>
                <a:lnTo>
                  <a:pt x="361980" y="1693844"/>
                </a:lnTo>
                <a:close/>
              </a:path>
            </a:pathLst>
          </a:custGeom>
          <a:ln w="9525">
            <a:solidFill>
              <a:srgbClr val="33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990999" y="3427476"/>
            <a:ext cx="1819910" cy="1089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FOLLOW(</a:t>
            </a:r>
            <a:r>
              <a:rPr dirty="0" sz="1400" spc="-5" b="1" i="1">
                <a:latin typeface="Times New Roman"/>
                <a:cs typeface="Times New Roman"/>
              </a:rPr>
              <a:t>E</a:t>
            </a:r>
            <a:r>
              <a:rPr dirty="0" sz="1400" spc="-5" b="1">
                <a:latin typeface="Times New Roman"/>
                <a:cs typeface="Times New Roman"/>
              </a:rPr>
              <a:t>)={+, ),</a:t>
            </a:r>
            <a:r>
              <a:rPr dirty="0" sz="1400" spc="30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$}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dirty="0" sz="1350" spc="40" b="1">
                <a:latin typeface="黑体"/>
                <a:cs typeface="黑体"/>
              </a:rPr>
              <a:t>而</a:t>
            </a:r>
            <a:r>
              <a:rPr dirty="0" sz="1400" b="1">
                <a:latin typeface="Times New Roman"/>
                <a:cs typeface="Times New Roman"/>
              </a:rPr>
              <a:t>*</a:t>
            </a:r>
            <a:r>
              <a:rPr dirty="0" sz="1350" b="1" i="1">
                <a:latin typeface="Symbol"/>
                <a:cs typeface="Symbol"/>
              </a:rPr>
              <a:t></a:t>
            </a:r>
            <a:r>
              <a:rPr dirty="0" sz="1400" b="1">
                <a:latin typeface="Times New Roman"/>
                <a:cs typeface="Times New Roman"/>
              </a:rPr>
              <a:t>FOLLOW(</a:t>
            </a:r>
            <a:r>
              <a:rPr dirty="0" sz="1400" b="1" i="1">
                <a:latin typeface="Times New Roman"/>
                <a:cs typeface="Times New Roman"/>
              </a:rPr>
              <a:t>E</a:t>
            </a:r>
            <a:r>
              <a:rPr dirty="0" sz="1400" b="1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-5" b="1">
                <a:latin typeface="Times New Roman"/>
                <a:cs typeface="Times New Roman"/>
              </a:rPr>
              <a:t>action[9, +]=action[9,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)]</a:t>
            </a:r>
            <a:endParaRPr sz="1400">
              <a:latin typeface="Times New Roman"/>
              <a:cs typeface="Times New Roman"/>
            </a:endParaRPr>
          </a:p>
          <a:p>
            <a:pPr marL="12700" marR="539750">
              <a:lnSpc>
                <a:spcPct val="100000"/>
              </a:lnSpc>
              <a:spcBef>
                <a:spcPts val="25"/>
              </a:spcBef>
            </a:pPr>
            <a:r>
              <a:rPr dirty="0" sz="1400" spc="-5" b="1">
                <a:latin typeface="Times New Roman"/>
                <a:cs typeface="Times New Roman"/>
              </a:rPr>
              <a:t>=action[9,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$]=</a:t>
            </a:r>
            <a:r>
              <a:rPr dirty="0" sz="1400" spc="-5" b="1" i="1">
                <a:latin typeface="Times New Roman"/>
                <a:cs typeface="Times New Roman"/>
              </a:rPr>
              <a:t>R</a:t>
            </a:r>
            <a:r>
              <a:rPr dirty="0" sz="1400" spc="-5" b="1">
                <a:latin typeface="Times New Roman"/>
                <a:cs typeface="Times New Roman"/>
              </a:rPr>
              <a:t>1  action[2,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*]=</a:t>
            </a:r>
            <a:r>
              <a:rPr dirty="0" sz="1400" spc="-5" b="1" i="1">
                <a:latin typeface="Times New Roman"/>
                <a:cs typeface="Times New Roman"/>
              </a:rPr>
              <a:t>S</a:t>
            </a:r>
            <a:r>
              <a:rPr dirty="0" sz="1400" spc="-5" b="1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88</a:t>
            </a:fld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88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课堂练习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201211"/>
            <a:ext cx="8071484" cy="255651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考虑如下文法</a:t>
            </a:r>
            <a:r>
              <a:rPr dirty="0" baseline="1010" sz="4125" spc="44" b="1">
                <a:latin typeface="黑体"/>
                <a:cs typeface="黑体"/>
              </a:rPr>
              <a:t>G：</a:t>
            </a:r>
            <a:endParaRPr baseline="1010" sz="4125">
              <a:latin typeface="黑体"/>
              <a:cs typeface="黑体"/>
            </a:endParaRPr>
          </a:p>
          <a:p>
            <a:pPr marL="927100" marR="4994275">
              <a:lnSpc>
                <a:spcPts val="4010"/>
              </a:lnSpc>
              <a:spcBef>
                <a:spcPts val="95"/>
              </a:spcBef>
              <a:tabLst>
                <a:tab pos="1814195" algn="l"/>
              </a:tabLst>
            </a:pPr>
            <a:r>
              <a:rPr dirty="0" sz="2750" spc="10" b="1">
                <a:latin typeface="黑体"/>
                <a:cs typeface="黑体"/>
              </a:rPr>
              <a:t>E</a:t>
            </a:r>
            <a:r>
              <a:rPr dirty="0" sz="2750" spc="35" b="1">
                <a:latin typeface="黑体"/>
                <a:cs typeface="黑体"/>
              </a:rPr>
              <a:t> </a:t>
            </a:r>
            <a:r>
              <a:rPr dirty="0" sz="2750" spc="45">
                <a:latin typeface="Wingdings"/>
                <a:cs typeface="Wingdings"/>
              </a:rPr>
              <a:t></a:t>
            </a:r>
            <a:r>
              <a:rPr dirty="0" sz="2750" spc="45">
                <a:latin typeface="Times New Roman"/>
                <a:cs typeface="Times New Roman"/>
              </a:rPr>
              <a:t>	</a:t>
            </a:r>
            <a:r>
              <a:rPr dirty="0" sz="2750" spc="20" b="1">
                <a:latin typeface="黑体"/>
                <a:cs typeface="黑体"/>
              </a:rPr>
              <a:t>(L) </a:t>
            </a:r>
            <a:r>
              <a:rPr dirty="0" sz="2750" spc="10" b="1">
                <a:latin typeface="黑体"/>
                <a:cs typeface="黑体"/>
              </a:rPr>
              <a:t>|</a:t>
            </a:r>
            <a:r>
              <a:rPr dirty="0" sz="2750" spc="-35" b="1">
                <a:latin typeface="黑体"/>
                <a:cs typeface="黑体"/>
              </a:rPr>
              <a:t> </a:t>
            </a:r>
            <a:r>
              <a:rPr dirty="0" sz="2750" spc="10" b="1">
                <a:latin typeface="黑体"/>
                <a:cs typeface="黑体"/>
              </a:rPr>
              <a:t>a  </a:t>
            </a:r>
            <a:r>
              <a:rPr dirty="0" sz="2750" b="1">
                <a:latin typeface="黑体"/>
                <a:cs typeface="黑体"/>
              </a:rPr>
              <a:t> </a:t>
            </a:r>
            <a:r>
              <a:rPr dirty="0" sz="2750" spc="10" b="1">
                <a:latin typeface="黑体"/>
                <a:cs typeface="黑体"/>
              </a:rPr>
              <a:t>L</a:t>
            </a:r>
            <a:r>
              <a:rPr dirty="0" sz="2750" spc="35" b="1">
                <a:latin typeface="黑体"/>
                <a:cs typeface="黑体"/>
              </a:rPr>
              <a:t> </a:t>
            </a:r>
            <a:r>
              <a:rPr dirty="0" sz="2750" spc="45">
                <a:latin typeface="Wingdings"/>
                <a:cs typeface="Wingdings"/>
              </a:rPr>
              <a:t></a:t>
            </a:r>
            <a:r>
              <a:rPr dirty="0" sz="2750" spc="45">
                <a:latin typeface="Times New Roman"/>
                <a:cs typeface="Times New Roman"/>
              </a:rPr>
              <a:t>	</a:t>
            </a:r>
            <a:r>
              <a:rPr dirty="0" sz="2750" spc="15" b="1">
                <a:latin typeface="黑体"/>
                <a:cs typeface="黑体"/>
              </a:rPr>
              <a:t>EL </a:t>
            </a:r>
            <a:r>
              <a:rPr dirty="0" sz="2750" spc="10" b="1">
                <a:latin typeface="黑体"/>
                <a:cs typeface="黑体"/>
              </a:rPr>
              <a:t>|</a:t>
            </a:r>
            <a:r>
              <a:rPr dirty="0" sz="2750" b="1">
                <a:latin typeface="黑体"/>
                <a:cs typeface="黑体"/>
              </a:rPr>
              <a:t> </a:t>
            </a:r>
            <a:r>
              <a:rPr dirty="0" sz="2750" spc="10" b="1">
                <a:latin typeface="黑体"/>
                <a:cs typeface="黑体"/>
              </a:rPr>
              <a:t>E</a:t>
            </a:r>
            <a:endParaRPr sz="2750">
              <a:latin typeface="黑体"/>
              <a:cs typeface="黑体"/>
            </a:endParaRPr>
          </a:p>
          <a:p>
            <a:pPr marL="550545" indent="-538480">
              <a:lnSpc>
                <a:spcPct val="100000"/>
              </a:lnSpc>
              <a:spcBef>
                <a:spcPts val="645"/>
              </a:spcBef>
              <a:buSzPct val="96363"/>
              <a:buAutoNum type="arabicParenBoth"/>
              <a:tabLst>
                <a:tab pos="551180" algn="l"/>
              </a:tabLst>
            </a:pPr>
            <a:r>
              <a:rPr dirty="0" sz="2750" spc="45" b="1">
                <a:latin typeface="黑体"/>
                <a:cs typeface="黑体"/>
              </a:rPr>
              <a:t>构造该文法的</a:t>
            </a:r>
            <a:r>
              <a:rPr dirty="0" sz="2750" spc="20" b="1">
                <a:latin typeface="黑体"/>
                <a:cs typeface="黑体"/>
              </a:rPr>
              <a:t>SLR(1)</a:t>
            </a:r>
            <a:r>
              <a:rPr dirty="0" sz="2750" spc="45" b="1">
                <a:latin typeface="黑体"/>
                <a:cs typeface="黑体"/>
              </a:rPr>
              <a:t>分析表</a:t>
            </a:r>
            <a:endParaRPr sz="2750">
              <a:latin typeface="黑体"/>
              <a:cs typeface="黑体"/>
            </a:endParaRPr>
          </a:p>
          <a:p>
            <a:pPr marL="550545" indent="-538480">
              <a:lnSpc>
                <a:spcPct val="100000"/>
              </a:lnSpc>
              <a:spcBef>
                <a:spcPts val="710"/>
              </a:spcBef>
              <a:buSzPct val="96363"/>
              <a:buAutoNum type="arabicParenBoth"/>
              <a:tabLst>
                <a:tab pos="551180" algn="l"/>
              </a:tabLst>
            </a:pPr>
            <a:r>
              <a:rPr dirty="0" sz="2750" spc="45" b="1">
                <a:latin typeface="黑体"/>
                <a:cs typeface="黑体"/>
              </a:rPr>
              <a:t>给出对输入符号串</a:t>
            </a:r>
            <a:r>
              <a:rPr dirty="0" sz="2750" spc="20" b="1">
                <a:latin typeface="黑体"/>
                <a:cs typeface="黑体"/>
              </a:rPr>
              <a:t>(aa(a))</a:t>
            </a:r>
            <a:r>
              <a:rPr dirty="0" sz="2750" spc="45" b="1">
                <a:latin typeface="黑体"/>
                <a:cs typeface="黑体"/>
              </a:rPr>
              <a:t>的移进</a:t>
            </a:r>
            <a:r>
              <a:rPr dirty="0" sz="2750" spc="20" b="1">
                <a:latin typeface="黑体"/>
                <a:cs typeface="黑体"/>
              </a:rPr>
              <a:t>-</a:t>
            </a:r>
            <a:r>
              <a:rPr dirty="0" sz="2750" spc="45" b="1">
                <a:latin typeface="黑体"/>
                <a:cs typeface="黑体"/>
              </a:rPr>
              <a:t>归约分析动作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585"/>
              </a:lnSpc>
            </a:pPr>
            <a:fld id="{81D60167-4931-47E6-BA6A-407CBD079E47}" type="slidenum">
              <a:rPr dirty="0"/>
              <a:t>88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336803"/>
            <a:ext cx="7332980" cy="998219"/>
          </a:xfrm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dirty="0" sz="3100" spc="95">
                <a:solidFill>
                  <a:srgbClr val="3333FF"/>
                </a:solidFill>
              </a:rPr>
              <a:t>每一个</a:t>
            </a:r>
            <a:r>
              <a:rPr dirty="0" sz="3200" spc="-5">
                <a:solidFill>
                  <a:srgbClr val="3333FF"/>
                </a:solidFill>
                <a:latin typeface="Verdana"/>
                <a:cs typeface="Verdana"/>
              </a:rPr>
              <a:t>SLR(1)</a:t>
            </a:r>
            <a:r>
              <a:rPr dirty="0" sz="3100" spc="95">
                <a:solidFill>
                  <a:srgbClr val="3333FF"/>
                </a:solidFill>
              </a:rPr>
              <a:t>文法都是无二义的文法 </a:t>
            </a:r>
            <a:r>
              <a:rPr dirty="0" sz="3100" spc="95">
                <a:solidFill>
                  <a:srgbClr val="000000"/>
                </a:solidFill>
              </a:rPr>
              <a:t>但并非无二义的文法都是</a:t>
            </a:r>
            <a:r>
              <a:rPr dirty="0" sz="320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dirty="0" sz="3200" spc="-5">
                <a:solidFill>
                  <a:srgbClr val="000000"/>
                </a:solidFill>
                <a:latin typeface="Verdana"/>
                <a:cs typeface="Verdana"/>
              </a:rPr>
              <a:t>LR(1</a:t>
            </a:r>
            <a:r>
              <a:rPr dirty="0" sz="320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r>
              <a:rPr dirty="0" sz="3100" spc="95">
                <a:solidFill>
                  <a:srgbClr val="000000"/>
                </a:solidFill>
              </a:rPr>
              <a:t>文法。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227" y="1611544"/>
            <a:ext cx="6764655" cy="3748404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例：有文法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67" b="1">
                <a:latin typeface="黑体"/>
                <a:cs typeface="黑体"/>
              </a:rPr>
              <a:t>具有如下产生式：</a:t>
            </a:r>
            <a:endParaRPr baseline="1010" sz="4125">
              <a:latin typeface="黑体"/>
              <a:cs typeface="黑体"/>
            </a:endParaRPr>
          </a:p>
          <a:p>
            <a:pPr marL="1621790">
              <a:lnSpc>
                <a:spcPct val="100000"/>
              </a:lnSpc>
              <a:spcBef>
                <a:spcPts val="540"/>
              </a:spcBef>
            </a:pPr>
            <a:r>
              <a:rPr dirty="0" sz="2400" spc="5" b="1">
                <a:latin typeface="Verdana"/>
                <a:cs typeface="Verdana"/>
              </a:rPr>
              <a:t>S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L=R</a:t>
            </a:r>
            <a:endParaRPr sz="2400">
              <a:latin typeface="Verdana"/>
              <a:cs typeface="Verdana"/>
            </a:endParaRPr>
          </a:p>
          <a:p>
            <a:pPr marL="1621790" marR="4182110">
              <a:lnSpc>
                <a:spcPct val="120000"/>
              </a:lnSpc>
              <a:spcBef>
                <a:spcPts val="50"/>
              </a:spcBef>
            </a:pPr>
            <a:r>
              <a:rPr dirty="0" sz="2400" spc="10" b="1">
                <a:latin typeface="Verdana"/>
                <a:cs typeface="Verdana"/>
              </a:rPr>
              <a:t>S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R  </a:t>
            </a:r>
            <a:r>
              <a:rPr dirty="0" sz="2400" spc="-5" b="1">
                <a:latin typeface="Verdana"/>
                <a:cs typeface="Verdana"/>
              </a:rPr>
              <a:t>L</a:t>
            </a:r>
            <a:r>
              <a:rPr dirty="0" baseline="1182" sz="3525" spc="75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*R  </a:t>
            </a:r>
            <a:r>
              <a:rPr dirty="0" sz="2400" spc="10" b="1">
                <a:latin typeface="Verdana"/>
                <a:cs typeface="Verdana"/>
              </a:rPr>
              <a:t>L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id</a:t>
            </a:r>
            <a:endParaRPr sz="2400">
              <a:latin typeface="Verdana"/>
              <a:cs typeface="Verdana"/>
            </a:endParaRPr>
          </a:p>
          <a:p>
            <a:pPr marL="1621790">
              <a:lnSpc>
                <a:spcPct val="100000"/>
              </a:lnSpc>
              <a:spcBef>
                <a:spcPts val="505"/>
              </a:spcBef>
              <a:tabLst>
                <a:tab pos="3507740" algn="l"/>
              </a:tabLst>
            </a:pPr>
            <a:r>
              <a:rPr dirty="0" sz="2400" spc="15" b="1">
                <a:latin typeface="Verdana"/>
                <a:cs typeface="Verdana"/>
              </a:rPr>
              <a:t>R</a:t>
            </a:r>
            <a:r>
              <a:rPr dirty="0" baseline="1182" sz="3525" spc="22" b="1" i="1">
                <a:latin typeface="Symbol"/>
                <a:cs typeface="Symbol"/>
              </a:rPr>
              <a:t></a:t>
            </a:r>
            <a:r>
              <a:rPr dirty="0" sz="2400" spc="15" b="1">
                <a:latin typeface="Verdana"/>
                <a:cs typeface="Verdana"/>
              </a:rPr>
              <a:t>L	</a:t>
            </a:r>
            <a:r>
              <a:rPr dirty="0" baseline="1182" sz="3525" spc="75" b="1">
                <a:latin typeface="黑体"/>
                <a:cs typeface="黑体"/>
              </a:rPr>
              <a:t>（文法</a:t>
            </a:r>
            <a:r>
              <a:rPr dirty="0" sz="2400" spc="10" b="1">
                <a:latin typeface="Verdana"/>
                <a:cs typeface="Verdana"/>
              </a:rPr>
              <a:t>4.7</a:t>
            </a:r>
            <a:r>
              <a:rPr dirty="0" baseline="1182" sz="3525" spc="15" b="1">
                <a:latin typeface="黑体"/>
                <a:cs typeface="黑体"/>
              </a:rPr>
              <a:t>）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该文法无二义性，但不是</a:t>
            </a:r>
            <a:r>
              <a:rPr dirty="0" sz="2800" spc="-5" b="1">
                <a:latin typeface="Verdana"/>
                <a:cs typeface="Verdana"/>
              </a:rPr>
              <a:t>SLR(1)</a:t>
            </a:r>
            <a:r>
              <a:rPr dirty="0" baseline="1010" sz="4125" spc="67" b="1">
                <a:latin typeface="黑体"/>
                <a:cs typeface="黑体"/>
              </a:rPr>
              <a:t>文法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拓广文法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b="1" i="1">
                <a:latin typeface="Symbol"/>
                <a:cs typeface="Symbol"/>
              </a:rPr>
              <a:t></a:t>
            </a:r>
            <a:r>
              <a:rPr dirty="0" baseline="1010" sz="4125" spc="67" b="1">
                <a:latin typeface="黑体"/>
                <a:cs typeface="黑体"/>
              </a:rPr>
              <a:t>的产生式如下：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28" y="5321300"/>
            <a:ext cx="1630045" cy="91566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latin typeface="Verdana"/>
                <a:cs typeface="Verdana"/>
              </a:rPr>
              <a:t>(0)</a:t>
            </a:r>
            <a:r>
              <a:rPr dirty="0" sz="2400" spc="-35" b="1">
                <a:latin typeface="Verdana"/>
                <a:cs typeface="Verdana"/>
              </a:rPr>
              <a:t> </a:t>
            </a:r>
            <a:r>
              <a:rPr dirty="0" sz="2400" spc="10" b="1">
                <a:latin typeface="Verdana"/>
                <a:cs typeface="Verdana"/>
              </a:rPr>
              <a:t>S</a:t>
            </a:r>
            <a:r>
              <a:rPr dirty="0" baseline="1182" sz="3525" spc="15" b="1" i="1">
                <a:latin typeface="Symbol"/>
                <a:cs typeface="Symbol"/>
              </a:rPr>
              <a:t></a:t>
            </a:r>
            <a:r>
              <a:rPr dirty="0" sz="2400" spc="10" b="1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400" b="1">
                <a:latin typeface="Verdana"/>
                <a:cs typeface="Verdana"/>
              </a:rPr>
              <a:t>(3)</a:t>
            </a:r>
            <a:r>
              <a:rPr dirty="0" sz="2400" spc="-75" b="1">
                <a:latin typeface="Verdana"/>
                <a:cs typeface="Verdana"/>
              </a:rPr>
              <a:t> </a:t>
            </a:r>
            <a:r>
              <a:rPr dirty="0" sz="2400" spc="10" b="1">
                <a:latin typeface="Verdana"/>
                <a:cs typeface="Verdana"/>
              </a:rPr>
              <a:t>L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*R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6389" y="5321300"/>
            <a:ext cx="1892935" cy="91566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latin typeface="Verdana"/>
                <a:cs typeface="Verdana"/>
              </a:rPr>
              <a:t>(1)</a:t>
            </a:r>
            <a:r>
              <a:rPr dirty="0" sz="2400" spc="-75" b="1">
                <a:latin typeface="Verdana"/>
                <a:cs typeface="Verdana"/>
              </a:rPr>
              <a:t> </a:t>
            </a:r>
            <a:r>
              <a:rPr dirty="0" sz="2400" spc="5" b="1">
                <a:latin typeface="Verdana"/>
                <a:cs typeface="Verdana"/>
              </a:rPr>
              <a:t>S</a:t>
            </a:r>
            <a:r>
              <a:rPr dirty="0" baseline="1182" sz="3525" spc="7" b="1" i="1">
                <a:latin typeface="Symbol"/>
                <a:cs typeface="Symbol"/>
              </a:rPr>
              <a:t></a:t>
            </a:r>
            <a:r>
              <a:rPr dirty="0" sz="2400" spc="5" b="1">
                <a:latin typeface="Verdana"/>
                <a:cs typeface="Verdana"/>
              </a:rPr>
              <a:t>L=R</a:t>
            </a:r>
            <a:endParaRPr sz="2400">
              <a:latin typeface="Verdana"/>
              <a:cs typeface="Verdana"/>
            </a:endParaRPr>
          </a:p>
          <a:p>
            <a:pPr marL="153670">
              <a:lnSpc>
                <a:spcPct val="100000"/>
              </a:lnSpc>
              <a:spcBef>
                <a:spcPts val="620"/>
              </a:spcBef>
            </a:pPr>
            <a:r>
              <a:rPr dirty="0" sz="2400" b="1">
                <a:latin typeface="Verdana"/>
                <a:cs typeface="Verdana"/>
              </a:rPr>
              <a:t>(4)</a:t>
            </a:r>
            <a:r>
              <a:rPr dirty="0" sz="2400" spc="-30" b="1">
                <a:latin typeface="Verdana"/>
                <a:cs typeface="Verdana"/>
              </a:rPr>
              <a:t> </a:t>
            </a:r>
            <a:r>
              <a:rPr dirty="0" sz="2400" spc="10" b="1">
                <a:latin typeface="Verdana"/>
                <a:cs typeface="Verdana"/>
              </a:rPr>
              <a:t>L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id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1590" y="5321300"/>
            <a:ext cx="1589405" cy="91566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725"/>
              </a:spcBef>
            </a:pPr>
            <a:r>
              <a:rPr dirty="0" sz="2400" b="1">
                <a:latin typeface="Verdana"/>
                <a:cs typeface="Verdana"/>
              </a:rPr>
              <a:t>(2)</a:t>
            </a:r>
            <a:r>
              <a:rPr dirty="0" sz="2400" spc="-80" b="1">
                <a:latin typeface="Verdana"/>
                <a:cs typeface="Verdana"/>
              </a:rPr>
              <a:t> </a:t>
            </a:r>
            <a:r>
              <a:rPr dirty="0" sz="2400" spc="10" b="1">
                <a:latin typeface="Verdana"/>
                <a:cs typeface="Verdana"/>
              </a:rPr>
              <a:t>S</a:t>
            </a:r>
            <a:r>
              <a:rPr dirty="0" baseline="1182" sz="3525" spc="15" b="1" i="1">
                <a:latin typeface="Symbol"/>
                <a:cs typeface="Symbol"/>
              </a:rPr>
              <a:t></a:t>
            </a:r>
            <a:r>
              <a:rPr dirty="0" sz="2400" spc="10" b="1"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400" b="1">
                <a:latin typeface="Verdana"/>
                <a:cs typeface="Verdana"/>
              </a:rPr>
              <a:t>(5)</a:t>
            </a:r>
            <a:r>
              <a:rPr dirty="0" sz="2400" spc="-35" b="1">
                <a:latin typeface="Verdana"/>
                <a:cs typeface="Verdana"/>
              </a:rPr>
              <a:t> </a:t>
            </a:r>
            <a:r>
              <a:rPr dirty="0" sz="2400" spc="15" b="1">
                <a:latin typeface="Verdana"/>
                <a:cs typeface="Verdana"/>
              </a:rPr>
              <a:t>R</a:t>
            </a:r>
            <a:r>
              <a:rPr dirty="0" baseline="1182" sz="3525" spc="22" b="1" i="1">
                <a:latin typeface="Symbol"/>
                <a:cs typeface="Symbol"/>
              </a:rPr>
              <a:t></a:t>
            </a:r>
            <a:r>
              <a:rPr dirty="0" sz="2400" spc="15" b="1"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95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234" y="134310"/>
            <a:ext cx="8157209" cy="443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>
                <a:solidFill>
                  <a:srgbClr val="FF0000"/>
                </a:solidFill>
              </a:rPr>
              <a:t>构造文法</a:t>
            </a:r>
            <a:r>
              <a:rPr dirty="0" sz="2750" spc="15">
                <a:solidFill>
                  <a:srgbClr val="FF0000"/>
                </a:solidFill>
                <a:latin typeface="宋体"/>
                <a:cs typeface="宋体"/>
              </a:rPr>
              <a:t>G</a:t>
            </a:r>
            <a:r>
              <a:rPr dirty="0" sz="2750" spc="15" i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750" spc="45">
                <a:solidFill>
                  <a:srgbClr val="FF0000"/>
                </a:solidFill>
              </a:rPr>
              <a:t>的</a:t>
            </a:r>
            <a:r>
              <a:rPr dirty="0" sz="2750" spc="20">
                <a:solidFill>
                  <a:srgbClr val="FF0000"/>
                </a:solidFill>
                <a:latin typeface="宋体"/>
                <a:cs typeface="宋体"/>
              </a:rPr>
              <a:t>LR(0)</a:t>
            </a:r>
            <a:r>
              <a:rPr dirty="0" sz="2750" spc="45">
                <a:solidFill>
                  <a:srgbClr val="FF0000"/>
                </a:solidFill>
              </a:rPr>
              <a:t>项目集规范族及识别活前缀的</a:t>
            </a:r>
            <a:r>
              <a:rPr dirty="0" sz="2750" spc="20">
                <a:solidFill>
                  <a:srgbClr val="FF0000"/>
                </a:solidFill>
                <a:latin typeface="宋体"/>
                <a:cs typeface="宋体"/>
              </a:rPr>
              <a:t>DFA</a:t>
            </a:r>
            <a:endParaRPr sz="27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652" y="2933163"/>
            <a:ext cx="48577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50" b="1">
                <a:latin typeface="宋体"/>
                <a:cs typeface="宋体"/>
              </a:rPr>
              <a:t>开始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1410" y="3272467"/>
            <a:ext cx="708025" cy="50800"/>
          </a:xfrm>
          <a:custGeom>
            <a:avLst/>
            <a:gdLst/>
            <a:ahLst/>
            <a:cxnLst/>
            <a:rect l="l" t="t" r="r" b="b"/>
            <a:pathLst>
              <a:path w="708025" h="50800">
                <a:moveTo>
                  <a:pt x="631639" y="30162"/>
                </a:moveTo>
                <a:lnTo>
                  <a:pt x="631639" y="50800"/>
                </a:lnTo>
                <a:lnTo>
                  <a:pt x="693552" y="30162"/>
                </a:lnTo>
                <a:lnTo>
                  <a:pt x="631639" y="30162"/>
                </a:lnTo>
                <a:close/>
              </a:path>
              <a:path w="708025" h="50800">
                <a:moveTo>
                  <a:pt x="631639" y="20637"/>
                </a:moveTo>
                <a:lnTo>
                  <a:pt x="631639" y="30162"/>
                </a:lnTo>
                <a:lnTo>
                  <a:pt x="644339" y="30162"/>
                </a:lnTo>
                <a:lnTo>
                  <a:pt x="644339" y="20637"/>
                </a:lnTo>
                <a:lnTo>
                  <a:pt x="631639" y="20637"/>
                </a:lnTo>
                <a:close/>
              </a:path>
              <a:path w="708025" h="50800">
                <a:moveTo>
                  <a:pt x="631639" y="0"/>
                </a:moveTo>
                <a:lnTo>
                  <a:pt x="631639" y="20637"/>
                </a:lnTo>
                <a:lnTo>
                  <a:pt x="644339" y="20637"/>
                </a:lnTo>
                <a:lnTo>
                  <a:pt x="644339" y="30162"/>
                </a:lnTo>
                <a:lnTo>
                  <a:pt x="693556" y="30161"/>
                </a:lnTo>
                <a:lnTo>
                  <a:pt x="707839" y="25400"/>
                </a:lnTo>
                <a:lnTo>
                  <a:pt x="631639" y="0"/>
                </a:lnTo>
                <a:close/>
              </a:path>
              <a:path w="708025" h="50800">
                <a:moveTo>
                  <a:pt x="0" y="20636"/>
                </a:moveTo>
                <a:lnTo>
                  <a:pt x="0" y="30161"/>
                </a:lnTo>
                <a:lnTo>
                  <a:pt x="631639" y="30162"/>
                </a:lnTo>
                <a:lnTo>
                  <a:pt x="631639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85912" y="2097048"/>
            <a:ext cx="1392555" cy="2425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603885">
              <a:lnSpc>
                <a:spcPct val="100000"/>
              </a:lnSpc>
              <a:spcBef>
                <a:spcPts val="254"/>
              </a:spcBef>
            </a:pP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0</a:t>
            </a:r>
            <a:endParaRPr baseline="-17094" sz="1950">
              <a:latin typeface="Times New Roman"/>
              <a:cs typeface="Times New Roman"/>
            </a:endParaRPr>
          </a:p>
          <a:p>
            <a:pPr marL="90805" marR="319405">
              <a:lnSpc>
                <a:spcPct val="100000"/>
              </a:lnSpc>
            </a:pP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baseline="1424" sz="2925" spc="15" b="1" i="1">
                <a:latin typeface="Symbol"/>
                <a:cs typeface="Symbol"/>
              </a:rPr>
              <a:t></a:t>
            </a:r>
            <a:r>
              <a:rPr dirty="0" sz="2000" spc="10" b="1">
                <a:latin typeface="Times New Roman"/>
                <a:cs typeface="Times New Roman"/>
              </a:rPr>
              <a:t>·S 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-5" b="1">
                <a:latin typeface="Times New Roman"/>
                <a:cs typeface="Times New Roman"/>
              </a:rPr>
              <a:t>·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sz="2000" spc="-5" b="1">
                <a:latin typeface="Times New Roman"/>
                <a:cs typeface="Times New Roman"/>
              </a:rPr>
              <a:t>=R  </a:t>
            </a: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·R  L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·*R  L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·id  </a:t>
            </a:r>
            <a:r>
              <a:rPr dirty="0" sz="2000" spc="10" b="1">
                <a:latin typeface="Times New Roman"/>
                <a:cs typeface="Times New Roman"/>
              </a:rPr>
              <a:t>R</a:t>
            </a:r>
            <a:r>
              <a:rPr dirty="0" baseline="1424" sz="2925" spc="15" b="1" i="1">
                <a:latin typeface="Symbol"/>
                <a:cs typeface="Symbol"/>
              </a:rPr>
              <a:t></a:t>
            </a:r>
            <a:r>
              <a:rPr dirty="0" sz="2000" spc="10" b="1">
                <a:latin typeface="Times New Roman"/>
                <a:cs typeface="Times New Roman"/>
              </a:rPr>
              <a:t>·L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3687" y="707985"/>
            <a:ext cx="1393825" cy="8242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algn="r" marR="600075">
              <a:lnSpc>
                <a:spcPct val="100000"/>
              </a:lnSpc>
              <a:spcBef>
                <a:spcPts val="250"/>
              </a:spcBef>
            </a:pP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  <a:p>
            <a:pPr algn="r" marR="61277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spc="22" b="1" i="1">
                <a:latin typeface="Symbol"/>
                <a:cs typeface="Symbol"/>
              </a:rPr>
              <a:t>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S·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1087" y="1061998"/>
            <a:ext cx="1393825" cy="11525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604520">
              <a:lnSpc>
                <a:spcPct val="100000"/>
              </a:lnSpc>
              <a:spcBef>
                <a:spcPts val="270"/>
              </a:spcBef>
            </a:pP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  <a:p>
            <a:pPr marL="90805" marR="32067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45" b="1">
                <a:latin typeface="Times New Roman"/>
                <a:cs typeface="Times New Roman"/>
              </a:rPr>
              <a:t>L</a:t>
            </a:r>
            <a:r>
              <a:rPr dirty="0" sz="2000" spc="-5" b="1">
                <a:latin typeface="Times New Roman"/>
                <a:cs typeface="Times New Roman"/>
              </a:rPr>
              <a:t>·=</a:t>
            </a:r>
            <a:r>
              <a:rPr dirty="0" sz="2000" b="1">
                <a:latin typeface="Times New Roman"/>
                <a:cs typeface="Times New Roman"/>
              </a:rPr>
              <a:t>R  </a:t>
            </a:r>
            <a:r>
              <a:rPr dirty="0" sz="2000" spc="10" b="1">
                <a:latin typeface="Times New Roman"/>
                <a:cs typeface="Times New Roman"/>
              </a:rPr>
              <a:t>R</a:t>
            </a:r>
            <a:r>
              <a:rPr dirty="0" baseline="1424" sz="2925" spc="15" b="1" i="1">
                <a:latin typeface="Symbol"/>
                <a:cs typeface="Symbol"/>
              </a:rPr>
              <a:t></a:t>
            </a:r>
            <a:r>
              <a:rPr dirty="0" sz="2000" spc="10" b="1">
                <a:latin typeface="Times New Roman"/>
                <a:cs typeface="Times New Roman"/>
              </a:rPr>
              <a:t>L·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3687" y="5111709"/>
            <a:ext cx="1393825" cy="847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r" marR="600075">
              <a:lnSpc>
                <a:spcPct val="100000"/>
              </a:lnSpc>
              <a:spcBef>
                <a:spcPts val="254"/>
              </a:spcBef>
            </a:pP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3</a:t>
            </a:r>
            <a:endParaRPr baseline="-17094" sz="1950">
              <a:latin typeface="Times New Roman"/>
              <a:cs typeface="Times New Roman"/>
            </a:endParaRPr>
          </a:p>
          <a:p>
            <a:pPr algn="r" marR="63246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R·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29262" y="4170322"/>
            <a:ext cx="1392555" cy="1789430"/>
          </a:xfrm>
          <a:custGeom>
            <a:avLst/>
            <a:gdLst/>
            <a:ahLst/>
            <a:cxnLst/>
            <a:rect l="l" t="t" r="r" b="b"/>
            <a:pathLst>
              <a:path w="1392554" h="1789429">
                <a:moveTo>
                  <a:pt x="0" y="0"/>
                </a:moveTo>
                <a:lnTo>
                  <a:pt x="1392237" y="0"/>
                </a:lnTo>
                <a:lnTo>
                  <a:pt x="1392237" y="1789112"/>
                </a:lnTo>
                <a:lnTo>
                  <a:pt x="0" y="17891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82602" y="4189476"/>
            <a:ext cx="89217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4</a:t>
            </a:r>
            <a:endParaRPr baseline="-17094" sz="195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45" b="1">
                <a:latin typeface="Times New Roman"/>
                <a:cs typeface="Times New Roman"/>
              </a:rPr>
              <a:t>*</a:t>
            </a:r>
            <a:r>
              <a:rPr dirty="0" sz="2000" spc="-5" b="1">
                <a:latin typeface="Times New Roman"/>
                <a:cs typeface="Times New Roman"/>
              </a:rPr>
              <a:t>·</a:t>
            </a:r>
            <a:r>
              <a:rPr dirty="0" sz="2000" b="1">
                <a:latin typeface="Times New Roman"/>
                <a:cs typeface="Times New Roman"/>
              </a:rPr>
              <a:t>R  </a:t>
            </a:r>
            <a:r>
              <a:rPr dirty="0" sz="2000" spc="10" b="1">
                <a:latin typeface="Times New Roman"/>
                <a:cs typeface="Times New Roman"/>
              </a:rPr>
              <a:t>R</a:t>
            </a:r>
            <a:r>
              <a:rPr dirty="0" baseline="1424" sz="2925" spc="15" b="1" i="1">
                <a:latin typeface="Symbol"/>
                <a:cs typeface="Symbol"/>
              </a:rPr>
              <a:t></a:t>
            </a:r>
            <a:r>
              <a:rPr dirty="0" sz="2000" spc="10" b="1">
                <a:latin typeface="Times New Roman"/>
                <a:cs typeface="Times New Roman"/>
              </a:rPr>
              <a:t>·L  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-5" b="1">
                <a:latin typeface="Times New Roman"/>
                <a:cs typeface="Times New Roman"/>
              </a:rPr>
              <a:t>·</a:t>
            </a:r>
            <a:r>
              <a:rPr dirty="0" sz="2000" b="1">
                <a:latin typeface="Times New Roman"/>
                <a:cs typeface="Times New Roman"/>
              </a:rPr>
              <a:t>*R  </a:t>
            </a:r>
            <a:r>
              <a:rPr dirty="0" sz="2000" spc="5" b="1">
                <a:latin typeface="Times New Roman"/>
                <a:cs typeface="Times New Roman"/>
              </a:rPr>
              <a:t>L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0450" y="2920959"/>
            <a:ext cx="1392555" cy="8953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5</a:t>
            </a:r>
            <a:endParaRPr baseline="-17094" sz="19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L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id·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9262" y="731798"/>
            <a:ext cx="1392555" cy="1789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603885">
              <a:lnSpc>
                <a:spcPct val="100000"/>
              </a:lnSpc>
              <a:spcBef>
                <a:spcPts val="250"/>
              </a:spcBef>
            </a:pP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6</a:t>
            </a:r>
            <a:endParaRPr baseline="-17094" sz="1950">
              <a:latin typeface="Times New Roman"/>
              <a:cs typeface="Times New Roman"/>
            </a:endParaRPr>
          </a:p>
          <a:p>
            <a:pPr marL="90805" marR="31877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spc="45" b="1">
                <a:latin typeface="Times New Roman"/>
                <a:cs typeface="Times New Roman"/>
              </a:rPr>
              <a:t>L</a:t>
            </a:r>
            <a:r>
              <a:rPr dirty="0" sz="2000" spc="-5" b="1">
                <a:latin typeface="Times New Roman"/>
                <a:cs typeface="Times New Roman"/>
              </a:rPr>
              <a:t>=</a:t>
            </a:r>
            <a:r>
              <a:rPr dirty="0" sz="2000" spc="-10" b="1">
                <a:latin typeface="Times New Roman"/>
                <a:cs typeface="Times New Roman"/>
              </a:rPr>
              <a:t>·</a:t>
            </a:r>
            <a:r>
              <a:rPr dirty="0" sz="2000" b="1">
                <a:latin typeface="Times New Roman"/>
                <a:cs typeface="Times New Roman"/>
              </a:rPr>
              <a:t>R  </a:t>
            </a:r>
            <a:r>
              <a:rPr dirty="0" sz="2000" spc="10" b="1">
                <a:latin typeface="Times New Roman"/>
                <a:cs typeface="Times New Roman"/>
              </a:rPr>
              <a:t>R</a:t>
            </a:r>
            <a:r>
              <a:rPr dirty="0" baseline="1424" sz="2925" spc="15" b="1" i="1">
                <a:latin typeface="Symbol"/>
                <a:cs typeface="Symbol"/>
              </a:rPr>
              <a:t></a:t>
            </a:r>
            <a:r>
              <a:rPr dirty="0" sz="2000" spc="10" b="1">
                <a:latin typeface="Times New Roman"/>
                <a:cs typeface="Times New Roman"/>
              </a:rPr>
              <a:t>·L  </a:t>
            </a:r>
            <a:r>
              <a:rPr dirty="0" sz="2000" spc="5" b="1">
                <a:latin typeface="Times New Roman"/>
                <a:cs typeface="Times New Roman"/>
              </a:rPr>
              <a:t>L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·*R  L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·id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78712" y="1179473"/>
            <a:ext cx="1393825" cy="8718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9</a:t>
            </a:r>
            <a:endParaRPr baseline="-17094" sz="1950">
              <a:latin typeface="Times New Roman"/>
              <a:cs typeface="Times New Roman"/>
            </a:endParaRPr>
          </a:p>
          <a:p>
            <a:pPr algn="ctr" marR="227965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 i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L=R·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0937" y="2920959"/>
            <a:ext cx="1392555" cy="8953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r" marR="600075">
              <a:lnSpc>
                <a:spcPct val="100000"/>
              </a:lnSpc>
              <a:spcBef>
                <a:spcPts val="245"/>
              </a:spcBef>
            </a:pP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baseline="-17094" sz="1950" b="1">
                <a:latin typeface="Times New Roman"/>
                <a:cs typeface="Times New Roman"/>
              </a:rPr>
              <a:t>8</a:t>
            </a:r>
            <a:endParaRPr baseline="-17094" sz="1950">
              <a:latin typeface="Times New Roman"/>
              <a:cs typeface="Times New Roman"/>
            </a:endParaRPr>
          </a:p>
          <a:p>
            <a:pPr algn="r" marR="602615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R</a:t>
            </a:r>
            <a:r>
              <a:rPr dirty="0" baseline="1424" sz="2925" spc="67" b="1" i="1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L·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0937" y="4640222"/>
            <a:ext cx="1392555" cy="847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baseline="-17094" sz="1950" spc="-7" b="1">
                <a:latin typeface="Times New Roman"/>
                <a:cs typeface="Times New Roman"/>
              </a:rPr>
              <a:t>7</a:t>
            </a:r>
            <a:endParaRPr baseline="-17094" sz="1950">
              <a:latin typeface="Times New Roman"/>
              <a:cs typeface="Times New Roman"/>
            </a:endParaRPr>
          </a:p>
          <a:p>
            <a:pPr algn="ctr" marR="384810">
              <a:lnSpc>
                <a:spcPct val="100000"/>
              </a:lnSpc>
            </a:pPr>
            <a:r>
              <a:rPr dirty="0" sz="2000" spc="10" b="1">
                <a:latin typeface="Times New Roman"/>
                <a:cs typeface="Times New Roman"/>
              </a:rPr>
              <a:t>L</a:t>
            </a:r>
            <a:r>
              <a:rPr dirty="0" baseline="1424" sz="2925" spc="15" b="1" i="1">
                <a:latin typeface="Symbol"/>
                <a:cs typeface="Symbol"/>
              </a:rPr>
              <a:t></a:t>
            </a:r>
            <a:r>
              <a:rPr dirty="0" sz="2000" spc="10" b="1">
                <a:latin typeface="Times New Roman"/>
                <a:cs typeface="Times New Roman"/>
              </a:rPr>
              <a:t>*R·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6951" y="1528723"/>
            <a:ext cx="50800" cy="565150"/>
          </a:xfrm>
          <a:custGeom>
            <a:avLst/>
            <a:gdLst/>
            <a:ahLst/>
            <a:cxnLst/>
            <a:rect l="l" t="t" r="r" b="b"/>
            <a:pathLst>
              <a:path w="50800" h="565150">
                <a:moveTo>
                  <a:pt x="30162" y="63500"/>
                </a:moveTo>
                <a:lnTo>
                  <a:pt x="20637" y="63500"/>
                </a:lnTo>
                <a:lnTo>
                  <a:pt x="20636" y="565150"/>
                </a:lnTo>
                <a:lnTo>
                  <a:pt x="30161" y="565150"/>
                </a:lnTo>
                <a:lnTo>
                  <a:pt x="30162" y="63500"/>
                </a:lnTo>
                <a:close/>
              </a:path>
              <a:path w="50800" h="565150">
                <a:moveTo>
                  <a:pt x="25400" y="0"/>
                </a:moveTo>
                <a:lnTo>
                  <a:pt x="0" y="76200"/>
                </a:lnTo>
                <a:lnTo>
                  <a:pt x="20637" y="76200"/>
                </a:lnTo>
                <a:lnTo>
                  <a:pt x="20637" y="63500"/>
                </a:lnTo>
                <a:lnTo>
                  <a:pt x="46566" y="63500"/>
                </a:lnTo>
                <a:lnTo>
                  <a:pt x="25400" y="0"/>
                </a:lnTo>
                <a:close/>
              </a:path>
              <a:path w="50800" h="565150">
                <a:moveTo>
                  <a:pt x="46566" y="63500"/>
                </a:moveTo>
                <a:lnTo>
                  <a:pt x="30162" y="63500"/>
                </a:lnTo>
                <a:lnTo>
                  <a:pt x="30162" y="76200"/>
                </a:lnTo>
                <a:lnTo>
                  <a:pt x="50800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66951" y="4522747"/>
            <a:ext cx="50800" cy="612775"/>
          </a:xfrm>
          <a:custGeom>
            <a:avLst/>
            <a:gdLst/>
            <a:ahLst/>
            <a:cxnLst/>
            <a:rect l="l" t="t" r="r" b="b"/>
            <a:pathLst>
              <a:path w="50800" h="612775">
                <a:moveTo>
                  <a:pt x="20637" y="536575"/>
                </a:moveTo>
                <a:lnTo>
                  <a:pt x="0" y="536575"/>
                </a:lnTo>
                <a:lnTo>
                  <a:pt x="25400" y="612775"/>
                </a:lnTo>
                <a:lnTo>
                  <a:pt x="46566" y="549275"/>
                </a:lnTo>
                <a:lnTo>
                  <a:pt x="20637" y="549275"/>
                </a:lnTo>
                <a:lnTo>
                  <a:pt x="20637" y="536575"/>
                </a:lnTo>
                <a:close/>
              </a:path>
              <a:path w="50800" h="612775">
                <a:moveTo>
                  <a:pt x="30161" y="0"/>
                </a:moveTo>
                <a:lnTo>
                  <a:pt x="20636" y="0"/>
                </a:lnTo>
                <a:lnTo>
                  <a:pt x="20637" y="549275"/>
                </a:lnTo>
                <a:lnTo>
                  <a:pt x="30162" y="549275"/>
                </a:lnTo>
                <a:lnTo>
                  <a:pt x="30161" y="0"/>
                </a:lnTo>
                <a:close/>
              </a:path>
              <a:path w="50800" h="612775">
                <a:moveTo>
                  <a:pt x="50800" y="536575"/>
                </a:moveTo>
                <a:lnTo>
                  <a:pt x="30162" y="536575"/>
                </a:lnTo>
                <a:lnTo>
                  <a:pt x="30162" y="549275"/>
                </a:lnTo>
                <a:lnTo>
                  <a:pt x="46566" y="549275"/>
                </a:lnTo>
                <a:lnTo>
                  <a:pt x="50800" y="5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78150" y="3343235"/>
            <a:ext cx="622300" cy="50800"/>
          </a:xfrm>
          <a:custGeom>
            <a:avLst/>
            <a:gdLst/>
            <a:ahLst/>
            <a:cxnLst/>
            <a:rect l="l" t="t" r="r" b="b"/>
            <a:pathLst>
              <a:path w="622300" h="50800">
                <a:moveTo>
                  <a:pt x="546100" y="30162"/>
                </a:moveTo>
                <a:lnTo>
                  <a:pt x="546100" y="50800"/>
                </a:lnTo>
                <a:lnTo>
                  <a:pt x="608012" y="30162"/>
                </a:lnTo>
                <a:lnTo>
                  <a:pt x="546100" y="30162"/>
                </a:lnTo>
                <a:close/>
              </a:path>
              <a:path w="622300" h="50800">
                <a:moveTo>
                  <a:pt x="546100" y="20637"/>
                </a:moveTo>
                <a:lnTo>
                  <a:pt x="546100" y="30162"/>
                </a:lnTo>
                <a:lnTo>
                  <a:pt x="558800" y="30162"/>
                </a:lnTo>
                <a:lnTo>
                  <a:pt x="558800" y="20637"/>
                </a:lnTo>
                <a:lnTo>
                  <a:pt x="546100" y="20637"/>
                </a:lnTo>
                <a:close/>
              </a:path>
              <a:path w="622300" h="50800">
                <a:moveTo>
                  <a:pt x="546100" y="0"/>
                </a:moveTo>
                <a:lnTo>
                  <a:pt x="546100" y="20637"/>
                </a:lnTo>
                <a:lnTo>
                  <a:pt x="558800" y="20637"/>
                </a:lnTo>
                <a:lnTo>
                  <a:pt x="558800" y="30162"/>
                </a:lnTo>
                <a:lnTo>
                  <a:pt x="608016" y="30161"/>
                </a:lnTo>
                <a:lnTo>
                  <a:pt x="622300" y="25400"/>
                </a:lnTo>
                <a:lnTo>
                  <a:pt x="546100" y="0"/>
                </a:lnTo>
                <a:close/>
              </a:path>
              <a:path w="622300" h="50800">
                <a:moveTo>
                  <a:pt x="0" y="20636"/>
                </a:moveTo>
                <a:lnTo>
                  <a:pt x="0" y="30161"/>
                </a:lnTo>
                <a:lnTo>
                  <a:pt x="546100" y="30162"/>
                </a:lnTo>
                <a:lnTo>
                  <a:pt x="546100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98652" y="4118258"/>
            <a:ext cx="2551430" cy="993775"/>
          </a:xfrm>
          <a:custGeom>
            <a:avLst/>
            <a:gdLst/>
            <a:ahLst/>
            <a:cxnLst/>
            <a:rect l="l" t="t" r="r" b="b"/>
            <a:pathLst>
              <a:path w="2551429" h="993775">
                <a:moveTo>
                  <a:pt x="2478482" y="970332"/>
                </a:moveTo>
                <a:lnTo>
                  <a:pt x="2471018" y="989573"/>
                </a:lnTo>
                <a:lnTo>
                  <a:pt x="2551247" y="993451"/>
                </a:lnTo>
                <a:lnTo>
                  <a:pt x="2528878" y="974921"/>
                </a:lnTo>
                <a:lnTo>
                  <a:pt x="2490312" y="974921"/>
                </a:lnTo>
                <a:lnTo>
                  <a:pt x="2478482" y="970332"/>
                </a:lnTo>
                <a:close/>
              </a:path>
              <a:path w="2551429" h="993775">
                <a:moveTo>
                  <a:pt x="2481927" y="961452"/>
                </a:moveTo>
                <a:lnTo>
                  <a:pt x="2478482" y="970332"/>
                </a:lnTo>
                <a:lnTo>
                  <a:pt x="2490312" y="974921"/>
                </a:lnTo>
                <a:lnTo>
                  <a:pt x="2493758" y="966042"/>
                </a:lnTo>
                <a:lnTo>
                  <a:pt x="2481927" y="961452"/>
                </a:lnTo>
                <a:close/>
              </a:path>
              <a:path w="2551429" h="993775">
                <a:moveTo>
                  <a:pt x="2489391" y="942211"/>
                </a:moveTo>
                <a:lnTo>
                  <a:pt x="2481927" y="961452"/>
                </a:lnTo>
                <a:lnTo>
                  <a:pt x="2493758" y="966042"/>
                </a:lnTo>
                <a:lnTo>
                  <a:pt x="2490312" y="974921"/>
                </a:lnTo>
                <a:lnTo>
                  <a:pt x="2528878" y="974921"/>
                </a:lnTo>
                <a:lnTo>
                  <a:pt x="2489391" y="942211"/>
                </a:lnTo>
                <a:close/>
              </a:path>
              <a:path w="2551429" h="993775">
                <a:moveTo>
                  <a:pt x="3444" y="0"/>
                </a:moveTo>
                <a:lnTo>
                  <a:pt x="0" y="8879"/>
                </a:lnTo>
                <a:lnTo>
                  <a:pt x="2478482" y="970332"/>
                </a:lnTo>
                <a:lnTo>
                  <a:pt x="2481927" y="961452"/>
                </a:lnTo>
                <a:lnTo>
                  <a:pt x="3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96487" y="1579523"/>
            <a:ext cx="604520" cy="850900"/>
          </a:xfrm>
          <a:custGeom>
            <a:avLst/>
            <a:gdLst/>
            <a:ahLst/>
            <a:cxnLst/>
            <a:rect l="l" t="t" r="r" b="b"/>
            <a:pathLst>
              <a:path w="604520" h="850900">
                <a:moveTo>
                  <a:pt x="556049" y="59443"/>
                </a:moveTo>
                <a:lnTo>
                  <a:pt x="0" y="844972"/>
                </a:lnTo>
                <a:lnTo>
                  <a:pt x="7774" y="850475"/>
                </a:lnTo>
                <a:lnTo>
                  <a:pt x="563824" y="64946"/>
                </a:lnTo>
                <a:lnTo>
                  <a:pt x="556049" y="59443"/>
                </a:lnTo>
                <a:close/>
              </a:path>
              <a:path w="604520" h="850900">
                <a:moveTo>
                  <a:pt x="589089" y="49077"/>
                </a:moveTo>
                <a:lnTo>
                  <a:pt x="563387" y="49077"/>
                </a:lnTo>
                <a:lnTo>
                  <a:pt x="571162" y="54580"/>
                </a:lnTo>
                <a:lnTo>
                  <a:pt x="563824" y="64946"/>
                </a:lnTo>
                <a:lnTo>
                  <a:pt x="580668" y="76869"/>
                </a:lnTo>
                <a:lnTo>
                  <a:pt x="589089" y="49077"/>
                </a:lnTo>
                <a:close/>
              </a:path>
              <a:path w="604520" h="850900">
                <a:moveTo>
                  <a:pt x="563387" y="49077"/>
                </a:moveTo>
                <a:lnTo>
                  <a:pt x="556049" y="59443"/>
                </a:lnTo>
                <a:lnTo>
                  <a:pt x="563824" y="64946"/>
                </a:lnTo>
                <a:lnTo>
                  <a:pt x="571162" y="54580"/>
                </a:lnTo>
                <a:lnTo>
                  <a:pt x="563387" y="49077"/>
                </a:lnTo>
                <a:close/>
              </a:path>
              <a:path w="604520" h="850900">
                <a:moveTo>
                  <a:pt x="603962" y="0"/>
                </a:moveTo>
                <a:lnTo>
                  <a:pt x="539205" y="47519"/>
                </a:lnTo>
                <a:lnTo>
                  <a:pt x="556049" y="59443"/>
                </a:lnTo>
                <a:lnTo>
                  <a:pt x="563387" y="49077"/>
                </a:lnTo>
                <a:lnTo>
                  <a:pt x="589089" y="49077"/>
                </a:lnTo>
                <a:lnTo>
                  <a:pt x="603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35550" y="1623974"/>
            <a:ext cx="514350" cy="50800"/>
          </a:xfrm>
          <a:custGeom>
            <a:avLst/>
            <a:gdLst/>
            <a:ahLst/>
            <a:cxnLst/>
            <a:rect l="l" t="t" r="r" b="b"/>
            <a:pathLst>
              <a:path w="514350" h="50800">
                <a:moveTo>
                  <a:pt x="438150" y="30162"/>
                </a:moveTo>
                <a:lnTo>
                  <a:pt x="438150" y="50800"/>
                </a:lnTo>
                <a:lnTo>
                  <a:pt x="500062" y="30162"/>
                </a:lnTo>
                <a:lnTo>
                  <a:pt x="438150" y="30162"/>
                </a:lnTo>
                <a:close/>
              </a:path>
              <a:path w="514350" h="50800">
                <a:moveTo>
                  <a:pt x="438150" y="20637"/>
                </a:moveTo>
                <a:lnTo>
                  <a:pt x="438150" y="30162"/>
                </a:lnTo>
                <a:lnTo>
                  <a:pt x="450850" y="30162"/>
                </a:lnTo>
                <a:lnTo>
                  <a:pt x="450850" y="20637"/>
                </a:lnTo>
                <a:lnTo>
                  <a:pt x="438150" y="20637"/>
                </a:lnTo>
                <a:close/>
              </a:path>
              <a:path w="514350" h="50800">
                <a:moveTo>
                  <a:pt x="438150" y="0"/>
                </a:moveTo>
                <a:lnTo>
                  <a:pt x="438150" y="20637"/>
                </a:lnTo>
                <a:lnTo>
                  <a:pt x="450850" y="20637"/>
                </a:lnTo>
                <a:lnTo>
                  <a:pt x="450850" y="30162"/>
                </a:lnTo>
                <a:lnTo>
                  <a:pt x="500066" y="30161"/>
                </a:lnTo>
                <a:lnTo>
                  <a:pt x="514350" y="25400"/>
                </a:lnTo>
                <a:lnTo>
                  <a:pt x="438150" y="0"/>
                </a:lnTo>
                <a:close/>
              </a:path>
              <a:path w="514350" h="50800">
                <a:moveTo>
                  <a:pt x="0" y="20636"/>
                </a:moveTo>
                <a:lnTo>
                  <a:pt x="0" y="30161"/>
                </a:lnTo>
                <a:lnTo>
                  <a:pt x="438150" y="30162"/>
                </a:lnTo>
                <a:lnTo>
                  <a:pt x="438150" y="20637"/>
                </a:lnTo>
                <a:lnTo>
                  <a:pt x="0" y="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21500" y="1601748"/>
            <a:ext cx="557530" cy="50800"/>
          </a:xfrm>
          <a:custGeom>
            <a:avLst/>
            <a:gdLst/>
            <a:ahLst/>
            <a:cxnLst/>
            <a:rect l="l" t="t" r="r" b="b"/>
            <a:pathLst>
              <a:path w="557529" h="50800">
                <a:moveTo>
                  <a:pt x="481012" y="30163"/>
                </a:moveTo>
                <a:lnTo>
                  <a:pt x="481012" y="50800"/>
                </a:lnTo>
                <a:lnTo>
                  <a:pt x="542924" y="30163"/>
                </a:lnTo>
                <a:lnTo>
                  <a:pt x="481012" y="30163"/>
                </a:lnTo>
                <a:close/>
              </a:path>
              <a:path w="557529" h="50800">
                <a:moveTo>
                  <a:pt x="481012" y="20638"/>
                </a:moveTo>
                <a:lnTo>
                  <a:pt x="481012" y="30163"/>
                </a:lnTo>
                <a:lnTo>
                  <a:pt x="493712" y="30163"/>
                </a:lnTo>
                <a:lnTo>
                  <a:pt x="493712" y="20638"/>
                </a:lnTo>
                <a:lnTo>
                  <a:pt x="481012" y="20638"/>
                </a:lnTo>
                <a:close/>
              </a:path>
              <a:path w="557529" h="50800">
                <a:moveTo>
                  <a:pt x="481012" y="0"/>
                </a:moveTo>
                <a:lnTo>
                  <a:pt x="481012" y="20638"/>
                </a:lnTo>
                <a:lnTo>
                  <a:pt x="493712" y="20638"/>
                </a:lnTo>
                <a:lnTo>
                  <a:pt x="493712" y="30163"/>
                </a:lnTo>
                <a:lnTo>
                  <a:pt x="542928" y="30162"/>
                </a:lnTo>
                <a:lnTo>
                  <a:pt x="557212" y="25401"/>
                </a:lnTo>
                <a:lnTo>
                  <a:pt x="481012" y="0"/>
                </a:lnTo>
                <a:close/>
              </a:path>
              <a:path w="557529" h="50800">
                <a:moveTo>
                  <a:pt x="0" y="20637"/>
                </a:moveTo>
                <a:lnTo>
                  <a:pt x="0" y="30162"/>
                </a:lnTo>
                <a:lnTo>
                  <a:pt x="481012" y="30163"/>
                </a:lnTo>
                <a:lnTo>
                  <a:pt x="481012" y="20638"/>
                </a:lnTo>
                <a:lnTo>
                  <a:pt x="0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92687" y="2490265"/>
            <a:ext cx="539750" cy="451484"/>
          </a:xfrm>
          <a:custGeom>
            <a:avLst/>
            <a:gdLst/>
            <a:ahLst/>
            <a:cxnLst/>
            <a:rect l="l" t="t" r="r" b="b"/>
            <a:pathLst>
              <a:path w="539750" h="451485">
                <a:moveTo>
                  <a:pt x="42237" y="383012"/>
                </a:moveTo>
                <a:lnTo>
                  <a:pt x="0" y="451332"/>
                </a:lnTo>
                <a:lnTo>
                  <a:pt x="74782" y="422019"/>
                </a:lnTo>
                <a:lnTo>
                  <a:pt x="68349" y="414309"/>
                </a:lnTo>
                <a:lnTo>
                  <a:pt x="51809" y="414309"/>
                </a:lnTo>
                <a:lnTo>
                  <a:pt x="45707" y="406995"/>
                </a:lnTo>
                <a:lnTo>
                  <a:pt x="55459" y="398859"/>
                </a:lnTo>
                <a:lnTo>
                  <a:pt x="42237" y="383012"/>
                </a:lnTo>
                <a:close/>
              </a:path>
              <a:path w="539750" h="451485">
                <a:moveTo>
                  <a:pt x="55459" y="398859"/>
                </a:moveTo>
                <a:lnTo>
                  <a:pt x="45707" y="406995"/>
                </a:lnTo>
                <a:lnTo>
                  <a:pt x="51809" y="414309"/>
                </a:lnTo>
                <a:lnTo>
                  <a:pt x="61561" y="406173"/>
                </a:lnTo>
                <a:lnTo>
                  <a:pt x="55459" y="398859"/>
                </a:lnTo>
                <a:close/>
              </a:path>
              <a:path w="539750" h="451485">
                <a:moveTo>
                  <a:pt x="61561" y="406173"/>
                </a:moveTo>
                <a:lnTo>
                  <a:pt x="51809" y="414309"/>
                </a:lnTo>
                <a:lnTo>
                  <a:pt x="68349" y="414309"/>
                </a:lnTo>
                <a:lnTo>
                  <a:pt x="61561" y="406173"/>
                </a:lnTo>
                <a:close/>
              </a:path>
              <a:path w="539750" h="451485">
                <a:moveTo>
                  <a:pt x="533524" y="0"/>
                </a:moveTo>
                <a:lnTo>
                  <a:pt x="55459" y="398859"/>
                </a:lnTo>
                <a:lnTo>
                  <a:pt x="61561" y="406173"/>
                </a:lnTo>
                <a:lnTo>
                  <a:pt x="539626" y="7313"/>
                </a:lnTo>
                <a:lnTo>
                  <a:pt x="533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72050" y="3816309"/>
            <a:ext cx="560070" cy="356870"/>
          </a:xfrm>
          <a:custGeom>
            <a:avLst/>
            <a:gdLst/>
            <a:ahLst/>
            <a:cxnLst/>
            <a:rect l="l" t="t" r="r" b="b"/>
            <a:pathLst>
              <a:path w="560070" h="356870">
                <a:moveTo>
                  <a:pt x="66945" y="36707"/>
                </a:moveTo>
                <a:lnTo>
                  <a:pt x="61854" y="44756"/>
                </a:lnTo>
                <a:lnTo>
                  <a:pt x="554667" y="356450"/>
                </a:lnTo>
                <a:lnTo>
                  <a:pt x="559758" y="348400"/>
                </a:lnTo>
                <a:lnTo>
                  <a:pt x="66945" y="36707"/>
                </a:lnTo>
                <a:close/>
              </a:path>
              <a:path w="560070" h="356870">
                <a:moveTo>
                  <a:pt x="0" y="0"/>
                </a:moveTo>
                <a:lnTo>
                  <a:pt x="50822" y="62198"/>
                </a:lnTo>
                <a:lnTo>
                  <a:pt x="61854" y="44756"/>
                </a:lnTo>
                <a:lnTo>
                  <a:pt x="51120" y="37967"/>
                </a:lnTo>
                <a:lnTo>
                  <a:pt x="56211" y="29918"/>
                </a:lnTo>
                <a:lnTo>
                  <a:pt x="71239" y="29918"/>
                </a:lnTo>
                <a:lnTo>
                  <a:pt x="77976" y="19265"/>
                </a:lnTo>
                <a:lnTo>
                  <a:pt x="0" y="0"/>
                </a:lnTo>
                <a:close/>
              </a:path>
              <a:path w="560070" h="356870">
                <a:moveTo>
                  <a:pt x="56211" y="29918"/>
                </a:moveTo>
                <a:lnTo>
                  <a:pt x="51120" y="37967"/>
                </a:lnTo>
                <a:lnTo>
                  <a:pt x="61854" y="44756"/>
                </a:lnTo>
                <a:lnTo>
                  <a:pt x="66945" y="36707"/>
                </a:lnTo>
                <a:lnTo>
                  <a:pt x="56211" y="29918"/>
                </a:lnTo>
                <a:close/>
              </a:path>
              <a:path w="560070" h="356870">
                <a:moveTo>
                  <a:pt x="71239" y="29918"/>
                </a:moveTo>
                <a:lnTo>
                  <a:pt x="56211" y="29918"/>
                </a:lnTo>
                <a:lnTo>
                  <a:pt x="66945" y="36707"/>
                </a:lnTo>
                <a:lnTo>
                  <a:pt x="71239" y="29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24573" y="2520909"/>
            <a:ext cx="50800" cy="1671955"/>
          </a:xfrm>
          <a:custGeom>
            <a:avLst/>
            <a:gdLst/>
            <a:ahLst/>
            <a:cxnLst/>
            <a:rect l="l" t="t" r="r" b="b"/>
            <a:pathLst>
              <a:path w="50800" h="1671954">
                <a:moveTo>
                  <a:pt x="20637" y="1595438"/>
                </a:moveTo>
                <a:lnTo>
                  <a:pt x="0" y="1595438"/>
                </a:lnTo>
                <a:lnTo>
                  <a:pt x="25400" y="1671638"/>
                </a:lnTo>
                <a:lnTo>
                  <a:pt x="46567" y="1608137"/>
                </a:lnTo>
                <a:lnTo>
                  <a:pt x="20637" y="1608137"/>
                </a:lnTo>
                <a:lnTo>
                  <a:pt x="20637" y="1595438"/>
                </a:lnTo>
                <a:close/>
              </a:path>
              <a:path w="50800" h="1671954">
                <a:moveTo>
                  <a:pt x="30163" y="0"/>
                </a:moveTo>
                <a:lnTo>
                  <a:pt x="20638" y="0"/>
                </a:lnTo>
                <a:lnTo>
                  <a:pt x="20637" y="1608137"/>
                </a:lnTo>
                <a:lnTo>
                  <a:pt x="30162" y="1608137"/>
                </a:lnTo>
                <a:lnTo>
                  <a:pt x="30163" y="0"/>
                </a:lnTo>
                <a:close/>
              </a:path>
              <a:path w="50800" h="1671954">
                <a:moveTo>
                  <a:pt x="50800" y="1595438"/>
                </a:moveTo>
                <a:lnTo>
                  <a:pt x="30162" y="1595438"/>
                </a:lnTo>
                <a:lnTo>
                  <a:pt x="30162" y="1608137"/>
                </a:lnTo>
                <a:lnTo>
                  <a:pt x="46567" y="1608137"/>
                </a:lnTo>
                <a:lnTo>
                  <a:pt x="50800" y="1595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18651" y="2493280"/>
            <a:ext cx="603250" cy="452120"/>
          </a:xfrm>
          <a:custGeom>
            <a:avLst/>
            <a:gdLst/>
            <a:ahLst/>
            <a:cxnLst/>
            <a:rect l="l" t="t" r="r" b="b"/>
            <a:pathLst>
              <a:path w="603250" h="452119">
                <a:moveTo>
                  <a:pt x="538998" y="409745"/>
                </a:moveTo>
                <a:lnTo>
                  <a:pt x="526658" y="426286"/>
                </a:lnTo>
                <a:lnTo>
                  <a:pt x="602923" y="451492"/>
                </a:lnTo>
                <a:lnTo>
                  <a:pt x="579149" y="417339"/>
                </a:lnTo>
                <a:lnTo>
                  <a:pt x="549178" y="417339"/>
                </a:lnTo>
                <a:lnTo>
                  <a:pt x="538998" y="409745"/>
                </a:lnTo>
                <a:close/>
              </a:path>
              <a:path w="603250" h="452119">
                <a:moveTo>
                  <a:pt x="544694" y="402110"/>
                </a:moveTo>
                <a:lnTo>
                  <a:pt x="538998" y="409745"/>
                </a:lnTo>
                <a:lnTo>
                  <a:pt x="549178" y="417339"/>
                </a:lnTo>
                <a:lnTo>
                  <a:pt x="554874" y="409704"/>
                </a:lnTo>
                <a:lnTo>
                  <a:pt x="544694" y="402110"/>
                </a:lnTo>
                <a:close/>
              </a:path>
              <a:path w="603250" h="452119">
                <a:moveTo>
                  <a:pt x="557034" y="385569"/>
                </a:moveTo>
                <a:lnTo>
                  <a:pt x="544694" y="402110"/>
                </a:lnTo>
                <a:lnTo>
                  <a:pt x="554874" y="409704"/>
                </a:lnTo>
                <a:lnTo>
                  <a:pt x="549178" y="417339"/>
                </a:lnTo>
                <a:lnTo>
                  <a:pt x="579149" y="417339"/>
                </a:lnTo>
                <a:lnTo>
                  <a:pt x="557034" y="385569"/>
                </a:lnTo>
                <a:close/>
              </a:path>
              <a:path w="603250" h="452119">
                <a:moveTo>
                  <a:pt x="5695" y="0"/>
                </a:moveTo>
                <a:lnTo>
                  <a:pt x="0" y="7635"/>
                </a:lnTo>
                <a:lnTo>
                  <a:pt x="538998" y="409745"/>
                </a:lnTo>
                <a:lnTo>
                  <a:pt x="544694" y="402110"/>
                </a:lnTo>
                <a:lnTo>
                  <a:pt x="5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41256" y="3792497"/>
            <a:ext cx="623570" cy="380365"/>
          </a:xfrm>
          <a:custGeom>
            <a:avLst/>
            <a:gdLst/>
            <a:ahLst/>
            <a:cxnLst/>
            <a:rect l="l" t="t" r="r" b="b"/>
            <a:pathLst>
              <a:path w="623570" h="380364">
                <a:moveTo>
                  <a:pt x="555549" y="35424"/>
                </a:moveTo>
                <a:lnTo>
                  <a:pt x="0" y="372163"/>
                </a:lnTo>
                <a:lnTo>
                  <a:pt x="4937" y="380309"/>
                </a:lnTo>
                <a:lnTo>
                  <a:pt x="560486" y="43570"/>
                </a:lnTo>
                <a:lnTo>
                  <a:pt x="555549" y="35424"/>
                </a:lnTo>
                <a:close/>
              </a:path>
              <a:path w="623570" h="380364">
                <a:moveTo>
                  <a:pt x="598684" y="28841"/>
                </a:moveTo>
                <a:lnTo>
                  <a:pt x="566409" y="28841"/>
                </a:lnTo>
                <a:lnTo>
                  <a:pt x="571346" y="36987"/>
                </a:lnTo>
                <a:lnTo>
                  <a:pt x="560486" y="43570"/>
                </a:lnTo>
                <a:lnTo>
                  <a:pt x="571183" y="61219"/>
                </a:lnTo>
                <a:lnTo>
                  <a:pt x="598684" y="28841"/>
                </a:lnTo>
                <a:close/>
              </a:path>
              <a:path w="623570" h="380364">
                <a:moveTo>
                  <a:pt x="566409" y="28841"/>
                </a:moveTo>
                <a:lnTo>
                  <a:pt x="555549" y="35424"/>
                </a:lnTo>
                <a:lnTo>
                  <a:pt x="560486" y="43570"/>
                </a:lnTo>
                <a:lnTo>
                  <a:pt x="571346" y="36987"/>
                </a:lnTo>
                <a:lnTo>
                  <a:pt x="566409" y="28841"/>
                </a:lnTo>
                <a:close/>
              </a:path>
              <a:path w="623570" h="380364">
                <a:moveTo>
                  <a:pt x="623181" y="0"/>
                </a:moveTo>
                <a:lnTo>
                  <a:pt x="544851" y="17776"/>
                </a:lnTo>
                <a:lnTo>
                  <a:pt x="555549" y="35424"/>
                </a:lnTo>
                <a:lnTo>
                  <a:pt x="566409" y="28841"/>
                </a:lnTo>
                <a:lnTo>
                  <a:pt x="598684" y="28841"/>
                </a:lnTo>
                <a:lnTo>
                  <a:pt x="623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43725" y="5038684"/>
            <a:ext cx="535305" cy="50800"/>
          </a:xfrm>
          <a:custGeom>
            <a:avLst/>
            <a:gdLst/>
            <a:ahLst/>
            <a:cxnLst/>
            <a:rect l="l" t="t" r="r" b="b"/>
            <a:pathLst>
              <a:path w="535304" h="50800">
                <a:moveTo>
                  <a:pt x="458787" y="0"/>
                </a:moveTo>
                <a:lnTo>
                  <a:pt x="458787" y="50800"/>
                </a:lnTo>
                <a:lnTo>
                  <a:pt x="520700" y="30162"/>
                </a:lnTo>
                <a:lnTo>
                  <a:pt x="471487" y="30162"/>
                </a:lnTo>
                <a:lnTo>
                  <a:pt x="471487" y="20637"/>
                </a:lnTo>
                <a:lnTo>
                  <a:pt x="520700" y="20637"/>
                </a:lnTo>
                <a:lnTo>
                  <a:pt x="458787" y="0"/>
                </a:lnTo>
                <a:close/>
              </a:path>
              <a:path w="535304" h="50800">
                <a:moveTo>
                  <a:pt x="458787" y="20637"/>
                </a:moveTo>
                <a:lnTo>
                  <a:pt x="0" y="20637"/>
                </a:lnTo>
                <a:lnTo>
                  <a:pt x="0" y="30162"/>
                </a:lnTo>
                <a:lnTo>
                  <a:pt x="458787" y="30162"/>
                </a:lnTo>
                <a:lnTo>
                  <a:pt x="458787" y="20637"/>
                </a:lnTo>
                <a:close/>
              </a:path>
              <a:path w="535304" h="50800">
                <a:moveTo>
                  <a:pt x="520700" y="20637"/>
                </a:moveTo>
                <a:lnTo>
                  <a:pt x="471487" y="20637"/>
                </a:lnTo>
                <a:lnTo>
                  <a:pt x="471487" y="30162"/>
                </a:lnTo>
                <a:lnTo>
                  <a:pt x="520700" y="30162"/>
                </a:lnTo>
                <a:lnTo>
                  <a:pt x="534987" y="25400"/>
                </a:lnTo>
                <a:lnTo>
                  <a:pt x="520700" y="2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380614" y="1693164"/>
            <a:ext cx="167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68002" y="2345435"/>
            <a:ext cx="194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56889" y="2988564"/>
            <a:ext cx="236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79114" y="4168140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47277" y="4494276"/>
            <a:ext cx="208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07927" y="5414772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61952" y="2564891"/>
            <a:ext cx="236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90515" y="3713988"/>
            <a:ext cx="236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36740" y="2540508"/>
            <a:ext cx="194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14515" y="3695700"/>
            <a:ext cx="194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42990" y="2589276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15877" y="1293876"/>
            <a:ext cx="1701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57377" y="1269491"/>
            <a:ext cx="208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57377" y="4683252"/>
            <a:ext cx="208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59380" y="5672108"/>
            <a:ext cx="491490" cy="527050"/>
          </a:xfrm>
          <a:custGeom>
            <a:avLst/>
            <a:gdLst/>
            <a:ahLst/>
            <a:cxnLst/>
            <a:rect l="l" t="t" r="r" b="b"/>
            <a:pathLst>
              <a:path w="491489" h="527050">
                <a:moveTo>
                  <a:pt x="240831" y="0"/>
                </a:moveTo>
                <a:lnTo>
                  <a:pt x="192201" y="5311"/>
                </a:lnTo>
                <a:lnTo>
                  <a:pt x="146960" y="20667"/>
                </a:lnTo>
                <a:lnTo>
                  <a:pt x="106050" y="44982"/>
                </a:lnTo>
                <a:lnTo>
                  <a:pt x="70439" y="77170"/>
                </a:lnTo>
                <a:lnTo>
                  <a:pt x="41080" y="116157"/>
                </a:lnTo>
                <a:lnTo>
                  <a:pt x="18921" y="160879"/>
                </a:lnTo>
                <a:lnTo>
                  <a:pt x="4909" y="210278"/>
                </a:lnTo>
                <a:lnTo>
                  <a:pt x="0" y="263294"/>
                </a:lnTo>
                <a:lnTo>
                  <a:pt x="1217" y="290190"/>
                </a:lnTo>
                <a:lnTo>
                  <a:pt x="10718" y="341550"/>
                </a:lnTo>
                <a:lnTo>
                  <a:pt x="28848" y="388772"/>
                </a:lnTo>
                <a:lnTo>
                  <a:pt x="54651" y="430795"/>
                </a:lnTo>
                <a:lnTo>
                  <a:pt x="87180" y="466561"/>
                </a:lnTo>
                <a:lnTo>
                  <a:pt x="125486" y="495008"/>
                </a:lnTo>
                <a:lnTo>
                  <a:pt x="168620" y="515062"/>
                </a:lnTo>
                <a:lnTo>
                  <a:pt x="215610" y="525637"/>
                </a:lnTo>
                <a:lnTo>
                  <a:pt x="240238" y="527031"/>
                </a:lnTo>
                <a:lnTo>
                  <a:pt x="264867" y="525697"/>
                </a:lnTo>
                <a:lnTo>
                  <a:pt x="288796" y="521719"/>
                </a:lnTo>
                <a:lnTo>
                  <a:pt x="303744" y="517520"/>
                </a:lnTo>
                <a:lnTo>
                  <a:pt x="240765" y="517520"/>
                </a:lnTo>
                <a:lnTo>
                  <a:pt x="217183" y="516243"/>
                </a:lnTo>
                <a:lnTo>
                  <a:pt x="172171" y="506223"/>
                </a:lnTo>
                <a:lnTo>
                  <a:pt x="130770" y="487083"/>
                </a:lnTo>
                <a:lnTo>
                  <a:pt x="93907" y="459818"/>
                </a:lnTo>
                <a:lnTo>
                  <a:pt x="62523" y="425432"/>
                </a:lnTo>
                <a:lnTo>
                  <a:pt x="37570" y="384944"/>
                </a:lnTo>
                <a:lnTo>
                  <a:pt x="19991" y="339373"/>
                </a:lnTo>
                <a:lnTo>
                  <a:pt x="10732" y="289752"/>
                </a:lnTo>
                <a:lnTo>
                  <a:pt x="9514" y="263732"/>
                </a:lnTo>
                <a:lnTo>
                  <a:pt x="10692" y="237713"/>
                </a:lnTo>
                <a:lnTo>
                  <a:pt x="19874" y="188073"/>
                </a:lnTo>
                <a:lnTo>
                  <a:pt x="37376" y="142479"/>
                </a:lnTo>
                <a:lnTo>
                  <a:pt x="62256" y="101955"/>
                </a:lnTo>
                <a:lnTo>
                  <a:pt x="93564" y="67522"/>
                </a:lnTo>
                <a:lnTo>
                  <a:pt x="130355" y="40193"/>
                </a:lnTo>
                <a:lnTo>
                  <a:pt x="171688" y="20968"/>
                </a:lnTo>
                <a:lnTo>
                  <a:pt x="216660" y="10842"/>
                </a:lnTo>
                <a:lnTo>
                  <a:pt x="240170" y="9502"/>
                </a:lnTo>
                <a:lnTo>
                  <a:pt x="303801" y="9502"/>
                </a:lnTo>
                <a:lnTo>
                  <a:pt x="300794" y="8423"/>
                </a:lnTo>
                <a:lnTo>
                  <a:pt x="271115" y="2149"/>
                </a:lnTo>
                <a:lnTo>
                  <a:pt x="240831" y="0"/>
                </a:lnTo>
                <a:close/>
              </a:path>
              <a:path w="491489" h="527050">
                <a:moveTo>
                  <a:pt x="465497" y="338965"/>
                </a:moveTo>
                <a:lnTo>
                  <a:pt x="461124" y="338965"/>
                </a:lnTo>
                <a:lnTo>
                  <a:pt x="460928" y="339783"/>
                </a:lnTo>
                <a:lnTo>
                  <a:pt x="443619" y="384558"/>
                </a:lnTo>
                <a:lnTo>
                  <a:pt x="418738" y="425082"/>
                </a:lnTo>
                <a:lnTo>
                  <a:pt x="387430" y="459514"/>
                </a:lnTo>
                <a:lnTo>
                  <a:pt x="350640" y="486841"/>
                </a:lnTo>
                <a:lnTo>
                  <a:pt x="309308" y="506064"/>
                </a:lnTo>
                <a:lnTo>
                  <a:pt x="264340" y="516186"/>
                </a:lnTo>
                <a:lnTo>
                  <a:pt x="240765" y="517520"/>
                </a:lnTo>
                <a:lnTo>
                  <a:pt x="303744" y="517520"/>
                </a:lnTo>
                <a:lnTo>
                  <a:pt x="355093" y="495262"/>
                </a:lnTo>
                <a:lnTo>
                  <a:pt x="393472" y="466877"/>
                </a:lnTo>
                <a:lnTo>
                  <a:pt x="426074" y="431156"/>
                </a:lnTo>
                <a:lnTo>
                  <a:pt x="451953" y="389171"/>
                </a:lnTo>
                <a:lnTo>
                  <a:pt x="470249" y="341712"/>
                </a:lnTo>
                <a:lnTo>
                  <a:pt x="470574" y="339655"/>
                </a:lnTo>
                <a:lnTo>
                  <a:pt x="465497" y="338965"/>
                </a:lnTo>
                <a:close/>
              </a:path>
              <a:path w="491489" h="527050">
                <a:moveTo>
                  <a:pt x="487996" y="325758"/>
                </a:moveTo>
                <a:lnTo>
                  <a:pt x="462977" y="325758"/>
                </a:lnTo>
                <a:lnTo>
                  <a:pt x="472403" y="327134"/>
                </a:lnTo>
                <a:lnTo>
                  <a:pt x="470574" y="339655"/>
                </a:lnTo>
                <a:lnTo>
                  <a:pt x="491148" y="342452"/>
                </a:lnTo>
                <a:lnTo>
                  <a:pt x="487996" y="325758"/>
                </a:lnTo>
                <a:close/>
              </a:path>
              <a:path w="491489" h="527050">
                <a:moveTo>
                  <a:pt x="460988" y="339373"/>
                </a:moveTo>
                <a:lnTo>
                  <a:pt x="460852" y="339783"/>
                </a:lnTo>
                <a:lnTo>
                  <a:pt x="460988" y="339373"/>
                </a:lnTo>
                <a:close/>
              </a:path>
              <a:path w="491489" h="527050">
                <a:moveTo>
                  <a:pt x="461124" y="338965"/>
                </a:moveTo>
                <a:lnTo>
                  <a:pt x="460988" y="339373"/>
                </a:lnTo>
                <a:lnTo>
                  <a:pt x="460928" y="339783"/>
                </a:lnTo>
                <a:lnTo>
                  <a:pt x="461124" y="338965"/>
                </a:lnTo>
                <a:close/>
              </a:path>
              <a:path w="491489" h="527050">
                <a:moveTo>
                  <a:pt x="462977" y="325758"/>
                </a:moveTo>
                <a:lnTo>
                  <a:pt x="461134" y="338372"/>
                </a:lnTo>
                <a:lnTo>
                  <a:pt x="470574" y="339655"/>
                </a:lnTo>
                <a:lnTo>
                  <a:pt x="472403" y="327134"/>
                </a:lnTo>
                <a:lnTo>
                  <a:pt x="462977" y="325758"/>
                </a:lnTo>
                <a:close/>
              </a:path>
              <a:path w="491489" h="527050">
                <a:moveTo>
                  <a:pt x="461134" y="338372"/>
                </a:moveTo>
                <a:lnTo>
                  <a:pt x="460988" y="339373"/>
                </a:lnTo>
                <a:lnTo>
                  <a:pt x="461124" y="338965"/>
                </a:lnTo>
                <a:lnTo>
                  <a:pt x="465497" y="338965"/>
                </a:lnTo>
                <a:lnTo>
                  <a:pt x="461134" y="338372"/>
                </a:lnTo>
                <a:close/>
              </a:path>
              <a:path w="491489" h="527050">
                <a:moveTo>
                  <a:pt x="476244" y="263525"/>
                </a:moveTo>
                <a:lnTo>
                  <a:pt x="440810" y="335609"/>
                </a:lnTo>
                <a:lnTo>
                  <a:pt x="461134" y="338372"/>
                </a:lnTo>
                <a:lnTo>
                  <a:pt x="462977" y="325758"/>
                </a:lnTo>
                <a:lnTo>
                  <a:pt x="487996" y="325758"/>
                </a:lnTo>
                <a:lnTo>
                  <a:pt x="476244" y="263525"/>
                </a:lnTo>
                <a:close/>
              </a:path>
              <a:path w="491489" h="527050">
                <a:moveTo>
                  <a:pt x="303801" y="9502"/>
                </a:moveTo>
                <a:lnTo>
                  <a:pt x="240170" y="9502"/>
                </a:lnTo>
                <a:lnTo>
                  <a:pt x="269158" y="11471"/>
                </a:lnTo>
                <a:lnTo>
                  <a:pt x="297591" y="17394"/>
                </a:lnTo>
                <a:lnTo>
                  <a:pt x="325137" y="27182"/>
                </a:lnTo>
                <a:lnTo>
                  <a:pt x="352005" y="41075"/>
                </a:lnTo>
                <a:lnTo>
                  <a:pt x="356381" y="32614"/>
                </a:lnTo>
                <a:lnTo>
                  <a:pt x="329512" y="18721"/>
                </a:lnTo>
                <a:lnTo>
                  <a:pt x="303801" y="9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6505" y="743795"/>
            <a:ext cx="1018540" cy="1785620"/>
          </a:xfrm>
          <a:custGeom>
            <a:avLst/>
            <a:gdLst/>
            <a:ahLst/>
            <a:cxnLst/>
            <a:rect l="l" t="t" r="r" b="b"/>
            <a:pathLst>
              <a:path w="1018540" h="1785620">
                <a:moveTo>
                  <a:pt x="0" y="0"/>
                </a:moveTo>
                <a:lnTo>
                  <a:pt x="1018226" y="0"/>
                </a:lnTo>
                <a:lnTo>
                  <a:pt x="1018226" y="1785104"/>
                </a:lnTo>
                <a:lnTo>
                  <a:pt x="0" y="1785104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95244" y="764539"/>
            <a:ext cx="825500" cy="16713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dirty="0" sz="1800" spc="5" b="1">
                <a:latin typeface="Times New Roman"/>
                <a:cs typeface="Times New Roman"/>
              </a:rPr>
              <a:t>S’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S  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800" spc="-5" b="1">
                <a:latin typeface="Times New Roman"/>
                <a:cs typeface="Times New Roman"/>
              </a:rPr>
              <a:t>L=R</a:t>
            </a:r>
            <a:endParaRPr sz="1800">
              <a:latin typeface="Times New Roman"/>
              <a:cs typeface="Times New Roman"/>
            </a:endParaRPr>
          </a:p>
          <a:p>
            <a:pPr marL="12700" marR="147320">
              <a:lnSpc>
                <a:spcPct val="98900"/>
              </a:lnSpc>
              <a:spcBef>
                <a:spcPts val="50"/>
              </a:spcBef>
            </a:pPr>
            <a:r>
              <a:rPr dirty="0" sz="1800" spc="10" b="1">
                <a:latin typeface="Times New Roman"/>
                <a:cs typeface="Times New Roman"/>
              </a:rPr>
              <a:t>S</a:t>
            </a:r>
            <a:r>
              <a:rPr dirty="0" sz="1750" spc="10" b="1" i="1">
                <a:latin typeface="Symbol"/>
                <a:cs typeface="Symbol"/>
              </a:rPr>
              <a:t></a:t>
            </a:r>
            <a:r>
              <a:rPr dirty="0" sz="1800" spc="10" b="1">
                <a:latin typeface="Times New Roman"/>
                <a:cs typeface="Times New Roman"/>
              </a:rPr>
              <a:t>R  </a:t>
            </a:r>
            <a:r>
              <a:rPr dirty="0" sz="1800" spc="-5" b="1">
                <a:latin typeface="Times New Roman"/>
                <a:cs typeface="Times New Roman"/>
              </a:rPr>
              <a:t>L</a:t>
            </a:r>
            <a:r>
              <a:rPr dirty="0" sz="1750" spc="40" b="1" i="1">
                <a:latin typeface="Symbol"/>
                <a:cs typeface="Symbol"/>
              </a:rPr>
              <a:t></a:t>
            </a:r>
            <a:r>
              <a:rPr dirty="0" sz="1800" b="1">
                <a:latin typeface="Times New Roman"/>
                <a:cs typeface="Times New Roman"/>
              </a:rPr>
              <a:t>*R  </a:t>
            </a: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750" spc="5" b="1" i="1">
                <a:latin typeface="Symbol"/>
                <a:cs typeface="Symbol"/>
              </a:rPr>
              <a:t></a:t>
            </a:r>
            <a:r>
              <a:rPr dirty="0" sz="1800" spc="5" b="1">
                <a:latin typeface="Times New Roman"/>
                <a:cs typeface="Times New Roman"/>
              </a:rPr>
              <a:t>id  </a:t>
            </a:r>
            <a:r>
              <a:rPr dirty="0" sz="1800" spc="10" b="1">
                <a:latin typeface="Times New Roman"/>
                <a:cs typeface="Times New Roman"/>
              </a:rPr>
              <a:t>R</a:t>
            </a:r>
            <a:r>
              <a:rPr dirty="0" sz="1750" spc="10" b="1" i="1">
                <a:latin typeface="Symbol"/>
                <a:cs typeface="Symbol"/>
              </a:rPr>
              <a:t></a:t>
            </a:r>
            <a:r>
              <a:rPr dirty="0" sz="1800" spc="10" b="1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492500" y="814348"/>
            <a:ext cx="1619250" cy="1621155"/>
          </a:xfrm>
          <a:custGeom>
            <a:avLst/>
            <a:gdLst/>
            <a:ahLst/>
            <a:cxnLst/>
            <a:rect l="l" t="t" r="r" b="b"/>
            <a:pathLst>
              <a:path w="1619250" h="1621155">
                <a:moveTo>
                  <a:pt x="0" y="810418"/>
                </a:moveTo>
                <a:lnTo>
                  <a:pt x="1374" y="762800"/>
                </a:lnTo>
                <a:lnTo>
                  <a:pt x="5446" y="715906"/>
                </a:lnTo>
                <a:lnTo>
                  <a:pt x="12141" y="669813"/>
                </a:lnTo>
                <a:lnTo>
                  <a:pt x="21382" y="624596"/>
                </a:lnTo>
                <a:lnTo>
                  <a:pt x="33094" y="580333"/>
                </a:lnTo>
                <a:lnTo>
                  <a:pt x="47200" y="537097"/>
                </a:lnTo>
                <a:lnTo>
                  <a:pt x="63624" y="494967"/>
                </a:lnTo>
                <a:lnTo>
                  <a:pt x="82291" y="454016"/>
                </a:lnTo>
                <a:lnTo>
                  <a:pt x="103124" y="414323"/>
                </a:lnTo>
                <a:lnTo>
                  <a:pt x="126048" y="375962"/>
                </a:lnTo>
                <a:lnTo>
                  <a:pt x="150987" y="339010"/>
                </a:lnTo>
                <a:lnTo>
                  <a:pt x="177865" y="303543"/>
                </a:lnTo>
                <a:lnTo>
                  <a:pt x="206606" y="269636"/>
                </a:lnTo>
                <a:lnTo>
                  <a:pt x="237133" y="237366"/>
                </a:lnTo>
                <a:lnTo>
                  <a:pt x="269372" y="206808"/>
                </a:lnTo>
                <a:lnTo>
                  <a:pt x="303245" y="178039"/>
                </a:lnTo>
                <a:lnTo>
                  <a:pt x="338678" y="151135"/>
                </a:lnTo>
                <a:lnTo>
                  <a:pt x="375594" y="126172"/>
                </a:lnTo>
                <a:lnTo>
                  <a:pt x="413917" y="103225"/>
                </a:lnTo>
                <a:lnTo>
                  <a:pt x="453572" y="82371"/>
                </a:lnTo>
                <a:lnTo>
                  <a:pt x="494482" y="63686"/>
                </a:lnTo>
                <a:lnTo>
                  <a:pt x="536571" y="47246"/>
                </a:lnTo>
                <a:lnTo>
                  <a:pt x="579764" y="33126"/>
                </a:lnTo>
                <a:lnTo>
                  <a:pt x="623985" y="21403"/>
                </a:lnTo>
                <a:lnTo>
                  <a:pt x="669157" y="12153"/>
                </a:lnTo>
                <a:lnTo>
                  <a:pt x="715205" y="5452"/>
                </a:lnTo>
                <a:lnTo>
                  <a:pt x="762053" y="1375"/>
                </a:lnTo>
                <a:lnTo>
                  <a:pt x="809625" y="0"/>
                </a:lnTo>
                <a:lnTo>
                  <a:pt x="857196" y="1375"/>
                </a:lnTo>
                <a:lnTo>
                  <a:pt x="904044" y="5452"/>
                </a:lnTo>
                <a:lnTo>
                  <a:pt x="950092" y="12153"/>
                </a:lnTo>
                <a:lnTo>
                  <a:pt x="995264" y="21403"/>
                </a:lnTo>
                <a:lnTo>
                  <a:pt x="1039485" y="33126"/>
                </a:lnTo>
                <a:lnTo>
                  <a:pt x="1082678" y="47246"/>
                </a:lnTo>
                <a:lnTo>
                  <a:pt x="1124767" y="63686"/>
                </a:lnTo>
                <a:lnTo>
                  <a:pt x="1165677" y="82371"/>
                </a:lnTo>
                <a:lnTo>
                  <a:pt x="1205332" y="103225"/>
                </a:lnTo>
                <a:lnTo>
                  <a:pt x="1243655" y="126172"/>
                </a:lnTo>
                <a:lnTo>
                  <a:pt x="1280571" y="151135"/>
                </a:lnTo>
                <a:lnTo>
                  <a:pt x="1316004" y="178039"/>
                </a:lnTo>
                <a:lnTo>
                  <a:pt x="1349877" y="206808"/>
                </a:lnTo>
                <a:lnTo>
                  <a:pt x="1382116" y="237366"/>
                </a:lnTo>
                <a:lnTo>
                  <a:pt x="1412644" y="269636"/>
                </a:lnTo>
                <a:lnTo>
                  <a:pt x="1441384" y="303543"/>
                </a:lnTo>
                <a:lnTo>
                  <a:pt x="1468262" y="339010"/>
                </a:lnTo>
                <a:lnTo>
                  <a:pt x="1493201" y="375962"/>
                </a:lnTo>
                <a:lnTo>
                  <a:pt x="1516125" y="414323"/>
                </a:lnTo>
                <a:lnTo>
                  <a:pt x="1536958" y="454016"/>
                </a:lnTo>
                <a:lnTo>
                  <a:pt x="1555625" y="494967"/>
                </a:lnTo>
                <a:lnTo>
                  <a:pt x="1572050" y="537097"/>
                </a:lnTo>
                <a:lnTo>
                  <a:pt x="1586155" y="580333"/>
                </a:lnTo>
                <a:lnTo>
                  <a:pt x="1597867" y="624596"/>
                </a:lnTo>
                <a:lnTo>
                  <a:pt x="1607108" y="669813"/>
                </a:lnTo>
                <a:lnTo>
                  <a:pt x="1613803" y="715906"/>
                </a:lnTo>
                <a:lnTo>
                  <a:pt x="1617875" y="762800"/>
                </a:lnTo>
                <a:lnTo>
                  <a:pt x="1619250" y="810418"/>
                </a:lnTo>
                <a:lnTo>
                  <a:pt x="1617875" y="858036"/>
                </a:lnTo>
                <a:lnTo>
                  <a:pt x="1613803" y="904930"/>
                </a:lnTo>
                <a:lnTo>
                  <a:pt x="1607108" y="951023"/>
                </a:lnTo>
                <a:lnTo>
                  <a:pt x="1597867" y="996239"/>
                </a:lnTo>
                <a:lnTo>
                  <a:pt x="1586155" y="1040503"/>
                </a:lnTo>
                <a:lnTo>
                  <a:pt x="1572050" y="1083739"/>
                </a:lnTo>
                <a:lnTo>
                  <a:pt x="1555625" y="1125869"/>
                </a:lnTo>
                <a:lnTo>
                  <a:pt x="1536958" y="1166819"/>
                </a:lnTo>
                <a:lnTo>
                  <a:pt x="1516125" y="1206513"/>
                </a:lnTo>
                <a:lnTo>
                  <a:pt x="1493201" y="1244874"/>
                </a:lnTo>
                <a:lnTo>
                  <a:pt x="1468262" y="1281826"/>
                </a:lnTo>
                <a:lnTo>
                  <a:pt x="1441384" y="1317293"/>
                </a:lnTo>
                <a:lnTo>
                  <a:pt x="1412644" y="1351200"/>
                </a:lnTo>
                <a:lnTo>
                  <a:pt x="1382116" y="1383470"/>
                </a:lnTo>
                <a:lnTo>
                  <a:pt x="1349877" y="1414028"/>
                </a:lnTo>
                <a:lnTo>
                  <a:pt x="1316004" y="1442797"/>
                </a:lnTo>
                <a:lnTo>
                  <a:pt x="1280571" y="1469701"/>
                </a:lnTo>
                <a:lnTo>
                  <a:pt x="1243655" y="1494664"/>
                </a:lnTo>
                <a:lnTo>
                  <a:pt x="1205332" y="1517611"/>
                </a:lnTo>
                <a:lnTo>
                  <a:pt x="1165677" y="1538465"/>
                </a:lnTo>
                <a:lnTo>
                  <a:pt x="1124767" y="1557150"/>
                </a:lnTo>
                <a:lnTo>
                  <a:pt x="1082678" y="1573590"/>
                </a:lnTo>
                <a:lnTo>
                  <a:pt x="1039485" y="1587710"/>
                </a:lnTo>
                <a:lnTo>
                  <a:pt x="995264" y="1599433"/>
                </a:lnTo>
                <a:lnTo>
                  <a:pt x="950092" y="1608683"/>
                </a:lnTo>
                <a:lnTo>
                  <a:pt x="904044" y="1615384"/>
                </a:lnTo>
                <a:lnTo>
                  <a:pt x="857196" y="1619461"/>
                </a:lnTo>
                <a:lnTo>
                  <a:pt x="809625" y="1620837"/>
                </a:lnTo>
                <a:lnTo>
                  <a:pt x="762053" y="1619461"/>
                </a:lnTo>
                <a:lnTo>
                  <a:pt x="715205" y="1615384"/>
                </a:lnTo>
                <a:lnTo>
                  <a:pt x="669157" y="1608683"/>
                </a:lnTo>
                <a:lnTo>
                  <a:pt x="623985" y="1599433"/>
                </a:lnTo>
                <a:lnTo>
                  <a:pt x="579764" y="1587710"/>
                </a:lnTo>
                <a:lnTo>
                  <a:pt x="536571" y="1573590"/>
                </a:lnTo>
                <a:lnTo>
                  <a:pt x="494482" y="1557150"/>
                </a:lnTo>
                <a:lnTo>
                  <a:pt x="453572" y="1538465"/>
                </a:lnTo>
                <a:lnTo>
                  <a:pt x="413917" y="1517611"/>
                </a:lnTo>
                <a:lnTo>
                  <a:pt x="375594" y="1494664"/>
                </a:lnTo>
                <a:lnTo>
                  <a:pt x="338678" y="1469701"/>
                </a:lnTo>
                <a:lnTo>
                  <a:pt x="303245" y="1442797"/>
                </a:lnTo>
                <a:lnTo>
                  <a:pt x="269372" y="1414028"/>
                </a:lnTo>
                <a:lnTo>
                  <a:pt x="237133" y="1383470"/>
                </a:lnTo>
                <a:lnTo>
                  <a:pt x="206606" y="1351200"/>
                </a:lnTo>
                <a:lnTo>
                  <a:pt x="177865" y="1317293"/>
                </a:lnTo>
                <a:lnTo>
                  <a:pt x="150987" y="1281826"/>
                </a:lnTo>
                <a:lnTo>
                  <a:pt x="126048" y="1244874"/>
                </a:lnTo>
                <a:lnTo>
                  <a:pt x="103124" y="1206513"/>
                </a:lnTo>
                <a:lnTo>
                  <a:pt x="82291" y="1166819"/>
                </a:lnTo>
                <a:lnTo>
                  <a:pt x="63624" y="1125869"/>
                </a:lnTo>
                <a:lnTo>
                  <a:pt x="47200" y="1083739"/>
                </a:lnTo>
                <a:lnTo>
                  <a:pt x="33094" y="1040503"/>
                </a:lnTo>
                <a:lnTo>
                  <a:pt x="21382" y="996239"/>
                </a:lnTo>
                <a:lnTo>
                  <a:pt x="12141" y="951023"/>
                </a:lnTo>
                <a:lnTo>
                  <a:pt x="5446" y="904930"/>
                </a:lnTo>
                <a:lnTo>
                  <a:pt x="1374" y="858036"/>
                </a:lnTo>
                <a:lnTo>
                  <a:pt x="0" y="810418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96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00659"/>
            <a:ext cx="73221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>
                <a:solidFill>
                  <a:srgbClr val="FF0000"/>
                </a:solidFill>
              </a:rPr>
              <a:t>应用算法</a:t>
            </a:r>
            <a:r>
              <a:rPr dirty="0" sz="3600" spc="20">
                <a:solidFill>
                  <a:srgbClr val="FF0000"/>
                </a:solidFill>
                <a:latin typeface="Verdana"/>
                <a:cs typeface="Verdana"/>
              </a:rPr>
              <a:t>4.5</a:t>
            </a:r>
            <a:r>
              <a:rPr dirty="0" sz="3500" spc="20">
                <a:solidFill>
                  <a:srgbClr val="FF0000"/>
                </a:solidFill>
              </a:rPr>
              <a:t>，</a:t>
            </a:r>
            <a:r>
              <a:rPr dirty="0" sz="3500" spc="95">
                <a:solidFill>
                  <a:srgbClr val="FF0000"/>
                </a:solidFill>
              </a:rPr>
              <a:t>为之构造</a:t>
            </a:r>
            <a:r>
              <a:rPr dirty="0" sz="3600" spc="-5">
                <a:solidFill>
                  <a:srgbClr val="FF0000"/>
                </a:solidFill>
                <a:latin typeface="Verdana"/>
                <a:cs typeface="Verdana"/>
              </a:rPr>
              <a:t>SLR</a:t>
            </a:r>
            <a:r>
              <a:rPr dirty="0" sz="3500" spc="95">
                <a:solidFill>
                  <a:srgbClr val="FF0000"/>
                </a:solidFill>
              </a:rPr>
              <a:t>分析表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627" y="1173117"/>
            <a:ext cx="7972425" cy="422465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55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sz="3100" spc="95" b="1">
                <a:latin typeface="黑体"/>
                <a:cs typeface="黑体"/>
              </a:rPr>
              <a:t>考察</a:t>
            </a:r>
            <a:r>
              <a:rPr dirty="0" sz="3200" spc="30" b="1">
                <a:latin typeface="Verdana"/>
                <a:cs typeface="Verdana"/>
              </a:rPr>
              <a:t>I</a:t>
            </a:r>
            <a:r>
              <a:rPr dirty="0" baseline="-18518" sz="3150" spc="44" b="1">
                <a:latin typeface="Verdana"/>
                <a:cs typeface="Verdana"/>
              </a:rPr>
              <a:t>2</a:t>
            </a:r>
            <a:r>
              <a:rPr dirty="0" sz="3100" spc="30" b="1">
                <a:latin typeface="黑体"/>
                <a:cs typeface="黑体"/>
              </a:rPr>
              <a:t>：</a:t>
            </a:r>
            <a:endParaRPr sz="3100">
              <a:latin typeface="黑体"/>
              <a:cs typeface="黑体"/>
            </a:endParaRPr>
          </a:p>
          <a:p>
            <a:pPr lvl="1" marL="781050" indent="-286385">
              <a:lnSpc>
                <a:spcPct val="100000"/>
              </a:lnSpc>
              <a:spcBef>
                <a:spcPts val="665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810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项目</a:t>
            </a:r>
            <a:r>
              <a:rPr dirty="0" sz="2800" b="1">
                <a:latin typeface="Verdana"/>
                <a:cs typeface="Verdana"/>
              </a:rPr>
              <a:t>S</a:t>
            </a:r>
            <a:r>
              <a:rPr dirty="0" baseline="1010" sz="4125" b="1" i="1">
                <a:latin typeface="Symbol"/>
                <a:cs typeface="Symbol"/>
              </a:rPr>
              <a:t></a:t>
            </a:r>
            <a:r>
              <a:rPr dirty="0" sz="2800" b="1">
                <a:latin typeface="Verdana"/>
                <a:cs typeface="Verdana"/>
              </a:rPr>
              <a:t>L·=R</a:t>
            </a:r>
            <a:r>
              <a:rPr dirty="0" baseline="1010" sz="4125" spc="67" b="1">
                <a:latin typeface="黑体"/>
                <a:cs typeface="黑体"/>
              </a:rPr>
              <a:t>与</a:t>
            </a:r>
            <a:r>
              <a:rPr dirty="0" sz="2800" spc="5" b="1">
                <a:latin typeface="Verdana"/>
                <a:cs typeface="Verdana"/>
              </a:rPr>
              <a:t>R</a:t>
            </a:r>
            <a:r>
              <a:rPr dirty="0" baseline="1010" sz="4125" spc="7" b="1" i="1">
                <a:latin typeface="Symbol"/>
                <a:cs typeface="Symbol"/>
              </a:rPr>
              <a:t></a:t>
            </a:r>
            <a:r>
              <a:rPr dirty="0" sz="2800" spc="5" b="1">
                <a:latin typeface="Verdana"/>
                <a:cs typeface="Verdana"/>
              </a:rPr>
              <a:t>L·</a:t>
            </a:r>
            <a:r>
              <a:rPr dirty="0" baseline="1010" sz="4125" spc="67" b="1">
                <a:latin typeface="黑体"/>
                <a:cs typeface="黑体"/>
              </a:rPr>
              <a:t>存在</a:t>
            </a:r>
            <a:r>
              <a:rPr dirty="0" baseline="1010" sz="4125" spc="67" b="1">
                <a:solidFill>
                  <a:srgbClr val="FF0000"/>
                </a:solidFill>
                <a:latin typeface="黑体"/>
                <a:cs typeface="黑体"/>
              </a:rPr>
              <a:t>移进</a:t>
            </a:r>
            <a:r>
              <a:rPr dirty="0" sz="2800" spc="5" b="1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dirty="0" baseline="1010" sz="4125" spc="67" b="1">
                <a:solidFill>
                  <a:srgbClr val="FF0000"/>
                </a:solidFill>
                <a:latin typeface="黑体"/>
                <a:cs typeface="黑体"/>
              </a:rPr>
              <a:t>归约</a:t>
            </a:r>
            <a:r>
              <a:rPr dirty="0" baseline="1010" sz="4125" spc="67" b="1">
                <a:latin typeface="黑体"/>
                <a:cs typeface="黑体"/>
              </a:rPr>
              <a:t>冲突，</a:t>
            </a:r>
            <a:endParaRPr baseline="1010" sz="4125">
              <a:latin typeface="黑体"/>
              <a:cs typeface="黑体"/>
            </a:endParaRPr>
          </a:p>
          <a:p>
            <a:pPr lvl="1" marL="781050" indent="-286385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810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根据第一个项目</a:t>
            </a:r>
            <a:r>
              <a:rPr dirty="0" sz="2800" b="1">
                <a:latin typeface="Verdana"/>
                <a:cs typeface="Verdana"/>
              </a:rPr>
              <a:t>,</a:t>
            </a:r>
            <a:r>
              <a:rPr dirty="0" sz="2800" spc="-5" b="1">
                <a:latin typeface="Verdana"/>
                <a:cs typeface="Verdana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有</a:t>
            </a:r>
            <a:r>
              <a:rPr dirty="0" baseline="1010" sz="4125" b="1">
                <a:latin typeface="黑体"/>
                <a:cs typeface="黑体"/>
              </a:rPr>
              <a:t>：</a:t>
            </a:r>
            <a:r>
              <a:rPr dirty="0" sz="2800" b="1">
                <a:solidFill>
                  <a:srgbClr val="3333FF"/>
                </a:solidFill>
                <a:latin typeface="Verdana"/>
                <a:cs typeface="Verdana"/>
              </a:rPr>
              <a:t>action[2,=]=s6</a:t>
            </a:r>
            <a:endParaRPr sz="2800">
              <a:latin typeface="Verdana"/>
              <a:cs typeface="Verdana"/>
            </a:endParaRPr>
          </a:p>
          <a:p>
            <a:pPr lvl="1" marL="780415" marR="30480" indent="-285750">
              <a:lnSpc>
                <a:spcPts val="3310"/>
              </a:lnSpc>
              <a:spcBef>
                <a:spcPts val="869"/>
              </a:spcBef>
              <a:buClr>
                <a:srgbClr val="0000FF"/>
              </a:buClr>
              <a:buSzPct val="72727"/>
              <a:buFont typeface="Wingdings"/>
              <a:buChar char=""/>
              <a:tabLst>
                <a:tab pos="78105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根据第二个项目</a:t>
            </a:r>
            <a:r>
              <a:rPr dirty="0" sz="2800" b="1">
                <a:latin typeface="Verdana"/>
                <a:cs typeface="Verdana"/>
              </a:rPr>
              <a:t>,</a:t>
            </a:r>
            <a:r>
              <a:rPr dirty="0" sz="2800" spc="-25" b="1">
                <a:latin typeface="Verdana"/>
                <a:cs typeface="Verdana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由于</a:t>
            </a:r>
            <a:r>
              <a:rPr dirty="0" sz="2800" spc="-5" b="1">
                <a:latin typeface="Verdana"/>
                <a:cs typeface="Verdana"/>
              </a:rPr>
              <a:t>OLLOW(R)={=,$}  </a:t>
            </a:r>
            <a:r>
              <a:rPr dirty="0" baseline="1010" sz="4125" spc="67" b="1">
                <a:latin typeface="黑体"/>
                <a:cs typeface="黑体"/>
              </a:rPr>
              <a:t>所以有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r>
              <a:rPr dirty="0" baseline="1010" sz="4125" spc="-615" b="1">
                <a:latin typeface="黑体"/>
                <a:cs typeface="黑体"/>
              </a:rPr>
              <a:t> </a:t>
            </a:r>
            <a:r>
              <a:rPr dirty="0" sz="2800" spc="-5" b="1">
                <a:solidFill>
                  <a:srgbClr val="0000FF"/>
                </a:solidFill>
                <a:latin typeface="Verdana"/>
                <a:cs typeface="Verdana"/>
              </a:rPr>
              <a:t>action[2,$]=</a:t>
            </a:r>
            <a:r>
              <a:rPr dirty="0" sz="2800" spc="-5" b="1">
                <a:solidFill>
                  <a:srgbClr val="3333FF"/>
                </a:solidFill>
                <a:latin typeface="Verdana"/>
                <a:cs typeface="Verdana"/>
              </a:rPr>
              <a:t>action[2,=]=r5</a:t>
            </a:r>
            <a:endParaRPr sz="2800">
              <a:latin typeface="Verdana"/>
              <a:cs typeface="Verdana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sz="3100" spc="95" b="1">
                <a:latin typeface="黑体"/>
                <a:cs typeface="黑体"/>
              </a:rPr>
              <a:t>存在“移进</a:t>
            </a:r>
            <a:r>
              <a:rPr dirty="0" sz="3200" b="1">
                <a:latin typeface="Verdana"/>
                <a:cs typeface="Verdana"/>
              </a:rPr>
              <a:t>-</a:t>
            </a:r>
            <a:r>
              <a:rPr dirty="0" sz="3100" spc="95" b="1">
                <a:latin typeface="黑体"/>
                <a:cs typeface="黑体"/>
              </a:rPr>
              <a:t>归约”冲突。</a:t>
            </a:r>
            <a:endParaRPr sz="3100">
              <a:latin typeface="黑体"/>
              <a:cs typeface="黑体"/>
            </a:endParaRPr>
          </a:p>
          <a:p>
            <a:pPr marL="381000" marR="190500" indent="-342900">
              <a:lnSpc>
                <a:spcPct val="101000"/>
              </a:lnSpc>
              <a:spcBef>
                <a:spcPts val="705"/>
              </a:spcBef>
              <a:buClr>
                <a:srgbClr val="0000FF"/>
              </a:buClr>
              <a:buSzPct val="70967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sz="3100" spc="95" b="1">
                <a:latin typeface="黑体"/>
                <a:cs typeface="黑体"/>
              </a:rPr>
              <a:t>原因是在</a:t>
            </a:r>
            <a:r>
              <a:rPr dirty="0" sz="3200" b="1">
                <a:latin typeface="Verdana"/>
                <a:cs typeface="Verdana"/>
              </a:rPr>
              <a:t>S</a:t>
            </a:r>
            <a:r>
              <a:rPr dirty="0" sz="3200" spc="-5" b="1">
                <a:latin typeface="Verdana"/>
                <a:cs typeface="Verdana"/>
              </a:rPr>
              <a:t>LR</a:t>
            </a:r>
            <a:r>
              <a:rPr dirty="0" sz="3100" spc="90" b="1">
                <a:latin typeface="黑体"/>
                <a:cs typeface="黑体"/>
              </a:rPr>
              <a:t>分析表中未包含足够多的预 </a:t>
            </a:r>
            <a:r>
              <a:rPr dirty="0" sz="3100" spc="95" b="1">
                <a:latin typeface="黑体"/>
                <a:cs typeface="黑体"/>
              </a:rPr>
              <a:t>测信息。</a:t>
            </a:r>
            <a:endParaRPr sz="31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5404" y="6612635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黑体"/>
                <a:cs typeface="黑体"/>
              </a:rPr>
              <a:t>97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63455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Verdana"/>
                <a:cs typeface="Verdana"/>
              </a:rPr>
              <a:t>4.4.3</a:t>
            </a:r>
            <a:r>
              <a:rPr dirty="0" sz="4000" spc="-30">
                <a:latin typeface="Verdana"/>
                <a:cs typeface="Verdana"/>
              </a:rPr>
              <a:t> </a:t>
            </a:r>
            <a:r>
              <a:rPr dirty="0" sz="4000" spc="-5">
                <a:latin typeface="Verdana"/>
                <a:cs typeface="Verdana"/>
              </a:rPr>
              <a:t>LR(1)</a:t>
            </a:r>
            <a:r>
              <a:rPr dirty="0" sz="3900" spc="90"/>
              <a:t>分析表的构造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240" y="1176188"/>
            <a:ext cx="8955405" cy="458025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05"/>
              </a:spcBef>
              <a:buClr>
                <a:srgbClr val="0000FF"/>
              </a:buClr>
              <a:buSzPct val="71428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sz="2800" spc="-5" b="1">
                <a:latin typeface="Verdana"/>
                <a:cs typeface="Verdana"/>
              </a:rPr>
              <a:t>LR(k)</a:t>
            </a:r>
            <a:r>
              <a:rPr dirty="0" baseline="1010" sz="4125" spc="67" b="1">
                <a:latin typeface="黑体"/>
                <a:cs typeface="黑体"/>
              </a:rPr>
              <a:t>项目</a:t>
            </a:r>
            <a:r>
              <a:rPr dirty="0" baseline="1010" sz="4125" spc="7" b="1">
                <a:latin typeface="黑体"/>
                <a:cs typeface="黑体"/>
              </a:rPr>
              <a:t>：</a:t>
            </a:r>
            <a:r>
              <a:rPr dirty="0" sz="2800" spc="5" b="1">
                <a:latin typeface="Verdana"/>
                <a:cs typeface="Verdana"/>
              </a:rPr>
              <a:t>[A</a:t>
            </a:r>
            <a:r>
              <a:rPr dirty="0" baseline="1010" sz="4125" spc="7" b="1" i="1">
                <a:latin typeface="Symbol"/>
                <a:cs typeface="Symbol"/>
              </a:rPr>
              <a:t></a:t>
            </a:r>
            <a:r>
              <a:rPr dirty="0" sz="2800" spc="5" b="1">
                <a:latin typeface="Verdana"/>
                <a:cs typeface="Verdana"/>
              </a:rPr>
              <a:t>·</a:t>
            </a:r>
            <a:r>
              <a:rPr dirty="0" baseline="1010" sz="4125" spc="7" b="1" i="1">
                <a:latin typeface="Symbol"/>
                <a:cs typeface="Symbol"/>
              </a:rPr>
              <a:t>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sz="2800" spc="5" b="1">
                <a:latin typeface="Verdana"/>
                <a:cs typeface="Verdana"/>
              </a:rPr>
              <a:t>a</a:t>
            </a:r>
            <a:r>
              <a:rPr dirty="0" baseline="-17543" sz="2850" spc="7" b="1">
                <a:latin typeface="Verdana"/>
                <a:cs typeface="Verdana"/>
              </a:rPr>
              <a:t>1</a:t>
            </a:r>
            <a:r>
              <a:rPr dirty="0" sz="2800" spc="5" b="1">
                <a:latin typeface="Verdana"/>
                <a:cs typeface="Verdana"/>
              </a:rPr>
              <a:t>a</a:t>
            </a:r>
            <a:r>
              <a:rPr dirty="0" baseline="-17543" sz="2850" spc="7" b="1">
                <a:latin typeface="Verdana"/>
                <a:cs typeface="Verdana"/>
              </a:rPr>
              <a:t>2</a:t>
            </a:r>
            <a:r>
              <a:rPr dirty="0" sz="2800" spc="5" b="1">
                <a:latin typeface="Verdana"/>
                <a:cs typeface="Verdana"/>
              </a:rPr>
              <a:t>…a</a:t>
            </a:r>
            <a:r>
              <a:rPr dirty="0" baseline="-17543" sz="2850" spc="7" b="1">
                <a:latin typeface="Verdana"/>
                <a:cs typeface="Verdana"/>
              </a:rPr>
              <a:t>k</a:t>
            </a:r>
            <a:r>
              <a:rPr dirty="0" sz="2800" spc="5" b="1">
                <a:latin typeface="Verdana"/>
                <a:cs typeface="Verdana"/>
              </a:rPr>
              <a:t>]</a:t>
            </a:r>
            <a:endParaRPr sz="2800">
              <a:latin typeface="Verdana"/>
              <a:cs typeface="Verdana"/>
            </a:endParaRPr>
          </a:p>
          <a:p>
            <a:pPr lvl="1" marL="793750" indent="-285750">
              <a:lnSpc>
                <a:spcPct val="100000"/>
              </a:lnSpc>
              <a:spcBef>
                <a:spcPts val="52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93750" algn="l"/>
              </a:tabLst>
            </a:pPr>
            <a:r>
              <a:rPr dirty="0" sz="2400" spc="15" b="1">
                <a:latin typeface="Verdana"/>
                <a:cs typeface="Verdana"/>
              </a:rPr>
              <a:t>A</a:t>
            </a:r>
            <a:r>
              <a:rPr dirty="0" baseline="1182" sz="3525" spc="22" b="1" i="1">
                <a:latin typeface="Symbol"/>
                <a:cs typeface="Symbol"/>
              </a:rPr>
              <a:t></a:t>
            </a:r>
            <a:r>
              <a:rPr dirty="0" sz="2400" spc="15" b="1">
                <a:latin typeface="Verdana"/>
                <a:cs typeface="Verdana"/>
              </a:rPr>
              <a:t>·</a:t>
            </a:r>
            <a:r>
              <a:rPr dirty="0" baseline="1182" sz="3525" spc="22" b="1" i="1">
                <a:latin typeface="Symbol"/>
                <a:cs typeface="Symbol"/>
              </a:rPr>
              <a:t></a:t>
            </a:r>
            <a:r>
              <a:rPr dirty="0" baseline="1182" sz="3525" spc="75" b="1">
                <a:latin typeface="黑体"/>
                <a:cs typeface="黑体"/>
              </a:rPr>
              <a:t>是一个</a:t>
            </a:r>
            <a:r>
              <a:rPr dirty="0" sz="2400" spc="-5" b="1">
                <a:latin typeface="Verdana"/>
                <a:cs typeface="Verdana"/>
              </a:rPr>
              <a:t>LR(0)</a:t>
            </a:r>
            <a:r>
              <a:rPr dirty="0" baseline="1182" sz="3525" spc="75" b="1">
                <a:latin typeface="黑体"/>
                <a:cs typeface="黑体"/>
              </a:rPr>
              <a:t>项目</a:t>
            </a:r>
            <a:endParaRPr baseline="1182" sz="35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93750" algn="l"/>
              </a:tabLst>
            </a:pP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spc="-7" b="1">
                <a:latin typeface="Verdana"/>
                <a:cs typeface="Verdana"/>
              </a:rPr>
              <a:t>i</a:t>
            </a:r>
            <a:r>
              <a:rPr dirty="0" sz="2400" spc="-5" b="1">
                <a:latin typeface="Verdana"/>
                <a:cs typeface="Verdana"/>
              </a:rPr>
              <a:t>(i=1,2,…,k)</a:t>
            </a:r>
            <a:r>
              <a:rPr dirty="0" baseline="1182" sz="3525" spc="75" b="1">
                <a:latin typeface="黑体"/>
                <a:cs typeface="黑体"/>
              </a:rPr>
              <a:t>是终结符号</a:t>
            </a:r>
            <a:endParaRPr baseline="1182" sz="3525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5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93750" algn="l"/>
              </a:tabLst>
            </a:pP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r>
              <a:rPr dirty="0" sz="2400" spc="-5" b="1">
                <a:latin typeface="Verdana"/>
                <a:cs typeface="Verdana"/>
              </a:rPr>
              <a:t>…a</a:t>
            </a:r>
            <a:r>
              <a:rPr dirty="0" baseline="-17361" sz="2400" spc="-7" b="1">
                <a:latin typeface="Verdana"/>
                <a:cs typeface="Verdana"/>
              </a:rPr>
              <a:t>k</a:t>
            </a:r>
            <a:r>
              <a:rPr dirty="0" baseline="1182" sz="3525" spc="75" b="1">
                <a:latin typeface="黑体"/>
                <a:cs typeface="黑体"/>
              </a:rPr>
              <a:t>称为该项目的</a:t>
            </a:r>
            <a:r>
              <a:rPr dirty="0" baseline="1182" sz="3525" spc="75" b="1">
                <a:solidFill>
                  <a:srgbClr val="3333FF"/>
                </a:solidFill>
                <a:latin typeface="黑体"/>
                <a:cs typeface="黑体"/>
              </a:rPr>
              <a:t>向前看符号串</a:t>
            </a:r>
            <a:endParaRPr baseline="1182" sz="3525">
              <a:latin typeface="黑体"/>
              <a:cs typeface="黑体"/>
            </a:endParaRPr>
          </a:p>
          <a:p>
            <a:pPr marL="393700" marR="605155" indent="-342900">
              <a:lnSpc>
                <a:spcPct val="100499"/>
              </a:lnSpc>
              <a:spcBef>
                <a:spcPts val="71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向前看符号串仅对归约项目</a:t>
            </a:r>
            <a:r>
              <a:rPr dirty="0" sz="2800" b="1">
                <a:latin typeface="Verdana"/>
                <a:cs typeface="Verdana"/>
              </a:rPr>
              <a:t>[A</a:t>
            </a:r>
            <a:r>
              <a:rPr dirty="0" baseline="1010" sz="4125" b="1" i="1">
                <a:latin typeface="Symbol"/>
                <a:cs typeface="Symbol"/>
              </a:rPr>
              <a:t></a:t>
            </a:r>
            <a:r>
              <a:rPr dirty="0" sz="2800" b="1">
                <a:latin typeface="Verdana"/>
                <a:cs typeface="Verdana"/>
              </a:rPr>
              <a:t>·</a:t>
            </a:r>
            <a:r>
              <a:rPr dirty="0" baseline="1010" sz="4125" b="1">
                <a:latin typeface="黑体"/>
                <a:cs typeface="黑体"/>
              </a:rPr>
              <a:t>，</a:t>
            </a:r>
            <a:r>
              <a:rPr dirty="0" sz="2800" b="1">
                <a:latin typeface="Verdana"/>
                <a:cs typeface="Verdana"/>
              </a:rPr>
              <a:t>a</a:t>
            </a:r>
            <a:r>
              <a:rPr dirty="0" baseline="-17543" sz="2850" b="1">
                <a:latin typeface="Verdana"/>
                <a:cs typeface="Verdana"/>
              </a:rPr>
              <a:t>1</a:t>
            </a:r>
            <a:r>
              <a:rPr dirty="0" sz="2800" b="1">
                <a:latin typeface="Verdana"/>
                <a:cs typeface="Verdana"/>
              </a:rPr>
              <a:t>a</a:t>
            </a:r>
            <a:r>
              <a:rPr dirty="0" baseline="-17543" sz="2850" b="1">
                <a:latin typeface="Verdana"/>
                <a:cs typeface="Verdana"/>
              </a:rPr>
              <a:t>2</a:t>
            </a:r>
            <a:r>
              <a:rPr dirty="0" sz="2800" b="1">
                <a:latin typeface="Verdana"/>
                <a:cs typeface="Verdana"/>
              </a:rPr>
              <a:t>…a</a:t>
            </a:r>
            <a:r>
              <a:rPr dirty="0" baseline="-17543" sz="2850" b="1">
                <a:latin typeface="Verdana"/>
                <a:cs typeface="Verdana"/>
              </a:rPr>
              <a:t>k</a:t>
            </a:r>
            <a:r>
              <a:rPr dirty="0" sz="2800" b="1">
                <a:latin typeface="Verdana"/>
                <a:cs typeface="Verdana"/>
              </a:rPr>
              <a:t>]</a:t>
            </a:r>
            <a:r>
              <a:rPr dirty="0" baseline="1010" sz="4125" spc="52" b="1">
                <a:latin typeface="黑体"/>
                <a:cs typeface="黑体"/>
              </a:rPr>
              <a:t>起 </a:t>
            </a:r>
            <a:r>
              <a:rPr dirty="0" sz="2750" spc="45" b="1">
                <a:latin typeface="黑体"/>
                <a:cs typeface="黑体"/>
              </a:rPr>
              <a:t>作用，对任何移进或待约项目 </a:t>
            </a:r>
            <a:r>
              <a:rPr dirty="0" sz="2800" spc="5" b="1">
                <a:latin typeface="Verdana"/>
                <a:cs typeface="Verdana"/>
              </a:rPr>
              <a:t>[A</a:t>
            </a:r>
            <a:r>
              <a:rPr dirty="0" baseline="1010" sz="4125" spc="7" b="1" i="1">
                <a:latin typeface="Symbol"/>
                <a:cs typeface="Symbol"/>
              </a:rPr>
              <a:t></a:t>
            </a:r>
            <a:r>
              <a:rPr dirty="0" sz="2800" spc="5" b="1">
                <a:latin typeface="Verdana"/>
                <a:cs typeface="Verdana"/>
              </a:rPr>
              <a:t>·</a:t>
            </a:r>
            <a:r>
              <a:rPr dirty="0" baseline="1010" sz="4125" spc="7" b="1" i="1">
                <a:latin typeface="Symbol"/>
                <a:cs typeface="Symbol"/>
              </a:rPr>
              <a:t>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sz="2800" spc="5" b="1">
                <a:latin typeface="Verdana"/>
                <a:cs typeface="Verdana"/>
              </a:rPr>
              <a:t>a</a:t>
            </a:r>
            <a:r>
              <a:rPr dirty="0" baseline="-17543" sz="2850" spc="7" b="1">
                <a:latin typeface="Verdana"/>
                <a:cs typeface="Verdana"/>
              </a:rPr>
              <a:t>1</a:t>
            </a:r>
            <a:r>
              <a:rPr dirty="0" sz="2800" spc="5" b="1">
                <a:latin typeface="Verdana"/>
                <a:cs typeface="Verdana"/>
              </a:rPr>
              <a:t>a</a:t>
            </a:r>
            <a:r>
              <a:rPr dirty="0" baseline="-17543" sz="2850" spc="7" b="1">
                <a:latin typeface="Verdana"/>
                <a:cs typeface="Verdana"/>
              </a:rPr>
              <a:t>2</a:t>
            </a:r>
            <a:r>
              <a:rPr dirty="0" sz="2800" spc="5" b="1">
                <a:latin typeface="Verdana"/>
                <a:cs typeface="Verdana"/>
              </a:rPr>
              <a:t>…a</a:t>
            </a:r>
            <a:r>
              <a:rPr dirty="0" baseline="-17543" sz="2850" spc="7" b="1">
                <a:latin typeface="Verdana"/>
                <a:cs typeface="Verdana"/>
              </a:rPr>
              <a:t>k</a:t>
            </a:r>
            <a:r>
              <a:rPr dirty="0" sz="2800" spc="5" b="1">
                <a:latin typeface="Verdana"/>
                <a:cs typeface="Verdana"/>
              </a:rPr>
              <a:t>]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sz="2800" spc="5" b="1">
                <a:latin typeface="Verdana"/>
                <a:cs typeface="Verdana"/>
              </a:rPr>
              <a:t>(</a:t>
            </a:r>
            <a:r>
              <a:rPr dirty="0" baseline="1010" sz="4125" spc="7" b="1" i="1">
                <a:latin typeface="Symbol"/>
                <a:cs typeface="Symbol"/>
              </a:rPr>
              <a:t></a:t>
            </a:r>
            <a:r>
              <a:rPr dirty="0" sz="2800" spc="5" b="1">
                <a:latin typeface="Verdana"/>
                <a:cs typeface="Verdana"/>
              </a:rPr>
              <a:t>) </a:t>
            </a:r>
            <a:r>
              <a:rPr dirty="0" baseline="1010" sz="4125" spc="67" b="1">
                <a:latin typeface="黑体"/>
                <a:cs typeface="黑体"/>
              </a:rPr>
              <a:t>是没有意义的。</a:t>
            </a:r>
            <a:endParaRPr baseline="1010" sz="4125">
              <a:latin typeface="黑体"/>
              <a:cs typeface="黑体"/>
            </a:endParaRPr>
          </a:p>
          <a:p>
            <a:pPr marL="393700" marR="603250" indent="-342900">
              <a:lnSpc>
                <a:spcPct val="101400"/>
              </a:lnSpc>
              <a:spcBef>
                <a:spcPts val="57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归约项目</a:t>
            </a:r>
            <a:r>
              <a:rPr dirty="0" sz="2800" b="1">
                <a:latin typeface="Verdana"/>
                <a:cs typeface="Verdana"/>
              </a:rPr>
              <a:t>[A</a:t>
            </a:r>
            <a:r>
              <a:rPr dirty="0" baseline="1010" sz="4125" b="1" i="1">
                <a:latin typeface="Symbol"/>
                <a:cs typeface="Symbol"/>
              </a:rPr>
              <a:t></a:t>
            </a:r>
            <a:r>
              <a:rPr dirty="0" sz="2800" b="1">
                <a:latin typeface="Verdana"/>
                <a:cs typeface="Verdana"/>
              </a:rPr>
              <a:t>·</a:t>
            </a:r>
            <a:r>
              <a:rPr dirty="0" baseline="1010" sz="4125" b="1">
                <a:latin typeface="黑体"/>
                <a:cs typeface="黑体"/>
              </a:rPr>
              <a:t>，</a:t>
            </a:r>
            <a:r>
              <a:rPr dirty="0" sz="2800" b="1">
                <a:latin typeface="Verdana"/>
                <a:cs typeface="Verdana"/>
              </a:rPr>
              <a:t>a</a:t>
            </a:r>
            <a:r>
              <a:rPr dirty="0" baseline="-17543" sz="2850" b="1">
                <a:latin typeface="Verdana"/>
                <a:cs typeface="Verdana"/>
              </a:rPr>
              <a:t>1</a:t>
            </a:r>
            <a:r>
              <a:rPr dirty="0" sz="2800" b="1">
                <a:latin typeface="Verdana"/>
                <a:cs typeface="Verdana"/>
              </a:rPr>
              <a:t>a</a:t>
            </a:r>
            <a:r>
              <a:rPr dirty="0" baseline="-17543" sz="2850" b="1">
                <a:latin typeface="Verdana"/>
                <a:cs typeface="Verdana"/>
              </a:rPr>
              <a:t>2</a:t>
            </a:r>
            <a:r>
              <a:rPr dirty="0" sz="2800" b="1">
                <a:latin typeface="Verdana"/>
                <a:cs typeface="Verdana"/>
              </a:rPr>
              <a:t>…a</a:t>
            </a:r>
            <a:r>
              <a:rPr dirty="0" baseline="-17543" sz="2850" b="1">
                <a:latin typeface="Verdana"/>
                <a:cs typeface="Verdana"/>
              </a:rPr>
              <a:t>k</a:t>
            </a:r>
            <a:r>
              <a:rPr dirty="0" sz="2800" b="1">
                <a:latin typeface="Verdana"/>
                <a:cs typeface="Verdana"/>
              </a:rPr>
              <a:t>]</a:t>
            </a:r>
            <a:r>
              <a:rPr dirty="0" baseline="1010" sz="4125" spc="67" b="1">
                <a:latin typeface="黑体"/>
                <a:cs typeface="黑体"/>
              </a:rPr>
              <a:t>意味着，当它所属项 目集对应的状态在栈顶，且后续的</a:t>
            </a:r>
            <a:r>
              <a:rPr dirty="0" sz="2800" spc="-5" b="1">
                <a:latin typeface="Verdana"/>
                <a:cs typeface="Verdana"/>
              </a:rPr>
              <a:t>k</a:t>
            </a:r>
            <a:r>
              <a:rPr dirty="0" baseline="1010" sz="4125" spc="67" b="1">
                <a:latin typeface="黑体"/>
                <a:cs typeface="黑体"/>
              </a:rPr>
              <a:t>个输入符号为</a:t>
            </a:r>
            <a:endParaRPr baseline="1010" sz="4125">
              <a:latin typeface="黑体"/>
              <a:cs typeface="黑体"/>
            </a:endParaRPr>
          </a:p>
          <a:p>
            <a:pPr marL="393700">
              <a:lnSpc>
                <a:spcPct val="100000"/>
              </a:lnSpc>
              <a:spcBef>
                <a:spcPts val="50"/>
              </a:spcBef>
            </a:pPr>
            <a:r>
              <a:rPr dirty="0" sz="2800" spc="-15" b="1">
                <a:latin typeface="Verdana"/>
                <a:cs typeface="Verdana"/>
              </a:rPr>
              <a:t>a</a:t>
            </a:r>
            <a:r>
              <a:rPr dirty="0" baseline="-17543" sz="2850" spc="-22" b="1">
                <a:latin typeface="Verdana"/>
                <a:cs typeface="Verdana"/>
              </a:rPr>
              <a:t>1</a:t>
            </a:r>
            <a:r>
              <a:rPr dirty="0" sz="2800" spc="-15" b="1">
                <a:latin typeface="Verdana"/>
                <a:cs typeface="Verdana"/>
              </a:rPr>
              <a:t>a</a:t>
            </a:r>
            <a:r>
              <a:rPr dirty="0" baseline="-17543" sz="2850" spc="-22" b="1">
                <a:latin typeface="Verdana"/>
                <a:cs typeface="Verdana"/>
              </a:rPr>
              <a:t>2</a:t>
            </a:r>
            <a:r>
              <a:rPr dirty="0" sz="2800" spc="-15" b="1">
                <a:latin typeface="Verdana"/>
                <a:cs typeface="Verdana"/>
              </a:rPr>
              <a:t>…a</a:t>
            </a:r>
            <a:r>
              <a:rPr dirty="0" baseline="-17543" sz="2850" spc="-22" b="1">
                <a:latin typeface="Verdana"/>
                <a:cs typeface="Verdana"/>
              </a:rPr>
              <a:t>k</a:t>
            </a:r>
            <a:r>
              <a:rPr dirty="0" baseline="1010" sz="4125" spc="67" b="1">
                <a:latin typeface="黑体"/>
                <a:cs typeface="黑体"/>
              </a:rPr>
              <a:t>时，才允许把栈顶的文法符号串</a:t>
            </a:r>
            <a:r>
              <a:rPr dirty="0" baseline="1010" sz="4125" spc="37" b="1" i="1">
                <a:latin typeface="Symbol"/>
                <a:cs typeface="Symbol"/>
              </a:rPr>
              <a:t></a:t>
            </a:r>
            <a:r>
              <a:rPr dirty="0" baseline="1010" sz="4125" spc="67" b="1">
                <a:latin typeface="黑体"/>
                <a:cs typeface="黑体"/>
              </a:rPr>
              <a:t>归约为</a:t>
            </a:r>
            <a:r>
              <a:rPr dirty="0" sz="2800" b="1">
                <a:latin typeface="Verdana"/>
                <a:cs typeface="Verdana"/>
              </a:rPr>
              <a:t>A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00659"/>
            <a:ext cx="58521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>
                <a:solidFill>
                  <a:srgbClr val="FF0000"/>
                </a:solidFill>
              </a:rPr>
              <a:t>定义</a:t>
            </a:r>
            <a:r>
              <a:rPr dirty="0" sz="3600" spc="10">
                <a:solidFill>
                  <a:srgbClr val="FF0000"/>
                </a:solidFill>
                <a:latin typeface="Verdana"/>
                <a:cs typeface="Verdana"/>
              </a:rPr>
              <a:t>4.13</a:t>
            </a:r>
            <a:r>
              <a:rPr dirty="0" sz="3500" spc="10">
                <a:solidFill>
                  <a:srgbClr val="FF0000"/>
                </a:solidFill>
              </a:rPr>
              <a:t>：</a:t>
            </a:r>
            <a:r>
              <a:rPr dirty="0" sz="3600" spc="10">
                <a:solidFill>
                  <a:srgbClr val="FF0000"/>
                </a:solidFill>
                <a:latin typeface="Verdana"/>
                <a:cs typeface="Verdana"/>
              </a:rPr>
              <a:t>LR(1)</a:t>
            </a:r>
            <a:r>
              <a:rPr dirty="0" sz="3500" spc="95">
                <a:solidFill>
                  <a:srgbClr val="FF0000"/>
                </a:solidFill>
              </a:rPr>
              <a:t>有效项目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052" y="987948"/>
            <a:ext cx="7898130" cy="913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4800"/>
              </a:lnSpc>
              <a:spcBef>
                <a:spcPts val="105"/>
              </a:spcBef>
            </a:pPr>
            <a:r>
              <a:rPr dirty="0" baseline="1010" sz="4125" spc="67" b="1">
                <a:latin typeface="黑体"/>
                <a:cs typeface="黑体"/>
              </a:rPr>
              <a:t>称一个</a:t>
            </a:r>
            <a:r>
              <a:rPr dirty="0" baseline="1010" sz="4125" spc="30" b="1">
                <a:latin typeface="宋体"/>
                <a:cs typeface="宋体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项目</a:t>
            </a:r>
            <a:r>
              <a:rPr dirty="0" baseline="1010" sz="4125" spc="37" b="1">
                <a:latin typeface="宋体"/>
                <a:cs typeface="宋体"/>
              </a:rPr>
              <a:t>[A</a:t>
            </a:r>
            <a:r>
              <a:rPr dirty="0" baseline="1010" sz="4125" spc="37" b="1" i="1">
                <a:latin typeface="Symbol"/>
                <a:cs typeface="Symbol"/>
              </a:rPr>
              <a:t></a:t>
            </a:r>
            <a:r>
              <a:rPr dirty="0" sz="2800" spc="25" b="1">
                <a:latin typeface="Times New Roman"/>
                <a:cs typeface="Times New Roman"/>
              </a:rPr>
              <a:t>·</a:t>
            </a:r>
            <a:r>
              <a:rPr dirty="0" baseline="1010" sz="4125" spc="37" b="1" i="1">
                <a:latin typeface="Symbol"/>
                <a:cs typeface="Symbol"/>
              </a:rPr>
              <a:t></a:t>
            </a:r>
            <a:r>
              <a:rPr dirty="0" baseline="1010" sz="4125" spc="37" b="1">
                <a:latin typeface="黑体"/>
                <a:cs typeface="黑体"/>
              </a:rPr>
              <a:t>，</a:t>
            </a:r>
            <a:r>
              <a:rPr dirty="0" baseline="1010" sz="4125" spc="37" b="1">
                <a:latin typeface="宋体"/>
                <a:cs typeface="宋体"/>
              </a:rPr>
              <a:t>a]</a:t>
            </a:r>
            <a:r>
              <a:rPr dirty="0" baseline="1010" sz="4125" spc="67" b="1">
                <a:latin typeface="黑体"/>
                <a:cs typeface="黑体"/>
              </a:rPr>
              <a:t>对活前缀</a:t>
            </a:r>
            <a:r>
              <a:rPr dirty="0" baseline="1010" sz="4125" spc="30" b="1" i="1">
                <a:latin typeface="Symbol"/>
                <a:cs typeface="Symbol"/>
              </a:rPr>
              <a:t></a:t>
            </a:r>
            <a:r>
              <a:rPr dirty="0" baseline="1010" sz="4125" spc="30" b="1">
                <a:latin typeface="宋体"/>
                <a:cs typeface="宋体"/>
              </a:rPr>
              <a:t>=</a:t>
            </a:r>
            <a:r>
              <a:rPr dirty="0" baseline="1010" sz="4125" spc="30" b="1" i="1">
                <a:latin typeface="Symbol"/>
                <a:cs typeface="Symbol"/>
              </a:rPr>
              <a:t></a:t>
            </a:r>
            <a:r>
              <a:rPr dirty="0" baseline="1010" sz="4125" spc="67" b="1">
                <a:latin typeface="黑体"/>
                <a:cs typeface="黑体"/>
              </a:rPr>
              <a:t>是有效 </a:t>
            </a:r>
            <a:r>
              <a:rPr dirty="0" sz="2750" spc="45" b="1">
                <a:latin typeface="黑体"/>
                <a:cs typeface="黑体"/>
              </a:rPr>
              <a:t>的，如果存在一个规范推导：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1030" y="1989835"/>
            <a:ext cx="457200" cy="417195"/>
          </a:xfrm>
          <a:prstGeom prst="rect">
            <a:avLst/>
          </a:prstGeom>
        </p:spPr>
        <p:txBody>
          <a:bodyPr wrap="square" lIns="0" tIns="1143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00" spc="-10" b="1">
                <a:latin typeface="Times New Roman"/>
                <a:cs typeface="Times New Roman"/>
              </a:rPr>
              <a:t>*</a:t>
            </a:r>
            <a:r>
              <a:rPr dirty="0" baseline="1010" sz="4125" b="1" i="1">
                <a:latin typeface="Symbol"/>
                <a:cs typeface="Symbol"/>
              </a:rPr>
              <a:t></a:t>
            </a:r>
            <a:endParaRPr baseline="1010" sz="412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90" y="1747866"/>
            <a:ext cx="8519160" cy="4308475"/>
          </a:xfrm>
          <a:prstGeom prst="rect">
            <a:avLst/>
          </a:prstGeom>
        </p:spPr>
        <p:txBody>
          <a:bodyPr wrap="square" lIns="0" tIns="285750" rIns="0" bIns="0" rtlCol="0" vert="horz">
            <a:spAutoFit/>
          </a:bodyPr>
          <a:lstStyle/>
          <a:p>
            <a:pPr algn="ctr" marR="876300">
              <a:lnSpc>
                <a:spcPct val="100000"/>
              </a:lnSpc>
              <a:spcBef>
                <a:spcPts val="2250"/>
              </a:spcBef>
              <a:tabLst>
                <a:tab pos="818515" algn="l"/>
                <a:tab pos="1709420" algn="l"/>
                <a:tab pos="2315845" algn="l"/>
              </a:tabLst>
            </a:pPr>
            <a:r>
              <a:rPr dirty="0" sz="3100" spc="35" b="1">
                <a:latin typeface="宋体"/>
                <a:cs typeface="宋体"/>
              </a:rPr>
              <a:t>S	</a:t>
            </a:r>
            <a:r>
              <a:rPr dirty="0" sz="3100" spc="55" b="1" i="1">
                <a:latin typeface="Symbol"/>
                <a:cs typeface="Symbol"/>
              </a:rPr>
              <a:t></a:t>
            </a:r>
            <a:r>
              <a:rPr dirty="0" sz="3100" spc="55" b="1">
                <a:latin typeface="宋体"/>
                <a:cs typeface="宋体"/>
              </a:rPr>
              <a:t>A</a:t>
            </a:r>
            <a:r>
              <a:rPr dirty="0" sz="3100" spc="55" b="1" i="1">
                <a:latin typeface="Symbol"/>
                <a:cs typeface="Symbol"/>
              </a:rPr>
              <a:t></a:t>
            </a:r>
            <a:r>
              <a:rPr dirty="0" sz="3100" spc="55">
                <a:latin typeface="Times New Roman"/>
                <a:cs typeface="Times New Roman"/>
              </a:rPr>
              <a:t>	</a:t>
            </a:r>
            <a:r>
              <a:rPr dirty="0" sz="3100" spc="95" b="1" i="1">
                <a:latin typeface="Symbol"/>
                <a:cs typeface="Symbol"/>
              </a:rPr>
              <a:t></a:t>
            </a:r>
            <a:r>
              <a:rPr dirty="0" sz="3100" spc="95">
                <a:latin typeface="Times New Roman"/>
                <a:cs typeface="Times New Roman"/>
              </a:rPr>
              <a:t>	</a:t>
            </a:r>
            <a:r>
              <a:rPr dirty="0" sz="3100" spc="60" b="1" i="1">
                <a:latin typeface="Symbol"/>
                <a:cs typeface="Symbol"/>
              </a:rPr>
              <a:t></a:t>
            </a:r>
            <a:r>
              <a:rPr dirty="0" sz="3100" spc="85" b="1">
                <a:latin typeface="宋体"/>
                <a:cs typeface="宋体"/>
              </a:rPr>
              <a:t>。</a:t>
            </a:r>
            <a:endParaRPr sz="3100">
              <a:latin typeface="宋体"/>
              <a:cs typeface="宋体"/>
            </a:endParaRPr>
          </a:p>
          <a:p>
            <a:pPr algn="ctr" marL="512445">
              <a:lnSpc>
                <a:spcPct val="100000"/>
              </a:lnSpc>
              <a:spcBef>
                <a:spcPts val="1625"/>
              </a:spcBef>
            </a:pPr>
            <a:r>
              <a:rPr dirty="0" baseline="1182" sz="3525" spc="75" b="1">
                <a:latin typeface="黑体"/>
                <a:cs typeface="黑体"/>
              </a:rPr>
              <a:t>其中</a:t>
            </a:r>
            <a:r>
              <a:rPr dirty="0" baseline="1182" sz="3525" spc="44" b="1" i="1">
                <a:latin typeface="Symbol"/>
                <a:cs typeface="Symbol"/>
              </a:rPr>
              <a:t></a:t>
            </a:r>
            <a:r>
              <a:rPr dirty="0" baseline="1182" sz="3525" spc="75" b="1">
                <a:latin typeface="黑体"/>
                <a:cs typeface="黑体"/>
              </a:rPr>
              <a:t>的第一个符号为</a:t>
            </a:r>
            <a:r>
              <a:rPr dirty="0" sz="2400" spc="20" b="1">
                <a:latin typeface="Verdana"/>
                <a:cs typeface="Verdana"/>
              </a:rPr>
              <a:t>a</a:t>
            </a:r>
            <a:r>
              <a:rPr dirty="0" baseline="1182" sz="3525" spc="30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或者</a:t>
            </a:r>
            <a:r>
              <a:rPr dirty="0" baseline="1182" sz="3525" spc="37" b="1" i="1">
                <a:latin typeface="Symbol"/>
                <a:cs typeface="Symbol"/>
              </a:rPr>
              <a:t></a:t>
            </a:r>
            <a:r>
              <a:rPr dirty="0" sz="2400" spc="25" b="1">
                <a:latin typeface="Verdana"/>
                <a:cs typeface="Verdana"/>
              </a:rPr>
              <a:t>=</a:t>
            </a:r>
            <a:r>
              <a:rPr dirty="0" baseline="1182" sz="3525" spc="37" b="1" i="1">
                <a:latin typeface="Symbol"/>
                <a:cs typeface="Symbol"/>
              </a:rPr>
              <a:t>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且</a:t>
            </a:r>
            <a:r>
              <a:rPr dirty="0" sz="2400" b="1">
                <a:latin typeface="Verdana"/>
                <a:cs typeface="Verdana"/>
              </a:rPr>
              <a:t>a=$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algn="just" marL="279400" marR="5080" indent="-266700">
              <a:lnSpc>
                <a:spcPct val="121800"/>
              </a:lnSpc>
              <a:spcBef>
                <a:spcPts val="117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279400" algn="l"/>
              </a:tabLst>
            </a:pP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推广</a:t>
            </a:r>
            <a:r>
              <a:rPr dirty="0" baseline="1010" sz="4125" spc="67" b="1">
                <a:latin typeface="黑体"/>
                <a:cs typeface="黑体"/>
              </a:rPr>
              <a:t>：若项目</a:t>
            </a:r>
            <a:r>
              <a:rPr dirty="0" baseline="1010" sz="4125" spc="37" b="1">
                <a:latin typeface="宋体"/>
                <a:cs typeface="宋体"/>
              </a:rPr>
              <a:t>[A</a:t>
            </a:r>
            <a:r>
              <a:rPr dirty="0" baseline="1010" sz="4125" spc="37" b="1" i="1">
                <a:latin typeface="Symbol"/>
                <a:cs typeface="Symbol"/>
              </a:rPr>
              <a:t></a:t>
            </a:r>
            <a:r>
              <a:rPr dirty="0" sz="2800" spc="25" b="1">
                <a:latin typeface="Times New Roman"/>
                <a:cs typeface="Times New Roman"/>
              </a:rPr>
              <a:t>·</a:t>
            </a:r>
            <a:r>
              <a:rPr dirty="0" baseline="1010" sz="4125" spc="37" b="1">
                <a:latin typeface="宋体"/>
                <a:cs typeface="宋体"/>
              </a:rPr>
              <a:t>B</a:t>
            </a:r>
            <a:r>
              <a:rPr dirty="0" baseline="1010" sz="4125" spc="37" b="1" i="1">
                <a:latin typeface="Symbol"/>
                <a:cs typeface="Symbol"/>
              </a:rPr>
              <a:t></a:t>
            </a:r>
            <a:r>
              <a:rPr dirty="0" baseline="1010" sz="4125" spc="37" b="1">
                <a:latin typeface="黑体"/>
                <a:cs typeface="黑体"/>
              </a:rPr>
              <a:t>，</a:t>
            </a:r>
            <a:r>
              <a:rPr dirty="0" baseline="1010" sz="4125" spc="37" b="1">
                <a:latin typeface="宋体"/>
                <a:cs typeface="宋体"/>
              </a:rPr>
              <a:t>a]</a:t>
            </a:r>
            <a:r>
              <a:rPr dirty="0" baseline="1010" sz="4125" spc="67" b="1">
                <a:latin typeface="黑体"/>
                <a:cs typeface="黑体"/>
              </a:rPr>
              <a:t>对活前缀</a:t>
            </a:r>
            <a:r>
              <a:rPr dirty="0" baseline="1010" sz="4125" spc="30" b="1" i="1">
                <a:latin typeface="Symbol"/>
                <a:cs typeface="Symbol"/>
              </a:rPr>
              <a:t></a:t>
            </a:r>
            <a:r>
              <a:rPr dirty="0" baseline="1010" sz="4125" spc="30" b="1">
                <a:latin typeface="宋体"/>
                <a:cs typeface="宋体"/>
              </a:rPr>
              <a:t>=</a:t>
            </a:r>
            <a:r>
              <a:rPr dirty="0" baseline="1010" sz="4125" spc="30" b="1" i="1">
                <a:latin typeface="Symbol"/>
                <a:cs typeface="Symbol"/>
              </a:rPr>
              <a:t></a:t>
            </a:r>
            <a:r>
              <a:rPr dirty="0" baseline="1010" sz="4125" spc="67" b="1">
                <a:latin typeface="黑体"/>
                <a:cs typeface="黑体"/>
              </a:rPr>
              <a:t>是有效的，  </a:t>
            </a:r>
            <a:r>
              <a:rPr dirty="0" sz="2750" spc="45" b="1">
                <a:latin typeface="黑体"/>
                <a:cs typeface="黑体"/>
              </a:rPr>
              <a:t>并且</a:t>
            </a:r>
            <a:r>
              <a:rPr dirty="0" sz="2750" spc="30" b="1">
                <a:latin typeface="宋体"/>
                <a:cs typeface="宋体"/>
              </a:rPr>
              <a:t>B</a:t>
            </a:r>
            <a:r>
              <a:rPr dirty="0" sz="2750" spc="30" b="1" i="1">
                <a:latin typeface="Symbol"/>
                <a:cs typeface="Symbol"/>
              </a:rPr>
              <a:t></a:t>
            </a:r>
            <a:r>
              <a:rPr dirty="0" sz="2750" spc="45" b="1">
                <a:latin typeface="黑体"/>
                <a:cs typeface="黑体"/>
              </a:rPr>
              <a:t>是一个产生式，则对任何</a:t>
            </a:r>
            <a:r>
              <a:rPr dirty="0" sz="2750" spc="25" b="1">
                <a:latin typeface="宋体"/>
                <a:cs typeface="宋体"/>
              </a:rPr>
              <a:t>b</a:t>
            </a:r>
            <a:r>
              <a:rPr dirty="0" sz="2750" spc="25" b="1" i="1">
                <a:latin typeface="Symbol"/>
                <a:cs typeface="Symbol"/>
              </a:rPr>
              <a:t></a:t>
            </a:r>
            <a:r>
              <a:rPr dirty="0" sz="2750" spc="25" b="1">
                <a:latin typeface="宋体"/>
                <a:cs typeface="宋体"/>
              </a:rPr>
              <a:t>FIRST(</a:t>
            </a:r>
            <a:r>
              <a:rPr dirty="0" sz="2750" spc="25" b="1" i="1">
                <a:latin typeface="Symbol"/>
                <a:cs typeface="Symbol"/>
              </a:rPr>
              <a:t></a:t>
            </a:r>
            <a:r>
              <a:rPr dirty="0" sz="2750" spc="25" b="1">
                <a:latin typeface="宋体"/>
                <a:cs typeface="宋体"/>
              </a:rPr>
              <a:t>a)</a:t>
            </a:r>
            <a:r>
              <a:rPr dirty="0" sz="2750" spc="25" b="1">
                <a:latin typeface="黑体"/>
                <a:cs typeface="黑体"/>
              </a:rPr>
              <a:t>，</a:t>
            </a:r>
            <a:r>
              <a:rPr dirty="0" sz="2750" spc="45" b="1">
                <a:latin typeface="黑体"/>
                <a:cs typeface="黑体"/>
              </a:rPr>
              <a:t>项 </a:t>
            </a:r>
            <a:r>
              <a:rPr dirty="0" baseline="1010" sz="4125" spc="67" b="1">
                <a:latin typeface="黑体"/>
                <a:cs typeface="黑体"/>
              </a:rPr>
              <a:t>目</a:t>
            </a:r>
            <a:r>
              <a:rPr dirty="0" baseline="1010" sz="4125" spc="37" b="1">
                <a:latin typeface="宋体"/>
                <a:cs typeface="宋体"/>
              </a:rPr>
              <a:t>[B</a:t>
            </a:r>
            <a:r>
              <a:rPr dirty="0" baseline="1010" sz="4125" spc="37" b="1" i="1">
                <a:latin typeface="Symbol"/>
                <a:cs typeface="Symbol"/>
              </a:rPr>
              <a:t></a:t>
            </a:r>
            <a:r>
              <a:rPr dirty="0" sz="2800" spc="25" b="1">
                <a:latin typeface="Times New Roman"/>
                <a:cs typeface="Times New Roman"/>
              </a:rPr>
              <a:t>·</a:t>
            </a:r>
            <a:r>
              <a:rPr dirty="0" baseline="1010" sz="4125" spc="37" b="1" i="1">
                <a:latin typeface="Symbol"/>
                <a:cs typeface="Symbol"/>
              </a:rPr>
              <a:t></a:t>
            </a:r>
            <a:r>
              <a:rPr dirty="0" baseline="1010" sz="4125" spc="37" b="1">
                <a:latin typeface="黑体"/>
                <a:cs typeface="黑体"/>
              </a:rPr>
              <a:t>，</a:t>
            </a:r>
            <a:r>
              <a:rPr dirty="0" baseline="1010" sz="4125" spc="37" b="1">
                <a:latin typeface="宋体"/>
                <a:cs typeface="宋体"/>
              </a:rPr>
              <a:t>b]</a:t>
            </a:r>
            <a:r>
              <a:rPr dirty="0" baseline="1010" sz="4125" spc="67" b="1">
                <a:latin typeface="黑体"/>
                <a:cs typeface="黑体"/>
              </a:rPr>
              <a:t>对活前缀</a:t>
            </a:r>
            <a:r>
              <a:rPr dirty="0" baseline="1010" sz="4125" spc="30" b="1" i="1">
                <a:latin typeface="Symbol"/>
                <a:cs typeface="Symbol"/>
              </a:rPr>
              <a:t></a:t>
            </a:r>
            <a:r>
              <a:rPr dirty="0" baseline="1010" sz="4125" spc="30" b="1">
                <a:latin typeface="宋体"/>
                <a:cs typeface="宋体"/>
              </a:rPr>
              <a:t>=</a:t>
            </a:r>
            <a:r>
              <a:rPr dirty="0" baseline="1010" sz="4125" spc="30" b="1" i="1">
                <a:latin typeface="Symbol"/>
                <a:cs typeface="Symbol"/>
              </a:rPr>
              <a:t></a:t>
            </a:r>
            <a:r>
              <a:rPr dirty="0" baseline="1010" sz="4125" spc="1064" b="1" i="1"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也是有效的。</a:t>
            </a:r>
            <a:endParaRPr baseline="1010" sz="4125">
              <a:latin typeface="黑体"/>
              <a:cs typeface="黑体"/>
            </a:endParaRPr>
          </a:p>
          <a:p>
            <a:pPr algn="just" marL="279400" indent="-266700">
              <a:lnSpc>
                <a:spcPct val="100000"/>
              </a:lnSpc>
              <a:spcBef>
                <a:spcPts val="1370"/>
              </a:spcBef>
              <a:buClr>
                <a:srgbClr val="0099CC"/>
              </a:buClr>
              <a:buSzPct val="72727"/>
              <a:buFont typeface="Arial"/>
              <a:buChar char="■"/>
              <a:tabLst>
                <a:tab pos="2794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b</a:t>
            </a:r>
            <a:r>
              <a:rPr dirty="0" baseline="1010" sz="4125" spc="67" b="1">
                <a:latin typeface="黑体"/>
                <a:cs typeface="黑体"/>
              </a:rPr>
              <a:t>或是从</a:t>
            </a:r>
            <a:r>
              <a:rPr dirty="0" baseline="1010" sz="4125" spc="37" b="1" i="1">
                <a:latin typeface="Symbol"/>
                <a:cs typeface="Symbol"/>
              </a:rPr>
              <a:t></a:t>
            </a:r>
            <a:r>
              <a:rPr dirty="0" baseline="1010" sz="4125" spc="67" b="1">
                <a:latin typeface="黑体"/>
                <a:cs typeface="黑体"/>
              </a:rPr>
              <a:t>推出的开头终结符号，或者</a:t>
            </a:r>
            <a:r>
              <a:rPr dirty="0" baseline="1010" sz="4125" spc="44" b="1" i="1">
                <a:latin typeface="Symbol"/>
                <a:cs typeface="Symbol"/>
              </a:rPr>
              <a:t></a:t>
            </a:r>
            <a:r>
              <a:rPr dirty="0" baseline="1010" sz="4125" spc="44" b="1">
                <a:latin typeface="黑体"/>
                <a:cs typeface="黑体"/>
              </a:rPr>
              <a:t>，</a:t>
            </a:r>
            <a:r>
              <a:rPr dirty="0" baseline="1010" sz="4125" spc="67" b="1">
                <a:latin typeface="黑体"/>
                <a:cs typeface="黑体"/>
              </a:rPr>
              <a:t>而</a:t>
            </a:r>
            <a:r>
              <a:rPr dirty="0" baseline="1010" sz="4125" spc="30" b="1">
                <a:latin typeface="宋体"/>
                <a:cs typeface="宋体"/>
              </a:rPr>
              <a:t>b=a</a:t>
            </a:r>
            <a:r>
              <a:rPr dirty="0" baseline="1010" sz="4125" spc="52" b="1">
                <a:latin typeface="黑体"/>
                <a:cs typeface="黑体"/>
              </a:rPr>
              <a:t>。</a:t>
            </a:r>
            <a:endParaRPr baseline="1010" sz="4125">
              <a:latin typeface="黑体"/>
              <a:cs typeface="黑体"/>
            </a:endParaRPr>
          </a:p>
          <a:p>
            <a:pPr algn="just" marL="279400" indent="-266700">
              <a:lnSpc>
                <a:spcPct val="100000"/>
              </a:lnSpc>
              <a:spcBef>
                <a:spcPts val="1460"/>
              </a:spcBef>
              <a:buClr>
                <a:srgbClr val="0099CC"/>
              </a:buClr>
              <a:buSzPct val="70967"/>
              <a:buFont typeface="Arial"/>
              <a:buChar char="■"/>
              <a:tabLst>
                <a:tab pos="279400" algn="l"/>
              </a:tabLst>
            </a:pPr>
            <a:r>
              <a:rPr dirty="0" sz="3100" spc="45" b="1">
                <a:solidFill>
                  <a:srgbClr val="FF0000"/>
                </a:solidFill>
                <a:latin typeface="宋体"/>
                <a:cs typeface="宋体"/>
              </a:rPr>
              <a:t>LR(1)</a:t>
            </a:r>
            <a:r>
              <a:rPr dirty="0" sz="3100" spc="95" b="1">
                <a:solidFill>
                  <a:srgbClr val="FF0000"/>
                </a:solidFill>
                <a:latin typeface="黑体"/>
                <a:cs typeface="黑体"/>
              </a:rPr>
              <a:t>项目</a:t>
            </a:r>
            <a:r>
              <a:rPr dirty="0" sz="3100" spc="40" b="1">
                <a:solidFill>
                  <a:srgbClr val="FF0000"/>
                </a:solidFill>
                <a:latin typeface="宋体"/>
                <a:cs typeface="宋体"/>
              </a:rPr>
              <a:t>[S</a:t>
            </a:r>
            <a:r>
              <a:rPr dirty="0" sz="3100" spc="40" b="1" i="1">
                <a:solidFill>
                  <a:srgbClr val="FF0000"/>
                </a:solidFill>
                <a:latin typeface="Symbol"/>
                <a:cs typeface="Symbol"/>
              </a:rPr>
              <a:t></a:t>
            </a:r>
            <a:r>
              <a:rPr dirty="0" sz="3200" spc="40" b="1">
                <a:solidFill>
                  <a:srgbClr val="FF0000"/>
                </a:solidFill>
                <a:latin typeface="Times New Roman"/>
                <a:cs typeface="Times New Roman"/>
              </a:rPr>
              <a:t>·</a:t>
            </a:r>
            <a:r>
              <a:rPr dirty="0" sz="3100" spc="40" b="1">
                <a:solidFill>
                  <a:srgbClr val="FF0000"/>
                </a:solidFill>
                <a:latin typeface="宋体"/>
                <a:cs typeface="宋体"/>
              </a:rPr>
              <a:t>S,$]</a:t>
            </a:r>
            <a:r>
              <a:rPr dirty="0" sz="3100" spc="95" b="1">
                <a:solidFill>
                  <a:srgbClr val="FF0000"/>
                </a:solidFill>
                <a:latin typeface="黑体"/>
                <a:cs typeface="黑体"/>
              </a:rPr>
              <a:t>对活前</a:t>
            </a:r>
            <a:r>
              <a:rPr dirty="0" sz="3100" spc="85" b="1">
                <a:solidFill>
                  <a:srgbClr val="FF0000"/>
                </a:solidFill>
                <a:latin typeface="黑体"/>
                <a:cs typeface="黑体"/>
              </a:rPr>
              <a:t>缀</a:t>
            </a:r>
            <a:r>
              <a:rPr dirty="0" sz="3100" spc="55" b="1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3100" spc="40" b="1" i="1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dirty="0" sz="3100" spc="84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100" spc="95" b="1">
                <a:solidFill>
                  <a:srgbClr val="FF0000"/>
                </a:solidFill>
                <a:latin typeface="黑体"/>
                <a:cs typeface="黑体"/>
              </a:rPr>
              <a:t>是有效的。</a:t>
            </a:r>
            <a:endParaRPr sz="31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85"/>
              </a:lnSpc>
            </a:pPr>
            <a:fld id="{81D60167-4931-47E6-BA6A-407CBD079E47}" type="slidenum">
              <a:rPr dirty="0"/>
              <a:t>100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80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275" y="504444"/>
            <a:ext cx="76739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0000"/>
                </a:solidFill>
                <a:latin typeface="Verdana"/>
                <a:cs typeface="Verdana"/>
              </a:rPr>
              <a:t>LR(1)</a:t>
            </a:r>
            <a:r>
              <a:rPr dirty="0" sz="3100" spc="95">
                <a:solidFill>
                  <a:srgbClr val="FF0000"/>
                </a:solidFill>
              </a:rPr>
              <a:t>有效项目集</a:t>
            </a:r>
            <a:r>
              <a:rPr dirty="0" sz="3100" spc="85">
                <a:solidFill>
                  <a:srgbClr val="FF0000"/>
                </a:solidFill>
              </a:rPr>
              <a:t>和</a:t>
            </a:r>
            <a:r>
              <a:rPr dirty="0" sz="3100" spc="-500">
                <a:solidFill>
                  <a:srgbClr val="FF0000"/>
                </a:solidFill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Verdana"/>
                <a:cs typeface="Verdana"/>
              </a:rPr>
              <a:t>LR(1)</a:t>
            </a:r>
            <a:r>
              <a:rPr dirty="0" sz="3100" spc="95">
                <a:solidFill>
                  <a:srgbClr val="FF0000"/>
                </a:solidFill>
              </a:rPr>
              <a:t>项目集规范族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932939"/>
            <a:ext cx="8518525" cy="22536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146050" indent="-342900">
              <a:lnSpc>
                <a:spcPts val="3290"/>
              </a:lnSpc>
              <a:spcBef>
                <a:spcPts val="265"/>
              </a:spcBef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67" b="1">
                <a:latin typeface="黑体"/>
                <a:cs typeface="黑体"/>
              </a:rPr>
              <a:t>的某个活前缀</a:t>
            </a:r>
            <a:r>
              <a:rPr dirty="0" baseline="1010" sz="4125" spc="15" b="1" i="1">
                <a:latin typeface="Symbol"/>
                <a:cs typeface="Symbol"/>
              </a:rPr>
              <a:t></a:t>
            </a:r>
            <a:r>
              <a:rPr dirty="0" baseline="1010" sz="4125" spc="67" b="1">
                <a:latin typeface="黑体"/>
                <a:cs typeface="黑体"/>
              </a:rPr>
              <a:t>的所有</a:t>
            </a:r>
            <a:r>
              <a:rPr dirty="0" sz="2800" spc="-5" b="1">
                <a:solidFill>
                  <a:srgbClr val="3333FF"/>
                </a:solidFill>
                <a:latin typeface="Verdana"/>
                <a:cs typeface="Verdana"/>
              </a:rPr>
              <a:t>LR(1)</a:t>
            </a: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有效项目</a:t>
            </a:r>
            <a:r>
              <a:rPr dirty="0" baseline="1010" sz="4125" spc="67" b="1">
                <a:latin typeface="黑体"/>
                <a:cs typeface="黑体"/>
              </a:rPr>
              <a:t>组成的 集合称为</a:t>
            </a:r>
            <a:r>
              <a:rPr dirty="0" baseline="1010" sz="4125" spc="15" b="1" i="1">
                <a:latin typeface="Symbol"/>
                <a:cs typeface="Symbol"/>
              </a:rPr>
              <a:t></a:t>
            </a:r>
            <a:r>
              <a:rPr dirty="0" baseline="1010" sz="4125" spc="67" b="1">
                <a:latin typeface="黑体"/>
                <a:cs typeface="黑体"/>
              </a:rPr>
              <a:t>的</a:t>
            </a:r>
            <a:r>
              <a:rPr dirty="0" sz="2800" spc="-5" b="1">
                <a:latin typeface="Verdana"/>
                <a:cs typeface="Verdana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有效项目集。</a:t>
            </a:r>
            <a:endParaRPr baseline="1010" sz="4125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FF"/>
              </a:buClr>
              <a:buFont typeface="Arial"/>
              <a:buChar char="■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2727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文法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67" b="1">
                <a:latin typeface="黑体"/>
                <a:cs typeface="黑体"/>
              </a:rPr>
              <a:t>的所有</a:t>
            </a:r>
            <a:r>
              <a:rPr dirty="0" sz="2800" spc="-5" b="1">
                <a:solidFill>
                  <a:srgbClr val="3333FF"/>
                </a:solidFill>
                <a:latin typeface="Verdana"/>
                <a:cs typeface="Verdana"/>
              </a:rPr>
              <a:t>LR(1)</a:t>
            </a:r>
            <a:r>
              <a:rPr dirty="0" baseline="1010" sz="4125" spc="67" b="1">
                <a:solidFill>
                  <a:srgbClr val="3333FF"/>
                </a:solidFill>
                <a:latin typeface="黑体"/>
                <a:cs typeface="黑体"/>
              </a:rPr>
              <a:t>有效项目集</a:t>
            </a:r>
            <a:r>
              <a:rPr dirty="0" baseline="1010" sz="4125" spc="67" b="1">
                <a:latin typeface="黑体"/>
                <a:cs typeface="黑体"/>
              </a:rPr>
              <a:t>组成的集合称为</a:t>
            </a:r>
            <a:r>
              <a:rPr dirty="0" sz="2800" b="1">
                <a:latin typeface="Verdana"/>
                <a:cs typeface="Verdana"/>
              </a:rPr>
              <a:t>G</a:t>
            </a:r>
            <a:r>
              <a:rPr dirty="0" baseline="1010" sz="4125" spc="52" b="1">
                <a:latin typeface="黑体"/>
                <a:cs typeface="黑体"/>
              </a:rPr>
              <a:t>的</a:t>
            </a:r>
            <a:endParaRPr baseline="1010" sz="4125">
              <a:latin typeface="黑体"/>
              <a:cs typeface="黑体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800" spc="-5" b="1">
                <a:latin typeface="Verdana"/>
                <a:cs typeface="Verdana"/>
              </a:rPr>
              <a:t>LR(1)</a:t>
            </a:r>
            <a:r>
              <a:rPr dirty="0" baseline="1010" sz="4125" spc="67" b="1">
                <a:latin typeface="黑体"/>
                <a:cs typeface="黑体"/>
              </a:rPr>
              <a:t>项目集规范族。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2022-03-09T07:50:25Z</dcterms:created>
  <dcterms:modified xsi:type="dcterms:W3CDTF">2022-03-09T07:50:25Z</dcterms:modified>
</cp:coreProperties>
</file>