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FF330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p:txBody>
          <a:bodyPr lIns="0" tIns="0" rIns="0" bIns="0"/>
          <a:lstStyle>
            <a:lvl1pPr>
              <a:defRPr sz="2350" b="1" i="0">
                <a:solidFill>
                  <a:schemeClr val="tx1"/>
                </a:solidFill>
                <a:latin typeface="黑体" panose="02010609060101010101" charset="-122"/>
                <a:cs typeface="黑体" panose="02010609060101010101"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FF3300"/>
                </a:solidFill>
                <a:latin typeface="黑体" panose="02010609060101010101" charset="-122"/>
                <a:cs typeface="黑体" panose="02010609060101010101" charset="-122"/>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FF3300"/>
                </a:solidFill>
                <a:latin typeface="黑体" panose="02010609060101010101" charset="-122"/>
                <a:cs typeface="黑体" panose="0201060906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4909"/>
            <a:ext cx="57150" cy="151765"/>
          </a:xfrm>
          <a:custGeom>
            <a:avLst/>
            <a:gdLst/>
            <a:ahLst/>
            <a:cxnLst/>
            <a:rect l="l" t="t" r="r" b="b"/>
            <a:pathLst>
              <a:path w="57150" h="151765">
                <a:moveTo>
                  <a:pt x="0" y="0"/>
                </a:moveTo>
                <a:lnTo>
                  <a:pt x="0" y="151287"/>
                </a:lnTo>
                <a:lnTo>
                  <a:pt x="57150" y="78526"/>
                </a:lnTo>
                <a:lnTo>
                  <a:pt x="57150" y="74518"/>
                </a:lnTo>
                <a:lnTo>
                  <a:pt x="0" y="0"/>
                </a:lnTo>
                <a:close/>
              </a:path>
            </a:pathLst>
          </a:custGeom>
          <a:solidFill>
            <a:srgbClr val="EDD172"/>
          </a:solidFill>
        </p:spPr>
        <p:txBody>
          <a:bodyPr wrap="square" lIns="0" tIns="0" rIns="0" bIns="0" rtlCol="0"/>
          <a:lstStyle/>
          <a:p/>
        </p:txBody>
      </p:sp>
      <p:sp>
        <p:nvSpPr>
          <p:cNvPr id="17" name="bk object 17"/>
          <p:cNvSpPr/>
          <p:nvPr/>
        </p:nvSpPr>
        <p:spPr>
          <a:xfrm>
            <a:off x="0" y="459092"/>
            <a:ext cx="57150" cy="151765"/>
          </a:xfrm>
          <a:custGeom>
            <a:avLst/>
            <a:gdLst/>
            <a:ahLst/>
            <a:cxnLst/>
            <a:rect l="l" t="t" r="r" b="b"/>
            <a:pathLst>
              <a:path w="57150" h="151765">
                <a:moveTo>
                  <a:pt x="0" y="0"/>
                </a:moveTo>
                <a:lnTo>
                  <a:pt x="0" y="151361"/>
                </a:lnTo>
                <a:lnTo>
                  <a:pt x="57150" y="78576"/>
                </a:lnTo>
                <a:lnTo>
                  <a:pt x="57150" y="74566"/>
                </a:lnTo>
                <a:lnTo>
                  <a:pt x="0" y="0"/>
                </a:lnTo>
                <a:close/>
              </a:path>
            </a:pathLst>
          </a:custGeom>
          <a:solidFill>
            <a:srgbClr val="EDD172"/>
          </a:solidFill>
        </p:spPr>
        <p:txBody>
          <a:bodyPr wrap="square" lIns="0" tIns="0" rIns="0" bIns="0" rtlCol="0"/>
          <a:lstStyle/>
          <a:p/>
        </p:txBody>
      </p:sp>
      <p:sp>
        <p:nvSpPr>
          <p:cNvPr id="18" name="bk object 18"/>
          <p:cNvSpPr/>
          <p:nvPr/>
        </p:nvSpPr>
        <p:spPr>
          <a:xfrm>
            <a:off x="0" y="890966"/>
            <a:ext cx="57150" cy="151765"/>
          </a:xfrm>
          <a:custGeom>
            <a:avLst/>
            <a:gdLst/>
            <a:ahLst/>
            <a:cxnLst/>
            <a:rect l="l" t="t" r="r" b="b"/>
            <a:pathLst>
              <a:path w="57150" h="151765">
                <a:moveTo>
                  <a:pt x="0" y="0"/>
                </a:moveTo>
                <a:lnTo>
                  <a:pt x="0" y="151361"/>
                </a:lnTo>
                <a:lnTo>
                  <a:pt x="57150" y="78575"/>
                </a:lnTo>
                <a:lnTo>
                  <a:pt x="57150" y="74565"/>
                </a:lnTo>
                <a:lnTo>
                  <a:pt x="0" y="0"/>
                </a:lnTo>
                <a:close/>
              </a:path>
            </a:pathLst>
          </a:custGeom>
          <a:solidFill>
            <a:srgbClr val="EDD172"/>
          </a:solidFill>
        </p:spPr>
        <p:txBody>
          <a:bodyPr wrap="square" lIns="0" tIns="0" rIns="0" bIns="0" rtlCol="0"/>
          <a:lstStyle/>
          <a:p/>
        </p:txBody>
      </p:sp>
      <p:sp>
        <p:nvSpPr>
          <p:cNvPr id="19" name="bk object 19"/>
          <p:cNvSpPr/>
          <p:nvPr/>
        </p:nvSpPr>
        <p:spPr>
          <a:xfrm>
            <a:off x="0" y="1325231"/>
            <a:ext cx="57150" cy="151765"/>
          </a:xfrm>
          <a:custGeom>
            <a:avLst/>
            <a:gdLst/>
            <a:ahLst/>
            <a:cxnLst/>
            <a:rect l="l" t="t" r="r" b="b"/>
            <a:pathLst>
              <a:path w="57150" h="151765">
                <a:moveTo>
                  <a:pt x="0" y="0"/>
                </a:moveTo>
                <a:lnTo>
                  <a:pt x="0" y="151336"/>
                </a:lnTo>
                <a:lnTo>
                  <a:pt x="57150" y="78575"/>
                </a:lnTo>
                <a:lnTo>
                  <a:pt x="57150" y="74566"/>
                </a:lnTo>
                <a:lnTo>
                  <a:pt x="0" y="0"/>
                </a:lnTo>
                <a:close/>
              </a:path>
            </a:pathLst>
          </a:custGeom>
          <a:solidFill>
            <a:srgbClr val="EDD172"/>
          </a:solidFill>
        </p:spPr>
        <p:txBody>
          <a:bodyPr wrap="square" lIns="0" tIns="0" rIns="0" bIns="0" rtlCol="0"/>
          <a:lstStyle/>
          <a:p/>
        </p:txBody>
      </p:sp>
      <p:sp>
        <p:nvSpPr>
          <p:cNvPr id="20" name="bk object 20"/>
          <p:cNvSpPr/>
          <p:nvPr/>
        </p:nvSpPr>
        <p:spPr>
          <a:xfrm>
            <a:off x="0" y="1740572"/>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EDD172"/>
          </a:solidFill>
        </p:spPr>
        <p:txBody>
          <a:bodyPr wrap="square" lIns="0" tIns="0" rIns="0" bIns="0" rtlCol="0"/>
          <a:lstStyle/>
          <a:p/>
        </p:txBody>
      </p:sp>
      <p:sp>
        <p:nvSpPr>
          <p:cNvPr id="21" name="bk object 21"/>
          <p:cNvSpPr/>
          <p:nvPr/>
        </p:nvSpPr>
        <p:spPr>
          <a:xfrm>
            <a:off x="0" y="2174805"/>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EDD172"/>
          </a:solidFill>
        </p:spPr>
        <p:txBody>
          <a:bodyPr wrap="square" lIns="0" tIns="0" rIns="0" bIns="0" rtlCol="0"/>
          <a:lstStyle/>
          <a:p/>
        </p:txBody>
      </p:sp>
      <p:sp>
        <p:nvSpPr>
          <p:cNvPr id="22" name="bk object 22"/>
          <p:cNvSpPr/>
          <p:nvPr/>
        </p:nvSpPr>
        <p:spPr>
          <a:xfrm>
            <a:off x="0" y="2606703"/>
            <a:ext cx="57150" cy="151765"/>
          </a:xfrm>
          <a:custGeom>
            <a:avLst/>
            <a:gdLst/>
            <a:ahLst/>
            <a:cxnLst/>
            <a:rect l="l" t="t" r="r" b="b"/>
            <a:pathLst>
              <a:path w="57150" h="151764">
                <a:moveTo>
                  <a:pt x="0" y="0"/>
                </a:moveTo>
                <a:lnTo>
                  <a:pt x="0" y="151287"/>
                </a:lnTo>
                <a:lnTo>
                  <a:pt x="57150" y="78501"/>
                </a:lnTo>
                <a:lnTo>
                  <a:pt x="57150" y="74493"/>
                </a:lnTo>
                <a:lnTo>
                  <a:pt x="0" y="0"/>
                </a:lnTo>
                <a:close/>
              </a:path>
            </a:pathLst>
          </a:custGeom>
          <a:solidFill>
            <a:srgbClr val="EDD172"/>
          </a:solidFill>
        </p:spPr>
        <p:txBody>
          <a:bodyPr wrap="square" lIns="0" tIns="0" rIns="0" bIns="0" rtlCol="0"/>
          <a:lstStyle/>
          <a:p/>
        </p:txBody>
      </p:sp>
      <p:sp>
        <p:nvSpPr>
          <p:cNvPr id="23" name="bk object 23"/>
          <p:cNvSpPr/>
          <p:nvPr/>
        </p:nvSpPr>
        <p:spPr>
          <a:xfrm>
            <a:off x="0" y="3040869"/>
            <a:ext cx="57150" cy="149860"/>
          </a:xfrm>
          <a:custGeom>
            <a:avLst/>
            <a:gdLst/>
            <a:ahLst/>
            <a:cxnLst/>
            <a:rect l="l" t="t" r="r" b="b"/>
            <a:pathLst>
              <a:path w="57150" h="149860">
                <a:moveTo>
                  <a:pt x="0" y="0"/>
                </a:moveTo>
                <a:lnTo>
                  <a:pt x="0" y="149581"/>
                </a:lnTo>
                <a:lnTo>
                  <a:pt x="57150" y="78553"/>
                </a:lnTo>
                <a:lnTo>
                  <a:pt x="57150" y="74590"/>
                </a:lnTo>
                <a:lnTo>
                  <a:pt x="0" y="0"/>
                </a:lnTo>
                <a:close/>
              </a:path>
            </a:pathLst>
          </a:custGeom>
          <a:solidFill>
            <a:srgbClr val="EDD172"/>
          </a:solidFill>
        </p:spPr>
        <p:txBody>
          <a:bodyPr wrap="square" lIns="0" tIns="0" rIns="0" bIns="0" rtlCol="0"/>
          <a:lstStyle/>
          <a:p/>
        </p:txBody>
      </p:sp>
      <p:sp>
        <p:nvSpPr>
          <p:cNvPr id="24" name="bk object 24"/>
          <p:cNvSpPr/>
          <p:nvPr/>
        </p:nvSpPr>
        <p:spPr>
          <a:xfrm>
            <a:off x="0" y="3453892"/>
            <a:ext cx="57150" cy="151765"/>
          </a:xfrm>
          <a:custGeom>
            <a:avLst/>
            <a:gdLst/>
            <a:ahLst/>
            <a:cxnLst/>
            <a:rect l="l" t="t" r="r" b="b"/>
            <a:pathLst>
              <a:path w="57150" h="151764">
                <a:moveTo>
                  <a:pt x="0" y="0"/>
                </a:moveTo>
                <a:lnTo>
                  <a:pt x="0" y="151361"/>
                </a:lnTo>
                <a:lnTo>
                  <a:pt x="57150" y="78576"/>
                </a:lnTo>
                <a:lnTo>
                  <a:pt x="57150" y="74566"/>
                </a:lnTo>
                <a:lnTo>
                  <a:pt x="0" y="0"/>
                </a:lnTo>
                <a:close/>
              </a:path>
            </a:pathLst>
          </a:custGeom>
          <a:solidFill>
            <a:srgbClr val="EDD172"/>
          </a:solidFill>
        </p:spPr>
        <p:txBody>
          <a:bodyPr wrap="square" lIns="0" tIns="0" rIns="0" bIns="0" rtlCol="0"/>
          <a:lstStyle/>
          <a:p/>
        </p:txBody>
      </p:sp>
      <p:sp>
        <p:nvSpPr>
          <p:cNvPr id="25" name="bk object 25"/>
          <p:cNvSpPr/>
          <p:nvPr/>
        </p:nvSpPr>
        <p:spPr>
          <a:xfrm>
            <a:off x="0" y="3888109"/>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EDD172"/>
          </a:solidFill>
        </p:spPr>
        <p:txBody>
          <a:bodyPr wrap="square" lIns="0" tIns="0" rIns="0" bIns="0" rtlCol="0"/>
          <a:lstStyle/>
          <a:p/>
        </p:txBody>
      </p:sp>
      <p:sp>
        <p:nvSpPr>
          <p:cNvPr id="26" name="bk object 26"/>
          <p:cNvSpPr/>
          <p:nvPr/>
        </p:nvSpPr>
        <p:spPr>
          <a:xfrm>
            <a:off x="0" y="4322341"/>
            <a:ext cx="57150" cy="149860"/>
          </a:xfrm>
          <a:custGeom>
            <a:avLst/>
            <a:gdLst/>
            <a:ahLst/>
            <a:cxnLst/>
            <a:rect l="l" t="t" r="r" b="b"/>
            <a:pathLst>
              <a:path w="57150" h="149860">
                <a:moveTo>
                  <a:pt x="0" y="0"/>
                </a:moveTo>
                <a:lnTo>
                  <a:pt x="0" y="149581"/>
                </a:lnTo>
                <a:lnTo>
                  <a:pt x="57150" y="78480"/>
                </a:lnTo>
                <a:lnTo>
                  <a:pt x="57150" y="74518"/>
                </a:lnTo>
                <a:lnTo>
                  <a:pt x="0" y="0"/>
                </a:lnTo>
                <a:close/>
              </a:path>
            </a:pathLst>
          </a:custGeom>
          <a:solidFill>
            <a:srgbClr val="EDD172"/>
          </a:solidFill>
        </p:spPr>
        <p:txBody>
          <a:bodyPr wrap="square" lIns="0" tIns="0" rIns="0" bIns="0" rtlCol="0"/>
          <a:lstStyle/>
          <a:p/>
        </p:txBody>
      </p:sp>
      <p:sp>
        <p:nvSpPr>
          <p:cNvPr id="27" name="bk object 27"/>
          <p:cNvSpPr/>
          <p:nvPr/>
        </p:nvSpPr>
        <p:spPr>
          <a:xfrm>
            <a:off x="0" y="4754240"/>
            <a:ext cx="57150" cy="151765"/>
          </a:xfrm>
          <a:custGeom>
            <a:avLst/>
            <a:gdLst/>
            <a:ahLst/>
            <a:cxnLst/>
            <a:rect l="l" t="t" r="r" b="b"/>
            <a:pathLst>
              <a:path w="57150" h="151764">
                <a:moveTo>
                  <a:pt x="0" y="0"/>
                </a:moveTo>
                <a:lnTo>
                  <a:pt x="0" y="151336"/>
                </a:lnTo>
                <a:lnTo>
                  <a:pt x="57150" y="78503"/>
                </a:lnTo>
                <a:lnTo>
                  <a:pt x="57150" y="74493"/>
                </a:lnTo>
                <a:lnTo>
                  <a:pt x="0" y="0"/>
                </a:lnTo>
                <a:close/>
              </a:path>
            </a:pathLst>
          </a:custGeom>
          <a:solidFill>
            <a:srgbClr val="EDD172"/>
          </a:solidFill>
        </p:spPr>
        <p:txBody>
          <a:bodyPr wrap="square" lIns="0" tIns="0" rIns="0" bIns="0" rtlCol="0"/>
          <a:lstStyle/>
          <a:p/>
        </p:txBody>
      </p:sp>
      <p:sp>
        <p:nvSpPr>
          <p:cNvPr id="28" name="bk object 28"/>
          <p:cNvSpPr/>
          <p:nvPr/>
        </p:nvSpPr>
        <p:spPr>
          <a:xfrm>
            <a:off x="0" y="5169555"/>
            <a:ext cx="57150" cy="151765"/>
          </a:xfrm>
          <a:custGeom>
            <a:avLst/>
            <a:gdLst/>
            <a:ahLst/>
            <a:cxnLst/>
            <a:rect l="l" t="t" r="r" b="b"/>
            <a:pathLst>
              <a:path w="57150" h="151764">
                <a:moveTo>
                  <a:pt x="0" y="0"/>
                </a:moveTo>
                <a:lnTo>
                  <a:pt x="0" y="151336"/>
                </a:lnTo>
                <a:lnTo>
                  <a:pt x="57150" y="78575"/>
                </a:lnTo>
                <a:lnTo>
                  <a:pt x="57150" y="74566"/>
                </a:lnTo>
                <a:lnTo>
                  <a:pt x="0" y="0"/>
                </a:lnTo>
                <a:close/>
              </a:path>
            </a:pathLst>
          </a:custGeom>
          <a:solidFill>
            <a:srgbClr val="EDD172"/>
          </a:solidFill>
        </p:spPr>
        <p:txBody>
          <a:bodyPr wrap="square" lIns="0" tIns="0" rIns="0" bIns="0" rtlCol="0"/>
          <a:lstStyle/>
          <a:p/>
        </p:txBody>
      </p:sp>
      <p:sp>
        <p:nvSpPr>
          <p:cNvPr id="29" name="bk object 29"/>
          <p:cNvSpPr/>
          <p:nvPr/>
        </p:nvSpPr>
        <p:spPr>
          <a:xfrm>
            <a:off x="0" y="5603788"/>
            <a:ext cx="57150" cy="151765"/>
          </a:xfrm>
          <a:custGeom>
            <a:avLst/>
            <a:gdLst/>
            <a:ahLst/>
            <a:cxnLst/>
            <a:rect l="l" t="t" r="r" b="b"/>
            <a:pathLst>
              <a:path w="57150" h="151764">
                <a:moveTo>
                  <a:pt x="0" y="0"/>
                </a:moveTo>
                <a:lnTo>
                  <a:pt x="0" y="151361"/>
                </a:lnTo>
                <a:lnTo>
                  <a:pt x="57150" y="78575"/>
                </a:lnTo>
                <a:lnTo>
                  <a:pt x="57150" y="74565"/>
                </a:lnTo>
                <a:lnTo>
                  <a:pt x="0" y="0"/>
                </a:lnTo>
                <a:close/>
              </a:path>
            </a:pathLst>
          </a:custGeom>
          <a:solidFill>
            <a:srgbClr val="EDD172"/>
          </a:solidFill>
        </p:spPr>
        <p:txBody>
          <a:bodyPr wrap="square" lIns="0" tIns="0" rIns="0" bIns="0" rtlCol="0"/>
          <a:lstStyle/>
          <a:p/>
        </p:txBody>
      </p:sp>
      <p:sp>
        <p:nvSpPr>
          <p:cNvPr id="30" name="bk object 30"/>
          <p:cNvSpPr/>
          <p:nvPr/>
        </p:nvSpPr>
        <p:spPr>
          <a:xfrm>
            <a:off x="0" y="6038021"/>
            <a:ext cx="57150" cy="149860"/>
          </a:xfrm>
          <a:custGeom>
            <a:avLst/>
            <a:gdLst/>
            <a:ahLst/>
            <a:cxnLst/>
            <a:rect l="l" t="t" r="r" b="b"/>
            <a:pathLst>
              <a:path w="57150" h="149860">
                <a:moveTo>
                  <a:pt x="0" y="0"/>
                </a:moveTo>
                <a:lnTo>
                  <a:pt x="0" y="149581"/>
                </a:lnTo>
                <a:lnTo>
                  <a:pt x="57150" y="78529"/>
                </a:lnTo>
                <a:lnTo>
                  <a:pt x="57150" y="74566"/>
                </a:lnTo>
                <a:lnTo>
                  <a:pt x="0" y="0"/>
                </a:lnTo>
                <a:close/>
              </a:path>
            </a:pathLst>
          </a:custGeom>
          <a:solidFill>
            <a:srgbClr val="EDD172"/>
          </a:solidFill>
        </p:spPr>
        <p:txBody>
          <a:bodyPr wrap="square" lIns="0" tIns="0" rIns="0" bIns="0" rtlCol="0"/>
          <a:lstStyle/>
          <a:p/>
        </p:txBody>
      </p:sp>
      <p:sp>
        <p:nvSpPr>
          <p:cNvPr id="31" name="bk object 31"/>
          <p:cNvSpPr/>
          <p:nvPr/>
        </p:nvSpPr>
        <p:spPr>
          <a:xfrm>
            <a:off x="0" y="6469905"/>
            <a:ext cx="57150" cy="151765"/>
          </a:xfrm>
          <a:custGeom>
            <a:avLst/>
            <a:gdLst/>
            <a:ahLst/>
            <a:cxnLst/>
            <a:rect l="l" t="t" r="r" b="b"/>
            <a:pathLst>
              <a:path w="57150" h="151765">
                <a:moveTo>
                  <a:pt x="0" y="0"/>
                </a:moveTo>
                <a:lnTo>
                  <a:pt x="0" y="151344"/>
                </a:lnTo>
                <a:lnTo>
                  <a:pt x="57150" y="78508"/>
                </a:lnTo>
                <a:lnTo>
                  <a:pt x="57150" y="74498"/>
                </a:lnTo>
                <a:lnTo>
                  <a:pt x="0" y="0"/>
                </a:lnTo>
                <a:close/>
              </a:path>
            </a:pathLst>
          </a:custGeom>
          <a:solidFill>
            <a:srgbClr val="EDD172"/>
          </a:solidFill>
        </p:spPr>
        <p:txBody>
          <a:bodyPr wrap="square" lIns="0" tIns="0" rIns="0" bIns="0" rtlCol="0"/>
          <a:lstStyle/>
          <a:p/>
        </p:txBody>
      </p:sp>
      <p:sp>
        <p:nvSpPr>
          <p:cNvPr id="32" name="bk object 32"/>
          <p:cNvSpPr/>
          <p:nvPr/>
        </p:nvSpPr>
        <p:spPr>
          <a:xfrm>
            <a:off x="0" y="242034"/>
            <a:ext cx="57150" cy="151765"/>
          </a:xfrm>
          <a:custGeom>
            <a:avLst/>
            <a:gdLst/>
            <a:ahLst/>
            <a:cxnLst/>
            <a:rect l="l" t="t" r="r" b="b"/>
            <a:pathLst>
              <a:path w="57150" h="151765">
                <a:moveTo>
                  <a:pt x="0" y="0"/>
                </a:moveTo>
                <a:lnTo>
                  <a:pt x="0" y="151286"/>
                </a:lnTo>
                <a:lnTo>
                  <a:pt x="57150" y="78501"/>
                </a:lnTo>
                <a:lnTo>
                  <a:pt x="57150" y="74493"/>
                </a:lnTo>
                <a:lnTo>
                  <a:pt x="0" y="0"/>
                </a:lnTo>
                <a:close/>
              </a:path>
            </a:pathLst>
          </a:custGeom>
          <a:solidFill>
            <a:srgbClr val="FF3F4C"/>
          </a:solidFill>
        </p:spPr>
        <p:txBody>
          <a:bodyPr wrap="square" lIns="0" tIns="0" rIns="0" bIns="0" rtlCol="0"/>
          <a:lstStyle/>
          <a:p/>
        </p:txBody>
      </p:sp>
      <p:sp>
        <p:nvSpPr>
          <p:cNvPr id="33" name="bk object 33"/>
          <p:cNvSpPr/>
          <p:nvPr/>
        </p:nvSpPr>
        <p:spPr>
          <a:xfrm>
            <a:off x="0" y="673865"/>
            <a:ext cx="57150" cy="151765"/>
          </a:xfrm>
          <a:custGeom>
            <a:avLst/>
            <a:gdLst/>
            <a:ahLst/>
            <a:cxnLst/>
            <a:rect l="l" t="t" r="r" b="b"/>
            <a:pathLst>
              <a:path w="57150" h="151765">
                <a:moveTo>
                  <a:pt x="0" y="0"/>
                </a:moveTo>
                <a:lnTo>
                  <a:pt x="0" y="151336"/>
                </a:lnTo>
                <a:lnTo>
                  <a:pt x="57150" y="78574"/>
                </a:lnTo>
                <a:lnTo>
                  <a:pt x="57150" y="74565"/>
                </a:lnTo>
                <a:lnTo>
                  <a:pt x="0" y="0"/>
                </a:lnTo>
                <a:close/>
              </a:path>
            </a:pathLst>
          </a:custGeom>
          <a:solidFill>
            <a:srgbClr val="FF3F4C"/>
          </a:solidFill>
        </p:spPr>
        <p:txBody>
          <a:bodyPr wrap="square" lIns="0" tIns="0" rIns="0" bIns="0" rtlCol="0"/>
          <a:lstStyle/>
          <a:p/>
        </p:txBody>
      </p:sp>
      <p:sp>
        <p:nvSpPr>
          <p:cNvPr id="34" name="bk object 34"/>
          <p:cNvSpPr/>
          <p:nvPr/>
        </p:nvSpPr>
        <p:spPr>
          <a:xfrm>
            <a:off x="0" y="1108098"/>
            <a:ext cx="57150" cy="151765"/>
          </a:xfrm>
          <a:custGeom>
            <a:avLst/>
            <a:gdLst/>
            <a:ahLst/>
            <a:cxnLst/>
            <a:rect l="l" t="t" r="r" b="b"/>
            <a:pathLst>
              <a:path w="57150" h="151765">
                <a:moveTo>
                  <a:pt x="0" y="0"/>
                </a:moveTo>
                <a:lnTo>
                  <a:pt x="0" y="151361"/>
                </a:lnTo>
                <a:lnTo>
                  <a:pt x="57150" y="78576"/>
                </a:lnTo>
                <a:lnTo>
                  <a:pt x="57150" y="74566"/>
                </a:lnTo>
                <a:lnTo>
                  <a:pt x="0" y="0"/>
                </a:lnTo>
                <a:close/>
              </a:path>
            </a:pathLst>
          </a:custGeom>
          <a:solidFill>
            <a:srgbClr val="FF3F4C"/>
          </a:solidFill>
        </p:spPr>
        <p:txBody>
          <a:bodyPr wrap="square" lIns="0" tIns="0" rIns="0" bIns="0" rtlCol="0"/>
          <a:lstStyle/>
          <a:p/>
        </p:txBody>
      </p:sp>
      <p:sp>
        <p:nvSpPr>
          <p:cNvPr id="35" name="bk object 35"/>
          <p:cNvSpPr/>
          <p:nvPr/>
        </p:nvSpPr>
        <p:spPr>
          <a:xfrm>
            <a:off x="0" y="1540535"/>
            <a:ext cx="57150" cy="151765"/>
          </a:xfrm>
          <a:custGeom>
            <a:avLst/>
            <a:gdLst/>
            <a:ahLst/>
            <a:cxnLst/>
            <a:rect l="l" t="t" r="r" b="b"/>
            <a:pathLst>
              <a:path w="57150" h="151764">
                <a:moveTo>
                  <a:pt x="0" y="0"/>
                </a:moveTo>
                <a:lnTo>
                  <a:pt x="0" y="151361"/>
                </a:lnTo>
                <a:lnTo>
                  <a:pt x="57150" y="80261"/>
                </a:lnTo>
                <a:lnTo>
                  <a:pt x="57150" y="76251"/>
                </a:lnTo>
                <a:lnTo>
                  <a:pt x="0" y="0"/>
                </a:lnTo>
                <a:close/>
              </a:path>
            </a:pathLst>
          </a:custGeom>
          <a:solidFill>
            <a:srgbClr val="FF3F4C"/>
          </a:solidFill>
        </p:spPr>
        <p:txBody>
          <a:bodyPr wrap="square" lIns="0" tIns="0" rIns="0" bIns="0" rtlCol="0"/>
          <a:lstStyle/>
          <a:p/>
        </p:txBody>
      </p:sp>
      <p:sp>
        <p:nvSpPr>
          <p:cNvPr id="36" name="bk object 36"/>
          <p:cNvSpPr/>
          <p:nvPr/>
        </p:nvSpPr>
        <p:spPr>
          <a:xfrm>
            <a:off x="0" y="1957697"/>
            <a:ext cx="57150" cy="151765"/>
          </a:xfrm>
          <a:custGeom>
            <a:avLst/>
            <a:gdLst/>
            <a:ahLst/>
            <a:cxnLst/>
            <a:rect l="l" t="t" r="r" b="b"/>
            <a:pathLst>
              <a:path w="57150" h="151764">
                <a:moveTo>
                  <a:pt x="0" y="0"/>
                </a:moveTo>
                <a:lnTo>
                  <a:pt x="0" y="151336"/>
                </a:lnTo>
                <a:lnTo>
                  <a:pt x="57150" y="78503"/>
                </a:lnTo>
                <a:lnTo>
                  <a:pt x="57150" y="74493"/>
                </a:lnTo>
                <a:lnTo>
                  <a:pt x="0" y="0"/>
                </a:lnTo>
                <a:close/>
              </a:path>
            </a:pathLst>
          </a:custGeom>
          <a:solidFill>
            <a:srgbClr val="FF3F4C"/>
          </a:solidFill>
        </p:spPr>
        <p:txBody>
          <a:bodyPr wrap="square" lIns="0" tIns="0" rIns="0" bIns="0" rtlCol="0"/>
          <a:lstStyle/>
          <a:p/>
        </p:txBody>
      </p:sp>
      <p:sp>
        <p:nvSpPr>
          <p:cNvPr id="37" name="bk object 37"/>
          <p:cNvSpPr/>
          <p:nvPr/>
        </p:nvSpPr>
        <p:spPr>
          <a:xfrm>
            <a:off x="0" y="2389578"/>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FF3F4C"/>
          </a:solidFill>
        </p:spPr>
        <p:txBody>
          <a:bodyPr wrap="square" lIns="0" tIns="0" rIns="0" bIns="0" rtlCol="0"/>
          <a:lstStyle/>
          <a:p/>
        </p:txBody>
      </p:sp>
      <p:sp>
        <p:nvSpPr>
          <p:cNvPr id="38" name="bk object 38"/>
          <p:cNvSpPr/>
          <p:nvPr/>
        </p:nvSpPr>
        <p:spPr>
          <a:xfrm>
            <a:off x="0" y="2823811"/>
            <a:ext cx="57150" cy="151765"/>
          </a:xfrm>
          <a:custGeom>
            <a:avLst/>
            <a:gdLst/>
            <a:ahLst/>
            <a:cxnLst/>
            <a:rect l="l" t="t" r="r" b="b"/>
            <a:pathLst>
              <a:path w="57150" h="151764">
                <a:moveTo>
                  <a:pt x="0" y="0"/>
                </a:moveTo>
                <a:lnTo>
                  <a:pt x="0" y="151311"/>
                </a:lnTo>
                <a:lnTo>
                  <a:pt x="57150" y="78526"/>
                </a:lnTo>
                <a:lnTo>
                  <a:pt x="57150" y="74518"/>
                </a:lnTo>
                <a:lnTo>
                  <a:pt x="0" y="0"/>
                </a:lnTo>
                <a:close/>
              </a:path>
            </a:pathLst>
          </a:custGeom>
          <a:solidFill>
            <a:srgbClr val="FF3F4C"/>
          </a:solidFill>
        </p:spPr>
        <p:txBody>
          <a:bodyPr wrap="square" lIns="0" tIns="0" rIns="0" bIns="0" rtlCol="0"/>
          <a:lstStyle/>
          <a:p/>
        </p:txBody>
      </p:sp>
      <p:sp>
        <p:nvSpPr>
          <p:cNvPr id="39" name="bk object 39"/>
          <p:cNvSpPr/>
          <p:nvPr/>
        </p:nvSpPr>
        <p:spPr>
          <a:xfrm>
            <a:off x="0" y="3255635"/>
            <a:ext cx="57150" cy="149860"/>
          </a:xfrm>
          <a:custGeom>
            <a:avLst/>
            <a:gdLst/>
            <a:ahLst/>
            <a:cxnLst/>
            <a:rect l="l" t="t" r="r" b="b"/>
            <a:pathLst>
              <a:path w="57150" h="149860">
                <a:moveTo>
                  <a:pt x="0" y="0"/>
                </a:moveTo>
                <a:lnTo>
                  <a:pt x="0" y="149581"/>
                </a:lnTo>
                <a:lnTo>
                  <a:pt x="57150" y="78529"/>
                </a:lnTo>
                <a:lnTo>
                  <a:pt x="57150" y="74566"/>
                </a:lnTo>
                <a:lnTo>
                  <a:pt x="0" y="0"/>
                </a:lnTo>
                <a:close/>
              </a:path>
            </a:pathLst>
          </a:custGeom>
          <a:solidFill>
            <a:srgbClr val="FF3F4C"/>
          </a:solidFill>
        </p:spPr>
        <p:txBody>
          <a:bodyPr wrap="square" lIns="0" tIns="0" rIns="0" bIns="0" rtlCol="0"/>
          <a:lstStyle/>
          <a:p/>
        </p:txBody>
      </p:sp>
      <p:sp>
        <p:nvSpPr>
          <p:cNvPr id="40" name="bk object 40"/>
          <p:cNvSpPr/>
          <p:nvPr/>
        </p:nvSpPr>
        <p:spPr>
          <a:xfrm>
            <a:off x="0" y="3670976"/>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FF3F4C"/>
          </a:solidFill>
        </p:spPr>
        <p:txBody>
          <a:bodyPr wrap="square" lIns="0" tIns="0" rIns="0" bIns="0" rtlCol="0"/>
          <a:lstStyle/>
          <a:p/>
        </p:txBody>
      </p:sp>
      <p:sp>
        <p:nvSpPr>
          <p:cNvPr id="41" name="bk object 41"/>
          <p:cNvSpPr/>
          <p:nvPr/>
        </p:nvSpPr>
        <p:spPr>
          <a:xfrm>
            <a:off x="0" y="4103454"/>
            <a:ext cx="57150" cy="151765"/>
          </a:xfrm>
          <a:custGeom>
            <a:avLst/>
            <a:gdLst/>
            <a:ahLst/>
            <a:cxnLst/>
            <a:rect l="l" t="t" r="r" b="b"/>
            <a:pathLst>
              <a:path w="57150" h="151764">
                <a:moveTo>
                  <a:pt x="0" y="0"/>
                </a:moveTo>
                <a:lnTo>
                  <a:pt x="0" y="151361"/>
                </a:lnTo>
                <a:lnTo>
                  <a:pt x="57150" y="80236"/>
                </a:lnTo>
                <a:lnTo>
                  <a:pt x="57150" y="76226"/>
                </a:lnTo>
                <a:lnTo>
                  <a:pt x="0" y="0"/>
                </a:lnTo>
                <a:close/>
              </a:path>
            </a:pathLst>
          </a:custGeom>
          <a:solidFill>
            <a:srgbClr val="FF3F4C"/>
          </a:solidFill>
        </p:spPr>
        <p:txBody>
          <a:bodyPr wrap="square" lIns="0" tIns="0" rIns="0" bIns="0" rtlCol="0"/>
          <a:lstStyle/>
          <a:p/>
        </p:txBody>
      </p:sp>
      <p:sp>
        <p:nvSpPr>
          <p:cNvPr id="42" name="bk object 42"/>
          <p:cNvSpPr/>
          <p:nvPr/>
        </p:nvSpPr>
        <p:spPr>
          <a:xfrm>
            <a:off x="0" y="4537115"/>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FF3F4C"/>
          </a:solidFill>
        </p:spPr>
        <p:txBody>
          <a:bodyPr wrap="square" lIns="0" tIns="0" rIns="0" bIns="0" rtlCol="0"/>
          <a:lstStyle/>
          <a:p/>
        </p:txBody>
      </p:sp>
      <p:sp>
        <p:nvSpPr>
          <p:cNvPr id="43" name="bk object 43"/>
          <p:cNvSpPr/>
          <p:nvPr/>
        </p:nvSpPr>
        <p:spPr>
          <a:xfrm>
            <a:off x="0" y="4971348"/>
            <a:ext cx="57150" cy="149860"/>
          </a:xfrm>
          <a:custGeom>
            <a:avLst/>
            <a:gdLst/>
            <a:ahLst/>
            <a:cxnLst/>
            <a:rect l="l" t="t" r="r" b="b"/>
            <a:pathLst>
              <a:path w="57150" h="149860">
                <a:moveTo>
                  <a:pt x="0" y="0"/>
                </a:moveTo>
                <a:lnTo>
                  <a:pt x="0" y="149531"/>
                </a:lnTo>
                <a:lnTo>
                  <a:pt x="57150" y="78479"/>
                </a:lnTo>
                <a:lnTo>
                  <a:pt x="57150" y="74518"/>
                </a:lnTo>
                <a:lnTo>
                  <a:pt x="0" y="0"/>
                </a:lnTo>
                <a:close/>
              </a:path>
            </a:pathLst>
          </a:custGeom>
          <a:solidFill>
            <a:srgbClr val="FF3F4C"/>
          </a:solidFill>
        </p:spPr>
        <p:txBody>
          <a:bodyPr wrap="square" lIns="0" tIns="0" rIns="0" bIns="0" rtlCol="0"/>
          <a:lstStyle/>
          <a:p/>
        </p:txBody>
      </p:sp>
      <p:sp>
        <p:nvSpPr>
          <p:cNvPr id="44" name="bk object 44"/>
          <p:cNvSpPr/>
          <p:nvPr/>
        </p:nvSpPr>
        <p:spPr>
          <a:xfrm>
            <a:off x="0" y="5386656"/>
            <a:ext cx="57150" cy="151765"/>
          </a:xfrm>
          <a:custGeom>
            <a:avLst/>
            <a:gdLst/>
            <a:ahLst/>
            <a:cxnLst/>
            <a:rect l="l" t="t" r="r" b="b"/>
            <a:pathLst>
              <a:path w="57150" h="151764">
                <a:moveTo>
                  <a:pt x="0" y="0"/>
                </a:moveTo>
                <a:lnTo>
                  <a:pt x="0" y="151361"/>
                </a:lnTo>
                <a:lnTo>
                  <a:pt x="57150" y="78576"/>
                </a:lnTo>
                <a:lnTo>
                  <a:pt x="57150" y="74566"/>
                </a:lnTo>
                <a:lnTo>
                  <a:pt x="0" y="0"/>
                </a:lnTo>
                <a:close/>
              </a:path>
            </a:pathLst>
          </a:custGeom>
          <a:solidFill>
            <a:srgbClr val="FF3F4C"/>
          </a:solidFill>
        </p:spPr>
        <p:txBody>
          <a:bodyPr wrap="square" lIns="0" tIns="0" rIns="0" bIns="0" rtlCol="0"/>
          <a:lstStyle/>
          <a:p/>
        </p:txBody>
      </p:sp>
      <p:sp>
        <p:nvSpPr>
          <p:cNvPr id="45" name="bk object 45"/>
          <p:cNvSpPr/>
          <p:nvPr/>
        </p:nvSpPr>
        <p:spPr>
          <a:xfrm>
            <a:off x="0" y="5820921"/>
            <a:ext cx="57150" cy="149860"/>
          </a:xfrm>
          <a:custGeom>
            <a:avLst/>
            <a:gdLst/>
            <a:ahLst/>
            <a:cxnLst/>
            <a:rect l="l" t="t" r="r" b="b"/>
            <a:pathLst>
              <a:path w="57150" h="149860">
                <a:moveTo>
                  <a:pt x="0" y="0"/>
                </a:moveTo>
                <a:lnTo>
                  <a:pt x="0" y="149556"/>
                </a:lnTo>
                <a:lnTo>
                  <a:pt x="57150" y="78528"/>
                </a:lnTo>
                <a:lnTo>
                  <a:pt x="57150" y="74566"/>
                </a:lnTo>
                <a:lnTo>
                  <a:pt x="0" y="0"/>
                </a:lnTo>
                <a:close/>
              </a:path>
            </a:pathLst>
          </a:custGeom>
          <a:solidFill>
            <a:srgbClr val="FF3F4C"/>
          </a:solidFill>
        </p:spPr>
        <p:txBody>
          <a:bodyPr wrap="square" lIns="0" tIns="0" rIns="0" bIns="0" rtlCol="0"/>
          <a:lstStyle/>
          <a:p/>
        </p:txBody>
      </p:sp>
      <p:sp>
        <p:nvSpPr>
          <p:cNvPr id="46" name="bk object 46"/>
          <p:cNvSpPr/>
          <p:nvPr/>
        </p:nvSpPr>
        <p:spPr>
          <a:xfrm>
            <a:off x="0" y="6252778"/>
            <a:ext cx="57150" cy="151765"/>
          </a:xfrm>
          <a:custGeom>
            <a:avLst/>
            <a:gdLst/>
            <a:ahLst/>
            <a:cxnLst/>
            <a:rect l="l" t="t" r="r" b="b"/>
            <a:pathLst>
              <a:path w="57150" h="151764">
                <a:moveTo>
                  <a:pt x="0" y="0"/>
                </a:moveTo>
                <a:lnTo>
                  <a:pt x="0" y="151361"/>
                </a:lnTo>
                <a:lnTo>
                  <a:pt x="57150" y="78528"/>
                </a:lnTo>
                <a:lnTo>
                  <a:pt x="57150" y="74518"/>
                </a:lnTo>
                <a:lnTo>
                  <a:pt x="0" y="0"/>
                </a:lnTo>
                <a:close/>
              </a:path>
            </a:pathLst>
          </a:custGeom>
          <a:solidFill>
            <a:srgbClr val="FF3F4C"/>
          </a:solidFill>
        </p:spPr>
        <p:txBody>
          <a:bodyPr wrap="square" lIns="0" tIns="0" rIns="0" bIns="0" rtlCol="0"/>
          <a:lstStyle/>
          <a:p/>
        </p:txBody>
      </p:sp>
      <p:sp>
        <p:nvSpPr>
          <p:cNvPr id="47" name="bk object 47"/>
          <p:cNvSpPr/>
          <p:nvPr/>
        </p:nvSpPr>
        <p:spPr>
          <a:xfrm>
            <a:off x="0" y="6687018"/>
            <a:ext cx="57150" cy="149860"/>
          </a:xfrm>
          <a:custGeom>
            <a:avLst/>
            <a:gdLst/>
            <a:ahLst/>
            <a:cxnLst/>
            <a:rect l="l" t="t" r="r" b="b"/>
            <a:pathLst>
              <a:path w="57150" h="149859">
                <a:moveTo>
                  <a:pt x="0" y="0"/>
                </a:moveTo>
                <a:lnTo>
                  <a:pt x="0" y="149573"/>
                </a:lnTo>
                <a:lnTo>
                  <a:pt x="57150" y="78471"/>
                </a:lnTo>
                <a:lnTo>
                  <a:pt x="57150" y="74508"/>
                </a:lnTo>
                <a:lnTo>
                  <a:pt x="0" y="0"/>
                </a:lnTo>
                <a:close/>
              </a:path>
            </a:pathLst>
          </a:custGeom>
          <a:solidFill>
            <a:srgbClr val="FF3F4C"/>
          </a:solidFill>
        </p:spPr>
        <p:txBody>
          <a:bodyPr wrap="square" lIns="0" tIns="0" rIns="0" bIns="0" rtlCol="0"/>
          <a:lstStyle/>
          <a:p/>
        </p:txBody>
      </p:sp>
      <p:sp>
        <p:nvSpPr>
          <p:cNvPr id="48" name="bk object 48"/>
          <p:cNvSpPr/>
          <p:nvPr/>
        </p:nvSpPr>
        <p:spPr>
          <a:xfrm>
            <a:off x="9072562" y="68"/>
            <a:ext cx="71755" cy="200660"/>
          </a:xfrm>
          <a:custGeom>
            <a:avLst/>
            <a:gdLst/>
            <a:ahLst/>
            <a:cxnLst/>
            <a:rect l="l" t="t" r="r" b="b"/>
            <a:pathLst>
              <a:path w="71754" h="200660">
                <a:moveTo>
                  <a:pt x="0" y="0"/>
                </a:moveTo>
                <a:lnTo>
                  <a:pt x="0" y="200382"/>
                </a:lnTo>
                <a:lnTo>
                  <a:pt x="71437" y="136180"/>
                </a:lnTo>
                <a:lnTo>
                  <a:pt x="71437" y="65751"/>
                </a:lnTo>
                <a:lnTo>
                  <a:pt x="0" y="0"/>
                </a:lnTo>
                <a:close/>
              </a:path>
            </a:pathLst>
          </a:custGeom>
          <a:solidFill>
            <a:srgbClr val="EDD172"/>
          </a:solidFill>
        </p:spPr>
        <p:txBody>
          <a:bodyPr wrap="square" lIns="0" tIns="0" rIns="0" bIns="0" rtlCol="0"/>
          <a:lstStyle/>
          <a:p/>
        </p:txBody>
      </p:sp>
      <p:sp>
        <p:nvSpPr>
          <p:cNvPr id="49" name="bk object 49"/>
          <p:cNvSpPr/>
          <p:nvPr/>
        </p:nvSpPr>
        <p:spPr>
          <a:xfrm>
            <a:off x="9072562" y="434236"/>
            <a:ext cx="71755" cy="200660"/>
          </a:xfrm>
          <a:custGeom>
            <a:avLst/>
            <a:gdLst/>
            <a:ahLst/>
            <a:cxnLst/>
            <a:rect l="l" t="t" r="r" b="b"/>
            <a:pathLst>
              <a:path w="71754" h="200659">
                <a:moveTo>
                  <a:pt x="0" y="0"/>
                </a:moveTo>
                <a:lnTo>
                  <a:pt x="0" y="200480"/>
                </a:lnTo>
                <a:lnTo>
                  <a:pt x="71437" y="136257"/>
                </a:lnTo>
                <a:lnTo>
                  <a:pt x="71437" y="65794"/>
                </a:lnTo>
                <a:lnTo>
                  <a:pt x="0" y="0"/>
                </a:lnTo>
                <a:close/>
              </a:path>
            </a:pathLst>
          </a:custGeom>
          <a:solidFill>
            <a:srgbClr val="EDD172"/>
          </a:solidFill>
        </p:spPr>
        <p:txBody>
          <a:bodyPr wrap="square" lIns="0" tIns="0" rIns="0" bIns="0" rtlCol="0"/>
          <a:lstStyle/>
          <a:p/>
        </p:txBody>
      </p:sp>
      <p:sp>
        <p:nvSpPr>
          <p:cNvPr id="50" name="bk object 50"/>
          <p:cNvSpPr/>
          <p:nvPr/>
        </p:nvSpPr>
        <p:spPr>
          <a:xfrm>
            <a:off x="9072562" y="866109"/>
            <a:ext cx="71755" cy="200660"/>
          </a:xfrm>
          <a:custGeom>
            <a:avLst/>
            <a:gdLst/>
            <a:ahLst/>
            <a:cxnLst/>
            <a:rect l="l" t="t" r="r" b="b"/>
            <a:pathLst>
              <a:path w="71754" h="200659">
                <a:moveTo>
                  <a:pt x="0" y="0"/>
                </a:moveTo>
                <a:lnTo>
                  <a:pt x="0" y="200480"/>
                </a:lnTo>
                <a:lnTo>
                  <a:pt x="71437" y="136257"/>
                </a:lnTo>
                <a:lnTo>
                  <a:pt x="71437" y="65793"/>
                </a:lnTo>
                <a:lnTo>
                  <a:pt x="0" y="0"/>
                </a:lnTo>
                <a:close/>
              </a:path>
            </a:pathLst>
          </a:custGeom>
          <a:solidFill>
            <a:srgbClr val="EDD172"/>
          </a:solidFill>
        </p:spPr>
        <p:txBody>
          <a:bodyPr wrap="square" lIns="0" tIns="0" rIns="0" bIns="0" rtlCol="0"/>
          <a:lstStyle/>
          <a:p/>
        </p:txBody>
      </p:sp>
      <p:sp>
        <p:nvSpPr>
          <p:cNvPr id="51" name="bk object 51"/>
          <p:cNvSpPr/>
          <p:nvPr/>
        </p:nvSpPr>
        <p:spPr>
          <a:xfrm>
            <a:off x="9072562" y="1300374"/>
            <a:ext cx="71755" cy="200660"/>
          </a:xfrm>
          <a:custGeom>
            <a:avLst/>
            <a:gdLst/>
            <a:ahLst/>
            <a:cxnLst/>
            <a:rect l="l" t="t" r="r" b="b"/>
            <a:pathLst>
              <a:path w="71754" h="200659">
                <a:moveTo>
                  <a:pt x="0" y="0"/>
                </a:moveTo>
                <a:lnTo>
                  <a:pt x="0" y="200447"/>
                </a:lnTo>
                <a:lnTo>
                  <a:pt x="71437" y="136246"/>
                </a:lnTo>
                <a:lnTo>
                  <a:pt x="71437" y="65794"/>
                </a:lnTo>
                <a:lnTo>
                  <a:pt x="0" y="0"/>
                </a:lnTo>
                <a:close/>
              </a:path>
            </a:pathLst>
          </a:custGeom>
          <a:solidFill>
            <a:srgbClr val="EDD172"/>
          </a:solidFill>
        </p:spPr>
        <p:txBody>
          <a:bodyPr wrap="square" lIns="0" tIns="0" rIns="0" bIns="0" rtlCol="0"/>
          <a:lstStyle/>
          <a:p/>
        </p:txBody>
      </p:sp>
      <p:sp>
        <p:nvSpPr>
          <p:cNvPr id="52" name="bk object 52"/>
          <p:cNvSpPr/>
          <p:nvPr/>
        </p:nvSpPr>
        <p:spPr>
          <a:xfrm>
            <a:off x="9072562" y="1715732"/>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EDD172"/>
          </a:solidFill>
        </p:spPr>
        <p:txBody>
          <a:bodyPr wrap="square" lIns="0" tIns="0" rIns="0" bIns="0" rtlCol="0"/>
          <a:lstStyle/>
          <a:p/>
        </p:txBody>
      </p:sp>
      <p:sp>
        <p:nvSpPr>
          <p:cNvPr id="53" name="bk object 53"/>
          <p:cNvSpPr/>
          <p:nvPr/>
        </p:nvSpPr>
        <p:spPr>
          <a:xfrm>
            <a:off x="9072562" y="2149965"/>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EDD172"/>
          </a:solidFill>
        </p:spPr>
        <p:txBody>
          <a:bodyPr wrap="square" lIns="0" tIns="0" rIns="0" bIns="0" rtlCol="0"/>
          <a:lstStyle/>
          <a:p/>
        </p:txBody>
      </p:sp>
      <p:sp>
        <p:nvSpPr>
          <p:cNvPr id="54" name="bk object 54"/>
          <p:cNvSpPr/>
          <p:nvPr/>
        </p:nvSpPr>
        <p:spPr>
          <a:xfrm>
            <a:off x="9072562" y="2581871"/>
            <a:ext cx="71755" cy="200660"/>
          </a:xfrm>
          <a:custGeom>
            <a:avLst/>
            <a:gdLst/>
            <a:ahLst/>
            <a:cxnLst/>
            <a:rect l="l" t="t" r="r" b="b"/>
            <a:pathLst>
              <a:path w="71754" h="200660">
                <a:moveTo>
                  <a:pt x="0" y="0"/>
                </a:moveTo>
                <a:lnTo>
                  <a:pt x="0" y="200382"/>
                </a:lnTo>
                <a:lnTo>
                  <a:pt x="71437" y="136159"/>
                </a:lnTo>
                <a:lnTo>
                  <a:pt x="71437" y="65730"/>
                </a:lnTo>
                <a:lnTo>
                  <a:pt x="0" y="0"/>
                </a:lnTo>
                <a:close/>
              </a:path>
            </a:pathLst>
          </a:custGeom>
          <a:solidFill>
            <a:srgbClr val="EDD172"/>
          </a:solidFill>
        </p:spPr>
        <p:txBody>
          <a:bodyPr wrap="square" lIns="0" tIns="0" rIns="0" bIns="0" rtlCol="0"/>
          <a:lstStyle/>
          <a:p/>
        </p:txBody>
      </p:sp>
      <p:sp>
        <p:nvSpPr>
          <p:cNvPr id="55" name="bk object 55"/>
          <p:cNvSpPr/>
          <p:nvPr/>
        </p:nvSpPr>
        <p:spPr>
          <a:xfrm>
            <a:off x="9072562" y="3016005"/>
            <a:ext cx="71755" cy="198120"/>
          </a:xfrm>
          <a:custGeom>
            <a:avLst/>
            <a:gdLst/>
            <a:ahLst/>
            <a:cxnLst/>
            <a:rect l="l" t="t" r="r" b="b"/>
            <a:pathLst>
              <a:path w="71754" h="198119">
                <a:moveTo>
                  <a:pt x="0" y="0"/>
                </a:moveTo>
                <a:lnTo>
                  <a:pt x="0" y="198122"/>
                </a:lnTo>
                <a:lnTo>
                  <a:pt x="71437" y="135450"/>
                </a:lnTo>
                <a:lnTo>
                  <a:pt x="71437" y="65815"/>
                </a:lnTo>
                <a:lnTo>
                  <a:pt x="0" y="0"/>
                </a:lnTo>
                <a:close/>
              </a:path>
            </a:pathLst>
          </a:custGeom>
          <a:solidFill>
            <a:srgbClr val="EDD172"/>
          </a:solidFill>
        </p:spPr>
        <p:txBody>
          <a:bodyPr wrap="square" lIns="0" tIns="0" rIns="0" bIns="0" rtlCol="0"/>
          <a:lstStyle/>
          <a:p/>
        </p:txBody>
      </p:sp>
      <p:sp>
        <p:nvSpPr>
          <p:cNvPr id="56" name="bk object 56"/>
          <p:cNvSpPr/>
          <p:nvPr/>
        </p:nvSpPr>
        <p:spPr>
          <a:xfrm>
            <a:off x="9072562" y="3429036"/>
            <a:ext cx="71755" cy="200660"/>
          </a:xfrm>
          <a:custGeom>
            <a:avLst/>
            <a:gdLst/>
            <a:ahLst/>
            <a:cxnLst/>
            <a:rect l="l" t="t" r="r" b="b"/>
            <a:pathLst>
              <a:path w="71754" h="200660">
                <a:moveTo>
                  <a:pt x="0" y="0"/>
                </a:moveTo>
                <a:lnTo>
                  <a:pt x="0" y="200480"/>
                </a:lnTo>
                <a:lnTo>
                  <a:pt x="71437" y="136257"/>
                </a:lnTo>
                <a:lnTo>
                  <a:pt x="71437" y="65794"/>
                </a:lnTo>
                <a:lnTo>
                  <a:pt x="0" y="0"/>
                </a:lnTo>
                <a:close/>
              </a:path>
            </a:pathLst>
          </a:custGeom>
          <a:solidFill>
            <a:srgbClr val="EDD172"/>
          </a:solidFill>
        </p:spPr>
        <p:txBody>
          <a:bodyPr wrap="square" lIns="0" tIns="0" rIns="0" bIns="0" rtlCol="0"/>
          <a:lstStyle/>
          <a:p/>
        </p:txBody>
      </p:sp>
      <p:sp>
        <p:nvSpPr>
          <p:cNvPr id="57" name="bk object 57"/>
          <p:cNvSpPr/>
          <p:nvPr/>
        </p:nvSpPr>
        <p:spPr>
          <a:xfrm>
            <a:off x="9072562" y="3863269"/>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EDD172"/>
          </a:solidFill>
        </p:spPr>
        <p:txBody>
          <a:bodyPr wrap="square" lIns="0" tIns="0" rIns="0" bIns="0" rtlCol="0"/>
          <a:lstStyle/>
          <a:p/>
        </p:txBody>
      </p:sp>
      <p:sp>
        <p:nvSpPr>
          <p:cNvPr id="58" name="bk object 58"/>
          <p:cNvSpPr/>
          <p:nvPr/>
        </p:nvSpPr>
        <p:spPr>
          <a:xfrm>
            <a:off x="9072562" y="4297501"/>
            <a:ext cx="71755" cy="198120"/>
          </a:xfrm>
          <a:custGeom>
            <a:avLst/>
            <a:gdLst/>
            <a:ahLst/>
            <a:cxnLst/>
            <a:rect l="l" t="t" r="r" b="b"/>
            <a:pathLst>
              <a:path w="71754" h="198120">
                <a:moveTo>
                  <a:pt x="0" y="0"/>
                </a:moveTo>
                <a:lnTo>
                  <a:pt x="0" y="198122"/>
                </a:lnTo>
                <a:lnTo>
                  <a:pt x="71437" y="135386"/>
                </a:lnTo>
                <a:lnTo>
                  <a:pt x="71437" y="65751"/>
                </a:lnTo>
                <a:lnTo>
                  <a:pt x="0" y="0"/>
                </a:lnTo>
                <a:close/>
              </a:path>
            </a:pathLst>
          </a:custGeom>
          <a:solidFill>
            <a:srgbClr val="EDD172"/>
          </a:solidFill>
        </p:spPr>
        <p:txBody>
          <a:bodyPr wrap="square" lIns="0" tIns="0" rIns="0" bIns="0" rtlCol="0"/>
          <a:lstStyle/>
          <a:p/>
        </p:txBody>
      </p:sp>
      <p:sp>
        <p:nvSpPr>
          <p:cNvPr id="59" name="bk object 59"/>
          <p:cNvSpPr/>
          <p:nvPr/>
        </p:nvSpPr>
        <p:spPr>
          <a:xfrm>
            <a:off x="9072562" y="4729407"/>
            <a:ext cx="71755" cy="200660"/>
          </a:xfrm>
          <a:custGeom>
            <a:avLst/>
            <a:gdLst/>
            <a:ahLst/>
            <a:cxnLst/>
            <a:rect l="l" t="t" r="r" b="b"/>
            <a:pathLst>
              <a:path w="71754" h="200660">
                <a:moveTo>
                  <a:pt x="0" y="0"/>
                </a:moveTo>
                <a:lnTo>
                  <a:pt x="0" y="200447"/>
                </a:lnTo>
                <a:lnTo>
                  <a:pt x="71437" y="136182"/>
                </a:lnTo>
                <a:lnTo>
                  <a:pt x="71437" y="65730"/>
                </a:lnTo>
                <a:lnTo>
                  <a:pt x="0" y="0"/>
                </a:lnTo>
                <a:close/>
              </a:path>
            </a:pathLst>
          </a:custGeom>
          <a:solidFill>
            <a:srgbClr val="EDD172"/>
          </a:solidFill>
        </p:spPr>
        <p:txBody>
          <a:bodyPr wrap="square" lIns="0" tIns="0" rIns="0" bIns="0" rtlCol="0"/>
          <a:lstStyle/>
          <a:p/>
        </p:txBody>
      </p:sp>
      <p:sp>
        <p:nvSpPr>
          <p:cNvPr id="60" name="bk object 60"/>
          <p:cNvSpPr/>
          <p:nvPr/>
        </p:nvSpPr>
        <p:spPr>
          <a:xfrm>
            <a:off x="9072562" y="5144699"/>
            <a:ext cx="71755" cy="200660"/>
          </a:xfrm>
          <a:custGeom>
            <a:avLst/>
            <a:gdLst/>
            <a:ahLst/>
            <a:cxnLst/>
            <a:rect l="l" t="t" r="r" b="b"/>
            <a:pathLst>
              <a:path w="71754" h="200660">
                <a:moveTo>
                  <a:pt x="0" y="0"/>
                </a:moveTo>
                <a:lnTo>
                  <a:pt x="0" y="200447"/>
                </a:lnTo>
                <a:lnTo>
                  <a:pt x="71437" y="136246"/>
                </a:lnTo>
                <a:lnTo>
                  <a:pt x="71437" y="65794"/>
                </a:lnTo>
                <a:lnTo>
                  <a:pt x="0" y="0"/>
                </a:lnTo>
                <a:close/>
              </a:path>
            </a:pathLst>
          </a:custGeom>
          <a:solidFill>
            <a:srgbClr val="EDD172"/>
          </a:solidFill>
        </p:spPr>
        <p:txBody>
          <a:bodyPr wrap="square" lIns="0" tIns="0" rIns="0" bIns="0" rtlCol="0"/>
          <a:lstStyle/>
          <a:p/>
        </p:txBody>
      </p:sp>
      <p:sp>
        <p:nvSpPr>
          <p:cNvPr id="61" name="bk object 61"/>
          <p:cNvSpPr/>
          <p:nvPr/>
        </p:nvSpPr>
        <p:spPr>
          <a:xfrm>
            <a:off x="9072562" y="5578932"/>
            <a:ext cx="71755" cy="200660"/>
          </a:xfrm>
          <a:custGeom>
            <a:avLst/>
            <a:gdLst/>
            <a:ahLst/>
            <a:cxnLst/>
            <a:rect l="l" t="t" r="r" b="b"/>
            <a:pathLst>
              <a:path w="71754" h="200660">
                <a:moveTo>
                  <a:pt x="0" y="0"/>
                </a:moveTo>
                <a:lnTo>
                  <a:pt x="0" y="200480"/>
                </a:lnTo>
                <a:lnTo>
                  <a:pt x="71437" y="136257"/>
                </a:lnTo>
                <a:lnTo>
                  <a:pt x="71437" y="65794"/>
                </a:lnTo>
                <a:lnTo>
                  <a:pt x="0" y="0"/>
                </a:lnTo>
                <a:close/>
              </a:path>
            </a:pathLst>
          </a:custGeom>
          <a:solidFill>
            <a:srgbClr val="EDD172"/>
          </a:solidFill>
        </p:spPr>
        <p:txBody>
          <a:bodyPr wrap="square" lIns="0" tIns="0" rIns="0" bIns="0" rtlCol="0"/>
          <a:lstStyle/>
          <a:p/>
        </p:txBody>
      </p:sp>
      <p:sp>
        <p:nvSpPr>
          <p:cNvPr id="62" name="bk object 62"/>
          <p:cNvSpPr/>
          <p:nvPr/>
        </p:nvSpPr>
        <p:spPr>
          <a:xfrm>
            <a:off x="9072562" y="6013165"/>
            <a:ext cx="71755" cy="198120"/>
          </a:xfrm>
          <a:custGeom>
            <a:avLst/>
            <a:gdLst/>
            <a:ahLst/>
            <a:cxnLst/>
            <a:rect l="l" t="t" r="r" b="b"/>
            <a:pathLst>
              <a:path w="71754" h="198120">
                <a:moveTo>
                  <a:pt x="0" y="0"/>
                </a:moveTo>
                <a:lnTo>
                  <a:pt x="0" y="198122"/>
                </a:lnTo>
                <a:lnTo>
                  <a:pt x="71437" y="135428"/>
                </a:lnTo>
                <a:lnTo>
                  <a:pt x="71437" y="65794"/>
                </a:lnTo>
                <a:lnTo>
                  <a:pt x="0" y="0"/>
                </a:lnTo>
                <a:close/>
              </a:path>
            </a:pathLst>
          </a:custGeom>
          <a:solidFill>
            <a:srgbClr val="EDD172"/>
          </a:solidFill>
        </p:spPr>
        <p:txBody>
          <a:bodyPr wrap="square" lIns="0" tIns="0" rIns="0" bIns="0" rtlCol="0"/>
          <a:lstStyle/>
          <a:p/>
        </p:txBody>
      </p:sp>
      <p:sp>
        <p:nvSpPr>
          <p:cNvPr id="63" name="bk object 63"/>
          <p:cNvSpPr/>
          <p:nvPr/>
        </p:nvSpPr>
        <p:spPr>
          <a:xfrm>
            <a:off x="9072562" y="6445070"/>
            <a:ext cx="71755" cy="200660"/>
          </a:xfrm>
          <a:custGeom>
            <a:avLst/>
            <a:gdLst/>
            <a:ahLst/>
            <a:cxnLst/>
            <a:rect l="l" t="t" r="r" b="b"/>
            <a:pathLst>
              <a:path w="71754" h="200659">
                <a:moveTo>
                  <a:pt x="0" y="0"/>
                </a:moveTo>
                <a:lnTo>
                  <a:pt x="0" y="200457"/>
                </a:lnTo>
                <a:lnTo>
                  <a:pt x="71437" y="136190"/>
                </a:lnTo>
                <a:lnTo>
                  <a:pt x="71437" y="65734"/>
                </a:lnTo>
                <a:lnTo>
                  <a:pt x="0" y="0"/>
                </a:lnTo>
                <a:close/>
              </a:path>
            </a:pathLst>
          </a:custGeom>
          <a:solidFill>
            <a:srgbClr val="EDD172"/>
          </a:solidFill>
        </p:spPr>
        <p:txBody>
          <a:bodyPr wrap="square" lIns="0" tIns="0" rIns="0" bIns="0" rtlCol="0"/>
          <a:lstStyle/>
          <a:p/>
        </p:txBody>
      </p:sp>
      <p:sp>
        <p:nvSpPr>
          <p:cNvPr id="64" name="bk object 64"/>
          <p:cNvSpPr/>
          <p:nvPr/>
        </p:nvSpPr>
        <p:spPr>
          <a:xfrm>
            <a:off x="9072562" y="217202"/>
            <a:ext cx="71755" cy="200660"/>
          </a:xfrm>
          <a:custGeom>
            <a:avLst/>
            <a:gdLst/>
            <a:ahLst/>
            <a:cxnLst/>
            <a:rect l="l" t="t" r="r" b="b"/>
            <a:pathLst>
              <a:path w="71754" h="200659">
                <a:moveTo>
                  <a:pt x="0" y="0"/>
                </a:moveTo>
                <a:lnTo>
                  <a:pt x="0" y="200381"/>
                </a:lnTo>
                <a:lnTo>
                  <a:pt x="71437" y="136158"/>
                </a:lnTo>
                <a:lnTo>
                  <a:pt x="71437" y="65730"/>
                </a:lnTo>
                <a:lnTo>
                  <a:pt x="0" y="0"/>
                </a:lnTo>
                <a:close/>
              </a:path>
            </a:pathLst>
          </a:custGeom>
          <a:solidFill>
            <a:srgbClr val="FF3F4C"/>
          </a:solidFill>
        </p:spPr>
        <p:txBody>
          <a:bodyPr wrap="square" lIns="0" tIns="0" rIns="0" bIns="0" rtlCol="0"/>
          <a:lstStyle/>
          <a:p/>
        </p:txBody>
      </p:sp>
      <p:sp>
        <p:nvSpPr>
          <p:cNvPr id="65" name="bk object 65"/>
          <p:cNvSpPr/>
          <p:nvPr/>
        </p:nvSpPr>
        <p:spPr>
          <a:xfrm>
            <a:off x="9072562" y="649009"/>
            <a:ext cx="71755" cy="200660"/>
          </a:xfrm>
          <a:custGeom>
            <a:avLst/>
            <a:gdLst/>
            <a:ahLst/>
            <a:cxnLst/>
            <a:rect l="l" t="t" r="r" b="b"/>
            <a:pathLst>
              <a:path w="71754" h="200659">
                <a:moveTo>
                  <a:pt x="0" y="0"/>
                </a:moveTo>
                <a:lnTo>
                  <a:pt x="0" y="200447"/>
                </a:lnTo>
                <a:lnTo>
                  <a:pt x="71437" y="136245"/>
                </a:lnTo>
                <a:lnTo>
                  <a:pt x="71437" y="65793"/>
                </a:lnTo>
                <a:lnTo>
                  <a:pt x="0" y="0"/>
                </a:lnTo>
                <a:close/>
              </a:path>
            </a:pathLst>
          </a:custGeom>
          <a:solidFill>
            <a:srgbClr val="FF3F4C"/>
          </a:solidFill>
        </p:spPr>
        <p:txBody>
          <a:bodyPr wrap="square" lIns="0" tIns="0" rIns="0" bIns="0" rtlCol="0"/>
          <a:lstStyle/>
          <a:p/>
        </p:txBody>
      </p:sp>
      <p:sp>
        <p:nvSpPr>
          <p:cNvPr id="66" name="bk object 66"/>
          <p:cNvSpPr/>
          <p:nvPr/>
        </p:nvSpPr>
        <p:spPr>
          <a:xfrm>
            <a:off x="9072562" y="1083241"/>
            <a:ext cx="71755" cy="200660"/>
          </a:xfrm>
          <a:custGeom>
            <a:avLst/>
            <a:gdLst/>
            <a:ahLst/>
            <a:cxnLst/>
            <a:rect l="l" t="t" r="r" b="b"/>
            <a:pathLst>
              <a:path w="71754" h="200659">
                <a:moveTo>
                  <a:pt x="0" y="0"/>
                </a:moveTo>
                <a:lnTo>
                  <a:pt x="0" y="200480"/>
                </a:lnTo>
                <a:lnTo>
                  <a:pt x="71437" y="136257"/>
                </a:lnTo>
                <a:lnTo>
                  <a:pt x="71437" y="65794"/>
                </a:lnTo>
                <a:lnTo>
                  <a:pt x="0" y="0"/>
                </a:lnTo>
                <a:close/>
              </a:path>
            </a:pathLst>
          </a:custGeom>
          <a:solidFill>
            <a:srgbClr val="FF3F4C"/>
          </a:solidFill>
        </p:spPr>
        <p:txBody>
          <a:bodyPr wrap="square" lIns="0" tIns="0" rIns="0" bIns="0" rtlCol="0"/>
          <a:lstStyle/>
          <a:p/>
        </p:txBody>
      </p:sp>
      <p:sp>
        <p:nvSpPr>
          <p:cNvPr id="67" name="bk object 67"/>
          <p:cNvSpPr/>
          <p:nvPr/>
        </p:nvSpPr>
        <p:spPr>
          <a:xfrm>
            <a:off x="9072562" y="1515117"/>
            <a:ext cx="71755" cy="200660"/>
          </a:xfrm>
          <a:custGeom>
            <a:avLst/>
            <a:gdLst/>
            <a:ahLst/>
            <a:cxnLst/>
            <a:rect l="l" t="t" r="r" b="b"/>
            <a:pathLst>
              <a:path w="71754" h="200660">
                <a:moveTo>
                  <a:pt x="0" y="0"/>
                </a:moveTo>
                <a:lnTo>
                  <a:pt x="0" y="200480"/>
                </a:lnTo>
                <a:lnTo>
                  <a:pt x="71437" y="137744"/>
                </a:lnTo>
                <a:lnTo>
                  <a:pt x="71437" y="67280"/>
                </a:lnTo>
                <a:lnTo>
                  <a:pt x="0" y="0"/>
                </a:lnTo>
                <a:close/>
              </a:path>
            </a:pathLst>
          </a:custGeom>
          <a:solidFill>
            <a:srgbClr val="FF3F4C"/>
          </a:solidFill>
        </p:spPr>
        <p:txBody>
          <a:bodyPr wrap="square" lIns="0" tIns="0" rIns="0" bIns="0" rtlCol="0"/>
          <a:lstStyle/>
          <a:p/>
        </p:txBody>
      </p:sp>
      <p:sp>
        <p:nvSpPr>
          <p:cNvPr id="68" name="bk object 68"/>
          <p:cNvSpPr/>
          <p:nvPr/>
        </p:nvSpPr>
        <p:spPr>
          <a:xfrm>
            <a:off x="9072562" y="1932865"/>
            <a:ext cx="71755" cy="200660"/>
          </a:xfrm>
          <a:custGeom>
            <a:avLst/>
            <a:gdLst/>
            <a:ahLst/>
            <a:cxnLst/>
            <a:rect l="l" t="t" r="r" b="b"/>
            <a:pathLst>
              <a:path w="71754" h="200660">
                <a:moveTo>
                  <a:pt x="0" y="0"/>
                </a:moveTo>
                <a:lnTo>
                  <a:pt x="0" y="200447"/>
                </a:lnTo>
                <a:lnTo>
                  <a:pt x="71437" y="136182"/>
                </a:lnTo>
                <a:lnTo>
                  <a:pt x="71437" y="65730"/>
                </a:lnTo>
                <a:lnTo>
                  <a:pt x="0" y="0"/>
                </a:lnTo>
                <a:close/>
              </a:path>
            </a:pathLst>
          </a:custGeom>
          <a:solidFill>
            <a:srgbClr val="FF3F4C"/>
          </a:solidFill>
        </p:spPr>
        <p:txBody>
          <a:bodyPr wrap="square" lIns="0" tIns="0" rIns="0" bIns="0" rtlCol="0"/>
          <a:lstStyle/>
          <a:p/>
        </p:txBody>
      </p:sp>
      <p:sp>
        <p:nvSpPr>
          <p:cNvPr id="69" name="bk object 69"/>
          <p:cNvSpPr/>
          <p:nvPr/>
        </p:nvSpPr>
        <p:spPr>
          <a:xfrm>
            <a:off x="9072562" y="2364737"/>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FF3F4C"/>
          </a:solidFill>
        </p:spPr>
        <p:txBody>
          <a:bodyPr wrap="square" lIns="0" tIns="0" rIns="0" bIns="0" rtlCol="0"/>
          <a:lstStyle/>
          <a:p/>
        </p:txBody>
      </p:sp>
      <p:sp>
        <p:nvSpPr>
          <p:cNvPr id="70" name="bk object 70"/>
          <p:cNvSpPr/>
          <p:nvPr/>
        </p:nvSpPr>
        <p:spPr>
          <a:xfrm>
            <a:off x="9072562" y="2798971"/>
            <a:ext cx="71755" cy="200660"/>
          </a:xfrm>
          <a:custGeom>
            <a:avLst/>
            <a:gdLst/>
            <a:ahLst/>
            <a:cxnLst/>
            <a:rect l="l" t="t" r="r" b="b"/>
            <a:pathLst>
              <a:path w="71754" h="200660">
                <a:moveTo>
                  <a:pt x="0" y="0"/>
                </a:moveTo>
                <a:lnTo>
                  <a:pt x="0" y="200414"/>
                </a:lnTo>
                <a:lnTo>
                  <a:pt x="71437" y="136191"/>
                </a:lnTo>
                <a:lnTo>
                  <a:pt x="71437" y="65751"/>
                </a:lnTo>
                <a:lnTo>
                  <a:pt x="0" y="0"/>
                </a:lnTo>
                <a:close/>
              </a:path>
            </a:pathLst>
          </a:custGeom>
          <a:solidFill>
            <a:srgbClr val="FF3F4C"/>
          </a:solidFill>
        </p:spPr>
        <p:txBody>
          <a:bodyPr wrap="square" lIns="0" tIns="0" rIns="0" bIns="0" rtlCol="0"/>
          <a:lstStyle/>
          <a:p/>
        </p:txBody>
      </p:sp>
      <p:sp>
        <p:nvSpPr>
          <p:cNvPr id="71" name="bk object 71"/>
          <p:cNvSpPr/>
          <p:nvPr/>
        </p:nvSpPr>
        <p:spPr>
          <a:xfrm>
            <a:off x="9072562" y="3230778"/>
            <a:ext cx="71755" cy="198120"/>
          </a:xfrm>
          <a:custGeom>
            <a:avLst/>
            <a:gdLst/>
            <a:ahLst/>
            <a:cxnLst/>
            <a:rect l="l" t="t" r="r" b="b"/>
            <a:pathLst>
              <a:path w="71754" h="198120">
                <a:moveTo>
                  <a:pt x="0" y="0"/>
                </a:moveTo>
                <a:lnTo>
                  <a:pt x="0" y="198122"/>
                </a:lnTo>
                <a:lnTo>
                  <a:pt x="71437" y="135429"/>
                </a:lnTo>
                <a:lnTo>
                  <a:pt x="71437" y="65794"/>
                </a:lnTo>
                <a:lnTo>
                  <a:pt x="0" y="0"/>
                </a:lnTo>
                <a:close/>
              </a:path>
            </a:pathLst>
          </a:custGeom>
          <a:solidFill>
            <a:srgbClr val="FF3F4C"/>
          </a:solidFill>
        </p:spPr>
        <p:txBody>
          <a:bodyPr wrap="square" lIns="0" tIns="0" rIns="0" bIns="0" rtlCol="0"/>
          <a:lstStyle/>
          <a:p/>
        </p:txBody>
      </p:sp>
      <p:sp>
        <p:nvSpPr>
          <p:cNvPr id="72" name="bk object 72"/>
          <p:cNvSpPr/>
          <p:nvPr/>
        </p:nvSpPr>
        <p:spPr>
          <a:xfrm>
            <a:off x="9072562" y="3646135"/>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FF3F4C"/>
          </a:solidFill>
        </p:spPr>
        <p:txBody>
          <a:bodyPr wrap="square" lIns="0" tIns="0" rIns="0" bIns="0" rtlCol="0"/>
          <a:lstStyle/>
          <a:p/>
        </p:txBody>
      </p:sp>
      <p:sp>
        <p:nvSpPr>
          <p:cNvPr id="73" name="bk object 73"/>
          <p:cNvSpPr/>
          <p:nvPr/>
        </p:nvSpPr>
        <p:spPr>
          <a:xfrm>
            <a:off x="9072562" y="4078044"/>
            <a:ext cx="71755" cy="200660"/>
          </a:xfrm>
          <a:custGeom>
            <a:avLst/>
            <a:gdLst/>
            <a:ahLst/>
            <a:cxnLst/>
            <a:rect l="l" t="t" r="r" b="b"/>
            <a:pathLst>
              <a:path w="71754" h="200660">
                <a:moveTo>
                  <a:pt x="0" y="0"/>
                </a:moveTo>
                <a:lnTo>
                  <a:pt x="0" y="200480"/>
                </a:lnTo>
                <a:lnTo>
                  <a:pt x="71437" y="137723"/>
                </a:lnTo>
                <a:lnTo>
                  <a:pt x="71437" y="67259"/>
                </a:lnTo>
                <a:lnTo>
                  <a:pt x="0" y="0"/>
                </a:lnTo>
                <a:close/>
              </a:path>
            </a:pathLst>
          </a:custGeom>
          <a:solidFill>
            <a:srgbClr val="FF3F4C"/>
          </a:solidFill>
        </p:spPr>
        <p:txBody>
          <a:bodyPr wrap="square" lIns="0" tIns="0" rIns="0" bIns="0" rtlCol="0"/>
          <a:lstStyle/>
          <a:p/>
        </p:txBody>
      </p:sp>
      <p:sp>
        <p:nvSpPr>
          <p:cNvPr id="74" name="bk object 74"/>
          <p:cNvSpPr/>
          <p:nvPr/>
        </p:nvSpPr>
        <p:spPr>
          <a:xfrm>
            <a:off x="9072562" y="4512274"/>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FF3F4C"/>
          </a:solidFill>
        </p:spPr>
        <p:txBody>
          <a:bodyPr wrap="square" lIns="0" tIns="0" rIns="0" bIns="0" rtlCol="0"/>
          <a:lstStyle/>
          <a:p/>
        </p:txBody>
      </p:sp>
      <p:sp>
        <p:nvSpPr>
          <p:cNvPr id="75" name="bk object 75"/>
          <p:cNvSpPr/>
          <p:nvPr/>
        </p:nvSpPr>
        <p:spPr>
          <a:xfrm>
            <a:off x="9072562" y="4946508"/>
            <a:ext cx="71755" cy="198120"/>
          </a:xfrm>
          <a:custGeom>
            <a:avLst/>
            <a:gdLst/>
            <a:ahLst/>
            <a:cxnLst/>
            <a:rect l="l" t="t" r="r" b="b"/>
            <a:pathLst>
              <a:path w="71754" h="198120">
                <a:moveTo>
                  <a:pt x="0" y="0"/>
                </a:moveTo>
                <a:lnTo>
                  <a:pt x="0" y="198056"/>
                </a:lnTo>
                <a:lnTo>
                  <a:pt x="71437" y="135363"/>
                </a:lnTo>
                <a:lnTo>
                  <a:pt x="71437" y="65751"/>
                </a:lnTo>
                <a:lnTo>
                  <a:pt x="0" y="0"/>
                </a:lnTo>
                <a:close/>
              </a:path>
            </a:pathLst>
          </a:custGeom>
          <a:solidFill>
            <a:srgbClr val="FF3F4C"/>
          </a:solidFill>
        </p:spPr>
        <p:txBody>
          <a:bodyPr wrap="square" lIns="0" tIns="0" rIns="0" bIns="0" rtlCol="0"/>
          <a:lstStyle/>
          <a:p/>
        </p:txBody>
      </p:sp>
      <p:sp>
        <p:nvSpPr>
          <p:cNvPr id="76" name="bk object 76"/>
          <p:cNvSpPr/>
          <p:nvPr/>
        </p:nvSpPr>
        <p:spPr>
          <a:xfrm>
            <a:off x="9072562" y="5361799"/>
            <a:ext cx="71755" cy="200660"/>
          </a:xfrm>
          <a:custGeom>
            <a:avLst/>
            <a:gdLst/>
            <a:ahLst/>
            <a:cxnLst/>
            <a:rect l="l" t="t" r="r" b="b"/>
            <a:pathLst>
              <a:path w="71754" h="200660">
                <a:moveTo>
                  <a:pt x="0" y="0"/>
                </a:moveTo>
                <a:lnTo>
                  <a:pt x="0" y="200480"/>
                </a:lnTo>
                <a:lnTo>
                  <a:pt x="71437" y="136257"/>
                </a:lnTo>
                <a:lnTo>
                  <a:pt x="71437" y="65794"/>
                </a:lnTo>
                <a:lnTo>
                  <a:pt x="0" y="0"/>
                </a:lnTo>
                <a:close/>
              </a:path>
            </a:pathLst>
          </a:custGeom>
          <a:solidFill>
            <a:srgbClr val="FF3F4C"/>
          </a:solidFill>
        </p:spPr>
        <p:txBody>
          <a:bodyPr wrap="square" lIns="0" tIns="0" rIns="0" bIns="0" rtlCol="0"/>
          <a:lstStyle/>
          <a:p/>
        </p:txBody>
      </p:sp>
      <p:sp>
        <p:nvSpPr>
          <p:cNvPr id="77" name="bk object 77"/>
          <p:cNvSpPr/>
          <p:nvPr/>
        </p:nvSpPr>
        <p:spPr>
          <a:xfrm>
            <a:off x="9072562" y="5796065"/>
            <a:ext cx="71755" cy="198120"/>
          </a:xfrm>
          <a:custGeom>
            <a:avLst/>
            <a:gdLst/>
            <a:ahLst/>
            <a:cxnLst/>
            <a:rect l="l" t="t" r="r" b="b"/>
            <a:pathLst>
              <a:path w="71754" h="198120">
                <a:moveTo>
                  <a:pt x="0" y="0"/>
                </a:moveTo>
                <a:lnTo>
                  <a:pt x="0" y="198089"/>
                </a:lnTo>
                <a:lnTo>
                  <a:pt x="71437" y="135417"/>
                </a:lnTo>
                <a:lnTo>
                  <a:pt x="71437" y="65794"/>
                </a:lnTo>
                <a:lnTo>
                  <a:pt x="0" y="0"/>
                </a:lnTo>
                <a:close/>
              </a:path>
            </a:pathLst>
          </a:custGeom>
          <a:solidFill>
            <a:srgbClr val="FF3F4C"/>
          </a:solidFill>
        </p:spPr>
        <p:txBody>
          <a:bodyPr wrap="square" lIns="0" tIns="0" rIns="0" bIns="0" rtlCol="0"/>
          <a:lstStyle/>
          <a:p/>
        </p:txBody>
      </p:sp>
      <p:sp>
        <p:nvSpPr>
          <p:cNvPr id="78" name="bk object 78"/>
          <p:cNvSpPr/>
          <p:nvPr/>
        </p:nvSpPr>
        <p:spPr>
          <a:xfrm>
            <a:off x="9072562" y="6227938"/>
            <a:ext cx="71755" cy="200660"/>
          </a:xfrm>
          <a:custGeom>
            <a:avLst/>
            <a:gdLst/>
            <a:ahLst/>
            <a:cxnLst/>
            <a:rect l="l" t="t" r="r" b="b"/>
            <a:pathLst>
              <a:path w="71754" h="200660">
                <a:moveTo>
                  <a:pt x="0" y="0"/>
                </a:moveTo>
                <a:lnTo>
                  <a:pt x="0" y="200480"/>
                </a:lnTo>
                <a:lnTo>
                  <a:pt x="71437" y="136215"/>
                </a:lnTo>
                <a:lnTo>
                  <a:pt x="71437" y="65751"/>
                </a:lnTo>
                <a:lnTo>
                  <a:pt x="0" y="0"/>
                </a:lnTo>
                <a:close/>
              </a:path>
            </a:pathLst>
          </a:custGeom>
          <a:solidFill>
            <a:srgbClr val="FF3F4C"/>
          </a:solidFill>
        </p:spPr>
        <p:txBody>
          <a:bodyPr wrap="square" lIns="0" tIns="0" rIns="0" bIns="0" rtlCol="0"/>
          <a:lstStyle/>
          <a:p/>
        </p:txBody>
      </p:sp>
      <p:sp>
        <p:nvSpPr>
          <p:cNvPr id="79" name="bk object 79"/>
          <p:cNvSpPr/>
          <p:nvPr/>
        </p:nvSpPr>
        <p:spPr>
          <a:xfrm>
            <a:off x="9072562" y="6662180"/>
            <a:ext cx="71755" cy="196215"/>
          </a:xfrm>
          <a:custGeom>
            <a:avLst/>
            <a:gdLst/>
            <a:ahLst/>
            <a:cxnLst/>
            <a:rect l="l" t="t" r="r" b="b"/>
            <a:pathLst>
              <a:path w="71754" h="196215">
                <a:moveTo>
                  <a:pt x="0" y="0"/>
                </a:moveTo>
                <a:lnTo>
                  <a:pt x="0" y="195818"/>
                </a:lnTo>
                <a:lnTo>
                  <a:pt x="2611" y="195818"/>
                </a:lnTo>
                <a:lnTo>
                  <a:pt x="71437" y="135374"/>
                </a:lnTo>
                <a:lnTo>
                  <a:pt x="71437" y="65743"/>
                </a:lnTo>
                <a:lnTo>
                  <a:pt x="0" y="0"/>
                </a:lnTo>
                <a:close/>
              </a:path>
            </a:pathLst>
          </a:custGeom>
          <a:solidFill>
            <a:srgbClr val="FF3F4C"/>
          </a:solidFill>
        </p:spPr>
        <p:txBody>
          <a:bodyPr wrap="square" lIns="0" tIns="0" rIns="0" bIns="0" rtlCol="0"/>
          <a:lstStyle/>
          <a:p/>
        </p:txBody>
      </p:sp>
      <p:sp>
        <p:nvSpPr>
          <p:cNvPr id="2" name="Holder 2"/>
          <p:cNvSpPr>
            <a:spLocks noGrp="1"/>
          </p:cNvSpPr>
          <p:nvPr>
            <p:ph type="title"/>
          </p:nvPr>
        </p:nvSpPr>
        <p:spPr>
          <a:xfrm>
            <a:off x="-102869" y="272795"/>
            <a:ext cx="9349739" cy="513080"/>
          </a:xfrm>
          <a:prstGeom prst="rect">
            <a:avLst/>
          </a:prstGeom>
        </p:spPr>
        <p:txBody>
          <a:bodyPr wrap="square" lIns="0" tIns="0" rIns="0" bIns="0">
            <a:spAutoFit/>
          </a:bodyPr>
          <a:lstStyle>
            <a:lvl1pPr>
              <a:defRPr sz="3100" b="1" i="0">
                <a:solidFill>
                  <a:srgbClr val="FF330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a:xfrm>
            <a:off x="256540" y="1272750"/>
            <a:ext cx="8377555" cy="3942079"/>
          </a:xfrm>
          <a:prstGeom prst="rect">
            <a:avLst/>
          </a:prstGeom>
        </p:spPr>
        <p:txBody>
          <a:bodyPr wrap="square" lIns="0" tIns="0" rIns="0" bIns="0">
            <a:spAutoFit/>
          </a:bodyPr>
          <a:lstStyle>
            <a:lvl1pPr>
              <a:defRPr sz="2350" b="1" i="0">
                <a:solidFill>
                  <a:schemeClr val="tx1"/>
                </a:solidFill>
                <a:latin typeface="黑体" panose="02010609060101010101" charset="-122"/>
                <a:cs typeface="黑体" panose="02010609060101010101" charset="-122"/>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22163" y="6586276"/>
            <a:ext cx="228600" cy="222884"/>
          </a:xfrm>
          <a:prstGeom prst="rect">
            <a:avLst/>
          </a:prstGeom>
        </p:spPr>
        <p:txBody>
          <a:bodyPr wrap="square" lIns="0" tIns="0" rIns="0" bIns="0">
            <a:spAutoFit/>
          </a:bodyPr>
          <a:lstStyle>
            <a:lvl1pPr>
              <a:defRPr sz="1400" b="0" i="0">
                <a:solidFill>
                  <a:schemeClr val="tx1"/>
                </a:solidFill>
                <a:latin typeface="Times New Roman" panose="02020603050405020304"/>
                <a:cs typeface="Times New Roman" panose="02020603050405020304"/>
              </a:defRPr>
            </a:lvl1pPr>
          </a:lstStyle>
          <a:p>
            <a:pPr marL="113665">
              <a:lnSpc>
                <a:spcPts val="163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jpeg"/><Relationship Id="rId1" Type="http://schemas.openxmlformats.org/officeDocument/2006/relationships/image" Target="../media/image30.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90243" y="2419987"/>
            <a:ext cx="6442710" cy="421640"/>
          </a:xfrm>
          <a:custGeom>
            <a:avLst/>
            <a:gdLst/>
            <a:ahLst/>
            <a:cxnLst/>
            <a:rect l="l" t="t" r="r" b="b"/>
            <a:pathLst>
              <a:path w="6442709" h="421639">
                <a:moveTo>
                  <a:pt x="6442715" y="0"/>
                </a:moveTo>
                <a:lnTo>
                  <a:pt x="148850" y="0"/>
                </a:lnTo>
                <a:lnTo>
                  <a:pt x="102826" y="12980"/>
                </a:lnTo>
                <a:lnTo>
                  <a:pt x="69870" y="24048"/>
                </a:lnTo>
                <a:lnTo>
                  <a:pt x="46573" y="35448"/>
                </a:lnTo>
                <a:lnTo>
                  <a:pt x="33505" y="45586"/>
                </a:lnTo>
                <a:lnTo>
                  <a:pt x="26685" y="53811"/>
                </a:lnTo>
                <a:lnTo>
                  <a:pt x="28401" y="62035"/>
                </a:lnTo>
                <a:lnTo>
                  <a:pt x="76118" y="86415"/>
                </a:lnTo>
                <a:lnTo>
                  <a:pt x="126124" y="96540"/>
                </a:lnTo>
                <a:lnTo>
                  <a:pt x="145440" y="99396"/>
                </a:lnTo>
                <a:lnTo>
                  <a:pt x="148850" y="99396"/>
                </a:lnTo>
                <a:lnTo>
                  <a:pt x="145440" y="101921"/>
                </a:lnTo>
                <a:lnTo>
                  <a:pt x="142601" y="102877"/>
                </a:lnTo>
                <a:lnTo>
                  <a:pt x="132372" y="105721"/>
                </a:lnTo>
                <a:lnTo>
                  <a:pt x="117588" y="111422"/>
                </a:lnTo>
                <a:lnTo>
                  <a:pt x="79528" y="125983"/>
                </a:lnTo>
                <a:lnTo>
                  <a:pt x="39753" y="148451"/>
                </a:lnTo>
                <a:lnTo>
                  <a:pt x="10206" y="177893"/>
                </a:lnTo>
                <a:lnTo>
                  <a:pt x="0" y="212399"/>
                </a:lnTo>
                <a:lnTo>
                  <a:pt x="6797" y="231705"/>
                </a:lnTo>
                <a:lnTo>
                  <a:pt x="23275" y="252924"/>
                </a:lnTo>
                <a:lnTo>
                  <a:pt x="51699" y="275391"/>
                </a:lnTo>
                <a:lnTo>
                  <a:pt x="90879" y="298500"/>
                </a:lnTo>
                <a:lnTo>
                  <a:pt x="145440" y="323508"/>
                </a:lnTo>
                <a:lnTo>
                  <a:pt x="148850" y="326356"/>
                </a:lnTo>
                <a:lnTo>
                  <a:pt x="86348" y="344717"/>
                </a:lnTo>
                <a:lnTo>
                  <a:pt x="57947" y="362442"/>
                </a:lnTo>
                <a:lnTo>
                  <a:pt x="53393" y="378903"/>
                </a:lnTo>
                <a:lnTo>
                  <a:pt x="68154" y="393781"/>
                </a:lnTo>
                <a:lnTo>
                  <a:pt x="90879" y="406760"/>
                </a:lnTo>
                <a:lnTo>
                  <a:pt x="119305" y="416888"/>
                </a:lnTo>
                <a:lnTo>
                  <a:pt x="134721" y="421637"/>
                </a:lnTo>
                <a:lnTo>
                  <a:pt x="6442715" y="421637"/>
                </a:lnTo>
                <a:lnTo>
                  <a:pt x="6442715" y="0"/>
                </a:lnTo>
                <a:close/>
              </a:path>
            </a:pathLst>
          </a:custGeom>
          <a:solidFill>
            <a:srgbClr val="FFF266"/>
          </a:solidFill>
        </p:spPr>
        <p:txBody>
          <a:bodyPr wrap="square" lIns="0" tIns="0" rIns="0" bIns="0" rtlCol="0"/>
          <a:lstStyle/>
          <a:p/>
        </p:txBody>
      </p:sp>
      <p:sp>
        <p:nvSpPr>
          <p:cNvPr id="3" name="object 3"/>
          <p:cNvSpPr/>
          <p:nvPr/>
        </p:nvSpPr>
        <p:spPr>
          <a:xfrm>
            <a:off x="1526507" y="2840354"/>
            <a:ext cx="6306820" cy="0"/>
          </a:xfrm>
          <a:custGeom>
            <a:avLst/>
            <a:gdLst/>
            <a:ahLst/>
            <a:cxnLst/>
            <a:rect l="l" t="t" r="r" b="b"/>
            <a:pathLst>
              <a:path w="6306820">
                <a:moveTo>
                  <a:pt x="0" y="0"/>
                </a:moveTo>
                <a:lnTo>
                  <a:pt x="6306451" y="0"/>
                </a:lnTo>
              </a:path>
            </a:pathLst>
          </a:custGeom>
          <a:ln w="3809">
            <a:solidFill>
              <a:srgbClr val="000000"/>
            </a:solidFill>
          </a:ln>
        </p:spPr>
        <p:txBody>
          <a:bodyPr wrap="square" lIns="0" tIns="0" rIns="0" bIns="0" rtlCol="0"/>
          <a:lstStyle/>
          <a:p/>
        </p:txBody>
      </p:sp>
      <p:sp>
        <p:nvSpPr>
          <p:cNvPr id="4" name="object 4"/>
          <p:cNvSpPr/>
          <p:nvPr/>
        </p:nvSpPr>
        <p:spPr>
          <a:xfrm>
            <a:off x="1531556" y="2837814"/>
            <a:ext cx="6301740" cy="0"/>
          </a:xfrm>
          <a:custGeom>
            <a:avLst/>
            <a:gdLst/>
            <a:ahLst/>
            <a:cxnLst/>
            <a:rect l="l" t="t" r="r" b="b"/>
            <a:pathLst>
              <a:path w="6301740">
                <a:moveTo>
                  <a:pt x="0" y="0"/>
                </a:moveTo>
                <a:lnTo>
                  <a:pt x="6301401" y="0"/>
                </a:lnTo>
              </a:path>
            </a:pathLst>
          </a:custGeom>
          <a:ln w="3175">
            <a:solidFill>
              <a:srgbClr val="000000"/>
            </a:solidFill>
          </a:ln>
        </p:spPr>
        <p:txBody>
          <a:bodyPr wrap="square" lIns="0" tIns="0" rIns="0" bIns="0" rtlCol="0"/>
          <a:lstStyle/>
          <a:p/>
        </p:txBody>
      </p:sp>
      <p:sp>
        <p:nvSpPr>
          <p:cNvPr id="5" name="object 5"/>
          <p:cNvSpPr/>
          <p:nvPr/>
        </p:nvSpPr>
        <p:spPr>
          <a:xfrm>
            <a:off x="1539093" y="2836401"/>
            <a:ext cx="6294120" cy="0"/>
          </a:xfrm>
          <a:custGeom>
            <a:avLst/>
            <a:gdLst/>
            <a:ahLst/>
            <a:cxnLst/>
            <a:rect l="l" t="t" r="r" b="b"/>
            <a:pathLst>
              <a:path w="6294120">
                <a:moveTo>
                  <a:pt x="0" y="0"/>
                </a:moveTo>
                <a:lnTo>
                  <a:pt x="6293864" y="0"/>
                </a:lnTo>
              </a:path>
            </a:pathLst>
          </a:custGeom>
          <a:ln w="3175">
            <a:solidFill>
              <a:srgbClr val="000000"/>
            </a:solidFill>
          </a:ln>
        </p:spPr>
        <p:txBody>
          <a:bodyPr wrap="square" lIns="0" tIns="0" rIns="0" bIns="0" rtlCol="0"/>
          <a:lstStyle/>
          <a:p/>
        </p:txBody>
      </p:sp>
      <p:sp>
        <p:nvSpPr>
          <p:cNvPr id="6" name="object 6"/>
          <p:cNvSpPr/>
          <p:nvPr/>
        </p:nvSpPr>
        <p:spPr>
          <a:xfrm>
            <a:off x="1375459" y="2419350"/>
            <a:ext cx="178395" cy="422275"/>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1539093" y="2425064"/>
            <a:ext cx="6286500" cy="0"/>
          </a:xfrm>
          <a:custGeom>
            <a:avLst/>
            <a:gdLst/>
            <a:ahLst/>
            <a:cxnLst/>
            <a:rect l="l" t="t" r="r" b="b"/>
            <a:pathLst>
              <a:path w="6286500">
                <a:moveTo>
                  <a:pt x="0" y="0"/>
                </a:moveTo>
                <a:lnTo>
                  <a:pt x="6286194" y="0"/>
                </a:lnTo>
              </a:path>
            </a:pathLst>
          </a:custGeom>
          <a:ln w="8889">
            <a:solidFill>
              <a:srgbClr val="000000"/>
            </a:solidFill>
          </a:ln>
        </p:spPr>
        <p:txBody>
          <a:bodyPr wrap="square" lIns="0" tIns="0" rIns="0" bIns="0" rtlCol="0"/>
          <a:lstStyle/>
          <a:p/>
        </p:txBody>
      </p:sp>
      <p:sp>
        <p:nvSpPr>
          <p:cNvPr id="8" name="object 8"/>
          <p:cNvSpPr/>
          <p:nvPr/>
        </p:nvSpPr>
        <p:spPr>
          <a:xfrm>
            <a:off x="1539093" y="2419985"/>
            <a:ext cx="6277610" cy="0"/>
          </a:xfrm>
          <a:custGeom>
            <a:avLst/>
            <a:gdLst/>
            <a:ahLst/>
            <a:cxnLst/>
            <a:rect l="l" t="t" r="r" b="b"/>
            <a:pathLst>
              <a:path w="6277609">
                <a:moveTo>
                  <a:pt x="0" y="0"/>
                </a:moveTo>
                <a:lnTo>
                  <a:pt x="6277387" y="0"/>
                </a:lnTo>
              </a:path>
            </a:pathLst>
          </a:custGeom>
          <a:ln w="3175">
            <a:solidFill>
              <a:srgbClr val="000000"/>
            </a:solidFill>
          </a:ln>
        </p:spPr>
        <p:txBody>
          <a:bodyPr wrap="square" lIns="0" tIns="0" rIns="0" bIns="0" rtlCol="0"/>
          <a:lstStyle/>
          <a:p/>
        </p:txBody>
      </p:sp>
      <p:sp>
        <p:nvSpPr>
          <p:cNvPr id="9" name="object 9"/>
          <p:cNvSpPr/>
          <p:nvPr/>
        </p:nvSpPr>
        <p:spPr>
          <a:xfrm>
            <a:off x="7816481" y="2419350"/>
            <a:ext cx="1041768" cy="42290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370436" y="2583957"/>
            <a:ext cx="273050" cy="93980"/>
          </a:xfrm>
          <a:custGeom>
            <a:avLst/>
            <a:gdLst/>
            <a:ahLst/>
            <a:cxnLst/>
            <a:rect l="l" t="t" r="r" b="b"/>
            <a:pathLst>
              <a:path w="273050" h="93980">
                <a:moveTo>
                  <a:pt x="226694" y="0"/>
                </a:moveTo>
                <a:lnTo>
                  <a:pt x="224978" y="0"/>
                </a:lnTo>
                <a:lnTo>
                  <a:pt x="218158" y="943"/>
                </a:lnTo>
                <a:lnTo>
                  <a:pt x="208500" y="1899"/>
                </a:lnTo>
                <a:lnTo>
                  <a:pt x="192022" y="3799"/>
                </a:lnTo>
                <a:lnTo>
                  <a:pt x="112491" y="14881"/>
                </a:lnTo>
                <a:lnTo>
                  <a:pt x="72720" y="19625"/>
                </a:lnTo>
                <a:lnTo>
                  <a:pt x="38063" y="25006"/>
                </a:lnTo>
                <a:lnTo>
                  <a:pt x="14770" y="32605"/>
                </a:lnTo>
                <a:lnTo>
                  <a:pt x="3409" y="38930"/>
                </a:lnTo>
                <a:lnTo>
                  <a:pt x="0" y="45586"/>
                </a:lnTo>
                <a:lnTo>
                  <a:pt x="3409" y="51911"/>
                </a:lnTo>
                <a:lnTo>
                  <a:pt x="49426" y="66791"/>
                </a:lnTo>
                <a:lnTo>
                  <a:pt x="105673" y="75016"/>
                </a:lnTo>
                <a:lnTo>
                  <a:pt x="140329" y="80716"/>
                </a:lnTo>
                <a:lnTo>
                  <a:pt x="172143" y="85459"/>
                </a:lnTo>
                <a:lnTo>
                  <a:pt x="199986" y="89898"/>
                </a:lnTo>
                <a:lnTo>
                  <a:pt x="226694" y="93698"/>
                </a:lnTo>
                <a:lnTo>
                  <a:pt x="252830" y="78816"/>
                </a:lnTo>
                <a:lnTo>
                  <a:pt x="239762" y="59510"/>
                </a:lnTo>
                <a:lnTo>
                  <a:pt x="246559" y="55711"/>
                </a:lnTo>
                <a:lnTo>
                  <a:pt x="259627" y="45586"/>
                </a:lnTo>
                <a:lnTo>
                  <a:pt x="271001" y="34505"/>
                </a:lnTo>
                <a:lnTo>
                  <a:pt x="272695" y="24368"/>
                </a:lnTo>
                <a:lnTo>
                  <a:pt x="263037" y="16781"/>
                </a:lnTo>
                <a:lnTo>
                  <a:pt x="247703" y="8543"/>
                </a:lnTo>
                <a:lnTo>
                  <a:pt x="232942" y="2843"/>
                </a:lnTo>
                <a:lnTo>
                  <a:pt x="226694" y="0"/>
                </a:lnTo>
                <a:close/>
              </a:path>
            </a:pathLst>
          </a:custGeom>
          <a:solidFill>
            <a:srgbClr val="000000"/>
          </a:solidFill>
        </p:spPr>
        <p:txBody>
          <a:bodyPr wrap="square" lIns="0" tIns="0" rIns="0" bIns="0" rtlCol="0"/>
          <a:lstStyle/>
          <a:p/>
        </p:txBody>
      </p:sp>
      <p:sp>
        <p:nvSpPr>
          <p:cNvPr id="11" name="object 11"/>
          <p:cNvSpPr/>
          <p:nvPr/>
        </p:nvSpPr>
        <p:spPr>
          <a:xfrm>
            <a:off x="388617" y="2600738"/>
            <a:ext cx="251460" cy="31750"/>
          </a:xfrm>
          <a:custGeom>
            <a:avLst/>
            <a:gdLst/>
            <a:ahLst/>
            <a:cxnLst/>
            <a:rect l="l" t="t" r="r" b="b"/>
            <a:pathLst>
              <a:path w="251459" h="31750">
                <a:moveTo>
                  <a:pt x="232953" y="27848"/>
                </a:moveTo>
                <a:lnTo>
                  <a:pt x="47721" y="27848"/>
                </a:lnTo>
                <a:lnTo>
                  <a:pt x="82378" y="28804"/>
                </a:lnTo>
                <a:lnTo>
                  <a:pt x="122149" y="28804"/>
                </a:lnTo>
                <a:lnTo>
                  <a:pt x="193157" y="30704"/>
                </a:lnTo>
                <a:lnTo>
                  <a:pt x="216455" y="31648"/>
                </a:lnTo>
                <a:lnTo>
                  <a:pt x="224968" y="31648"/>
                </a:lnTo>
                <a:lnTo>
                  <a:pt x="231239" y="28804"/>
                </a:lnTo>
                <a:lnTo>
                  <a:pt x="232953" y="27848"/>
                </a:lnTo>
                <a:close/>
              </a:path>
              <a:path w="251459" h="31750">
                <a:moveTo>
                  <a:pt x="238036" y="0"/>
                </a:moveTo>
                <a:lnTo>
                  <a:pt x="6817" y="18667"/>
                </a:lnTo>
                <a:lnTo>
                  <a:pt x="0" y="25005"/>
                </a:lnTo>
                <a:lnTo>
                  <a:pt x="0" y="28804"/>
                </a:lnTo>
                <a:lnTo>
                  <a:pt x="6817" y="28804"/>
                </a:lnTo>
                <a:lnTo>
                  <a:pt x="21588" y="27848"/>
                </a:lnTo>
                <a:lnTo>
                  <a:pt x="232953" y="27848"/>
                </a:lnTo>
                <a:lnTo>
                  <a:pt x="244856" y="21205"/>
                </a:lnTo>
                <a:lnTo>
                  <a:pt x="251104" y="11068"/>
                </a:lnTo>
                <a:lnTo>
                  <a:pt x="238036" y="0"/>
                </a:lnTo>
                <a:close/>
              </a:path>
            </a:pathLst>
          </a:custGeom>
          <a:solidFill>
            <a:srgbClr val="FFFFFF"/>
          </a:solidFill>
        </p:spPr>
        <p:txBody>
          <a:bodyPr wrap="square" lIns="0" tIns="0" rIns="0" bIns="0" rtlCol="0"/>
          <a:lstStyle/>
          <a:p/>
        </p:txBody>
      </p:sp>
      <p:sp>
        <p:nvSpPr>
          <p:cNvPr id="12" name="object 12"/>
          <p:cNvSpPr/>
          <p:nvPr/>
        </p:nvSpPr>
        <p:spPr>
          <a:xfrm>
            <a:off x="597131" y="2419987"/>
            <a:ext cx="942340" cy="421640"/>
          </a:xfrm>
          <a:custGeom>
            <a:avLst/>
            <a:gdLst/>
            <a:ahLst/>
            <a:cxnLst/>
            <a:rect l="l" t="t" r="r" b="b"/>
            <a:pathLst>
              <a:path w="942340" h="421639">
                <a:moveTo>
                  <a:pt x="941962" y="0"/>
                </a:moveTo>
                <a:lnTo>
                  <a:pt x="930588" y="943"/>
                </a:lnTo>
                <a:lnTo>
                  <a:pt x="0" y="163969"/>
                </a:lnTo>
                <a:lnTo>
                  <a:pt x="6247" y="166813"/>
                </a:lnTo>
                <a:lnTo>
                  <a:pt x="21009" y="172512"/>
                </a:lnTo>
                <a:lnTo>
                  <a:pt x="36342" y="180751"/>
                </a:lnTo>
                <a:lnTo>
                  <a:pt x="46000" y="188338"/>
                </a:lnTo>
                <a:lnTo>
                  <a:pt x="44307" y="198475"/>
                </a:lnTo>
                <a:lnTo>
                  <a:pt x="32932" y="209556"/>
                </a:lnTo>
                <a:lnTo>
                  <a:pt x="19864" y="219680"/>
                </a:lnTo>
                <a:lnTo>
                  <a:pt x="13067" y="223480"/>
                </a:lnTo>
                <a:lnTo>
                  <a:pt x="26135" y="242785"/>
                </a:lnTo>
                <a:lnTo>
                  <a:pt x="0" y="257667"/>
                </a:lnTo>
                <a:lnTo>
                  <a:pt x="903540" y="421637"/>
                </a:lnTo>
                <a:lnTo>
                  <a:pt x="927834" y="421637"/>
                </a:lnTo>
                <a:lnTo>
                  <a:pt x="912417" y="416888"/>
                </a:lnTo>
                <a:lnTo>
                  <a:pt x="885709" y="406760"/>
                </a:lnTo>
                <a:lnTo>
                  <a:pt x="861267" y="394731"/>
                </a:lnTo>
                <a:lnTo>
                  <a:pt x="847650" y="379853"/>
                </a:lnTo>
                <a:lnTo>
                  <a:pt x="851060" y="362442"/>
                </a:lnTo>
                <a:lnTo>
                  <a:pt x="881155" y="344717"/>
                </a:lnTo>
                <a:lnTo>
                  <a:pt x="941962" y="326356"/>
                </a:lnTo>
                <a:lnTo>
                  <a:pt x="887402" y="301349"/>
                </a:lnTo>
                <a:lnTo>
                  <a:pt x="846505" y="276973"/>
                </a:lnTo>
                <a:lnTo>
                  <a:pt x="818103" y="253867"/>
                </a:lnTo>
                <a:lnTo>
                  <a:pt x="801626" y="232661"/>
                </a:lnTo>
                <a:lnTo>
                  <a:pt x="793112" y="212399"/>
                </a:lnTo>
                <a:lnTo>
                  <a:pt x="794806" y="193719"/>
                </a:lnTo>
                <a:lnTo>
                  <a:pt x="816387" y="161432"/>
                </a:lnTo>
                <a:lnTo>
                  <a:pt x="854469" y="134527"/>
                </a:lnTo>
                <a:lnTo>
                  <a:pt x="895939" y="114903"/>
                </a:lnTo>
                <a:lnTo>
                  <a:pt x="914110" y="108578"/>
                </a:lnTo>
                <a:lnTo>
                  <a:pt x="928894" y="102877"/>
                </a:lnTo>
                <a:lnTo>
                  <a:pt x="938552" y="100021"/>
                </a:lnTo>
                <a:lnTo>
                  <a:pt x="941962" y="99396"/>
                </a:lnTo>
                <a:lnTo>
                  <a:pt x="938552" y="99396"/>
                </a:lnTo>
                <a:lnTo>
                  <a:pt x="930588" y="98440"/>
                </a:lnTo>
                <a:lnTo>
                  <a:pt x="919237" y="96540"/>
                </a:lnTo>
                <a:lnTo>
                  <a:pt x="903880" y="93696"/>
                </a:lnTo>
                <a:lnTo>
                  <a:pt x="885709" y="90840"/>
                </a:lnTo>
                <a:lnTo>
                  <a:pt x="837991" y="76916"/>
                </a:lnTo>
                <a:lnTo>
                  <a:pt x="819797" y="54754"/>
                </a:lnTo>
                <a:lnTo>
                  <a:pt x="826617" y="46530"/>
                </a:lnTo>
                <a:lnTo>
                  <a:pt x="839685" y="36085"/>
                </a:lnTo>
                <a:lnTo>
                  <a:pt x="862982" y="25005"/>
                </a:lnTo>
                <a:lnTo>
                  <a:pt x="895939" y="12980"/>
                </a:lnTo>
                <a:lnTo>
                  <a:pt x="941962" y="0"/>
                </a:lnTo>
                <a:close/>
              </a:path>
            </a:pathLst>
          </a:custGeom>
          <a:solidFill>
            <a:srgbClr val="DDB79E"/>
          </a:solidFill>
        </p:spPr>
        <p:txBody>
          <a:bodyPr wrap="square" lIns="0" tIns="0" rIns="0" bIns="0" rtlCol="0"/>
          <a:lstStyle/>
          <a:p/>
        </p:txBody>
      </p:sp>
      <p:sp>
        <p:nvSpPr>
          <p:cNvPr id="13" name="object 13"/>
          <p:cNvSpPr/>
          <p:nvPr/>
        </p:nvSpPr>
        <p:spPr>
          <a:xfrm>
            <a:off x="592004" y="2669416"/>
            <a:ext cx="939165" cy="172720"/>
          </a:xfrm>
          <a:custGeom>
            <a:avLst/>
            <a:gdLst/>
            <a:ahLst/>
            <a:cxnLst/>
            <a:rect l="l" t="t" r="r" b="b"/>
            <a:pathLst>
              <a:path w="939165" h="172719">
                <a:moveTo>
                  <a:pt x="9657" y="0"/>
                </a:moveTo>
                <a:lnTo>
                  <a:pt x="0" y="16463"/>
                </a:lnTo>
                <a:lnTo>
                  <a:pt x="858186" y="172208"/>
                </a:lnTo>
                <a:lnTo>
                  <a:pt x="939125" y="172208"/>
                </a:lnTo>
                <a:lnTo>
                  <a:pt x="939125" y="171258"/>
                </a:lnTo>
                <a:lnTo>
                  <a:pt x="928895" y="166509"/>
                </a:lnTo>
                <a:lnTo>
                  <a:pt x="9657" y="0"/>
                </a:lnTo>
                <a:close/>
              </a:path>
            </a:pathLst>
          </a:custGeom>
          <a:solidFill>
            <a:srgbClr val="000000"/>
          </a:solidFill>
        </p:spPr>
        <p:txBody>
          <a:bodyPr wrap="square" lIns="0" tIns="0" rIns="0" bIns="0" rtlCol="0"/>
          <a:lstStyle/>
          <a:p/>
        </p:txBody>
      </p:sp>
      <p:sp>
        <p:nvSpPr>
          <p:cNvPr id="14" name="object 14"/>
          <p:cNvSpPr/>
          <p:nvPr/>
        </p:nvSpPr>
        <p:spPr>
          <a:xfrm>
            <a:off x="1375459" y="2419350"/>
            <a:ext cx="180089" cy="422275"/>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581774" y="2419350"/>
            <a:ext cx="949960" cy="173355"/>
          </a:xfrm>
          <a:custGeom>
            <a:avLst/>
            <a:gdLst/>
            <a:ahLst/>
            <a:cxnLst/>
            <a:rect l="l" t="t" r="r" b="b"/>
            <a:pathLst>
              <a:path w="949960" h="173355">
                <a:moveTo>
                  <a:pt x="945235" y="0"/>
                </a:moveTo>
                <a:lnTo>
                  <a:pt x="904610" y="0"/>
                </a:lnTo>
                <a:lnTo>
                  <a:pt x="11946" y="156370"/>
                </a:lnTo>
                <a:lnTo>
                  <a:pt x="7113" y="171299"/>
                </a:lnTo>
                <a:lnTo>
                  <a:pt x="18194" y="173150"/>
                </a:lnTo>
                <a:lnTo>
                  <a:pt x="23297" y="157326"/>
                </a:lnTo>
                <a:lnTo>
                  <a:pt x="108584" y="157326"/>
                </a:lnTo>
                <a:lnTo>
                  <a:pt x="949355" y="10137"/>
                </a:lnTo>
                <a:lnTo>
                  <a:pt x="945235" y="0"/>
                </a:lnTo>
                <a:close/>
              </a:path>
              <a:path w="949960" h="173355">
                <a:moveTo>
                  <a:pt x="108584" y="157326"/>
                </a:moveTo>
                <a:lnTo>
                  <a:pt x="23297" y="157326"/>
                </a:lnTo>
                <a:lnTo>
                  <a:pt x="18194" y="173150"/>
                </a:lnTo>
                <a:lnTo>
                  <a:pt x="108584" y="157326"/>
                </a:lnTo>
                <a:close/>
              </a:path>
              <a:path w="949960" h="173355">
                <a:moveTo>
                  <a:pt x="11946" y="156370"/>
                </a:moveTo>
                <a:lnTo>
                  <a:pt x="1716" y="160169"/>
                </a:lnTo>
                <a:lnTo>
                  <a:pt x="0" y="165550"/>
                </a:lnTo>
                <a:lnTo>
                  <a:pt x="6820" y="171250"/>
                </a:lnTo>
                <a:lnTo>
                  <a:pt x="7113" y="171299"/>
                </a:lnTo>
                <a:lnTo>
                  <a:pt x="11946" y="156370"/>
                </a:lnTo>
                <a:close/>
              </a:path>
            </a:pathLst>
          </a:custGeom>
          <a:solidFill>
            <a:srgbClr val="000000"/>
          </a:solidFill>
        </p:spPr>
        <p:txBody>
          <a:bodyPr wrap="square" lIns="0" tIns="0" rIns="0" bIns="0" rtlCol="0"/>
          <a:lstStyle/>
          <a:p/>
        </p:txBody>
      </p:sp>
      <p:sp>
        <p:nvSpPr>
          <p:cNvPr id="16" name="object 16"/>
          <p:cNvSpPr/>
          <p:nvPr/>
        </p:nvSpPr>
        <p:spPr>
          <a:xfrm>
            <a:off x="580653" y="2576676"/>
            <a:ext cx="77262" cy="110159"/>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980608" y="2710884"/>
            <a:ext cx="522605" cy="46990"/>
          </a:xfrm>
          <a:custGeom>
            <a:avLst/>
            <a:gdLst/>
            <a:ahLst/>
            <a:cxnLst/>
            <a:rect l="l" t="t" r="r" b="b"/>
            <a:pathLst>
              <a:path w="522605" h="46989">
                <a:moveTo>
                  <a:pt x="118732" y="0"/>
                </a:moveTo>
                <a:lnTo>
                  <a:pt x="77835" y="0"/>
                </a:lnTo>
                <a:lnTo>
                  <a:pt x="42613" y="2856"/>
                </a:lnTo>
                <a:lnTo>
                  <a:pt x="16477" y="8553"/>
                </a:lnTo>
                <a:lnTo>
                  <a:pt x="0" y="19631"/>
                </a:lnTo>
                <a:lnTo>
                  <a:pt x="6247" y="33561"/>
                </a:lnTo>
                <a:lnTo>
                  <a:pt x="31239" y="46539"/>
                </a:lnTo>
                <a:lnTo>
                  <a:pt x="44307" y="37043"/>
                </a:lnTo>
                <a:lnTo>
                  <a:pt x="26135" y="25962"/>
                </a:lnTo>
                <a:lnTo>
                  <a:pt x="22725" y="21531"/>
                </a:lnTo>
                <a:lnTo>
                  <a:pt x="26135" y="19631"/>
                </a:lnTo>
                <a:lnTo>
                  <a:pt x="46023" y="15833"/>
                </a:lnTo>
                <a:lnTo>
                  <a:pt x="77835" y="12984"/>
                </a:lnTo>
                <a:lnTo>
                  <a:pt x="374963" y="12984"/>
                </a:lnTo>
                <a:lnTo>
                  <a:pt x="270992" y="5703"/>
                </a:lnTo>
                <a:lnTo>
                  <a:pt x="218171" y="2856"/>
                </a:lnTo>
                <a:lnTo>
                  <a:pt x="167044" y="956"/>
                </a:lnTo>
                <a:lnTo>
                  <a:pt x="118732" y="0"/>
                </a:lnTo>
                <a:close/>
              </a:path>
              <a:path w="522605" h="46989">
                <a:moveTo>
                  <a:pt x="374963" y="12984"/>
                </a:moveTo>
                <a:lnTo>
                  <a:pt x="118732" y="12984"/>
                </a:lnTo>
                <a:lnTo>
                  <a:pt x="167044" y="13934"/>
                </a:lnTo>
                <a:lnTo>
                  <a:pt x="218171" y="15833"/>
                </a:lnTo>
                <a:lnTo>
                  <a:pt x="270992" y="18681"/>
                </a:lnTo>
                <a:lnTo>
                  <a:pt x="461334" y="32611"/>
                </a:lnTo>
                <a:lnTo>
                  <a:pt x="490858" y="35459"/>
                </a:lnTo>
                <a:lnTo>
                  <a:pt x="512462" y="37043"/>
                </a:lnTo>
                <a:lnTo>
                  <a:pt x="518710" y="37992"/>
                </a:lnTo>
                <a:lnTo>
                  <a:pt x="522120" y="25012"/>
                </a:lnTo>
                <a:lnTo>
                  <a:pt x="515872" y="24063"/>
                </a:lnTo>
                <a:lnTo>
                  <a:pt x="494268" y="22480"/>
                </a:lnTo>
                <a:lnTo>
                  <a:pt x="464173" y="19631"/>
                </a:lnTo>
                <a:lnTo>
                  <a:pt x="421559" y="16783"/>
                </a:lnTo>
                <a:lnTo>
                  <a:pt x="374963" y="12984"/>
                </a:lnTo>
                <a:close/>
              </a:path>
            </a:pathLst>
          </a:custGeom>
          <a:solidFill>
            <a:srgbClr val="A53A00"/>
          </a:solidFill>
        </p:spPr>
        <p:txBody>
          <a:bodyPr wrap="square" lIns="0" tIns="0" rIns="0" bIns="0" rtlCol="0"/>
          <a:lstStyle/>
          <a:p/>
        </p:txBody>
      </p:sp>
      <p:sp>
        <p:nvSpPr>
          <p:cNvPr id="18" name="object 18"/>
          <p:cNvSpPr/>
          <p:nvPr/>
        </p:nvSpPr>
        <p:spPr>
          <a:xfrm>
            <a:off x="1144242" y="2754575"/>
            <a:ext cx="287655" cy="38100"/>
          </a:xfrm>
          <a:custGeom>
            <a:avLst/>
            <a:gdLst/>
            <a:ahLst/>
            <a:cxnLst/>
            <a:rect l="l" t="t" r="r" b="b"/>
            <a:pathLst>
              <a:path w="287655" h="38100">
                <a:moveTo>
                  <a:pt x="197418" y="12978"/>
                </a:moveTo>
                <a:lnTo>
                  <a:pt x="49410" y="12978"/>
                </a:lnTo>
                <a:lnTo>
                  <a:pt x="72708" y="13926"/>
                </a:lnTo>
                <a:lnTo>
                  <a:pt x="123835" y="17725"/>
                </a:lnTo>
                <a:lnTo>
                  <a:pt x="152259" y="20257"/>
                </a:lnTo>
                <a:lnTo>
                  <a:pt x="207918" y="27854"/>
                </a:lnTo>
                <a:lnTo>
                  <a:pt x="232932" y="30387"/>
                </a:lnTo>
                <a:lnTo>
                  <a:pt x="252797" y="33235"/>
                </a:lnTo>
                <a:lnTo>
                  <a:pt x="269276" y="36085"/>
                </a:lnTo>
                <a:lnTo>
                  <a:pt x="281223" y="37034"/>
                </a:lnTo>
                <a:lnTo>
                  <a:pt x="284060" y="37984"/>
                </a:lnTo>
                <a:lnTo>
                  <a:pt x="287470" y="25006"/>
                </a:lnTo>
                <a:lnTo>
                  <a:pt x="284060" y="24056"/>
                </a:lnTo>
                <a:lnTo>
                  <a:pt x="272686" y="23107"/>
                </a:lnTo>
                <a:lnTo>
                  <a:pt x="256207" y="20257"/>
                </a:lnTo>
                <a:lnTo>
                  <a:pt x="236342" y="17725"/>
                </a:lnTo>
                <a:lnTo>
                  <a:pt x="211328" y="14876"/>
                </a:lnTo>
                <a:lnTo>
                  <a:pt x="197418" y="12978"/>
                </a:lnTo>
                <a:close/>
              </a:path>
              <a:path w="287655" h="38100">
                <a:moveTo>
                  <a:pt x="49410" y="0"/>
                </a:moveTo>
                <a:lnTo>
                  <a:pt x="31239" y="0"/>
                </a:lnTo>
                <a:lnTo>
                  <a:pt x="14761" y="2848"/>
                </a:lnTo>
                <a:lnTo>
                  <a:pt x="0" y="9179"/>
                </a:lnTo>
                <a:lnTo>
                  <a:pt x="3409" y="19309"/>
                </a:lnTo>
                <a:lnTo>
                  <a:pt x="14761" y="27854"/>
                </a:lnTo>
                <a:lnTo>
                  <a:pt x="31239" y="18359"/>
                </a:lnTo>
                <a:lnTo>
                  <a:pt x="23275" y="13926"/>
                </a:lnTo>
                <a:lnTo>
                  <a:pt x="21581" y="13926"/>
                </a:lnTo>
                <a:lnTo>
                  <a:pt x="23275" y="12978"/>
                </a:lnTo>
                <a:lnTo>
                  <a:pt x="197418" y="12978"/>
                </a:lnTo>
                <a:lnTo>
                  <a:pt x="155098" y="7279"/>
                </a:lnTo>
                <a:lnTo>
                  <a:pt x="127245" y="4747"/>
                </a:lnTo>
                <a:lnTo>
                  <a:pt x="97700" y="2848"/>
                </a:lnTo>
                <a:lnTo>
                  <a:pt x="72708" y="948"/>
                </a:lnTo>
                <a:lnTo>
                  <a:pt x="49410" y="0"/>
                </a:lnTo>
                <a:close/>
              </a:path>
              <a:path w="287655" h="38100">
                <a:moveTo>
                  <a:pt x="23275" y="12978"/>
                </a:moveTo>
                <a:lnTo>
                  <a:pt x="21581" y="13926"/>
                </a:lnTo>
                <a:lnTo>
                  <a:pt x="23275" y="13760"/>
                </a:lnTo>
                <a:lnTo>
                  <a:pt x="23275" y="12978"/>
                </a:lnTo>
                <a:close/>
              </a:path>
              <a:path w="287655" h="38100">
                <a:moveTo>
                  <a:pt x="23275" y="13760"/>
                </a:moveTo>
                <a:lnTo>
                  <a:pt x="21581" y="13926"/>
                </a:lnTo>
                <a:lnTo>
                  <a:pt x="23275" y="13926"/>
                </a:lnTo>
                <a:lnTo>
                  <a:pt x="23275" y="13760"/>
                </a:lnTo>
                <a:close/>
              </a:path>
              <a:path w="287655" h="38100">
                <a:moveTo>
                  <a:pt x="31239" y="12978"/>
                </a:moveTo>
                <a:lnTo>
                  <a:pt x="23275" y="12978"/>
                </a:lnTo>
                <a:lnTo>
                  <a:pt x="23275" y="13760"/>
                </a:lnTo>
                <a:lnTo>
                  <a:pt x="31239" y="12978"/>
                </a:lnTo>
                <a:close/>
              </a:path>
            </a:pathLst>
          </a:custGeom>
          <a:solidFill>
            <a:srgbClr val="A53A00"/>
          </a:solidFill>
        </p:spPr>
        <p:txBody>
          <a:bodyPr wrap="square" lIns="0" tIns="0" rIns="0" bIns="0" rtlCol="0"/>
          <a:lstStyle/>
          <a:p/>
        </p:txBody>
      </p:sp>
      <p:sp>
        <p:nvSpPr>
          <p:cNvPr id="19" name="object 19"/>
          <p:cNvSpPr/>
          <p:nvPr/>
        </p:nvSpPr>
        <p:spPr>
          <a:xfrm>
            <a:off x="724377" y="2649792"/>
            <a:ext cx="658495" cy="53340"/>
          </a:xfrm>
          <a:custGeom>
            <a:avLst/>
            <a:gdLst/>
            <a:ahLst/>
            <a:cxnLst/>
            <a:rect l="l" t="t" r="r" b="b"/>
            <a:pathLst>
              <a:path w="658494" h="53339">
                <a:moveTo>
                  <a:pt x="376679" y="0"/>
                </a:moveTo>
                <a:lnTo>
                  <a:pt x="314178" y="0"/>
                </a:lnTo>
                <a:lnTo>
                  <a:pt x="251127" y="956"/>
                </a:lnTo>
                <a:lnTo>
                  <a:pt x="191463" y="2856"/>
                </a:lnTo>
                <a:lnTo>
                  <a:pt x="136926" y="5699"/>
                </a:lnTo>
                <a:lnTo>
                  <a:pt x="89209" y="9180"/>
                </a:lnTo>
                <a:lnTo>
                  <a:pt x="49433" y="15836"/>
                </a:lnTo>
                <a:lnTo>
                  <a:pt x="0" y="37986"/>
                </a:lnTo>
                <a:lnTo>
                  <a:pt x="4554" y="52867"/>
                </a:lnTo>
                <a:lnTo>
                  <a:pt x="24442" y="47167"/>
                </a:lnTo>
                <a:lnTo>
                  <a:pt x="22725" y="39886"/>
                </a:lnTo>
                <a:lnTo>
                  <a:pt x="31262" y="35143"/>
                </a:lnTo>
                <a:lnTo>
                  <a:pt x="92619" y="22162"/>
                </a:lnTo>
                <a:lnTo>
                  <a:pt x="136926" y="18680"/>
                </a:lnTo>
                <a:lnTo>
                  <a:pt x="191463" y="15836"/>
                </a:lnTo>
                <a:lnTo>
                  <a:pt x="251127" y="13936"/>
                </a:lnTo>
                <a:lnTo>
                  <a:pt x="314178" y="12980"/>
                </a:lnTo>
                <a:lnTo>
                  <a:pt x="657902" y="12980"/>
                </a:lnTo>
                <a:lnTo>
                  <a:pt x="657902" y="6656"/>
                </a:lnTo>
                <a:lnTo>
                  <a:pt x="649388" y="6656"/>
                </a:lnTo>
                <a:lnTo>
                  <a:pt x="627784" y="5699"/>
                </a:lnTo>
                <a:lnTo>
                  <a:pt x="593134" y="4756"/>
                </a:lnTo>
                <a:lnTo>
                  <a:pt x="548828" y="2856"/>
                </a:lnTo>
                <a:lnTo>
                  <a:pt x="376679" y="0"/>
                </a:lnTo>
                <a:close/>
              </a:path>
              <a:path w="658494" h="53339">
                <a:moveTo>
                  <a:pt x="657902" y="12980"/>
                </a:moveTo>
                <a:lnTo>
                  <a:pt x="376679" y="12980"/>
                </a:lnTo>
                <a:lnTo>
                  <a:pt x="548828" y="15836"/>
                </a:lnTo>
                <a:lnTo>
                  <a:pt x="593134" y="17736"/>
                </a:lnTo>
                <a:lnTo>
                  <a:pt x="627784" y="18680"/>
                </a:lnTo>
                <a:lnTo>
                  <a:pt x="649388" y="19624"/>
                </a:lnTo>
                <a:lnTo>
                  <a:pt x="657902" y="19624"/>
                </a:lnTo>
                <a:lnTo>
                  <a:pt x="657902" y="12980"/>
                </a:lnTo>
                <a:close/>
              </a:path>
            </a:pathLst>
          </a:custGeom>
          <a:solidFill>
            <a:srgbClr val="A53A00"/>
          </a:solidFill>
        </p:spPr>
        <p:txBody>
          <a:bodyPr wrap="square" lIns="0" tIns="0" rIns="0" bIns="0" rtlCol="0"/>
          <a:lstStyle/>
          <a:p/>
        </p:txBody>
      </p:sp>
      <p:sp>
        <p:nvSpPr>
          <p:cNvPr id="20" name="object 20"/>
          <p:cNvSpPr/>
          <p:nvPr/>
        </p:nvSpPr>
        <p:spPr>
          <a:xfrm>
            <a:off x="624960" y="2577619"/>
            <a:ext cx="772160" cy="79375"/>
          </a:xfrm>
          <a:custGeom>
            <a:avLst/>
            <a:gdLst/>
            <a:ahLst/>
            <a:cxnLst/>
            <a:rect l="l" t="t" r="r" b="b"/>
            <a:pathLst>
              <a:path w="772160" h="79375">
                <a:moveTo>
                  <a:pt x="772080" y="0"/>
                </a:moveTo>
                <a:lnTo>
                  <a:pt x="697655" y="0"/>
                </a:lnTo>
                <a:lnTo>
                  <a:pt x="515872" y="2856"/>
                </a:lnTo>
                <a:lnTo>
                  <a:pt x="370432" y="8237"/>
                </a:lnTo>
                <a:lnTo>
                  <a:pt x="226685" y="15836"/>
                </a:lnTo>
                <a:lnTo>
                  <a:pt x="160201" y="21219"/>
                </a:lnTo>
                <a:lnTo>
                  <a:pt x="103970" y="28806"/>
                </a:lnTo>
                <a:lnTo>
                  <a:pt x="56253" y="37043"/>
                </a:lnTo>
                <a:lnTo>
                  <a:pt x="0" y="61104"/>
                </a:lnTo>
                <a:lnTo>
                  <a:pt x="0" y="78828"/>
                </a:lnTo>
                <a:lnTo>
                  <a:pt x="19887" y="73129"/>
                </a:lnTo>
                <a:lnTo>
                  <a:pt x="19887" y="64891"/>
                </a:lnTo>
                <a:lnTo>
                  <a:pt x="32955" y="58248"/>
                </a:lnTo>
                <a:lnTo>
                  <a:pt x="163611" y="34187"/>
                </a:lnTo>
                <a:lnTo>
                  <a:pt x="226685" y="28806"/>
                </a:lnTo>
                <a:lnTo>
                  <a:pt x="370432" y="21219"/>
                </a:lnTo>
                <a:lnTo>
                  <a:pt x="515872" y="15836"/>
                </a:lnTo>
                <a:lnTo>
                  <a:pt x="697655" y="12980"/>
                </a:lnTo>
                <a:lnTo>
                  <a:pt x="772080" y="12980"/>
                </a:lnTo>
                <a:lnTo>
                  <a:pt x="772080" y="0"/>
                </a:lnTo>
                <a:close/>
              </a:path>
            </a:pathLst>
          </a:custGeom>
          <a:solidFill>
            <a:srgbClr val="A53A00"/>
          </a:solidFill>
        </p:spPr>
        <p:txBody>
          <a:bodyPr wrap="square" lIns="0" tIns="0" rIns="0" bIns="0" rtlCol="0"/>
          <a:lstStyle/>
          <a:p/>
        </p:txBody>
      </p:sp>
      <p:sp>
        <p:nvSpPr>
          <p:cNvPr id="21" name="object 21"/>
          <p:cNvSpPr/>
          <p:nvPr/>
        </p:nvSpPr>
        <p:spPr>
          <a:xfrm>
            <a:off x="927764" y="2522546"/>
            <a:ext cx="525780" cy="0"/>
          </a:xfrm>
          <a:custGeom>
            <a:avLst/>
            <a:gdLst/>
            <a:ahLst/>
            <a:cxnLst/>
            <a:rect l="l" t="t" r="r" b="b"/>
            <a:pathLst>
              <a:path w="525780">
                <a:moveTo>
                  <a:pt x="0" y="0"/>
                </a:moveTo>
                <a:lnTo>
                  <a:pt x="525529" y="0"/>
                </a:lnTo>
              </a:path>
            </a:pathLst>
          </a:custGeom>
          <a:ln w="32287">
            <a:solidFill>
              <a:srgbClr val="A53A00"/>
            </a:solidFill>
          </a:ln>
        </p:spPr>
        <p:txBody>
          <a:bodyPr wrap="square" lIns="0" tIns="0" rIns="0" bIns="0" rtlCol="0"/>
          <a:lstStyle/>
          <a:p/>
        </p:txBody>
      </p:sp>
      <p:sp>
        <p:nvSpPr>
          <p:cNvPr id="22" name="object 22"/>
          <p:cNvSpPr txBox="1"/>
          <p:nvPr/>
        </p:nvSpPr>
        <p:spPr>
          <a:xfrm>
            <a:off x="3820540" y="2442038"/>
            <a:ext cx="1577975" cy="309880"/>
          </a:xfrm>
          <a:prstGeom prst="rect">
            <a:avLst/>
          </a:prstGeom>
        </p:spPr>
        <p:txBody>
          <a:bodyPr vert="horz" wrap="square" lIns="0" tIns="13970" rIns="0" bIns="0" rtlCol="0">
            <a:spAutoFit/>
          </a:bodyPr>
          <a:lstStyle/>
          <a:p>
            <a:pPr marL="12700">
              <a:lnSpc>
                <a:spcPct val="100000"/>
              </a:lnSpc>
              <a:spcBef>
                <a:spcPts val="110"/>
              </a:spcBef>
            </a:pPr>
            <a:r>
              <a:rPr sz="1850" b="1" i="1" spc="-50" dirty="0">
                <a:solidFill>
                  <a:srgbClr val="0000FF"/>
                </a:solidFill>
                <a:latin typeface="宋体" panose="02010600030101010101" pitchFamily="2" charset="-122"/>
                <a:cs typeface="宋体" panose="02010600030101010101" pitchFamily="2" charset="-122"/>
              </a:rPr>
              <a:t>重庆大</a:t>
            </a:r>
            <a:r>
              <a:rPr sz="1850" b="1" i="1" spc="-60" dirty="0">
                <a:solidFill>
                  <a:srgbClr val="0000FF"/>
                </a:solidFill>
                <a:latin typeface="宋体" panose="02010600030101010101" pitchFamily="2" charset="-122"/>
                <a:cs typeface="宋体" panose="02010600030101010101" pitchFamily="2" charset="-122"/>
              </a:rPr>
              <a:t>学</a:t>
            </a:r>
            <a:r>
              <a:rPr sz="1850" b="1" i="1" spc="350" dirty="0">
                <a:solidFill>
                  <a:srgbClr val="0000FF"/>
                </a:solidFill>
                <a:latin typeface="宋体" panose="02010600030101010101" pitchFamily="2" charset="-122"/>
                <a:cs typeface="宋体" panose="02010600030101010101" pitchFamily="2" charset="-122"/>
              </a:rPr>
              <a:t> </a:t>
            </a:r>
            <a:r>
              <a:rPr sz="1850" b="1" i="1" spc="-50" dirty="0">
                <a:solidFill>
                  <a:srgbClr val="0000FF"/>
                </a:solidFill>
                <a:latin typeface="宋体" panose="02010600030101010101" pitchFamily="2" charset="-122"/>
                <a:cs typeface="宋体" panose="02010600030101010101" pitchFamily="2" charset="-122"/>
              </a:rPr>
              <a:t>葛亮</a:t>
            </a:r>
            <a:endParaRPr sz="1850">
              <a:latin typeface="宋体" panose="02010600030101010101" pitchFamily="2" charset="-122"/>
              <a:cs typeface="宋体" panose="02010600030101010101" pitchFamily="2" charset="-122"/>
            </a:endParaRPr>
          </a:p>
        </p:txBody>
      </p:sp>
      <p:sp>
        <p:nvSpPr>
          <p:cNvPr id="23" name="object 23"/>
          <p:cNvSpPr/>
          <p:nvPr/>
        </p:nvSpPr>
        <p:spPr>
          <a:xfrm>
            <a:off x="0" y="4762"/>
            <a:ext cx="1562100" cy="495300"/>
          </a:xfrm>
          <a:prstGeom prst="rect">
            <a:avLst/>
          </a:prstGeom>
          <a:blipFill>
            <a:blip r:embed="rId5" cstate="print"/>
            <a:stretch>
              <a:fillRect/>
            </a:stretch>
          </a:blipFill>
        </p:spPr>
        <p:txBody>
          <a:bodyPr wrap="square" lIns="0" tIns="0" rIns="0" bIns="0" rtlCol="0"/>
          <a:lstStyle/>
          <a:p/>
        </p:txBody>
      </p:sp>
      <p:sp>
        <p:nvSpPr>
          <p:cNvPr id="24" name="object 24"/>
          <p:cNvSpPr txBox="1">
            <a:spLocks noGrp="1"/>
          </p:cNvSpPr>
          <p:nvPr>
            <p:ph type="title"/>
          </p:nvPr>
        </p:nvSpPr>
        <p:spPr>
          <a:xfrm>
            <a:off x="1535906" y="1357884"/>
            <a:ext cx="6407150" cy="695960"/>
          </a:xfrm>
          <a:prstGeom prst="rect">
            <a:avLst/>
          </a:prstGeom>
        </p:spPr>
        <p:txBody>
          <a:bodyPr vert="horz" wrap="square" lIns="0" tIns="12700" rIns="0" bIns="0" rtlCol="0">
            <a:spAutoFit/>
          </a:bodyPr>
          <a:lstStyle/>
          <a:p>
            <a:pPr marL="12700">
              <a:lnSpc>
                <a:spcPct val="100000"/>
              </a:lnSpc>
              <a:spcBef>
                <a:spcPts val="100"/>
              </a:spcBef>
            </a:pPr>
            <a:r>
              <a:rPr sz="4300" spc="90" dirty="0"/>
              <a:t>第</a:t>
            </a:r>
            <a:r>
              <a:rPr sz="4400" spc="-5" dirty="0">
                <a:latin typeface="Verdana" panose="020B0604030504040204"/>
                <a:cs typeface="Verdana" panose="020B0604030504040204"/>
              </a:rPr>
              <a:t>5</a:t>
            </a:r>
            <a:r>
              <a:rPr sz="4300" spc="80" dirty="0"/>
              <a:t>章</a:t>
            </a:r>
            <a:r>
              <a:rPr sz="4300" spc="775" dirty="0"/>
              <a:t> </a:t>
            </a:r>
            <a:r>
              <a:rPr sz="4300" spc="90" dirty="0"/>
              <a:t>语法制导翻译技术</a:t>
            </a:r>
            <a:endParaRPr sz="4300">
              <a:latin typeface="Verdana" panose="020B0604030504040204"/>
              <a:cs typeface="Verdana" panose="020B0604030504040204"/>
            </a:endParaRPr>
          </a:p>
        </p:txBody>
      </p:sp>
      <p:sp>
        <p:nvSpPr>
          <p:cNvPr id="25" name="object 25"/>
          <p:cNvSpPr txBox="1"/>
          <p:nvPr/>
        </p:nvSpPr>
        <p:spPr>
          <a:xfrm>
            <a:off x="1245552" y="3839762"/>
            <a:ext cx="5529580" cy="2068830"/>
          </a:xfrm>
          <a:prstGeom prst="rect">
            <a:avLst/>
          </a:prstGeom>
        </p:spPr>
        <p:txBody>
          <a:bodyPr vert="horz" wrap="square" lIns="0" tIns="6350" rIns="0" bIns="0" rtlCol="0">
            <a:spAutoFit/>
          </a:bodyPr>
          <a:lstStyle/>
          <a:p>
            <a:pPr marL="1478915" marR="5080" indent="-1466850">
              <a:lnSpc>
                <a:spcPct val="121000"/>
              </a:lnSpc>
              <a:spcBef>
                <a:spcPts val="50"/>
              </a:spcBef>
            </a:pPr>
            <a:r>
              <a:rPr sz="2750" b="1" spc="45" dirty="0">
                <a:latin typeface="黑体" panose="02010609060101010101" charset="-122"/>
                <a:cs typeface="黑体" panose="02010609060101010101" charset="-122"/>
              </a:rPr>
              <a:t>知识点：语法制导定义、翻译方案 </a:t>
            </a:r>
            <a:r>
              <a:rPr sz="2800" b="1" spc="-5" dirty="0">
                <a:latin typeface="Verdana" panose="020B0604030504040204"/>
                <a:cs typeface="Verdana" panose="020B0604030504040204"/>
              </a:rPr>
              <a:t>S</a:t>
            </a:r>
            <a:r>
              <a:rPr sz="2800" b="1" spc="5" dirty="0">
                <a:latin typeface="Verdana" panose="020B0604030504040204"/>
                <a:cs typeface="Verdana" panose="020B0604030504040204"/>
              </a:rPr>
              <a:t>-</a:t>
            </a:r>
            <a:r>
              <a:rPr sz="4125" b="1" spc="67" baseline="1000" dirty="0">
                <a:latin typeface="黑体" panose="02010609060101010101" charset="-122"/>
                <a:cs typeface="黑体" panose="02010609060101010101" charset="-122"/>
              </a:rPr>
              <a:t>属性定义、</a:t>
            </a:r>
            <a:r>
              <a:rPr sz="2800" b="1" dirty="0">
                <a:latin typeface="Verdana" panose="020B0604030504040204"/>
                <a:cs typeface="Verdana" panose="020B0604030504040204"/>
              </a:rPr>
              <a:t>L</a:t>
            </a:r>
            <a:r>
              <a:rPr sz="2800" b="1" spc="5" dirty="0">
                <a:latin typeface="Verdana" panose="020B0604030504040204"/>
                <a:cs typeface="Verdana" panose="020B0604030504040204"/>
              </a:rPr>
              <a:t>-</a:t>
            </a:r>
            <a:r>
              <a:rPr sz="4125" b="1" spc="60" baseline="1000" dirty="0">
                <a:latin typeface="黑体" panose="02010609060101010101" charset="-122"/>
                <a:cs typeface="黑体" panose="02010609060101010101" charset="-122"/>
              </a:rPr>
              <a:t>属性定义  </a:t>
            </a:r>
            <a:r>
              <a:rPr sz="2800" b="1"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属性定义的翻译</a:t>
            </a:r>
            <a:endParaRPr sz="4125" baseline="1000">
              <a:latin typeface="黑体" panose="02010609060101010101" charset="-122"/>
              <a:cs typeface="黑体" panose="02010609060101010101" charset="-122"/>
            </a:endParaRPr>
          </a:p>
          <a:p>
            <a:pPr marL="1447165">
              <a:lnSpc>
                <a:spcPct val="100000"/>
              </a:lnSpc>
              <a:spcBef>
                <a:spcPts val="645"/>
              </a:spcBef>
            </a:pPr>
            <a:r>
              <a:rPr sz="2800" b="1" dirty="0">
                <a:latin typeface="Verdana" panose="020B0604030504040204"/>
                <a:cs typeface="Verdana" panose="020B0604030504040204"/>
              </a:rPr>
              <a:t>L</a:t>
            </a:r>
            <a:r>
              <a:rPr sz="2800" b="1" spc="5" dirty="0">
                <a:latin typeface="Verdana" panose="020B0604030504040204"/>
                <a:cs typeface="Verdana" panose="020B0604030504040204"/>
              </a:rPr>
              <a:t>-</a:t>
            </a:r>
            <a:r>
              <a:rPr sz="4125" b="1" spc="67" baseline="1000" dirty="0">
                <a:latin typeface="黑体" panose="02010609060101010101" charset="-122"/>
                <a:cs typeface="黑体" panose="02010609060101010101" charset="-122"/>
              </a:rPr>
              <a:t>属性定义的翻译</a:t>
            </a:r>
            <a:endParaRPr sz="4125" baseline="1000">
              <a:latin typeface="黑体" panose="02010609060101010101" charset="-122"/>
              <a:cs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301930"/>
            <a:ext cx="4154804" cy="563880"/>
          </a:xfrm>
          <a:prstGeom prst="rect">
            <a:avLst/>
          </a:prstGeom>
        </p:spPr>
        <p:txBody>
          <a:bodyPr vert="horz" wrap="square" lIns="0" tIns="16510" rIns="0" bIns="0" rtlCol="0">
            <a:spAutoFit/>
          </a:bodyPr>
          <a:lstStyle/>
          <a:p>
            <a:pPr marL="12700">
              <a:lnSpc>
                <a:spcPct val="100000"/>
              </a:lnSpc>
              <a:spcBef>
                <a:spcPts val="130"/>
              </a:spcBef>
            </a:pPr>
            <a:r>
              <a:rPr sz="3500" spc="95" dirty="0">
                <a:solidFill>
                  <a:srgbClr val="FF0000"/>
                </a:solidFill>
              </a:rPr>
              <a:t>语义规则的执行时机</a:t>
            </a:r>
            <a:endParaRPr sz="3500"/>
          </a:p>
        </p:txBody>
      </p:sp>
      <p:sp>
        <p:nvSpPr>
          <p:cNvPr id="5" name="object 5"/>
          <p:cNvSpPr txBox="1"/>
          <p:nvPr/>
        </p:nvSpPr>
        <p:spPr>
          <a:xfrm>
            <a:off x="307340" y="1232776"/>
            <a:ext cx="8542655" cy="4947920"/>
          </a:xfrm>
          <a:prstGeom prst="rect">
            <a:avLst/>
          </a:prstGeom>
        </p:spPr>
        <p:txBody>
          <a:bodyPr vert="horz" wrap="square" lIns="0" tIns="59690" rIns="0" bIns="0" rtlCol="0">
            <a:spAutoFit/>
          </a:bodyPr>
          <a:lstStyle/>
          <a:p>
            <a:pPr marL="355600" marR="320675" indent="-342900">
              <a:lnSpc>
                <a:spcPts val="2970"/>
              </a:lnSpc>
              <a:spcBef>
                <a:spcPts val="47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可以用一个或多个子程序（称为</a:t>
            </a:r>
            <a:r>
              <a:rPr sz="4125" b="1" spc="67" baseline="1000" dirty="0">
                <a:solidFill>
                  <a:srgbClr val="0000FF"/>
                </a:solidFill>
                <a:latin typeface="黑体" panose="02010609060101010101" charset="-122"/>
                <a:cs typeface="黑体" panose="02010609060101010101" charset="-122"/>
              </a:rPr>
              <a:t>语义动作</a:t>
            </a:r>
            <a:r>
              <a:rPr sz="4125" b="1" spc="67" baseline="1000" dirty="0">
                <a:latin typeface="黑体" panose="02010609060101010101" charset="-122"/>
                <a:cs typeface="黑体" panose="02010609060101010101" charset="-122"/>
              </a:rPr>
              <a:t>）所要完 </a:t>
            </a:r>
            <a:r>
              <a:rPr sz="2750" b="1" spc="45" dirty="0">
                <a:latin typeface="黑体" panose="02010609060101010101" charset="-122"/>
                <a:cs typeface="黑体" panose="02010609060101010101" charset="-122"/>
              </a:rPr>
              <a:t>成的功能描述产生式的语义。</a:t>
            </a:r>
            <a:endParaRPr sz="2750">
              <a:latin typeface="黑体" panose="02010609060101010101" charset="-122"/>
              <a:cs typeface="黑体" panose="02010609060101010101" charset="-122"/>
            </a:endParaRPr>
          </a:p>
          <a:p>
            <a:pPr marL="355600" marR="320675" indent="-342900">
              <a:lnSpc>
                <a:spcPts val="2970"/>
              </a:lnSpc>
              <a:spcBef>
                <a:spcPts val="75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在</a:t>
            </a:r>
            <a:r>
              <a:rPr sz="4125" b="1" spc="67" baseline="1000" dirty="0">
                <a:solidFill>
                  <a:srgbClr val="0000FF"/>
                </a:solidFill>
                <a:latin typeface="黑体" panose="02010609060101010101" charset="-122"/>
                <a:cs typeface="黑体" panose="02010609060101010101" charset="-122"/>
              </a:rPr>
              <a:t>语法分析过程中</a:t>
            </a:r>
            <a:r>
              <a:rPr sz="4125" b="1" spc="67" baseline="1000" dirty="0">
                <a:latin typeface="黑体" panose="02010609060101010101" charset="-122"/>
                <a:cs typeface="黑体" panose="02010609060101010101" charset="-122"/>
              </a:rPr>
              <a:t>使用某个产生式时，在</a:t>
            </a:r>
            <a:r>
              <a:rPr sz="4125" b="1" spc="67" baseline="1000" dirty="0">
                <a:solidFill>
                  <a:srgbClr val="0000FF"/>
                </a:solidFill>
                <a:latin typeface="黑体" panose="02010609060101010101" charset="-122"/>
                <a:cs typeface="黑体" panose="02010609060101010101" charset="-122"/>
              </a:rPr>
              <a:t>适当的时 </a:t>
            </a:r>
            <a:r>
              <a:rPr sz="2750" b="1" spc="45" dirty="0">
                <a:solidFill>
                  <a:srgbClr val="0000FF"/>
                </a:solidFill>
                <a:latin typeface="黑体" panose="02010609060101010101" charset="-122"/>
                <a:cs typeface="黑体" panose="02010609060101010101" charset="-122"/>
              </a:rPr>
              <a:t>机</a:t>
            </a:r>
            <a:r>
              <a:rPr sz="2750" b="1" spc="45" dirty="0">
                <a:latin typeface="黑体" panose="02010609060101010101" charset="-122"/>
                <a:cs typeface="黑体" panose="02010609060101010101" charset="-122"/>
              </a:rPr>
              <a:t>执行相应的语义动作，完成所需要的翻译。</a:t>
            </a:r>
            <a:endParaRPr sz="2750">
              <a:latin typeface="黑体" panose="02010609060101010101" charset="-122"/>
              <a:cs typeface="黑体" panose="02010609060101010101" charset="-122"/>
            </a:endParaRPr>
          </a:p>
          <a:p>
            <a:pPr marL="355600" marR="320675" indent="-342900">
              <a:lnSpc>
                <a:spcPts val="2970"/>
              </a:lnSpc>
              <a:spcBef>
                <a:spcPts val="7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把语义动作</a:t>
            </a:r>
            <a:r>
              <a:rPr sz="4125" b="1" spc="67" baseline="1000" dirty="0">
                <a:solidFill>
                  <a:srgbClr val="0000FF"/>
                </a:solidFill>
                <a:latin typeface="黑体" panose="02010609060101010101" charset="-122"/>
                <a:cs typeface="黑体" panose="02010609060101010101" charset="-122"/>
              </a:rPr>
              <a:t>插入到产生式中适当的位置</a:t>
            </a:r>
            <a:r>
              <a:rPr sz="4125" b="1" spc="67" baseline="1000" dirty="0">
                <a:latin typeface="黑体" panose="02010609060101010101" charset="-122"/>
                <a:cs typeface="黑体" panose="02010609060101010101" charset="-122"/>
              </a:rPr>
              <a:t>，从而形成 </a:t>
            </a:r>
            <a:r>
              <a:rPr sz="2750" b="1" spc="45" dirty="0">
                <a:solidFill>
                  <a:srgbClr val="FF3300"/>
                </a:solidFill>
                <a:latin typeface="黑体" panose="02010609060101010101" charset="-122"/>
                <a:cs typeface="黑体" panose="02010609060101010101" charset="-122"/>
              </a:rPr>
              <a:t>翻译方案</a:t>
            </a:r>
            <a:r>
              <a:rPr sz="2750" b="1" spc="35" dirty="0">
                <a:latin typeface="黑体" panose="02010609060101010101" charset="-122"/>
                <a:cs typeface="黑体" panose="02010609060101010101" charset="-122"/>
              </a:rPr>
              <a:t>。</a:t>
            </a:r>
            <a:endParaRPr sz="2750">
              <a:latin typeface="黑体" panose="02010609060101010101" charset="-122"/>
              <a:cs typeface="黑体" panose="02010609060101010101" charset="-122"/>
            </a:endParaRPr>
          </a:p>
          <a:p>
            <a:pPr>
              <a:lnSpc>
                <a:spcPct val="100000"/>
              </a:lnSpc>
              <a:spcBef>
                <a:spcPts val="50"/>
              </a:spcBef>
              <a:buClr>
                <a:srgbClr val="0000FF"/>
              </a:buClr>
              <a:buFont typeface="Arial" panose="020B0604020202020204"/>
              <a:buChar char="■"/>
            </a:pPr>
            <a:endParaRPr sz="2900">
              <a:latin typeface="Times New Roman" panose="02020603050405020304"/>
              <a:cs typeface="Times New Roman" panose="02020603050405020304"/>
            </a:endParaRPr>
          </a:p>
          <a:p>
            <a:pPr marL="355600" marR="5080" indent="-342900" algn="just">
              <a:lnSpc>
                <a:spcPct val="90000"/>
              </a:lnSpc>
              <a:buClr>
                <a:srgbClr val="0000FF"/>
              </a:buClr>
              <a:buSzPct val="73000"/>
              <a:buFont typeface="Arial" panose="020B0604020202020204"/>
              <a:buChar char="■"/>
              <a:tabLst>
                <a:tab pos="355600" algn="l"/>
              </a:tabLst>
            </a:pPr>
            <a:r>
              <a:rPr sz="4125" b="1" spc="240" baseline="1000" dirty="0">
                <a:latin typeface="黑体" panose="02010609060101010101" charset="-122"/>
                <a:cs typeface="黑体" panose="02010609060101010101" charset="-122"/>
              </a:rPr>
              <a:t>语法制导定义是对翻译的高层次的说</a:t>
            </a:r>
            <a:r>
              <a:rPr sz="4125" b="1" spc="225" baseline="1000" dirty="0">
                <a:latin typeface="黑体" panose="02010609060101010101" charset="-122"/>
                <a:cs typeface="黑体" panose="02010609060101010101" charset="-122"/>
              </a:rPr>
              <a:t>明</a:t>
            </a:r>
            <a:r>
              <a:rPr sz="4125" b="1" spc="240" baseline="1000" dirty="0">
                <a:latin typeface="黑体" panose="02010609060101010101" charset="-122"/>
                <a:cs typeface="黑体" panose="02010609060101010101" charset="-122"/>
              </a:rPr>
              <a:t>，它隐蔽了 </a:t>
            </a:r>
            <a:r>
              <a:rPr sz="2750" b="1" spc="160" dirty="0">
                <a:latin typeface="黑体" panose="02010609060101010101" charset="-122"/>
                <a:cs typeface="黑体" panose="02010609060101010101" charset="-122"/>
              </a:rPr>
              <a:t>一些实现细节，无须指明翻译时语义规则的计算次 </a:t>
            </a:r>
            <a:r>
              <a:rPr sz="2750" b="1" spc="45" dirty="0">
                <a:latin typeface="黑体" panose="02010609060101010101" charset="-122"/>
                <a:cs typeface="黑体" panose="02010609060101010101" charset="-122"/>
              </a:rPr>
              <a:t>序</a:t>
            </a:r>
            <a:r>
              <a:rPr sz="2750" b="1" spc="35" dirty="0">
                <a:latin typeface="黑体" panose="02010609060101010101" charset="-122"/>
                <a:cs typeface="黑体" panose="02010609060101010101" charset="-122"/>
              </a:rPr>
              <a:t>。</a:t>
            </a:r>
            <a:endParaRPr sz="2750">
              <a:latin typeface="黑体" panose="02010609060101010101" charset="-122"/>
              <a:cs typeface="黑体" panose="02010609060101010101" charset="-122"/>
            </a:endParaRPr>
          </a:p>
          <a:p>
            <a:pPr marL="355600" marR="5080" indent="-342900" algn="just">
              <a:lnSpc>
                <a:spcPts val="2970"/>
              </a:lnSpc>
              <a:spcBef>
                <a:spcPts val="805"/>
              </a:spcBef>
              <a:buClr>
                <a:srgbClr val="0000FF"/>
              </a:buClr>
              <a:buSzPct val="73000"/>
              <a:buFont typeface="Arial" panose="020B0604020202020204"/>
              <a:buChar char="■"/>
              <a:tabLst>
                <a:tab pos="355600" algn="l"/>
              </a:tabLst>
            </a:pPr>
            <a:r>
              <a:rPr sz="4125" b="1" spc="240" baseline="1000" dirty="0">
                <a:latin typeface="黑体" panose="02010609060101010101" charset="-122"/>
                <a:cs typeface="黑体" panose="02010609060101010101" charset="-122"/>
              </a:rPr>
              <a:t>翻译方案指明了语义规则的计算次</a:t>
            </a:r>
            <a:r>
              <a:rPr sz="4125" b="1" spc="232" baseline="1000" dirty="0">
                <a:latin typeface="黑体" panose="02010609060101010101" charset="-122"/>
                <a:cs typeface="黑体" panose="02010609060101010101" charset="-122"/>
              </a:rPr>
              <a:t>序</a:t>
            </a:r>
            <a:r>
              <a:rPr sz="4125" b="1" spc="240" baseline="1000" dirty="0">
                <a:latin typeface="黑体" panose="02010609060101010101" charset="-122"/>
                <a:cs typeface="黑体" panose="02010609060101010101" charset="-122"/>
              </a:rPr>
              <a:t>，规定了语义 </a:t>
            </a:r>
            <a:r>
              <a:rPr sz="2750" b="1" spc="45" dirty="0">
                <a:latin typeface="黑体" panose="02010609060101010101" charset="-122"/>
                <a:cs typeface="黑体" panose="02010609060101010101" charset="-122"/>
              </a:rPr>
              <a:t>动作的执行时机</a:t>
            </a:r>
            <a:r>
              <a:rPr sz="2750" b="1" spc="35" dirty="0">
                <a:latin typeface="黑体" panose="02010609060101010101" charset="-122"/>
                <a:cs typeface="黑体" panose="02010609060101010101" charset="-122"/>
              </a:rPr>
              <a:t>。</a:t>
            </a:r>
            <a:endParaRPr sz="2750">
              <a:latin typeface="黑体" panose="02010609060101010101" charset="-122"/>
              <a:cs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6908800" cy="623570"/>
          </a:xfrm>
          <a:prstGeom prst="rect">
            <a:avLst/>
          </a:prstGeom>
        </p:spPr>
        <p:txBody>
          <a:bodyPr vert="horz" wrap="square" lIns="0" tIns="15240" rIns="0" bIns="0" rtlCol="0">
            <a:spAutoFit/>
          </a:bodyPr>
          <a:lstStyle/>
          <a:p>
            <a:pPr marL="12700">
              <a:lnSpc>
                <a:spcPct val="100000"/>
              </a:lnSpc>
              <a:spcBef>
                <a:spcPts val="120"/>
              </a:spcBef>
              <a:tabLst>
                <a:tab pos="1290320" algn="l"/>
              </a:tabLst>
            </a:pPr>
            <a:r>
              <a:rPr sz="3900" spc="40" dirty="0"/>
              <a:t>5.1	</a:t>
            </a:r>
            <a:r>
              <a:rPr sz="3900" spc="90" dirty="0"/>
              <a:t>语法制导定义及翻译方案</a:t>
            </a:r>
            <a:endParaRPr sz="3900"/>
          </a:p>
        </p:txBody>
      </p:sp>
      <p:sp>
        <p:nvSpPr>
          <p:cNvPr id="5" name="object 5"/>
          <p:cNvSpPr txBox="1"/>
          <p:nvPr/>
        </p:nvSpPr>
        <p:spPr>
          <a:xfrm>
            <a:off x="307340" y="1180551"/>
            <a:ext cx="4855210" cy="2576830"/>
          </a:xfrm>
          <a:prstGeom prst="rect">
            <a:avLst/>
          </a:prstGeom>
        </p:spPr>
        <p:txBody>
          <a:bodyPr vert="horz" wrap="square" lIns="0" tIns="99695" rIns="0" bIns="0" rtlCol="0">
            <a:spAutoFit/>
          </a:bodyPr>
          <a:lstStyle/>
          <a:p>
            <a:pPr marL="1268095" lvl="2" indent="-1256030">
              <a:lnSpc>
                <a:spcPct val="100000"/>
              </a:lnSpc>
              <a:spcBef>
                <a:spcPts val="785"/>
              </a:spcBef>
              <a:buAutoNum type="arabicPeriod"/>
              <a:tabLst>
                <a:tab pos="1268095" algn="l"/>
                <a:tab pos="1268730" algn="l"/>
              </a:tabLst>
            </a:pPr>
            <a:r>
              <a:rPr sz="2750" b="1" spc="45" dirty="0">
                <a:latin typeface="黑体" panose="02010609060101010101" charset="-122"/>
                <a:cs typeface="黑体" panose="02010609060101010101" charset="-122"/>
              </a:rPr>
              <a:t>语法制导定义</a:t>
            </a:r>
            <a:endParaRPr sz="2750">
              <a:latin typeface="黑体" panose="02010609060101010101" charset="-122"/>
              <a:cs typeface="黑体" panose="02010609060101010101" charset="-122"/>
            </a:endParaRPr>
          </a:p>
          <a:p>
            <a:pPr marL="1268095" lvl="2" indent="-1256030">
              <a:lnSpc>
                <a:spcPct val="100000"/>
              </a:lnSpc>
              <a:spcBef>
                <a:spcPts val="680"/>
              </a:spcBef>
              <a:buAutoNum type="arabicPeriod"/>
              <a:tabLst>
                <a:tab pos="1268095" algn="l"/>
                <a:tab pos="1268730" algn="l"/>
              </a:tabLst>
            </a:pPr>
            <a:r>
              <a:rPr sz="2750" b="1" spc="45" dirty="0">
                <a:latin typeface="黑体" panose="02010609060101010101" charset="-122"/>
                <a:cs typeface="黑体" panose="02010609060101010101" charset="-122"/>
              </a:rPr>
              <a:t>依赖图</a:t>
            </a:r>
            <a:endParaRPr sz="2750">
              <a:latin typeface="黑体" panose="02010609060101010101" charset="-122"/>
              <a:cs typeface="黑体" panose="02010609060101010101" charset="-122"/>
            </a:endParaRPr>
          </a:p>
          <a:p>
            <a:pPr marL="1268095" lvl="2" indent="-1256030">
              <a:lnSpc>
                <a:spcPct val="100000"/>
              </a:lnSpc>
              <a:spcBef>
                <a:spcPts val="805"/>
              </a:spcBef>
              <a:buAutoNum type="arabicPeriod"/>
              <a:tabLst>
                <a:tab pos="1268095" algn="l"/>
                <a:tab pos="1268730" algn="l"/>
              </a:tabLst>
            </a:pPr>
            <a:r>
              <a:rPr sz="2750" b="1" spc="45" dirty="0">
                <a:latin typeface="黑体" panose="02010609060101010101" charset="-122"/>
                <a:cs typeface="黑体" panose="02010609060101010101" charset="-122"/>
              </a:rPr>
              <a:t>计算次序</a:t>
            </a:r>
            <a:endParaRPr sz="2750">
              <a:latin typeface="黑体" panose="02010609060101010101" charset="-122"/>
              <a:cs typeface="黑体" panose="02010609060101010101" charset="-122"/>
            </a:endParaRPr>
          </a:p>
          <a:p>
            <a:pPr marL="1268095" lvl="2" indent="-1256030">
              <a:lnSpc>
                <a:spcPct val="100000"/>
              </a:lnSpc>
              <a:spcBef>
                <a:spcPts val="710"/>
              </a:spcBef>
              <a:buAutoNum type="arabicPeriod"/>
              <a:tabLst>
                <a:tab pos="1268095" algn="l"/>
                <a:tab pos="1268730" algn="l"/>
              </a:tabLst>
            </a:pPr>
            <a:r>
              <a:rPr sz="2750" b="1" spc="20" dirty="0">
                <a:latin typeface="宋体" panose="02010600030101010101" pitchFamily="2" charset="-122"/>
                <a:cs typeface="宋体" panose="02010600030101010101" pitchFamily="2" charset="-122"/>
              </a:rPr>
              <a:t>S</a:t>
            </a:r>
            <a:r>
              <a:rPr sz="2750" b="1" spc="45" dirty="0">
                <a:latin typeface="黑体" panose="02010609060101010101" charset="-122"/>
                <a:cs typeface="黑体" panose="02010609060101010101" charset="-122"/>
              </a:rPr>
              <a:t>属性定义和</a:t>
            </a:r>
            <a:r>
              <a:rPr sz="2750" b="1" spc="20" dirty="0">
                <a:latin typeface="宋体" panose="02010600030101010101" pitchFamily="2" charset="-122"/>
                <a:cs typeface="宋体" panose="02010600030101010101" pitchFamily="2" charset="-122"/>
              </a:rPr>
              <a:t>L</a:t>
            </a:r>
            <a:r>
              <a:rPr sz="2750" b="1" spc="45" dirty="0">
                <a:latin typeface="黑体" panose="02010609060101010101" charset="-122"/>
                <a:cs typeface="黑体" panose="02010609060101010101" charset="-122"/>
              </a:rPr>
              <a:t>属性定义</a:t>
            </a:r>
            <a:endParaRPr sz="2750">
              <a:latin typeface="黑体" panose="02010609060101010101" charset="-122"/>
              <a:cs typeface="黑体" panose="02010609060101010101" charset="-122"/>
            </a:endParaRPr>
          </a:p>
          <a:p>
            <a:pPr marL="1268095" lvl="2" indent="-1256030">
              <a:lnSpc>
                <a:spcPct val="100000"/>
              </a:lnSpc>
              <a:spcBef>
                <a:spcPts val="705"/>
              </a:spcBef>
              <a:buAutoNum type="arabicPeriod"/>
              <a:tabLst>
                <a:tab pos="1268095" algn="l"/>
                <a:tab pos="1268730" algn="l"/>
              </a:tabLst>
            </a:pPr>
            <a:r>
              <a:rPr sz="2750" b="1" spc="45" dirty="0">
                <a:latin typeface="黑体" panose="02010609060101010101" charset="-122"/>
                <a:cs typeface="黑体" panose="02010609060101010101" charset="-122"/>
              </a:rPr>
              <a:t>翻译方案</a:t>
            </a:r>
            <a:endParaRPr sz="2750">
              <a:latin typeface="黑体" panose="02010609060101010101" charset="-122"/>
              <a:cs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0952"/>
            <a:ext cx="5354955" cy="683260"/>
          </a:xfrm>
          <a:prstGeom prst="rect">
            <a:avLst/>
          </a:prstGeom>
        </p:spPr>
        <p:txBody>
          <a:bodyPr vert="horz" wrap="square" lIns="0" tIns="13970" rIns="0" bIns="0" rtlCol="0">
            <a:spAutoFit/>
          </a:bodyPr>
          <a:lstStyle/>
          <a:p>
            <a:pPr marL="12700">
              <a:lnSpc>
                <a:spcPct val="100000"/>
              </a:lnSpc>
              <a:spcBef>
                <a:spcPts val="110"/>
              </a:spcBef>
              <a:tabLst>
                <a:tab pos="1979295" algn="l"/>
              </a:tabLst>
            </a:pPr>
            <a:r>
              <a:rPr sz="4300" spc="40" dirty="0"/>
              <a:t>5.1.</a:t>
            </a:r>
            <a:r>
              <a:rPr sz="4300" spc="30" dirty="0"/>
              <a:t>1</a:t>
            </a:r>
            <a:r>
              <a:rPr sz="4300" dirty="0"/>
              <a:t>	</a:t>
            </a:r>
            <a:r>
              <a:rPr sz="4300" spc="90" dirty="0"/>
              <a:t>语法制导定义</a:t>
            </a:r>
            <a:endParaRPr sz="4300"/>
          </a:p>
        </p:txBody>
      </p:sp>
      <p:sp>
        <p:nvSpPr>
          <p:cNvPr id="5" name="object 5"/>
          <p:cNvSpPr txBox="1"/>
          <p:nvPr/>
        </p:nvSpPr>
        <p:spPr>
          <a:xfrm>
            <a:off x="307340" y="1196160"/>
            <a:ext cx="8692515" cy="4990465"/>
          </a:xfrm>
          <a:prstGeom prst="rect">
            <a:avLst/>
          </a:prstGeom>
        </p:spPr>
        <p:txBody>
          <a:bodyPr vert="horz" wrap="square" lIns="0" tIns="86995" rIns="0" bIns="0" rtlCol="0">
            <a:spAutoFit/>
          </a:bodyPr>
          <a:lstStyle/>
          <a:p>
            <a:pPr marL="355600" indent="-342900">
              <a:lnSpc>
                <a:spcPct val="100000"/>
              </a:lnSpc>
              <a:spcBef>
                <a:spcPts val="685"/>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对上下文无关文法的推广</a:t>
            </a:r>
            <a:endParaRPr sz="3525" baseline="1000">
              <a:latin typeface="黑体" panose="02010609060101010101" charset="-122"/>
              <a:cs typeface="黑体" panose="02010609060101010101" charset="-122"/>
            </a:endParaRPr>
          </a:p>
          <a:p>
            <a:pPr marL="355600" marR="55880" indent="-342900">
              <a:lnSpc>
                <a:spcPct val="102000"/>
              </a:lnSpc>
              <a:spcBef>
                <a:spcPts val="535"/>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每个文法符号都可以有一个</a:t>
            </a:r>
            <a:r>
              <a:rPr sz="3525" b="1" spc="75" baseline="1000" dirty="0">
                <a:solidFill>
                  <a:srgbClr val="0000FF"/>
                </a:solidFill>
                <a:latin typeface="黑体" panose="02010609060101010101" charset="-122"/>
                <a:cs typeface="黑体" panose="02010609060101010101" charset="-122"/>
              </a:rPr>
              <a:t>属性集</a:t>
            </a:r>
            <a:r>
              <a:rPr sz="3525" b="1" spc="67" baseline="1000" dirty="0">
                <a:latin typeface="黑体" panose="02010609060101010101" charset="-122"/>
                <a:cs typeface="黑体" panose="02010609060101010101" charset="-122"/>
              </a:rPr>
              <a:t>，其中可以包括两类属性： </a:t>
            </a:r>
            <a:r>
              <a:rPr sz="2350" b="1" spc="50" dirty="0">
                <a:latin typeface="黑体" panose="02010609060101010101" charset="-122"/>
                <a:cs typeface="黑体" panose="02010609060101010101" charset="-122"/>
              </a:rPr>
              <a:t>综合属性和继承属性。</a:t>
            </a:r>
            <a:endParaRPr sz="2350">
              <a:latin typeface="黑体" panose="02010609060101010101" charset="-122"/>
              <a:cs typeface="黑体" panose="02010609060101010101" charset="-122"/>
            </a:endParaRPr>
          </a:p>
          <a:p>
            <a:pPr marL="755650" marR="5080" lvl="1" indent="-285750">
              <a:lnSpc>
                <a:spcPct val="102000"/>
              </a:lnSpc>
              <a:spcBef>
                <a:spcPts val="565"/>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左部符号的综合属性是从该产生式右部文法符号的属性值计算出来的；  </a:t>
            </a:r>
            <a:r>
              <a:rPr sz="1950" b="1" spc="50" dirty="0">
                <a:latin typeface="黑体" panose="02010609060101010101" charset="-122"/>
                <a:cs typeface="黑体" panose="02010609060101010101" charset="-122"/>
              </a:rPr>
              <a:t>在分析树中，一个内部结点的</a:t>
            </a:r>
            <a:r>
              <a:rPr sz="1950" b="1" spc="50" dirty="0">
                <a:solidFill>
                  <a:srgbClr val="0000FF"/>
                </a:solidFill>
                <a:latin typeface="黑体" panose="02010609060101010101" charset="-122"/>
                <a:cs typeface="黑体" panose="02010609060101010101" charset="-122"/>
              </a:rPr>
              <a:t>综合属性</a:t>
            </a:r>
            <a:r>
              <a:rPr sz="1950" b="1" spc="50" dirty="0">
                <a:latin typeface="黑体" panose="02010609060101010101" charset="-122"/>
                <a:cs typeface="黑体" panose="02010609060101010101" charset="-122"/>
              </a:rPr>
              <a:t>是从其子结点的属性值计算出 来的。</a:t>
            </a:r>
            <a:endParaRPr sz="1950">
              <a:latin typeface="黑体" panose="02010609060101010101" charset="-122"/>
              <a:cs typeface="黑体" panose="02010609060101010101" charset="-122"/>
            </a:endParaRPr>
          </a:p>
          <a:p>
            <a:pPr marL="755650" marR="260350" lvl="1" indent="-285750">
              <a:lnSpc>
                <a:spcPct val="101000"/>
              </a:lnSpc>
              <a:spcBef>
                <a:spcPts val="430"/>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出现在产生式右部的某文法符号的</a:t>
            </a:r>
            <a:r>
              <a:rPr sz="2925" b="1" spc="75" baseline="1000" dirty="0">
                <a:solidFill>
                  <a:srgbClr val="0000FF"/>
                </a:solidFill>
                <a:latin typeface="黑体" panose="02010609060101010101" charset="-122"/>
                <a:cs typeface="黑体" panose="02010609060101010101" charset="-122"/>
              </a:rPr>
              <a:t>继承属性</a:t>
            </a:r>
            <a:r>
              <a:rPr sz="2925" b="1" spc="75" baseline="1000" dirty="0">
                <a:latin typeface="黑体" panose="02010609060101010101" charset="-122"/>
                <a:cs typeface="黑体" panose="02010609060101010101" charset="-122"/>
              </a:rPr>
              <a:t>是从其所在产生式的左部 </a:t>
            </a:r>
            <a:r>
              <a:rPr sz="1950" b="1" spc="50" dirty="0">
                <a:latin typeface="黑体" panose="02010609060101010101" charset="-122"/>
                <a:cs typeface="黑体" panose="02010609060101010101" charset="-122"/>
              </a:rPr>
              <a:t>非终结符号和</a:t>
            </a:r>
            <a:r>
              <a:rPr sz="1950" b="1" spc="25" dirty="0">
                <a:latin typeface="黑体" panose="02010609060101010101" charset="-122"/>
                <a:cs typeface="黑体" panose="02010609060101010101" charset="-122"/>
              </a:rPr>
              <a:t>/</a:t>
            </a:r>
            <a:r>
              <a:rPr sz="1950" b="1" spc="50" dirty="0">
                <a:latin typeface="黑体" panose="02010609060101010101" charset="-122"/>
                <a:cs typeface="黑体" panose="02010609060101010101" charset="-122"/>
              </a:rPr>
              <a:t>或右部文法符号的属性值计算出来的；</a:t>
            </a:r>
            <a:endParaRPr sz="1950">
              <a:latin typeface="黑体" panose="02010609060101010101" charset="-122"/>
              <a:cs typeface="黑体" panose="02010609060101010101" charset="-122"/>
            </a:endParaRPr>
          </a:p>
          <a:p>
            <a:pPr marL="755650" marR="387985">
              <a:lnSpc>
                <a:spcPct val="103000"/>
              </a:lnSpc>
            </a:pPr>
            <a:r>
              <a:rPr sz="1950" b="1" spc="50" dirty="0">
                <a:latin typeface="黑体" panose="02010609060101010101" charset="-122"/>
                <a:cs typeface="黑体" panose="02010609060101010101" charset="-122"/>
              </a:rPr>
              <a:t>在分析树中，一个结点的</a:t>
            </a:r>
            <a:r>
              <a:rPr sz="1950" b="1" spc="50" dirty="0">
                <a:solidFill>
                  <a:srgbClr val="0000FF"/>
                </a:solidFill>
                <a:latin typeface="黑体" panose="02010609060101010101" charset="-122"/>
                <a:cs typeface="黑体" panose="02010609060101010101" charset="-122"/>
              </a:rPr>
              <a:t>继承属性</a:t>
            </a:r>
            <a:r>
              <a:rPr sz="1950" b="1" spc="50" dirty="0">
                <a:latin typeface="黑体" panose="02010609060101010101" charset="-122"/>
                <a:cs typeface="黑体" panose="02010609060101010101" charset="-122"/>
              </a:rPr>
              <a:t>是从其兄弟结点和</a:t>
            </a:r>
            <a:r>
              <a:rPr sz="1950" b="1" spc="25" dirty="0">
                <a:latin typeface="黑体" panose="02010609060101010101" charset="-122"/>
                <a:cs typeface="黑体" panose="02010609060101010101" charset="-122"/>
              </a:rPr>
              <a:t>/</a:t>
            </a:r>
            <a:r>
              <a:rPr sz="1950" b="1" spc="50" dirty="0">
                <a:latin typeface="黑体" panose="02010609060101010101" charset="-122"/>
                <a:cs typeface="黑体" panose="02010609060101010101" charset="-122"/>
              </a:rPr>
              <a:t>或父结点的属 性值计算出来的。</a:t>
            </a:r>
            <a:endParaRPr sz="1950">
              <a:latin typeface="黑体" panose="02010609060101010101" charset="-122"/>
              <a:cs typeface="黑体" panose="02010609060101010101" charset="-122"/>
            </a:endParaRPr>
          </a:p>
          <a:p>
            <a:pPr marL="755650" marR="262255" lvl="1" indent="-285750">
              <a:lnSpc>
                <a:spcPct val="101000"/>
              </a:lnSpc>
              <a:spcBef>
                <a:spcPts val="555"/>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分析树中某个结点的</a:t>
            </a:r>
            <a:r>
              <a:rPr sz="2925" b="1" spc="75" baseline="1000" dirty="0">
                <a:solidFill>
                  <a:srgbClr val="0000FF"/>
                </a:solidFill>
                <a:latin typeface="黑体" panose="02010609060101010101" charset="-122"/>
                <a:cs typeface="黑体" panose="02010609060101010101" charset="-122"/>
              </a:rPr>
              <a:t>属性值</a:t>
            </a:r>
            <a:r>
              <a:rPr sz="2925" b="1" spc="75" baseline="1000" dirty="0">
                <a:latin typeface="黑体" panose="02010609060101010101" charset="-122"/>
                <a:cs typeface="黑体" panose="02010609060101010101" charset="-122"/>
              </a:rPr>
              <a:t>是由与在这个结点上所用产生式相应的</a:t>
            </a:r>
            <a:r>
              <a:rPr sz="2925" b="1" spc="60" baseline="1000" dirty="0">
                <a:solidFill>
                  <a:srgbClr val="0000FF"/>
                </a:solidFill>
                <a:latin typeface="黑体" panose="02010609060101010101" charset="-122"/>
                <a:cs typeface="黑体" panose="02010609060101010101" charset="-122"/>
              </a:rPr>
              <a:t>语 </a:t>
            </a:r>
            <a:r>
              <a:rPr sz="1950" b="1" spc="50" dirty="0">
                <a:solidFill>
                  <a:srgbClr val="0000FF"/>
                </a:solidFill>
                <a:latin typeface="黑体" panose="02010609060101010101" charset="-122"/>
                <a:cs typeface="黑体" panose="02010609060101010101" charset="-122"/>
              </a:rPr>
              <a:t>义规则决定的</a:t>
            </a:r>
            <a:r>
              <a:rPr sz="1950" b="1" spc="40" dirty="0">
                <a:latin typeface="黑体" panose="02010609060101010101" charset="-122"/>
                <a:cs typeface="黑体" panose="02010609060101010101" charset="-122"/>
              </a:rPr>
              <a:t>。</a:t>
            </a:r>
            <a:endParaRPr sz="1950">
              <a:latin typeface="黑体" panose="02010609060101010101" charset="-122"/>
              <a:cs typeface="黑体" panose="02010609060101010101" charset="-122"/>
            </a:endParaRPr>
          </a:p>
          <a:p>
            <a:pPr marL="355600" marR="362585" indent="-342900">
              <a:lnSpc>
                <a:spcPct val="102000"/>
              </a:lnSpc>
              <a:spcBef>
                <a:spcPts val="64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和产生式相联系的</a:t>
            </a:r>
            <a:r>
              <a:rPr sz="3525" b="1" spc="75" baseline="1000" dirty="0">
                <a:solidFill>
                  <a:srgbClr val="0000FF"/>
                </a:solidFill>
                <a:latin typeface="黑体" panose="02010609060101010101" charset="-122"/>
                <a:cs typeface="黑体" panose="02010609060101010101" charset="-122"/>
              </a:rPr>
              <a:t>语义规则建立了属性之间的关系</a:t>
            </a:r>
            <a:r>
              <a:rPr sz="3525" b="1" spc="67" baseline="1000" dirty="0">
                <a:latin typeface="黑体" panose="02010609060101010101" charset="-122"/>
                <a:cs typeface="黑体" panose="02010609060101010101" charset="-122"/>
              </a:rPr>
              <a:t>，这些关 </a:t>
            </a:r>
            <a:r>
              <a:rPr sz="2350" b="1" spc="50" dirty="0">
                <a:latin typeface="黑体" panose="02010609060101010101" charset="-122"/>
                <a:cs typeface="黑体" panose="02010609060101010101" charset="-122"/>
              </a:rPr>
              <a:t>系可用</a:t>
            </a:r>
            <a:r>
              <a:rPr sz="2350" b="1" spc="50" dirty="0">
                <a:solidFill>
                  <a:srgbClr val="0000FF"/>
                </a:solidFill>
                <a:latin typeface="黑体" panose="02010609060101010101" charset="-122"/>
                <a:cs typeface="黑体" panose="02010609060101010101" charset="-122"/>
              </a:rPr>
              <a:t>有向图</a:t>
            </a:r>
            <a:r>
              <a:rPr sz="2350" b="1" spc="50" dirty="0">
                <a:latin typeface="黑体" panose="02010609060101010101" charset="-122"/>
                <a:cs typeface="黑体" panose="02010609060101010101" charset="-122"/>
              </a:rPr>
              <a:t>（即：</a:t>
            </a:r>
            <a:r>
              <a:rPr sz="2350" b="1" spc="50" dirty="0">
                <a:solidFill>
                  <a:srgbClr val="0000FF"/>
                </a:solidFill>
                <a:latin typeface="黑体" panose="02010609060101010101" charset="-122"/>
                <a:cs typeface="黑体" panose="02010609060101010101" charset="-122"/>
              </a:rPr>
              <a:t>依赖图</a:t>
            </a:r>
            <a:r>
              <a:rPr sz="2350" b="1" spc="50" dirty="0">
                <a:latin typeface="黑体" panose="02010609060101010101" charset="-122"/>
                <a:cs typeface="黑体" panose="02010609060101010101" charset="-122"/>
              </a:rPr>
              <a:t>）来表示。</a:t>
            </a:r>
            <a:endParaRPr sz="2350">
              <a:latin typeface="黑体" panose="02010609060101010101" charset="-122"/>
              <a:cs typeface="黑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13</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45533"/>
            <a:ext cx="3082925"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语法制导定义</a:t>
            </a:r>
            <a:endParaRPr sz="3900"/>
          </a:p>
        </p:txBody>
      </p:sp>
      <p:sp>
        <p:nvSpPr>
          <p:cNvPr id="6" name="object 6"/>
          <p:cNvSpPr txBox="1"/>
          <p:nvPr/>
        </p:nvSpPr>
        <p:spPr>
          <a:xfrm>
            <a:off x="435927" y="1191966"/>
            <a:ext cx="8619490" cy="4284345"/>
          </a:xfrm>
          <a:prstGeom prst="rect">
            <a:avLst/>
          </a:prstGeom>
        </p:spPr>
        <p:txBody>
          <a:bodyPr vert="horz" wrap="square" lIns="0" tIns="22860" rIns="0" bIns="0" rtlCol="0">
            <a:spAutoFit/>
          </a:bodyPr>
          <a:lstStyle/>
          <a:p>
            <a:pPr marL="50800" marR="43180">
              <a:lnSpc>
                <a:spcPct val="97000"/>
              </a:lnSpc>
              <a:spcBef>
                <a:spcPts val="180"/>
              </a:spcBef>
            </a:pPr>
            <a:r>
              <a:rPr sz="2750" b="1" spc="155" dirty="0">
                <a:latin typeface="黑体" panose="02010609060101010101" charset="-122"/>
                <a:cs typeface="黑体" panose="02010609060101010101" charset="-122"/>
              </a:rPr>
              <a:t>在一个语法制导定义中，对应于每一个文法产生式 </a:t>
            </a:r>
            <a:r>
              <a:rPr sz="2800" b="1" spc="60" dirty="0">
                <a:latin typeface="Times New Roman" panose="02020603050405020304"/>
                <a:cs typeface="Times New Roman" panose="02020603050405020304"/>
              </a:rPr>
              <a:t>A</a:t>
            </a:r>
            <a:r>
              <a:rPr sz="4125" b="1" i="1" spc="89" baseline="1000" dirty="0">
                <a:latin typeface="Symbol" panose="05050102010706020507"/>
                <a:cs typeface="Symbol" panose="05050102010706020507"/>
              </a:rPr>
              <a:t></a:t>
            </a:r>
            <a:r>
              <a:rPr sz="4125" b="1" spc="89" baseline="1000" dirty="0">
                <a:latin typeface="黑体" panose="02010609060101010101" charset="-122"/>
                <a:cs typeface="黑体" panose="02010609060101010101" charset="-122"/>
              </a:rPr>
              <a:t>，</a:t>
            </a:r>
            <a:r>
              <a:rPr sz="4125" b="1" spc="165" baseline="1000" dirty="0">
                <a:latin typeface="黑体" panose="02010609060101010101" charset="-122"/>
                <a:cs typeface="黑体" panose="02010609060101010101" charset="-122"/>
              </a:rPr>
              <a:t>都有与之相联系的一组语义规</a:t>
            </a:r>
            <a:r>
              <a:rPr sz="4125" b="1" spc="157" baseline="1000" dirty="0">
                <a:latin typeface="黑体" panose="02010609060101010101" charset="-122"/>
                <a:cs typeface="黑体" panose="02010609060101010101" charset="-122"/>
              </a:rPr>
              <a:t>则</a:t>
            </a:r>
            <a:r>
              <a:rPr sz="4125" b="1" spc="165" baseline="1000" dirty="0">
                <a:latin typeface="黑体" panose="02010609060101010101" charset="-122"/>
                <a:cs typeface="黑体" panose="02010609060101010101" charset="-122"/>
              </a:rPr>
              <a:t>，其形式为：  </a:t>
            </a:r>
            <a:r>
              <a:rPr sz="2800" b="1" spc="-5" dirty="0">
                <a:latin typeface="Times New Roman" panose="02020603050405020304"/>
                <a:cs typeface="Times New Roman" panose="02020603050405020304"/>
              </a:rPr>
              <a:t>b=</a:t>
            </a:r>
            <a:r>
              <a:rPr sz="4125" b="1" spc="-7" baseline="1000" dirty="0">
                <a:latin typeface="Symbol" panose="05050102010706020507"/>
                <a:cs typeface="Symbol" panose="05050102010706020507"/>
              </a:rPr>
              <a:t></a:t>
            </a:r>
            <a:r>
              <a:rPr sz="2800" b="1" spc="-5" dirty="0">
                <a:latin typeface="Times New Roman" panose="02020603050405020304"/>
                <a:cs typeface="Times New Roman" panose="02020603050405020304"/>
              </a:rPr>
              <a:t>(c</a:t>
            </a:r>
            <a:r>
              <a:rPr sz="2850" b="1" spc="-7" baseline="-18000" dirty="0">
                <a:latin typeface="Times New Roman" panose="02020603050405020304"/>
                <a:cs typeface="Times New Roman" panose="02020603050405020304"/>
              </a:rPr>
              <a:t>1</a:t>
            </a:r>
            <a:r>
              <a:rPr sz="2800" b="1" spc="-5" dirty="0">
                <a:latin typeface="Times New Roman" panose="02020603050405020304"/>
                <a:cs typeface="Times New Roman" panose="02020603050405020304"/>
              </a:rPr>
              <a:t>,c</a:t>
            </a:r>
            <a:r>
              <a:rPr sz="2850" b="1" spc="-7" baseline="-18000" dirty="0">
                <a:latin typeface="Times New Roman" panose="02020603050405020304"/>
                <a:cs typeface="Times New Roman" panose="02020603050405020304"/>
              </a:rPr>
              <a:t>2</a:t>
            </a:r>
            <a:r>
              <a:rPr sz="2800" b="1" spc="-5" dirty="0">
                <a:latin typeface="Times New Roman" panose="02020603050405020304"/>
                <a:cs typeface="Times New Roman" panose="02020603050405020304"/>
              </a:rPr>
              <a:t>,…,c</a:t>
            </a:r>
            <a:r>
              <a:rPr sz="2850" b="1" spc="-7" baseline="-18000" dirty="0">
                <a:latin typeface="Times New Roman" panose="02020603050405020304"/>
                <a:cs typeface="Times New Roman" panose="02020603050405020304"/>
              </a:rPr>
              <a:t>k</a:t>
            </a:r>
            <a:r>
              <a:rPr sz="2800" b="1" spc="-5"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317500">
              <a:lnSpc>
                <a:spcPct val="100000"/>
              </a:lnSpc>
              <a:spcBef>
                <a:spcPts val="735"/>
              </a:spcBef>
            </a:pPr>
            <a:r>
              <a:rPr sz="2750" b="1" spc="45" dirty="0">
                <a:latin typeface="黑体" panose="02010609060101010101" charset="-122"/>
                <a:cs typeface="黑体" panose="02010609060101010101" charset="-122"/>
              </a:rPr>
              <a:t>这里</a:t>
            </a:r>
            <a:r>
              <a:rPr sz="2750" b="1" spc="35" dirty="0">
                <a:latin typeface="黑体" panose="02010609060101010101" charset="-122"/>
                <a:cs typeface="黑体" panose="02010609060101010101" charset="-122"/>
              </a:rPr>
              <a:t>，</a:t>
            </a:r>
            <a:r>
              <a:rPr sz="2750" b="1" spc="35" dirty="0">
                <a:latin typeface="Symbol" panose="05050102010706020507"/>
                <a:cs typeface="Symbol" panose="05050102010706020507"/>
              </a:rPr>
              <a:t></a:t>
            </a:r>
            <a:r>
              <a:rPr sz="2750" b="1" spc="45" dirty="0">
                <a:latin typeface="黑体" panose="02010609060101010101" charset="-122"/>
                <a:cs typeface="黑体" panose="02010609060101010101" charset="-122"/>
              </a:rPr>
              <a:t>是一个函数，而且</a:t>
            </a:r>
            <a:endParaRPr sz="2750">
              <a:latin typeface="黑体" panose="02010609060101010101" charset="-122"/>
              <a:cs typeface="黑体" panose="02010609060101010101" charset="-122"/>
            </a:endParaRPr>
          </a:p>
          <a:p>
            <a:pPr marL="1097915" marR="664210" indent="-590550">
              <a:lnSpc>
                <a:spcPct val="101000"/>
              </a:lnSpc>
              <a:spcBef>
                <a:spcPts val="565"/>
              </a:spcBef>
              <a:buSzPct val="102000"/>
              <a:buFont typeface="Times New Roman" panose="02020603050405020304"/>
              <a:buAutoNum type="arabicParenBoth"/>
              <a:tabLst>
                <a:tab pos="939800" algn="l"/>
              </a:tabLst>
            </a:pPr>
            <a:r>
              <a:rPr sz="3525" b="1" spc="75" baseline="1000" dirty="0">
                <a:latin typeface="黑体" panose="02010609060101010101" charset="-122"/>
                <a:cs typeface="黑体" panose="02010609060101010101" charset="-122"/>
              </a:rPr>
              <a:t>如果</a:t>
            </a:r>
            <a:r>
              <a:rPr sz="2400" b="1"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是</a:t>
            </a:r>
            <a:r>
              <a:rPr sz="2400" b="1" dirty="0">
                <a:solidFill>
                  <a:srgbClr val="0000FF"/>
                </a:solidFill>
                <a:latin typeface="Times New Roman" panose="02020603050405020304"/>
                <a:cs typeface="Times New Roman" panose="02020603050405020304"/>
              </a:rPr>
              <a:t>A</a:t>
            </a:r>
            <a:r>
              <a:rPr sz="3525" b="1" spc="75" baseline="1000" dirty="0">
                <a:solidFill>
                  <a:srgbClr val="0000FF"/>
                </a:solidFill>
                <a:latin typeface="黑体" panose="02010609060101010101" charset="-122"/>
                <a:cs typeface="黑体" panose="02010609060101010101" charset="-122"/>
              </a:rPr>
              <a:t>的一个综合属性</a:t>
            </a:r>
            <a:r>
              <a:rPr sz="3525" b="1" spc="75" baseline="1000" dirty="0">
                <a:latin typeface="黑体" panose="02010609060101010101" charset="-122"/>
                <a:cs typeface="黑体" panose="02010609060101010101" charset="-122"/>
              </a:rPr>
              <a:t>，</a:t>
            </a:r>
            <a:r>
              <a:rPr sz="3525" b="1" spc="60" baseline="1000" dirty="0">
                <a:latin typeface="黑体" panose="02010609060101010101" charset="-122"/>
                <a:cs typeface="黑体" panose="02010609060101010101" charset="-122"/>
              </a:rPr>
              <a:t>则</a:t>
            </a:r>
            <a:r>
              <a:rPr sz="3525" b="1" spc="-967"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1</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2</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k</a:t>
            </a:r>
            <a:r>
              <a:rPr sz="3525" b="1" spc="75" baseline="1000" dirty="0">
                <a:latin typeface="黑体" panose="02010609060101010101" charset="-122"/>
                <a:cs typeface="黑体" panose="02010609060101010101" charset="-122"/>
              </a:rPr>
              <a:t>是产生 式右部文法符号的属性或者</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的继承属性；</a:t>
            </a:r>
            <a:endParaRPr sz="3525" baseline="1000">
              <a:latin typeface="黑体" panose="02010609060101010101" charset="-122"/>
              <a:cs typeface="黑体" panose="02010609060101010101" charset="-122"/>
            </a:endParaRPr>
          </a:p>
          <a:p>
            <a:pPr marL="939800" indent="-432435">
              <a:lnSpc>
                <a:spcPct val="100000"/>
              </a:lnSpc>
              <a:spcBef>
                <a:spcPts val="625"/>
              </a:spcBef>
              <a:buSzPct val="102000"/>
              <a:buFont typeface="Times New Roman" panose="02020603050405020304"/>
              <a:buAutoNum type="arabicParenBoth"/>
              <a:tabLst>
                <a:tab pos="939800" algn="l"/>
              </a:tabLst>
            </a:pPr>
            <a:r>
              <a:rPr sz="3525" b="1" spc="75" baseline="1000" dirty="0">
                <a:latin typeface="黑体" panose="02010609060101010101" charset="-122"/>
                <a:cs typeface="黑体" panose="02010609060101010101" charset="-122"/>
              </a:rPr>
              <a:t>如果</a:t>
            </a:r>
            <a:r>
              <a:rPr sz="2400" b="1"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是产生式</a:t>
            </a:r>
            <a:r>
              <a:rPr sz="3525" b="1" spc="75" baseline="1000" dirty="0">
                <a:solidFill>
                  <a:srgbClr val="0000FF"/>
                </a:solidFill>
                <a:latin typeface="黑体" panose="02010609060101010101" charset="-122"/>
                <a:cs typeface="黑体" panose="02010609060101010101" charset="-122"/>
              </a:rPr>
              <a:t>右部某个文法符号的一个继承属性</a:t>
            </a:r>
            <a:r>
              <a:rPr sz="3525" b="1" spc="75" baseline="1000" dirty="0">
                <a:latin typeface="黑体" panose="02010609060101010101" charset="-122"/>
                <a:cs typeface="黑体" panose="02010609060101010101" charset="-122"/>
              </a:rPr>
              <a:t>，则</a:t>
            </a:r>
            <a:endParaRPr sz="3525" baseline="1000">
              <a:latin typeface="黑体" panose="02010609060101010101" charset="-122"/>
              <a:cs typeface="黑体" panose="02010609060101010101" charset="-122"/>
            </a:endParaRPr>
          </a:p>
          <a:p>
            <a:pPr marL="1097915">
              <a:lnSpc>
                <a:spcPct val="100000"/>
              </a:lnSpc>
              <a:spcBef>
                <a:spcPts val="25"/>
              </a:spcBef>
            </a:pP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1</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2</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k</a:t>
            </a:r>
            <a:r>
              <a:rPr sz="3525" b="1" spc="75" baseline="1000" dirty="0">
                <a:latin typeface="黑体" panose="02010609060101010101" charset="-122"/>
                <a:cs typeface="黑体" panose="02010609060101010101" charset="-122"/>
              </a:rPr>
              <a:t>是</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或产生式右部任何文法符号的属性。</a:t>
            </a:r>
            <a:endParaRPr sz="3525" baseline="1000">
              <a:latin typeface="黑体" panose="02010609060101010101" charset="-122"/>
              <a:cs typeface="黑体" panose="02010609060101010101" charset="-122"/>
            </a:endParaRPr>
          </a:p>
          <a:p>
            <a:pPr>
              <a:lnSpc>
                <a:spcPct val="100000"/>
              </a:lnSpc>
            </a:pPr>
            <a:endParaRPr sz="3050">
              <a:latin typeface="Times New Roman" panose="02020603050405020304"/>
              <a:cs typeface="Times New Roman" panose="02020603050405020304"/>
            </a:endParaRPr>
          </a:p>
          <a:p>
            <a:pPr marL="328295" indent="-278130">
              <a:lnSpc>
                <a:spcPct val="100000"/>
              </a:lnSpc>
              <a:spcBef>
                <a:spcPts val="5"/>
              </a:spcBef>
              <a:buClr>
                <a:srgbClr val="0000FF"/>
              </a:buClr>
              <a:buSzPct val="73000"/>
              <a:buFont typeface="Arial" panose="020B0604020202020204"/>
              <a:buChar char="■"/>
              <a:tabLst>
                <a:tab pos="328930" algn="l"/>
              </a:tabLst>
            </a:pPr>
            <a:r>
              <a:rPr sz="4125" b="1" spc="67" baseline="1000" dirty="0">
                <a:latin typeface="黑体" panose="02010609060101010101" charset="-122"/>
                <a:cs typeface="黑体" panose="02010609060101010101" charset="-122"/>
              </a:rPr>
              <a:t>属性</a:t>
            </a:r>
            <a:r>
              <a:rPr sz="2800" b="1" spc="5" dirty="0">
                <a:latin typeface="Times New Roman" panose="02020603050405020304"/>
                <a:cs typeface="Times New Roman" panose="02020603050405020304"/>
              </a:rPr>
              <a:t>b</a:t>
            </a:r>
            <a:r>
              <a:rPr sz="4125" b="1" spc="67" baseline="1000" dirty="0">
                <a:latin typeface="黑体" panose="02010609060101010101" charset="-122"/>
                <a:cs typeface="黑体" panose="02010609060101010101" charset="-122"/>
              </a:rPr>
              <a:t>依赖于属性</a:t>
            </a:r>
            <a:r>
              <a:rPr sz="2800" b="1" spc="-15" dirty="0">
                <a:latin typeface="Times New Roman" panose="02020603050405020304"/>
                <a:cs typeface="Times New Roman" panose="02020603050405020304"/>
              </a:rPr>
              <a:t>c</a:t>
            </a:r>
            <a:r>
              <a:rPr sz="2850" b="1" spc="-22" baseline="-18000" dirty="0">
                <a:latin typeface="Times New Roman" panose="02020603050405020304"/>
                <a:cs typeface="Times New Roman" panose="02020603050405020304"/>
              </a:rPr>
              <a:t>1</a:t>
            </a:r>
            <a:r>
              <a:rPr sz="4125" b="1" spc="67" baseline="1000" dirty="0">
                <a:latin typeface="黑体" panose="02010609060101010101" charset="-122"/>
                <a:cs typeface="黑体" panose="02010609060101010101" charset="-122"/>
              </a:rPr>
              <a:t>、</a:t>
            </a:r>
            <a:r>
              <a:rPr sz="2800" b="1" spc="-15" dirty="0">
                <a:latin typeface="Times New Roman" panose="02020603050405020304"/>
                <a:cs typeface="Times New Roman" panose="02020603050405020304"/>
              </a:rPr>
              <a:t>c</a:t>
            </a:r>
            <a:r>
              <a:rPr sz="2850" b="1" spc="-22" baseline="-18000" dirty="0">
                <a:latin typeface="Times New Roman" panose="02020603050405020304"/>
                <a:cs typeface="Times New Roman" panose="02020603050405020304"/>
              </a:rPr>
              <a:t>2</a:t>
            </a:r>
            <a:r>
              <a:rPr sz="4125" b="1" spc="67" baseline="1000" dirty="0">
                <a:latin typeface="黑体" panose="02010609060101010101" charset="-122"/>
                <a:cs typeface="黑体" panose="02010609060101010101" charset="-122"/>
              </a:rPr>
              <a:t>、</a:t>
            </a:r>
            <a:r>
              <a:rPr sz="2800" b="1" dirty="0">
                <a:latin typeface="Times New Roman" panose="02020603050405020304"/>
                <a:cs typeface="Times New Roman" panose="02020603050405020304"/>
              </a:rPr>
              <a:t>…</a:t>
            </a:r>
            <a:r>
              <a:rPr sz="4125" b="1" spc="67" baseline="1000" dirty="0">
                <a:latin typeface="黑体" panose="02010609060101010101" charset="-122"/>
                <a:cs typeface="黑体" panose="02010609060101010101" charset="-122"/>
              </a:rPr>
              <a:t>、</a:t>
            </a:r>
            <a:r>
              <a:rPr sz="2800" b="1" spc="-15" dirty="0">
                <a:latin typeface="Times New Roman" panose="02020603050405020304"/>
                <a:cs typeface="Times New Roman" panose="02020603050405020304"/>
              </a:rPr>
              <a:t>c</a:t>
            </a:r>
            <a:r>
              <a:rPr sz="2850" b="1" spc="-22" baseline="-18000" dirty="0">
                <a:latin typeface="Times New Roman" panose="02020603050405020304"/>
                <a:cs typeface="Times New Roman" panose="02020603050405020304"/>
              </a:rPr>
              <a:t>k</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14</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语义规则</a:t>
            </a:r>
            <a:endParaRPr sz="3900"/>
          </a:p>
        </p:txBody>
      </p:sp>
      <p:sp>
        <p:nvSpPr>
          <p:cNvPr id="6" name="object 6"/>
          <p:cNvSpPr txBox="1"/>
          <p:nvPr/>
        </p:nvSpPr>
        <p:spPr>
          <a:xfrm>
            <a:off x="256540" y="1183198"/>
            <a:ext cx="8542655" cy="5393690"/>
          </a:xfrm>
          <a:prstGeom prst="rect">
            <a:avLst/>
          </a:prstGeom>
        </p:spPr>
        <p:txBody>
          <a:bodyPr vert="horz" wrap="square" lIns="0" tIns="100965" rIns="0" bIns="0" rtlCol="0">
            <a:spAutoFit/>
          </a:bodyPr>
          <a:lstStyle/>
          <a:p>
            <a:pPr marL="406400" indent="-342900">
              <a:lnSpc>
                <a:spcPct val="100000"/>
              </a:lnSpc>
              <a:spcBef>
                <a:spcPts val="795"/>
              </a:spcBef>
              <a:buClr>
                <a:srgbClr val="0000FF"/>
              </a:buClr>
              <a:buSzPct val="73000"/>
              <a:buFont typeface="Arial" panose="020B0604020202020204"/>
              <a:buChar char="■"/>
              <a:tabLst>
                <a:tab pos="405765" algn="l"/>
                <a:tab pos="406400" algn="l"/>
              </a:tabLst>
            </a:pPr>
            <a:r>
              <a:rPr sz="4125" b="1" spc="67" baseline="1000" dirty="0">
                <a:latin typeface="黑体" panose="02010609060101010101" charset="-122"/>
                <a:cs typeface="黑体" panose="02010609060101010101" charset="-122"/>
              </a:rPr>
              <a:t>一般情况：</a:t>
            </a:r>
            <a:endParaRPr sz="4125" baseline="1000">
              <a:latin typeface="黑体" panose="02010609060101010101" charset="-122"/>
              <a:cs typeface="黑体" panose="02010609060101010101" charset="-122"/>
            </a:endParaRPr>
          </a:p>
          <a:p>
            <a:pPr marL="806450" lvl="1" indent="-285750">
              <a:lnSpc>
                <a:spcPct val="100000"/>
              </a:lnSpc>
              <a:spcBef>
                <a:spcPts val="605"/>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语义规则函数可写成表达式的形式。</a:t>
            </a:r>
            <a:endParaRPr sz="3525" baseline="1000">
              <a:latin typeface="黑体" panose="02010609060101010101" charset="-122"/>
              <a:cs typeface="黑体" panose="02010609060101010101" charset="-122"/>
            </a:endParaRPr>
          </a:p>
          <a:p>
            <a:pPr marL="806450" lvl="1" indent="-285750">
              <a:lnSpc>
                <a:spcPct val="100000"/>
              </a:lnSpc>
              <a:spcBef>
                <a:spcPts val="42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比如</a:t>
            </a:r>
            <a:r>
              <a:rPr sz="3525" b="1" spc="60" baseline="1000" dirty="0">
                <a:latin typeface="黑体" panose="02010609060101010101" charset="-122"/>
                <a:cs typeface="黑体" panose="02010609060101010101" charset="-122"/>
              </a:rPr>
              <a:t>：</a:t>
            </a:r>
            <a:r>
              <a:rPr sz="3525" b="1" spc="-869"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E.val=E</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.val+T.val</a:t>
            </a:r>
            <a:endParaRPr sz="2400">
              <a:latin typeface="Times New Roman" panose="02020603050405020304"/>
              <a:cs typeface="Times New Roman" panose="02020603050405020304"/>
            </a:endParaRPr>
          </a:p>
          <a:p>
            <a:pPr marL="406400" indent="-342900">
              <a:lnSpc>
                <a:spcPct val="100000"/>
              </a:lnSpc>
              <a:spcBef>
                <a:spcPts val="870"/>
              </a:spcBef>
              <a:buClr>
                <a:srgbClr val="0000FF"/>
              </a:buClr>
              <a:buSzPct val="73000"/>
              <a:buFont typeface="Arial" panose="020B0604020202020204"/>
              <a:buChar char="■"/>
              <a:tabLst>
                <a:tab pos="405765" algn="l"/>
                <a:tab pos="406400" algn="l"/>
              </a:tabLst>
            </a:pPr>
            <a:r>
              <a:rPr sz="4125" b="1" spc="67" baseline="1000" dirty="0">
                <a:latin typeface="黑体" panose="02010609060101010101" charset="-122"/>
                <a:cs typeface="黑体" panose="02010609060101010101" charset="-122"/>
              </a:rPr>
              <a:t>某些情况下：</a:t>
            </a:r>
            <a:endParaRPr sz="4125" baseline="1000">
              <a:latin typeface="黑体" panose="02010609060101010101" charset="-122"/>
              <a:cs typeface="黑体" panose="02010609060101010101" charset="-122"/>
            </a:endParaRPr>
          </a:p>
          <a:p>
            <a:pPr marL="806450" marR="68580" lvl="1" indent="-285750">
              <a:lnSpc>
                <a:spcPts val="2780"/>
              </a:lnSpc>
              <a:spcBef>
                <a:spcPts val="83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一个语义规则的唯一目的就是</a:t>
            </a:r>
            <a:r>
              <a:rPr sz="3525" b="1" spc="75" baseline="1000" dirty="0">
                <a:solidFill>
                  <a:srgbClr val="0000FF"/>
                </a:solidFill>
                <a:latin typeface="黑体" panose="02010609060101010101" charset="-122"/>
                <a:cs typeface="黑体" panose="02010609060101010101" charset="-122"/>
              </a:rPr>
              <a:t>产生某个副作用</a:t>
            </a:r>
            <a:r>
              <a:rPr sz="3525" b="1" spc="67" baseline="1000" dirty="0">
                <a:latin typeface="黑体" panose="02010609060101010101" charset="-122"/>
                <a:cs typeface="黑体" panose="02010609060101010101" charset="-122"/>
              </a:rPr>
              <a:t>，如打印一 </a:t>
            </a:r>
            <a:r>
              <a:rPr sz="2350" b="1" spc="50" dirty="0">
                <a:latin typeface="黑体" panose="02010609060101010101" charset="-122"/>
                <a:cs typeface="黑体" panose="02010609060101010101" charset="-122"/>
              </a:rPr>
              <a:t>个值、向符号表中插入一条记录等；</a:t>
            </a:r>
            <a:endParaRPr sz="2350">
              <a:latin typeface="黑体" panose="02010609060101010101" charset="-122"/>
              <a:cs typeface="黑体" panose="02010609060101010101" charset="-122"/>
            </a:endParaRPr>
          </a:p>
          <a:p>
            <a:pPr marL="806450" lvl="1" indent="-285750">
              <a:lnSpc>
                <a:spcPct val="100000"/>
              </a:lnSpc>
              <a:spcBef>
                <a:spcPts val="60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这样的语义规则通常写成</a:t>
            </a:r>
            <a:r>
              <a:rPr sz="3525" b="1" spc="75" baseline="1000" dirty="0">
                <a:solidFill>
                  <a:srgbClr val="0000FF"/>
                </a:solidFill>
                <a:latin typeface="黑体" panose="02010609060101010101" charset="-122"/>
                <a:cs typeface="黑体" panose="02010609060101010101" charset="-122"/>
              </a:rPr>
              <a:t>过程调用或程序段</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806450" lvl="1" indent="-285750">
              <a:lnSpc>
                <a:spcPct val="100000"/>
              </a:lnSpc>
              <a:spcBef>
                <a:spcPts val="59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看成是相应产生式左部非终结符号的</a:t>
            </a:r>
            <a:r>
              <a:rPr sz="3525" b="1" spc="75" baseline="1000" dirty="0">
                <a:solidFill>
                  <a:srgbClr val="0000FF"/>
                </a:solidFill>
                <a:latin typeface="黑体" panose="02010609060101010101" charset="-122"/>
                <a:cs typeface="黑体" panose="02010609060101010101" charset="-122"/>
              </a:rPr>
              <a:t>虚拟综合属性</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806450" lvl="1" indent="-285750">
              <a:lnSpc>
                <a:spcPct val="100000"/>
              </a:lnSpc>
              <a:spcBef>
                <a:spcPts val="68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虚属性和符号</a:t>
            </a:r>
            <a:r>
              <a:rPr sz="3525" b="1" spc="60"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都没有表示出来。</a:t>
            </a:r>
            <a:endParaRPr sz="3525" baseline="1000">
              <a:latin typeface="黑体" panose="02010609060101010101" charset="-122"/>
              <a:cs typeface="黑体" panose="02010609060101010101" charset="-122"/>
            </a:endParaRPr>
          </a:p>
          <a:p>
            <a:pPr marL="806450" lvl="1" indent="-285750">
              <a:lnSpc>
                <a:spcPct val="100000"/>
              </a:lnSpc>
              <a:spcBef>
                <a:spcPts val="42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比如</a:t>
            </a:r>
            <a:r>
              <a:rPr sz="3525" b="1"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print(E.val)</a:t>
            </a:r>
            <a:endParaRPr sz="2400">
              <a:latin typeface="Times New Roman" panose="02020603050405020304"/>
              <a:cs typeface="Times New Roman" panose="02020603050405020304"/>
            </a:endParaRPr>
          </a:p>
          <a:p>
            <a:pPr marL="406400" marR="626745" indent="-342900">
              <a:lnSpc>
                <a:spcPts val="3280"/>
              </a:lnSpc>
              <a:spcBef>
                <a:spcPts val="905"/>
              </a:spcBef>
              <a:buClr>
                <a:srgbClr val="0000FF"/>
              </a:buClr>
              <a:buSzPct val="73000"/>
              <a:buFont typeface="Arial" panose="020B0604020202020204"/>
              <a:buChar char="■"/>
              <a:tabLst>
                <a:tab pos="405765" algn="l"/>
                <a:tab pos="406400" algn="l"/>
              </a:tabLst>
            </a:pPr>
            <a:r>
              <a:rPr sz="4125" b="1" spc="67" baseline="1000" dirty="0">
                <a:latin typeface="黑体" panose="02010609060101010101" charset="-122"/>
                <a:cs typeface="黑体" panose="02010609060101010101" charset="-122"/>
              </a:rPr>
              <a:t>语义规则函数都不具有</a:t>
            </a:r>
            <a:r>
              <a:rPr sz="4125" b="1" spc="67" baseline="1000" dirty="0">
                <a:solidFill>
                  <a:srgbClr val="0000FF"/>
                </a:solidFill>
                <a:latin typeface="黑体" panose="02010609060101010101" charset="-122"/>
                <a:cs typeface="黑体" panose="02010609060101010101" charset="-122"/>
              </a:rPr>
              <a:t>副作用</a:t>
            </a:r>
            <a:r>
              <a:rPr sz="4125" b="1" spc="67" baseline="1000" dirty="0">
                <a:latin typeface="黑体" panose="02010609060101010101" charset="-122"/>
                <a:cs typeface="黑体" panose="02010609060101010101" charset="-122"/>
              </a:rPr>
              <a:t>的语法制导定义称 </a:t>
            </a:r>
            <a:r>
              <a:rPr sz="2750" b="1" spc="45" dirty="0">
                <a:latin typeface="黑体" panose="02010609060101010101" charset="-122"/>
                <a:cs typeface="黑体" panose="02010609060101010101" charset="-122"/>
              </a:rPr>
              <a:t>为</a:t>
            </a:r>
            <a:r>
              <a:rPr sz="2750" b="1" spc="45" dirty="0">
                <a:solidFill>
                  <a:srgbClr val="0000FF"/>
                </a:solidFill>
                <a:latin typeface="黑体" panose="02010609060101010101" charset="-122"/>
                <a:cs typeface="黑体" panose="02010609060101010101" charset="-122"/>
              </a:rPr>
              <a:t>属性文法</a:t>
            </a:r>
            <a:endParaRPr sz="2750">
              <a:latin typeface="黑体" panose="02010609060101010101" charset="-122"/>
              <a:cs typeface="黑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61722"/>
            <a:ext cx="7366634" cy="563880"/>
          </a:xfrm>
          <a:prstGeom prst="rect">
            <a:avLst/>
          </a:prstGeom>
        </p:spPr>
        <p:txBody>
          <a:bodyPr vert="horz" wrap="square" lIns="0" tIns="16510" rIns="0" bIns="0" rtlCol="0">
            <a:spAutoFit/>
          </a:bodyPr>
          <a:lstStyle/>
          <a:p>
            <a:pPr marL="12700">
              <a:lnSpc>
                <a:spcPct val="100000"/>
              </a:lnSpc>
              <a:spcBef>
                <a:spcPts val="130"/>
              </a:spcBef>
            </a:pPr>
            <a:r>
              <a:rPr sz="3500" spc="95" dirty="0"/>
              <a:t>简单算术表达式求值的语法制导定义</a:t>
            </a:r>
            <a:endParaRPr sz="3500"/>
          </a:p>
        </p:txBody>
      </p:sp>
      <p:sp>
        <p:nvSpPr>
          <p:cNvPr id="5" name="object 5"/>
          <p:cNvSpPr txBox="1"/>
          <p:nvPr/>
        </p:nvSpPr>
        <p:spPr>
          <a:xfrm>
            <a:off x="375603" y="4658298"/>
            <a:ext cx="8326755" cy="1722120"/>
          </a:xfrm>
          <a:prstGeom prst="rect">
            <a:avLst/>
          </a:prstGeom>
        </p:spPr>
        <p:txBody>
          <a:bodyPr vert="horz" wrap="square" lIns="0" tIns="99695" rIns="0" bIns="0" rtlCol="0">
            <a:spAutoFit/>
          </a:bodyPr>
          <a:lstStyle/>
          <a:p>
            <a:pPr marL="355600" indent="-342900">
              <a:lnSpc>
                <a:spcPct val="100000"/>
              </a:lnSpc>
              <a:spcBef>
                <a:spcPts val="785"/>
              </a:spcBef>
              <a:buSzPct val="72000"/>
              <a:buFont typeface="Arial" panose="020B0604020202020204"/>
              <a:buChar char="■"/>
              <a:tabLst>
                <a:tab pos="354965" algn="l"/>
                <a:tab pos="355600" algn="l"/>
              </a:tabLst>
            </a:pPr>
            <a:r>
              <a:rPr sz="3525" b="1" spc="75" baseline="1000" dirty="0">
                <a:solidFill>
                  <a:srgbClr val="0000FF"/>
                </a:solidFill>
                <a:latin typeface="黑体" panose="02010609060101010101" charset="-122"/>
                <a:cs typeface="黑体" panose="02010609060101010101" charset="-122"/>
              </a:rPr>
              <a:t>综合属性</a:t>
            </a:r>
            <a:r>
              <a:rPr sz="2400" b="1" spc="-5" dirty="0">
                <a:latin typeface="Times New Roman" panose="02020603050405020304"/>
                <a:cs typeface="Times New Roman" panose="02020603050405020304"/>
              </a:rPr>
              <a:t>val</a:t>
            </a:r>
            <a:r>
              <a:rPr sz="3525" b="1" spc="75" baseline="1000" dirty="0">
                <a:latin typeface="黑体" panose="02010609060101010101" charset="-122"/>
                <a:cs typeface="黑体" panose="02010609060101010101" charset="-122"/>
              </a:rPr>
              <a:t>与每一个非终结符号</a:t>
            </a:r>
            <a:r>
              <a:rPr sz="2400" b="1" spc="-5" dirty="0">
                <a:latin typeface="Times New Roman" panose="02020603050405020304"/>
                <a:cs typeface="Times New Roman" panose="02020603050405020304"/>
              </a:rPr>
              <a:t>E</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T</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F</a:t>
            </a:r>
            <a:r>
              <a:rPr sz="3525" b="1" spc="75" baseline="1000" dirty="0">
                <a:latin typeface="黑体" panose="02010609060101010101" charset="-122"/>
                <a:cs typeface="黑体" panose="02010609060101010101" charset="-122"/>
              </a:rPr>
              <a:t>相联系</a:t>
            </a:r>
            <a:endParaRPr sz="3525" baseline="1000">
              <a:latin typeface="黑体" panose="02010609060101010101" charset="-122"/>
              <a:cs typeface="黑体" panose="02010609060101010101" charset="-122"/>
            </a:endParaRPr>
          </a:p>
          <a:p>
            <a:pPr marL="355600" indent="-342900">
              <a:lnSpc>
                <a:spcPct val="100000"/>
              </a:lnSpc>
              <a:spcBef>
                <a:spcPts val="67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表示相应非终结符号所代表的子表达式的整数值</a:t>
            </a:r>
            <a:endParaRPr sz="3525" baseline="1000">
              <a:latin typeface="黑体" panose="02010609060101010101" charset="-122"/>
              <a:cs typeface="黑体" panose="02010609060101010101" charset="-122"/>
            </a:endParaRPr>
          </a:p>
          <a:p>
            <a:pPr marL="355600" marR="5080" indent="-342900">
              <a:lnSpc>
                <a:spcPts val="2810"/>
              </a:lnSpc>
              <a:spcBef>
                <a:spcPts val="765"/>
              </a:spcBef>
              <a:buClr>
                <a:srgbClr val="0000FF"/>
              </a:buClr>
              <a:buSzPct val="71000"/>
              <a:buFont typeface="Arial" panose="020B0604020202020204"/>
              <a:buChar char="■"/>
              <a:tabLst>
                <a:tab pos="354965" algn="l"/>
                <a:tab pos="355600" algn="l"/>
              </a:tabLst>
            </a:pPr>
            <a:r>
              <a:rPr sz="2400" b="1" spc="-5" dirty="0">
                <a:latin typeface="Times New Roman" panose="02020603050405020304"/>
                <a:cs typeface="Times New Roman" panose="02020603050405020304"/>
              </a:rPr>
              <a:t>L</a:t>
            </a:r>
            <a:r>
              <a:rPr sz="3525" b="1" i="1" spc="75" baseline="1000" dirty="0">
                <a:latin typeface="Symbol" panose="05050102010706020507"/>
                <a:cs typeface="Symbol" panose="05050102010706020507"/>
              </a:rPr>
              <a:t></a:t>
            </a:r>
            <a:r>
              <a:rPr sz="2400" b="1" spc="-5" dirty="0">
                <a:latin typeface="Times New Roman" panose="02020603050405020304"/>
                <a:cs typeface="Times New Roman" panose="02020603050405020304"/>
              </a:rPr>
              <a:t>E</a:t>
            </a:r>
            <a:r>
              <a:rPr sz="3525" b="1" spc="75" baseline="1000" dirty="0">
                <a:latin typeface="黑体" panose="02010609060101010101" charset="-122"/>
                <a:cs typeface="黑体" panose="02010609060101010101" charset="-122"/>
              </a:rPr>
              <a:t>的语义规则是一个过程，打印出由</a:t>
            </a:r>
            <a:r>
              <a:rPr sz="2400" b="1" spc="-5" dirty="0">
                <a:latin typeface="Times New Roman" panose="02020603050405020304"/>
                <a:cs typeface="Times New Roman" panose="02020603050405020304"/>
              </a:rPr>
              <a:t>E</a:t>
            </a:r>
            <a:r>
              <a:rPr sz="3525" b="1" spc="67" baseline="1000" dirty="0">
                <a:latin typeface="黑体" panose="02010609060101010101" charset="-122"/>
                <a:cs typeface="黑体" panose="02010609060101010101" charset="-122"/>
              </a:rPr>
              <a:t>产生的算术表达式 </a:t>
            </a:r>
            <a:r>
              <a:rPr sz="3525" b="1" spc="75" baseline="1000" dirty="0">
                <a:latin typeface="黑体" panose="02010609060101010101" charset="-122"/>
                <a:cs typeface="黑体" panose="02010609060101010101" charset="-122"/>
              </a:rPr>
              <a:t>的值，可以认为是非终结符号</a:t>
            </a:r>
            <a:r>
              <a:rPr sz="2400" b="1" spc="-5" dirty="0">
                <a:solidFill>
                  <a:srgbClr val="0000FF"/>
                </a:solidFill>
                <a:latin typeface="Times New Roman" panose="02020603050405020304"/>
                <a:cs typeface="Times New Roman" panose="02020603050405020304"/>
              </a:rPr>
              <a:t>L</a:t>
            </a:r>
            <a:r>
              <a:rPr sz="3525" b="1" spc="75" baseline="1000" dirty="0">
                <a:solidFill>
                  <a:srgbClr val="0000FF"/>
                </a:solidFill>
                <a:latin typeface="黑体" panose="02010609060101010101" charset="-122"/>
                <a:cs typeface="黑体" panose="02010609060101010101" charset="-122"/>
              </a:rPr>
              <a:t>的一个虚拟综合属性</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p:txBody>
      </p:sp>
      <p:graphicFrame>
        <p:nvGraphicFramePr>
          <p:cNvPr id="6" name="object 6"/>
          <p:cNvGraphicFramePr>
            <a:graphicFrameLocks noGrp="1"/>
          </p:cNvGraphicFramePr>
          <p:nvPr/>
        </p:nvGraphicFramePr>
        <p:xfrm>
          <a:off x="1443037" y="987063"/>
          <a:ext cx="5577205" cy="3616325"/>
        </p:xfrm>
        <a:graphic>
          <a:graphicData uri="http://schemas.openxmlformats.org/drawingml/2006/table">
            <a:tbl>
              <a:tblPr firstRow="1" bandRow="1">
                <a:tableStyleId>{2D5ABB26-0587-4C30-8999-92F81FD0307C}</a:tableStyleId>
              </a:tblPr>
              <a:tblGrid>
                <a:gridCol w="1752600"/>
                <a:gridCol w="3810000"/>
              </a:tblGrid>
              <a:tr h="433388">
                <a:tc>
                  <a:txBody>
                    <a:bodyPr/>
                    <a:lstStyle/>
                    <a:p>
                      <a:pPr marL="167640">
                        <a:lnSpc>
                          <a:spcPts val="2725"/>
                        </a:lnSpc>
                        <a:spcBef>
                          <a:spcPts val="585"/>
                        </a:spcBef>
                      </a:pPr>
                      <a:r>
                        <a:rPr sz="2350" b="1" spc="50" dirty="0">
                          <a:latin typeface="宋体" panose="02010600030101010101" pitchFamily="2" charset="-122"/>
                          <a:cs typeface="宋体" panose="02010600030101010101" pitchFamily="2" charset="-122"/>
                        </a:rPr>
                        <a:t>产生式</a:t>
                      </a:r>
                      <a:endParaRPr sz="2350">
                        <a:latin typeface="宋体" panose="02010600030101010101" pitchFamily="2" charset="-122"/>
                        <a:cs typeface="宋体" panose="02010600030101010101" pitchFamily="2" charset="-122"/>
                      </a:endParaRPr>
                    </a:p>
                  </a:txBody>
                  <a:tcPr marL="0" marR="0" marT="742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ts val="2725"/>
                        </a:lnSpc>
                        <a:spcBef>
                          <a:spcPts val="585"/>
                        </a:spcBef>
                      </a:pPr>
                      <a:r>
                        <a:rPr sz="2350" b="1" spc="50" dirty="0">
                          <a:latin typeface="宋体" panose="02010600030101010101" pitchFamily="2" charset="-122"/>
                          <a:cs typeface="宋体" panose="02010600030101010101" pitchFamily="2" charset="-122"/>
                        </a:rPr>
                        <a:t>语义规则</a:t>
                      </a:r>
                      <a:endParaRPr sz="2350">
                        <a:latin typeface="宋体" panose="02010600030101010101" pitchFamily="2" charset="-122"/>
                        <a:cs typeface="宋体" panose="02010600030101010101" pitchFamily="2" charset="-122"/>
                      </a:endParaRPr>
                    </a:p>
                  </a:txBody>
                  <a:tcPr marL="0" marR="0" marT="742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9262">
                <a:tc>
                  <a:txBody>
                    <a:bodyPr/>
                    <a:lstStyle/>
                    <a:p>
                      <a:pPr marL="167640">
                        <a:lnSpc>
                          <a:spcPct val="100000"/>
                        </a:lnSpc>
                        <a:spcBef>
                          <a:spcPts val="535"/>
                        </a:spcBef>
                      </a:pPr>
                      <a:r>
                        <a:rPr sz="2400" b="1" spc="15" dirty="0">
                          <a:latin typeface="Times New Roman" panose="02020603050405020304"/>
                          <a:cs typeface="Times New Roman" panose="02020603050405020304"/>
                        </a:rPr>
                        <a:t>L</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a:txBody>
                  <a:tcPr marL="0" marR="0" marT="679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535"/>
                        </a:spcBef>
                      </a:pPr>
                      <a:r>
                        <a:rPr sz="2400" b="1" spc="-5" dirty="0">
                          <a:latin typeface="Times New Roman" panose="02020603050405020304"/>
                          <a:cs typeface="Times New Roman" panose="02020603050405020304"/>
                        </a:rPr>
                        <a:t>print(E.val)</a:t>
                      </a:r>
                      <a:endParaRPr sz="2400">
                        <a:latin typeface="Times New Roman" panose="02020603050405020304"/>
                        <a:cs typeface="Times New Roman" panose="02020603050405020304"/>
                      </a:endParaRPr>
                    </a:p>
                  </a:txBody>
                  <a:tcPr marL="0" marR="0" marT="679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0850">
                <a:tc>
                  <a:txBody>
                    <a:bodyPr/>
                    <a:lstStyle/>
                    <a:p>
                      <a:pPr marL="167640">
                        <a:lnSpc>
                          <a:spcPct val="100000"/>
                        </a:lnSpc>
                        <a:spcBef>
                          <a:spcPts val="505"/>
                        </a:spcBef>
                      </a:pPr>
                      <a:r>
                        <a:rPr sz="2400" b="1" dirty="0">
                          <a:latin typeface="Times New Roman" panose="02020603050405020304"/>
                          <a:cs typeface="Times New Roman" panose="02020603050405020304"/>
                        </a:rPr>
                        <a:t>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E</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a:txBody>
                  <a:tcPr marL="0" marR="0" marT="641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505"/>
                        </a:spcBef>
                      </a:pPr>
                      <a:r>
                        <a:rPr sz="2400" b="1" spc="-15" dirty="0">
                          <a:latin typeface="Times New Roman" panose="02020603050405020304"/>
                          <a:cs typeface="Times New Roman" panose="02020603050405020304"/>
                        </a:rPr>
                        <a:t>E.val=E</a:t>
                      </a:r>
                      <a:r>
                        <a:rPr sz="2400" b="1" spc="-22" baseline="-17000" dirty="0">
                          <a:latin typeface="Times New Roman" panose="02020603050405020304"/>
                          <a:cs typeface="Times New Roman" panose="02020603050405020304"/>
                        </a:rPr>
                        <a:t>1</a:t>
                      </a:r>
                      <a:r>
                        <a:rPr sz="2400" b="1" spc="-15" dirty="0">
                          <a:latin typeface="Times New Roman" panose="02020603050405020304"/>
                          <a:cs typeface="Times New Roman" panose="02020603050405020304"/>
                        </a:rPr>
                        <a:t>.val+T.val</a:t>
                      </a:r>
                      <a:endParaRPr sz="2400">
                        <a:latin typeface="Times New Roman" panose="02020603050405020304"/>
                        <a:cs typeface="Times New Roman" panose="02020603050405020304"/>
                      </a:endParaRPr>
                    </a:p>
                  </a:txBody>
                  <a:tcPr marL="0" marR="0" marT="641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9262">
                <a:tc>
                  <a:txBody>
                    <a:bodyPr/>
                    <a:lstStyle/>
                    <a:p>
                      <a:pPr marL="167640">
                        <a:lnSpc>
                          <a:spcPct val="100000"/>
                        </a:lnSpc>
                        <a:spcBef>
                          <a:spcPts val="455"/>
                        </a:spcBef>
                      </a:pPr>
                      <a:r>
                        <a:rPr sz="2400" b="1" spc="15" dirty="0">
                          <a:latin typeface="Times New Roman" panose="02020603050405020304"/>
                          <a:cs typeface="Times New Roman" panose="02020603050405020304"/>
                        </a:rPr>
                        <a:t>E</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a:txBody>
                  <a:tcPr marL="0" marR="0" marT="577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455"/>
                        </a:spcBef>
                      </a:pPr>
                      <a:r>
                        <a:rPr sz="2400" b="1" spc="-20" dirty="0">
                          <a:latin typeface="Times New Roman" panose="02020603050405020304"/>
                          <a:cs typeface="Times New Roman" panose="02020603050405020304"/>
                        </a:rPr>
                        <a:t>E.val=T.val</a:t>
                      </a:r>
                      <a:endParaRPr sz="2400">
                        <a:latin typeface="Times New Roman" panose="02020603050405020304"/>
                        <a:cs typeface="Times New Roman" panose="02020603050405020304"/>
                      </a:endParaRPr>
                    </a:p>
                  </a:txBody>
                  <a:tcPr marL="0" marR="0" marT="577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0850">
                <a:tc>
                  <a:txBody>
                    <a:bodyPr/>
                    <a:lstStyle/>
                    <a:p>
                      <a:pPr marL="161925">
                        <a:lnSpc>
                          <a:spcPct val="100000"/>
                        </a:lnSpc>
                        <a:spcBef>
                          <a:spcPts val="325"/>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125">
                        <a:lnSpc>
                          <a:spcPct val="100000"/>
                        </a:lnSpc>
                        <a:spcBef>
                          <a:spcPts val="325"/>
                        </a:spcBef>
                      </a:pPr>
                      <a:r>
                        <a:rPr sz="2400" b="1" spc="-25" dirty="0">
                          <a:latin typeface="Times New Roman" panose="02020603050405020304"/>
                          <a:cs typeface="Times New Roman" panose="02020603050405020304"/>
                        </a:rPr>
                        <a:t>T.val=T</a:t>
                      </a:r>
                      <a:r>
                        <a:rPr sz="2400" b="1" spc="-37" baseline="-17000" dirty="0">
                          <a:latin typeface="Times New Roman" panose="02020603050405020304"/>
                          <a:cs typeface="Times New Roman" panose="02020603050405020304"/>
                        </a:rPr>
                        <a:t>1</a:t>
                      </a:r>
                      <a:r>
                        <a:rPr sz="2400" b="1" spc="-25" dirty="0">
                          <a:latin typeface="Times New Roman" panose="02020603050405020304"/>
                          <a:cs typeface="Times New Roman" panose="02020603050405020304"/>
                        </a:rPr>
                        <a:t>.val*F.val</a:t>
                      </a:r>
                      <a:endParaRPr sz="2400">
                        <a:latin typeface="Times New Roman" panose="02020603050405020304"/>
                        <a:cs typeface="Times New Roman" panose="02020603050405020304"/>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4811">
                <a:tc>
                  <a:txBody>
                    <a:bodyPr/>
                    <a:lstStyle/>
                    <a:p>
                      <a:pPr marL="161925">
                        <a:lnSpc>
                          <a:spcPts val="2805"/>
                        </a:lnSpc>
                        <a:spcBef>
                          <a:spcPts val="280"/>
                        </a:spcBef>
                      </a:pPr>
                      <a:r>
                        <a:rPr sz="2400" b="1" spc="15" dirty="0">
                          <a:latin typeface="Times New Roman" panose="02020603050405020304"/>
                          <a:cs typeface="Times New Roman" panose="02020603050405020304"/>
                        </a:rPr>
                        <a:t>T</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125">
                        <a:lnSpc>
                          <a:spcPts val="2805"/>
                        </a:lnSpc>
                        <a:spcBef>
                          <a:spcPts val="280"/>
                        </a:spcBef>
                      </a:pPr>
                      <a:r>
                        <a:rPr sz="2400" b="1" spc="-40" dirty="0">
                          <a:latin typeface="Times New Roman" panose="02020603050405020304"/>
                          <a:cs typeface="Times New Roman" panose="02020603050405020304"/>
                        </a:rPr>
                        <a:t>T.val=F.val</a:t>
                      </a:r>
                      <a:endParaRPr sz="2400">
                        <a:latin typeface="Times New Roman" panose="02020603050405020304"/>
                        <a:cs typeface="Times New Roman" panose="02020603050405020304"/>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9263">
                <a:tc>
                  <a:txBody>
                    <a:bodyPr/>
                    <a:lstStyle/>
                    <a:p>
                      <a:pPr marL="167640">
                        <a:lnSpc>
                          <a:spcPct val="100000"/>
                        </a:lnSpc>
                        <a:spcBef>
                          <a:spcPts val="480"/>
                        </a:spcBef>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480"/>
                        </a:spcBef>
                      </a:pPr>
                      <a:r>
                        <a:rPr sz="2400" b="1" spc="-25" dirty="0">
                          <a:latin typeface="Times New Roman" panose="02020603050405020304"/>
                          <a:cs typeface="Times New Roman" panose="02020603050405020304"/>
                        </a:rPr>
                        <a:t>F.val=E.val</a:t>
                      </a:r>
                      <a:endParaRPr sz="2400">
                        <a:latin typeface="Times New Roman" panose="02020603050405020304"/>
                        <a:cs typeface="Times New Roman" panose="02020603050405020304"/>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19112">
                <a:tc>
                  <a:txBody>
                    <a:bodyPr/>
                    <a:lstStyle/>
                    <a:p>
                      <a:pPr marL="167640">
                        <a:lnSpc>
                          <a:spcPct val="100000"/>
                        </a:lnSpc>
                        <a:spcBef>
                          <a:spcPts val="445"/>
                        </a:spcBef>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digit</a:t>
                      </a:r>
                      <a:endParaRPr sz="2400">
                        <a:latin typeface="Times New Roman" panose="02020603050405020304"/>
                        <a:cs typeface="Times New Roman" panose="02020603050405020304"/>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445"/>
                        </a:spcBef>
                      </a:pPr>
                      <a:r>
                        <a:rPr sz="2400" b="1" spc="-15" dirty="0">
                          <a:latin typeface="Times New Roman" panose="02020603050405020304"/>
                          <a:cs typeface="Times New Roman" panose="02020603050405020304"/>
                        </a:rPr>
                        <a:t>F.val=digit.lexval</a:t>
                      </a:r>
                      <a:endParaRPr sz="2400">
                        <a:latin typeface="Times New Roman" panose="02020603050405020304"/>
                        <a:cs typeface="Times New Roman" panose="02020603050405020304"/>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综合属性</a:t>
            </a:r>
            <a:endParaRPr sz="3900"/>
          </a:p>
        </p:txBody>
      </p:sp>
      <p:sp>
        <p:nvSpPr>
          <p:cNvPr id="5" name="object 5"/>
          <p:cNvSpPr txBox="1"/>
          <p:nvPr/>
        </p:nvSpPr>
        <p:spPr>
          <a:xfrm>
            <a:off x="307340" y="1272400"/>
            <a:ext cx="8293734" cy="3670300"/>
          </a:xfrm>
          <a:prstGeom prst="rect">
            <a:avLst/>
          </a:prstGeom>
        </p:spPr>
        <p:txBody>
          <a:bodyPr vert="horz" wrap="square" lIns="0" tIns="31115" rIns="0" bIns="0" rtlCol="0">
            <a:spAutoFit/>
          </a:bodyPr>
          <a:lstStyle/>
          <a:p>
            <a:pPr marL="355600" marR="71120" indent="-342900" algn="just">
              <a:lnSpc>
                <a:spcPts val="3250"/>
              </a:lnSpc>
              <a:spcBef>
                <a:spcPts val="245"/>
              </a:spcBef>
              <a:buClr>
                <a:srgbClr val="0000FF"/>
              </a:buClr>
              <a:buSzPct val="73000"/>
              <a:buFont typeface="Arial" panose="020B0604020202020204"/>
              <a:buChar char="■"/>
              <a:tabLst>
                <a:tab pos="355600" algn="l"/>
              </a:tabLst>
            </a:pPr>
            <a:r>
              <a:rPr sz="4125" b="1" spc="67" baseline="1000" dirty="0">
                <a:latin typeface="黑体" panose="02010609060101010101" charset="-122"/>
                <a:cs typeface="黑体" panose="02010609060101010101" charset="-122"/>
              </a:rPr>
              <a:t>分析树中，如果一个结点的某一属性由其子结点的 </a:t>
            </a:r>
            <a:r>
              <a:rPr sz="2750" b="1" spc="45" dirty="0">
                <a:latin typeface="黑体" panose="02010609060101010101" charset="-122"/>
                <a:cs typeface="黑体" panose="02010609060101010101" charset="-122"/>
              </a:rPr>
              <a:t>属性确定，则这种属性为该结点的</a:t>
            </a:r>
            <a:r>
              <a:rPr sz="2750" b="1" spc="45" dirty="0">
                <a:solidFill>
                  <a:srgbClr val="0000FF"/>
                </a:solidFill>
                <a:latin typeface="黑体" panose="02010609060101010101" charset="-122"/>
                <a:cs typeface="黑体" panose="02010609060101010101" charset="-122"/>
              </a:rPr>
              <a:t>综合属性。</a:t>
            </a:r>
            <a:endParaRPr sz="2750">
              <a:latin typeface="黑体" panose="02010609060101010101" charset="-122"/>
              <a:cs typeface="黑体" panose="02010609060101010101" charset="-122"/>
            </a:endParaRPr>
          </a:p>
          <a:p>
            <a:pPr marL="355600" marR="71120" indent="-342900" algn="just">
              <a:lnSpc>
                <a:spcPts val="3190"/>
              </a:lnSpc>
              <a:spcBef>
                <a:spcPts val="940"/>
              </a:spcBef>
              <a:buClr>
                <a:srgbClr val="0000FF"/>
              </a:buClr>
              <a:buSzPct val="73000"/>
              <a:buFont typeface="Arial" panose="020B0604020202020204"/>
              <a:buChar char="■"/>
              <a:tabLst>
                <a:tab pos="355600" algn="l"/>
              </a:tabLst>
            </a:pPr>
            <a:r>
              <a:rPr sz="4125" b="1" spc="67" baseline="1000" dirty="0">
                <a:latin typeface="黑体" panose="02010609060101010101" charset="-122"/>
                <a:cs typeface="黑体" panose="02010609060101010101" charset="-122"/>
              </a:rPr>
              <a:t>如果一个语法制导定义仅仅使用综合属性，则称这 种语法制导定义为</a:t>
            </a:r>
            <a:r>
              <a:rPr sz="2800" b="1" dirty="0">
                <a:solidFill>
                  <a:srgbClr val="0000FF"/>
                </a:solidFill>
                <a:latin typeface="Verdana" panose="020B0604030504040204"/>
                <a:cs typeface="Verdana" panose="020B0604030504040204"/>
              </a:rPr>
              <a:t>S-</a:t>
            </a:r>
            <a:r>
              <a:rPr sz="4125" b="1" spc="67" baseline="1000" dirty="0">
                <a:solidFill>
                  <a:srgbClr val="0000FF"/>
                </a:solidFill>
                <a:latin typeface="黑体" panose="02010609060101010101" charset="-122"/>
                <a:cs typeface="黑体" panose="02010609060101010101" charset="-122"/>
              </a:rPr>
              <a:t>属性定义</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a:p>
            <a:pPr marL="355600" marR="5080" indent="-342900" algn="just">
              <a:lnSpc>
                <a:spcPct val="103000"/>
              </a:lnSpc>
              <a:spcBef>
                <a:spcPts val="580"/>
              </a:spcBef>
              <a:buClr>
                <a:srgbClr val="0000FF"/>
              </a:buClr>
              <a:buSzPct val="73000"/>
              <a:buFont typeface="Arial" panose="020B0604020202020204"/>
              <a:buChar char="■"/>
              <a:tabLst>
                <a:tab pos="355600" algn="l"/>
              </a:tabLst>
            </a:pPr>
            <a:r>
              <a:rPr sz="4125" b="1" spc="67" baseline="1000" dirty="0">
                <a:latin typeface="黑体" panose="02010609060101010101" charset="-122"/>
                <a:cs typeface="黑体" panose="02010609060101010101" charset="-122"/>
              </a:rPr>
              <a:t>对于</a:t>
            </a:r>
            <a:r>
              <a:rPr sz="2800" b="1"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属性定义，通常采用</a:t>
            </a:r>
            <a:r>
              <a:rPr sz="4125" b="1" spc="67" baseline="1000" dirty="0">
                <a:solidFill>
                  <a:srgbClr val="0000FF"/>
                </a:solidFill>
                <a:latin typeface="黑体" panose="02010609060101010101" charset="-122"/>
                <a:cs typeface="黑体" panose="02010609060101010101" charset="-122"/>
              </a:rPr>
              <a:t>自底向上</a:t>
            </a:r>
            <a:r>
              <a:rPr sz="4125" b="1" spc="67" baseline="1000" dirty="0">
                <a:latin typeface="黑体" panose="02010609060101010101" charset="-122"/>
                <a:cs typeface="黑体" panose="02010609060101010101" charset="-122"/>
              </a:rPr>
              <a:t>的方法对其分 </a:t>
            </a:r>
            <a:r>
              <a:rPr sz="2750" b="1" spc="45" dirty="0">
                <a:latin typeface="黑体" panose="02010609060101010101" charset="-122"/>
                <a:cs typeface="黑体" panose="02010609060101010101" charset="-122"/>
              </a:rPr>
              <a:t>析树加注释，即从树叶到树根，按照语义规则计算 每个结点的属性值。</a:t>
            </a:r>
            <a:endParaRPr sz="2750">
              <a:latin typeface="黑体" panose="02010609060101010101" charset="-122"/>
              <a:cs typeface="黑体" panose="02010609060101010101" charset="-122"/>
            </a:endParaRPr>
          </a:p>
          <a:p>
            <a:pPr marL="355600" indent="-342900" algn="just">
              <a:lnSpc>
                <a:spcPct val="100000"/>
              </a:lnSpc>
              <a:spcBef>
                <a:spcPts val="570"/>
              </a:spcBef>
              <a:buClr>
                <a:srgbClr val="0000FF"/>
              </a:buClr>
              <a:buSzPct val="73000"/>
              <a:buFont typeface="Arial" panose="020B0604020202020204"/>
              <a:buChar char="■"/>
              <a:tabLst>
                <a:tab pos="355600" algn="l"/>
              </a:tabLst>
            </a:pPr>
            <a:r>
              <a:rPr sz="4125" b="1" spc="67" baseline="1000" dirty="0">
                <a:latin typeface="黑体" panose="02010609060101010101" charset="-122"/>
                <a:cs typeface="黑体" panose="02010609060101010101" charset="-122"/>
              </a:rPr>
              <a:t>简单台式计算机的语法制导定义是</a:t>
            </a:r>
            <a:r>
              <a:rPr sz="2800" b="1"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1018785" y="1082687"/>
            <a:ext cx="5811882" cy="4572496"/>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383540" y="173227"/>
            <a:ext cx="6312535"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Verdana" panose="020B0604030504040204"/>
                <a:cs typeface="Verdana" panose="020B0604030504040204"/>
              </a:rPr>
              <a:t>6+7*8</a:t>
            </a:r>
            <a:r>
              <a:rPr sz="3500" spc="95" dirty="0"/>
              <a:t>的分析树加注释的过程</a:t>
            </a:r>
            <a:endParaRPr sz="3500">
              <a:latin typeface="Verdana" panose="020B0604030504040204"/>
              <a:cs typeface="Verdana" panose="020B0604030504040204"/>
            </a:endParaRPr>
          </a:p>
        </p:txBody>
      </p:sp>
      <p:sp>
        <p:nvSpPr>
          <p:cNvPr id="6" name="object 6"/>
          <p:cNvSpPr txBox="1"/>
          <p:nvPr/>
        </p:nvSpPr>
        <p:spPr>
          <a:xfrm>
            <a:off x="1590399" y="4388611"/>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=6</a:t>
            </a:r>
            <a:endParaRPr sz="2000">
              <a:latin typeface="Times New Roman" panose="02020603050405020304"/>
              <a:cs typeface="Times New Roman" panose="02020603050405020304"/>
            </a:endParaRPr>
          </a:p>
        </p:txBody>
      </p:sp>
      <p:sp>
        <p:nvSpPr>
          <p:cNvPr id="7" name="object 7"/>
          <p:cNvSpPr txBox="1"/>
          <p:nvPr/>
        </p:nvSpPr>
        <p:spPr>
          <a:xfrm>
            <a:off x="1591988" y="3538220"/>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=6</a:t>
            </a:r>
            <a:endParaRPr sz="2000">
              <a:latin typeface="Times New Roman" panose="02020603050405020304"/>
              <a:cs typeface="Times New Roman" panose="02020603050405020304"/>
            </a:endParaRPr>
          </a:p>
        </p:txBody>
      </p:sp>
      <p:sp>
        <p:nvSpPr>
          <p:cNvPr id="8" name="object 8"/>
          <p:cNvSpPr txBox="1"/>
          <p:nvPr/>
        </p:nvSpPr>
        <p:spPr>
          <a:xfrm>
            <a:off x="688340" y="5293867"/>
            <a:ext cx="7155180" cy="1070610"/>
          </a:xfrm>
          <a:prstGeom prst="rect">
            <a:avLst/>
          </a:prstGeom>
        </p:spPr>
        <p:txBody>
          <a:bodyPr vert="horz" wrap="square" lIns="0" tIns="12700" rIns="0" bIns="0" rtlCol="0">
            <a:spAutoFit/>
          </a:bodyPr>
          <a:lstStyle/>
          <a:p>
            <a:pPr marL="914400">
              <a:lnSpc>
                <a:spcPct val="100000"/>
              </a:lnSpc>
              <a:spcBef>
                <a:spcPts val="100"/>
              </a:spcBef>
              <a:tabLst>
                <a:tab pos="3434715" algn="l"/>
              </a:tabLst>
            </a:pP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lexval=6	</a:t>
            </a: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lexval=7</a:t>
            </a:r>
            <a:endParaRPr sz="2000">
              <a:latin typeface="Times New Roman" panose="02020603050405020304"/>
              <a:cs typeface="Times New Roman" panose="02020603050405020304"/>
            </a:endParaRPr>
          </a:p>
          <a:p>
            <a:pPr marL="355600" indent="-342900">
              <a:lnSpc>
                <a:spcPct val="100000"/>
              </a:lnSpc>
              <a:spcBef>
                <a:spcPts val="205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属性值的计算可以在语法分析过程中进行。</a:t>
            </a:r>
            <a:endParaRPr sz="4125" baseline="1000">
              <a:latin typeface="黑体" panose="02010609060101010101" charset="-122"/>
              <a:cs typeface="黑体" panose="02010609060101010101" charset="-122"/>
            </a:endParaRPr>
          </a:p>
        </p:txBody>
      </p:sp>
      <p:sp>
        <p:nvSpPr>
          <p:cNvPr id="9" name="object 9"/>
          <p:cNvSpPr txBox="1"/>
          <p:nvPr/>
        </p:nvSpPr>
        <p:spPr>
          <a:xfrm>
            <a:off x="4110680" y="4428235"/>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=7</a:t>
            </a:r>
            <a:endParaRPr sz="2000">
              <a:latin typeface="Times New Roman" panose="02020603050405020304"/>
              <a:cs typeface="Times New Roman" panose="02020603050405020304"/>
            </a:endParaRPr>
          </a:p>
        </p:txBody>
      </p:sp>
      <p:sp>
        <p:nvSpPr>
          <p:cNvPr id="10" name="object 10"/>
          <p:cNvSpPr txBox="1"/>
          <p:nvPr/>
        </p:nvSpPr>
        <p:spPr>
          <a:xfrm>
            <a:off x="5468277" y="2639059"/>
            <a:ext cx="824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56</a:t>
            </a:r>
            <a:endParaRPr sz="2000">
              <a:latin typeface="Times New Roman" panose="02020603050405020304"/>
              <a:cs typeface="Times New Roman" panose="02020603050405020304"/>
            </a:endParaRPr>
          </a:p>
        </p:txBody>
      </p:sp>
      <p:sp>
        <p:nvSpPr>
          <p:cNvPr id="11" name="object 11"/>
          <p:cNvSpPr txBox="1"/>
          <p:nvPr/>
        </p:nvSpPr>
        <p:spPr>
          <a:xfrm>
            <a:off x="6945994" y="4483100"/>
            <a:ext cx="100647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e</a:t>
            </a:r>
            <a:r>
              <a:rPr sz="2000" b="1" dirty="0">
                <a:solidFill>
                  <a:srgbClr val="0000FF"/>
                </a:solidFill>
                <a:latin typeface="Times New Roman" panose="02020603050405020304"/>
                <a:cs typeface="Times New Roman" panose="02020603050405020304"/>
              </a:rPr>
              <a:t>xva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=8</a:t>
            </a:r>
            <a:endParaRPr sz="2000">
              <a:latin typeface="Times New Roman" panose="02020603050405020304"/>
              <a:cs typeface="Times New Roman" panose="02020603050405020304"/>
            </a:endParaRPr>
          </a:p>
        </p:txBody>
      </p:sp>
      <p:sp>
        <p:nvSpPr>
          <p:cNvPr id="12" name="object 12"/>
          <p:cNvSpPr txBox="1"/>
          <p:nvPr/>
        </p:nvSpPr>
        <p:spPr>
          <a:xfrm>
            <a:off x="3560752" y="1028700"/>
            <a:ext cx="1431290" cy="1176020"/>
          </a:xfrm>
          <a:prstGeom prst="rect">
            <a:avLst/>
          </a:prstGeom>
        </p:spPr>
        <p:txBody>
          <a:bodyPr vert="horz" wrap="square" lIns="0" tIns="12700" rIns="0" bIns="0" rtlCol="0">
            <a:spAutoFit/>
          </a:bodyPr>
          <a:lstStyle/>
          <a:p>
            <a:pPr marL="64770">
              <a:lnSpc>
                <a:spcPct val="100000"/>
              </a:lnSpc>
              <a:spcBef>
                <a:spcPts val="100"/>
              </a:spcBef>
            </a:pPr>
            <a:r>
              <a:rPr sz="2000" b="1" spc="-5" dirty="0">
                <a:solidFill>
                  <a:srgbClr val="0000FF"/>
                </a:solidFill>
                <a:latin typeface="Times New Roman" panose="02020603050405020304"/>
                <a:cs typeface="Times New Roman" panose="02020603050405020304"/>
              </a:rPr>
              <a:t>Print</a:t>
            </a:r>
            <a:r>
              <a:rPr sz="2000" b="1" spc="-65"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(E.val)</a:t>
            </a:r>
            <a:endParaRPr sz="2000">
              <a:latin typeface="Times New Roman" panose="02020603050405020304"/>
              <a:cs typeface="Times New Roman" panose="02020603050405020304"/>
            </a:endParaRPr>
          </a:p>
          <a:p>
            <a:pPr>
              <a:lnSpc>
                <a:spcPct val="100000"/>
              </a:lnSpc>
              <a:spcBef>
                <a:spcPts val="35"/>
              </a:spcBef>
            </a:pPr>
            <a:endParaRPr sz="3250">
              <a:latin typeface="Times New Roman" panose="02020603050405020304"/>
              <a:cs typeface="Times New Roman" panose="02020603050405020304"/>
            </a:endParaRPr>
          </a:p>
          <a:p>
            <a:pPr marL="12700">
              <a:lnSpc>
                <a:spcPct val="100000"/>
              </a:lnSpc>
            </a:pP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val=62</a:t>
            </a:r>
            <a:endParaRPr sz="2000">
              <a:latin typeface="Times New Roman" panose="02020603050405020304"/>
              <a:cs typeface="Times New Roman" panose="02020603050405020304"/>
            </a:endParaRPr>
          </a:p>
        </p:txBody>
      </p:sp>
      <p:sp>
        <p:nvSpPr>
          <p:cNvPr id="13" name="object 13"/>
          <p:cNvSpPr/>
          <p:nvPr/>
        </p:nvSpPr>
        <p:spPr>
          <a:xfrm>
            <a:off x="1732323" y="4824154"/>
            <a:ext cx="76200" cy="509905"/>
          </a:xfrm>
          <a:custGeom>
            <a:avLst/>
            <a:gdLst/>
            <a:ahLst/>
            <a:cxnLst/>
            <a:rect l="l" t="t" r="r" b="b"/>
            <a:pathLst>
              <a:path w="76200" h="509904">
                <a:moveTo>
                  <a:pt x="47625" y="63500"/>
                </a:moveTo>
                <a:lnTo>
                  <a:pt x="28575" y="63500"/>
                </a:lnTo>
                <a:lnTo>
                  <a:pt x="28575" y="509902"/>
                </a:lnTo>
                <a:lnTo>
                  <a:pt x="47625" y="509902"/>
                </a:lnTo>
                <a:lnTo>
                  <a:pt x="47625" y="63500"/>
                </a:lnTo>
                <a:close/>
              </a:path>
              <a:path w="76200" h="509904">
                <a:moveTo>
                  <a:pt x="38101" y="0"/>
                </a:moveTo>
                <a:lnTo>
                  <a:pt x="0" y="76200"/>
                </a:lnTo>
                <a:lnTo>
                  <a:pt x="28575" y="76200"/>
                </a:lnTo>
                <a:lnTo>
                  <a:pt x="28575" y="63500"/>
                </a:lnTo>
                <a:lnTo>
                  <a:pt x="69850" y="63500"/>
                </a:lnTo>
                <a:lnTo>
                  <a:pt x="38101" y="0"/>
                </a:lnTo>
                <a:close/>
              </a:path>
              <a:path w="76200" h="509904">
                <a:moveTo>
                  <a:pt x="69850" y="63500"/>
                </a:moveTo>
                <a:lnTo>
                  <a:pt x="47625" y="63500"/>
                </a:lnTo>
                <a:lnTo>
                  <a:pt x="47625" y="76200"/>
                </a:lnTo>
                <a:lnTo>
                  <a:pt x="76200" y="76200"/>
                </a:lnTo>
                <a:lnTo>
                  <a:pt x="69850" y="63500"/>
                </a:lnTo>
                <a:close/>
              </a:path>
            </a:pathLst>
          </a:custGeom>
          <a:solidFill>
            <a:srgbClr val="0000FF"/>
          </a:solidFill>
        </p:spPr>
        <p:txBody>
          <a:bodyPr wrap="square" lIns="0" tIns="0" rIns="0" bIns="0" rtlCol="0"/>
          <a:lstStyle/>
          <a:p/>
        </p:txBody>
      </p:sp>
      <p:sp>
        <p:nvSpPr>
          <p:cNvPr id="14" name="object 14"/>
          <p:cNvSpPr/>
          <p:nvPr/>
        </p:nvSpPr>
        <p:spPr>
          <a:xfrm>
            <a:off x="1732323" y="3951287"/>
            <a:ext cx="76200" cy="513080"/>
          </a:xfrm>
          <a:custGeom>
            <a:avLst/>
            <a:gdLst/>
            <a:ahLst/>
            <a:cxnLst/>
            <a:rect l="l" t="t" r="r" b="b"/>
            <a:pathLst>
              <a:path w="76200" h="513079">
                <a:moveTo>
                  <a:pt x="47625" y="63500"/>
                </a:moveTo>
                <a:lnTo>
                  <a:pt x="28575" y="63500"/>
                </a:lnTo>
                <a:lnTo>
                  <a:pt x="28575" y="512825"/>
                </a:lnTo>
                <a:lnTo>
                  <a:pt x="47625" y="512825"/>
                </a:lnTo>
                <a:lnTo>
                  <a:pt x="47625" y="63500"/>
                </a:lnTo>
                <a:close/>
              </a:path>
              <a:path w="76200" h="513079">
                <a:moveTo>
                  <a:pt x="38101" y="0"/>
                </a:moveTo>
                <a:lnTo>
                  <a:pt x="0" y="76200"/>
                </a:lnTo>
                <a:lnTo>
                  <a:pt x="28575" y="76200"/>
                </a:lnTo>
                <a:lnTo>
                  <a:pt x="28575" y="63500"/>
                </a:lnTo>
                <a:lnTo>
                  <a:pt x="69850" y="63500"/>
                </a:lnTo>
                <a:lnTo>
                  <a:pt x="38101" y="0"/>
                </a:lnTo>
                <a:close/>
              </a:path>
              <a:path w="76200" h="513079">
                <a:moveTo>
                  <a:pt x="69850" y="63500"/>
                </a:moveTo>
                <a:lnTo>
                  <a:pt x="47625" y="63500"/>
                </a:lnTo>
                <a:lnTo>
                  <a:pt x="47625" y="76200"/>
                </a:lnTo>
                <a:lnTo>
                  <a:pt x="76200" y="76200"/>
                </a:lnTo>
                <a:lnTo>
                  <a:pt x="69850" y="63500"/>
                </a:lnTo>
                <a:close/>
              </a:path>
            </a:pathLst>
          </a:custGeom>
          <a:solidFill>
            <a:srgbClr val="0000FF"/>
          </a:solidFill>
        </p:spPr>
        <p:txBody>
          <a:bodyPr wrap="square" lIns="0" tIns="0" rIns="0" bIns="0" rtlCol="0"/>
          <a:lstStyle/>
          <a:p/>
        </p:txBody>
      </p:sp>
      <p:sp>
        <p:nvSpPr>
          <p:cNvPr id="15" name="object 15"/>
          <p:cNvSpPr/>
          <p:nvPr/>
        </p:nvSpPr>
        <p:spPr>
          <a:xfrm>
            <a:off x="4271653" y="4828618"/>
            <a:ext cx="76200" cy="554355"/>
          </a:xfrm>
          <a:custGeom>
            <a:avLst/>
            <a:gdLst/>
            <a:ahLst/>
            <a:cxnLst/>
            <a:rect l="l" t="t" r="r" b="b"/>
            <a:pathLst>
              <a:path w="76200" h="554354">
                <a:moveTo>
                  <a:pt x="47625" y="63500"/>
                </a:moveTo>
                <a:lnTo>
                  <a:pt x="28575" y="63500"/>
                </a:lnTo>
                <a:lnTo>
                  <a:pt x="28573" y="554334"/>
                </a:lnTo>
                <a:lnTo>
                  <a:pt x="47623" y="554334"/>
                </a:lnTo>
                <a:lnTo>
                  <a:pt x="47625" y="63500"/>
                </a:lnTo>
                <a:close/>
              </a:path>
              <a:path w="76200" h="554354">
                <a:moveTo>
                  <a:pt x="38100" y="0"/>
                </a:moveTo>
                <a:lnTo>
                  <a:pt x="0" y="76200"/>
                </a:lnTo>
                <a:lnTo>
                  <a:pt x="28574" y="76200"/>
                </a:lnTo>
                <a:lnTo>
                  <a:pt x="28575" y="63500"/>
                </a:lnTo>
                <a:lnTo>
                  <a:pt x="69850" y="63500"/>
                </a:lnTo>
                <a:lnTo>
                  <a:pt x="38100" y="0"/>
                </a:lnTo>
                <a:close/>
              </a:path>
              <a:path w="76200" h="554354">
                <a:moveTo>
                  <a:pt x="69850" y="63500"/>
                </a:moveTo>
                <a:lnTo>
                  <a:pt x="47625" y="63500"/>
                </a:lnTo>
                <a:lnTo>
                  <a:pt x="47624" y="76200"/>
                </a:lnTo>
                <a:lnTo>
                  <a:pt x="76200" y="76200"/>
                </a:lnTo>
                <a:lnTo>
                  <a:pt x="69850" y="63500"/>
                </a:lnTo>
                <a:close/>
              </a:path>
            </a:pathLst>
          </a:custGeom>
          <a:solidFill>
            <a:srgbClr val="0000FF"/>
          </a:solidFill>
        </p:spPr>
        <p:txBody>
          <a:bodyPr wrap="square" lIns="0" tIns="0" rIns="0" bIns="0" rtlCol="0"/>
          <a:lstStyle/>
          <a:p/>
        </p:txBody>
      </p:sp>
      <p:sp>
        <p:nvSpPr>
          <p:cNvPr id="16" name="object 16"/>
          <p:cNvSpPr/>
          <p:nvPr/>
        </p:nvSpPr>
        <p:spPr>
          <a:xfrm>
            <a:off x="3683625" y="1358770"/>
            <a:ext cx="76200" cy="541020"/>
          </a:xfrm>
          <a:custGeom>
            <a:avLst/>
            <a:gdLst/>
            <a:ahLst/>
            <a:cxnLst/>
            <a:rect l="l" t="t" r="r" b="b"/>
            <a:pathLst>
              <a:path w="76200" h="541019">
                <a:moveTo>
                  <a:pt x="47626" y="63500"/>
                </a:moveTo>
                <a:lnTo>
                  <a:pt x="28576" y="63500"/>
                </a:lnTo>
                <a:lnTo>
                  <a:pt x="28575" y="541002"/>
                </a:lnTo>
                <a:lnTo>
                  <a:pt x="47625" y="541002"/>
                </a:lnTo>
                <a:lnTo>
                  <a:pt x="47626" y="63500"/>
                </a:lnTo>
                <a:close/>
              </a:path>
              <a:path w="76200" h="541019">
                <a:moveTo>
                  <a:pt x="38101" y="0"/>
                </a:moveTo>
                <a:lnTo>
                  <a:pt x="0" y="76200"/>
                </a:lnTo>
                <a:lnTo>
                  <a:pt x="28576" y="76200"/>
                </a:lnTo>
                <a:lnTo>
                  <a:pt x="28576" y="63500"/>
                </a:lnTo>
                <a:lnTo>
                  <a:pt x="69850" y="63500"/>
                </a:lnTo>
                <a:lnTo>
                  <a:pt x="38101" y="0"/>
                </a:lnTo>
                <a:close/>
              </a:path>
              <a:path w="76200" h="541019">
                <a:moveTo>
                  <a:pt x="69850" y="63500"/>
                </a:moveTo>
                <a:lnTo>
                  <a:pt x="47626" y="63500"/>
                </a:lnTo>
                <a:lnTo>
                  <a:pt x="47626" y="76200"/>
                </a:lnTo>
                <a:lnTo>
                  <a:pt x="76200" y="76200"/>
                </a:lnTo>
                <a:lnTo>
                  <a:pt x="69850" y="63500"/>
                </a:lnTo>
                <a:close/>
              </a:path>
            </a:pathLst>
          </a:custGeom>
          <a:solidFill>
            <a:srgbClr val="0000FF"/>
          </a:solidFill>
        </p:spPr>
        <p:txBody>
          <a:bodyPr wrap="square" lIns="0" tIns="0" rIns="0" bIns="0" rtlCol="0"/>
          <a:lstStyle/>
          <a:p/>
        </p:txBody>
      </p:sp>
      <p:sp>
        <p:nvSpPr>
          <p:cNvPr id="17" name="object 17"/>
          <p:cNvSpPr/>
          <p:nvPr/>
        </p:nvSpPr>
        <p:spPr>
          <a:xfrm>
            <a:off x="4345280" y="3089652"/>
            <a:ext cx="1487805" cy="528955"/>
          </a:xfrm>
          <a:custGeom>
            <a:avLst/>
            <a:gdLst/>
            <a:ahLst/>
            <a:cxnLst/>
            <a:rect l="l" t="t" r="r" b="b"/>
            <a:pathLst>
              <a:path w="1487804" h="528954">
                <a:moveTo>
                  <a:pt x="1412562" y="27035"/>
                </a:moveTo>
                <a:lnTo>
                  <a:pt x="0" y="510355"/>
                </a:lnTo>
                <a:lnTo>
                  <a:pt x="6167" y="528379"/>
                </a:lnTo>
                <a:lnTo>
                  <a:pt x="1418729" y="45059"/>
                </a:lnTo>
                <a:lnTo>
                  <a:pt x="1412562" y="27035"/>
                </a:lnTo>
                <a:close/>
              </a:path>
              <a:path w="1487804" h="528954">
                <a:moveTo>
                  <a:pt x="1476378" y="22924"/>
                </a:moveTo>
                <a:lnTo>
                  <a:pt x="1424576" y="22924"/>
                </a:lnTo>
                <a:lnTo>
                  <a:pt x="1430743" y="40948"/>
                </a:lnTo>
                <a:lnTo>
                  <a:pt x="1418729" y="45059"/>
                </a:lnTo>
                <a:lnTo>
                  <a:pt x="1427980" y="72096"/>
                </a:lnTo>
                <a:lnTo>
                  <a:pt x="1476378" y="22924"/>
                </a:lnTo>
                <a:close/>
              </a:path>
              <a:path w="1487804" h="528954">
                <a:moveTo>
                  <a:pt x="1424576" y="22924"/>
                </a:moveTo>
                <a:lnTo>
                  <a:pt x="1412562" y="27035"/>
                </a:lnTo>
                <a:lnTo>
                  <a:pt x="1418729" y="45059"/>
                </a:lnTo>
                <a:lnTo>
                  <a:pt x="1430743" y="40948"/>
                </a:lnTo>
                <a:lnTo>
                  <a:pt x="1424576" y="22924"/>
                </a:lnTo>
                <a:close/>
              </a:path>
              <a:path w="1487804" h="528954">
                <a:moveTo>
                  <a:pt x="1403311" y="0"/>
                </a:moveTo>
                <a:lnTo>
                  <a:pt x="1412562" y="27035"/>
                </a:lnTo>
                <a:lnTo>
                  <a:pt x="1424576" y="22924"/>
                </a:lnTo>
                <a:lnTo>
                  <a:pt x="1476378" y="22924"/>
                </a:lnTo>
                <a:lnTo>
                  <a:pt x="1487742" y="11379"/>
                </a:lnTo>
                <a:lnTo>
                  <a:pt x="1403311" y="0"/>
                </a:lnTo>
                <a:close/>
              </a:path>
            </a:pathLst>
          </a:custGeom>
          <a:solidFill>
            <a:srgbClr val="0000FF"/>
          </a:solidFill>
        </p:spPr>
        <p:txBody>
          <a:bodyPr wrap="square" lIns="0" tIns="0" rIns="0" bIns="0" rtlCol="0"/>
          <a:lstStyle/>
          <a:p/>
        </p:txBody>
      </p:sp>
      <p:sp>
        <p:nvSpPr>
          <p:cNvPr id="18" name="object 18"/>
          <p:cNvSpPr/>
          <p:nvPr/>
        </p:nvSpPr>
        <p:spPr>
          <a:xfrm>
            <a:off x="5833022" y="3091319"/>
            <a:ext cx="1397635" cy="527050"/>
          </a:xfrm>
          <a:custGeom>
            <a:avLst/>
            <a:gdLst/>
            <a:ahLst/>
            <a:cxnLst/>
            <a:rect l="l" t="t" r="r" b="b"/>
            <a:pathLst>
              <a:path w="1397634" h="527050">
                <a:moveTo>
                  <a:pt x="74856" y="26848"/>
                </a:moveTo>
                <a:lnTo>
                  <a:pt x="68335" y="44746"/>
                </a:lnTo>
                <a:lnTo>
                  <a:pt x="1391011" y="526649"/>
                </a:lnTo>
                <a:lnTo>
                  <a:pt x="1397533" y="508750"/>
                </a:lnTo>
                <a:lnTo>
                  <a:pt x="74856" y="26848"/>
                </a:lnTo>
                <a:close/>
              </a:path>
              <a:path w="1397634" h="527050">
                <a:moveTo>
                  <a:pt x="84639" y="0"/>
                </a:moveTo>
                <a:lnTo>
                  <a:pt x="0" y="9711"/>
                </a:lnTo>
                <a:lnTo>
                  <a:pt x="58553" y="71594"/>
                </a:lnTo>
                <a:lnTo>
                  <a:pt x="68335" y="44746"/>
                </a:lnTo>
                <a:lnTo>
                  <a:pt x="56401" y="40398"/>
                </a:lnTo>
                <a:lnTo>
                  <a:pt x="62923" y="22500"/>
                </a:lnTo>
                <a:lnTo>
                  <a:pt x="76441" y="22500"/>
                </a:lnTo>
                <a:lnTo>
                  <a:pt x="84639" y="0"/>
                </a:lnTo>
                <a:close/>
              </a:path>
              <a:path w="1397634" h="527050">
                <a:moveTo>
                  <a:pt x="62923" y="22500"/>
                </a:moveTo>
                <a:lnTo>
                  <a:pt x="56401" y="40398"/>
                </a:lnTo>
                <a:lnTo>
                  <a:pt x="68335" y="44746"/>
                </a:lnTo>
                <a:lnTo>
                  <a:pt x="74856" y="26848"/>
                </a:lnTo>
                <a:lnTo>
                  <a:pt x="62923" y="22500"/>
                </a:lnTo>
                <a:close/>
              </a:path>
              <a:path w="1397634" h="527050">
                <a:moveTo>
                  <a:pt x="76441" y="22500"/>
                </a:moveTo>
                <a:lnTo>
                  <a:pt x="62923" y="22500"/>
                </a:lnTo>
                <a:lnTo>
                  <a:pt x="74856" y="26848"/>
                </a:lnTo>
                <a:lnTo>
                  <a:pt x="76441" y="22500"/>
                </a:lnTo>
                <a:close/>
              </a:path>
            </a:pathLst>
          </a:custGeom>
          <a:solidFill>
            <a:srgbClr val="0000FF"/>
          </a:solidFill>
        </p:spPr>
        <p:txBody>
          <a:bodyPr wrap="square" lIns="0" tIns="0" rIns="0" bIns="0" rtlCol="0"/>
          <a:lstStyle/>
          <a:p/>
        </p:txBody>
      </p:sp>
      <p:sp>
        <p:nvSpPr>
          <p:cNvPr id="19" name="object 19"/>
          <p:cNvSpPr/>
          <p:nvPr/>
        </p:nvSpPr>
        <p:spPr>
          <a:xfrm>
            <a:off x="1940954" y="2211516"/>
            <a:ext cx="1938655" cy="462280"/>
          </a:xfrm>
          <a:custGeom>
            <a:avLst/>
            <a:gdLst/>
            <a:ahLst/>
            <a:cxnLst/>
            <a:rect l="l" t="t" r="r" b="b"/>
            <a:pathLst>
              <a:path w="1938654" h="462280">
                <a:moveTo>
                  <a:pt x="1861607" y="27889"/>
                </a:moveTo>
                <a:lnTo>
                  <a:pt x="0" y="443101"/>
                </a:lnTo>
                <a:lnTo>
                  <a:pt x="4146" y="461694"/>
                </a:lnTo>
                <a:lnTo>
                  <a:pt x="1865754" y="46482"/>
                </a:lnTo>
                <a:lnTo>
                  <a:pt x="1861607" y="27889"/>
                </a:lnTo>
                <a:close/>
              </a:path>
              <a:path w="1938654" h="462280">
                <a:moveTo>
                  <a:pt x="1932490" y="25125"/>
                </a:moveTo>
                <a:lnTo>
                  <a:pt x="1873999" y="25125"/>
                </a:lnTo>
                <a:lnTo>
                  <a:pt x="1878145" y="43718"/>
                </a:lnTo>
                <a:lnTo>
                  <a:pt x="1865754" y="46482"/>
                </a:lnTo>
                <a:lnTo>
                  <a:pt x="1871974" y="74372"/>
                </a:lnTo>
                <a:lnTo>
                  <a:pt x="1932490" y="25125"/>
                </a:lnTo>
                <a:close/>
              </a:path>
              <a:path w="1938654" h="462280">
                <a:moveTo>
                  <a:pt x="1873999" y="25125"/>
                </a:moveTo>
                <a:lnTo>
                  <a:pt x="1861607" y="27889"/>
                </a:lnTo>
                <a:lnTo>
                  <a:pt x="1865754" y="46482"/>
                </a:lnTo>
                <a:lnTo>
                  <a:pt x="1878145" y="43718"/>
                </a:lnTo>
                <a:lnTo>
                  <a:pt x="1873999" y="25125"/>
                </a:lnTo>
                <a:close/>
              </a:path>
              <a:path w="1938654" h="462280">
                <a:moveTo>
                  <a:pt x="1855387" y="0"/>
                </a:moveTo>
                <a:lnTo>
                  <a:pt x="1861607" y="27889"/>
                </a:lnTo>
                <a:lnTo>
                  <a:pt x="1873999" y="25125"/>
                </a:lnTo>
                <a:lnTo>
                  <a:pt x="1932490" y="25125"/>
                </a:lnTo>
                <a:lnTo>
                  <a:pt x="1938054" y="20598"/>
                </a:lnTo>
                <a:lnTo>
                  <a:pt x="1855387" y="0"/>
                </a:lnTo>
                <a:close/>
              </a:path>
            </a:pathLst>
          </a:custGeom>
          <a:solidFill>
            <a:srgbClr val="0000FF"/>
          </a:solidFill>
        </p:spPr>
        <p:txBody>
          <a:bodyPr wrap="square" lIns="0" tIns="0" rIns="0" bIns="0" rtlCol="0"/>
          <a:lstStyle/>
          <a:p/>
        </p:txBody>
      </p:sp>
      <p:sp>
        <p:nvSpPr>
          <p:cNvPr id="20" name="object 20"/>
          <p:cNvSpPr/>
          <p:nvPr/>
        </p:nvSpPr>
        <p:spPr>
          <a:xfrm>
            <a:off x="3879009" y="2212653"/>
            <a:ext cx="1820545" cy="461009"/>
          </a:xfrm>
          <a:custGeom>
            <a:avLst/>
            <a:gdLst/>
            <a:ahLst/>
            <a:cxnLst/>
            <a:rect l="l" t="t" r="r" b="b"/>
            <a:pathLst>
              <a:path w="1820545" h="461010">
                <a:moveTo>
                  <a:pt x="76338" y="27801"/>
                </a:moveTo>
                <a:lnTo>
                  <a:pt x="71936" y="46335"/>
                </a:lnTo>
                <a:lnTo>
                  <a:pt x="1815914" y="460528"/>
                </a:lnTo>
                <a:lnTo>
                  <a:pt x="1820316" y="441994"/>
                </a:lnTo>
                <a:lnTo>
                  <a:pt x="76338" y="27801"/>
                </a:lnTo>
                <a:close/>
              </a:path>
              <a:path w="1820545" h="461010">
                <a:moveTo>
                  <a:pt x="82941" y="0"/>
                </a:moveTo>
                <a:lnTo>
                  <a:pt x="0" y="19461"/>
                </a:lnTo>
                <a:lnTo>
                  <a:pt x="65333" y="74137"/>
                </a:lnTo>
                <a:lnTo>
                  <a:pt x="71936" y="46335"/>
                </a:lnTo>
                <a:lnTo>
                  <a:pt x="59584" y="43402"/>
                </a:lnTo>
                <a:lnTo>
                  <a:pt x="63986" y="24867"/>
                </a:lnTo>
                <a:lnTo>
                  <a:pt x="77035" y="24867"/>
                </a:lnTo>
                <a:lnTo>
                  <a:pt x="82941" y="0"/>
                </a:lnTo>
                <a:close/>
              </a:path>
              <a:path w="1820545" h="461010">
                <a:moveTo>
                  <a:pt x="63986" y="24867"/>
                </a:moveTo>
                <a:lnTo>
                  <a:pt x="59584" y="43402"/>
                </a:lnTo>
                <a:lnTo>
                  <a:pt x="71936" y="46335"/>
                </a:lnTo>
                <a:lnTo>
                  <a:pt x="76338" y="27801"/>
                </a:lnTo>
                <a:lnTo>
                  <a:pt x="63986" y="24867"/>
                </a:lnTo>
                <a:close/>
              </a:path>
              <a:path w="1820545" h="461010">
                <a:moveTo>
                  <a:pt x="77035" y="24867"/>
                </a:moveTo>
                <a:lnTo>
                  <a:pt x="63986" y="24867"/>
                </a:lnTo>
                <a:lnTo>
                  <a:pt x="76338" y="27801"/>
                </a:lnTo>
                <a:lnTo>
                  <a:pt x="77035" y="24867"/>
                </a:lnTo>
                <a:close/>
              </a:path>
            </a:pathLst>
          </a:custGeom>
          <a:solidFill>
            <a:srgbClr val="0000FF"/>
          </a:solidFill>
        </p:spPr>
        <p:txBody>
          <a:bodyPr wrap="square" lIns="0" tIns="0" rIns="0" bIns="0" rtlCol="0"/>
          <a:lstStyle/>
          <a:p/>
        </p:txBody>
      </p:sp>
      <p:sp>
        <p:nvSpPr>
          <p:cNvPr id="21" name="object 21"/>
          <p:cNvSpPr txBox="1"/>
          <p:nvPr/>
        </p:nvSpPr>
        <p:spPr>
          <a:xfrm>
            <a:off x="1570193" y="2684779"/>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=6</a:t>
            </a:r>
            <a:endParaRPr sz="2000">
              <a:latin typeface="Times New Roman" panose="02020603050405020304"/>
              <a:cs typeface="Times New Roman" panose="02020603050405020304"/>
            </a:endParaRPr>
          </a:p>
        </p:txBody>
      </p:sp>
      <p:sp>
        <p:nvSpPr>
          <p:cNvPr id="22" name="object 22"/>
          <p:cNvSpPr/>
          <p:nvPr/>
        </p:nvSpPr>
        <p:spPr>
          <a:xfrm>
            <a:off x="1710529" y="3096192"/>
            <a:ext cx="76200" cy="513080"/>
          </a:xfrm>
          <a:custGeom>
            <a:avLst/>
            <a:gdLst/>
            <a:ahLst/>
            <a:cxnLst/>
            <a:rect l="l" t="t" r="r" b="b"/>
            <a:pathLst>
              <a:path w="76200" h="513079">
                <a:moveTo>
                  <a:pt x="47625" y="63500"/>
                </a:moveTo>
                <a:lnTo>
                  <a:pt x="28575" y="63500"/>
                </a:lnTo>
                <a:lnTo>
                  <a:pt x="28573" y="512827"/>
                </a:lnTo>
                <a:lnTo>
                  <a:pt x="47623" y="512827"/>
                </a:lnTo>
                <a:lnTo>
                  <a:pt x="47625" y="63500"/>
                </a:lnTo>
                <a:close/>
              </a:path>
              <a:path w="76200" h="513079">
                <a:moveTo>
                  <a:pt x="38100" y="0"/>
                </a:moveTo>
                <a:lnTo>
                  <a:pt x="0" y="76200"/>
                </a:lnTo>
                <a:lnTo>
                  <a:pt x="28574" y="76200"/>
                </a:lnTo>
                <a:lnTo>
                  <a:pt x="28575" y="63500"/>
                </a:lnTo>
                <a:lnTo>
                  <a:pt x="69850" y="63500"/>
                </a:lnTo>
                <a:lnTo>
                  <a:pt x="38100" y="0"/>
                </a:lnTo>
                <a:close/>
              </a:path>
              <a:path w="76200" h="513079">
                <a:moveTo>
                  <a:pt x="69850" y="63500"/>
                </a:moveTo>
                <a:lnTo>
                  <a:pt x="47625" y="63500"/>
                </a:lnTo>
                <a:lnTo>
                  <a:pt x="47624" y="76200"/>
                </a:lnTo>
                <a:lnTo>
                  <a:pt x="76200" y="76200"/>
                </a:lnTo>
                <a:lnTo>
                  <a:pt x="69850" y="63500"/>
                </a:lnTo>
                <a:close/>
              </a:path>
            </a:pathLst>
          </a:custGeom>
          <a:solidFill>
            <a:srgbClr val="0000FF"/>
          </a:solidFill>
        </p:spPr>
        <p:txBody>
          <a:bodyPr wrap="square" lIns="0" tIns="0" rIns="0" bIns="0" rtlCol="0"/>
          <a:lstStyle/>
          <a:p/>
        </p:txBody>
      </p:sp>
      <p:sp>
        <p:nvSpPr>
          <p:cNvPr id="23" name="object 23"/>
          <p:cNvSpPr txBox="1"/>
          <p:nvPr/>
        </p:nvSpPr>
        <p:spPr>
          <a:xfrm>
            <a:off x="4127581" y="3538220"/>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=7</a:t>
            </a:r>
            <a:endParaRPr sz="2000">
              <a:latin typeface="Times New Roman" panose="02020603050405020304"/>
              <a:cs typeface="Times New Roman" panose="02020603050405020304"/>
            </a:endParaRPr>
          </a:p>
        </p:txBody>
      </p:sp>
      <p:sp>
        <p:nvSpPr>
          <p:cNvPr id="24" name="object 24"/>
          <p:cNvSpPr/>
          <p:nvPr/>
        </p:nvSpPr>
        <p:spPr>
          <a:xfrm>
            <a:off x="4288556" y="3940133"/>
            <a:ext cx="76200" cy="554355"/>
          </a:xfrm>
          <a:custGeom>
            <a:avLst/>
            <a:gdLst/>
            <a:ahLst/>
            <a:cxnLst/>
            <a:rect l="l" t="t" r="r" b="b"/>
            <a:pathLst>
              <a:path w="76200" h="554354">
                <a:moveTo>
                  <a:pt x="47625" y="63499"/>
                </a:moveTo>
                <a:lnTo>
                  <a:pt x="28575" y="63499"/>
                </a:lnTo>
                <a:lnTo>
                  <a:pt x="28573" y="554334"/>
                </a:lnTo>
                <a:lnTo>
                  <a:pt x="47623" y="554334"/>
                </a:lnTo>
                <a:lnTo>
                  <a:pt x="47625" y="63499"/>
                </a:lnTo>
                <a:close/>
              </a:path>
              <a:path w="76200" h="554354">
                <a:moveTo>
                  <a:pt x="38100" y="0"/>
                </a:moveTo>
                <a:lnTo>
                  <a:pt x="0" y="76199"/>
                </a:lnTo>
                <a:lnTo>
                  <a:pt x="28574" y="76199"/>
                </a:lnTo>
                <a:lnTo>
                  <a:pt x="28575" y="63499"/>
                </a:lnTo>
                <a:lnTo>
                  <a:pt x="69850" y="63499"/>
                </a:lnTo>
                <a:lnTo>
                  <a:pt x="38100" y="0"/>
                </a:lnTo>
                <a:close/>
              </a:path>
              <a:path w="76200" h="554354">
                <a:moveTo>
                  <a:pt x="69850" y="63499"/>
                </a:moveTo>
                <a:lnTo>
                  <a:pt x="47625" y="63499"/>
                </a:lnTo>
                <a:lnTo>
                  <a:pt x="47624" y="76199"/>
                </a:lnTo>
                <a:lnTo>
                  <a:pt x="76200" y="76199"/>
                </a:lnTo>
                <a:lnTo>
                  <a:pt x="69850" y="63499"/>
                </a:lnTo>
                <a:close/>
              </a:path>
            </a:pathLst>
          </a:custGeom>
          <a:solidFill>
            <a:srgbClr val="0000FF"/>
          </a:solidFill>
        </p:spPr>
        <p:txBody>
          <a:bodyPr wrap="square" lIns="0" tIns="0" rIns="0" bIns="0" rtlCol="0"/>
          <a:lstStyle/>
          <a:p/>
        </p:txBody>
      </p:sp>
      <p:sp>
        <p:nvSpPr>
          <p:cNvPr id="25" name="object 25"/>
          <p:cNvSpPr txBox="1"/>
          <p:nvPr/>
        </p:nvSpPr>
        <p:spPr>
          <a:xfrm>
            <a:off x="6945994" y="3538220"/>
            <a:ext cx="6972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=8</a:t>
            </a:r>
            <a:endParaRPr sz="2000">
              <a:latin typeface="Times New Roman" panose="02020603050405020304"/>
              <a:cs typeface="Times New Roman" panose="02020603050405020304"/>
            </a:endParaRPr>
          </a:p>
        </p:txBody>
      </p:sp>
      <p:sp>
        <p:nvSpPr>
          <p:cNvPr id="26" name="object 26"/>
          <p:cNvSpPr/>
          <p:nvPr/>
        </p:nvSpPr>
        <p:spPr>
          <a:xfrm>
            <a:off x="7106968" y="3940134"/>
            <a:ext cx="76200" cy="554355"/>
          </a:xfrm>
          <a:custGeom>
            <a:avLst/>
            <a:gdLst/>
            <a:ahLst/>
            <a:cxnLst/>
            <a:rect l="l" t="t" r="r" b="b"/>
            <a:pathLst>
              <a:path w="76200" h="554354">
                <a:moveTo>
                  <a:pt x="47625" y="63500"/>
                </a:moveTo>
                <a:lnTo>
                  <a:pt x="28575" y="63500"/>
                </a:lnTo>
                <a:lnTo>
                  <a:pt x="28575" y="554334"/>
                </a:lnTo>
                <a:lnTo>
                  <a:pt x="47625" y="554334"/>
                </a:lnTo>
                <a:lnTo>
                  <a:pt x="47625" y="63500"/>
                </a:lnTo>
                <a:close/>
              </a:path>
              <a:path w="76200" h="554354">
                <a:moveTo>
                  <a:pt x="38100" y="0"/>
                </a:moveTo>
                <a:lnTo>
                  <a:pt x="0" y="76200"/>
                </a:lnTo>
                <a:lnTo>
                  <a:pt x="28575" y="76200"/>
                </a:lnTo>
                <a:lnTo>
                  <a:pt x="28575" y="63500"/>
                </a:lnTo>
                <a:lnTo>
                  <a:pt x="69850" y="63500"/>
                </a:lnTo>
                <a:lnTo>
                  <a:pt x="38100" y="0"/>
                </a:lnTo>
                <a:close/>
              </a:path>
              <a:path w="76200" h="554354">
                <a:moveTo>
                  <a:pt x="69850" y="63500"/>
                </a:moveTo>
                <a:lnTo>
                  <a:pt x="47625" y="63500"/>
                </a:lnTo>
                <a:lnTo>
                  <a:pt x="47625" y="76200"/>
                </a:lnTo>
                <a:lnTo>
                  <a:pt x="76200" y="76200"/>
                </a:lnTo>
                <a:lnTo>
                  <a:pt x="69850" y="63500"/>
                </a:lnTo>
                <a:close/>
              </a:path>
            </a:pathLst>
          </a:custGeom>
          <a:solidFill>
            <a:srgbClr val="0000FF"/>
          </a:solidFill>
        </p:spPr>
        <p:txBody>
          <a:bodyPr wrap="square" lIns="0" tIns="0" rIns="0" bIns="0" rtlCol="0"/>
          <a:lstStyle/>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继承属性</a:t>
            </a:r>
            <a:endParaRPr sz="3900"/>
          </a:p>
        </p:txBody>
      </p:sp>
      <p:sp>
        <p:nvSpPr>
          <p:cNvPr id="5" name="object 5"/>
          <p:cNvSpPr txBox="1"/>
          <p:nvPr/>
        </p:nvSpPr>
        <p:spPr>
          <a:xfrm>
            <a:off x="307340" y="1272400"/>
            <a:ext cx="8428355" cy="3045460"/>
          </a:xfrm>
          <a:prstGeom prst="rect">
            <a:avLst/>
          </a:prstGeom>
        </p:spPr>
        <p:txBody>
          <a:bodyPr vert="horz" wrap="square" lIns="0" tIns="31115" rIns="0" bIns="0" rtlCol="0">
            <a:spAutoFit/>
          </a:bodyPr>
          <a:lstStyle/>
          <a:p>
            <a:pPr marL="355600" marR="206375" indent="-342900">
              <a:lnSpc>
                <a:spcPts val="3250"/>
              </a:lnSpc>
              <a:spcBef>
                <a:spcPts val="2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分析树中，一个结点的</a:t>
            </a:r>
            <a:r>
              <a:rPr sz="4125" b="1" spc="67" baseline="1000" dirty="0">
                <a:solidFill>
                  <a:srgbClr val="0000FF"/>
                </a:solidFill>
                <a:latin typeface="黑体" panose="02010609060101010101" charset="-122"/>
                <a:cs typeface="黑体" panose="02010609060101010101" charset="-122"/>
              </a:rPr>
              <a:t>继承属性</a:t>
            </a:r>
            <a:r>
              <a:rPr sz="4125" b="1" spc="67" baseline="1000" dirty="0">
                <a:latin typeface="黑体" panose="02010609060101010101" charset="-122"/>
                <a:cs typeface="黑体" panose="02010609060101010101" charset="-122"/>
              </a:rPr>
              <a:t>值由该结点的父结 </a:t>
            </a:r>
            <a:r>
              <a:rPr sz="2750" b="1" spc="45" dirty="0">
                <a:latin typeface="黑体" panose="02010609060101010101" charset="-122"/>
                <a:cs typeface="黑体" panose="02010609060101010101" charset="-122"/>
              </a:rPr>
              <a:t>点和</a:t>
            </a:r>
            <a:r>
              <a:rPr sz="2750" b="1" spc="20" dirty="0">
                <a:latin typeface="宋体" panose="02010600030101010101" pitchFamily="2" charset="-122"/>
                <a:cs typeface="宋体" panose="02010600030101010101" pitchFamily="2" charset="-122"/>
              </a:rPr>
              <a:t>/</a:t>
            </a:r>
            <a:r>
              <a:rPr sz="2750" b="1" spc="45" dirty="0">
                <a:latin typeface="黑体" panose="02010609060101010101" charset="-122"/>
                <a:cs typeface="黑体" panose="02010609060101010101" charset="-122"/>
              </a:rPr>
              <a:t>或它的兄弟结点的属性值决定。</a:t>
            </a:r>
            <a:endParaRPr sz="2750">
              <a:latin typeface="黑体" panose="02010609060101010101" charset="-122"/>
              <a:cs typeface="黑体" panose="02010609060101010101" charset="-122"/>
            </a:endParaRPr>
          </a:p>
          <a:p>
            <a:pPr marL="355600" marR="206375" indent="-342900">
              <a:lnSpc>
                <a:spcPts val="3280"/>
              </a:lnSpc>
              <a:spcBef>
                <a:spcPts val="86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可用继承属性表示程序设计语言结构中</a:t>
            </a:r>
            <a:r>
              <a:rPr sz="4125" b="1" spc="67" baseline="1000" dirty="0">
                <a:solidFill>
                  <a:srgbClr val="0000FF"/>
                </a:solidFill>
                <a:latin typeface="黑体" panose="02010609060101010101" charset="-122"/>
                <a:cs typeface="黑体" panose="02010609060101010101" charset="-122"/>
              </a:rPr>
              <a:t>上下文之间 </a:t>
            </a:r>
            <a:r>
              <a:rPr sz="2750" b="1" spc="45" dirty="0">
                <a:solidFill>
                  <a:srgbClr val="0000FF"/>
                </a:solidFill>
                <a:latin typeface="黑体" panose="02010609060101010101" charset="-122"/>
                <a:cs typeface="黑体" panose="02010609060101010101" charset="-122"/>
              </a:rPr>
              <a:t>的依赖关系</a:t>
            </a:r>
            <a:endParaRPr sz="2750">
              <a:latin typeface="黑体" panose="02010609060101010101" charset="-122"/>
              <a:cs typeface="黑体" panose="02010609060101010101" charset="-122"/>
            </a:endParaRPr>
          </a:p>
          <a:p>
            <a:pPr marL="755650" lvl="1" indent="-285750">
              <a:lnSpc>
                <a:spcPct val="100000"/>
              </a:lnSpc>
              <a:spcBef>
                <a:spcPts val="63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可以跟踪一个标识符的类型</a:t>
            </a:r>
            <a:endParaRPr sz="3525" baseline="1000">
              <a:latin typeface="黑体" panose="02010609060101010101" charset="-122"/>
              <a:cs typeface="黑体" panose="02010609060101010101" charset="-122"/>
            </a:endParaRPr>
          </a:p>
          <a:p>
            <a:pPr marL="755650" marR="5080" lvl="1" indent="-285750">
              <a:lnSpc>
                <a:spcPct val="102000"/>
              </a:lnSpc>
              <a:spcBef>
                <a:spcPts val="51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可以跟踪一个标识符，了解它是出现在赋值号的右边还是 </a:t>
            </a:r>
            <a:r>
              <a:rPr sz="2350" b="1" spc="50" dirty="0">
                <a:latin typeface="黑体" panose="02010609060101010101" charset="-122"/>
                <a:cs typeface="黑体" panose="02010609060101010101" charset="-122"/>
              </a:rPr>
              <a:t>左边，以确定是需要该标识符的值还是地址。</a:t>
            </a:r>
            <a:endParaRPr sz="2350">
              <a:latin typeface="黑体" panose="02010609060101010101" charset="-122"/>
              <a:cs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315468"/>
            <a:ext cx="8204200" cy="513080"/>
          </a:xfrm>
          <a:prstGeom prst="rect">
            <a:avLst/>
          </a:prstGeom>
        </p:spPr>
        <p:txBody>
          <a:bodyPr vert="horz" wrap="square" lIns="0" tIns="12700" rIns="0" bIns="0" rtlCol="0">
            <a:spAutoFit/>
          </a:bodyPr>
          <a:lstStyle/>
          <a:p>
            <a:pPr marL="12700">
              <a:lnSpc>
                <a:spcPct val="100000"/>
              </a:lnSpc>
              <a:spcBef>
                <a:spcPts val="100"/>
              </a:spcBef>
            </a:pPr>
            <a:r>
              <a:rPr sz="3100" spc="95" dirty="0"/>
              <a:t>用继承属性</a:t>
            </a:r>
            <a:r>
              <a:rPr sz="3200" spc="-5" dirty="0">
                <a:latin typeface="Verdana" panose="020B0604030504040204"/>
                <a:cs typeface="Verdana" panose="020B0604030504040204"/>
              </a:rPr>
              <a:t>L.in</a:t>
            </a:r>
            <a:r>
              <a:rPr sz="3100" spc="95" dirty="0"/>
              <a:t>传递类型信息的语法制导定义</a:t>
            </a:r>
            <a:endParaRPr sz="3100">
              <a:latin typeface="Verdana" panose="020B0604030504040204"/>
              <a:cs typeface="Verdana" panose="020B0604030504040204"/>
            </a:endParaRPr>
          </a:p>
        </p:txBody>
      </p:sp>
      <p:sp>
        <p:nvSpPr>
          <p:cNvPr id="5" name="object 5"/>
          <p:cNvSpPr txBox="1"/>
          <p:nvPr/>
        </p:nvSpPr>
        <p:spPr>
          <a:xfrm>
            <a:off x="307340" y="4169155"/>
            <a:ext cx="8191500" cy="1638300"/>
          </a:xfrm>
          <a:prstGeom prst="rect">
            <a:avLst/>
          </a:prstGeom>
        </p:spPr>
        <p:txBody>
          <a:bodyPr vert="horz" wrap="square" lIns="0" tIns="6985" rIns="0" bIns="0" rtlCol="0">
            <a:spAutoFit/>
          </a:bodyPr>
          <a:lstStyle/>
          <a:p>
            <a:pPr marL="355600" marR="5080" indent="-342900">
              <a:lnSpc>
                <a:spcPct val="101000"/>
              </a:lnSpc>
              <a:spcBef>
                <a:spcPts val="55"/>
              </a:spcBef>
              <a:buClr>
                <a:srgbClr val="0000FF"/>
              </a:buClr>
              <a:buSzPct val="71000"/>
              <a:buFont typeface="Arial" panose="020B0604020202020204"/>
              <a:buChar char="■"/>
              <a:tabLst>
                <a:tab pos="354965" algn="l"/>
                <a:tab pos="355600" algn="l"/>
              </a:tabLst>
            </a:pPr>
            <a:r>
              <a:rPr sz="2400" b="1" dirty="0">
                <a:latin typeface="Times New Roman" panose="02020603050405020304"/>
                <a:cs typeface="Times New Roman" panose="02020603050405020304"/>
              </a:rPr>
              <a:t>D</a:t>
            </a:r>
            <a:r>
              <a:rPr sz="3525" b="1" spc="75" baseline="1000" dirty="0">
                <a:latin typeface="黑体" panose="02010609060101010101" charset="-122"/>
                <a:cs typeface="黑体" panose="02010609060101010101" charset="-122"/>
              </a:rPr>
              <a:t>产生的声明语句包含了类型关键字</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nt</a:t>
            </a:r>
            <a:r>
              <a:rPr sz="3525" b="1" spc="75" baseline="1000" dirty="0">
                <a:latin typeface="黑体" panose="02010609060101010101" charset="-122"/>
                <a:cs typeface="黑体" panose="02010609060101010101" charset="-122"/>
              </a:rPr>
              <a:t>或</a:t>
            </a:r>
            <a:r>
              <a:rPr sz="2400" b="1" spc="-5" dirty="0">
                <a:latin typeface="Times New Roman" panose="02020603050405020304"/>
                <a:cs typeface="Times New Roman" panose="02020603050405020304"/>
              </a:rPr>
              <a:t>re</a:t>
            </a:r>
            <a:r>
              <a:rPr sz="2400" b="1" dirty="0">
                <a:latin typeface="Times New Roman" panose="02020603050405020304"/>
                <a:cs typeface="Times New Roman" panose="02020603050405020304"/>
              </a:rPr>
              <a:t>a</a:t>
            </a:r>
            <a:r>
              <a:rPr sz="2400" b="1" spc="-5" dirty="0">
                <a:latin typeface="Times New Roman" panose="02020603050405020304"/>
                <a:cs typeface="Times New Roman" panose="02020603050405020304"/>
              </a:rPr>
              <a:t>l</a:t>
            </a:r>
            <a:r>
              <a:rPr sz="3525" b="1" spc="67" baseline="1000" dirty="0">
                <a:latin typeface="黑体" panose="02010609060101010101" charset="-122"/>
                <a:cs typeface="黑体" panose="02010609060101010101" charset="-122"/>
              </a:rPr>
              <a:t>，后跟一个标 </a:t>
            </a:r>
            <a:r>
              <a:rPr sz="2350" b="1" spc="50" dirty="0">
                <a:latin typeface="黑体" panose="02010609060101010101" charset="-122"/>
                <a:cs typeface="黑体" panose="02010609060101010101" charset="-122"/>
              </a:rPr>
              <a:t>识符表。</a:t>
            </a:r>
            <a:endParaRPr sz="2350">
              <a:latin typeface="黑体" panose="02010609060101010101" charset="-122"/>
              <a:cs typeface="黑体" panose="02010609060101010101" charset="-122"/>
            </a:endParaRPr>
          </a:p>
          <a:p>
            <a:pPr marL="355600" indent="-342900">
              <a:lnSpc>
                <a:spcPct val="100000"/>
              </a:lnSpc>
              <a:spcBef>
                <a:spcPts val="665"/>
              </a:spcBef>
              <a:buClr>
                <a:srgbClr val="0000FF"/>
              </a:buClr>
              <a:buSzPct val="71000"/>
              <a:buFont typeface="Arial" panose="020B0604020202020204"/>
              <a:buChar char="■"/>
              <a:tabLst>
                <a:tab pos="354965" algn="l"/>
                <a:tab pos="355600" algn="l"/>
              </a:tabLst>
            </a:pPr>
            <a:r>
              <a:rPr sz="2400" b="1" spc="-5" dirty="0">
                <a:latin typeface="Times New Roman" panose="02020603050405020304"/>
                <a:cs typeface="Times New Roman" panose="02020603050405020304"/>
              </a:rPr>
              <a:t>T</a:t>
            </a:r>
            <a:r>
              <a:rPr sz="3525" b="1" spc="75" baseline="1000" dirty="0">
                <a:latin typeface="黑体" panose="02010609060101010101" charset="-122"/>
                <a:cs typeface="黑体" panose="02010609060101010101" charset="-122"/>
              </a:rPr>
              <a:t>有综合属性</a:t>
            </a:r>
            <a:r>
              <a:rPr sz="2400" b="1" spc="5" dirty="0">
                <a:latin typeface="Times New Roman" panose="02020603050405020304"/>
                <a:cs typeface="Times New Roman" panose="02020603050405020304"/>
              </a:rPr>
              <a:t>type</a:t>
            </a:r>
            <a:r>
              <a:rPr sz="3525" b="1" spc="7"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其值由声明中的关键字确定。</a:t>
            </a:r>
            <a:endParaRPr sz="3525" baseline="1000">
              <a:latin typeface="黑体" panose="02010609060101010101" charset="-122"/>
              <a:cs typeface="黑体" panose="02010609060101010101" charset="-122"/>
            </a:endParaRPr>
          </a:p>
          <a:p>
            <a:pPr marL="355600" indent="-342900">
              <a:lnSpc>
                <a:spcPct val="100000"/>
              </a:lnSpc>
              <a:spcBef>
                <a:spcPts val="525"/>
              </a:spcBef>
              <a:buClr>
                <a:srgbClr val="0000FF"/>
              </a:buClr>
              <a:buSzPct val="71000"/>
              <a:buFont typeface="Arial" panose="020B0604020202020204"/>
              <a:buChar char="■"/>
              <a:tabLst>
                <a:tab pos="354965" algn="l"/>
                <a:tab pos="355600" algn="l"/>
              </a:tabLst>
            </a:pPr>
            <a:r>
              <a:rPr sz="2400" b="1" spc="-5" dirty="0">
                <a:latin typeface="Times New Roman" panose="02020603050405020304"/>
                <a:cs typeface="Times New Roman" panose="02020603050405020304"/>
              </a:rPr>
              <a:t>L</a:t>
            </a:r>
            <a:r>
              <a:rPr sz="3525" b="1" spc="75" baseline="1000" dirty="0">
                <a:latin typeface="黑体" panose="02010609060101010101" charset="-122"/>
                <a:cs typeface="黑体" panose="02010609060101010101" charset="-122"/>
              </a:rPr>
              <a:t>的继承属性</a:t>
            </a:r>
            <a:r>
              <a:rPr sz="2400" b="1" spc="5" dirty="0">
                <a:latin typeface="Times New Roman" panose="02020603050405020304"/>
                <a:cs typeface="Times New Roman" panose="02020603050405020304"/>
              </a:rPr>
              <a:t>L.in</a:t>
            </a:r>
            <a:r>
              <a:rPr sz="3525" b="1" spc="7"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p:txBody>
      </p:sp>
      <p:sp>
        <p:nvSpPr>
          <p:cNvPr id="6" name="object 6"/>
          <p:cNvSpPr txBox="1"/>
          <p:nvPr/>
        </p:nvSpPr>
        <p:spPr>
          <a:xfrm>
            <a:off x="739140" y="5786627"/>
            <a:ext cx="2141855" cy="756920"/>
          </a:xfrm>
          <a:prstGeom prst="rect">
            <a:avLst/>
          </a:prstGeom>
        </p:spPr>
        <p:txBody>
          <a:bodyPr vert="horz" wrap="square" lIns="0" tIns="73660" rIns="0" bIns="0" rtlCol="0">
            <a:spAutoFit/>
          </a:bodyPr>
          <a:lstStyle/>
          <a:p>
            <a:pPr marL="323850" indent="-285750">
              <a:lnSpc>
                <a:spcPct val="100000"/>
              </a:lnSpc>
              <a:spcBef>
                <a:spcPts val="580"/>
              </a:spcBef>
              <a:buClr>
                <a:srgbClr val="0000FF"/>
              </a:buClr>
              <a:buSzPct val="72000"/>
              <a:buFont typeface="Wingdings" panose="05000000000000000000"/>
              <a:buChar char=""/>
              <a:tabLst>
                <a:tab pos="323850" algn="l"/>
              </a:tabLst>
            </a:pPr>
            <a:r>
              <a:rPr sz="2925" b="1" spc="75" baseline="1000" dirty="0">
                <a:latin typeface="黑体" panose="02010609060101010101" charset="-122"/>
                <a:cs typeface="黑体" panose="02010609060101010101" charset="-122"/>
              </a:rPr>
              <a:t>产生式</a:t>
            </a:r>
            <a:r>
              <a:rPr sz="2000" b="1" dirty="0">
                <a:latin typeface="Times New Roman" panose="02020603050405020304"/>
                <a:cs typeface="Times New Roman" panose="02020603050405020304"/>
              </a:rPr>
              <a:t>D</a:t>
            </a:r>
            <a:r>
              <a:rPr sz="2000" dirty="0">
                <a:latin typeface="Symbol" panose="05050102010706020507"/>
                <a:cs typeface="Symbol" panose="05050102010706020507"/>
              </a:rPr>
              <a:t></a:t>
            </a:r>
            <a:r>
              <a:rPr sz="2000" b="1" dirty="0">
                <a:latin typeface="Times New Roman" panose="02020603050405020304"/>
                <a:cs typeface="Times New Roman" panose="02020603050405020304"/>
              </a:rPr>
              <a:t>TL</a:t>
            </a:r>
            <a:endParaRPr sz="2000">
              <a:latin typeface="Times New Roman" panose="02020603050405020304"/>
              <a:cs typeface="Times New Roman" panose="02020603050405020304"/>
            </a:endParaRPr>
          </a:p>
          <a:p>
            <a:pPr marL="323850" indent="-285750">
              <a:lnSpc>
                <a:spcPct val="100000"/>
              </a:lnSpc>
              <a:spcBef>
                <a:spcPts val="480"/>
              </a:spcBef>
              <a:buClr>
                <a:srgbClr val="0000FF"/>
              </a:buClr>
              <a:buSzPct val="72000"/>
              <a:buFont typeface="Wingdings" panose="05000000000000000000"/>
              <a:buChar char=""/>
              <a:tabLst>
                <a:tab pos="323850" algn="l"/>
              </a:tabLst>
            </a:pPr>
            <a:r>
              <a:rPr sz="2925" b="1" spc="75" baseline="1000" dirty="0">
                <a:latin typeface="黑体" panose="02010609060101010101" charset="-122"/>
                <a:cs typeface="黑体" panose="02010609060101010101" charset="-122"/>
              </a:rPr>
              <a:t>产生式</a:t>
            </a:r>
            <a:r>
              <a:rPr sz="2000" b="1" spc="10" dirty="0">
                <a:latin typeface="Times New Roman" panose="02020603050405020304"/>
                <a:cs typeface="Times New Roman" panose="02020603050405020304"/>
              </a:rPr>
              <a:t>L</a:t>
            </a:r>
            <a:r>
              <a:rPr sz="2925" b="1" i="1" spc="15" baseline="1000" dirty="0">
                <a:latin typeface="Symbol" panose="05050102010706020507"/>
                <a:cs typeface="Symbol" panose="05050102010706020507"/>
              </a:rPr>
              <a:t></a:t>
            </a:r>
            <a:r>
              <a:rPr sz="2000" b="1" spc="10" dirty="0">
                <a:latin typeface="Times New Roman" panose="02020603050405020304"/>
                <a:cs typeface="Times New Roman" panose="02020603050405020304"/>
              </a:rPr>
              <a:t>L</a:t>
            </a:r>
            <a:r>
              <a:rPr sz="1950" b="1" spc="15" baseline="-17000" dirty="0">
                <a:latin typeface="Times New Roman" panose="02020603050405020304"/>
                <a:cs typeface="Times New Roman" panose="02020603050405020304"/>
              </a:rPr>
              <a:t>1</a:t>
            </a:r>
            <a:r>
              <a:rPr sz="2000" b="1" spc="10" dirty="0">
                <a:latin typeface="Times New Roman" panose="02020603050405020304"/>
                <a:cs typeface="Times New Roman" panose="02020603050405020304"/>
              </a:rPr>
              <a:t>,</a:t>
            </a:r>
            <a:r>
              <a:rPr sz="2000" b="1" spc="-5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id</a:t>
            </a:r>
            <a:endParaRPr sz="2000">
              <a:latin typeface="Times New Roman" panose="02020603050405020304"/>
              <a:cs typeface="Times New Roman" panose="02020603050405020304"/>
            </a:endParaRPr>
          </a:p>
        </p:txBody>
      </p:sp>
      <p:sp>
        <p:nvSpPr>
          <p:cNvPr id="7" name="object 7"/>
          <p:cNvSpPr txBox="1"/>
          <p:nvPr/>
        </p:nvSpPr>
        <p:spPr>
          <a:xfrm>
            <a:off x="3121977" y="5786627"/>
            <a:ext cx="5370830" cy="756920"/>
          </a:xfrm>
          <a:prstGeom prst="rect">
            <a:avLst/>
          </a:prstGeom>
        </p:spPr>
        <p:txBody>
          <a:bodyPr vert="horz" wrap="square" lIns="0" tIns="73660" rIns="0" bIns="0" rtlCol="0">
            <a:spAutoFit/>
          </a:bodyPr>
          <a:lstStyle/>
          <a:p>
            <a:pPr marL="53975">
              <a:lnSpc>
                <a:spcPct val="100000"/>
              </a:lnSpc>
              <a:spcBef>
                <a:spcPts val="580"/>
              </a:spcBef>
            </a:pPr>
            <a:r>
              <a:rPr sz="2000" b="1" spc="-5" dirty="0">
                <a:latin typeface="Times New Roman" panose="02020603050405020304"/>
                <a:cs typeface="Times New Roman" panose="02020603050405020304"/>
              </a:rPr>
              <a:t>L.in</a:t>
            </a:r>
            <a:r>
              <a:rPr sz="2000" b="1" spc="-30" dirty="0">
                <a:latin typeface="Times New Roman" panose="02020603050405020304"/>
                <a:cs typeface="Times New Roman" panose="02020603050405020304"/>
              </a:rPr>
              <a:t> </a:t>
            </a:r>
            <a:r>
              <a:rPr sz="2925" b="1" spc="75" baseline="1000" dirty="0">
                <a:latin typeface="黑体" panose="02010609060101010101" charset="-122"/>
                <a:cs typeface="黑体" panose="02010609060101010101" charset="-122"/>
              </a:rPr>
              <a:t>表示从其兄弟结点</a:t>
            </a:r>
            <a:r>
              <a:rPr sz="2000" b="1" dirty="0">
                <a:latin typeface="Times New Roman" panose="02020603050405020304"/>
                <a:cs typeface="Times New Roman" panose="02020603050405020304"/>
              </a:rPr>
              <a:t>T</a:t>
            </a:r>
            <a:r>
              <a:rPr sz="2925" b="1" spc="75" baseline="1000" dirty="0">
                <a:latin typeface="黑体" panose="02010609060101010101" charset="-122"/>
                <a:cs typeface="黑体" panose="02010609060101010101" charset="-122"/>
              </a:rPr>
              <a:t>继承下来的类型信息。</a:t>
            </a:r>
            <a:endParaRPr sz="2925" baseline="1000">
              <a:latin typeface="黑体" panose="02010609060101010101" charset="-122"/>
              <a:cs typeface="黑体" panose="02010609060101010101" charset="-122"/>
            </a:endParaRPr>
          </a:p>
          <a:p>
            <a:pPr marL="38100">
              <a:lnSpc>
                <a:spcPct val="100000"/>
              </a:lnSpc>
              <a:spcBef>
                <a:spcPts val="480"/>
              </a:spcBef>
            </a:pPr>
            <a:r>
              <a:rPr sz="2000" b="1" dirty="0">
                <a:latin typeface="Times New Roman" panose="02020603050405020304"/>
                <a:cs typeface="Times New Roman" panose="02020603050405020304"/>
              </a:rPr>
              <a:t>L</a:t>
            </a:r>
            <a:r>
              <a:rPr sz="1950" b="1"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.in</a:t>
            </a:r>
            <a:r>
              <a:rPr sz="2000" b="1" spc="-10" dirty="0">
                <a:latin typeface="Times New Roman" panose="02020603050405020304"/>
                <a:cs typeface="Times New Roman" panose="02020603050405020304"/>
              </a:rPr>
              <a:t> </a:t>
            </a:r>
            <a:r>
              <a:rPr sz="2925" b="1" spc="75" baseline="1000" dirty="0">
                <a:latin typeface="黑体" panose="02010609060101010101" charset="-122"/>
                <a:cs typeface="黑体" panose="02010609060101010101" charset="-122"/>
              </a:rPr>
              <a:t>表示从其父结点</a:t>
            </a:r>
            <a:r>
              <a:rPr sz="2000" b="1" dirty="0">
                <a:latin typeface="Times New Roman" panose="02020603050405020304"/>
                <a:cs typeface="Times New Roman" panose="02020603050405020304"/>
              </a:rPr>
              <a:t>L</a:t>
            </a:r>
            <a:r>
              <a:rPr sz="2925" b="1" spc="75" baseline="1000" dirty="0">
                <a:latin typeface="黑体" panose="02010609060101010101" charset="-122"/>
                <a:cs typeface="黑体" panose="02010609060101010101" charset="-122"/>
              </a:rPr>
              <a:t>继承下来的类型信息</a:t>
            </a:r>
            <a:endParaRPr sz="2925" baseline="1000">
              <a:latin typeface="黑体" panose="02010609060101010101" charset="-122"/>
              <a:cs typeface="黑体" panose="02010609060101010101" charset="-122"/>
            </a:endParaRPr>
          </a:p>
        </p:txBody>
      </p:sp>
      <p:graphicFrame>
        <p:nvGraphicFramePr>
          <p:cNvPr id="8" name="object 8"/>
          <p:cNvGraphicFramePr>
            <a:graphicFrameLocks noGrp="1"/>
          </p:cNvGraphicFramePr>
          <p:nvPr/>
        </p:nvGraphicFramePr>
        <p:xfrm>
          <a:off x="1263650" y="1074737"/>
          <a:ext cx="5375275" cy="2908300"/>
        </p:xfrm>
        <a:graphic>
          <a:graphicData uri="http://schemas.openxmlformats.org/drawingml/2006/table">
            <a:tbl>
              <a:tblPr firstRow="1" bandRow="1">
                <a:tableStyleId>{2D5ABB26-0587-4C30-8999-92F81FD0307C}</a:tableStyleId>
              </a:tblPr>
              <a:tblGrid>
                <a:gridCol w="1682750"/>
                <a:gridCol w="3678554"/>
              </a:tblGrid>
              <a:tr h="474663">
                <a:tc>
                  <a:txBody>
                    <a:bodyPr/>
                    <a:lstStyle/>
                    <a:p>
                      <a:pPr marL="167005">
                        <a:lnSpc>
                          <a:spcPct val="100000"/>
                        </a:lnSpc>
                        <a:spcBef>
                          <a:spcPts val="375"/>
                        </a:spcBef>
                      </a:pPr>
                      <a:r>
                        <a:rPr sz="2350" b="1" spc="50" dirty="0">
                          <a:latin typeface="宋体" panose="02010600030101010101" pitchFamily="2" charset="-122"/>
                          <a:cs typeface="宋体" panose="02010600030101010101" pitchFamily="2" charset="-122"/>
                        </a:rPr>
                        <a:t>产生式</a:t>
                      </a:r>
                      <a:endParaRPr sz="2350">
                        <a:latin typeface="宋体" panose="02010600030101010101" pitchFamily="2" charset="-122"/>
                        <a:cs typeface="宋体" panose="02010600030101010101" pitchFamily="2" charset="-122"/>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7005">
                        <a:lnSpc>
                          <a:spcPct val="100000"/>
                        </a:lnSpc>
                        <a:spcBef>
                          <a:spcPts val="375"/>
                        </a:spcBef>
                      </a:pPr>
                      <a:r>
                        <a:rPr sz="2350" b="1" spc="50" dirty="0">
                          <a:latin typeface="宋体" panose="02010600030101010101" pitchFamily="2" charset="-122"/>
                          <a:cs typeface="宋体" panose="02010600030101010101" pitchFamily="2" charset="-122"/>
                        </a:rPr>
                        <a:t>语义规则</a:t>
                      </a:r>
                      <a:endParaRPr sz="2350">
                        <a:latin typeface="宋体" panose="02010600030101010101" pitchFamily="2" charset="-122"/>
                        <a:cs typeface="宋体" panose="02010600030101010101" pitchFamily="2" charset="-122"/>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167005">
                        <a:lnSpc>
                          <a:spcPts val="2595"/>
                        </a:lnSpc>
                      </a:pPr>
                      <a:r>
                        <a:rPr sz="2400" b="1" spc="10" dirty="0">
                          <a:latin typeface="Times New Roman" panose="02020603050405020304"/>
                          <a:cs typeface="Times New Roman" panose="02020603050405020304"/>
                        </a:rPr>
                        <a:t>D</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TL</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7005">
                        <a:lnSpc>
                          <a:spcPts val="2595"/>
                        </a:lnSpc>
                      </a:pPr>
                      <a:r>
                        <a:rPr sz="2400" b="1" spc="-20" dirty="0">
                          <a:latin typeface="Times New Roman" panose="02020603050405020304"/>
                          <a:cs typeface="Times New Roman" panose="02020603050405020304"/>
                        </a:rPr>
                        <a:t>L.in=T.type</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161925">
                        <a:lnSpc>
                          <a:spcPts val="2810"/>
                        </a:lnSpc>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int</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1925">
                        <a:lnSpc>
                          <a:spcPts val="2810"/>
                        </a:lnSpc>
                      </a:pPr>
                      <a:r>
                        <a:rPr sz="2400" b="1" spc="-15" dirty="0">
                          <a:latin typeface="Times New Roman" panose="02020603050405020304"/>
                          <a:cs typeface="Times New Roman" panose="02020603050405020304"/>
                        </a:rPr>
                        <a:t>T.type=integer</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161925">
                        <a:lnSpc>
                          <a:spcPts val="2400"/>
                        </a:lnSpc>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real</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1925">
                        <a:lnSpc>
                          <a:spcPts val="2400"/>
                        </a:lnSpc>
                      </a:pPr>
                      <a:r>
                        <a:rPr sz="2400" b="1" spc="-25" dirty="0">
                          <a:latin typeface="Times New Roman" panose="02020603050405020304"/>
                          <a:cs typeface="Times New Roman" panose="02020603050405020304"/>
                        </a:rPr>
                        <a:t>T.type=real</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62000">
                <a:tc>
                  <a:txBody>
                    <a:bodyPr/>
                    <a:lstStyle/>
                    <a:p>
                      <a:pPr marL="167005">
                        <a:lnSpc>
                          <a:spcPts val="2500"/>
                        </a:lnSpc>
                      </a:pPr>
                      <a:r>
                        <a:rPr sz="2400" b="1" spc="5" dirty="0">
                          <a:latin typeface="Times New Roman" panose="02020603050405020304"/>
                          <a:cs typeface="Times New Roman" panose="02020603050405020304"/>
                        </a:rPr>
                        <a:t>L</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L</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,id</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7005">
                        <a:lnSpc>
                          <a:spcPts val="2500"/>
                        </a:lnSpc>
                      </a:pPr>
                      <a:r>
                        <a:rPr sz="2400" b="1" spc="-5" dirty="0">
                          <a:latin typeface="Times New Roman" panose="02020603050405020304"/>
                          <a:cs typeface="Times New Roman" panose="02020603050405020304"/>
                        </a:rPr>
                        <a:t>L</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.in=L.in</a:t>
                      </a:r>
                      <a:endParaRPr sz="2400">
                        <a:latin typeface="Times New Roman" panose="02020603050405020304"/>
                        <a:cs typeface="Times New Roman" panose="02020603050405020304"/>
                      </a:endParaRPr>
                    </a:p>
                    <a:p>
                      <a:pPr marL="167005">
                        <a:lnSpc>
                          <a:spcPct val="100000"/>
                        </a:lnSpc>
                        <a:spcBef>
                          <a:spcPts val="25"/>
                        </a:spcBef>
                      </a:pPr>
                      <a:r>
                        <a:rPr sz="2400" b="1" spc="-10" dirty="0">
                          <a:latin typeface="Times New Roman" panose="02020603050405020304"/>
                          <a:cs typeface="Times New Roman" panose="02020603050405020304"/>
                        </a:rPr>
                        <a:t>addtype(id.entry, </a:t>
                      </a:r>
                      <a:r>
                        <a:rPr sz="2400" b="1" spc="-5" dirty="0">
                          <a:latin typeface="Times New Roman" panose="02020603050405020304"/>
                          <a:cs typeface="Times New Roman" panose="02020603050405020304"/>
                        </a:rPr>
                        <a:t>L.in)</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2912">
                <a:tc>
                  <a:txBody>
                    <a:bodyPr/>
                    <a:lstStyle/>
                    <a:p>
                      <a:pPr marL="167005">
                        <a:lnSpc>
                          <a:spcPts val="2595"/>
                        </a:lnSpc>
                      </a:pPr>
                      <a:r>
                        <a:rPr sz="2400" b="1" spc="5" dirty="0">
                          <a:latin typeface="Times New Roman" panose="02020603050405020304"/>
                          <a:cs typeface="Times New Roman" panose="02020603050405020304"/>
                        </a:rPr>
                        <a:t>L</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id</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7005">
                        <a:lnSpc>
                          <a:spcPts val="2595"/>
                        </a:lnSpc>
                      </a:pPr>
                      <a:r>
                        <a:rPr sz="2400" b="1" spc="-10" dirty="0">
                          <a:latin typeface="Times New Roman" panose="02020603050405020304"/>
                          <a:cs typeface="Times New Roman" panose="02020603050405020304"/>
                        </a:rPr>
                        <a:t>addtype(id.entry, </a:t>
                      </a:r>
                      <a:r>
                        <a:rPr sz="2400" b="1" spc="-5" dirty="0">
                          <a:latin typeface="Times New Roman" panose="02020603050405020304"/>
                          <a:cs typeface="Times New Roman" panose="02020603050405020304"/>
                        </a:rPr>
                        <a:t>L.in)</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923761" y="6566916"/>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87621"/>
            <a:ext cx="4102100"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语法制导翻译技术</a:t>
            </a:r>
            <a:endParaRPr sz="3900"/>
          </a:p>
        </p:txBody>
      </p:sp>
      <p:sp>
        <p:nvSpPr>
          <p:cNvPr id="6" name="object 6"/>
          <p:cNvSpPr txBox="1"/>
          <p:nvPr/>
        </p:nvSpPr>
        <p:spPr>
          <a:xfrm>
            <a:off x="491490" y="1177823"/>
            <a:ext cx="6021705" cy="4116070"/>
          </a:xfrm>
          <a:prstGeom prst="rect">
            <a:avLst/>
          </a:prstGeom>
        </p:spPr>
        <p:txBody>
          <a:bodyPr vert="horz" wrap="square" lIns="0" tIns="124460" rIns="0" bIns="0" rtlCol="0">
            <a:spAutoFit/>
          </a:bodyPr>
          <a:lstStyle/>
          <a:p>
            <a:pPr marL="1036320">
              <a:lnSpc>
                <a:spcPct val="100000"/>
              </a:lnSpc>
              <a:spcBef>
                <a:spcPts val="980"/>
              </a:spcBef>
            </a:pPr>
            <a:r>
              <a:rPr sz="3100" b="1" spc="95" dirty="0">
                <a:latin typeface="黑体" panose="02010609060101010101" charset="-122"/>
                <a:cs typeface="黑体" panose="02010609060101010101" charset="-122"/>
              </a:rPr>
              <a:t>语法制导翻译概述</a:t>
            </a:r>
            <a:endParaRPr sz="3100">
              <a:latin typeface="黑体" panose="02010609060101010101" charset="-122"/>
              <a:cs typeface="黑体" panose="02010609060101010101" charset="-122"/>
            </a:endParaRPr>
          </a:p>
          <a:p>
            <a:pPr marL="1036320" lvl="1" indent="-1024255">
              <a:lnSpc>
                <a:spcPct val="100000"/>
              </a:lnSpc>
              <a:spcBef>
                <a:spcPts val="885"/>
              </a:spcBef>
              <a:buAutoNum type="arabicPeriod"/>
              <a:tabLst>
                <a:tab pos="1035685" algn="l"/>
                <a:tab pos="1036955" algn="l"/>
              </a:tabLst>
            </a:pPr>
            <a:r>
              <a:rPr sz="3100" b="1" spc="95" dirty="0">
                <a:latin typeface="黑体" panose="02010609060101010101" charset="-122"/>
                <a:cs typeface="黑体" panose="02010609060101010101" charset="-122"/>
              </a:rPr>
              <a:t>语法制导定义及翻译方案</a:t>
            </a:r>
            <a:endParaRPr sz="3100">
              <a:latin typeface="黑体" panose="02010609060101010101" charset="-122"/>
              <a:cs typeface="黑体" panose="02010609060101010101" charset="-122"/>
            </a:endParaRPr>
          </a:p>
          <a:p>
            <a:pPr marL="1036320" lvl="1" indent="-1024255">
              <a:lnSpc>
                <a:spcPct val="100000"/>
              </a:lnSpc>
              <a:spcBef>
                <a:spcPts val="705"/>
              </a:spcBef>
              <a:buSzPct val="97000"/>
              <a:buAutoNum type="arabicPeriod"/>
              <a:tabLst>
                <a:tab pos="1035685" algn="l"/>
                <a:tab pos="1036955" algn="l"/>
              </a:tabLst>
            </a:pPr>
            <a:r>
              <a:rPr sz="3200" b="1" dirty="0">
                <a:latin typeface="Verdana" panose="020B0604030504040204"/>
                <a:cs typeface="Verdana" panose="020B0604030504040204"/>
              </a:rPr>
              <a:t>S-</a:t>
            </a:r>
            <a:r>
              <a:rPr sz="3100" b="1" spc="95" dirty="0">
                <a:latin typeface="黑体" panose="02010609060101010101" charset="-122"/>
                <a:cs typeface="黑体" panose="02010609060101010101" charset="-122"/>
              </a:rPr>
              <a:t>属性定义的自底向上翻译</a:t>
            </a:r>
            <a:endParaRPr sz="3100">
              <a:latin typeface="黑体" panose="02010609060101010101" charset="-122"/>
              <a:cs typeface="黑体" panose="02010609060101010101" charset="-122"/>
            </a:endParaRPr>
          </a:p>
          <a:p>
            <a:pPr marL="1036320" lvl="1" indent="-1024255">
              <a:lnSpc>
                <a:spcPct val="100000"/>
              </a:lnSpc>
              <a:spcBef>
                <a:spcPts val="770"/>
              </a:spcBef>
              <a:buSzPct val="97000"/>
              <a:buAutoNum type="arabicPeriod"/>
              <a:tabLst>
                <a:tab pos="1035685" algn="l"/>
                <a:tab pos="1036955" algn="l"/>
              </a:tabLst>
            </a:pPr>
            <a:r>
              <a:rPr sz="3200" b="1" spc="-5" dirty="0">
                <a:latin typeface="Verdana" panose="020B0604030504040204"/>
                <a:cs typeface="Verdana" panose="020B0604030504040204"/>
              </a:rPr>
              <a:t>L</a:t>
            </a:r>
            <a:r>
              <a:rPr sz="3200" b="1" dirty="0">
                <a:latin typeface="Verdana" panose="020B0604030504040204"/>
                <a:cs typeface="Verdana" panose="020B0604030504040204"/>
              </a:rPr>
              <a:t>-</a:t>
            </a:r>
            <a:r>
              <a:rPr sz="3100" b="1" spc="95" dirty="0">
                <a:latin typeface="黑体" panose="02010609060101010101" charset="-122"/>
                <a:cs typeface="黑体" panose="02010609060101010101" charset="-122"/>
              </a:rPr>
              <a:t>属性定义的自顶向下翻译</a:t>
            </a:r>
            <a:endParaRPr sz="3100">
              <a:latin typeface="黑体" panose="02010609060101010101" charset="-122"/>
              <a:cs typeface="黑体" panose="02010609060101010101" charset="-122"/>
            </a:endParaRPr>
          </a:p>
          <a:p>
            <a:pPr marL="1036320" lvl="1" indent="-1024255">
              <a:lnSpc>
                <a:spcPct val="100000"/>
              </a:lnSpc>
              <a:spcBef>
                <a:spcPts val="770"/>
              </a:spcBef>
              <a:buSzPct val="97000"/>
              <a:buAutoNum type="arabicPeriod"/>
              <a:tabLst>
                <a:tab pos="1035685" algn="l"/>
                <a:tab pos="1036955" algn="l"/>
              </a:tabLst>
            </a:pPr>
            <a:r>
              <a:rPr sz="3200" b="1" spc="-5" dirty="0">
                <a:latin typeface="Verdana" panose="020B0604030504040204"/>
                <a:cs typeface="Verdana" panose="020B0604030504040204"/>
              </a:rPr>
              <a:t>L</a:t>
            </a:r>
            <a:r>
              <a:rPr sz="3200" b="1" dirty="0">
                <a:latin typeface="Verdana" panose="020B0604030504040204"/>
                <a:cs typeface="Verdana" panose="020B0604030504040204"/>
              </a:rPr>
              <a:t>-</a:t>
            </a:r>
            <a:r>
              <a:rPr sz="3100" b="1" spc="95" dirty="0">
                <a:latin typeface="黑体" panose="02010609060101010101" charset="-122"/>
                <a:cs typeface="黑体" panose="02010609060101010101" charset="-122"/>
              </a:rPr>
              <a:t>属性定义的自底向上翻译</a:t>
            </a:r>
            <a:endParaRPr sz="3100">
              <a:latin typeface="黑体" panose="02010609060101010101" charset="-122"/>
              <a:cs typeface="黑体" panose="02010609060101010101" charset="-122"/>
            </a:endParaRPr>
          </a:p>
          <a:p>
            <a:pPr marL="1036320" marR="488950" lvl="1" indent="-1024255">
              <a:lnSpc>
                <a:spcPct val="123000"/>
              </a:lnSpc>
              <a:spcBef>
                <a:spcPts val="60"/>
              </a:spcBef>
              <a:buAutoNum type="arabicPeriod"/>
              <a:tabLst>
                <a:tab pos="1035685" algn="l"/>
                <a:tab pos="1036955" algn="l"/>
              </a:tabLst>
            </a:pPr>
            <a:r>
              <a:rPr sz="3100" b="1" spc="90" dirty="0">
                <a:latin typeface="黑体" panose="02010609060101010101" charset="-122"/>
                <a:cs typeface="黑体" panose="02010609060101010101" charset="-122"/>
              </a:rPr>
              <a:t>通用的语法制导翻译方法 </a:t>
            </a:r>
            <a:r>
              <a:rPr sz="3100" b="1" spc="95" dirty="0">
                <a:latin typeface="黑体" panose="02010609060101010101" charset="-122"/>
                <a:cs typeface="黑体" panose="02010609060101010101" charset="-122"/>
              </a:rPr>
              <a:t>小结</a:t>
            </a:r>
            <a:endParaRPr sz="3100">
              <a:latin typeface="黑体" panose="02010609060101010101" charset="-122"/>
              <a:cs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20</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70840" y="190690"/>
            <a:ext cx="6386830" cy="503555"/>
          </a:xfrm>
          <a:prstGeom prst="rect">
            <a:avLst/>
          </a:prstGeom>
        </p:spPr>
        <p:txBody>
          <a:bodyPr vert="horz" wrap="square" lIns="0" tIns="17145" rIns="0" bIns="0" rtlCol="0">
            <a:spAutoFit/>
          </a:bodyPr>
          <a:lstStyle/>
          <a:p>
            <a:pPr marL="25400">
              <a:lnSpc>
                <a:spcPct val="100000"/>
              </a:lnSpc>
              <a:spcBef>
                <a:spcPts val="135"/>
              </a:spcBef>
            </a:pPr>
            <a:r>
              <a:rPr spc="95" dirty="0"/>
              <a:t>语句</a:t>
            </a:r>
            <a:r>
              <a:rPr spc="45" dirty="0"/>
              <a:t>real</a:t>
            </a:r>
            <a:r>
              <a:rPr spc="5" dirty="0"/>
              <a:t> </a:t>
            </a:r>
            <a:r>
              <a:rPr spc="45" dirty="0"/>
              <a:t>id</a:t>
            </a:r>
            <a:r>
              <a:rPr sz="3075" spc="67" baseline="-19000" dirty="0"/>
              <a:t>1</a:t>
            </a:r>
            <a:r>
              <a:rPr sz="3100" spc="45" dirty="0"/>
              <a:t>,id</a:t>
            </a:r>
            <a:r>
              <a:rPr sz="3075" spc="67" baseline="-19000" dirty="0"/>
              <a:t>2</a:t>
            </a:r>
            <a:r>
              <a:rPr sz="3100" spc="45" dirty="0"/>
              <a:t>,id</a:t>
            </a:r>
            <a:r>
              <a:rPr sz="3075" spc="67" baseline="-19000" dirty="0"/>
              <a:t>3</a:t>
            </a:r>
            <a:r>
              <a:rPr sz="3100" spc="95" dirty="0"/>
              <a:t>的注释分析树</a:t>
            </a:r>
            <a:endParaRPr sz="3100"/>
          </a:p>
        </p:txBody>
      </p:sp>
      <p:sp>
        <p:nvSpPr>
          <p:cNvPr id="6" name="object 6"/>
          <p:cNvSpPr txBox="1"/>
          <p:nvPr/>
        </p:nvSpPr>
        <p:spPr>
          <a:xfrm>
            <a:off x="2738437" y="1041908"/>
            <a:ext cx="2457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D</a:t>
            </a:r>
            <a:endParaRPr sz="2400">
              <a:latin typeface="Times New Roman" panose="02020603050405020304"/>
              <a:cs typeface="Times New Roman" panose="02020603050405020304"/>
            </a:endParaRPr>
          </a:p>
        </p:txBody>
      </p:sp>
      <p:sp>
        <p:nvSpPr>
          <p:cNvPr id="7" name="object 7"/>
          <p:cNvSpPr/>
          <p:nvPr/>
        </p:nvSpPr>
        <p:spPr>
          <a:xfrm>
            <a:off x="2939401" y="1449467"/>
            <a:ext cx="1709420" cy="347345"/>
          </a:xfrm>
          <a:custGeom>
            <a:avLst/>
            <a:gdLst/>
            <a:ahLst/>
            <a:cxnLst/>
            <a:rect l="l" t="t" r="r" b="b"/>
            <a:pathLst>
              <a:path w="1709420" h="347344">
                <a:moveTo>
                  <a:pt x="0" y="0"/>
                </a:moveTo>
                <a:lnTo>
                  <a:pt x="1708799" y="346785"/>
                </a:lnTo>
              </a:path>
            </a:pathLst>
          </a:custGeom>
          <a:ln w="17463">
            <a:solidFill>
              <a:srgbClr val="000000"/>
            </a:solidFill>
          </a:ln>
        </p:spPr>
        <p:txBody>
          <a:bodyPr wrap="square" lIns="0" tIns="0" rIns="0" bIns="0" rtlCol="0"/>
          <a:lstStyle/>
          <a:p/>
        </p:txBody>
      </p:sp>
      <p:sp>
        <p:nvSpPr>
          <p:cNvPr id="8" name="object 8"/>
          <p:cNvSpPr/>
          <p:nvPr/>
        </p:nvSpPr>
        <p:spPr>
          <a:xfrm>
            <a:off x="1123949" y="1447800"/>
            <a:ext cx="1626235" cy="365125"/>
          </a:xfrm>
          <a:custGeom>
            <a:avLst/>
            <a:gdLst/>
            <a:ahLst/>
            <a:cxnLst/>
            <a:rect l="l" t="t" r="r" b="b"/>
            <a:pathLst>
              <a:path w="1626235" h="365125">
                <a:moveTo>
                  <a:pt x="1625848" y="0"/>
                </a:moveTo>
                <a:lnTo>
                  <a:pt x="0" y="365125"/>
                </a:lnTo>
              </a:path>
            </a:pathLst>
          </a:custGeom>
          <a:ln w="17463">
            <a:solidFill>
              <a:srgbClr val="000000"/>
            </a:solidFill>
          </a:ln>
        </p:spPr>
        <p:txBody>
          <a:bodyPr wrap="square" lIns="0" tIns="0" rIns="0" bIns="0" rtlCol="0"/>
          <a:lstStyle/>
          <a:p/>
        </p:txBody>
      </p:sp>
      <p:sp>
        <p:nvSpPr>
          <p:cNvPr id="9" name="object 9"/>
          <p:cNvSpPr txBox="1"/>
          <p:nvPr/>
        </p:nvSpPr>
        <p:spPr>
          <a:xfrm>
            <a:off x="3282010" y="3419347"/>
            <a:ext cx="1892300" cy="391160"/>
          </a:xfrm>
          <a:prstGeom prst="rect">
            <a:avLst/>
          </a:prstGeom>
        </p:spPr>
        <p:txBody>
          <a:bodyPr vert="horz" wrap="square" lIns="0" tIns="12700" rIns="0" bIns="0" rtlCol="0">
            <a:spAutoFit/>
          </a:bodyPr>
          <a:lstStyle/>
          <a:p>
            <a:pPr marL="38100">
              <a:lnSpc>
                <a:spcPct val="100000"/>
              </a:lnSpc>
              <a:spcBef>
                <a:spcPts val="100"/>
              </a:spcBef>
              <a:tabLst>
                <a:tab pos="1485265" algn="l"/>
              </a:tabLst>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id</a:t>
            </a:r>
            <a:r>
              <a:rPr sz="2400" b="1" spc="-7" baseline="-17000" dirty="0">
                <a:latin typeface="Times New Roman" panose="02020603050405020304"/>
                <a:cs typeface="Times New Roman" panose="02020603050405020304"/>
              </a:rPr>
              <a:t>2</a:t>
            </a:r>
            <a:endParaRPr sz="2400" baseline="-17000">
              <a:latin typeface="Times New Roman" panose="02020603050405020304"/>
              <a:cs typeface="Times New Roman" panose="02020603050405020304"/>
            </a:endParaRPr>
          </a:p>
        </p:txBody>
      </p:sp>
      <p:sp>
        <p:nvSpPr>
          <p:cNvPr id="10" name="object 10"/>
          <p:cNvSpPr txBox="1"/>
          <p:nvPr/>
        </p:nvSpPr>
        <p:spPr>
          <a:xfrm>
            <a:off x="4729810" y="2581147"/>
            <a:ext cx="1816100" cy="391160"/>
          </a:xfrm>
          <a:prstGeom prst="rect">
            <a:avLst/>
          </a:prstGeom>
        </p:spPr>
        <p:txBody>
          <a:bodyPr vert="horz" wrap="square" lIns="0" tIns="12700" rIns="0" bIns="0" rtlCol="0">
            <a:spAutoFit/>
          </a:bodyPr>
          <a:lstStyle/>
          <a:p>
            <a:pPr marL="38100">
              <a:lnSpc>
                <a:spcPct val="100000"/>
              </a:lnSpc>
              <a:spcBef>
                <a:spcPts val="100"/>
              </a:spcBef>
              <a:tabLst>
                <a:tab pos="1409065" algn="l"/>
              </a:tabLst>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id</a:t>
            </a:r>
            <a:r>
              <a:rPr sz="2400" b="1" spc="-7" baseline="-17000" dirty="0">
                <a:latin typeface="Times New Roman" panose="02020603050405020304"/>
                <a:cs typeface="Times New Roman" panose="02020603050405020304"/>
              </a:rPr>
              <a:t>3</a:t>
            </a:r>
            <a:endParaRPr sz="2400" baseline="-17000">
              <a:latin typeface="Times New Roman" panose="02020603050405020304"/>
              <a:cs typeface="Times New Roman" panose="02020603050405020304"/>
            </a:endParaRPr>
          </a:p>
        </p:txBody>
      </p:sp>
      <p:sp>
        <p:nvSpPr>
          <p:cNvPr id="11" name="object 11"/>
          <p:cNvSpPr/>
          <p:nvPr/>
        </p:nvSpPr>
        <p:spPr>
          <a:xfrm>
            <a:off x="3360139" y="2967037"/>
            <a:ext cx="3175" cy="452755"/>
          </a:xfrm>
          <a:custGeom>
            <a:avLst/>
            <a:gdLst/>
            <a:ahLst/>
            <a:cxnLst/>
            <a:rect l="l" t="t" r="r" b="b"/>
            <a:pathLst>
              <a:path w="3175" h="452754">
                <a:moveTo>
                  <a:pt x="0" y="0"/>
                </a:moveTo>
                <a:lnTo>
                  <a:pt x="2777" y="452458"/>
                </a:lnTo>
              </a:path>
            </a:pathLst>
          </a:custGeom>
          <a:ln w="17463">
            <a:solidFill>
              <a:srgbClr val="000000"/>
            </a:solidFill>
          </a:ln>
        </p:spPr>
        <p:txBody>
          <a:bodyPr wrap="square" lIns="0" tIns="0" rIns="0" bIns="0" rtlCol="0"/>
          <a:lstStyle/>
          <a:p/>
        </p:txBody>
      </p:sp>
      <p:sp>
        <p:nvSpPr>
          <p:cNvPr id="12" name="object 12"/>
          <p:cNvSpPr/>
          <p:nvPr/>
        </p:nvSpPr>
        <p:spPr>
          <a:xfrm>
            <a:off x="1838325" y="2967037"/>
            <a:ext cx="1449705" cy="462280"/>
          </a:xfrm>
          <a:custGeom>
            <a:avLst/>
            <a:gdLst/>
            <a:ahLst/>
            <a:cxnLst/>
            <a:rect l="l" t="t" r="r" b="b"/>
            <a:pathLst>
              <a:path w="1449704" h="462279">
                <a:moveTo>
                  <a:pt x="1449611" y="0"/>
                </a:moveTo>
                <a:lnTo>
                  <a:pt x="0" y="461963"/>
                </a:lnTo>
              </a:path>
            </a:pathLst>
          </a:custGeom>
          <a:ln w="17463">
            <a:solidFill>
              <a:srgbClr val="000000"/>
            </a:solidFill>
          </a:ln>
        </p:spPr>
        <p:txBody>
          <a:bodyPr wrap="square" lIns="0" tIns="0" rIns="0" bIns="0" rtlCol="0"/>
          <a:lstStyle/>
          <a:p/>
        </p:txBody>
      </p:sp>
      <p:sp>
        <p:nvSpPr>
          <p:cNvPr id="13" name="object 13"/>
          <p:cNvSpPr/>
          <p:nvPr/>
        </p:nvSpPr>
        <p:spPr>
          <a:xfrm>
            <a:off x="3440672" y="2982247"/>
            <a:ext cx="1422400" cy="447040"/>
          </a:xfrm>
          <a:custGeom>
            <a:avLst/>
            <a:gdLst/>
            <a:ahLst/>
            <a:cxnLst/>
            <a:rect l="l" t="t" r="r" b="b"/>
            <a:pathLst>
              <a:path w="1422400" h="447039">
                <a:moveTo>
                  <a:pt x="0" y="0"/>
                </a:moveTo>
                <a:lnTo>
                  <a:pt x="1421840" y="446754"/>
                </a:lnTo>
              </a:path>
            </a:pathLst>
          </a:custGeom>
          <a:ln w="17463">
            <a:solidFill>
              <a:srgbClr val="000000"/>
            </a:solidFill>
          </a:ln>
        </p:spPr>
        <p:txBody>
          <a:bodyPr wrap="square" lIns="0" tIns="0" rIns="0" bIns="0" rtlCol="0"/>
          <a:lstStyle/>
          <a:p/>
        </p:txBody>
      </p:sp>
      <p:sp>
        <p:nvSpPr>
          <p:cNvPr id="14" name="object 14"/>
          <p:cNvSpPr/>
          <p:nvPr/>
        </p:nvSpPr>
        <p:spPr>
          <a:xfrm>
            <a:off x="1844675" y="3827462"/>
            <a:ext cx="1905" cy="440055"/>
          </a:xfrm>
          <a:custGeom>
            <a:avLst/>
            <a:gdLst/>
            <a:ahLst/>
            <a:cxnLst/>
            <a:rect l="l" t="t" r="r" b="b"/>
            <a:pathLst>
              <a:path w="1905" h="440054">
                <a:moveTo>
                  <a:pt x="0" y="0"/>
                </a:moveTo>
                <a:lnTo>
                  <a:pt x="1588" y="439738"/>
                </a:lnTo>
              </a:path>
            </a:pathLst>
          </a:custGeom>
          <a:ln w="17463">
            <a:solidFill>
              <a:srgbClr val="000000"/>
            </a:solidFill>
          </a:ln>
        </p:spPr>
        <p:txBody>
          <a:bodyPr wrap="square" lIns="0" tIns="0" rIns="0" bIns="0" rtlCol="0"/>
          <a:lstStyle/>
          <a:p/>
        </p:txBody>
      </p:sp>
      <p:sp>
        <p:nvSpPr>
          <p:cNvPr id="15" name="object 15"/>
          <p:cNvSpPr/>
          <p:nvPr/>
        </p:nvSpPr>
        <p:spPr>
          <a:xfrm>
            <a:off x="4784213" y="2209800"/>
            <a:ext cx="3175" cy="373380"/>
          </a:xfrm>
          <a:custGeom>
            <a:avLst/>
            <a:gdLst/>
            <a:ahLst/>
            <a:cxnLst/>
            <a:rect l="l" t="t" r="r" b="b"/>
            <a:pathLst>
              <a:path w="3175" h="373380">
                <a:moveTo>
                  <a:pt x="0" y="0"/>
                </a:moveTo>
                <a:lnTo>
                  <a:pt x="2708" y="373128"/>
                </a:lnTo>
              </a:path>
            </a:pathLst>
          </a:custGeom>
          <a:ln w="17463">
            <a:solidFill>
              <a:srgbClr val="000000"/>
            </a:solidFill>
          </a:ln>
        </p:spPr>
        <p:txBody>
          <a:bodyPr wrap="square" lIns="0" tIns="0" rIns="0" bIns="0" rtlCol="0"/>
          <a:lstStyle/>
          <a:p/>
        </p:txBody>
      </p:sp>
      <p:sp>
        <p:nvSpPr>
          <p:cNvPr id="16" name="object 16"/>
          <p:cNvSpPr/>
          <p:nvPr/>
        </p:nvSpPr>
        <p:spPr>
          <a:xfrm>
            <a:off x="3362324" y="2209800"/>
            <a:ext cx="1349375" cy="381000"/>
          </a:xfrm>
          <a:custGeom>
            <a:avLst/>
            <a:gdLst/>
            <a:ahLst/>
            <a:cxnLst/>
            <a:rect l="l" t="t" r="r" b="b"/>
            <a:pathLst>
              <a:path w="1349375" h="381000">
                <a:moveTo>
                  <a:pt x="1348762" y="0"/>
                </a:moveTo>
                <a:lnTo>
                  <a:pt x="0" y="381000"/>
                </a:lnTo>
              </a:path>
            </a:pathLst>
          </a:custGeom>
          <a:ln w="17463">
            <a:solidFill>
              <a:srgbClr val="000000"/>
            </a:solidFill>
          </a:ln>
        </p:spPr>
        <p:txBody>
          <a:bodyPr wrap="square" lIns="0" tIns="0" rIns="0" bIns="0" rtlCol="0"/>
          <a:lstStyle/>
          <a:p/>
        </p:txBody>
      </p:sp>
      <p:sp>
        <p:nvSpPr>
          <p:cNvPr id="17" name="object 17"/>
          <p:cNvSpPr/>
          <p:nvPr/>
        </p:nvSpPr>
        <p:spPr>
          <a:xfrm>
            <a:off x="4857338" y="2220821"/>
            <a:ext cx="1324610" cy="370205"/>
          </a:xfrm>
          <a:custGeom>
            <a:avLst/>
            <a:gdLst/>
            <a:ahLst/>
            <a:cxnLst/>
            <a:rect l="l" t="t" r="r" b="b"/>
            <a:pathLst>
              <a:path w="1324610" h="370205">
                <a:moveTo>
                  <a:pt x="0" y="0"/>
                </a:moveTo>
                <a:lnTo>
                  <a:pt x="1324387" y="369979"/>
                </a:lnTo>
              </a:path>
            </a:pathLst>
          </a:custGeom>
          <a:ln w="17463">
            <a:solidFill>
              <a:srgbClr val="000000"/>
            </a:solidFill>
          </a:ln>
        </p:spPr>
        <p:txBody>
          <a:bodyPr wrap="square" lIns="0" tIns="0" rIns="0" bIns="0" rtlCol="0"/>
          <a:lstStyle/>
          <a:p/>
        </p:txBody>
      </p:sp>
      <p:sp>
        <p:nvSpPr>
          <p:cNvPr id="18" name="object 18"/>
          <p:cNvSpPr/>
          <p:nvPr/>
        </p:nvSpPr>
        <p:spPr>
          <a:xfrm>
            <a:off x="1066800" y="2227262"/>
            <a:ext cx="1905" cy="440055"/>
          </a:xfrm>
          <a:custGeom>
            <a:avLst/>
            <a:gdLst/>
            <a:ahLst/>
            <a:cxnLst/>
            <a:rect l="l" t="t" r="r" b="b"/>
            <a:pathLst>
              <a:path w="1905" h="440055">
                <a:moveTo>
                  <a:pt x="0" y="0"/>
                </a:moveTo>
                <a:lnTo>
                  <a:pt x="1588" y="439738"/>
                </a:lnTo>
              </a:path>
            </a:pathLst>
          </a:custGeom>
          <a:ln w="17463">
            <a:solidFill>
              <a:srgbClr val="000000"/>
            </a:solidFill>
          </a:ln>
        </p:spPr>
        <p:txBody>
          <a:bodyPr wrap="square" lIns="0" tIns="0" rIns="0" bIns="0" rtlCol="0"/>
          <a:lstStyle/>
          <a:p/>
        </p:txBody>
      </p:sp>
      <p:sp>
        <p:nvSpPr>
          <p:cNvPr id="19" name="object 19"/>
          <p:cNvSpPr txBox="1"/>
          <p:nvPr/>
        </p:nvSpPr>
        <p:spPr>
          <a:xfrm>
            <a:off x="825500" y="2581147"/>
            <a:ext cx="527050" cy="391160"/>
          </a:xfrm>
          <a:prstGeom prst="rect">
            <a:avLst/>
          </a:prstGeom>
        </p:spPr>
        <p:txBody>
          <a:bodyPr vert="horz" wrap="square" lIns="0" tIns="12700" rIns="0" bIns="0" rtlCol="0">
            <a:spAutoFit/>
          </a:bodyPr>
          <a:lstStyle/>
          <a:p>
            <a:pPr marL="12700">
              <a:lnSpc>
                <a:spcPct val="100000"/>
              </a:lnSpc>
              <a:spcBef>
                <a:spcPts val="100"/>
              </a:spcBef>
            </a:pPr>
            <a:r>
              <a:rPr sz="2400" b="1" spc="-50" dirty="0">
                <a:latin typeface="Times New Roman" panose="02020603050405020304"/>
                <a:cs typeface="Times New Roman" panose="02020603050405020304"/>
              </a:rPr>
              <a:t>r</a:t>
            </a:r>
            <a:r>
              <a:rPr sz="2400" b="1" spc="-5" dirty="0">
                <a:latin typeface="Times New Roman" panose="02020603050405020304"/>
                <a:cs typeface="Times New Roman" panose="02020603050405020304"/>
              </a:rPr>
              <a:t>e</a:t>
            </a:r>
            <a:r>
              <a:rPr sz="2400" b="1" dirty="0">
                <a:latin typeface="Times New Roman" panose="02020603050405020304"/>
                <a:cs typeface="Times New Roman" panose="02020603050405020304"/>
              </a:rPr>
              <a:t>al</a:t>
            </a:r>
            <a:endParaRPr sz="2400">
              <a:latin typeface="Times New Roman" panose="02020603050405020304"/>
              <a:cs typeface="Times New Roman" panose="02020603050405020304"/>
            </a:endParaRPr>
          </a:p>
        </p:txBody>
      </p:sp>
      <p:sp>
        <p:nvSpPr>
          <p:cNvPr id="20" name="object 20"/>
          <p:cNvSpPr txBox="1"/>
          <p:nvPr/>
        </p:nvSpPr>
        <p:spPr>
          <a:xfrm>
            <a:off x="952500" y="1867915"/>
            <a:ext cx="1423035" cy="391160"/>
          </a:xfrm>
          <a:prstGeom prst="rect">
            <a:avLst/>
          </a:prstGeom>
        </p:spPr>
        <p:txBody>
          <a:bodyPr vert="horz" wrap="square" lIns="0" tIns="12700" rIns="0" bIns="0" rtlCol="0">
            <a:spAutoFit/>
          </a:bodyPr>
          <a:lstStyle/>
          <a:p>
            <a:pPr marL="38100">
              <a:lnSpc>
                <a:spcPct val="100000"/>
              </a:lnSpc>
              <a:spcBef>
                <a:spcPts val="100"/>
              </a:spcBef>
            </a:pPr>
            <a:r>
              <a:rPr sz="3600" b="1" baseline="7000" dirty="0">
                <a:latin typeface="Times New Roman" panose="02020603050405020304"/>
                <a:cs typeface="Times New Roman" panose="02020603050405020304"/>
              </a:rPr>
              <a:t>T</a:t>
            </a:r>
            <a:r>
              <a:rPr sz="3600" b="1" spc="-487" baseline="7000" dirty="0">
                <a:latin typeface="Times New Roman" panose="02020603050405020304"/>
                <a:cs typeface="Times New Roman" panose="02020603050405020304"/>
              </a:rPr>
              <a:t> </a:t>
            </a:r>
            <a:r>
              <a:rPr sz="2400" b="1" spc="-10"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type=real</a:t>
            </a:r>
            <a:endParaRPr sz="2000">
              <a:latin typeface="Times New Roman" panose="02020603050405020304"/>
              <a:cs typeface="Times New Roman" panose="02020603050405020304"/>
            </a:endParaRPr>
          </a:p>
        </p:txBody>
      </p:sp>
      <p:sp>
        <p:nvSpPr>
          <p:cNvPr id="21" name="object 21"/>
          <p:cNvSpPr txBox="1"/>
          <p:nvPr/>
        </p:nvSpPr>
        <p:spPr>
          <a:xfrm>
            <a:off x="4655363" y="1773428"/>
            <a:ext cx="1212850" cy="391160"/>
          </a:xfrm>
          <a:prstGeom prst="rect">
            <a:avLst/>
          </a:prstGeom>
        </p:spPr>
        <p:txBody>
          <a:bodyPr vert="horz" wrap="square" lIns="0" tIns="12700" rIns="0" bIns="0" rtlCol="0">
            <a:spAutoFit/>
          </a:bodyPr>
          <a:lstStyle/>
          <a:p>
            <a:pPr marL="38100">
              <a:lnSpc>
                <a:spcPct val="100000"/>
              </a:lnSpc>
              <a:spcBef>
                <a:spcPts val="100"/>
              </a:spcBef>
            </a:pPr>
            <a:r>
              <a:rPr sz="3600" b="1" baseline="-10000" dirty="0">
                <a:latin typeface="Times New Roman" panose="02020603050405020304"/>
                <a:cs typeface="Times New Roman" panose="02020603050405020304"/>
              </a:rPr>
              <a:t>L</a:t>
            </a:r>
            <a:r>
              <a:rPr sz="3600" b="1" spc="-7" baseline="-10000" dirty="0">
                <a:latin typeface="Times New Roman" panose="02020603050405020304"/>
                <a:cs typeface="Times New Roman" panose="02020603050405020304"/>
              </a:rPr>
              <a:t> </a:t>
            </a:r>
            <a:r>
              <a:rPr sz="2400" b="1" spc="-10"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in=real</a:t>
            </a:r>
            <a:endParaRPr sz="2000">
              <a:latin typeface="Times New Roman" panose="02020603050405020304"/>
              <a:cs typeface="Times New Roman" panose="02020603050405020304"/>
            </a:endParaRPr>
          </a:p>
        </p:txBody>
      </p:sp>
      <p:sp>
        <p:nvSpPr>
          <p:cNvPr id="22" name="object 22"/>
          <p:cNvSpPr txBox="1"/>
          <p:nvPr/>
        </p:nvSpPr>
        <p:spPr>
          <a:xfrm>
            <a:off x="3248025" y="2535428"/>
            <a:ext cx="1172210" cy="391160"/>
          </a:xfrm>
          <a:prstGeom prst="rect">
            <a:avLst/>
          </a:prstGeom>
        </p:spPr>
        <p:txBody>
          <a:bodyPr vert="horz" wrap="square" lIns="0" tIns="12700" rIns="0" bIns="0" rtlCol="0">
            <a:spAutoFit/>
          </a:bodyPr>
          <a:lstStyle/>
          <a:p>
            <a:pPr marL="38100">
              <a:lnSpc>
                <a:spcPct val="100000"/>
              </a:lnSpc>
              <a:spcBef>
                <a:spcPts val="100"/>
              </a:spcBef>
            </a:pPr>
            <a:r>
              <a:rPr sz="3600" b="1" baseline="-8000" dirty="0">
                <a:latin typeface="Times New Roman" panose="02020603050405020304"/>
                <a:cs typeface="Times New Roman" panose="02020603050405020304"/>
              </a:rPr>
              <a:t>L</a:t>
            </a:r>
            <a:r>
              <a:rPr sz="3600" b="1" spc="-472" baseline="-8000" dirty="0">
                <a:latin typeface="Times New Roman" panose="02020603050405020304"/>
                <a:cs typeface="Times New Roman" panose="02020603050405020304"/>
              </a:rPr>
              <a:t> </a:t>
            </a:r>
            <a:r>
              <a:rPr sz="2400" b="1" spc="-10"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in=real</a:t>
            </a:r>
            <a:endParaRPr sz="2000">
              <a:latin typeface="Times New Roman" panose="02020603050405020304"/>
              <a:cs typeface="Times New Roman" panose="02020603050405020304"/>
            </a:endParaRPr>
          </a:p>
        </p:txBody>
      </p:sp>
      <p:sp>
        <p:nvSpPr>
          <p:cNvPr id="23" name="object 23"/>
          <p:cNvSpPr txBox="1"/>
          <p:nvPr/>
        </p:nvSpPr>
        <p:spPr>
          <a:xfrm>
            <a:off x="1724025" y="3373628"/>
            <a:ext cx="1160780" cy="391160"/>
          </a:xfrm>
          <a:prstGeom prst="rect">
            <a:avLst/>
          </a:prstGeom>
        </p:spPr>
        <p:txBody>
          <a:bodyPr vert="horz" wrap="square" lIns="0" tIns="12700" rIns="0" bIns="0" rtlCol="0">
            <a:spAutoFit/>
          </a:bodyPr>
          <a:lstStyle/>
          <a:p>
            <a:pPr marL="38100">
              <a:lnSpc>
                <a:spcPct val="100000"/>
              </a:lnSpc>
              <a:spcBef>
                <a:spcPts val="100"/>
              </a:spcBef>
            </a:pPr>
            <a:r>
              <a:rPr sz="3600" b="1" baseline="-8000" dirty="0">
                <a:latin typeface="Times New Roman" panose="02020603050405020304"/>
                <a:cs typeface="Times New Roman" panose="02020603050405020304"/>
              </a:rPr>
              <a:t>L</a:t>
            </a:r>
            <a:r>
              <a:rPr sz="3600" b="1" spc="-592" baseline="-8000" dirty="0">
                <a:latin typeface="Times New Roman" panose="02020603050405020304"/>
                <a:cs typeface="Times New Roman" panose="02020603050405020304"/>
              </a:rPr>
              <a:t> </a:t>
            </a:r>
            <a:r>
              <a:rPr sz="2400" b="1" spc="-10"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in=real</a:t>
            </a:r>
            <a:endParaRPr sz="2000">
              <a:latin typeface="Times New Roman" panose="02020603050405020304"/>
              <a:cs typeface="Times New Roman" panose="02020603050405020304"/>
            </a:endParaRPr>
          </a:p>
        </p:txBody>
      </p:sp>
      <p:sp>
        <p:nvSpPr>
          <p:cNvPr id="24" name="object 24"/>
          <p:cNvSpPr txBox="1"/>
          <p:nvPr/>
        </p:nvSpPr>
        <p:spPr>
          <a:xfrm>
            <a:off x="5463540" y="2147315"/>
            <a:ext cx="2694940" cy="330200"/>
          </a:xfrm>
          <a:prstGeom prst="rect">
            <a:avLst/>
          </a:prstGeom>
        </p:spPr>
        <p:txBody>
          <a:bodyPr vert="horz" wrap="square" lIns="0" tIns="12700" rIns="0" bIns="0" rtlCol="0">
            <a:spAutoFit/>
          </a:bodyPr>
          <a:lstStyle/>
          <a:p>
            <a:pPr marL="38100">
              <a:lnSpc>
                <a:spcPct val="100000"/>
              </a:lnSpc>
              <a:spcBef>
                <a:spcPts val="100"/>
              </a:spcBef>
            </a:pPr>
            <a:r>
              <a:rPr sz="2000" b="1" spc="-10" dirty="0">
                <a:solidFill>
                  <a:srgbClr val="0000FF"/>
                </a:solidFill>
                <a:latin typeface="Times New Roman" panose="02020603050405020304"/>
                <a:cs typeface="Times New Roman" panose="02020603050405020304"/>
              </a:rPr>
              <a:t>addtype(id</a:t>
            </a:r>
            <a:r>
              <a:rPr sz="2400" b="1" spc="-15" baseline="-17000" dirty="0">
                <a:solidFill>
                  <a:srgbClr val="0000FF"/>
                </a:solidFill>
                <a:latin typeface="Times New Roman" panose="02020603050405020304"/>
                <a:cs typeface="Times New Roman" panose="02020603050405020304"/>
              </a:rPr>
              <a:t>3</a:t>
            </a:r>
            <a:r>
              <a:rPr sz="2000" b="1" spc="-10" dirty="0">
                <a:solidFill>
                  <a:srgbClr val="0000FF"/>
                </a:solidFill>
                <a:latin typeface="Times New Roman" panose="02020603050405020304"/>
                <a:cs typeface="Times New Roman" panose="02020603050405020304"/>
              </a:rPr>
              <a:t>.entry,</a:t>
            </a:r>
            <a:r>
              <a:rPr sz="2000" b="1" spc="45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L.in)</a:t>
            </a:r>
            <a:endParaRPr sz="2000">
              <a:latin typeface="Times New Roman" panose="02020603050405020304"/>
              <a:cs typeface="Times New Roman" panose="02020603050405020304"/>
            </a:endParaRPr>
          </a:p>
        </p:txBody>
      </p:sp>
      <p:sp>
        <p:nvSpPr>
          <p:cNvPr id="25" name="object 25"/>
          <p:cNvSpPr txBox="1"/>
          <p:nvPr/>
        </p:nvSpPr>
        <p:spPr>
          <a:xfrm>
            <a:off x="650240" y="3604429"/>
            <a:ext cx="8199755" cy="2783205"/>
          </a:xfrm>
          <a:prstGeom prst="rect">
            <a:avLst/>
          </a:prstGeom>
        </p:spPr>
        <p:txBody>
          <a:bodyPr vert="horz" wrap="square" lIns="0" tIns="170815" rIns="0" bIns="0" rtlCol="0">
            <a:spAutoFit/>
          </a:bodyPr>
          <a:lstStyle/>
          <a:p>
            <a:pPr marL="1345565">
              <a:lnSpc>
                <a:spcPct val="100000"/>
              </a:lnSpc>
              <a:spcBef>
                <a:spcPts val="1345"/>
              </a:spcBef>
            </a:pPr>
            <a:r>
              <a:rPr sz="2000" b="1" spc="-10" dirty="0">
                <a:solidFill>
                  <a:srgbClr val="0000FF"/>
                </a:solidFill>
                <a:latin typeface="Times New Roman" panose="02020603050405020304"/>
                <a:cs typeface="Times New Roman" panose="02020603050405020304"/>
              </a:rPr>
              <a:t>addtype(id</a:t>
            </a:r>
            <a:r>
              <a:rPr sz="2400" b="1" spc="-15" baseline="-17000" dirty="0">
                <a:solidFill>
                  <a:srgbClr val="0000FF"/>
                </a:solidFill>
                <a:latin typeface="Times New Roman" panose="02020603050405020304"/>
                <a:cs typeface="Times New Roman" panose="02020603050405020304"/>
              </a:rPr>
              <a:t>1</a:t>
            </a:r>
            <a:r>
              <a:rPr sz="2000" b="1" spc="-10" dirty="0">
                <a:solidFill>
                  <a:srgbClr val="0000FF"/>
                </a:solidFill>
                <a:latin typeface="Times New Roman" panose="02020603050405020304"/>
                <a:cs typeface="Times New Roman" panose="02020603050405020304"/>
              </a:rPr>
              <a:t>.entry,</a:t>
            </a:r>
            <a:r>
              <a:rPr sz="2000" b="1" spc="5"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L.in)</a:t>
            </a:r>
            <a:endParaRPr sz="2000">
              <a:latin typeface="Times New Roman" panose="02020603050405020304"/>
              <a:cs typeface="Times New Roman" panose="02020603050405020304"/>
            </a:endParaRPr>
          </a:p>
          <a:p>
            <a:pPr marL="1111885">
              <a:lnSpc>
                <a:spcPct val="100000"/>
              </a:lnSpc>
              <a:spcBef>
                <a:spcPts val="1495"/>
              </a:spcBef>
            </a:pPr>
            <a:r>
              <a:rPr sz="2400" b="1" spc="-5" dirty="0">
                <a:latin typeface="Times New Roman" panose="02020603050405020304"/>
                <a:cs typeface="Times New Roman" panose="02020603050405020304"/>
              </a:rPr>
              <a:t>id</a:t>
            </a:r>
            <a:r>
              <a:rPr sz="2400" b="1" spc="-7"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p>
            <a:pPr marL="50800" marR="50800">
              <a:lnSpc>
                <a:spcPct val="101000"/>
              </a:lnSpc>
              <a:spcBef>
                <a:spcPts val="1520"/>
              </a:spcBef>
            </a:pPr>
            <a:r>
              <a:rPr sz="2400" b="1" spc="-5" dirty="0">
                <a:latin typeface="Times New Roman" panose="02020603050405020304"/>
                <a:cs typeface="Times New Roman" panose="02020603050405020304"/>
              </a:rPr>
              <a:t>L</a:t>
            </a:r>
            <a:r>
              <a:rPr sz="3525" b="1" spc="75" baseline="1000" dirty="0">
                <a:latin typeface="黑体" panose="02010609060101010101" charset="-122"/>
                <a:cs typeface="黑体" panose="02010609060101010101" charset="-122"/>
              </a:rPr>
              <a:t>产生式的语义规则使用继承属性</a:t>
            </a:r>
            <a:r>
              <a:rPr sz="2400" b="1" spc="-5" dirty="0">
                <a:latin typeface="Times New Roman" panose="02020603050405020304"/>
                <a:cs typeface="Times New Roman" panose="02020603050405020304"/>
              </a:rPr>
              <a:t>L</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n</a:t>
            </a:r>
            <a:r>
              <a:rPr sz="3525" b="1" spc="67" baseline="1000" dirty="0">
                <a:latin typeface="黑体" panose="02010609060101010101" charset="-122"/>
                <a:cs typeface="黑体" panose="02010609060101010101" charset="-122"/>
              </a:rPr>
              <a:t>把类型信息在分析树中 </a:t>
            </a:r>
            <a:r>
              <a:rPr sz="2350" b="1" spc="50" dirty="0">
                <a:latin typeface="黑体" panose="02010609060101010101" charset="-122"/>
                <a:cs typeface="黑体" panose="02010609060101010101" charset="-122"/>
              </a:rPr>
              <a:t>向下传递；</a:t>
            </a:r>
            <a:endParaRPr sz="2350">
              <a:latin typeface="黑体" panose="02010609060101010101" charset="-122"/>
              <a:cs typeface="黑体" panose="02010609060101010101" charset="-122"/>
            </a:endParaRPr>
          </a:p>
          <a:p>
            <a:pPr marL="50800" marR="43180">
              <a:lnSpc>
                <a:spcPct val="101000"/>
              </a:lnSpc>
              <a:spcBef>
                <a:spcPts val="595"/>
              </a:spcBef>
            </a:pPr>
            <a:r>
              <a:rPr sz="3525" b="1" spc="75" baseline="1000" dirty="0">
                <a:latin typeface="黑体" panose="02010609060101010101" charset="-122"/>
                <a:cs typeface="黑体" panose="02010609060101010101" charset="-122"/>
              </a:rPr>
              <a:t>并通过调用过程</a:t>
            </a:r>
            <a:r>
              <a:rPr sz="2400" b="1" dirty="0">
                <a:latin typeface="Times New Roman" panose="02020603050405020304"/>
                <a:cs typeface="Times New Roman" panose="02020603050405020304"/>
              </a:rPr>
              <a:t>addtyp</a:t>
            </a:r>
            <a:r>
              <a:rPr sz="2400" b="1" spc="-5" dirty="0">
                <a:latin typeface="Times New Roman" panose="02020603050405020304"/>
                <a:cs typeface="Times New Roman" panose="02020603050405020304"/>
              </a:rPr>
              <a:t>e</a:t>
            </a:r>
            <a:r>
              <a:rPr sz="3525" b="1" spc="67" baseline="1000" dirty="0">
                <a:latin typeface="黑体" panose="02010609060101010101" charset="-122"/>
                <a:cs typeface="黑体" panose="02010609060101010101" charset="-122"/>
              </a:rPr>
              <a:t>，把类型信息填入标识符在符号表中 </a:t>
            </a:r>
            <a:r>
              <a:rPr sz="2350" b="1" spc="50" dirty="0">
                <a:latin typeface="黑体" panose="02010609060101010101" charset="-122"/>
                <a:cs typeface="黑体" panose="02010609060101010101" charset="-122"/>
              </a:rPr>
              <a:t>相应的表项中。</a:t>
            </a:r>
            <a:endParaRPr sz="2350">
              <a:latin typeface="黑体" panose="02010609060101010101" charset="-122"/>
              <a:cs typeface="黑体" panose="02010609060101010101" charset="-122"/>
            </a:endParaRPr>
          </a:p>
        </p:txBody>
      </p:sp>
      <p:sp>
        <p:nvSpPr>
          <p:cNvPr id="26" name="object 26"/>
          <p:cNvSpPr txBox="1"/>
          <p:nvPr/>
        </p:nvSpPr>
        <p:spPr>
          <a:xfrm>
            <a:off x="3939540" y="2872740"/>
            <a:ext cx="2694940" cy="330200"/>
          </a:xfrm>
          <a:prstGeom prst="rect">
            <a:avLst/>
          </a:prstGeom>
        </p:spPr>
        <p:txBody>
          <a:bodyPr vert="horz" wrap="square" lIns="0" tIns="12700" rIns="0" bIns="0" rtlCol="0">
            <a:spAutoFit/>
          </a:bodyPr>
          <a:lstStyle/>
          <a:p>
            <a:pPr marL="38100">
              <a:lnSpc>
                <a:spcPct val="100000"/>
              </a:lnSpc>
              <a:spcBef>
                <a:spcPts val="100"/>
              </a:spcBef>
            </a:pPr>
            <a:r>
              <a:rPr sz="2000" b="1" spc="-10" dirty="0">
                <a:solidFill>
                  <a:srgbClr val="0000FF"/>
                </a:solidFill>
                <a:latin typeface="Times New Roman" panose="02020603050405020304"/>
                <a:cs typeface="Times New Roman" panose="02020603050405020304"/>
              </a:rPr>
              <a:t>addtype(id</a:t>
            </a:r>
            <a:r>
              <a:rPr sz="2400" b="1" spc="-15" baseline="-17000" dirty="0">
                <a:solidFill>
                  <a:srgbClr val="0000FF"/>
                </a:solidFill>
                <a:latin typeface="Times New Roman" panose="02020603050405020304"/>
                <a:cs typeface="Times New Roman" panose="02020603050405020304"/>
              </a:rPr>
              <a:t>2</a:t>
            </a:r>
            <a:r>
              <a:rPr sz="2000" b="1" spc="-10" dirty="0">
                <a:solidFill>
                  <a:srgbClr val="0000FF"/>
                </a:solidFill>
                <a:latin typeface="Times New Roman" panose="02020603050405020304"/>
                <a:cs typeface="Times New Roman" panose="02020603050405020304"/>
              </a:rPr>
              <a:t>.entry,</a:t>
            </a:r>
            <a:r>
              <a:rPr sz="2000" b="1" spc="45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L.in)</a:t>
            </a:r>
            <a:endParaRPr sz="2000">
              <a:latin typeface="Times New Roman" panose="02020603050405020304"/>
              <a:cs typeface="Times New Roman" panose="02020603050405020304"/>
            </a:endParaRPr>
          </a:p>
        </p:txBody>
      </p:sp>
      <p:sp>
        <p:nvSpPr>
          <p:cNvPr id="27" name="object 27"/>
          <p:cNvSpPr/>
          <p:nvPr/>
        </p:nvSpPr>
        <p:spPr>
          <a:xfrm>
            <a:off x="1365251" y="2276475"/>
            <a:ext cx="76200" cy="360680"/>
          </a:xfrm>
          <a:custGeom>
            <a:avLst/>
            <a:gdLst/>
            <a:ahLst/>
            <a:cxnLst/>
            <a:rect l="l" t="t" r="r" b="b"/>
            <a:pathLst>
              <a:path w="76200" h="360680">
                <a:moveTo>
                  <a:pt x="42862" y="63500"/>
                </a:moveTo>
                <a:lnTo>
                  <a:pt x="33337" y="63500"/>
                </a:lnTo>
                <a:lnTo>
                  <a:pt x="33336" y="360362"/>
                </a:lnTo>
                <a:lnTo>
                  <a:pt x="42861" y="360362"/>
                </a:lnTo>
                <a:lnTo>
                  <a:pt x="42862" y="63500"/>
                </a:lnTo>
                <a:close/>
              </a:path>
              <a:path w="76200" h="360680">
                <a:moveTo>
                  <a:pt x="38100" y="0"/>
                </a:moveTo>
                <a:lnTo>
                  <a:pt x="0" y="76200"/>
                </a:lnTo>
                <a:lnTo>
                  <a:pt x="33337" y="76200"/>
                </a:lnTo>
                <a:lnTo>
                  <a:pt x="33337" y="63500"/>
                </a:lnTo>
                <a:lnTo>
                  <a:pt x="69850" y="63500"/>
                </a:lnTo>
                <a:lnTo>
                  <a:pt x="38100" y="0"/>
                </a:lnTo>
                <a:close/>
              </a:path>
              <a:path w="76200" h="360680">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
        <p:nvSpPr>
          <p:cNvPr id="28" name="object 28"/>
          <p:cNvSpPr/>
          <p:nvPr/>
        </p:nvSpPr>
        <p:spPr>
          <a:xfrm>
            <a:off x="2997200" y="2041526"/>
            <a:ext cx="1530350" cy="76200"/>
          </a:xfrm>
          <a:custGeom>
            <a:avLst/>
            <a:gdLst/>
            <a:ahLst/>
            <a:cxnLst/>
            <a:rect l="l" t="t" r="r" b="b"/>
            <a:pathLst>
              <a:path w="1530350" h="76200">
                <a:moveTo>
                  <a:pt x="1454150" y="42862"/>
                </a:moveTo>
                <a:lnTo>
                  <a:pt x="1454150" y="76200"/>
                </a:lnTo>
                <a:lnTo>
                  <a:pt x="1520825" y="42862"/>
                </a:lnTo>
                <a:lnTo>
                  <a:pt x="1454150" y="42862"/>
                </a:lnTo>
                <a:close/>
              </a:path>
              <a:path w="1530350" h="76200">
                <a:moveTo>
                  <a:pt x="1454150" y="33337"/>
                </a:moveTo>
                <a:lnTo>
                  <a:pt x="1454150" y="42862"/>
                </a:lnTo>
                <a:lnTo>
                  <a:pt x="1466850" y="42862"/>
                </a:lnTo>
                <a:lnTo>
                  <a:pt x="1466850" y="33337"/>
                </a:lnTo>
                <a:lnTo>
                  <a:pt x="1454150" y="33337"/>
                </a:lnTo>
                <a:close/>
              </a:path>
              <a:path w="1530350" h="76200">
                <a:moveTo>
                  <a:pt x="1454150" y="0"/>
                </a:moveTo>
                <a:lnTo>
                  <a:pt x="1454150" y="33337"/>
                </a:lnTo>
                <a:lnTo>
                  <a:pt x="1466850" y="33337"/>
                </a:lnTo>
                <a:lnTo>
                  <a:pt x="1466850" y="42862"/>
                </a:lnTo>
                <a:lnTo>
                  <a:pt x="1520827" y="42861"/>
                </a:lnTo>
                <a:lnTo>
                  <a:pt x="1530350" y="38100"/>
                </a:lnTo>
                <a:lnTo>
                  <a:pt x="1454150" y="0"/>
                </a:lnTo>
                <a:close/>
              </a:path>
              <a:path w="1530350" h="76200">
                <a:moveTo>
                  <a:pt x="0" y="33336"/>
                </a:moveTo>
                <a:lnTo>
                  <a:pt x="0" y="42861"/>
                </a:lnTo>
                <a:lnTo>
                  <a:pt x="1454150" y="42862"/>
                </a:lnTo>
                <a:lnTo>
                  <a:pt x="1454150" y="33337"/>
                </a:lnTo>
                <a:lnTo>
                  <a:pt x="0" y="33336"/>
                </a:lnTo>
                <a:close/>
              </a:path>
            </a:pathLst>
          </a:custGeom>
          <a:solidFill>
            <a:srgbClr val="0000FF"/>
          </a:solidFill>
        </p:spPr>
        <p:txBody>
          <a:bodyPr wrap="square" lIns="0" tIns="0" rIns="0" bIns="0" rtlCol="0"/>
          <a:lstStyle/>
          <a:p/>
        </p:txBody>
      </p:sp>
      <p:sp>
        <p:nvSpPr>
          <p:cNvPr id="29" name="object 29"/>
          <p:cNvSpPr/>
          <p:nvPr/>
        </p:nvSpPr>
        <p:spPr>
          <a:xfrm>
            <a:off x="3851275" y="2129081"/>
            <a:ext cx="1514475" cy="520065"/>
          </a:xfrm>
          <a:custGeom>
            <a:avLst/>
            <a:gdLst/>
            <a:ahLst/>
            <a:cxnLst/>
            <a:rect l="l" t="t" r="r" b="b"/>
            <a:pathLst>
              <a:path w="1514475" h="520064">
                <a:moveTo>
                  <a:pt x="60279" y="447553"/>
                </a:moveTo>
                <a:lnTo>
                  <a:pt x="0" y="507756"/>
                </a:lnTo>
                <a:lnTo>
                  <a:pt x="84330" y="519857"/>
                </a:lnTo>
                <a:lnTo>
                  <a:pt x="75141" y="492232"/>
                </a:lnTo>
                <a:lnTo>
                  <a:pt x="61756" y="492232"/>
                </a:lnTo>
                <a:lnTo>
                  <a:pt x="58750" y="483195"/>
                </a:lnTo>
                <a:lnTo>
                  <a:pt x="70801" y="479186"/>
                </a:lnTo>
                <a:lnTo>
                  <a:pt x="60279" y="447553"/>
                </a:lnTo>
                <a:close/>
              </a:path>
              <a:path w="1514475" h="520064">
                <a:moveTo>
                  <a:pt x="70801" y="479186"/>
                </a:moveTo>
                <a:lnTo>
                  <a:pt x="58750" y="483195"/>
                </a:lnTo>
                <a:lnTo>
                  <a:pt x="61756" y="492232"/>
                </a:lnTo>
                <a:lnTo>
                  <a:pt x="73807" y="488224"/>
                </a:lnTo>
                <a:lnTo>
                  <a:pt x="70801" y="479186"/>
                </a:lnTo>
                <a:close/>
              </a:path>
              <a:path w="1514475" h="520064">
                <a:moveTo>
                  <a:pt x="73807" y="488224"/>
                </a:moveTo>
                <a:lnTo>
                  <a:pt x="61756" y="492232"/>
                </a:lnTo>
                <a:lnTo>
                  <a:pt x="75141" y="492232"/>
                </a:lnTo>
                <a:lnTo>
                  <a:pt x="73807" y="488224"/>
                </a:lnTo>
                <a:close/>
              </a:path>
              <a:path w="1514475" h="520064">
                <a:moveTo>
                  <a:pt x="1511385" y="0"/>
                </a:moveTo>
                <a:lnTo>
                  <a:pt x="70801" y="479186"/>
                </a:lnTo>
                <a:lnTo>
                  <a:pt x="73807" y="488224"/>
                </a:lnTo>
                <a:lnTo>
                  <a:pt x="1514391" y="9037"/>
                </a:lnTo>
                <a:lnTo>
                  <a:pt x="1511385" y="0"/>
                </a:lnTo>
                <a:close/>
              </a:path>
            </a:pathLst>
          </a:custGeom>
          <a:solidFill>
            <a:srgbClr val="0000FF"/>
          </a:solidFill>
        </p:spPr>
        <p:txBody>
          <a:bodyPr wrap="square" lIns="0" tIns="0" rIns="0" bIns="0" rtlCol="0"/>
          <a:lstStyle/>
          <a:p/>
        </p:txBody>
      </p:sp>
      <p:sp>
        <p:nvSpPr>
          <p:cNvPr id="30" name="object 30"/>
          <p:cNvSpPr/>
          <p:nvPr/>
        </p:nvSpPr>
        <p:spPr>
          <a:xfrm>
            <a:off x="2339975" y="2919699"/>
            <a:ext cx="1586230" cy="590550"/>
          </a:xfrm>
          <a:custGeom>
            <a:avLst/>
            <a:gdLst/>
            <a:ahLst/>
            <a:cxnLst/>
            <a:rect l="l" t="t" r="r" b="b"/>
            <a:pathLst>
              <a:path w="1586229" h="590550">
                <a:moveTo>
                  <a:pt x="58586" y="518886"/>
                </a:moveTo>
                <a:lnTo>
                  <a:pt x="0" y="580737"/>
                </a:lnTo>
                <a:lnTo>
                  <a:pt x="84634" y="590496"/>
                </a:lnTo>
                <a:lnTo>
                  <a:pt x="74817" y="563509"/>
                </a:lnTo>
                <a:lnTo>
                  <a:pt x="61301" y="563509"/>
                </a:lnTo>
                <a:lnTo>
                  <a:pt x="58046" y="554558"/>
                </a:lnTo>
                <a:lnTo>
                  <a:pt x="69982" y="550216"/>
                </a:lnTo>
                <a:lnTo>
                  <a:pt x="58586" y="518886"/>
                </a:lnTo>
                <a:close/>
              </a:path>
              <a:path w="1586229" h="590550">
                <a:moveTo>
                  <a:pt x="69982" y="550216"/>
                </a:moveTo>
                <a:lnTo>
                  <a:pt x="58046" y="554558"/>
                </a:lnTo>
                <a:lnTo>
                  <a:pt x="61301" y="563509"/>
                </a:lnTo>
                <a:lnTo>
                  <a:pt x="73238" y="559167"/>
                </a:lnTo>
                <a:lnTo>
                  <a:pt x="69982" y="550216"/>
                </a:lnTo>
                <a:close/>
              </a:path>
              <a:path w="1586229" h="590550">
                <a:moveTo>
                  <a:pt x="73238" y="559167"/>
                </a:moveTo>
                <a:lnTo>
                  <a:pt x="61301" y="563509"/>
                </a:lnTo>
                <a:lnTo>
                  <a:pt x="74817" y="563509"/>
                </a:lnTo>
                <a:lnTo>
                  <a:pt x="73238" y="559167"/>
                </a:lnTo>
                <a:close/>
              </a:path>
              <a:path w="1586229" h="590550">
                <a:moveTo>
                  <a:pt x="1582696" y="0"/>
                </a:moveTo>
                <a:lnTo>
                  <a:pt x="69982" y="550216"/>
                </a:lnTo>
                <a:lnTo>
                  <a:pt x="73238" y="559167"/>
                </a:lnTo>
                <a:lnTo>
                  <a:pt x="1585953" y="8950"/>
                </a:lnTo>
                <a:lnTo>
                  <a:pt x="1582696" y="0"/>
                </a:lnTo>
                <a:close/>
              </a:path>
            </a:pathLst>
          </a:custGeom>
          <a:solidFill>
            <a:srgbClr val="0000FF"/>
          </a:solidFill>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21</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45533"/>
            <a:ext cx="3343275" cy="623570"/>
          </a:xfrm>
          <a:prstGeom prst="rect">
            <a:avLst/>
          </a:prstGeom>
        </p:spPr>
        <p:txBody>
          <a:bodyPr vert="horz" wrap="square" lIns="0" tIns="15240" rIns="0" bIns="0" rtlCol="0">
            <a:spAutoFit/>
          </a:bodyPr>
          <a:lstStyle/>
          <a:p>
            <a:pPr marL="12700">
              <a:lnSpc>
                <a:spcPct val="100000"/>
              </a:lnSpc>
              <a:spcBef>
                <a:spcPts val="120"/>
              </a:spcBef>
              <a:tabLst>
                <a:tab pos="1801495" algn="l"/>
              </a:tabLst>
            </a:pPr>
            <a:r>
              <a:rPr sz="3900" spc="40" dirty="0"/>
              <a:t>5.1.</a:t>
            </a:r>
            <a:r>
              <a:rPr sz="3900" spc="30" dirty="0"/>
              <a:t>2</a:t>
            </a:r>
            <a:r>
              <a:rPr sz="3900" dirty="0"/>
              <a:t>	</a:t>
            </a:r>
            <a:r>
              <a:rPr sz="3900" spc="90" dirty="0"/>
              <a:t>依赖图</a:t>
            </a:r>
            <a:endParaRPr sz="3900"/>
          </a:p>
        </p:txBody>
      </p:sp>
      <p:sp>
        <p:nvSpPr>
          <p:cNvPr id="6" name="object 6"/>
          <p:cNvSpPr txBox="1"/>
          <p:nvPr/>
        </p:nvSpPr>
        <p:spPr>
          <a:xfrm>
            <a:off x="256540" y="1272400"/>
            <a:ext cx="8501380" cy="3977004"/>
          </a:xfrm>
          <a:prstGeom prst="rect">
            <a:avLst/>
          </a:prstGeom>
        </p:spPr>
        <p:txBody>
          <a:bodyPr vert="horz" wrap="square" lIns="0" tIns="31115" rIns="0" bIns="0" rtlCol="0">
            <a:spAutoFit/>
          </a:bodyPr>
          <a:lstStyle/>
          <a:p>
            <a:pPr marL="406400" marR="228600" indent="-342900" algn="just">
              <a:lnSpc>
                <a:spcPts val="3250"/>
              </a:lnSpc>
              <a:spcBef>
                <a:spcPts val="245"/>
              </a:spcBef>
              <a:buClr>
                <a:srgbClr val="0000FF"/>
              </a:buClr>
              <a:buSzPct val="73000"/>
              <a:buFont typeface="Arial" panose="020B0604020202020204"/>
              <a:buChar char="■"/>
              <a:tabLst>
                <a:tab pos="406400" algn="l"/>
              </a:tabLst>
            </a:pPr>
            <a:r>
              <a:rPr sz="4125" b="1" spc="67" baseline="1000" dirty="0">
                <a:latin typeface="黑体" panose="02010609060101010101" charset="-122"/>
                <a:cs typeface="黑体" panose="02010609060101010101" charset="-122"/>
              </a:rPr>
              <a:t>分析树中，结点的继承属性和综合属性之间的相互 </a:t>
            </a:r>
            <a:r>
              <a:rPr sz="2750" b="1" spc="45" dirty="0">
                <a:latin typeface="黑体" panose="02010609060101010101" charset="-122"/>
                <a:cs typeface="黑体" panose="02010609060101010101" charset="-122"/>
              </a:rPr>
              <a:t>依赖关系可以由依赖图表示。</a:t>
            </a:r>
            <a:endParaRPr sz="2750">
              <a:latin typeface="黑体" panose="02010609060101010101" charset="-122"/>
              <a:cs typeface="黑体" panose="02010609060101010101" charset="-122"/>
            </a:endParaRPr>
          </a:p>
          <a:p>
            <a:pPr marL="406400" marR="189230" indent="-342900" algn="just">
              <a:lnSpc>
                <a:spcPct val="100000"/>
              </a:lnSpc>
              <a:spcBef>
                <a:spcPts val="740"/>
              </a:spcBef>
              <a:buClr>
                <a:srgbClr val="0000FF"/>
              </a:buClr>
              <a:buSzPct val="73000"/>
              <a:buFont typeface="Arial" panose="020B0604020202020204"/>
              <a:buChar char="■"/>
              <a:tabLst>
                <a:tab pos="406400" algn="l"/>
              </a:tabLst>
            </a:pPr>
            <a:r>
              <a:rPr sz="4125" b="1" spc="67" baseline="1000" dirty="0">
                <a:latin typeface="黑体" panose="02010609060101010101" charset="-122"/>
                <a:cs typeface="黑体" panose="02010609060101010101" charset="-122"/>
              </a:rPr>
              <a:t>为每个包含过程调用的语义规则引入一个</a:t>
            </a:r>
            <a:r>
              <a:rPr sz="4125" b="1" spc="67" baseline="1000" dirty="0">
                <a:solidFill>
                  <a:srgbClr val="0000FF"/>
                </a:solidFill>
                <a:latin typeface="黑体" panose="02010609060101010101" charset="-122"/>
                <a:cs typeface="黑体" panose="02010609060101010101" charset="-122"/>
              </a:rPr>
              <a:t>虚拟综合 属性</a:t>
            </a:r>
            <a:r>
              <a:rPr sz="2800" b="1" spc="20" dirty="0">
                <a:latin typeface="Verdana" panose="020B0604030504040204"/>
                <a:cs typeface="Verdana" panose="020B0604030504040204"/>
              </a:rPr>
              <a:t>b</a:t>
            </a:r>
            <a:r>
              <a:rPr sz="4125" b="1" spc="30" baseline="1000" dirty="0">
                <a:latin typeface="黑体" panose="02010609060101010101" charset="-122"/>
                <a:cs typeface="黑体" panose="02010609060101010101" charset="-122"/>
              </a:rPr>
              <a:t>，</a:t>
            </a:r>
            <a:r>
              <a:rPr sz="4125" b="1" spc="67" baseline="1000" dirty="0">
                <a:latin typeface="黑体" panose="02010609060101010101" charset="-122"/>
                <a:cs typeface="黑体" panose="02010609060101010101" charset="-122"/>
              </a:rPr>
              <a:t>以便把语义规则统一为</a:t>
            </a:r>
            <a:r>
              <a:rPr sz="2800" b="1" spc="-5" dirty="0">
                <a:latin typeface="Verdana" panose="020B0604030504040204"/>
                <a:cs typeface="Verdana" panose="020B0604030504040204"/>
              </a:rPr>
              <a:t>b=</a:t>
            </a:r>
            <a:r>
              <a:rPr sz="4125" b="1" spc="-7" baseline="1000" dirty="0">
                <a:latin typeface="Symbol" panose="05050102010706020507"/>
                <a:cs typeface="Symbol" panose="05050102010706020507"/>
              </a:rPr>
              <a:t></a:t>
            </a:r>
            <a:r>
              <a:rPr sz="2800" b="1" spc="-5" dirty="0">
                <a:latin typeface="Verdana" panose="020B0604030504040204"/>
                <a:cs typeface="Verdana" panose="020B0604030504040204"/>
              </a:rPr>
              <a:t>(c</a:t>
            </a:r>
            <a:r>
              <a:rPr sz="2850" b="1" spc="-7" baseline="-18000" dirty="0">
                <a:latin typeface="Verdana" panose="020B0604030504040204"/>
                <a:cs typeface="Verdana" panose="020B0604030504040204"/>
              </a:rPr>
              <a:t>1</a:t>
            </a:r>
            <a:r>
              <a:rPr sz="2800" b="1" spc="-5" dirty="0">
                <a:latin typeface="Verdana" panose="020B0604030504040204"/>
                <a:cs typeface="Verdana" panose="020B0604030504040204"/>
              </a:rPr>
              <a:t>,c</a:t>
            </a:r>
            <a:r>
              <a:rPr sz="2850" b="1" spc="-7" baseline="-18000" dirty="0">
                <a:latin typeface="Verdana" panose="020B0604030504040204"/>
                <a:cs typeface="Verdana" panose="020B0604030504040204"/>
              </a:rPr>
              <a:t>2</a:t>
            </a:r>
            <a:r>
              <a:rPr sz="2800" b="1" spc="-5" dirty="0">
                <a:latin typeface="Verdana" panose="020B0604030504040204"/>
                <a:cs typeface="Verdana" panose="020B0604030504040204"/>
              </a:rPr>
              <a:t>,…,c</a:t>
            </a:r>
            <a:r>
              <a:rPr sz="2850" b="1" spc="-7" baseline="-18000" dirty="0">
                <a:latin typeface="Verdana" panose="020B0604030504040204"/>
                <a:cs typeface="Verdana" panose="020B0604030504040204"/>
              </a:rPr>
              <a:t>k</a:t>
            </a:r>
            <a:r>
              <a:rPr sz="2800" b="1" spc="-5" dirty="0">
                <a:latin typeface="Verdana" panose="020B0604030504040204"/>
                <a:cs typeface="Verdana" panose="020B0604030504040204"/>
              </a:rPr>
              <a:t>)  </a:t>
            </a:r>
            <a:r>
              <a:rPr sz="2750" b="1" spc="45" dirty="0">
                <a:latin typeface="黑体" panose="02010609060101010101" charset="-122"/>
                <a:cs typeface="黑体" panose="02010609060101010101" charset="-122"/>
              </a:rPr>
              <a:t>的形式。</a:t>
            </a:r>
            <a:endParaRPr sz="2750">
              <a:latin typeface="黑体" panose="02010609060101010101" charset="-122"/>
              <a:cs typeface="黑体" panose="02010609060101010101" charset="-122"/>
            </a:endParaRPr>
          </a:p>
          <a:p>
            <a:pPr marL="406400" indent="-342900" algn="just">
              <a:lnSpc>
                <a:spcPct val="100000"/>
              </a:lnSpc>
              <a:spcBef>
                <a:spcPts val="740"/>
              </a:spcBef>
              <a:buClr>
                <a:srgbClr val="0000FF"/>
              </a:buClr>
              <a:buSzPct val="73000"/>
              <a:buFont typeface="Arial" panose="020B0604020202020204"/>
              <a:buChar char="■"/>
              <a:tabLst>
                <a:tab pos="406400" algn="l"/>
              </a:tabLst>
            </a:pPr>
            <a:r>
              <a:rPr sz="4125" b="1" spc="67" baseline="1000" dirty="0">
                <a:latin typeface="黑体" panose="02010609060101010101" charset="-122"/>
                <a:cs typeface="黑体" panose="02010609060101010101" charset="-122"/>
              </a:rPr>
              <a:t>依赖图中：</a:t>
            </a:r>
            <a:endParaRPr sz="4125" baseline="1000">
              <a:latin typeface="黑体" panose="02010609060101010101" charset="-122"/>
              <a:cs typeface="黑体" panose="02010609060101010101" charset="-122"/>
            </a:endParaRPr>
          </a:p>
          <a:p>
            <a:pPr marL="806450" lvl="1" indent="-285750" algn="just">
              <a:lnSpc>
                <a:spcPct val="100000"/>
              </a:lnSpc>
              <a:spcBef>
                <a:spcPts val="700"/>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为每个属性设置一个结点</a:t>
            </a:r>
            <a:endParaRPr sz="3525" baseline="1000">
              <a:latin typeface="黑体" panose="02010609060101010101" charset="-122"/>
              <a:cs typeface="黑体" panose="02010609060101010101" charset="-122"/>
            </a:endParaRPr>
          </a:p>
          <a:p>
            <a:pPr marL="806450" marR="68580" lvl="1" indent="-285750">
              <a:lnSpc>
                <a:spcPct val="101000"/>
              </a:lnSpc>
              <a:spcBef>
                <a:spcPts val="395"/>
              </a:spcBef>
              <a:buClr>
                <a:srgbClr val="0000FF"/>
              </a:buClr>
              <a:buSzPct val="72000"/>
              <a:buFont typeface="Wingdings" panose="05000000000000000000"/>
              <a:buChar char=""/>
              <a:tabLst>
                <a:tab pos="806450" algn="l"/>
              </a:tabLst>
            </a:pPr>
            <a:r>
              <a:rPr sz="3525" b="1" spc="75" baseline="1000" dirty="0">
                <a:latin typeface="黑体" panose="02010609060101010101" charset="-122"/>
                <a:cs typeface="黑体" panose="02010609060101010101" charset="-122"/>
              </a:rPr>
              <a:t>如果属性</a:t>
            </a:r>
            <a:r>
              <a:rPr sz="2400" b="1" spc="-5" dirty="0">
                <a:latin typeface="Verdana" panose="020B0604030504040204"/>
                <a:cs typeface="Verdana" panose="020B0604030504040204"/>
              </a:rPr>
              <a:t>b</a:t>
            </a:r>
            <a:r>
              <a:rPr sz="3525" b="1" spc="75" baseline="1000" dirty="0">
                <a:latin typeface="黑体" panose="02010609060101010101" charset="-122"/>
                <a:cs typeface="黑体" panose="02010609060101010101" charset="-122"/>
              </a:rPr>
              <a:t>依赖于</a:t>
            </a:r>
            <a:r>
              <a:rPr sz="2400" b="1" dirty="0">
                <a:latin typeface="Verdana" panose="020B0604030504040204"/>
                <a:cs typeface="Verdana" panose="020B0604030504040204"/>
              </a:rPr>
              <a:t>c</a:t>
            </a:r>
            <a:r>
              <a:rPr sz="3525" b="1" spc="75" baseline="1000" dirty="0">
                <a:latin typeface="黑体" panose="02010609060101010101" charset="-122"/>
                <a:cs typeface="黑体" panose="02010609060101010101" charset="-122"/>
              </a:rPr>
              <a:t>，那么从属性</a:t>
            </a:r>
            <a:r>
              <a:rPr sz="2400" b="1" dirty="0">
                <a:latin typeface="Verdana" panose="020B0604030504040204"/>
                <a:cs typeface="Verdana" panose="020B0604030504040204"/>
              </a:rPr>
              <a:t>c</a:t>
            </a:r>
            <a:r>
              <a:rPr sz="3525" b="1" spc="67" baseline="1000" dirty="0">
                <a:latin typeface="黑体" panose="02010609060101010101" charset="-122"/>
                <a:cs typeface="黑体" panose="02010609060101010101" charset="-122"/>
              </a:rPr>
              <a:t>的结点有一条有向边连 </a:t>
            </a:r>
            <a:r>
              <a:rPr sz="3525" b="1" spc="75" baseline="1000" dirty="0">
                <a:latin typeface="黑体" panose="02010609060101010101" charset="-122"/>
                <a:cs typeface="黑体" panose="02010609060101010101" charset="-122"/>
              </a:rPr>
              <a:t>到属性</a:t>
            </a:r>
            <a:r>
              <a:rPr sz="2400" b="1" spc="-5" dirty="0">
                <a:latin typeface="Verdana" panose="020B0604030504040204"/>
                <a:cs typeface="Verdana" panose="020B0604030504040204"/>
              </a:rPr>
              <a:t>b</a:t>
            </a:r>
            <a:r>
              <a:rPr sz="3525" b="1" spc="75" baseline="1000" dirty="0">
                <a:latin typeface="黑体" panose="02010609060101010101" charset="-122"/>
                <a:cs typeface="黑体" panose="02010609060101010101" charset="-122"/>
              </a:rPr>
              <a:t>的结点。</a:t>
            </a:r>
            <a:endParaRPr sz="3525" baseline="1000">
              <a:latin typeface="黑体" panose="02010609060101010101" charset="-122"/>
              <a:cs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22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16586"/>
            <a:ext cx="4388485" cy="563880"/>
          </a:xfrm>
          <a:prstGeom prst="rect">
            <a:avLst/>
          </a:prstGeom>
        </p:spPr>
        <p:txBody>
          <a:bodyPr vert="horz" wrap="square" lIns="0" tIns="16510" rIns="0" bIns="0" rtlCol="0">
            <a:spAutoFit/>
          </a:bodyPr>
          <a:lstStyle/>
          <a:p>
            <a:pPr marL="12700">
              <a:lnSpc>
                <a:spcPct val="100000"/>
              </a:lnSpc>
              <a:spcBef>
                <a:spcPts val="130"/>
              </a:spcBef>
              <a:tabLst>
                <a:tab pos="2080895" algn="l"/>
              </a:tabLst>
            </a:pPr>
            <a:r>
              <a:rPr sz="3500" spc="95" dirty="0"/>
              <a:t>算法</a:t>
            </a:r>
            <a:r>
              <a:rPr sz="3500" spc="45" dirty="0">
                <a:latin typeface="宋体" panose="02010600030101010101" pitchFamily="2" charset="-122"/>
                <a:cs typeface="宋体" panose="02010600030101010101" pitchFamily="2" charset="-122"/>
              </a:rPr>
              <a:t>5.</a:t>
            </a:r>
            <a:r>
              <a:rPr sz="3500" spc="35" dirty="0">
                <a:latin typeface="宋体" panose="02010600030101010101" pitchFamily="2" charset="-122"/>
                <a:cs typeface="宋体" panose="02010600030101010101" pitchFamily="2" charset="-122"/>
              </a:rPr>
              <a:t>1</a:t>
            </a:r>
            <a:r>
              <a:rPr sz="3500" dirty="0">
                <a:latin typeface="宋体" panose="02010600030101010101" pitchFamily="2" charset="-122"/>
                <a:cs typeface="宋体" panose="02010600030101010101" pitchFamily="2" charset="-122"/>
              </a:rPr>
              <a:t>	</a:t>
            </a:r>
            <a:r>
              <a:rPr sz="3500" spc="95" dirty="0"/>
              <a:t>构造依赖图</a:t>
            </a:r>
            <a:endParaRPr sz="3500">
              <a:latin typeface="宋体" panose="02010600030101010101" pitchFamily="2" charset="-122"/>
              <a:cs typeface="宋体" panose="02010600030101010101" pitchFamily="2" charset="-122"/>
            </a:endParaRPr>
          </a:p>
        </p:txBody>
      </p:sp>
      <p:sp>
        <p:nvSpPr>
          <p:cNvPr id="6" name="object 6"/>
          <p:cNvSpPr txBox="1"/>
          <p:nvPr/>
        </p:nvSpPr>
        <p:spPr>
          <a:xfrm>
            <a:off x="675640" y="985479"/>
            <a:ext cx="6911975" cy="5026025"/>
          </a:xfrm>
          <a:prstGeom prst="rect">
            <a:avLst/>
          </a:prstGeom>
        </p:spPr>
        <p:txBody>
          <a:bodyPr vert="horz" wrap="square" lIns="0" tIns="19050" rIns="0" bIns="0" rtlCol="0">
            <a:spAutoFit/>
          </a:bodyPr>
          <a:lstStyle/>
          <a:p>
            <a:pPr marL="25400" marR="4020820" algn="just">
              <a:lnSpc>
                <a:spcPct val="123000"/>
              </a:lnSpc>
              <a:spcBef>
                <a:spcPts val="150"/>
              </a:spcBef>
            </a:pPr>
            <a:r>
              <a:rPr sz="2750" b="1" spc="45" dirty="0">
                <a:latin typeface="黑体" panose="02010609060101010101" charset="-122"/>
                <a:cs typeface="黑体" panose="02010609060101010101" charset="-122"/>
              </a:rPr>
              <a:t>输入：一棵分析树 输出：一张依赖图 </a:t>
            </a:r>
            <a:r>
              <a:rPr sz="2750" b="1" spc="45" dirty="0">
                <a:latin typeface="黑体" panose="02010609060101010101" charset="-122"/>
                <a:cs typeface="黑体" panose="02010609060101010101" charset="-122"/>
              </a:rPr>
              <a:t>方法：</a:t>
            </a:r>
            <a:endParaRPr sz="2750">
              <a:latin typeface="黑体" panose="02010609060101010101" charset="-122"/>
              <a:cs typeface="黑体" panose="02010609060101010101" charset="-122"/>
            </a:endParaRPr>
          </a:p>
          <a:p>
            <a:pPr marL="254000" algn="just">
              <a:lnSpc>
                <a:spcPct val="100000"/>
              </a:lnSpc>
              <a:spcBef>
                <a:spcPts val="585"/>
              </a:spcBef>
            </a:pPr>
            <a:r>
              <a:rPr sz="2400" b="1" dirty="0">
                <a:latin typeface="Times New Roman" panose="02020603050405020304"/>
                <a:cs typeface="Times New Roman" panose="02020603050405020304"/>
              </a:rPr>
              <a:t>for</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分析树中每一个结点</a:t>
            </a:r>
            <a:r>
              <a:rPr sz="2400" b="1" dirty="0">
                <a:latin typeface="Times New Roman" panose="02020603050405020304"/>
                <a:cs typeface="Times New Roman" panose="02020603050405020304"/>
              </a:rPr>
              <a:t>n)</a:t>
            </a:r>
            <a:endParaRPr sz="2400">
              <a:latin typeface="Times New Roman" panose="02020603050405020304"/>
              <a:cs typeface="Times New Roman" panose="02020603050405020304"/>
            </a:endParaRPr>
          </a:p>
          <a:p>
            <a:pPr marL="635000">
              <a:lnSpc>
                <a:spcPct val="100000"/>
              </a:lnSpc>
              <a:spcBef>
                <a:spcPts val="625"/>
              </a:spcBef>
            </a:pPr>
            <a:r>
              <a:rPr sz="2400" b="1" dirty="0">
                <a:latin typeface="Times New Roman" panose="02020603050405020304"/>
                <a:cs typeface="Times New Roman" panose="02020603050405020304"/>
              </a:rPr>
              <a:t>for</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结点</a:t>
            </a:r>
            <a:r>
              <a:rPr sz="2400" b="1" dirty="0">
                <a:latin typeface="Times New Roman" panose="02020603050405020304"/>
                <a:cs typeface="Times New Roman" panose="02020603050405020304"/>
              </a:rPr>
              <a:t>n</a:t>
            </a:r>
            <a:r>
              <a:rPr sz="3525" b="1" spc="75" baseline="1000" dirty="0">
                <a:latin typeface="黑体" panose="02010609060101010101" charset="-122"/>
                <a:cs typeface="黑体" panose="02010609060101010101" charset="-122"/>
              </a:rPr>
              <a:t>处的文法符号的每一个属性</a:t>
            </a:r>
            <a:r>
              <a:rPr sz="2400" b="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a:p>
            <a:pPr marL="254000" marR="2186305" indent="533400">
              <a:lnSpc>
                <a:spcPct val="118000"/>
              </a:lnSpc>
              <a:spcBef>
                <a:spcPts val="70"/>
              </a:spcBef>
            </a:pPr>
            <a:r>
              <a:rPr sz="3525" b="1" spc="75" baseline="1000" dirty="0">
                <a:latin typeface="黑体" panose="02010609060101010101" charset="-122"/>
                <a:cs typeface="黑体" panose="02010609060101010101" charset="-122"/>
              </a:rPr>
              <a:t>为</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在依赖图中建立一个结点</a:t>
            </a:r>
            <a:r>
              <a:rPr sz="2400" b="1" dirty="0">
                <a:latin typeface="Times New Roman" panose="02020603050405020304"/>
                <a:cs typeface="Times New Roman" panose="02020603050405020304"/>
              </a:rPr>
              <a:t>;  for</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分析树中每一个结点</a:t>
            </a:r>
            <a:r>
              <a:rPr sz="2400" b="1" dirty="0">
                <a:latin typeface="Times New Roman" panose="02020603050405020304"/>
                <a:cs typeface="Times New Roman" panose="02020603050405020304"/>
              </a:rPr>
              <a:t>n)</a:t>
            </a:r>
            <a:endParaRPr sz="2400">
              <a:latin typeface="Times New Roman" panose="02020603050405020304"/>
              <a:cs typeface="Times New Roman" panose="02020603050405020304"/>
            </a:endParaRPr>
          </a:p>
          <a:p>
            <a:pPr marL="1301115" marR="17780" indent="-666750">
              <a:lnSpc>
                <a:spcPts val="2810"/>
              </a:lnSpc>
              <a:spcBef>
                <a:spcPts val="780"/>
              </a:spcBef>
            </a:pPr>
            <a:r>
              <a:rPr sz="2400" b="1" dirty="0">
                <a:latin typeface="Times New Roman" panose="02020603050405020304"/>
                <a:cs typeface="Times New Roman" panose="02020603050405020304"/>
              </a:rPr>
              <a:t>for</a:t>
            </a:r>
            <a:r>
              <a:rPr sz="2400" b="1" spc="-8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结点</a:t>
            </a:r>
            <a:r>
              <a:rPr sz="2400" b="1" dirty="0">
                <a:latin typeface="Times New Roman" panose="02020603050405020304"/>
                <a:cs typeface="Times New Roman" panose="02020603050405020304"/>
              </a:rPr>
              <a:t>n</a:t>
            </a:r>
            <a:r>
              <a:rPr sz="3525" b="1" spc="75" baseline="1000" dirty="0">
                <a:latin typeface="黑体" panose="02010609060101010101" charset="-122"/>
                <a:cs typeface="黑体" panose="02010609060101010101" charset="-122"/>
              </a:rPr>
              <a:t>处所用产生式对应的每一个语义规则 </a:t>
            </a:r>
            <a:r>
              <a:rPr sz="2400" b="1" spc="-5" dirty="0">
                <a:latin typeface="Times New Roman" panose="02020603050405020304"/>
                <a:cs typeface="Times New Roman" panose="02020603050405020304"/>
              </a:rPr>
              <a:t>b=</a:t>
            </a:r>
            <a:r>
              <a:rPr sz="3525" b="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k</a:t>
            </a:r>
            <a:r>
              <a:rPr sz="2400" b="1" spc="-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787400">
              <a:lnSpc>
                <a:spcPct val="100000"/>
              </a:lnSpc>
              <a:spcBef>
                <a:spcPts val="515"/>
              </a:spcBef>
            </a:pPr>
            <a:r>
              <a:rPr sz="2400" b="1" dirty="0">
                <a:latin typeface="Times New Roman" panose="02020603050405020304"/>
                <a:cs typeface="Times New Roman" panose="02020603050405020304"/>
              </a:rPr>
              <a:t>for </a:t>
            </a:r>
            <a:r>
              <a:rPr sz="2400" b="1" spc="-5" dirty="0">
                <a:latin typeface="Times New Roman" panose="02020603050405020304"/>
                <a:cs typeface="Times New Roman" panose="02020603050405020304"/>
              </a:rPr>
              <a:t>(i=1; i&lt;=k;</a:t>
            </a:r>
            <a:r>
              <a:rPr sz="2400" b="1" spc="-9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a:p>
            <a:pPr marR="577850" algn="ctr">
              <a:lnSpc>
                <a:spcPct val="100000"/>
              </a:lnSpc>
              <a:spcBef>
                <a:spcPts val="625"/>
              </a:spcBef>
            </a:pPr>
            <a:r>
              <a:rPr sz="3525" b="1" spc="75" baseline="1000" dirty="0">
                <a:latin typeface="黑体" panose="02010609060101010101" charset="-122"/>
                <a:cs typeface="黑体" panose="02010609060101010101" charset="-122"/>
              </a:rPr>
              <a:t>从</a:t>
            </a:r>
            <a:r>
              <a:rPr sz="2400" b="1" dirty="0">
                <a:latin typeface="Times New Roman" panose="02020603050405020304"/>
                <a:cs typeface="Times New Roman" panose="02020603050405020304"/>
              </a:rPr>
              <a:t>c</a:t>
            </a:r>
            <a:r>
              <a:rPr sz="2400" b="1" baseline="-17000" dirty="0">
                <a:latin typeface="Times New Roman" panose="02020603050405020304"/>
                <a:cs typeface="Times New Roman" panose="02020603050405020304"/>
              </a:rPr>
              <a:t>i</a:t>
            </a:r>
            <a:r>
              <a:rPr sz="3525" b="1" spc="75" baseline="1000" dirty="0">
                <a:latin typeface="黑体" panose="02010609060101010101" charset="-122"/>
                <a:cs typeface="黑体" panose="02010609060101010101" charset="-122"/>
              </a:rPr>
              <a:t>结点到</a:t>
            </a:r>
            <a:r>
              <a:rPr sz="2400" b="1"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结点构造一条有向边</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89154"/>
            <a:ext cx="3237230" cy="563880"/>
          </a:xfrm>
          <a:prstGeom prst="rect">
            <a:avLst/>
          </a:prstGeom>
        </p:spPr>
        <p:txBody>
          <a:bodyPr vert="horz" wrap="square" lIns="0" tIns="16510" rIns="0" bIns="0" rtlCol="0">
            <a:spAutoFit/>
          </a:bodyPr>
          <a:lstStyle/>
          <a:p>
            <a:pPr marL="12700">
              <a:lnSpc>
                <a:spcPct val="100000"/>
              </a:lnSpc>
              <a:spcBef>
                <a:spcPts val="130"/>
              </a:spcBef>
            </a:pPr>
            <a:r>
              <a:rPr sz="3500" spc="95" dirty="0"/>
              <a:t>依赖图构造举例</a:t>
            </a:r>
            <a:endParaRPr sz="3500"/>
          </a:p>
        </p:txBody>
      </p:sp>
      <p:sp>
        <p:nvSpPr>
          <p:cNvPr id="5" name="object 5"/>
          <p:cNvSpPr txBox="1"/>
          <p:nvPr/>
        </p:nvSpPr>
        <p:spPr>
          <a:xfrm>
            <a:off x="688340" y="925934"/>
            <a:ext cx="3782695" cy="1565910"/>
          </a:xfrm>
          <a:prstGeom prst="rect">
            <a:avLst/>
          </a:prstGeom>
        </p:spPr>
        <p:txBody>
          <a:bodyPr vert="horz" wrap="square" lIns="0" tIns="97790" rIns="0" bIns="0" rtlCol="0">
            <a:spAutoFit/>
          </a:bodyPr>
          <a:lstStyle/>
          <a:p>
            <a:pPr marL="12700">
              <a:lnSpc>
                <a:spcPct val="100000"/>
              </a:lnSpc>
              <a:spcBef>
                <a:spcPts val="770"/>
              </a:spcBef>
              <a:tabLst>
                <a:tab pos="1528445" algn="l"/>
              </a:tabLst>
            </a:pPr>
            <a:r>
              <a:rPr sz="2750" b="1" spc="45" dirty="0">
                <a:latin typeface="黑体" panose="02010609060101010101" charset="-122"/>
                <a:cs typeface="黑体" panose="02010609060101010101" charset="-122"/>
              </a:rPr>
              <a:t>产生</a:t>
            </a:r>
            <a:r>
              <a:rPr sz="2750" b="1" spc="35" dirty="0">
                <a:latin typeface="黑体" panose="02010609060101010101" charset="-122"/>
                <a:cs typeface="黑体" panose="02010609060101010101" charset="-122"/>
              </a:rPr>
              <a:t>式	</a:t>
            </a:r>
            <a:r>
              <a:rPr sz="2750" b="1" spc="45" dirty="0">
                <a:latin typeface="黑体" panose="02010609060101010101" charset="-122"/>
                <a:cs typeface="黑体" panose="02010609060101010101" charset="-122"/>
              </a:rPr>
              <a:t>语义规则</a:t>
            </a:r>
            <a:endParaRPr sz="2750">
              <a:latin typeface="黑体" panose="02010609060101010101" charset="-122"/>
              <a:cs typeface="黑体" panose="02010609060101010101" charset="-122"/>
            </a:endParaRPr>
          </a:p>
          <a:p>
            <a:pPr marL="12700">
              <a:lnSpc>
                <a:spcPct val="100000"/>
              </a:lnSpc>
              <a:spcBef>
                <a:spcPts val="695"/>
              </a:spcBef>
              <a:tabLst>
                <a:tab pos="1490345" algn="l"/>
              </a:tabLst>
            </a:pPr>
            <a:r>
              <a:rPr sz="2800" b="1" spc="10" dirty="0">
                <a:latin typeface="Times New Roman" panose="02020603050405020304"/>
                <a:cs typeface="Times New Roman" panose="02020603050405020304"/>
              </a:rPr>
              <a:t>A</a:t>
            </a:r>
            <a:r>
              <a:rPr sz="4125" b="1" i="1" spc="15" baseline="1000" dirty="0">
                <a:latin typeface="Symbol" panose="05050102010706020507"/>
                <a:cs typeface="Symbol" panose="05050102010706020507"/>
              </a:rPr>
              <a:t></a:t>
            </a:r>
            <a:r>
              <a:rPr sz="2800" b="1" spc="10" dirty="0">
                <a:latin typeface="Times New Roman" panose="02020603050405020304"/>
                <a:cs typeface="Times New Roman" panose="02020603050405020304"/>
              </a:rPr>
              <a:t>XY	</a:t>
            </a:r>
            <a:r>
              <a:rPr sz="2800" b="1" dirty="0">
                <a:latin typeface="Times New Roman" panose="02020603050405020304"/>
                <a:cs typeface="Times New Roman" panose="02020603050405020304"/>
              </a:rPr>
              <a:t>A.a=</a:t>
            </a:r>
            <a:r>
              <a:rPr sz="4125" b="1" baseline="1000" dirty="0">
                <a:latin typeface="Symbol" panose="05050102010706020507"/>
                <a:cs typeface="Symbol" panose="05050102010706020507"/>
              </a:rPr>
              <a:t></a:t>
            </a:r>
            <a:r>
              <a:rPr sz="2800" b="1" dirty="0">
                <a:latin typeface="Times New Roman" panose="02020603050405020304"/>
                <a:cs typeface="Times New Roman" panose="02020603050405020304"/>
              </a:rPr>
              <a:t>(X.x,Y.y)</a:t>
            </a:r>
            <a:endParaRPr sz="2800">
              <a:latin typeface="Times New Roman" panose="02020603050405020304"/>
              <a:cs typeface="Times New Roman" panose="02020603050405020304"/>
            </a:endParaRPr>
          </a:p>
          <a:p>
            <a:pPr marL="1434465">
              <a:lnSpc>
                <a:spcPct val="100000"/>
              </a:lnSpc>
              <a:spcBef>
                <a:spcPts val="745"/>
              </a:spcBef>
            </a:pPr>
            <a:r>
              <a:rPr sz="2800" b="1" spc="-5" dirty="0">
                <a:latin typeface="Times New Roman" panose="02020603050405020304"/>
                <a:cs typeface="Times New Roman" panose="02020603050405020304"/>
              </a:rPr>
              <a:t>X.i=g(A.a,Y.y)</a:t>
            </a:r>
            <a:endParaRPr sz="2800">
              <a:latin typeface="Times New Roman" panose="02020603050405020304"/>
              <a:cs typeface="Times New Roman" panose="02020603050405020304"/>
            </a:endParaRPr>
          </a:p>
        </p:txBody>
      </p:sp>
      <p:sp>
        <p:nvSpPr>
          <p:cNvPr id="6" name="object 6"/>
          <p:cNvSpPr txBox="1"/>
          <p:nvPr/>
        </p:nvSpPr>
        <p:spPr>
          <a:xfrm>
            <a:off x="7056437" y="974852"/>
            <a:ext cx="2457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7" name="object 7"/>
          <p:cNvSpPr txBox="1"/>
          <p:nvPr/>
        </p:nvSpPr>
        <p:spPr>
          <a:xfrm>
            <a:off x="7892232" y="2081276"/>
            <a:ext cx="2457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8" name="object 8"/>
          <p:cNvSpPr/>
          <p:nvPr/>
        </p:nvSpPr>
        <p:spPr>
          <a:xfrm>
            <a:off x="6400800" y="1371600"/>
            <a:ext cx="762000" cy="685800"/>
          </a:xfrm>
          <a:custGeom>
            <a:avLst/>
            <a:gdLst/>
            <a:ahLst/>
            <a:cxnLst/>
            <a:rect l="l" t="t" r="r" b="b"/>
            <a:pathLst>
              <a:path w="762000" h="685800">
                <a:moveTo>
                  <a:pt x="762000" y="0"/>
                </a:moveTo>
                <a:lnTo>
                  <a:pt x="0" y="685800"/>
                </a:lnTo>
              </a:path>
            </a:pathLst>
          </a:custGeom>
          <a:ln w="9525">
            <a:solidFill>
              <a:srgbClr val="000000"/>
            </a:solidFill>
          </a:ln>
        </p:spPr>
        <p:txBody>
          <a:bodyPr wrap="square" lIns="0" tIns="0" rIns="0" bIns="0" rtlCol="0"/>
          <a:lstStyle/>
          <a:p/>
        </p:txBody>
      </p:sp>
      <p:sp>
        <p:nvSpPr>
          <p:cNvPr id="9" name="object 9"/>
          <p:cNvSpPr/>
          <p:nvPr/>
        </p:nvSpPr>
        <p:spPr>
          <a:xfrm>
            <a:off x="7162800" y="1371600"/>
            <a:ext cx="762000" cy="685800"/>
          </a:xfrm>
          <a:custGeom>
            <a:avLst/>
            <a:gdLst/>
            <a:ahLst/>
            <a:cxnLst/>
            <a:rect l="l" t="t" r="r" b="b"/>
            <a:pathLst>
              <a:path w="762000" h="685800">
                <a:moveTo>
                  <a:pt x="0" y="0"/>
                </a:moveTo>
                <a:lnTo>
                  <a:pt x="762000" y="685800"/>
                </a:lnTo>
              </a:path>
            </a:pathLst>
          </a:custGeom>
          <a:ln w="9525">
            <a:solidFill>
              <a:srgbClr val="000000"/>
            </a:solidFill>
          </a:ln>
        </p:spPr>
        <p:txBody>
          <a:bodyPr wrap="square" lIns="0" tIns="0" rIns="0" bIns="0" rtlCol="0"/>
          <a:lstStyle/>
          <a:p/>
        </p:txBody>
      </p:sp>
      <p:sp>
        <p:nvSpPr>
          <p:cNvPr id="10" name="object 10"/>
          <p:cNvSpPr txBox="1"/>
          <p:nvPr/>
        </p:nvSpPr>
        <p:spPr>
          <a:xfrm>
            <a:off x="7481252" y="780796"/>
            <a:ext cx="30480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0000FF"/>
                </a:solidFill>
                <a:latin typeface="Times New Roman" panose="02020603050405020304"/>
                <a:cs typeface="Times New Roman" panose="02020603050405020304"/>
              </a:rPr>
              <a:t>.</a:t>
            </a:r>
            <a:r>
              <a:rPr sz="2400" b="1" dirty="0">
                <a:solidFill>
                  <a:srgbClr val="0000FF"/>
                </a:solidFill>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11" name="object 11"/>
          <p:cNvSpPr txBox="1"/>
          <p:nvPr/>
        </p:nvSpPr>
        <p:spPr>
          <a:xfrm>
            <a:off x="5793740" y="1908555"/>
            <a:ext cx="990600" cy="635000"/>
          </a:xfrm>
          <a:prstGeom prst="rect">
            <a:avLst/>
          </a:prstGeom>
        </p:spPr>
        <p:txBody>
          <a:bodyPr vert="horz" wrap="square" lIns="0" tIns="12700" rIns="0" bIns="0" rtlCol="0">
            <a:spAutoFit/>
          </a:bodyPr>
          <a:lstStyle/>
          <a:p>
            <a:pPr marL="12700">
              <a:lnSpc>
                <a:spcPct val="100000"/>
              </a:lnSpc>
              <a:spcBef>
                <a:spcPts val="100"/>
              </a:spcBef>
              <a:tabLst>
                <a:tab pos="377190" algn="l"/>
              </a:tabLst>
            </a:pPr>
            <a:r>
              <a:rPr sz="4000" b="1" dirty="0">
                <a:solidFill>
                  <a:srgbClr val="0000FF"/>
                </a:solidFill>
                <a:latin typeface="Times New Roman" panose="02020603050405020304"/>
                <a:cs typeface="Times New Roman" panose="02020603050405020304"/>
              </a:rPr>
              <a:t>.</a:t>
            </a:r>
            <a:r>
              <a:rPr sz="2400" b="1" dirty="0">
                <a:solidFill>
                  <a:srgbClr val="0000FF"/>
                </a:solidFill>
                <a:latin typeface="Times New Roman" panose="02020603050405020304"/>
                <a:cs typeface="Times New Roman" panose="02020603050405020304"/>
              </a:rPr>
              <a:t>i	</a:t>
            </a:r>
            <a:r>
              <a:rPr sz="3600" b="1" baseline="6000" dirty="0">
                <a:latin typeface="Times New Roman" panose="02020603050405020304"/>
                <a:cs typeface="Times New Roman" panose="02020603050405020304"/>
              </a:rPr>
              <a:t>X</a:t>
            </a:r>
            <a:r>
              <a:rPr sz="3600" b="1" spc="150" baseline="6000" dirty="0">
                <a:latin typeface="Times New Roman" panose="02020603050405020304"/>
                <a:cs typeface="Times New Roman" panose="02020603050405020304"/>
              </a:rPr>
              <a:t> </a:t>
            </a:r>
            <a:r>
              <a:rPr sz="4000" b="1" dirty="0">
                <a:solidFill>
                  <a:srgbClr val="0000FF"/>
                </a:solidFill>
                <a:latin typeface="Times New Roman" panose="02020603050405020304"/>
                <a:cs typeface="Times New Roman" panose="02020603050405020304"/>
              </a:rPr>
              <a:t>.</a:t>
            </a:r>
            <a:r>
              <a:rPr sz="2400" b="1" dirty="0">
                <a:solidFill>
                  <a:srgbClr val="0000FF"/>
                </a:solidFill>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12" name="object 12"/>
          <p:cNvSpPr txBox="1"/>
          <p:nvPr/>
        </p:nvSpPr>
        <p:spPr>
          <a:xfrm>
            <a:off x="8378190" y="1847595"/>
            <a:ext cx="30480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0000FF"/>
                </a:solidFill>
                <a:latin typeface="Times New Roman" panose="02020603050405020304"/>
                <a:cs typeface="Times New Roman" panose="02020603050405020304"/>
              </a:rPr>
              <a:t>.</a:t>
            </a:r>
            <a:r>
              <a:rPr sz="2400" b="1" dirty="0">
                <a:solidFill>
                  <a:srgbClr val="0000FF"/>
                </a:solidFill>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13" name="object 13"/>
          <p:cNvSpPr/>
          <p:nvPr/>
        </p:nvSpPr>
        <p:spPr>
          <a:xfrm>
            <a:off x="6702258" y="1371600"/>
            <a:ext cx="777240" cy="765810"/>
          </a:xfrm>
          <a:custGeom>
            <a:avLst/>
            <a:gdLst/>
            <a:ahLst/>
            <a:cxnLst/>
            <a:rect l="l" t="t" r="r" b="b"/>
            <a:pathLst>
              <a:path w="777240" h="765810">
                <a:moveTo>
                  <a:pt x="719431" y="50075"/>
                </a:moveTo>
                <a:lnTo>
                  <a:pt x="0" y="758606"/>
                </a:lnTo>
                <a:lnTo>
                  <a:pt x="6682" y="765393"/>
                </a:lnTo>
                <a:lnTo>
                  <a:pt x="726114" y="56862"/>
                </a:lnTo>
                <a:lnTo>
                  <a:pt x="719431" y="50075"/>
                </a:lnTo>
                <a:close/>
              </a:path>
              <a:path w="777240" h="765810">
                <a:moveTo>
                  <a:pt x="762992" y="41164"/>
                </a:moveTo>
                <a:lnTo>
                  <a:pt x="728479" y="41164"/>
                </a:lnTo>
                <a:lnTo>
                  <a:pt x="735163" y="47950"/>
                </a:lnTo>
                <a:lnTo>
                  <a:pt x="726114" y="56862"/>
                </a:lnTo>
                <a:lnTo>
                  <a:pt x="749507" y="80614"/>
                </a:lnTo>
                <a:lnTo>
                  <a:pt x="762992" y="41164"/>
                </a:lnTo>
                <a:close/>
              </a:path>
              <a:path w="777240" h="765810">
                <a:moveTo>
                  <a:pt x="728479" y="41164"/>
                </a:moveTo>
                <a:lnTo>
                  <a:pt x="719431" y="50075"/>
                </a:lnTo>
                <a:lnTo>
                  <a:pt x="726114" y="56862"/>
                </a:lnTo>
                <a:lnTo>
                  <a:pt x="735163" y="47950"/>
                </a:lnTo>
                <a:lnTo>
                  <a:pt x="728479" y="41164"/>
                </a:lnTo>
                <a:close/>
              </a:path>
              <a:path w="777240" h="765810">
                <a:moveTo>
                  <a:pt x="777064" y="0"/>
                </a:moveTo>
                <a:lnTo>
                  <a:pt x="696038" y="26323"/>
                </a:lnTo>
                <a:lnTo>
                  <a:pt x="719431" y="50075"/>
                </a:lnTo>
                <a:lnTo>
                  <a:pt x="728479" y="41164"/>
                </a:lnTo>
                <a:lnTo>
                  <a:pt x="762992" y="41164"/>
                </a:lnTo>
                <a:lnTo>
                  <a:pt x="777064" y="0"/>
                </a:lnTo>
                <a:close/>
              </a:path>
            </a:pathLst>
          </a:custGeom>
          <a:solidFill>
            <a:srgbClr val="0000FF"/>
          </a:solidFill>
        </p:spPr>
        <p:txBody>
          <a:bodyPr wrap="square" lIns="0" tIns="0" rIns="0" bIns="0" rtlCol="0"/>
          <a:lstStyle/>
          <a:p/>
        </p:txBody>
      </p:sp>
      <p:sp>
        <p:nvSpPr>
          <p:cNvPr id="14" name="object 14"/>
          <p:cNvSpPr/>
          <p:nvPr/>
        </p:nvSpPr>
        <p:spPr>
          <a:xfrm>
            <a:off x="7608276" y="1371600"/>
            <a:ext cx="777240" cy="765810"/>
          </a:xfrm>
          <a:custGeom>
            <a:avLst/>
            <a:gdLst/>
            <a:ahLst/>
            <a:cxnLst/>
            <a:rect l="l" t="t" r="r" b="b"/>
            <a:pathLst>
              <a:path w="777240" h="765810">
                <a:moveTo>
                  <a:pt x="57633" y="50075"/>
                </a:moveTo>
                <a:lnTo>
                  <a:pt x="50950" y="56862"/>
                </a:lnTo>
                <a:lnTo>
                  <a:pt x="770381" y="765393"/>
                </a:lnTo>
                <a:lnTo>
                  <a:pt x="777064" y="758606"/>
                </a:lnTo>
                <a:lnTo>
                  <a:pt x="57633" y="50075"/>
                </a:lnTo>
                <a:close/>
              </a:path>
              <a:path w="777240" h="765810">
                <a:moveTo>
                  <a:pt x="0" y="0"/>
                </a:moveTo>
                <a:lnTo>
                  <a:pt x="27557" y="80614"/>
                </a:lnTo>
                <a:lnTo>
                  <a:pt x="50950" y="56862"/>
                </a:lnTo>
                <a:lnTo>
                  <a:pt x="41901" y="47950"/>
                </a:lnTo>
                <a:lnTo>
                  <a:pt x="48585" y="41164"/>
                </a:lnTo>
                <a:lnTo>
                  <a:pt x="66409" y="41164"/>
                </a:lnTo>
                <a:lnTo>
                  <a:pt x="81025" y="26323"/>
                </a:lnTo>
                <a:lnTo>
                  <a:pt x="0" y="0"/>
                </a:lnTo>
                <a:close/>
              </a:path>
              <a:path w="777240" h="765810">
                <a:moveTo>
                  <a:pt x="48585" y="41164"/>
                </a:moveTo>
                <a:lnTo>
                  <a:pt x="41901" y="47950"/>
                </a:lnTo>
                <a:lnTo>
                  <a:pt x="50950" y="56862"/>
                </a:lnTo>
                <a:lnTo>
                  <a:pt x="57633" y="50075"/>
                </a:lnTo>
                <a:lnTo>
                  <a:pt x="48585" y="41164"/>
                </a:lnTo>
                <a:close/>
              </a:path>
              <a:path w="777240" h="765810">
                <a:moveTo>
                  <a:pt x="66409" y="41164"/>
                </a:moveTo>
                <a:lnTo>
                  <a:pt x="48585" y="41164"/>
                </a:lnTo>
                <a:lnTo>
                  <a:pt x="57633" y="50075"/>
                </a:lnTo>
                <a:lnTo>
                  <a:pt x="66409" y="41164"/>
                </a:lnTo>
                <a:close/>
              </a:path>
            </a:pathLst>
          </a:custGeom>
          <a:solidFill>
            <a:srgbClr val="0000FF"/>
          </a:solidFill>
        </p:spPr>
        <p:txBody>
          <a:bodyPr wrap="square" lIns="0" tIns="0" rIns="0" bIns="0" rtlCol="0"/>
          <a:lstStyle/>
          <a:p/>
        </p:txBody>
      </p:sp>
      <p:sp>
        <p:nvSpPr>
          <p:cNvPr id="15" name="object 15"/>
          <p:cNvSpPr/>
          <p:nvPr/>
        </p:nvSpPr>
        <p:spPr>
          <a:xfrm>
            <a:off x="5830812" y="757240"/>
            <a:ext cx="1631314" cy="1376680"/>
          </a:xfrm>
          <a:custGeom>
            <a:avLst/>
            <a:gdLst/>
            <a:ahLst/>
            <a:cxnLst/>
            <a:rect l="l" t="t" r="r" b="b"/>
            <a:pathLst>
              <a:path w="1631315" h="1376680">
                <a:moveTo>
                  <a:pt x="0" y="1299422"/>
                </a:moveTo>
                <a:lnTo>
                  <a:pt x="36587" y="1376359"/>
                </a:lnTo>
                <a:lnTo>
                  <a:pt x="69798" y="1313093"/>
                </a:lnTo>
                <a:lnTo>
                  <a:pt x="42599" y="1313093"/>
                </a:lnTo>
                <a:lnTo>
                  <a:pt x="33084" y="1312651"/>
                </a:lnTo>
                <a:lnTo>
                  <a:pt x="33669" y="1300087"/>
                </a:lnTo>
                <a:lnTo>
                  <a:pt x="0" y="1299422"/>
                </a:lnTo>
                <a:close/>
              </a:path>
              <a:path w="1631315" h="1376680">
                <a:moveTo>
                  <a:pt x="33669" y="1300087"/>
                </a:moveTo>
                <a:lnTo>
                  <a:pt x="33084" y="1312651"/>
                </a:lnTo>
                <a:lnTo>
                  <a:pt x="42599" y="1313093"/>
                </a:lnTo>
                <a:lnTo>
                  <a:pt x="43194" y="1300275"/>
                </a:lnTo>
                <a:lnTo>
                  <a:pt x="33669" y="1300087"/>
                </a:lnTo>
                <a:close/>
              </a:path>
              <a:path w="1631315" h="1376680">
                <a:moveTo>
                  <a:pt x="43194" y="1300275"/>
                </a:moveTo>
                <a:lnTo>
                  <a:pt x="42599" y="1313093"/>
                </a:lnTo>
                <a:lnTo>
                  <a:pt x="69798" y="1313093"/>
                </a:lnTo>
                <a:lnTo>
                  <a:pt x="76184" y="1300927"/>
                </a:lnTo>
                <a:lnTo>
                  <a:pt x="43194" y="1300275"/>
                </a:lnTo>
                <a:close/>
              </a:path>
              <a:path w="1631315" h="1376680">
                <a:moveTo>
                  <a:pt x="970744" y="0"/>
                </a:moveTo>
                <a:lnTo>
                  <a:pt x="922336" y="1785"/>
                </a:lnTo>
                <a:lnTo>
                  <a:pt x="874553" y="7108"/>
                </a:lnTo>
                <a:lnTo>
                  <a:pt x="827467" y="15881"/>
                </a:lnTo>
                <a:lnTo>
                  <a:pt x="781140" y="28017"/>
                </a:lnTo>
                <a:lnTo>
                  <a:pt x="735632" y="43428"/>
                </a:lnTo>
                <a:lnTo>
                  <a:pt x="691008" y="62025"/>
                </a:lnTo>
                <a:lnTo>
                  <a:pt x="647325" y="83718"/>
                </a:lnTo>
                <a:lnTo>
                  <a:pt x="604644" y="108419"/>
                </a:lnTo>
                <a:lnTo>
                  <a:pt x="563025" y="136039"/>
                </a:lnTo>
                <a:lnTo>
                  <a:pt x="522524" y="166490"/>
                </a:lnTo>
                <a:lnTo>
                  <a:pt x="483201" y="199682"/>
                </a:lnTo>
                <a:lnTo>
                  <a:pt x="445115" y="235529"/>
                </a:lnTo>
                <a:lnTo>
                  <a:pt x="408321" y="273942"/>
                </a:lnTo>
                <a:lnTo>
                  <a:pt x="372879" y="314834"/>
                </a:lnTo>
                <a:lnTo>
                  <a:pt x="338844" y="358118"/>
                </a:lnTo>
                <a:lnTo>
                  <a:pt x="306222" y="403791"/>
                </a:lnTo>
                <a:lnTo>
                  <a:pt x="275230" y="451516"/>
                </a:lnTo>
                <a:lnTo>
                  <a:pt x="245767" y="501458"/>
                </a:lnTo>
                <a:lnTo>
                  <a:pt x="217943" y="553444"/>
                </a:lnTo>
                <a:lnTo>
                  <a:pt x="191815" y="607391"/>
                </a:lnTo>
                <a:lnTo>
                  <a:pt x="167443" y="663211"/>
                </a:lnTo>
                <a:lnTo>
                  <a:pt x="144882" y="720818"/>
                </a:lnTo>
                <a:lnTo>
                  <a:pt x="124194" y="780127"/>
                </a:lnTo>
                <a:lnTo>
                  <a:pt x="105435" y="841052"/>
                </a:lnTo>
                <a:lnTo>
                  <a:pt x="88663" y="903505"/>
                </a:lnTo>
                <a:lnTo>
                  <a:pt x="73938" y="967403"/>
                </a:lnTo>
                <a:lnTo>
                  <a:pt x="61316" y="1032657"/>
                </a:lnTo>
                <a:lnTo>
                  <a:pt x="50858" y="1099183"/>
                </a:lnTo>
                <a:lnTo>
                  <a:pt x="42621" y="1166893"/>
                </a:lnTo>
                <a:lnTo>
                  <a:pt x="36664" y="1235704"/>
                </a:lnTo>
                <a:lnTo>
                  <a:pt x="33669" y="1300087"/>
                </a:lnTo>
                <a:lnTo>
                  <a:pt x="43194" y="1300275"/>
                </a:lnTo>
                <a:lnTo>
                  <a:pt x="46154" y="1236525"/>
                </a:lnTo>
                <a:lnTo>
                  <a:pt x="52076" y="1168044"/>
                </a:lnTo>
                <a:lnTo>
                  <a:pt x="60267" y="1100662"/>
                </a:lnTo>
                <a:lnTo>
                  <a:pt x="70669" y="1034465"/>
                </a:lnTo>
                <a:lnTo>
                  <a:pt x="83219" y="969542"/>
                </a:lnTo>
                <a:lnTo>
                  <a:pt x="97862" y="905976"/>
                </a:lnTo>
                <a:lnTo>
                  <a:pt x="114538" y="843855"/>
                </a:lnTo>
                <a:lnTo>
                  <a:pt x="133187" y="783264"/>
                </a:lnTo>
                <a:lnTo>
                  <a:pt x="153752" y="724292"/>
                </a:lnTo>
                <a:lnTo>
                  <a:pt x="176171" y="667023"/>
                </a:lnTo>
                <a:lnTo>
                  <a:pt x="200388" y="611543"/>
                </a:lnTo>
                <a:lnTo>
                  <a:pt x="226340" y="557938"/>
                </a:lnTo>
                <a:lnTo>
                  <a:pt x="253970" y="506296"/>
                </a:lnTo>
                <a:lnTo>
                  <a:pt x="283220" y="456704"/>
                </a:lnTo>
                <a:lnTo>
                  <a:pt x="314026" y="409244"/>
                </a:lnTo>
                <a:lnTo>
                  <a:pt x="346332" y="364006"/>
                </a:lnTo>
                <a:lnTo>
                  <a:pt x="380076" y="321072"/>
                </a:lnTo>
                <a:lnTo>
                  <a:pt x="415201" y="280530"/>
                </a:lnTo>
                <a:lnTo>
                  <a:pt x="451645" y="242464"/>
                </a:lnTo>
                <a:lnTo>
                  <a:pt x="489347" y="206960"/>
                </a:lnTo>
                <a:lnTo>
                  <a:pt x="528250" y="174103"/>
                </a:lnTo>
                <a:lnTo>
                  <a:pt x="568293" y="143974"/>
                </a:lnTo>
                <a:lnTo>
                  <a:pt x="609417" y="116662"/>
                </a:lnTo>
                <a:lnTo>
                  <a:pt x="651563" y="92248"/>
                </a:lnTo>
                <a:lnTo>
                  <a:pt x="694673" y="70816"/>
                </a:lnTo>
                <a:lnTo>
                  <a:pt x="738690" y="52449"/>
                </a:lnTo>
                <a:lnTo>
                  <a:pt x="783555" y="37231"/>
                </a:lnTo>
                <a:lnTo>
                  <a:pt x="829214" y="25245"/>
                </a:lnTo>
                <a:lnTo>
                  <a:pt x="875610" y="16573"/>
                </a:lnTo>
                <a:lnTo>
                  <a:pt x="922689" y="11304"/>
                </a:lnTo>
                <a:lnTo>
                  <a:pt x="970403" y="9519"/>
                </a:lnTo>
                <a:lnTo>
                  <a:pt x="1078808" y="9519"/>
                </a:lnTo>
                <a:lnTo>
                  <a:pt x="1063071" y="6668"/>
                </a:lnTo>
                <a:lnTo>
                  <a:pt x="1017065" y="1675"/>
                </a:lnTo>
                <a:lnTo>
                  <a:pt x="970744" y="0"/>
                </a:lnTo>
                <a:close/>
              </a:path>
              <a:path w="1631315" h="1376680">
                <a:moveTo>
                  <a:pt x="1078808" y="9519"/>
                </a:moveTo>
                <a:lnTo>
                  <a:pt x="970403" y="9519"/>
                </a:lnTo>
                <a:lnTo>
                  <a:pt x="1016040" y="11145"/>
                </a:lnTo>
                <a:lnTo>
                  <a:pt x="1061375" y="16041"/>
                </a:lnTo>
                <a:lnTo>
                  <a:pt x="1106336" y="24164"/>
                </a:lnTo>
                <a:lnTo>
                  <a:pt x="1150852" y="35469"/>
                </a:lnTo>
                <a:lnTo>
                  <a:pt x="1194850" y="49914"/>
                </a:lnTo>
                <a:lnTo>
                  <a:pt x="1238255" y="67456"/>
                </a:lnTo>
                <a:lnTo>
                  <a:pt x="1280994" y="88050"/>
                </a:lnTo>
                <a:lnTo>
                  <a:pt x="1322993" y="111654"/>
                </a:lnTo>
                <a:lnTo>
                  <a:pt x="1364175" y="138226"/>
                </a:lnTo>
                <a:lnTo>
                  <a:pt x="1404467" y="167721"/>
                </a:lnTo>
                <a:lnTo>
                  <a:pt x="1443794" y="200096"/>
                </a:lnTo>
                <a:lnTo>
                  <a:pt x="1482078" y="235305"/>
                </a:lnTo>
                <a:lnTo>
                  <a:pt x="1519243" y="273306"/>
                </a:lnTo>
                <a:lnTo>
                  <a:pt x="1555217" y="314054"/>
                </a:lnTo>
                <a:lnTo>
                  <a:pt x="1589920" y="357503"/>
                </a:lnTo>
                <a:lnTo>
                  <a:pt x="1623402" y="403791"/>
                </a:lnTo>
                <a:lnTo>
                  <a:pt x="1631120" y="398208"/>
                </a:lnTo>
                <a:lnTo>
                  <a:pt x="1597638" y="351920"/>
                </a:lnTo>
                <a:lnTo>
                  <a:pt x="1562660" y="308109"/>
                </a:lnTo>
                <a:lnTo>
                  <a:pt x="1526385" y="267003"/>
                </a:lnTo>
                <a:lnTo>
                  <a:pt x="1488888" y="228645"/>
                </a:lnTo>
                <a:lnTo>
                  <a:pt x="1450242" y="193085"/>
                </a:lnTo>
                <a:lnTo>
                  <a:pt x="1410522" y="160369"/>
                </a:lnTo>
                <a:lnTo>
                  <a:pt x="1369802" y="130542"/>
                </a:lnTo>
                <a:lnTo>
                  <a:pt x="1328158" y="103652"/>
                </a:lnTo>
                <a:lnTo>
                  <a:pt x="1285662" y="79748"/>
                </a:lnTo>
                <a:lnTo>
                  <a:pt x="1242391" y="58875"/>
                </a:lnTo>
                <a:lnTo>
                  <a:pt x="1198421" y="41084"/>
                </a:lnTo>
                <a:lnTo>
                  <a:pt x="1153826" y="26419"/>
                </a:lnTo>
                <a:lnTo>
                  <a:pt x="1108683" y="14932"/>
                </a:lnTo>
                <a:lnTo>
                  <a:pt x="1078808" y="9519"/>
                </a:lnTo>
                <a:close/>
              </a:path>
            </a:pathLst>
          </a:custGeom>
          <a:solidFill>
            <a:srgbClr val="0000FF"/>
          </a:solidFill>
        </p:spPr>
        <p:txBody>
          <a:bodyPr wrap="square" lIns="0" tIns="0" rIns="0" bIns="0" rtlCol="0"/>
          <a:lstStyle/>
          <a:p/>
        </p:txBody>
      </p:sp>
      <p:sp>
        <p:nvSpPr>
          <p:cNvPr id="16" name="object 16"/>
          <p:cNvSpPr/>
          <p:nvPr/>
        </p:nvSpPr>
        <p:spPr>
          <a:xfrm>
            <a:off x="5892863" y="2548599"/>
            <a:ext cx="2600960" cy="427990"/>
          </a:xfrm>
          <a:custGeom>
            <a:avLst/>
            <a:gdLst/>
            <a:ahLst/>
            <a:cxnLst/>
            <a:rect l="l" t="t" r="r" b="b"/>
            <a:pathLst>
              <a:path w="2600959" h="427989">
                <a:moveTo>
                  <a:pt x="56131" y="72460"/>
                </a:moveTo>
                <a:lnTo>
                  <a:pt x="85284" y="111093"/>
                </a:lnTo>
                <a:lnTo>
                  <a:pt x="139999" y="151516"/>
                </a:lnTo>
                <a:lnTo>
                  <a:pt x="201057" y="189646"/>
                </a:lnTo>
                <a:lnTo>
                  <a:pt x="268080" y="225378"/>
                </a:lnTo>
                <a:lnTo>
                  <a:pt x="303710" y="242310"/>
                </a:lnTo>
                <a:lnTo>
                  <a:pt x="340691" y="258603"/>
                </a:lnTo>
                <a:lnTo>
                  <a:pt x="378976" y="274242"/>
                </a:lnTo>
                <a:lnTo>
                  <a:pt x="418518" y="289212"/>
                </a:lnTo>
                <a:lnTo>
                  <a:pt x="459270" y="303499"/>
                </a:lnTo>
                <a:lnTo>
                  <a:pt x="501235" y="317105"/>
                </a:lnTo>
                <a:lnTo>
                  <a:pt x="588364" y="342134"/>
                </a:lnTo>
                <a:lnTo>
                  <a:pt x="679583" y="364205"/>
                </a:lnTo>
                <a:lnTo>
                  <a:pt x="774517" y="383200"/>
                </a:lnTo>
                <a:lnTo>
                  <a:pt x="872788" y="399003"/>
                </a:lnTo>
                <a:lnTo>
                  <a:pt x="974021" y="411499"/>
                </a:lnTo>
                <a:lnTo>
                  <a:pt x="1077840" y="420569"/>
                </a:lnTo>
                <a:lnTo>
                  <a:pt x="1183867" y="426096"/>
                </a:lnTo>
                <a:lnTo>
                  <a:pt x="1291729" y="427962"/>
                </a:lnTo>
                <a:lnTo>
                  <a:pt x="1402448" y="425996"/>
                </a:lnTo>
                <a:lnTo>
                  <a:pt x="1511185" y="420176"/>
                </a:lnTo>
                <a:lnTo>
                  <a:pt x="1530551" y="418439"/>
                </a:lnTo>
                <a:lnTo>
                  <a:pt x="1291560" y="418439"/>
                </a:lnTo>
                <a:lnTo>
                  <a:pt x="1184032" y="416572"/>
                </a:lnTo>
                <a:lnTo>
                  <a:pt x="1078335" y="411057"/>
                </a:lnTo>
                <a:lnTo>
                  <a:pt x="974850" y="402010"/>
                </a:lnTo>
                <a:lnTo>
                  <a:pt x="873954" y="389550"/>
                </a:lnTo>
                <a:lnTo>
                  <a:pt x="776029" y="373796"/>
                </a:lnTo>
                <a:lnTo>
                  <a:pt x="681452" y="354864"/>
                </a:lnTo>
                <a:lnTo>
                  <a:pt x="590604" y="332877"/>
                </a:lnTo>
                <a:lnTo>
                  <a:pt x="503866" y="307949"/>
                </a:lnTo>
                <a:lnTo>
                  <a:pt x="462208" y="294439"/>
                </a:lnTo>
                <a:lnTo>
                  <a:pt x="421670" y="280224"/>
                </a:lnTo>
                <a:lnTo>
                  <a:pt x="382348" y="265334"/>
                </a:lnTo>
                <a:lnTo>
                  <a:pt x="344294" y="249786"/>
                </a:lnTo>
                <a:lnTo>
                  <a:pt x="307550" y="233594"/>
                </a:lnTo>
                <a:lnTo>
                  <a:pt x="272168" y="216776"/>
                </a:lnTo>
                <a:lnTo>
                  <a:pt x="238193" y="199344"/>
                </a:lnTo>
                <a:lnTo>
                  <a:pt x="174659" y="162706"/>
                </a:lnTo>
                <a:lnTo>
                  <a:pt x="117327" y="123809"/>
                </a:lnTo>
                <a:lnTo>
                  <a:pt x="66575" y="82784"/>
                </a:lnTo>
                <a:lnTo>
                  <a:pt x="56131" y="72460"/>
                </a:lnTo>
                <a:close/>
              </a:path>
              <a:path w="2600959" h="427989">
                <a:moveTo>
                  <a:pt x="2593342" y="0"/>
                </a:moveTo>
                <a:lnTo>
                  <a:pt x="2554987" y="45812"/>
                </a:lnTo>
                <a:lnTo>
                  <a:pt x="2509191" y="89449"/>
                </a:lnTo>
                <a:lnTo>
                  <a:pt x="2456158" y="131010"/>
                </a:lnTo>
                <a:lnTo>
                  <a:pt x="2396285" y="170346"/>
                </a:lnTo>
                <a:lnTo>
                  <a:pt x="2329976" y="207310"/>
                </a:lnTo>
                <a:lnTo>
                  <a:pt x="2294533" y="224859"/>
                </a:lnTo>
                <a:lnTo>
                  <a:pt x="2257633" y="241763"/>
                </a:lnTo>
                <a:lnTo>
                  <a:pt x="2219326" y="258004"/>
                </a:lnTo>
                <a:lnTo>
                  <a:pt x="2179662" y="273564"/>
                </a:lnTo>
                <a:lnTo>
                  <a:pt x="2138693" y="288428"/>
                </a:lnTo>
                <a:lnTo>
                  <a:pt x="2096471" y="302578"/>
                </a:lnTo>
                <a:lnTo>
                  <a:pt x="2053045" y="315998"/>
                </a:lnTo>
                <a:lnTo>
                  <a:pt x="2008464" y="328672"/>
                </a:lnTo>
                <a:lnTo>
                  <a:pt x="1915999" y="351722"/>
                </a:lnTo>
                <a:lnTo>
                  <a:pt x="1819579" y="371571"/>
                </a:lnTo>
                <a:lnTo>
                  <a:pt x="1719558" y="388103"/>
                </a:lnTo>
                <a:lnTo>
                  <a:pt x="1616342" y="401186"/>
                </a:lnTo>
                <a:lnTo>
                  <a:pt x="1510334" y="410690"/>
                </a:lnTo>
                <a:lnTo>
                  <a:pt x="1401939" y="416483"/>
                </a:lnTo>
                <a:lnTo>
                  <a:pt x="1291560" y="418439"/>
                </a:lnTo>
                <a:lnTo>
                  <a:pt x="1530551" y="418439"/>
                </a:lnTo>
                <a:lnTo>
                  <a:pt x="1617540" y="410635"/>
                </a:lnTo>
                <a:lnTo>
                  <a:pt x="1721112" y="397501"/>
                </a:lnTo>
                <a:lnTo>
                  <a:pt x="1821500" y="380900"/>
                </a:lnTo>
                <a:lnTo>
                  <a:pt x="1918303" y="360964"/>
                </a:lnTo>
                <a:lnTo>
                  <a:pt x="2011069" y="337833"/>
                </a:lnTo>
                <a:lnTo>
                  <a:pt x="2055856" y="325099"/>
                </a:lnTo>
                <a:lnTo>
                  <a:pt x="2099497" y="311609"/>
                </a:lnTo>
                <a:lnTo>
                  <a:pt x="2141943" y="297381"/>
                </a:lnTo>
                <a:lnTo>
                  <a:pt x="2183141" y="282431"/>
                </a:lnTo>
                <a:lnTo>
                  <a:pt x="2223043" y="266773"/>
                </a:lnTo>
                <a:lnTo>
                  <a:pt x="2261600" y="250422"/>
                </a:lnTo>
                <a:lnTo>
                  <a:pt x="2298759" y="233395"/>
                </a:lnTo>
                <a:lnTo>
                  <a:pt x="2334473" y="215706"/>
                </a:lnTo>
                <a:lnTo>
                  <a:pt x="2368692" y="197371"/>
                </a:lnTo>
                <a:lnTo>
                  <a:pt x="2432438" y="158821"/>
                </a:lnTo>
                <a:lnTo>
                  <a:pt x="2489600" y="117859"/>
                </a:lnTo>
                <a:lnTo>
                  <a:pt x="2539771" y="74599"/>
                </a:lnTo>
                <a:lnTo>
                  <a:pt x="2582537" y="29150"/>
                </a:lnTo>
                <a:lnTo>
                  <a:pt x="2600830" y="5887"/>
                </a:lnTo>
                <a:lnTo>
                  <a:pt x="2593342" y="0"/>
                </a:lnTo>
                <a:close/>
              </a:path>
              <a:path w="2600959" h="427989">
                <a:moveTo>
                  <a:pt x="0" y="20666"/>
                </a:moveTo>
                <a:lnTo>
                  <a:pt x="24678" y="102208"/>
                </a:lnTo>
                <a:lnTo>
                  <a:pt x="49216" y="79000"/>
                </a:lnTo>
                <a:lnTo>
                  <a:pt x="40286" y="70190"/>
                </a:lnTo>
                <a:lnTo>
                  <a:pt x="46979" y="63413"/>
                </a:lnTo>
                <a:lnTo>
                  <a:pt x="65697" y="63413"/>
                </a:lnTo>
                <a:lnTo>
                  <a:pt x="80040" y="49848"/>
                </a:lnTo>
                <a:lnTo>
                  <a:pt x="0" y="20666"/>
                </a:lnTo>
                <a:close/>
              </a:path>
              <a:path w="2600959" h="427989">
                <a:moveTo>
                  <a:pt x="46979" y="63413"/>
                </a:moveTo>
                <a:lnTo>
                  <a:pt x="40286" y="70190"/>
                </a:lnTo>
                <a:lnTo>
                  <a:pt x="49216" y="79000"/>
                </a:lnTo>
                <a:lnTo>
                  <a:pt x="56131" y="72460"/>
                </a:lnTo>
                <a:lnTo>
                  <a:pt x="46979" y="63413"/>
                </a:lnTo>
                <a:close/>
              </a:path>
              <a:path w="2600959" h="427989">
                <a:moveTo>
                  <a:pt x="65697" y="63413"/>
                </a:moveTo>
                <a:lnTo>
                  <a:pt x="46979" y="63413"/>
                </a:lnTo>
                <a:lnTo>
                  <a:pt x="56131" y="72460"/>
                </a:lnTo>
                <a:lnTo>
                  <a:pt x="65697" y="63413"/>
                </a:lnTo>
                <a:close/>
              </a:path>
            </a:pathLst>
          </a:custGeom>
          <a:solidFill>
            <a:srgbClr val="0000FF"/>
          </a:solidFill>
        </p:spPr>
        <p:txBody>
          <a:bodyPr wrap="square" lIns="0" tIns="0" rIns="0" bIns="0" rtlCol="0"/>
          <a:lstStyle/>
          <a:p/>
        </p:txBody>
      </p:sp>
      <p:sp>
        <p:nvSpPr>
          <p:cNvPr id="17" name="object 17"/>
          <p:cNvSpPr txBox="1"/>
          <p:nvPr/>
        </p:nvSpPr>
        <p:spPr>
          <a:xfrm>
            <a:off x="3729037" y="2870708"/>
            <a:ext cx="2457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D</a:t>
            </a:r>
            <a:endParaRPr sz="2400">
              <a:latin typeface="Times New Roman" panose="02020603050405020304"/>
              <a:cs typeface="Times New Roman" panose="02020603050405020304"/>
            </a:endParaRPr>
          </a:p>
        </p:txBody>
      </p:sp>
      <p:sp>
        <p:nvSpPr>
          <p:cNvPr id="18" name="object 18"/>
          <p:cNvSpPr/>
          <p:nvPr/>
        </p:nvSpPr>
        <p:spPr>
          <a:xfrm>
            <a:off x="3930001" y="3278266"/>
            <a:ext cx="1709420" cy="347345"/>
          </a:xfrm>
          <a:custGeom>
            <a:avLst/>
            <a:gdLst/>
            <a:ahLst/>
            <a:cxnLst/>
            <a:rect l="l" t="t" r="r" b="b"/>
            <a:pathLst>
              <a:path w="1709420" h="347345">
                <a:moveTo>
                  <a:pt x="0" y="0"/>
                </a:moveTo>
                <a:lnTo>
                  <a:pt x="1708799" y="346785"/>
                </a:lnTo>
              </a:path>
            </a:pathLst>
          </a:custGeom>
          <a:ln w="17463">
            <a:solidFill>
              <a:srgbClr val="000000"/>
            </a:solidFill>
          </a:ln>
        </p:spPr>
        <p:txBody>
          <a:bodyPr wrap="square" lIns="0" tIns="0" rIns="0" bIns="0" rtlCol="0"/>
          <a:lstStyle/>
          <a:p/>
        </p:txBody>
      </p:sp>
      <p:sp>
        <p:nvSpPr>
          <p:cNvPr id="19" name="object 19"/>
          <p:cNvSpPr/>
          <p:nvPr/>
        </p:nvSpPr>
        <p:spPr>
          <a:xfrm>
            <a:off x="2114549" y="3276600"/>
            <a:ext cx="1626235" cy="365125"/>
          </a:xfrm>
          <a:custGeom>
            <a:avLst/>
            <a:gdLst/>
            <a:ahLst/>
            <a:cxnLst/>
            <a:rect l="l" t="t" r="r" b="b"/>
            <a:pathLst>
              <a:path w="1626235" h="365125">
                <a:moveTo>
                  <a:pt x="1625848" y="0"/>
                </a:moveTo>
                <a:lnTo>
                  <a:pt x="0" y="365125"/>
                </a:lnTo>
              </a:path>
            </a:pathLst>
          </a:custGeom>
          <a:ln w="17463">
            <a:solidFill>
              <a:srgbClr val="000000"/>
            </a:solidFill>
          </a:ln>
        </p:spPr>
        <p:txBody>
          <a:bodyPr wrap="square" lIns="0" tIns="0" rIns="0" bIns="0" rtlCol="0"/>
          <a:lstStyle/>
          <a:p/>
        </p:txBody>
      </p:sp>
      <p:sp>
        <p:nvSpPr>
          <p:cNvPr id="20" name="object 20"/>
          <p:cNvSpPr/>
          <p:nvPr/>
        </p:nvSpPr>
        <p:spPr>
          <a:xfrm>
            <a:off x="4350739" y="4795837"/>
            <a:ext cx="3175" cy="452755"/>
          </a:xfrm>
          <a:custGeom>
            <a:avLst/>
            <a:gdLst/>
            <a:ahLst/>
            <a:cxnLst/>
            <a:rect l="l" t="t" r="r" b="b"/>
            <a:pathLst>
              <a:path w="3175" h="452754">
                <a:moveTo>
                  <a:pt x="0" y="0"/>
                </a:moveTo>
                <a:lnTo>
                  <a:pt x="2777" y="452458"/>
                </a:lnTo>
              </a:path>
            </a:pathLst>
          </a:custGeom>
          <a:ln w="17463">
            <a:solidFill>
              <a:srgbClr val="000000"/>
            </a:solidFill>
          </a:ln>
        </p:spPr>
        <p:txBody>
          <a:bodyPr wrap="square" lIns="0" tIns="0" rIns="0" bIns="0" rtlCol="0"/>
          <a:lstStyle/>
          <a:p/>
        </p:txBody>
      </p:sp>
      <p:sp>
        <p:nvSpPr>
          <p:cNvPr id="21" name="object 21"/>
          <p:cNvSpPr/>
          <p:nvPr/>
        </p:nvSpPr>
        <p:spPr>
          <a:xfrm>
            <a:off x="2828925" y="4795837"/>
            <a:ext cx="1449705" cy="462280"/>
          </a:xfrm>
          <a:custGeom>
            <a:avLst/>
            <a:gdLst/>
            <a:ahLst/>
            <a:cxnLst/>
            <a:rect l="l" t="t" r="r" b="b"/>
            <a:pathLst>
              <a:path w="1449704" h="462279">
                <a:moveTo>
                  <a:pt x="1449611" y="0"/>
                </a:moveTo>
                <a:lnTo>
                  <a:pt x="0" y="461963"/>
                </a:lnTo>
              </a:path>
            </a:pathLst>
          </a:custGeom>
          <a:ln w="17463">
            <a:solidFill>
              <a:srgbClr val="000000"/>
            </a:solidFill>
          </a:ln>
        </p:spPr>
        <p:txBody>
          <a:bodyPr wrap="square" lIns="0" tIns="0" rIns="0" bIns="0" rtlCol="0"/>
          <a:lstStyle/>
          <a:p/>
        </p:txBody>
      </p:sp>
      <p:sp>
        <p:nvSpPr>
          <p:cNvPr id="22" name="object 22"/>
          <p:cNvSpPr/>
          <p:nvPr/>
        </p:nvSpPr>
        <p:spPr>
          <a:xfrm>
            <a:off x="4431272" y="4811047"/>
            <a:ext cx="1422400" cy="447040"/>
          </a:xfrm>
          <a:custGeom>
            <a:avLst/>
            <a:gdLst/>
            <a:ahLst/>
            <a:cxnLst/>
            <a:rect l="l" t="t" r="r" b="b"/>
            <a:pathLst>
              <a:path w="1422400" h="447039">
                <a:moveTo>
                  <a:pt x="0" y="0"/>
                </a:moveTo>
                <a:lnTo>
                  <a:pt x="1421840" y="446754"/>
                </a:lnTo>
              </a:path>
            </a:pathLst>
          </a:custGeom>
          <a:ln w="17463">
            <a:solidFill>
              <a:srgbClr val="000000"/>
            </a:solidFill>
          </a:ln>
        </p:spPr>
        <p:txBody>
          <a:bodyPr wrap="square" lIns="0" tIns="0" rIns="0" bIns="0" rtlCol="0"/>
          <a:lstStyle/>
          <a:p/>
        </p:txBody>
      </p:sp>
      <p:sp>
        <p:nvSpPr>
          <p:cNvPr id="23" name="object 23"/>
          <p:cNvSpPr/>
          <p:nvPr/>
        </p:nvSpPr>
        <p:spPr>
          <a:xfrm>
            <a:off x="2835275" y="5656262"/>
            <a:ext cx="1905" cy="440055"/>
          </a:xfrm>
          <a:custGeom>
            <a:avLst/>
            <a:gdLst/>
            <a:ahLst/>
            <a:cxnLst/>
            <a:rect l="l" t="t" r="r" b="b"/>
            <a:pathLst>
              <a:path w="1905" h="440054">
                <a:moveTo>
                  <a:pt x="0" y="0"/>
                </a:moveTo>
                <a:lnTo>
                  <a:pt x="1588" y="439738"/>
                </a:lnTo>
              </a:path>
            </a:pathLst>
          </a:custGeom>
          <a:ln w="17463">
            <a:solidFill>
              <a:srgbClr val="000000"/>
            </a:solidFill>
          </a:ln>
        </p:spPr>
        <p:txBody>
          <a:bodyPr wrap="square" lIns="0" tIns="0" rIns="0" bIns="0" rtlCol="0"/>
          <a:lstStyle/>
          <a:p/>
        </p:txBody>
      </p:sp>
      <p:sp>
        <p:nvSpPr>
          <p:cNvPr id="24" name="object 24"/>
          <p:cNvSpPr/>
          <p:nvPr/>
        </p:nvSpPr>
        <p:spPr>
          <a:xfrm>
            <a:off x="5774813" y="4038600"/>
            <a:ext cx="3175" cy="373380"/>
          </a:xfrm>
          <a:custGeom>
            <a:avLst/>
            <a:gdLst/>
            <a:ahLst/>
            <a:cxnLst/>
            <a:rect l="l" t="t" r="r" b="b"/>
            <a:pathLst>
              <a:path w="3175" h="373379">
                <a:moveTo>
                  <a:pt x="0" y="0"/>
                </a:moveTo>
                <a:lnTo>
                  <a:pt x="2708" y="373128"/>
                </a:lnTo>
              </a:path>
            </a:pathLst>
          </a:custGeom>
          <a:ln w="17463">
            <a:solidFill>
              <a:srgbClr val="000000"/>
            </a:solidFill>
          </a:ln>
        </p:spPr>
        <p:txBody>
          <a:bodyPr wrap="square" lIns="0" tIns="0" rIns="0" bIns="0" rtlCol="0"/>
          <a:lstStyle/>
          <a:p/>
        </p:txBody>
      </p:sp>
      <p:sp>
        <p:nvSpPr>
          <p:cNvPr id="25" name="object 25"/>
          <p:cNvSpPr/>
          <p:nvPr/>
        </p:nvSpPr>
        <p:spPr>
          <a:xfrm>
            <a:off x="4352924" y="4038600"/>
            <a:ext cx="1349375" cy="381000"/>
          </a:xfrm>
          <a:custGeom>
            <a:avLst/>
            <a:gdLst/>
            <a:ahLst/>
            <a:cxnLst/>
            <a:rect l="l" t="t" r="r" b="b"/>
            <a:pathLst>
              <a:path w="1349375" h="381000">
                <a:moveTo>
                  <a:pt x="1348762" y="0"/>
                </a:moveTo>
                <a:lnTo>
                  <a:pt x="0" y="381000"/>
                </a:lnTo>
              </a:path>
            </a:pathLst>
          </a:custGeom>
          <a:ln w="17463">
            <a:solidFill>
              <a:srgbClr val="000000"/>
            </a:solidFill>
          </a:ln>
        </p:spPr>
        <p:txBody>
          <a:bodyPr wrap="square" lIns="0" tIns="0" rIns="0" bIns="0" rtlCol="0"/>
          <a:lstStyle/>
          <a:p/>
        </p:txBody>
      </p:sp>
      <p:sp>
        <p:nvSpPr>
          <p:cNvPr id="26" name="object 26"/>
          <p:cNvSpPr/>
          <p:nvPr/>
        </p:nvSpPr>
        <p:spPr>
          <a:xfrm>
            <a:off x="5847938" y="4049621"/>
            <a:ext cx="1324610" cy="370205"/>
          </a:xfrm>
          <a:custGeom>
            <a:avLst/>
            <a:gdLst/>
            <a:ahLst/>
            <a:cxnLst/>
            <a:rect l="l" t="t" r="r" b="b"/>
            <a:pathLst>
              <a:path w="1324609" h="370204">
                <a:moveTo>
                  <a:pt x="0" y="0"/>
                </a:moveTo>
                <a:lnTo>
                  <a:pt x="1324387" y="369979"/>
                </a:lnTo>
              </a:path>
            </a:pathLst>
          </a:custGeom>
          <a:ln w="17463">
            <a:solidFill>
              <a:srgbClr val="000000"/>
            </a:solidFill>
          </a:ln>
        </p:spPr>
        <p:txBody>
          <a:bodyPr wrap="square" lIns="0" tIns="0" rIns="0" bIns="0" rtlCol="0"/>
          <a:lstStyle/>
          <a:p/>
        </p:txBody>
      </p:sp>
      <p:sp>
        <p:nvSpPr>
          <p:cNvPr id="27" name="object 27"/>
          <p:cNvSpPr/>
          <p:nvPr/>
        </p:nvSpPr>
        <p:spPr>
          <a:xfrm>
            <a:off x="2057400" y="4056062"/>
            <a:ext cx="1905" cy="440055"/>
          </a:xfrm>
          <a:custGeom>
            <a:avLst/>
            <a:gdLst/>
            <a:ahLst/>
            <a:cxnLst/>
            <a:rect l="l" t="t" r="r" b="b"/>
            <a:pathLst>
              <a:path w="1905" h="440054">
                <a:moveTo>
                  <a:pt x="0" y="0"/>
                </a:moveTo>
                <a:lnTo>
                  <a:pt x="1588" y="439738"/>
                </a:lnTo>
              </a:path>
            </a:pathLst>
          </a:custGeom>
          <a:ln w="17463">
            <a:solidFill>
              <a:srgbClr val="000000"/>
            </a:solidFill>
          </a:ln>
        </p:spPr>
        <p:txBody>
          <a:bodyPr wrap="square" lIns="0" tIns="0" rIns="0" bIns="0" rtlCol="0"/>
          <a:lstStyle/>
          <a:p/>
        </p:txBody>
      </p:sp>
      <p:sp>
        <p:nvSpPr>
          <p:cNvPr id="28" name="object 28"/>
          <p:cNvSpPr txBox="1"/>
          <p:nvPr/>
        </p:nvSpPr>
        <p:spPr>
          <a:xfrm>
            <a:off x="1778000" y="3708907"/>
            <a:ext cx="2753360" cy="1933575"/>
          </a:xfrm>
          <a:prstGeom prst="rect">
            <a:avLst/>
          </a:prstGeom>
        </p:spPr>
        <p:txBody>
          <a:bodyPr vert="horz" wrap="square" lIns="0" tIns="12700" rIns="0" bIns="0" rtlCol="0">
            <a:spAutoFit/>
          </a:bodyPr>
          <a:lstStyle/>
          <a:p>
            <a:pPr marL="203200">
              <a:lnSpc>
                <a:spcPct val="100000"/>
              </a:lnSpc>
              <a:spcBef>
                <a:spcPts val="100"/>
              </a:spcBef>
            </a:pPr>
            <a:r>
              <a:rPr sz="3600" b="1" baseline="9000" dirty="0">
                <a:latin typeface="Times New Roman" panose="02020603050405020304"/>
                <a:cs typeface="Times New Roman" panose="02020603050405020304"/>
              </a:rPr>
              <a:t>T </a:t>
            </a:r>
            <a:r>
              <a:rPr sz="2400" b="1" dirty="0">
                <a:solidFill>
                  <a:srgbClr val="0000FF"/>
                </a:solidFill>
                <a:latin typeface="Times New Roman" panose="02020603050405020304"/>
                <a:cs typeface="Times New Roman" panose="02020603050405020304"/>
              </a:rPr>
              <a:t>4</a:t>
            </a:r>
            <a:r>
              <a:rPr sz="2400" b="1" spc="5"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type</a:t>
            </a:r>
            <a:endParaRPr sz="2000">
              <a:latin typeface="Times New Roman" panose="02020603050405020304"/>
              <a:cs typeface="Times New Roman" panose="02020603050405020304"/>
            </a:endParaRPr>
          </a:p>
          <a:p>
            <a:pPr marL="50800">
              <a:lnSpc>
                <a:spcPct val="100000"/>
              </a:lnSpc>
              <a:spcBef>
                <a:spcPts val="2640"/>
              </a:spcBef>
              <a:tabLst>
                <a:tab pos="1970405" algn="l"/>
              </a:tabLst>
            </a:pPr>
            <a:r>
              <a:rPr sz="2400" b="1" spc="-15" dirty="0">
                <a:latin typeface="Times New Roman" panose="02020603050405020304"/>
                <a:cs typeface="Times New Roman" panose="02020603050405020304"/>
              </a:rPr>
              <a:t>real	</a:t>
            </a:r>
            <a:r>
              <a:rPr sz="3600" b="1" baseline="2000" dirty="0">
                <a:solidFill>
                  <a:srgbClr val="0000FF"/>
                </a:solidFill>
                <a:latin typeface="Times New Roman" panose="02020603050405020304"/>
                <a:cs typeface="Times New Roman" panose="02020603050405020304"/>
              </a:rPr>
              <a:t>7 </a:t>
            </a:r>
            <a:r>
              <a:rPr sz="3000" b="1" spc="-7" baseline="3000" dirty="0">
                <a:solidFill>
                  <a:srgbClr val="0000FF"/>
                </a:solidFill>
                <a:latin typeface="Times New Roman" panose="02020603050405020304"/>
                <a:cs typeface="Times New Roman" panose="02020603050405020304"/>
              </a:rPr>
              <a:t>in</a:t>
            </a:r>
            <a:r>
              <a:rPr sz="3000" b="1" spc="135" baseline="3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L</a:t>
            </a:r>
            <a:endParaRPr sz="2400">
              <a:latin typeface="Times New Roman" panose="02020603050405020304"/>
              <a:cs typeface="Times New Roman" panose="02020603050405020304"/>
            </a:endParaRPr>
          </a:p>
          <a:p>
            <a:pPr>
              <a:lnSpc>
                <a:spcPct val="100000"/>
              </a:lnSpc>
              <a:spcBef>
                <a:spcPts val="5"/>
              </a:spcBef>
            </a:pPr>
            <a:endParaRPr sz="3250">
              <a:latin typeface="Times New Roman" panose="02020603050405020304"/>
              <a:cs typeface="Times New Roman" panose="02020603050405020304"/>
            </a:endParaRPr>
          </a:p>
          <a:p>
            <a:pPr marL="370205">
              <a:lnSpc>
                <a:spcPct val="100000"/>
              </a:lnSpc>
            </a:pPr>
            <a:r>
              <a:rPr sz="3600" b="1" baseline="2000" dirty="0">
                <a:solidFill>
                  <a:srgbClr val="0000FF"/>
                </a:solidFill>
                <a:latin typeface="Times New Roman" panose="02020603050405020304"/>
                <a:cs typeface="Times New Roman" panose="02020603050405020304"/>
              </a:rPr>
              <a:t>9  </a:t>
            </a:r>
            <a:r>
              <a:rPr sz="3000" b="1" spc="-7" baseline="3000" dirty="0">
                <a:solidFill>
                  <a:srgbClr val="0000FF"/>
                </a:solidFill>
                <a:latin typeface="Times New Roman" panose="02020603050405020304"/>
                <a:cs typeface="Times New Roman" panose="02020603050405020304"/>
              </a:rPr>
              <a:t>in  </a:t>
            </a:r>
            <a:r>
              <a:rPr sz="2400" b="1" dirty="0">
                <a:latin typeface="Times New Roman" panose="02020603050405020304"/>
                <a:cs typeface="Times New Roman" panose="02020603050405020304"/>
              </a:rPr>
              <a:t>L  </a:t>
            </a:r>
            <a:r>
              <a:rPr sz="2400" b="1" dirty="0">
                <a:solidFill>
                  <a:srgbClr val="0000FF"/>
                </a:solidFill>
                <a:latin typeface="Times New Roman" panose="02020603050405020304"/>
                <a:cs typeface="Times New Roman" panose="02020603050405020304"/>
              </a:rPr>
              <a:t>10</a:t>
            </a:r>
            <a:r>
              <a:rPr sz="2400" b="1" spc="-270" dirty="0">
                <a:solidFill>
                  <a:srgbClr val="0000FF"/>
                </a:solidFill>
                <a:latin typeface="Times New Roman" panose="02020603050405020304"/>
                <a:cs typeface="Times New Roman" panose="02020603050405020304"/>
              </a:rPr>
              <a:t> </a:t>
            </a:r>
            <a:r>
              <a:rPr sz="2000" b="1" spc="-70" dirty="0">
                <a:solidFill>
                  <a:srgbClr val="0000FF"/>
                </a:solidFill>
                <a:latin typeface="Times New Roman" panose="02020603050405020304"/>
                <a:cs typeface="Times New Roman" panose="02020603050405020304"/>
              </a:rPr>
              <a:t>addtype</a:t>
            </a:r>
            <a:r>
              <a:rPr sz="2400" b="1" spc="-7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9" name="object 29"/>
          <p:cNvSpPr txBox="1"/>
          <p:nvPr/>
        </p:nvSpPr>
        <p:spPr>
          <a:xfrm>
            <a:off x="2714625" y="6028435"/>
            <a:ext cx="1345565" cy="391160"/>
          </a:xfrm>
          <a:prstGeom prst="rect">
            <a:avLst/>
          </a:prstGeom>
        </p:spPr>
        <p:txBody>
          <a:bodyPr vert="horz" wrap="square" lIns="0" tIns="12700" rIns="0" bIns="0" rtlCol="0">
            <a:spAutoFit/>
          </a:bodyPr>
          <a:lstStyle/>
          <a:p>
            <a:pPr marL="38100">
              <a:lnSpc>
                <a:spcPct val="100000"/>
              </a:lnSpc>
              <a:spcBef>
                <a:spcPts val="100"/>
              </a:spcBef>
            </a:pPr>
            <a:r>
              <a:rPr sz="3600" b="1" spc="-7" baseline="-10000" dirty="0">
                <a:latin typeface="Times New Roman" panose="02020603050405020304"/>
                <a:cs typeface="Times New Roman" panose="02020603050405020304"/>
              </a:rPr>
              <a:t>id</a:t>
            </a:r>
            <a:r>
              <a:rPr sz="2400" b="1" spc="-7" baseline="-33000" dirty="0">
                <a:latin typeface="Times New Roman" panose="02020603050405020304"/>
                <a:cs typeface="Times New Roman" panose="02020603050405020304"/>
              </a:rPr>
              <a:t>1 </a:t>
            </a:r>
            <a:r>
              <a:rPr sz="2000" b="1" dirty="0">
                <a:solidFill>
                  <a:srgbClr val="0000FF"/>
                </a:solidFill>
                <a:latin typeface="Times New Roman" panose="02020603050405020304"/>
                <a:cs typeface="Times New Roman" panose="02020603050405020304"/>
              </a:rPr>
              <a:t>1</a:t>
            </a:r>
            <a:r>
              <a:rPr sz="2000" b="1" spc="28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entry</a:t>
            </a:r>
            <a:endParaRPr sz="2000">
              <a:latin typeface="Times New Roman" panose="02020603050405020304"/>
              <a:cs typeface="Times New Roman" panose="02020603050405020304"/>
            </a:endParaRPr>
          </a:p>
        </p:txBody>
      </p:sp>
      <p:sp>
        <p:nvSpPr>
          <p:cNvPr id="30" name="object 30"/>
          <p:cNvSpPr txBox="1"/>
          <p:nvPr/>
        </p:nvSpPr>
        <p:spPr>
          <a:xfrm>
            <a:off x="4653915" y="3660140"/>
            <a:ext cx="2908300" cy="1982470"/>
          </a:xfrm>
          <a:prstGeom prst="rect">
            <a:avLst/>
          </a:prstGeom>
        </p:spPr>
        <p:txBody>
          <a:bodyPr vert="horz" wrap="square" lIns="0" tIns="12700" rIns="0" bIns="0" rtlCol="0">
            <a:spAutoFit/>
          </a:bodyPr>
          <a:lstStyle/>
          <a:p>
            <a:pPr marL="466725">
              <a:lnSpc>
                <a:spcPct val="100000"/>
              </a:lnSpc>
              <a:spcBef>
                <a:spcPts val="100"/>
              </a:spcBef>
            </a:pPr>
            <a:r>
              <a:rPr sz="3600" b="1" baseline="1000" dirty="0">
                <a:solidFill>
                  <a:srgbClr val="0000FF"/>
                </a:solidFill>
                <a:latin typeface="Times New Roman" panose="02020603050405020304"/>
                <a:cs typeface="Times New Roman" panose="02020603050405020304"/>
              </a:rPr>
              <a:t>5 </a:t>
            </a:r>
            <a:r>
              <a:rPr sz="3000" b="1" spc="-7" baseline="1000" dirty="0">
                <a:solidFill>
                  <a:srgbClr val="0000FF"/>
                </a:solidFill>
                <a:latin typeface="Times New Roman" panose="02020603050405020304"/>
                <a:cs typeface="Times New Roman" panose="02020603050405020304"/>
              </a:rPr>
              <a:t>in </a:t>
            </a:r>
            <a:r>
              <a:rPr sz="2400" b="1" dirty="0">
                <a:latin typeface="Times New Roman" panose="02020603050405020304"/>
                <a:cs typeface="Times New Roman" panose="02020603050405020304"/>
              </a:rPr>
              <a:t>L </a:t>
            </a:r>
            <a:r>
              <a:rPr sz="3600" b="1" baseline="1000" dirty="0">
                <a:solidFill>
                  <a:srgbClr val="0000FF"/>
                </a:solidFill>
                <a:latin typeface="Times New Roman" panose="02020603050405020304"/>
                <a:cs typeface="Times New Roman" panose="02020603050405020304"/>
              </a:rPr>
              <a:t>6</a:t>
            </a:r>
            <a:r>
              <a:rPr sz="3600" b="1" spc="30" baseline="1000" dirty="0">
                <a:solidFill>
                  <a:srgbClr val="0000FF"/>
                </a:solidFill>
                <a:latin typeface="Times New Roman" panose="02020603050405020304"/>
                <a:cs typeface="Times New Roman" panose="02020603050405020304"/>
              </a:rPr>
              <a:t> </a:t>
            </a:r>
            <a:r>
              <a:rPr sz="3000" b="1" spc="-7" baseline="1000" dirty="0">
                <a:solidFill>
                  <a:srgbClr val="0000FF"/>
                </a:solidFill>
                <a:latin typeface="Times New Roman" panose="02020603050405020304"/>
                <a:cs typeface="Times New Roman" panose="02020603050405020304"/>
              </a:rPr>
              <a:t>addtype</a:t>
            </a:r>
            <a:endParaRPr sz="3000" baseline="1000">
              <a:latin typeface="Times New Roman" panose="02020603050405020304"/>
              <a:cs typeface="Times New Roman" panose="02020603050405020304"/>
            </a:endParaRPr>
          </a:p>
          <a:p>
            <a:pPr marL="1104265" marR="68580" indent="-1041400">
              <a:lnSpc>
                <a:spcPts val="6620"/>
              </a:lnSpc>
              <a:spcBef>
                <a:spcPts val="125"/>
              </a:spcBef>
              <a:tabLst>
                <a:tab pos="1868805" algn="l"/>
                <a:tab pos="2475865" algn="l"/>
              </a:tabLst>
            </a:pPr>
            <a:r>
              <a:rPr sz="3600" b="1" baseline="2000" dirty="0">
                <a:solidFill>
                  <a:srgbClr val="0000FF"/>
                </a:solidFill>
                <a:latin typeface="Times New Roman" panose="02020603050405020304"/>
                <a:cs typeface="Times New Roman" panose="02020603050405020304"/>
              </a:rPr>
              <a:t>8 </a:t>
            </a:r>
            <a:r>
              <a:rPr sz="3600" b="1" spc="-300" baseline="2000" dirty="0">
                <a:solidFill>
                  <a:srgbClr val="0000FF"/>
                </a:solidFill>
                <a:latin typeface="Times New Roman" panose="02020603050405020304"/>
                <a:cs typeface="Times New Roman" panose="02020603050405020304"/>
              </a:rPr>
              <a:t> </a:t>
            </a:r>
            <a:r>
              <a:rPr sz="3000" b="1" baseline="3000" dirty="0">
                <a:solidFill>
                  <a:srgbClr val="0000FF"/>
                </a:solidFill>
                <a:latin typeface="Times New Roman" panose="02020603050405020304"/>
                <a:cs typeface="Times New Roman" panose="02020603050405020304"/>
              </a:rPr>
              <a:t>add</a:t>
            </a:r>
            <a:r>
              <a:rPr sz="3000" b="1" spc="-7" baseline="3000" dirty="0">
                <a:solidFill>
                  <a:srgbClr val="0000FF"/>
                </a:solidFill>
                <a:latin typeface="Times New Roman" panose="02020603050405020304"/>
                <a:cs typeface="Times New Roman" panose="02020603050405020304"/>
              </a:rPr>
              <a:t>t</a:t>
            </a:r>
            <a:r>
              <a:rPr sz="3000" b="1" baseline="3000" dirty="0">
                <a:solidFill>
                  <a:srgbClr val="0000FF"/>
                </a:solidFill>
                <a:latin typeface="Times New Roman" panose="02020603050405020304"/>
                <a:cs typeface="Times New Roman" panose="02020603050405020304"/>
              </a:rPr>
              <a:t>y</a:t>
            </a:r>
            <a:r>
              <a:rPr sz="3000" b="1" spc="-7" baseline="3000" dirty="0">
                <a:solidFill>
                  <a:srgbClr val="0000FF"/>
                </a:solidFill>
                <a:latin typeface="Times New Roman" panose="02020603050405020304"/>
                <a:cs typeface="Times New Roman" panose="02020603050405020304"/>
              </a:rPr>
              <a:t>p</a:t>
            </a:r>
            <a:r>
              <a:rPr sz="2400" b="1" spc="-600" dirty="0">
                <a:latin typeface="Times New Roman" panose="02020603050405020304"/>
                <a:cs typeface="Times New Roman" panose="02020603050405020304"/>
              </a:rPr>
              <a:t>,</a:t>
            </a:r>
            <a:r>
              <a:rPr sz="3000" b="1" baseline="3000" dirty="0">
                <a:solidFill>
                  <a:srgbClr val="0000FF"/>
                </a:solidFill>
                <a:latin typeface="Times New Roman" panose="02020603050405020304"/>
                <a:cs typeface="Times New Roman" panose="02020603050405020304"/>
              </a:rPr>
              <a:t>e		</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d</a:t>
            </a:r>
            <a:r>
              <a:rPr sz="2400" b="1" baseline="-17000" dirty="0">
                <a:latin typeface="Times New Roman" panose="02020603050405020304"/>
                <a:cs typeface="Times New Roman" panose="02020603050405020304"/>
              </a:rPr>
              <a:t>3  </a:t>
            </a:r>
            <a:r>
              <a:rPr sz="2400" b="1" spc="-5" dirty="0">
                <a:latin typeface="Times New Roman" panose="02020603050405020304"/>
                <a:cs typeface="Times New Roman" panose="02020603050405020304"/>
              </a:rPr>
              <a:t>id</a:t>
            </a:r>
            <a:r>
              <a:rPr sz="2400" b="1" spc="-7" baseline="-17000" dirty="0">
                <a:latin typeface="Times New Roman" panose="02020603050405020304"/>
                <a:cs typeface="Times New Roman" panose="02020603050405020304"/>
              </a:rPr>
              <a:t>2	</a:t>
            </a:r>
            <a:r>
              <a:rPr sz="2400" b="1" dirty="0">
                <a:solidFill>
                  <a:srgbClr val="0000FF"/>
                </a:solidFill>
                <a:latin typeface="Times New Roman" panose="02020603050405020304"/>
                <a:cs typeface="Times New Roman" panose="02020603050405020304"/>
              </a:rPr>
              <a:t>2</a:t>
            </a:r>
            <a:r>
              <a:rPr sz="2400" b="1" spc="345"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entry</a:t>
            </a:r>
            <a:endParaRPr sz="2000">
              <a:latin typeface="Times New Roman" panose="02020603050405020304"/>
              <a:cs typeface="Times New Roman" panose="02020603050405020304"/>
            </a:endParaRPr>
          </a:p>
        </p:txBody>
      </p:sp>
      <p:sp>
        <p:nvSpPr>
          <p:cNvPr id="31" name="object 31"/>
          <p:cNvSpPr txBox="1"/>
          <p:nvPr/>
        </p:nvSpPr>
        <p:spPr>
          <a:xfrm>
            <a:off x="7857490" y="4336795"/>
            <a:ext cx="8826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3</a:t>
            </a:r>
            <a:r>
              <a:rPr sz="2400" b="1" spc="31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entry</a:t>
            </a:r>
            <a:endParaRPr sz="2000">
              <a:latin typeface="Times New Roman" panose="02020603050405020304"/>
              <a:cs typeface="Times New Roman" panose="02020603050405020304"/>
            </a:endParaRPr>
          </a:p>
        </p:txBody>
      </p:sp>
      <p:sp>
        <p:nvSpPr>
          <p:cNvPr id="32" name="object 32"/>
          <p:cNvSpPr/>
          <p:nvPr/>
        </p:nvSpPr>
        <p:spPr>
          <a:xfrm>
            <a:off x="2435044" y="3498851"/>
            <a:ext cx="2670810" cy="332740"/>
          </a:xfrm>
          <a:custGeom>
            <a:avLst/>
            <a:gdLst/>
            <a:ahLst/>
            <a:cxnLst/>
            <a:rect l="l" t="t" r="r" b="b"/>
            <a:pathLst>
              <a:path w="2670810" h="332739">
                <a:moveTo>
                  <a:pt x="2610389" y="284888"/>
                </a:moveTo>
                <a:lnTo>
                  <a:pt x="2588172" y="309557"/>
                </a:lnTo>
                <a:lnTo>
                  <a:pt x="2670290" y="332242"/>
                </a:lnTo>
                <a:lnTo>
                  <a:pt x="2655016" y="293324"/>
                </a:lnTo>
                <a:lnTo>
                  <a:pt x="2619963" y="293324"/>
                </a:lnTo>
                <a:lnTo>
                  <a:pt x="2610389" y="284888"/>
                </a:lnTo>
                <a:close/>
              </a:path>
              <a:path w="2670810" h="332739">
                <a:moveTo>
                  <a:pt x="1332525" y="0"/>
                </a:moveTo>
                <a:lnTo>
                  <a:pt x="1219544" y="1490"/>
                </a:lnTo>
                <a:lnTo>
                  <a:pt x="1108603" y="5904"/>
                </a:lnTo>
                <a:lnTo>
                  <a:pt x="1000113" y="13139"/>
                </a:lnTo>
                <a:lnTo>
                  <a:pt x="894488" y="23098"/>
                </a:lnTo>
                <a:lnTo>
                  <a:pt x="792139" y="35684"/>
                </a:lnTo>
                <a:lnTo>
                  <a:pt x="693477" y="50796"/>
                </a:lnTo>
                <a:lnTo>
                  <a:pt x="598952" y="68328"/>
                </a:lnTo>
                <a:lnTo>
                  <a:pt x="553336" y="77979"/>
                </a:lnTo>
                <a:lnTo>
                  <a:pt x="508897" y="88200"/>
                </a:lnTo>
                <a:lnTo>
                  <a:pt x="465689" y="98979"/>
                </a:lnTo>
                <a:lnTo>
                  <a:pt x="423763" y="110305"/>
                </a:lnTo>
                <a:lnTo>
                  <a:pt x="383167" y="122167"/>
                </a:lnTo>
                <a:lnTo>
                  <a:pt x="343954" y="134551"/>
                </a:lnTo>
                <a:lnTo>
                  <a:pt x="306175" y="147447"/>
                </a:lnTo>
                <a:lnTo>
                  <a:pt x="269881" y="160842"/>
                </a:lnTo>
                <a:lnTo>
                  <a:pt x="201950" y="189089"/>
                </a:lnTo>
                <a:lnTo>
                  <a:pt x="140566" y="219203"/>
                </a:lnTo>
                <a:lnTo>
                  <a:pt x="86135" y="251106"/>
                </a:lnTo>
                <a:lnTo>
                  <a:pt x="39063" y="284727"/>
                </a:lnTo>
                <a:lnTo>
                  <a:pt x="0" y="319773"/>
                </a:lnTo>
                <a:lnTo>
                  <a:pt x="6581" y="326657"/>
                </a:lnTo>
                <a:lnTo>
                  <a:pt x="24999" y="309048"/>
                </a:lnTo>
                <a:lnTo>
                  <a:pt x="45206" y="292007"/>
                </a:lnTo>
                <a:lnTo>
                  <a:pt x="91479" y="258991"/>
                </a:lnTo>
                <a:lnTo>
                  <a:pt x="145216" y="227516"/>
                </a:lnTo>
                <a:lnTo>
                  <a:pt x="206002" y="197708"/>
                </a:lnTo>
                <a:lnTo>
                  <a:pt x="273414" y="169688"/>
                </a:lnTo>
                <a:lnTo>
                  <a:pt x="309473" y="156382"/>
                </a:lnTo>
                <a:lnTo>
                  <a:pt x="347031" y="143565"/>
                </a:lnTo>
                <a:lnTo>
                  <a:pt x="386035" y="131249"/>
                </a:lnTo>
                <a:lnTo>
                  <a:pt x="426434" y="119448"/>
                </a:lnTo>
                <a:lnTo>
                  <a:pt x="468174" y="108174"/>
                </a:lnTo>
                <a:lnTo>
                  <a:pt x="511204" y="97442"/>
                </a:lnTo>
                <a:lnTo>
                  <a:pt x="555471" y="87261"/>
                </a:lnTo>
                <a:lnTo>
                  <a:pt x="600923" y="77647"/>
                </a:lnTo>
                <a:lnTo>
                  <a:pt x="695213" y="60161"/>
                </a:lnTo>
                <a:lnTo>
                  <a:pt x="793581" y="45098"/>
                </a:lnTo>
                <a:lnTo>
                  <a:pt x="895650" y="32552"/>
                </a:lnTo>
                <a:lnTo>
                  <a:pt x="1001007" y="22622"/>
                </a:lnTo>
                <a:lnTo>
                  <a:pt x="1109237" y="15407"/>
                </a:lnTo>
                <a:lnTo>
                  <a:pt x="1219922" y="11008"/>
                </a:lnTo>
                <a:lnTo>
                  <a:pt x="1332651" y="9523"/>
                </a:lnTo>
                <a:lnTo>
                  <a:pt x="1610616" y="9523"/>
                </a:lnTo>
                <a:lnTo>
                  <a:pt x="1560202" y="6103"/>
                </a:lnTo>
                <a:lnTo>
                  <a:pt x="1447436" y="1543"/>
                </a:lnTo>
                <a:lnTo>
                  <a:pt x="1332525" y="0"/>
                </a:lnTo>
                <a:close/>
              </a:path>
              <a:path w="2670810" h="332739">
                <a:moveTo>
                  <a:pt x="2616737" y="277840"/>
                </a:moveTo>
                <a:lnTo>
                  <a:pt x="2610389" y="284888"/>
                </a:lnTo>
                <a:lnTo>
                  <a:pt x="2619963" y="293324"/>
                </a:lnTo>
                <a:lnTo>
                  <a:pt x="2626249" y="286167"/>
                </a:lnTo>
                <a:lnTo>
                  <a:pt x="2616737" y="277840"/>
                </a:lnTo>
                <a:close/>
              </a:path>
              <a:path w="2670810" h="332739">
                <a:moveTo>
                  <a:pt x="2639166" y="252937"/>
                </a:moveTo>
                <a:lnTo>
                  <a:pt x="2616737" y="277840"/>
                </a:lnTo>
                <a:lnTo>
                  <a:pt x="2626249" y="286167"/>
                </a:lnTo>
                <a:lnTo>
                  <a:pt x="2619963" y="293324"/>
                </a:lnTo>
                <a:lnTo>
                  <a:pt x="2655016" y="293324"/>
                </a:lnTo>
                <a:lnTo>
                  <a:pt x="2639166" y="252937"/>
                </a:lnTo>
                <a:close/>
              </a:path>
              <a:path w="2670810" h="332739">
                <a:moveTo>
                  <a:pt x="1610616" y="9523"/>
                </a:moveTo>
                <a:lnTo>
                  <a:pt x="1332651" y="9523"/>
                </a:lnTo>
                <a:lnTo>
                  <a:pt x="1447309" y="11066"/>
                </a:lnTo>
                <a:lnTo>
                  <a:pt x="1559817" y="15621"/>
                </a:lnTo>
                <a:lnTo>
                  <a:pt x="1669747" y="23082"/>
                </a:lnTo>
                <a:lnTo>
                  <a:pt x="1776665" y="33343"/>
                </a:lnTo>
                <a:lnTo>
                  <a:pt x="1880141" y="46300"/>
                </a:lnTo>
                <a:lnTo>
                  <a:pt x="1979739" y="61846"/>
                </a:lnTo>
                <a:lnTo>
                  <a:pt x="2027911" y="70549"/>
                </a:lnTo>
                <a:lnTo>
                  <a:pt x="2074990" y="79865"/>
                </a:lnTo>
                <a:lnTo>
                  <a:pt x="2120883" y="89776"/>
                </a:lnTo>
                <a:lnTo>
                  <a:pt x="2165535" y="100266"/>
                </a:lnTo>
                <a:lnTo>
                  <a:pt x="2208894" y="111323"/>
                </a:lnTo>
                <a:lnTo>
                  <a:pt x="2250903" y="122933"/>
                </a:lnTo>
                <a:lnTo>
                  <a:pt x="2291510" y="135083"/>
                </a:lnTo>
                <a:lnTo>
                  <a:pt x="2330660" y="147759"/>
                </a:lnTo>
                <a:lnTo>
                  <a:pt x="2368298" y="160947"/>
                </a:lnTo>
                <a:lnTo>
                  <a:pt x="2404370" y="174632"/>
                </a:lnTo>
                <a:lnTo>
                  <a:pt x="2471593" y="203441"/>
                </a:lnTo>
                <a:lnTo>
                  <a:pt x="2531896" y="234066"/>
                </a:lnTo>
                <a:lnTo>
                  <a:pt x="2584836" y="266387"/>
                </a:lnTo>
                <a:lnTo>
                  <a:pt x="2610389" y="284888"/>
                </a:lnTo>
                <a:lnTo>
                  <a:pt x="2616737" y="277840"/>
                </a:lnTo>
                <a:lnTo>
                  <a:pt x="2564103" y="241790"/>
                </a:lnTo>
                <a:lnTo>
                  <a:pt x="2506802" y="209967"/>
                </a:lnTo>
                <a:lnTo>
                  <a:pt x="2442442" y="179993"/>
                </a:lnTo>
                <a:lnTo>
                  <a:pt x="2371448" y="151958"/>
                </a:lnTo>
                <a:lnTo>
                  <a:pt x="2333594" y="138696"/>
                </a:lnTo>
                <a:lnTo>
                  <a:pt x="2294241" y="125958"/>
                </a:lnTo>
                <a:lnTo>
                  <a:pt x="2253441" y="113752"/>
                </a:lnTo>
                <a:lnTo>
                  <a:pt x="2211247" y="102094"/>
                </a:lnTo>
                <a:lnTo>
                  <a:pt x="2167713" y="90992"/>
                </a:lnTo>
                <a:lnTo>
                  <a:pt x="2122893" y="80464"/>
                </a:lnTo>
                <a:lnTo>
                  <a:pt x="2076839" y="70521"/>
                </a:lnTo>
                <a:lnTo>
                  <a:pt x="2029606" y="61175"/>
                </a:lnTo>
                <a:lnTo>
                  <a:pt x="1981207" y="52434"/>
                </a:lnTo>
                <a:lnTo>
                  <a:pt x="1881323" y="36849"/>
                </a:lnTo>
                <a:lnTo>
                  <a:pt x="1777575" y="23863"/>
                </a:lnTo>
                <a:lnTo>
                  <a:pt x="1670391" y="13578"/>
                </a:lnTo>
                <a:lnTo>
                  <a:pt x="1610616" y="9523"/>
                </a:lnTo>
                <a:close/>
              </a:path>
            </a:pathLst>
          </a:custGeom>
          <a:solidFill>
            <a:srgbClr val="0000FF"/>
          </a:solidFill>
        </p:spPr>
        <p:txBody>
          <a:bodyPr wrap="square" lIns="0" tIns="0" rIns="0" bIns="0" rtlCol="0"/>
          <a:lstStyle/>
          <a:p/>
        </p:txBody>
      </p:sp>
      <p:sp>
        <p:nvSpPr>
          <p:cNvPr id="33" name="object 33"/>
          <p:cNvSpPr/>
          <p:nvPr/>
        </p:nvSpPr>
        <p:spPr>
          <a:xfrm>
            <a:off x="6172200" y="3950351"/>
            <a:ext cx="1602105" cy="550545"/>
          </a:xfrm>
          <a:custGeom>
            <a:avLst/>
            <a:gdLst/>
            <a:ahLst/>
            <a:cxnLst/>
            <a:rect l="l" t="t" r="r" b="b"/>
            <a:pathLst>
              <a:path w="1602104" h="550545">
                <a:moveTo>
                  <a:pt x="73795" y="31626"/>
                </a:moveTo>
                <a:lnTo>
                  <a:pt x="70783" y="40663"/>
                </a:lnTo>
                <a:lnTo>
                  <a:pt x="1598693" y="549965"/>
                </a:lnTo>
                <a:lnTo>
                  <a:pt x="1601706" y="540929"/>
                </a:lnTo>
                <a:lnTo>
                  <a:pt x="73795" y="31626"/>
                </a:lnTo>
                <a:close/>
              </a:path>
              <a:path w="1602104" h="550545">
                <a:moveTo>
                  <a:pt x="84338" y="0"/>
                </a:moveTo>
                <a:lnTo>
                  <a:pt x="0" y="12048"/>
                </a:lnTo>
                <a:lnTo>
                  <a:pt x="60241" y="72289"/>
                </a:lnTo>
                <a:lnTo>
                  <a:pt x="70783" y="40663"/>
                </a:lnTo>
                <a:lnTo>
                  <a:pt x="58733" y="36647"/>
                </a:lnTo>
                <a:lnTo>
                  <a:pt x="61746" y="27609"/>
                </a:lnTo>
                <a:lnTo>
                  <a:pt x="75134" y="27609"/>
                </a:lnTo>
                <a:lnTo>
                  <a:pt x="84338" y="0"/>
                </a:lnTo>
                <a:close/>
              </a:path>
              <a:path w="1602104" h="550545">
                <a:moveTo>
                  <a:pt x="61746" y="27609"/>
                </a:moveTo>
                <a:lnTo>
                  <a:pt x="58733" y="36647"/>
                </a:lnTo>
                <a:lnTo>
                  <a:pt x="70783" y="40663"/>
                </a:lnTo>
                <a:lnTo>
                  <a:pt x="73795" y="31626"/>
                </a:lnTo>
                <a:lnTo>
                  <a:pt x="61746" y="27609"/>
                </a:lnTo>
                <a:close/>
              </a:path>
              <a:path w="1602104" h="550545">
                <a:moveTo>
                  <a:pt x="75134" y="27609"/>
                </a:moveTo>
                <a:lnTo>
                  <a:pt x="61746" y="27609"/>
                </a:lnTo>
                <a:lnTo>
                  <a:pt x="73795" y="31626"/>
                </a:lnTo>
                <a:lnTo>
                  <a:pt x="75134" y="27609"/>
                </a:lnTo>
                <a:close/>
              </a:path>
            </a:pathLst>
          </a:custGeom>
          <a:solidFill>
            <a:srgbClr val="0000FF"/>
          </a:solidFill>
        </p:spPr>
        <p:txBody>
          <a:bodyPr wrap="square" lIns="0" tIns="0" rIns="0" bIns="0" rtlCol="0"/>
          <a:lstStyle/>
          <a:p/>
        </p:txBody>
      </p:sp>
      <p:sp>
        <p:nvSpPr>
          <p:cNvPr id="34" name="object 34"/>
          <p:cNvSpPr/>
          <p:nvPr/>
        </p:nvSpPr>
        <p:spPr>
          <a:xfrm>
            <a:off x="5177062" y="3962400"/>
            <a:ext cx="932180" cy="234950"/>
          </a:xfrm>
          <a:custGeom>
            <a:avLst/>
            <a:gdLst/>
            <a:ahLst/>
            <a:cxnLst/>
            <a:rect l="l" t="t" r="r" b="b"/>
            <a:pathLst>
              <a:path w="932179" h="234950">
                <a:moveTo>
                  <a:pt x="9075" y="24288"/>
                </a:moveTo>
                <a:lnTo>
                  <a:pt x="0" y="27183"/>
                </a:lnTo>
                <a:lnTo>
                  <a:pt x="6934" y="48919"/>
                </a:lnTo>
                <a:lnTo>
                  <a:pt x="7155" y="49396"/>
                </a:lnTo>
                <a:lnTo>
                  <a:pt x="32410" y="90615"/>
                </a:lnTo>
                <a:lnTo>
                  <a:pt x="71680" y="128362"/>
                </a:lnTo>
                <a:lnTo>
                  <a:pt x="122936" y="161359"/>
                </a:lnTo>
                <a:lnTo>
                  <a:pt x="184598" y="189049"/>
                </a:lnTo>
                <a:lnTo>
                  <a:pt x="255127" y="210813"/>
                </a:lnTo>
                <a:lnTo>
                  <a:pt x="293240" y="219270"/>
                </a:lnTo>
                <a:lnTo>
                  <a:pt x="332995" y="225997"/>
                </a:lnTo>
                <a:lnTo>
                  <a:pt x="374200" y="230910"/>
                </a:lnTo>
                <a:lnTo>
                  <a:pt x="416664" y="233923"/>
                </a:lnTo>
                <a:lnTo>
                  <a:pt x="460192" y="234948"/>
                </a:lnTo>
                <a:lnTo>
                  <a:pt x="507316" y="233760"/>
                </a:lnTo>
                <a:lnTo>
                  <a:pt x="553096" y="230259"/>
                </a:lnTo>
                <a:lnTo>
                  <a:pt x="590595" y="225426"/>
                </a:lnTo>
                <a:lnTo>
                  <a:pt x="460415" y="225426"/>
                </a:lnTo>
                <a:lnTo>
                  <a:pt x="417335" y="224421"/>
                </a:lnTo>
                <a:lnTo>
                  <a:pt x="375326" y="221452"/>
                </a:lnTo>
                <a:lnTo>
                  <a:pt x="334582" y="216606"/>
                </a:lnTo>
                <a:lnTo>
                  <a:pt x="295301" y="209971"/>
                </a:lnTo>
                <a:lnTo>
                  <a:pt x="257680" y="201637"/>
                </a:lnTo>
                <a:lnTo>
                  <a:pt x="188211" y="180235"/>
                </a:lnTo>
                <a:lnTo>
                  <a:pt x="127755" y="153144"/>
                </a:lnTo>
                <a:lnTo>
                  <a:pt x="77892" y="121142"/>
                </a:lnTo>
                <a:lnTo>
                  <a:pt x="40154" y="85069"/>
                </a:lnTo>
                <a:lnTo>
                  <a:pt x="26337" y="65775"/>
                </a:lnTo>
                <a:lnTo>
                  <a:pt x="25910" y="65178"/>
                </a:lnTo>
                <a:lnTo>
                  <a:pt x="16002" y="45773"/>
                </a:lnTo>
                <a:lnTo>
                  <a:pt x="15628" y="45044"/>
                </a:lnTo>
                <a:lnTo>
                  <a:pt x="9075" y="24288"/>
                </a:lnTo>
                <a:close/>
              </a:path>
              <a:path w="932179" h="234950">
                <a:moveTo>
                  <a:pt x="879040" y="86740"/>
                </a:moveTo>
                <a:lnTo>
                  <a:pt x="837953" y="124748"/>
                </a:lnTo>
                <a:lnTo>
                  <a:pt x="782627" y="158437"/>
                </a:lnTo>
                <a:lnTo>
                  <a:pt x="715338" y="186321"/>
                </a:lnTo>
                <a:lnTo>
                  <a:pt x="677793" y="197777"/>
                </a:lnTo>
                <a:lnTo>
                  <a:pt x="637961" y="207415"/>
                </a:lnTo>
                <a:lnTo>
                  <a:pt x="596075" y="215116"/>
                </a:lnTo>
                <a:lnTo>
                  <a:pt x="552368" y="220762"/>
                </a:lnTo>
                <a:lnTo>
                  <a:pt x="507075" y="224238"/>
                </a:lnTo>
                <a:lnTo>
                  <a:pt x="460415" y="225426"/>
                </a:lnTo>
                <a:lnTo>
                  <a:pt x="590595" y="225426"/>
                </a:lnTo>
                <a:lnTo>
                  <a:pt x="639682" y="216783"/>
                </a:lnTo>
                <a:lnTo>
                  <a:pt x="680031" y="207035"/>
                </a:lnTo>
                <a:lnTo>
                  <a:pt x="718116" y="195432"/>
                </a:lnTo>
                <a:lnTo>
                  <a:pt x="786580" y="167102"/>
                </a:lnTo>
                <a:lnTo>
                  <a:pt x="843262" y="132657"/>
                </a:lnTo>
                <a:lnTo>
                  <a:pt x="886608" y="92609"/>
                </a:lnTo>
                <a:lnTo>
                  <a:pt x="889669" y="87269"/>
                </a:lnTo>
                <a:lnTo>
                  <a:pt x="878743" y="87269"/>
                </a:lnTo>
                <a:lnTo>
                  <a:pt x="879040" y="86740"/>
                </a:lnTo>
                <a:close/>
              </a:path>
              <a:path w="932179" h="234950">
                <a:moveTo>
                  <a:pt x="879458" y="86304"/>
                </a:moveTo>
                <a:lnTo>
                  <a:pt x="879040" y="86740"/>
                </a:lnTo>
                <a:lnTo>
                  <a:pt x="878743" y="87269"/>
                </a:lnTo>
                <a:lnTo>
                  <a:pt x="879458" y="86304"/>
                </a:lnTo>
                <a:close/>
              </a:path>
              <a:path w="932179" h="234950">
                <a:moveTo>
                  <a:pt x="890212" y="86304"/>
                </a:moveTo>
                <a:lnTo>
                  <a:pt x="879458" y="86304"/>
                </a:lnTo>
                <a:lnTo>
                  <a:pt x="878743" y="87269"/>
                </a:lnTo>
                <a:lnTo>
                  <a:pt x="889669" y="87269"/>
                </a:lnTo>
                <a:lnTo>
                  <a:pt x="890212" y="86304"/>
                </a:lnTo>
                <a:close/>
              </a:path>
              <a:path w="932179" h="234950">
                <a:moveTo>
                  <a:pt x="888347" y="70182"/>
                </a:moveTo>
                <a:lnTo>
                  <a:pt x="879040" y="86740"/>
                </a:lnTo>
                <a:lnTo>
                  <a:pt x="879458" y="86304"/>
                </a:lnTo>
                <a:lnTo>
                  <a:pt x="890212" y="86304"/>
                </a:lnTo>
                <a:lnTo>
                  <a:pt x="897586" y="73184"/>
                </a:lnTo>
                <a:lnTo>
                  <a:pt x="888347" y="70182"/>
                </a:lnTo>
                <a:close/>
              </a:path>
              <a:path w="932179" h="234950">
                <a:moveTo>
                  <a:pt x="927680" y="58058"/>
                </a:moveTo>
                <a:lnTo>
                  <a:pt x="895162" y="58058"/>
                </a:lnTo>
                <a:lnTo>
                  <a:pt x="903465" y="62725"/>
                </a:lnTo>
                <a:lnTo>
                  <a:pt x="897586" y="73184"/>
                </a:lnTo>
                <a:lnTo>
                  <a:pt x="931623" y="84244"/>
                </a:lnTo>
                <a:lnTo>
                  <a:pt x="927680" y="58058"/>
                </a:lnTo>
                <a:close/>
              </a:path>
              <a:path w="932179" h="234950">
                <a:moveTo>
                  <a:pt x="895162" y="58058"/>
                </a:moveTo>
                <a:lnTo>
                  <a:pt x="888347" y="70182"/>
                </a:lnTo>
                <a:lnTo>
                  <a:pt x="897586" y="73184"/>
                </a:lnTo>
                <a:lnTo>
                  <a:pt x="903465" y="62725"/>
                </a:lnTo>
                <a:lnTo>
                  <a:pt x="895162" y="58058"/>
                </a:lnTo>
                <a:close/>
              </a:path>
              <a:path w="932179" h="234950">
                <a:moveTo>
                  <a:pt x="918937" y="0"/>
                </a:moveTo>
                <a:lnTo>
                  <a:pt x="859153" y="60695"/>
                </a:lnTo>
                <a:lnTo>
                  <a:pt x="888347" y="70182"/>
                </a:lnTo>
                <a:lnTo>
                  <a:pt x="895162" y="58058"/>
                </a:lnTo>
                <a:lnTo>
                  <a:pt x="927680" y="58058"/>
                </a:lnTo>
                <a:lnTo>
                  <a:pt x="918937" y="0"/>
                </a:lnTo>
                <a:close/>
              </a:path>
              <a:path w="932179" h="234950">
                <a:moveTo>
                  <a:pt x="25910" y="65178"/>
                </a:moveTo>
                <a:lnTo>
                  <a:pt x="26275" y="65775"/>
                </a:lnTo>
                <a:lnTo>
                  <a:pt x="26115" y="65465"/>
                </a:lnTo>
                <a:lnTo>
                  <a:pt x="25910" y="65178"/>
                </a:lnTo>
                <a:close/>
              </a:path>
              <a:path w="932179" h="234950">
                <a:moveTo>
                  <a:pt x="26115" y="65465"/>
                </a:moveTo>
                <a:lnTo>
                  <a:pt x="26275" y="65775"/>
                </a:lnTo>
                <a:lnTo>
                  <a:pt x="26115" y="65465"/>
                </a:lnTo>
                <a:close/>
              </a:path>
              <a:path w="932179" h="234950">
                <a:moveTo>
                  <a:pt x="25968" y="65178"/>
                </a:moveTo>
                <a:lnTo>
                  <a:pt x="26115" y="65465"/>
                </a:lnTo>
                <a:lnTo>
                  <a:pt x="25968" y="65178"/>
                </a:lnTo>
                <a:close/>
              </a:path>
              <a:path w="932179" h="234950">
                <a:moveTo>
                  <a:pt x="15628" y="45044"/>
                </a:moveTo>
                <a:lnTo>
                  <a:pt x="15928" y="45773"/>
                </a:lnTo>
                <a:lnTo>
                  <a:pt x="15805" y="45389"/>
                </a:lnTo>
                <a:lnTo>
                  <a:pt x="15628" y="45044"/>
                </a:lnTo>
                <a:close/>
              </a:path>
              <a:path w="932179" h="234950">
                <a:moveTo>
                  <a:pt x="15805" y="45389"/>
                </a:moveTo>
                <a:lnTo>
                  <a:pt x="15928" y="45773"/>
                </a:lnTo>
                <a:lnTo>
                  <a:pt x="15805" y="45389"/>
                </a:lnTo>
                <a:close/>
              </a:path>
              <a:path w="932179" h="234950">
                <a:moveTo>
                  <a:pt x="15695" y="45044"/>
                </a:moveTo>
                <a:lnTo>
                  <a:pt x="15805" y="45389"/>
                </a:lnTo>
                <a:lnTo>
                  <a:pt x="15695" y="45044"/>
                </a:lnTo>
                <a:close/>
              </a:path>
            </a:pathLst>
          </a:custGeom>
          <a:solidFill>
            <a:srgbClr val="0000FF"/>
          </a:solidFill>
        </p:spPr>
        <p:txBody>
          <a:bodyPr wrap="square" lIns="0" tIns="0" rIns="0" bIns="0" rtlCol="0"/>
          <a:lstStyle/>
          <a:p/>
        </p:txBody>
      </p:sp>
      <p:sp>
        <p:nvSpPr>
          <p:cNvPr id="35" name="object 35"/>
          <p:cNvSpPr/>
          <p:nvPr/>
        </p:nvSpPr>
        <p:spPr>
          <a:xfrm>
            <a:off x="4800600" y="4719397"/>
            <a:ext cx="1602105" cy="695325"/>
          </a:xfrm>
          <a:custGeom>
            <a:avLst/>
            <a:gdLst/>
            <a:ahLst/>
            <a:cxnLst/>
            <a:rect l="l" t="t" r="r" b="b"/>
            <a:pathLst>
              <a:path w="1602104" h="695325">
                <a:moveTo>
                  <a:pt x="71914" y="30641"/>
                </a:moveTo>
                <a:lnTo>
                  <a:pt x="68162" y="39396"/>
                </a:lnTo>
                <a:lnTo>
                  <a:pt x="1598324" y="695180"/>
                </a:lnTo>
                <a:lnTo>
                  <a:pt x="1602075" y="686424"/>
                </a:lnTo>
                <a:lnTo>
                  <a:pt x="71914" y="30641"/>
                </a:lnTo>
                <a:close/>
              </a:path>
              <a:path w="1602104" h="695325">
                <a:moveTo>
                  <a:pt x="85046" y="0"/>
                </a:moveTo>
                <a:lnTo>
                  <a:pt x="0" y="5002"/>
                </a:lnTo>
                <a:lnTo>
                  <a:pt x="55030" y="70037"/>
                </a:lnTo>
                <a:lnTo>
                  <a:pt x="68162" y="39396"/>
                </a:lnTo>
                <a:lnTo>
                  <a:pt x="56487" y="34392"/>
                </a:lnTo>
                <a:lnTo>
                  <a:pt x="60239" y="25637"/>
                </a:lnTo>
                <a:lnTo>
                  <a:pt x="74059" y="25637"/>
                </a:lnTo>
                <a:lnTo>
                  <a:pt x="85046" y="0"/>
                </a:lnTo>
                <a:close/>
              </a:path>
              <a:path w="1602104" h="695325">
                <a:moveTo>
                  <a:pt x="60239" y="25637"/>
                </a:moveTo>
                <a:lnTo>
                  <a:pt x="56487" y="34392"/>
                </a:lnTo>
                <a:lnTo>
                  <a:pt x="68162" y="39396"/>
                </a:lnTo>
                <a:lnTo>
                  <a:pt x="71914" y="30641"/>
                </a:lnTo>
                <a:lnTo>
                  <a:pt x="60239" y="25637"/>
                </a:lnTo>
                <a:close/>
              </a:path>
              <a:path w="1602104" h="695325">
                <a:moveTo>
                  <a:pt x="74059" y="25637"/>
                </a:moveTo>
                <a:lnTo>
                  <a:pt x="60239" y="25637"/>
                </a:lnTo>
                <a:lnTo>
                  <a:pt x="71914" y="30641"/>
                </a:lnTo>
                <a:lnTo>
                  <a:pt x="74059" y="25637"/>
                </a:lnTo>
                <a:close/>
              </a:path>
            </a:pathLst>
          </a:custGeom>
          <a:solidFill>
            <a:srgbClr val="0000FF"/>
          </a:solidFill>
        </p:spPr>
        <p:txBody>
          <a:bodyPr wrap="square" lIns="0" tIns="0" rIns="0" bIns="0" rtlCol="0"/>
          <a:lstStyle/>
          <a:p/>
        </p:txBody>
      </p:sp>
      <p:sp>
        <p:nvSpPr>
          <p:cNvPr id="36" name="object 36"/>
          <p:cNvSpPr/>
          <p:nvPr/>
        </p:nvSpPr>
        <p:spPr>
          <a:xfrm>
            <a:off x="3805462" y="4724400"/>
            <a:ext cx="932180" cy="234950"/>
          </a:xfrm>
          <a:custGeom>
            <a:avLst/>
            <a:gdLst/>
            <a:ahLst/>
            <a:cxnLst/>
            <a:rect l="l" t="t" r="r" b="b"/>
            <a:pathLst>
              <a:path w="932179" h="234950">
                <a:moveTo>
                  <a:pt x="9075" y="24288"/>
                </a:moveTo>
                <a:lnTo>
                  <a:pt x="0" y="27183"/>
                </a:lnTo>
                <a:lnTo>
                  <a:pt x="6934" y="48919"/>
                </a:lnTo>
                <a:lnTo>
                  <a:pt x="7155" y="49396"/>
                </a:lnTo>
                <a:lnTo>
                  <a:pt x="32410" y="90615"/>
                </a:lnTo>
                <a:lnTo>
                  <a:pt x="71680" y="128362"/>
                </a:lnTo>
                <a:lnTo>
                  <a:pt x="122937" y="161359"/>
                </a:lnTo>
                <a:lnTo>
                  <a:pt x="184598" y="189049"/>
                </a:lnTo>
                <a:lnTo>
                  <a:pt x="255127" y="210813"/>
                </a:lnTo>
                <a:lnTo>
                  <a:pt x="293240" y="219270"/>
                </a:lnTo>
                <a:lnTo>
                  <a:pt x="332995" y="225997"/>
                </a:lnTo>
                <a:lnTo>
                  <a:pt x="374200" y="230910"/>
                </a:lnTo>
                <a:lnTo>
                  <a:pt x="416664" y="233923"/>
                </a:lnTo>
                <a:lnTo>
                  <a:pt x="460193" y="234948"/>
                </a:lnTo>
                <a:lnTo>
                  <a:pt x="507316" y="233760"/>
                </a:lnTo>
                <a:lnTo>
                  <a:pt x="553096" y="230259"/>
                </a:lnTo>
                <a:lnTo>
                  <a:pt x="590595" y="225426"/>
                </a:lnTo>
                <a:lnTo>
                  <a:pt x="460415" y="225426"/>
                </a:lnTo>
                <a:lnTo>
                  <a:pt x="417335" y="224421"/>
                </a:lnTo>
                <a:lnTo>
                  <a:pt x="375326" y="221452"/>
                </a:lnTo>
                <a:lnTo>
                  <a:pt x="334582" y="216606"/>
                </a:lnTo>
                <a:lnTo>
                  <a:pt x="295301" y="209971"/>
                </a:lnTo>
                <a:lnTo>
                  <a:pt x="257680" y="201637"/>
                </a:lnTo>
                <a:lnTo>
                  <a:pt x="188211" y="180235"/>
                </a:lnTo>
                <a:lnTo>
                  <a:pt x="127755" y="153144"/>
                </a:lnTo>
                <a:lnTo>
                  <a:pt x="77892" y="121142"/>
                </a:lnTo>
                <a:lnTo>
                  <a:pt x="40154" y="85069"/>
                </a:lnTo>
                <a:lnTo>
                  <a:pt x="26337" y="65775"/>
                </a:lnTo>
                <a:lnTo>
                  <a:pt x="25910" y="65178"/>
                </a:lnTo>
                <a:lnTo>
                  <a:pt x="16002" y="45773"/>
                </a:lnTo>
                <a:lnTo>
                  <a:pt x="15628" y="45044"/>
                </a:lnTo>
                <a:lnTo>
                  <a:pt x="9075" y="24288"/>
                </a:lnTo>
                <a:close/>
              </a:path>
              <a:path w="932179" h="234950">
                <a:moveTo>
                  <a:pt x="879040" y="86740"/>
                </a:moveTo>
                <a:lnTo>
                  <a:pt x="837953" y="124748"/>
                </a:lnTo>
                <a:lnTo>
                  <a:pt x="782627" y="158437"/>
                </a:lnTo>
                <a:lnTo>
                  <a:pt x="715338" y="186321"/>
                </a:lnTo>
                <a:lnTo>
                  <a:pt x="677793" y="197777"/>
                </a:lnTo>
                <a:lnTo>
                  <a:pt x="637961" y="207415"/>
                </a:lnTo>
                <a:lnTo>
                  <a:pt x="596075" y="215116"/>
                </a:lnTo>
                <a:lnTo>
                  <a:pt x="552368" y="220762"/>
                </a:lnTo>
                <a:lnTo>
                  <a:pt x="507075" y="224238"/>
                </a:lnTo>
                <a:lnTo>
                  <a:pt x="460415" y="225426"/>
                </a:lnTo>
                <a:lnTo>
                  <a:pt x="590595" y="225426"/>
                </a:lnTo>
                <a:lnTo>
                  <a:pt x="639682" y="216783"/>
                </a:lnTo>
                <a:lnTo>
                  <a:pt x="680031" y="207035"/>
                </a:lnTo>
                <a:lnTo>
                  <a:pt x="718116" y="195432"/>
                </a:lnTo>
                <a:lnTo>
                  <a:pt x="786580" y="167102"/>
                </a:lnTo>
                <a:lnTo>
                  <a:pt x="843262" y="132657"/>
                </a:lnTo>
                <a:lnTo>
                  <a:pt x="886608" y="92609"/>
                </a:lnTo>
                <a:lnTo>
                  <a:pt x="889669" y="87269"/>
                </a:lnTo>
                <a:lnTo>
                  <a:pt x="878743" y="87269"/>
                </a:lnTo>
                <a:lnTo>
                  <a:pt x="879040" y="86740"/>
                </a:lnTo>
                <a:close/>
              </a:path>
              <a:path w="932179" h="234950">
                <a:moveTo>
                  <a:pt x="879458" y="86304"/>
                </a:moveTo>
                <a:lnTo>
                  <a:pt x="879040" y="86740"/>
                </a:lnTo>
                <a:lnTo>
                  <a:pt x="878743" y="87269"/>
                </a:lnTo>
                <a:lnTo>
                  <a:pt x="879458" y="86304"/>
                </a:lnTo>
                <a:close/>
              </a:path>
              <a:path w="932179" h="234950">
                <a:moveTo>
                  <a:pt x="890212" y="86304"/>
                </a:moveTo>
                <a:lnTo>
                  <a:pt x="879458" y="86304"/>
                </a:lnTo>
                <a:lnTo>
                  <a:pt x="878743" y="87269"/>
                </a:lnTo>
                <a:lnTo>
                  <a:pt x="889669" y="87269"/>
                </a:lnTo>
                <a:lnTo>
                  <a:pt x="890212" y="86304"/>
                </a:lnTo>
                <a:close/>
              </a:path>
              <a:path w="932179" h="234950">
                <a:moveTo>
                  <a:pt x="888347" y="70182"/>
                </a:moveTo>
                <a:lnTo>
                  <a:pt x="879040" y="86740"/>
                </a:lnTo>
                <a:lnTo>
                  <a:pt x="879458" y="86304"/>
                </a:lnTo>
                <a:lnTo>
                  <a:pt x="890212" y="86304"/>
                </a:lnTo>
                <a:lnTo>
                  <a:pt x="897586" y="73184"/>
                </a:lnTo>
                <a:lnTo>
                  <a:pt x="888347" y="70182"/>
                </a:lnTo>
                <a:close/>
              </a:path>
              <a:path w="932179" h="234950">
                <a:moveTo>
                  <a:pt x="927680" y="58058"/>
                </a:moveTo>
                <a:lnTo>
                  <a:pt x="895162" y="58058"/>
                </a:lnTo>
                <a:lnTo>
                  <a:pt x="903465" y="62725"/>
                </a:lnTo>
                <a:lnTo>
                  <a:pt x="897586" y="73184"/>
                </a:lnTo>
                <a:lnTo>
                  <a:pt x="931623" y="84244"/>
                </a:lnTo>
                <a:lnTo>
                  <a:pt x="927680" y="58058"/>
                </a:lnTo>
                <a:close/>
              </a:path>
              <a:path w="932179" h="234950">
                <a:moveTo>
                  <a:pt x="895162" y="58058"/>
                </a:moveTo>
                <a:lnTo>
                  <a:pt x="888347" y="70182"/>
                </a:lnTo>
                <a:lnTo>
                  <a:pt x="897586" y="73184"/>
                </a:lnTo>
                <a:lnTo>
                  <a:pt x="903465" y="62725"/>
                </a:lnTo>
                <a:lnTo>
                  <a:pt x="895162" y="58058"/>
                </a:lnTo>
                <a:close/>
              </a:path>
              <a:path w="932179" h="234950">
                <a:moveTo>
                  <a:pt x="918937" y="0"/>
                </a:moveTo>
                <a:lnTo>
                  <a:pt x="859153" y="60695"/>
                </a:lnTo>
                <a:lnTo>
                  <a:pt x="888347" y="70182"/>
                </a:lnTo>
                <a:lnTo>
                  <a:pt x="895162" y="58058"/>
                </a:lnTo>
                <a:lnTo>
                  <a:pt x="927680" y="58058"/>
                </a:lnTo>
                <a:lnTo>
                  <a:pt x="918937" y="0"/>
                </a:lnTo>
                <a:close/>
              </a:path>
              <a:path w="932179" h="234950">
                <a:moveTo>
                  <a:pt x="25910" y="65178"/>
                </a:moveTo>
                <a:lnTo>
                  <a:pt x="26275" y="65775"/>
                </a:lnTo>
                <a:lnTo>
                  <a:pt x="26115" y="65465"/>
                </a:lnTo>
                <a:lnTo>
                  <a:pt x="25910" y="65178"/>
                </a:lnTo>
                <a:close/>
              </a:path>
              <a:path w="932179" h="234950">
                <a:moveTo>
                  <a:pt x="26115" y="65465"/>
                </a:moveTo>
                <a:lnTo>
                  <a:pt x="26275" y="65775"/>
                </a:lnTo>
                <a:lnTo>
                  <a:pt x="26115" y="65465"/>
                </a:lnTo>
                <a:close/>
              </a:path>
              <a:path w="932179" h="234950">
                <a:moveTo>
                  <a:pt x="25968" y="65178"/>
                </a:moveTo>
                <a:lnTo>
                  <a:pt x="26115" y="65465"/>
                </a:lnTo>
                <a:lnTo>
                  <a:pt x="25968" y="65178"/>
                </a:lnTo>
                <a:close/>
              </a:path>
              <a:path w="932179" h="234950">
                <a:moveTo>
                  <a:pt x="15628" y="45044"/>
                </a:moveTo>
                <a:lnTo>
                  <a:pt x="15928" y="45773"/>
                </a:lnTo>
                <a:lnTo>
                  <a:pt x="15805" y="45389"/>
                </a:lnTo>
                <a:lnTo>
                  <a:pt x="15628" y="45044"/>
                </a:lnTo>
                <a:close/>
              </a:path>
              <a:path w="932179" h="234950">
                <a:moveTo>
                  <a:pt x="15805" y="45389"/>
                </a:moveTo>
                <a:lnTo>
                  <a:pt x="15928" y="45773"/>
                </a:lnTo>
                <a:lnTo>
                  <a:pt x="15805" y="45389"/>
                </a:lnTo>
                <a:close/>
              </a:path>
              <a:path w="932179" h="234950">
                <a:moveTo>
                  <a:pt x="15695" y="45044"/>
                </a:moveTo>
                <a:lnTo>
                  <a:pt x="15805" y="45389"/>
                </a:lnTo>
                <a:lnTo>
                  <a:pt x="15695" y="45044"/>
                </a:lnTo>
                <a:close/>
              </a:path>
            </a:pathLst>
          </a:custGeom>
          <a:solidFill>
            <a:srgbClr val="0000FF"/>
          </a:solidFill>
        </p:spPr>
        <p:txBody>
          <a:bodyPr wrap="square" lIns="0" tIns="0" rIns="0" bIns="0" rtlCol="0"/>
          <a:lstStyle/>
          <a:p/>
        </p:txBody>
      </p:sp>
      <p:sp>
        <p:nvSpPr>
          <p:cNvPr id="37" name="object 37"/>
          <p:cNvSpPr/>
          <p:nvPr/>
        </p:nvSpPr>
        <p:spPr>
          <a:xfrm>
            <a:off x="3162301" y="5638800"/>
            <a:ext cx="76200" cy="457200"/>
          </a:xfrm>
          <a:custGeom>
            <a:avLst/>
            <a:gdLst/>
            <a:ahLst/>
            <a:cxnLst/>
            <a:rect l="l" t="t" r="r" b="b"/>
            <a:pathLst>
              <a:path w="76200" h="457200">
                <a:moveTo>
                  <a:pt x="33337" y="76199"/>
                </a:moveTo>
                <a:lnTo>
                  <a:pt x="33336" y="457199"/>
                </a:lnTo>
                <a:lnTo>
                  <a:pt x="42861" y="457199"/>
                </a:lnTo>
                <a:lnTo>
                  <a:pt x="42862" y="76200"/>
                </a:lnTo>
                <a:lnTo>
                  <a:pt x="33337" y="76199"/>
                </a:lnTo>
                <a:close/>
              </a:path>
              <a:path w="76200" h="457200">
                <a:moveTo>
                  <a:pt x="69849" y="63499"/>
                </a:moveTo>
                <a:lnTo>
                  <a:pt x="42862" y="63499"/>
                </a:lnTo>
                <a:lnTo>
                  <a:pt x="42862" y="76200"/>
                </a:lnTo>
                <a:lnTo>
                  <a:pt x="76200" y="76200"/>
                </a:lnTo>
                <a:lnTo>
                  <a:pt x="69849" y="63499"/>
                </a:lnTo>
                <a:close/>
              </a:path>
              <a:path w="76200" h="457200">
                <a:moveTo>
                  <a:pt x="42862" y="63499"/>
                </a:moveTo>
                <a:lnTo>
                  <a:pt x="33337" y="63499"/>
                </a:lnTo>
                <a:lnTo>
                  <a:pt x="33337" y="76199"/>
                </a:lnTo>
                <a:lnTo>
                  <a:pt x="42862" y="76200"/>
                </a:lnTo>
                <a:lnTo>
                  <a:pt x="42862" y="63499"/>
                </a:lnTo>
                <a:close/>
              </a:path>
              <a:path w="76200" h="457200">
                <a:moveTo>
                  <a:pt x="38100" y="0"/>
                </a:moveTo>
                <a:lnTo>
                  <a:pt x="0" y="76199"/>
                </a:lnTo>
                <a:lnTo>
                  <a:pt x="33337" y="76199"/>
                </a:lnTo>
                <a:lnTo>
                  <a:pt x="33337" y="63499"/>
                </a:lnTo>
                <a:lnTo>
                  <a:pt x="69849" y="63499"/>
                </a:lnTo>
                <a:lnTo>
                  <a:pt x="38100" y="0"/>
                </a:lnTo>
                <a:close/>
              </a:path>
            </a:pathLst>
          </a:custGeom>
          <a:solidFill>
            <a:srgbClr val="0000FF"/>
          </a:solidFill>
        </p:spPr>
        <p:txBody>
          <a:bodyPr wrap="square" lIns="0" tIns="0" rIns="0" bIns="0" rtlCol="0"/>
          <a:lstStyle/>
          <a:p/>
        </p:txBody>
      </p:sp>
      <p:sp>
        <p:nvSpPr>
          <p:cNvPr id="38" name="object 38"/>
          <p:cNvSpPr/>
          <p:nvPr/>
        </p:nvSpPr>
        <p:spPr>
          <a:xfrm>
            <a:off x="2205262" y="5638800"/>
            <a:ext cx="932180" cy="234950"/>
          </a:xfrm>
          <a:custGeom>
            <a:avLst/>
            <a:gdLst/>
            <a:ahLst/>
            <a:cxnLst/>
            <a:rect l="l" t="t" r="r" b="b"/>
            <a:pathLst>
              <a:path w="932180" h="234950">
                <a:moveTo>
                  <a:pt x="9075" y="24288"/>
                </a:moveTo>
                <a:lnTo>
                  <a:pt x="0" y="27183"/>
                </a:lnTo>
                <a:lnTo>
                  <a:pt x="6934" y="48918"/>
                </a:lnTo>
                <a:lnTo>
                  <a:pt x="7155" y="49396"/>
                </a:lnTo>
                <a:lnTo>
                  <a:pt x="32410" y="90615"/>
                </a:lnTo>
                <a:lnTo>
                  <a:pt x="71680" y="128362"/>
                </a:lnTo>
                <a:lnTo>
                  <a:pt x="122937" y="161360"/>
                </a:lnTo>
                <a:lnTo>
                  <a:pt x="184598" y="189049"/>
                </a:lnTo>
                <a:lnTo>
                  <a:pt x="255127" y="210813"/>
                </a:lnTo>
                <a:lnTo>
                  <a:pt x="293240" y="219270"/>
                </a:lnTo>
                <a:lnTo>
                  <a:pt x="332995" y="225997"/>
                </a:lnTo>
                <a:lnTo>
                  <a:pt x="374200" y="230910"/>
                </a:lnTo>
                <a:lnTo>
                  <a:pt x="416664" y="233923"/>
                </a:lnTo>
                <a:lnTo>
                  <a:pt x="460193" y="234949"/>
                </a:lnTo>
                <a:lnTo>
                  <a:pt x="507316" y="233760"/>
                </a:lnTo>
                <a:lnTo>
                  <a:pt x="553096" y="230260"/>
                </a:lnTo>
                <a:lnTo>
                  <a:pt x="590595" y="225426"/>
                </a:lnTo>
                <a:lnTo>
                  <a:pt x="460415" y="225426"/>
                </a:lnTo>
                <a:lnTo>
                  <a:pt x="417335" y="224422"/>
                </a:lnTo>
                <a:lnTo>
                  <a:pt x="375326" y="221452"/>
                </a:lnTo>
                <a:lnTo>
                  <a:pt x="334582" y="216606"/>
                </a:lnTo>
                <a:lnTo>
                  <a:pt x="295301" y="209971"/>
                </a:lnTo>
                <a:lnTo>
                  <a:pt x="257680" y="201637"/>
                </a:lnTo>
                <a:lnTo>
                  <a:pt x="188211" y="180236"/>
                </a:lnTo>
                <a:lnTo>
                  <a:pt x="127755" y="153144"/>
                </a:lnTo>
                <a:lnTo>
                  <a:pt x="77892" y="121142"/>
                </a:lnTo>
                <a:lnTo>
                  <a:pt x="40154" y="85069"/>
                </a:lnTo>
                <a:lnTo>
                  <a:pt x="26338" y="65776"/>
                </a:lnTo>
                <a:lnTo>
                  <a:pt x="25910" y="65178"/>
                </a:lnTo>
                <a:lnTo>
                  <a:pt x="16002" y="45773"/>
                </a:lnTo>
                <a:lnTo>
                  <a:pt x="15628" y="45044"/>
                </a:lnTo>
                <a:lnTo>
                  <a:pt x="9075" y="24288"/>
                </a:lnTo>
                <a:close/>
              </a:path>
              <a:path w="932180" h="234950">
                <a:moveTo>
                  <a:pt x="879039" y="86742"/>
                </a:moveTo>
                <a:lnTo>
                  <a:pt x="837954" y="124748"/>
                </a:lnTo>
                <a:lnTo>
                  <a:pt x="782627" y="158437"/>
                </a:lnTo>
                <a:lnTo>
                  <a:pt x="715338" y="186321"/>
                </a:lnTo>
                <a:lnTo>
                  <a:pt x="677793" y="197777"/>
                </a:lnTo>
                <a:lnTo>
                  <a:pt x="637961" y="207415"/>
                </a:lnTo>
                <a:lnTo>
                  <a:pt x="596075" y="215116"/>
                </a:lnTo>
                <a:lnTo>
                  <a:pt x="552368" y="220763"/>
                </a:lnTo>
                <a:lnTo>
                  <a:pt x="507075" y="224238"/>
                </a:lnTo>
                <a:lnTo>
                  <a:pt x="460415" y="225426"/>
                </a:lnTo>
                <a:lnTo>
                  <a:pt x="590595" y="225426"/>
                </a:lnTo>
                <a:lnTo>
                  <a:pt x="639682" y="216783"/>
                </a:lnTo>
                <a:lnTo>
                  <a:pt x="680031" y="207036"/>
                </a:lnTo>
                <a:lnTo>
                  <a:pt x="718116" y="195432"/>
                </a:lnTo>
                <a:lnTo>
                  <a:pt x="786580" y="167103"/>
                </a:lnTo>
                <a:lnTo>
                  <a:pt x="843262" y="132657"/>
                </a:lnTo>
                <a:lnTo>
                  <a:pt x="886608" y="92610"/>
                </a:lnTo>
                <a:lnTo>
                  <a:pt x="889670" y="87268"/>
                </a:lnTo>
                <a:lnTo>
                  <a:pt x="878743" y="87268"/>
                </a:lnTo>
                <a:lnTo>
                  <a:pt x="879039" y="86742"/>
                </a:lnTo>
                <a:close/>
              </a:path>
              <a:path w="932180" h="234950">
                <a:moveTo>
                  <a:pt x="879458" y="86304"/>
                </a:moveTo>
                <a:lnTo>
                  <a:pt x="879039" y="86742"/>
                </a:lnTo>
                <a:lnTo>
                  <a:pt x="878743" y="87268"/>
                </a:lnTo>
                <a:lnTo>
                  <a:pt x="879458" y="86304"/>
                </a:lnTo>
                <a:close/>
              </a:path>
              <a:path w="932180" h="234950">
                <a:moveTo>
                  <a:pt x="890212" y="86304"/>
                </a:moveTo>
                <a:lnTo>
                  <a:pt x="879458" y="86304"/>
                </a:lnTo>
                <a:lnTo>
                  <a:pt x="878743" y="87268"/>
                </a:lnTo>
                <a:lnTo>
                  <a:pt x="889670" y="87268"/>
                </a:lnTo>
                <a:lnTo>
                  <a:pt x="890212" y="86304"/>
                </a:lnTo>
                <a:close/>
              </a:path>
              <a:path w="932180" h="234950">
                <a:moveTo>
                  <a:pt x="888347" y="70181"/>
                </a:moveTo>
                <a:lnTo>
                  <a:pt x="879039" y="86742"/>
                </a:lnTo>
                <a:lnTo>
                  <a:pt x="879458" y="86304"/>
                </a:lnTo>
                <a:lnTo>
                  <a:pt x="890212" y="86304"/>
                </a:lnTo>
                <a:lnTo>
                  <a:pt x="897586" y="73184"/>
                </a:lnTo>
                <a:lnTo>
                  <a:pt x="888347" y="70181"/>
                </a:lnTo>
                <a:close/>
              </a:path>
              <a:path w="932180" h="234950">
                <a:moveTo>
                  <a:pt x="927680" y="58058"/>
                </a:moveTo>
                <a:lnTo>
                  <a:pt x="895162" y="58058"/>
                </a:lnTo>
                <a:lnTo>
                  <a:pt x="903465" y="62725"/>
                </a:lnTo>
                <a:lnTo>
                  <a:pt x="897586" y="73184"/>
                </a:lnTo>
                <a:lnTo>
                  <a:pt x="931623" y="84244"/>
                </a:lnTo>
                <a:lnTo>
                  <a:pt x="927680" y="58058"/>
                </a:lnTo>
                <a:close/>
              </a:path>
              <a:path w="932180" h="234950">
                <a:moveTo>
                  <a:pt x="895162" y="58058"/>
                </a:moveTo>
                <a:lnTo>
                  <a:pt x="888347" y="70181"/>
                </a:lnTo>
                <a:lnTo>
                  <a:pt x="897586" y="73184"/>
                </a:lnTo>
                <a:lnTo>
                  <a:pt x="903465" y="62725"/>
                </a:lnTo>
                <a:lnTo>
                  <a:pt x="895162" y="58058"/>
                </a:lnTo>
                <a:close/>
              </a:path>
              <a:path w="932180" h="234950">
                <a:moveTo>
                  <a:pt x="918937" y="0"/>
                </a:moveTo>
                <a:lnTo>
                  <a:pt x="859153" y="60695"/>
                </a:lnTo>
                <a:lnTo>
                  <a:pt x="888347" y="70181"/>
                </a:lnTo>
                <a:lnTo>
                  <a:pt x="895162" y="58058"/>
                </a:lnTo>
                <a:lnTo>
                  <a:pt x="927680" y="58058"/>
                </a:lnTo>
                <a:lnTo>
                  <a:pt x="918937" y="0"/>
                </a:lnTo>
                <a:close/>
              </a:path>
              <a:path w="932180" h="234950">
                <a:moveTo>
                  <a:pt x="25910" y="65178"/>
                </a:moveTo>
                <a:lnTo>
                  <a:pt x="26275" y="65776"/>
                </a:lnTo>
                <a:lnTo>
                  <a:pt x="26114" y="65464"/>
                </a:lnTo>
                <a:lnTo>
                  <a:pt x="25910" y="65178"/>
                </a:lnTo>
                <a:close/>
              </a:path>
              <a:path w="932180" h="234950">
                <a:moveTo>
                  <a:pt x="26114" y="65464"/>
                </a:moveTo>
                <a:lnTo>
                  <a:pt x="26275" y="65776"/>
                </a:lnTo>
                <a:lnTo>
                  <a:pt x="26114" y="65464"/>
                </a:lnTo>
                <a:close/>
              </a:path>
              <a:path w="932180" h="234950">
                <a:moveTo>
                  <a:pt x="25968" y="65178"/>
                </a:moveTo>
                <a:lnTo>
                  <a:pt x="26114" y="65464"/>
                </a:lnTo>
                <a:lnTo>
                  <a:pt x="25968" y="65178"/>
                </a:lnTo>
                <a:close/>
              </a:path>
              <a:path w="932180" h="234950">
                <a:moveTo>
                  <a:pt x="15628" y="45044"/>
                </a:moveTo>
                <a:lnTo>
                  <a:pt x="15928" y="45773"/>
                </a:lnTo>
                <a:lnTo>
                  <a:pt x="15806" y="45391"/>
                </a:lnTo>
                <a:lnTo>
                  <a:pt x="15628" y="45044"/>
                </a:lnTo>
                <a:close/>
              </a:path>
              <a:path w="932180" h="234950">
                <a:moveTo>
                  <a:pt x="15806" y="45391"/>
                </a:moveTo>
                <a:lnTo>
                  <a:pt x="15928" y="45773"/>
                </a:lnTo>
                <a:lnTo>
                  <a:pt x="15806" y="45391"/>
                </a:lnTo>
                <a:close/>
              </a:path>
              <a:path w="932180" h="234950">
                <a:moveTo>
                  <a:pt x="15696" y="45044"/>
                </a:moveTo>
                <a:lnTo>
                  <a:pt x="15806" y="45391"/>
                </a:lnTo>
                <a:lnTo>
                  <a:pt x="15696" y="45044"/>
                </a:lnTo>
                <a:close/>
              </a:path>
            </a:pathLst>
          </a:custGeom>
          <a:solidFill>
            <a:srgbClr val="0000FF"/>
          </a:solidFill>
        </p:spPr>
        <p:txBody>
          <a:bodyPr wrap="square" lIns="0" tIns="0" rIns="0" bIns="0" rtlCol="0"/>
          <a:lstStyle/>
          <a:p/>
        </p:txBody>
      </p:sp>
      <p:sp>
        <p:nvSpPr>
          <p:cNvPr id="39" name="object 39"/>
          <p:cNvSpPr/>
          <p:nvPr/>
        </p:nvSpPr>
        <p:spPr>
          <a:xfrm>
            <a:off x="3962400" y="3958022"/>
            <a:ext cx="1068705" cy="466725"/>
          </a:xfrm>
          <a:custGeom>
            <a:avLst/>
            <a:gdLst/>
            <a:ahLst/>
            <a:cxnLst/>
            <a:rect l="l" t="t" r="r" b="b"/>
            <a:pathLst>
              <a:path w="1068704" h="466725">
                <a:moveTo>
                  <a:pt x="55030" y="396540"/>
                </a:moveTo>
                <a:lnTo>
                  <a:pt x="0" y="461577"/>
                </a:lnTo>
                <a:lnTo>
                  <a:pt x="85046" y="466580"/>
                </a:lnTo>
                <a:lnTo>
                  <a:pt x="74058" y="440940"/>
                </a:lnTo>
                <a:lnTo>
                  <a:pt x="60242" y="440940"/>
                </a:lnTo>
                <a:lnTo>
                  <a:pt x="56490" y="432186"/>
                </a:lnTo>
                <a:lnTo>
                  <a:pt x="68162" y="427183"/>
                </a:lnTo>
                <a:lnTo>
                  <a:pt x="55030" y="396540"/>
                </a:lnTo>
                <a:close/>
              </a:path>
              <a:path w="1068704" h="466725">
                <a:moveTo>
                  <a:pt x="68162" y="427183"/>
                </a:moveTo>
                <a:lnTo>
                  <a:pt x="56490" y="432186"/>
                </a:lnTo>
                <a:lnTo>
                  <a:pt x="60242" y="440940"/>
                </a:lnTo>
                <a:lnTo>
                  <a:pt x="71914" y="435937"/>
                </a:lnTo>
                <a:lnTo>
                  <a:pt x="68162" y="427183"/>
                </a:lnTo>
                <a:close/>
              </a:path>
              <a:path w="1068704" h="466725">
                <a:moveTo>
                  <a:pt x="71914" y="435937"/>
                </a:moveTo>
                <a:lnTo>
                  <a:pt x="60242" y="440940"/>
                </a:lnTo>
                <a:lnTo>
                  <a:pt x="74058" y="440940"/>
                </a:lnTo>
                <a:lnTo>
                  <a:pt x="71914" y="435937"/>
                </a:lnTo>
                <a:close/>
              </a:path>
              <a:path w="1068704" h="466725">
                <a:moveTo>
                  <a:pt x="1064924" y="0"/>
                </a:moveTo>
                <a:lnTo>
                  <a:pt x="68162" y="427183"/>
                </a:lnTo>
                <a:lnTo>
                  <a:pt x="71914" y="435937"/>
                </a:lnTo>
                <a:lnTo>
                  <a:pt x="1068675" y="8755"/>
                </a:lnTo>
                <a:lnTo>
                  <a:pt x="1064924" y="0"/>
                </a:lnTo>
                <a:close/>
              </a:path>
            </a:pathLst>
          </a:custGeom>
          <a:solidFill>
            <a:srgbClr val="0000FF"/>
          </a:solidFill>
        </p:spPr>
        <p:txBody>
          <a:bodyPr wrap="square" lIns="0" tIns="0" rIns="0" bIns="0" rtlCol="0"/>
          <a:lstStyle/>
          <a:p/>
        </p:txBody>
      </p:sp>
      <p:sp>
        <p:nvSpPr>
          <p:cNvPr id="40" name="object 40"/>
          <p:cNvSpPr/>
          <p:nvPr/>
        </p:nvSpPr>
        <p:spPr>
          <a:xfrm>
            <a:off x="2362200" y="4643890"/>
            <a:ext cx="1297940" cy="615950"/>
          </a:xfrm>
          <a:custGeom>
            <a:avLst/>
            <a:gdLst/>
            <a:ahLst/>
            <a:cxnLst/>
            <a:rect l="l" t="t" r="r" b="b"/>
            <a:pathLst>
              <a:path w="1297939" h="615950">
                <a:moveTo>
                  <a:pt x="52724" y="546990"/>
                </a:moveTo>
                <a:lnTo>
                  <a:pt x="0" y="613909"/>
                </a:lnTo>
                <a:lnTo>
                  <a:pt x="85170" y="615937"/>
                </a:lnTo>
                <a:lnTo>
                  <a:pt x="73519" y="591179"/>
                </a:lnTo>
                <a:lnTo>
                  <a:pt x="59482" y="591179"/>
                </a:lnTo>
                <a:lnTo>
                  <a:pt x="55427" y="582561"/>
                </a:lnTo>
                <a:lnTo>
                  <a:pt x="66918" y="577154"/>
                </a:lnTo>
                <a:lnTo>
                  <a:pt x="52724" y="546990"/>
                </a:lnTo>
                <a:close/>
              </a:path>
              <a:path w="1297939" h="615950">
                <a:moveTo>
                  <a:pt x="66918" y="577154"/>
                </a:moveTo>
                <a:lnTo>
                  <a:pt x="55427" y="582561"/>
                </a:lnTo>
                <a:lnTo>
                  <a:pt x="59482" y="591179"/>
                </a:lnTo>
                <a:lnTo>
                  <a:pt x="70974" y="585772"/>
                </a:lnTo>
                <a:lnTo>
                  <a:pt x="66918" y="577154"/>
                </a:lnTo>
                <a:close/>
              </a:path>
              <a:path w="1297939" h="615950">
                <a:moveTo>
                  <a:pt x="70974" y="585772"/>
                </a:moveTo>
                <a:lnTo>
                  <a:pt x="59482" y="591179"/>
                </a:lnTo>
                <a:lnTo>
                  <a:pt x="73519" y="591179"/>
                </a:lnTo>
                <a:lnTo>
                  <a:pt x="70974" y="585772"/>
                </a:lnTo>
                <a:close/>
              </a:path>
              <a:path w="1297939" h="615950">
                <a:moveTo>
                  <a:pt x="1293371" y="0"/>
                </a:moveTo>
                <a:lnTo>
                  <a:pt x="66918" y="577154"/>
                </a:lnTo>
                <a:lnTo>
                  <a:pt x="70974" y="585772"/>
                </a:lnTo>
                <a:lnTo>
                  <a:pt x="1297428" y="8618"/>
                </a:lnTo>
                <a:lnTo>
                  <a:pt x="1293371" y="0"/>
                </a:lnTo>
                <a:close/>
              </a:path>
            </a:pathLst>
          </a:custGeom>
          <a:solidFill>
            <a:srgbClr val="0000FF"/>
          </a:solidFill>
        </p:spPr>
        <p:txBody>
          <a:bodyPr wrap="square" lIns="0" tIns="0" rIns="0" bIns="0" rtlCol="0"/>
          <a:lstStyle/>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60189"/>
            <a:ext cx="3853179" cy="623570"/>
          </a:xfrm>
          <a:prstGeom prst="rect">
            <a:avLst/>
          </a:prstGeom>
        </p:spPr>
        <p:txBody>
          <a:bodyPr vert="horz" wrap="square" lIns="0" tIns="15240" rIns="0" bIns="0" rtlCol="0">
            <a:spAutoFit/>
          </a:bodyPr>
          <a:lstStyle/>
          <a:p>
            <a:pPr marL="12700">
              <a:lnSpc>
                <a:spcPct val="100000"/>
              </a:lnSpc>
              <a:spcBef>
                <a:spcPts val="120"/>
              </a:spcBef>
              <a:tabLst>
                <a:tab pos="1801495" algn="l"/>
              </a:tabLst>
            </a:pPr>
            <a:r>
              <a:rPr sz="3900" spc="40" dirty="0">
                <a:latin typeface="宋体" panose="02010600030101010101" pitchFamily="2" charset="-122"/>
                <a:cs typeface="宋体" panose="02010600030101010101" pitchFamily="2" charset="-122"/>
              </a:rPr>
              <a:t>5.1.</a:t>
            </a:r>
            <a:r>
              <a:rPr sz="3900" spc="30" dirty="0">
                <a:latin typeface="宋体" panose="02010600030101010101" pitchFamily="2" charset="-122"/>
                <a:cs typeface="宋体" panose="02010600030101010101" pitchFamily="2" charset="-122"/>
              </a:rPr>
              <a:t>3</a:t>
            </a:r>
            <a:r>
              <a:rPr sz="3900" dirty="0">
                <a:latin typeface="宋体" panose="02010600030101010101" pitchFamily="2" charset="-122"/>
                <a:cs typeface="宋体" panose="02010600030101010101" pitchFamily="2" charset="-122"/>
              </a:rPr>
              <a:t>	</a:t>
            </a:r>
            <a:r>
              <a:rPr sz="3900" spc="90" dirty="0"/>
              <a:t>计算次序</a:t>
            </a:r>
            <a:endParaRPr sz="3900">
              <a:latin typeface="宋体" panose="02010600030101010101" pitchFamily="2" charset="-122"/>
              <a:cs typeface="宋体" panose="02010600030101010101" pitchFamily="2" charset="-122"/>
            </a:endParaRPr>
          </a:p>
        </p:txBody>
      </p:sp>
      <p:sp>
        <p:nvSpPr>
          <p:cNvPr id="5" name="object 5"/>
          <p:cNvSpPr txBox="1"/>
          <p:nvPr/>
        </p:nvSpPr>
        <p:spPr>
          <a:xfrm>
            <a:off x="435927" y="985814"/>
            <a:ext cx="8016875" cy="3983354"/>
          </a:xfrm>
          <a:prstGeom prst="rect">
            <a:avLst/>
          </a:prstGeom>
        </p:spPr>
        <p:txBody>
          <a:bodyPr vert="horz" wrap="square" lIns="0" tIns="106680" rIns="0" bIns="0" rtlCol="0">
            <a:spAutoFit/>
          </a:bodyPr>
          <a:lstStyle/>
          <a:p>
            <a:pPr marL="393700" indent="-342900">
              <a:lnSpc>
                <a:spcPct val="100000"/>
              </a:lnSpc>
              <a:spcBef>
                <a:spcPts val="840"/>
              </a:spcBef>
              <a:buClr>
                <a:srgbClr val="0000FF"/>
              </a:buClr>
              <a:buSzPct val="73000"/>
              <a:buFont typeface="Arial" panose="020B0604020202020204"/>
              <a:buChar char="■"/>
              <a:tabLst>
                <a:tab pos="393065" algn="l"/>
                <a:tab pos="393700" algn="l"/>
              </a:tabLst>
            </a:pPr>
            <a:r>
              <a:rPr sz="4125" b="1" spc="67" baseline="1000" dirty="0">
                <a:latin typeface="黑体" panose="02010609060101010101" charset="-122"/>
                <a:cs typeface="黑体" panose="02010609060101010101" charset="-122"/>
              </a:rPr>
              <a:t>有向非循环图的</a:t>
            </a:r>
            <a:r>
              <a:rPr sz="4125" b="1" spc="67" baseline="1000" dirty="0">
                <a:solidFill>
                  <a:srgbClr val="0000FF"/>
                </a:solidFill>
                <a:latin typeface="黑体" panose="02010609060101010101" charset="-122"/>
                <a:cs typeface="黑体" panose="02010609060101010101" charset="-122"/>
              </a:rPr>
              <a:t>拓扑排序</a:t>
            </a:r>
            <a:endParaRPr sz="4125" baseline="1000">
              <a:latin typeface="黑体" panose="02010609060101010101" charset="-122"/>
              <a:cs typeface="黑体" panose="02010609060101010101" charset="-122"/>
            </a:endParaRPr>
          </a:p>
          <a:p>
            <a:pPr marL="793750" lvl="1" indent="-286385">
              <a:lnSpc>
                <a:spcPct val="100000"/>
              </a:lnSpc>
              <a:spcBef>
                <a:spcPts val="650"/>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图中结点的一种排</a:t>
            </a:r>
            <a:r>
              <a:rPr sz="3525" b="1" spc="60" baseline="1000" dirty="0">
                <a:latin typeface="黑体" panose="02010609060101010101" charset="-122"/>
                <a:cs typeface="黑体" panose="02010609060101010101" charset="-122"/>
              </a:rPr>
              <a:t>序</a:t>
            </a:r>
            <a:r>
              <a:rPr sz="3525" b="1" spc="-869"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 m</a:t>
            </a:r>
            <a:r>
              <a:rPr sz="2400" b="1" baseline="-17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m</a:t>
            </a:r>
            <a:r>
              <a:rPr sz="2400" b="1" baseline="-17000" dirty="0">
                <a:latin typeface="Times New Roman" panose="02020603050405020304"/>
                <a:cs typeface="Times New Roman" panose="02020603050405020304"/>
              </a:rPr>
              <a:t>k</a:t>
            </a:r>
            <a:endParaRPr sz="2400" baseline="-17000">
              <a:latin typeface="Times New Roman" panose="02020603050405020304"/>
              <a:cs typeface="Times New Roman" panose="02020603050405020304"/>
            </a:endParaRPr>
          </a:p>
          <a:p>
            <a:pPr marL="793750" lvl="1" indent="-286385">
              <a:lnSpc>
                <a:spcPct val="100000"/>
              </a:lnSpc>
              <a:spcBef>
                <a:spcPts val="550"/>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有向边只能从这个序列中前面的结点指向后面的结点</a:t>
            </a:r>
            <a:endParaRPr sz="3525" baseline="1000">
              <a:latin typeface="黑体" panose="02010609060101010101" charset="-122"/>
              <a:cs typeface="黑体" panose="02010609060101010101" charset="-122"/>
            </a:endParaRPr>
          </a:p>
          <a:p>
            <a:pPr marL="793750" lvl="1" indent="-286385">
              <a:lnSpc>
                <a:spcPct val="100000"/>
              </a:lnSpc>
              <a:spcBef>
                <a:spcPts val="635"/>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如</a:t>
            </a:r>
            <a:r>
              <a:rPr sz="3525" b="1" spc="60" baseline="1000" dirty="0">
                <a:latin typeface="黑体" panose="02010609060101010101" charset="-122"/>
                <a:cs typeface="黑体" panose="02010609060101010101" charset="-122"/>
              </a:rPr>
              <a:t>果</a:t>
            </a:r>
            <a:r>
              <a:rPr sz="3525" b="1" spc="-885" baseline="1000" dirty="0">
                <a:latin typeface="黑体" panose="02010609060101010101" charset="-122"/>
                <a:cs typeface="黑体" panose="02010609060101010101" charset="-122"/>
              </a:rPr>
              <a:t> </a:t>
            </a:r>
            <a:r>
              <a:rPr sz="2400" b="1" spc="10" dirty="0">
                <a:latin typeface="Times New Roman" panose="02020603050405020304"/>
                <a:cs typeface="Times New Roman" panose="02020603050405020304"/>
              </a:rPr>
              <a:t>m</a:t>
            </a:r>
            <a:r>
              <a:rPr sz="2400" b="1" spc="15" baseline="-17000" dirty="0">
                <a:latin typeface="Times New Roman" panose="02020603050405020304"/>
                <a:cs typeface="Times New Roman" panose="02020603050405020304"/>
              </a:rPr>
              <a:t>i</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m</a:t>
            </a:r>
            <a:r>
              <a:rPr sz="2400" b="1" spc="15" baseline="-17000" dirty="0">
                <a:latin typeface="Times New Roman" panose="02020603050405020304"/>
                <a:cs typeface="Times New Roman" panose="02020603050405020304"/>
              </a:rPr>
              <a:t>j</a:t>
            </a:r>
            <a:r>
              <a:rPr sz="2400" b="1" spc="-15"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是</a:t>
            </a:r>
            <a:r>
              <a:rPr sz="3525" b="1" spc="60" baseline="1000" dirty="0">
                <a:latin typeface="黑体" panose="02010609060101010101" charset="-122"/>
                <a:cs typeface="黑体" panose="02010609060101010101" charset="-122"/>
              </a:rPr>
              <a:t>从</a:t>
            </a:r>
            <a:r>
              <a:rPr sz="3525" b="1" spc="-877"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i</a:t>
            </a:r>
            <a:r>
              <a:rPr sz="2400" b="1" spc="-7"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指</a:t>
            </a:r>
            <a:r>
              <a:rPr sz="3525" b="1" spc="60" baseline="1000" dirty="0">
                <a:latin typeface="黑体" panose="02010609060101010101" charset="-122"/>
                <a:cs typeface="黑体" panose="02010609060101010101" charset="-122"/>
              </a:rPr>
              <a:t>向</a:t>
            </a:r>
            <a:r>
              <a:rPr sz="3525" b="1" spc="-885"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j</a:t>
            </a:r>
            <a:r>
              <a:rPr sz="2400" b="1" spc="-15"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的一条边，那么在序列中</a:t>
            </a:r>
            <a:endParaRPr sz="3525" baseline="1000">
              <a:latin typeface="黑体" panose="02010609060101010101" charset="-122"/>
              <a:cs typeface="黑体" panose="02010609060101010101" charset="-122"/>
            </a:endParaRPr>
          </a:p>
          <a:p>
            <a:pPr marL="793115">
              <a:lnSpc>
                <a:spcPct val="100000"/>
              </a:lnSpc>
              <a:spcBef>
                <a:spcPts val="25"/>
              </a:spcBef>
            </a:pPr>
            <a:r>
              <a:rPr sz="2400" b="1"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i </a:t>
            </a:r>
            <a:r>
              <a:rPr sz="3525" b="1" spc="75" baseline="1000" dirty="0">
                <a:latin typeface="黑体" panose="02010609060101010101" charset="-122"/>
                <a:cs typeface="黑体" panose="02010609060101010101" charset="-122"/>
              </a:rPr>
              <a:t>必须出现</a:t>
            </a:r>
            <a:r>
              <a:rPr sz="3525" b="1" spc="60" baseline="1000" dirty="0">
                <a:latin typeface="黑体" panose="02010609060101010101" charset="-122"/>
                <a:cs typeface="黑体" panose="02010609060101010101" charset="-122"/>
              </a:rPr>
              <a:t>在</a:t>
            </a:r>
            <a:r>
              <a:rPr sz="3525" b="1" spc="-862"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j </a:t>
            </a:r>
            <a:r>
              <a:rPr sz="3525" b="1" spc="75" baseline="1000" dirty="0">
                <a:latin typeface="黑体" panose="02010609060101010101" charset="-122"/>
                <a:cs typeface="黑体" panose="02010609060101010101" charset="-122"/>
              </a:rPr>
              <a:t>之前。</a:t>
            </a:r>
            <a:endParaRPr sz="3525" baseline="1000">
              <a:latin typeface="黑体" panose="02010609060101010101" charset="-122"/>
              <a:cs typeface="黑体" panose="02010609060101010101" charset="-122"/>
            </a:endParaRPr>
          </a:p>
          <a:p>
            <a:pPr marL="393700" indent="-342900">
              <a:lnSpc>
                <a:spcPct val="100000"/>
              </a:lnSpc>
              <a:spcBef>
                <a:spcPts val="680"/>
              </a:spcBef>
              <a:buClr>
                <a:srgbClr val="0000FF"/>
              </a:buClr>
              <a:buSzPct val="73000"/>
              <a:buFont typeface="Arial" panose="020B0604020202020204"/>
              <a:buChar char="■"/>
              <a:tabLst>
                <a:tab pos="393065" algn="l"/>
                <a:tab pos="393700" algn="l"/>
              </a:tabLst>
            </a:pPr>
            <a:r>
              <a:rPr sz="4125" b="1" spc="67" baseline="1000" dirty="0">
                <a:latin typeface="黑体" panose="02010609060101010101" charset="-122"/>
                <a:cs typeface="黑体" panose="02010609060101010101" charset="-122"/>
              </a:rPr>
              <a:t>依赖图的</a:t>
            </a:r>
            <a:r>
              <a:rPr sz="4125" b="1" spc="67" baseline="1000" dirty="0">
                <a:solidFill>
                  <a:srgbClr val="0000FF"/>
                </a:solidFill>
                <a:latin typeface="黑体" panose="02010609060101010101" charset="-122"/>
                <a:cs typeface="黑体" panose="02010609060101010101" charset="-122"/>
              </a:rPr>
              <a:t>任何</a:t>
            </a:r>
            <a:r>
              <a:rPr sz="4125" b="1" spc="67" baseline="1000" dirty="0">
                <a:latin typeface="黑体" panose="02010609060101010101" charset="-122"/>
                <a:cs typeface="黑体" panose="02010609060101010101" charset="-122"/>
              </a:rPr>
              <a:t>拓扑排序</a:t>
            </a:r>
            <a:endParaRPr sz="4125" baseline="1000">
              <a:latin typeface="黑体" panose="02010609060101010101" charset="-122"/>
              <a:cs typeface="黑体" panose="02010609060101010101" charset="-122"/>
            </a:endParaRPr>
          </a:p>
          <a:p>
            <a:pPr marL="793750" lvl="1" indent="-286385">
              <a:lnSpc>
                <a:spcPct val="100000"/>
              </a:lnSpc>
              <a:spcBef>
                <a:spcPts val="700"/>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给出了分析树中结点的语义规则计算的</a:t>
            </a:r>
            <a:r>
              <a:rPr sz="3525" b="1" spc="75" baseline="1000" dirty="0">
                <a:solidFill>
                  <a:srgbClr val="0000FF"/>
                </a:solidFill>
                <a:latin typeface="黑体" panose="02010609060101010101" charset="-122"/>
                <a:cs typeface="黑体" panose="02010609060101010101" charset="-122"/>
              </a:rPr>
              <a:t>有效</a:t>
            </a:r>
            <a:r>
              <a:rPr sz="3525" b="1" spc="75" baseline="1000" dirty="0">
                <a:latin typeface="黑体" panose="02010609060101010101" charset="-122"/>
                <a:cs typeface="黑体" panose="02010609060101010101" charset="-122"/>
              </a:rPr>
              <a:t>顺序</a:t>
            </a:r>
            <a:endParaRPr sz="3525" baseline="1000">
              <a:latin typeface="黑体" panose="02010609060101010101" charset="-122"/>
              <a:cs typeface="黑体" panose="02010609060101010101" charset="-122"/>
            </a:endParaRPr>
          </a:p>
          <a:p>
            <a:pPr marL="793750" lvl="1" indent="-286385">
              <a:lnSpc>
                <a:spcPct val="100000"/>
              </a:lnSpc>
              <a:spcBef>
                <a:spcPts val="515"/>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在拓扑排序中，一个结点上语义规</a:t>
            </a:r>
            <a:r>
              <a:rPr sz="3525" b="1" spc="60" baseline="1000" dirty="0">
                <a:latin typeface="黑体" panose="02010609060101010101" charset="-122"/>
                <a:cs typeface="黑体" panose="02010609060101010101" charset="-122"/>
              </a:rPr>
              <a:t>则</a:t>
            </a:r>
            <a:r>
              <a:rPr sz="3525" b="1" spc="-885"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b=</a:t>
            </a:r>
            <a:r>
              <a:rPr sz="3525" b="1" baseline="1000" dirty="0">
                <a:latin typeface="Symbol" panose="05050102010706020507"/>
                <a:cs typeface="Symbol" panose="05050102010706020507"/>
              </a:rPr>
              <a:t></a:t>
            </a:r>
            <a:r>
              <a:rPr sz="2400" b="1" dirty="0">
                <a:latin typeface="Times New Roman" panose="02020603050405020304"/>
                <a:cs typeface="Times New Roman" panose="02020603050405020304"/>
              </a:rPr>
              <a:t>(c</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k</a:t>
            </a:r>
            <a:r>
              <a:rPr sz="2400" b="1" spc="-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793115">
              <a:lnSpc>
                <a:spcPct val="100000"/>
              </a:lnSpc>
              <a:spcBef>
                <a:spcPts val="25"/>
              </a:spcBef>
            </a:pPr>
            <a:r>
              <a:rPr sz="3525" b="1" spc="75" baseline="1000" dirty="0">
                <a:latin typeface="黑体" panose="02010609060101010101" charset="-122"/>
                <a:cs typeface="黑体" panose="02010609060101010101" charset="-122"/>
              </a:rPr>
              <a:t>中的属性</a:t>
            </a:r>
            <a:r>
              <a:rPr sz="2400" b="1" spc="-5" dirty="0">
                <a:latin typeface="Times New Roman" panose="02020603050405020304"/>
                <a:cs typeface="Times New Roman" panose="02020603050405020304"/>
              </a:rPr>
              <a:t>c</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 c</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 c</a:t>
            </a:r>
            <a:r>
              <a:rPr sz="2400" b="1" spc="-7" baseline="-17000" dirty="0">
                <a:latin typeface="Times New Roman" panose="02020603050405020304"/>
                <a:cs typeface="Times New Roman" panose="02020603050405020304"/>
              </a:rPr>
              <a:t>k</a:t>
            </a:r>
            <a:r>
              <a:rPr sz="3525" b="1" spc="75" baseline="1000" dirty="0">
                <a:latin typeface="黑体" panose="02010609060101010101" charset="-122"/>
                <a:cs typeface="黑体" panose="02010609060101010101" charset="-122"/>
              </a:rPr>
              <a:t>在计算</a:t>
            </a:r>
            <a:r>
              <a:rPr sz="2400" b="1"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时都是可用的。</a:t>
            </a:r>
            <a:endParaRPr sz="3525" baseline="1000">
              <a:latin typeface="黑体" panose="02010609060101010101" charset="-122"/>
              <a:cs typeface="黑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3811563" y="129516"/>
            <a:ext cx="4942067" cy="2494891"/>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383540" y="269917"/>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计算顺序</a:t>
            </a:r>
            <a:endParaRPr sz="39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6" name="object 6"/>
          <p:cNvSpPr txBox="1"/>
          <p:nvPr/>
        </p:nvSpPr>
        <p:spPr>
          <a:xfrm>
            <a:off x="764540" y="2187955"/>
            <a:ext cx="156845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typ</a:t>
            </a:r>
            <a:r>
              <a:rPr sz="2400" b="1" spc="-5" dirty="0">
                <a:latin typeface="Times New Roman" panose="02020603050405020304"/>
                <a:cs typeface="Times New Roman" panose="02020603050405020304"/>
              </a:rPr>
              <a:t>e</a:t>
            </a:r>
            <a:r>
              <a:rPr sz="2400" b="1" spc="-10"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re</a:t>
            </a:r>
            <a:r>
              <a:rPr sz="2400" b="1" dirty="0">
                <a:latin typeface="Times New Roman" panose="02020603050405020304"/>
                <a:cs typeface="Times New Roman" panose="02020603050405020304"/>
              </a:rPr>
              <a:t>a</a:t>
            </a:r>
            <a:r>
              <a:rPr sz="2400" b="1" spc="-5" dirty="0">
                <a:latin typeface="Times New Roman" panose="02020603050405020304"/>
                <a:cs typeface="Times New Roman" panose="02020603050405020304"/>
              </a:rPr>
              <a:t>l</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p:txBody>
      </p:sp>
      <p:sp>
        <p:nvSpPr>
          <p:cNvPr id="7" name="object 7"/>
          <p:cNvSpPr txBox="1"/>
          <p:nvPr/>
        </p:nvSpPr>
        <p:spPr>
          <a:xfrm>
            <a:off x="739140" y="2553716"/>
            <a:ext cx="3268979" cy="2668270"/>
          </a:xfrm>
          <a:prstGeom prst="rect">
            <a:avLst/>
          </a:prstGeom>
        </p:spPr>
        <p:txBody>
          <a:bodyPr vert="horz" wrap="square" lIns="0" tIns="17780" rIns="0" bIns="0" rtlCol="0">
            <a:spAutoFit/>
          </a:bodyPr>
          <a:lstStyle/>
          <a:p>
            <a:pPr marL="38100" marR="30480">
              <a:lnSpc>
                <a:spcPct val="120000"/>
              </a:lnSpc>
              <a:spcBef>
                <a:spcPts val="140"/>
              </a:spcBef>
            </a:pPr>
            <a:r>
              <a:rPr sz="2400" b="1" dirty="0">
                <a:latin typeface="Times New Roman" panose="02020603050405020304"/>
                <a:cs typeface="Times New Roman" panose="02020603050405020304"/>
              </a:rPr>
              <a:t>in</a:t>
            </a:r>
            <a:r>
              <a:rPr sz="2400" b="1" baseline="-17000" dirty="0">
                <a:latin typeface="Times New Roman" panose="02020603050405020304"/>
                <a:cs typeface="Times New Roman" panose="02020603050405020304"/>
              </a:rPr>
              <a:t>5</a:t>
            </a:r>
            <a:r>
              <a:rPr sz="2400" b="1" dirty="0">
                <a:latin typeface="Times New Roman" panose="02020603050405020304"/>
                <a:cs typeface="Times New Roman" panose="02020603050405020304"/>
              </a:rPr>
              <a:t>=type</a:t>
            </a:r>
            <a:r>
              <a:rPr sz="3525" b="1"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addtype(id</a:t>
            </a:r>
            <a:r>
              <a:rPr sz="2400" b="1" spc="-7" baseline="-17000" dirty="0">
                <a:latin typeface="Times New Roman" panose="02020603050405020304"/>
                <a:cs typeface="Times New Roman" panose="02020603050405020304"/>
              </a:rPr>
              <a:t>3</a:t>
            </a:r>
            <a:r>
              <a:rPr sz="2400" b="1" spc="-5" dirty="0">
                <a:latin typeface="Times New Roman" panose="02020603050405020304"/>
                <a:cs typeface="Times New Roman" panose="02020603050405020304"/>
              </a:rPr>
              <a:t>.entry, </a:t>
            </a:r>
            <a:r>
              <a:rPr sz="2400" b="1" spc="5" dirty="0">
                <a:latin typeface="Times New Roman" panose="02020603050405020304"/>
                <a:cs typeface="Times New Roman" panose="02020603050405020304"/>
              </a:rPr>
              <a:t>in</a:t>
            </a:r>
            <a:r>
              <a:rPr sz="2400" b="1" spc="7" baseline="-17000" dirty="0">
                <a:latin typeface="Times New Roman" panose="02020603050405020304"/>
                <a:cs typeface="Times New Roman" panose="02020603050405020304"/>
              </a:rPr>
              <a:t>5</a:t>
            </a:r>
            <a:r>
              <a:rPr sz="2400" b="1" spc="5" dirty="0">
                <a:latin typeface="Times New Roman" panose="02020603050405020304"/>
                <a:cs typeface="Times New Roman" panose="02020603050405020304"/>
              </a:rPr>
              <a:t>)</a:t>
            </a:r>
            <a:r>
              <a:rPr sz="3525" b="1" spc="7"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in</a:t>
            </a:r>
            <a:r>
              <a:rPr sz="2400" b="1" baseline="-17000" dirty="0">
                <a:latin typeface="Times New Roman" panose="02020603050405020304"/>
                <a:cs typeface="Times New Roman" panose="02020603050405020304"/>
              </a:rPr>
              <a:t>7</a:t>
            </a:r>
            <a:r>
              <a:rPr sz="2400" b="1" dirty="0">
                <a:latin typeface="Times New Roman" panose="02020603050405020304"/>
                <a:cs typeface="Times New Roman" panose="02020603050405020304"/>
              </a:rPr>
              <a:t>=in</a:t>
            </a:r>
            <a:r>
              <a:rPr sz="2400" b="1" baseline="-17000" dirty="0">
                <a:latin typeface="Times New Roman" panose="02020603050405020304"/>
                <a:cs typeface="Times New Roman" panose="02020603050405020304"/>
              </a:rPr>
              <a:t>5</a:t>
            </a:r>
            <a:r>
              <a:rPr sz="3525" b="1"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addtype(id</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.entry, </a:t>
            </a:r>
            <a:r>
              <a:rPr sz="2400" b="1" spc="5" dirty="0">
                <a:latin typeface="Times New Roman" panose="02020603050405020304"/>
                <a:cs typeface="Times New Roman" panose="02020603050405020304"/>
              </a:rPr>
              <a:t>in</a:t>
            </a:r>
            <a:r>
              <a:rPr sz="2400" b="1" spc="7" baseline="-17000" dirty="0">
                <a:latin typeface="Times New Roman" panose="02020603050405020304"/>
                <a:cs typeface="Times New Roman" panose="02020603050405020304"/>
              </a:rPr>
              <a:t>7</a:t>
            </a:r>
            <a:r>
              <a:rPr sz="2400" b="1" spc="5" dirty="0">
                <a:latin typeface="Times New Roman" panose="02020603050405020304"/>
                <a:cs typeface="Times New Roman" panose="02020603050405020304"/>
              </a:rPr>
              <a:t>)</a:t>
            </a:r>
            <a:r>
              <a:rPr sz="3525" b="1" spc="7"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in</a:t>
            </a:r>
            <a:r>
              <a:rPr sz="2400" b="1" baseline="-17000" dirty="0">
                <a:latin typeface="Times New Roman" panose="02020603050405020304"/>
                <a:cs typeface="Times New Roman" panose="02020603050405020304"/>
              </a:rPr>
              <a:t>9</a:t>
            </a:r>
            <a:r>
              <a:rPr sz="2400" b="1" dirty="0">
                <a:latin typeface="Times New Roman" panose="02020603050405020304"/>
                <a:cs typeface="Times New Roman" panose="02020603050405020304"/>
              </a:rPr>
              <a:t>=in</a:t>
            </a:r>
            <a:r>
              <a:rPr sz="2400" b="1" baseline="-17000" dirty="0">
                <a:latin typeface="Times New Roman" panose="02020603050405020304"/>
                <a:cs typeface="Times New Roman" panose="02020603050405020304"/>
              </a:rPr>
              <a:t>7</a:t>
            </a:r>
            <a:r>
              <a:rPr sz="3525" b="1"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addtype(id</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.entry,</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in</a:t>
            </a:r>
            <a:r>
              <a:rPr sz="2400" b="1" spc="7" baseline="-17000" dirty="0">
                <a:latin typeface="Times New Roman" panose="02020603050405020304"/>
                <a:cs typeface="Times New Roman" panose="02020603050405020304"/>
              </a:rPr>
              <a:t>9</a:t>
            </a:r>
            <a:r>
              <a:rPr sz="2400" b="1" spc="5" dirty="0">
                <a:latin typeface="Times New Roman" panose="02020603050405020304"/>
                <a:cs typeface="Times New Roman" panose="02020603050405020304"/>
              </a:rPr>
              <a:t>)</a:t>
            </a:r>
            <a:r>
              <a:rPr sz="3525" b="1" spc="7"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p:txBody>
      </p:sp>
      <p:sp>
        <p:nvSpPr>
          <p:cNvPr id="8" name="object 8"/>
          <p:cNvSpPr txBox="1"/>
          <p:nvPr/>
        </p:nvSpPr>
        <p:spPr>
          <a:xfrm>
            <a:off x="281940" y="5718555"/>
            <a:ext cx="7177405" cy="452120"/>
          </a:xfrm>
          <a:prstGeom prst="rect">
            <a:avLst/>
          </a:prstGeom>
        </p:spPr>
        <p:txBody>
          <a:bodyPr vert="horz" wrap="square" lIns="0" tIns="12700" rIns="0" bIns="0" rtlCol="0">
            <a:spAutoFit/>
          </a:bodyPr>
          <a:lstStyle/>
          <a:p>
            <a:pPr marL="381000" indent="-342900">
              <a:lnSpc>
                <a:spcPct val="100000"/>
              </a:lnSpc>
              <a:spcBef>
                <a:spcPts val="100"/>
              </a:spcBef>
              <a:buClr>
                <a:srgbClr val="0000FF"/>
              </a:buClr>
              <a:buSzPct val="71000"/>
              <a:buFont typeface="Arial" panose="020B0604020202020204"/>
              <a:buChar char="■"/>
              <a:tabLst>
                <a:tab pos="380365" algn="l"/>
                <a:tab pos="381000" algn="l"/>
              </a:tabLst>
            </a:pPr>
            <a:r>
              <a:rPr sz="2800" b="1" spc="-10" dirty="0">
                <a:latin typeface="Times New Roman" panose="02020603050405020304"/>
                <a:cs typeface="Times New Roman" panose="02020603050405020304"/>
              </a:rPr>
              <a:t>a</a:t>
            </a:r>
            <a:r>
              <a:rPr sz="2850" b="1" spc="-15" baseline="-18000" dirty="0">
                <a:latin typeface="Times New Roman" panose="02020603050405020304"/>
                <a:cs typeface="Times New Roman" panose="02020603050405020304"/>
              </a:rPr>
              <a:t>n</a:t>
            </a:r>
            <a:r>
              <a:rPr sz="4125" b="1" spc="67" baseline="1000" dirty="0">
                <a:latin typeface="黑体" panose="02010609060101010101" charset="-122"/>
                <a:cs typeface="黑体" panose="02010609060101010101" charset="-122"/>
              </a:rPr>
              <a:t>代表依赖图中与序号</a:t>
            </a:r>
            <a:r>
              <a:rPr sz="2800" b="1" spc="5" dirty="0">
                <a:latin typeface="Times New Roman" panose="02020603050405020304"/>
                <a:cs typeface="Times New Roman" panose="02020603050405020304"/>
              </a:rPr>
              <a:t>n</a:t>
            </a:r>
            <a:r>
              <a:rPr sz="4125" b="1" spc="67" baseline="1000" dirty="0">
                <a:latin typeface="黑体" panose="02010609060101010101" charset="-122"/>
                <a:cs typeface="黑体" panose="02010609060101010101" charset="-122"/>
              </a:rPr>
              <a:t>的结点有关的属性</a:t>
            </a:r>
            <a:r>
              <a:rPr sz="2800" b="1" dirty="0">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9" name="object 9"/>
          <p:cNvSpPr txBox="1"/>
          <p:nvPr/>
        </p:nvSpPr>
        <p:spPr>
          <a:xfrm>
            <a:off x="4111072" y="2820445"/>
            <a:ext cx="4678680" cy="1008380"/>
          </a:xfrm>
          <a:prstGeom prst="rect">
            <a:avLst/>
          </a:prstGeom>
        </p:spPr>
        <p:txBody>
          <a:bodyPr vert="horz" wrap="square" lIns="0" tIns="55880" rIns="0" bIns="0" rtlCol="0">
            <a:spAutoFit/>
          </a:bodyPr>
          <a:lstStyle/>
          <a:p>
            <a:pPr marL="355600" indent="-342900">
              <a:lnSpc>
                <a:spcPct val="100000"/>
              </a:lnSpc>
              <a:spcBef>
                <a:spcPts val="440"/>
              </a:spcBef>
              <a:buClr>
                <a:srgbClr val="0099CC"/>
              </a:buClr>
              <a:buSzPct val="72000"/>
              <a:buFont typeface="Arial" panose="020B0604020202020204"/>
              <a:buChar char="■"/>
              <a:tabLst>
                <a:tab pos="354965" algn="l"/>
                <a:tab pos="355600" algn="l"/>
              </a:tabLst>
            </a:pPr>
            <a:r>
              <a:rPr sz="2925" b="1" spc="75" baseline="1000" dirty="0">
                <a:latin typeface="黑体" panose="02010609060101010101" charset="-122"/>
                <a:cs typeface="黑体" panose="02010609060101010101" charset="-122"/>
              </a:rPr>
              <a:t>拓扑排序：</a:t>
            </a:r>
            <a:endParaRPr sz="2925" baseline="1000">
              <a:latin typeface="黑体" panose="02010609060101010101" charset="-122"/>
              <a:cs typeface="黑体" panose="02010609060101010101" charset="-122"/>
            </a:endParaRPr>
          </a:p>
          <a:p>
            <a:pPr marL="812800" lvl="1" indent="-342900">
              <a:lnSpc>
                <a:spcPct val="100000"/>
              </a:lnSpc>
              <a:spcBef>
                <a:spcPts val="305"/>
              </a:spcBef>
              <a:buFont typeface="Arial" panose="020B0604020202020204"/>
              <a:buChar char="•"/>
              <a:tabLst>
                <a:tab pos="812165" algn="l"/>
                <a:tab pos="812800" algn="l"/>
              </a:tabLst>
            </a:pPr>
            <a:r>
              <a:rPr sz="1800" b="1" spc="-5" dirty="0">
                <a:latin typeface="Verdana" panose="020B0604030504040204"/>
                <a:cs typeface="Verdana" panose="020B0604030504040204"/>
              </a:rPr>
              <a:t>1</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2</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3</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4</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5</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6</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7</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8</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9</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10</a:t>
            </a:r>
            <a:endParaRPr sz="1800">
              <a:latin typeface="Verdana" panose="020B0604030504040204"/>
              <a:cs typeface="Verdana" panose="020B0604030504040204"/>
            </a:endParaRPr>
          </a:p>
          <a:p>
            <a:pPr marL="812800" lvl="1" indent="-342900">
              <a:lnSpc>
                <a:spcPct val="100000"/>
              </a:lnSpc>
              <a:spcBef>
                <a:spcPts val="435"/>
              </a:spcBef>
              <a:buFont typeface="Arial" panose="020B0604020202020204"/>
              <a:buChar char="•"/>
              <a:tabLst>
                <a:tab pos="812165" algn="l"/>
                <a:tab pos="812800" algn="l"/>
              </a:tabLst>
            </a:pPr>
            <a:r>
              <a:rPr sz="1800" b="1" spc="-5" dirty="0">
                <a:latin typeface="Verdana" panose="020B0604030504040204"/>
                <a:cs typeface="Verdana" panose="020B0604030504040204"/>
              </a:rPr>
              <a:t>4</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5</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3</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6</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7</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2</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8</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9</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1</a:t>
            </a:r>
            <a:r>
              <a:rPr sz="1750" b="1" spc="50" dirty="0">
                <a:latin typeface="黑体" panose="02010609060101010101" charset="-122"/>
                <a:cs typeface="黑体" panose="02010609060101010101" charset="-122"/>
              </a:rPr>
              <a:t>、</a:t>
            </a:r>
            <a:r>
              <a:rPr sz="1800" b="1" spc="-5" dirty="0">
                <a:latin typeface="Verdana" panose="020B0604030504040204"/>
                <a:cs typeface="Verdana" panose="020B0604030504040204"/>
              </a:rPr>
              <a:t>10</a:t>
            </a:r>
            <a:endParaRPr sz="1800">
              <a:latin typeface="Verdana" panose="020B0604030504040204"/>
              <a:cs typeface="Verdana" panose="020B060403050404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16586"/>
            <a:ext cx="3696335" cy="563880"/>
          </a:xfrm>
          <a:prstGeom prst="rect">
            <a:avLst/>
          </a:prstGeom>
        </p:spPr>
        <p:txBody>
          <a:bodyPr vert="horz" wrap="square" lIns="0" tIns="16510" rIns="0" bIns="0" rtlCol="0">
            <a:spAutoFit/>
          </a:bodyPr>
          <a:lstStyle/>
          <a:p>
            <a:pPr marL="12700">
              <a:lnSpc>
                <a:spcPct val="100000"/>
              </a:lnSpc>
              <a:spcBef>
                <a:spcPts val="130"/>
              </a:spcBef>
            </a:pPr>
            <a:r>
              <a:rPr sz="3500" spc="95" dirty="0"/>
              <a:t>语法制导翻译过程</a:t>
            </a:r>
            <a:endParaRPr sz="3500"/>
          </a:p>
        </p:txBody>
      </p:sp>
      <p:sp>
        <p:nvSpPr>
          <p:cNvPr id="5" name="object 5"/>
          <p:cNvSpPr txBox="1"/>
          <p:nvPr/>
        </p:nvSpPr>
        <p:spPr>
          <a:xfrm>
            <a:off x="307340" y="1184785"/>
            <a:ext cx="8583930" cy="4903470"/>
          </a:xfrm>
          <a:prstGeom prst="rect">
            <a:avLst/>
          </a:prstGeom>
        </p:spPr>
        <p:txBody>
          <a:bodyPr vert="horz" wrap="square" lIns="0" tIns="99695" rIns="0" bIns="0" rtlCol="0">
            <a:spAutoFit/>
          </a:bodyPr>
          <a:lstStyle/>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基础文法用于建立输入符号串的分析树；</a:t>
            </a:r>
            <a:endParaRPr sz="4125" baseline="1000">
              <a:latin typeface="黑体" panose="02010609060101010101" charset="-122"/>
              <a:cs typeface="黑体" panose="02010609060101010101" charset="-122"/>
            </a:endParaRPr>
          </a:p>
          <a:p>
            <a:pPr marL="355600" indent="-342900">
              <a:lnSpc>
                <a:spcPct val="100000"/>
              </a:lnSpc>
              <a:spcBef>
                <a:spcPts val="6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为分析树构造依赖图；</a:t>
            </a:r>
            <a:endParaRPr sz="4125" baseline="1000">
              <a:latin typeface="黑体" panose="02010609060101010101" charset="-122"/>
              <a:cs typeface="黑体" panose="02010609060101010101" charset="-122"/>
            </a:endParaRPr>
          </a:p>
          <a:p>
            <a:pPr marL="355600" indent="-342900">
              <a:lnSpc>
                <a:spcPct val="100000"/>
              </a:lnSpc>
              <a:spcBef>
                <a:spcPts val="80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对依赖图进行拓扑排序；</a:t>
            </a:r>
            <a:endParaRPr sz="4125" baseline="1000">
              <a:latin typeface="黑体" panose="02010609060101010101" charset="-122"/>
              <a:cs typeface="黑体" panose="02010609060101010101" charset="-122"/>
            </a:endParaRPr>
          </a:p>
          <a:p>
            <a:pPr marL="355600" indent="-342900">
              <a:lnSpc>
                <a:spcPct val="100000"/>
              </a:lnSpc>
              <a:spcBef>
                <a:spcPts val="71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从这个序列得到语义规则的计算顺序；</a:t>
            </a:r>
            <a:endParaRPr sz="4125" baseline="1000">
              <a:latin typeface="黑体" panose="02010609060101010101" charset="-122"/>
              <a:cs typeface="黑体" panose="02010609060101010101" charset="-122"/>
            </a:endParaRPr>
          </a:p>
          <a:p>
            <a:pPr marL="355600" indent="-342900">
              <a:lnSpc>
                <a:spcPct val="100000"/>
              </a:lnSpc>
              <a:spcBef>
                <a:spcPts val="70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照此计算顺序进行求值，得到对输入符号串的翻译。</a:t>
            </a:r>
            <a:endParaRPr sz="4125" baseline="1000">
              <a:latin typeface="黑体" panose="02010609060101010101" charset="-122"/>
              <a:cs typeface="黑体" panose="02010609060101010101" charset="-122"/>
            </a:endParaRPr>
          </a:p>
          <a:p>
            <a:pPr>
              <a:lnSpc>
                <a:spcPct val="100000"/>
              </a:lnSpc>
              <a:spcBef>
                <a:spcPts val="25"/>
              </a:spcBef>
            </a:pPr>
            <a:endParaRPr sz="3000">
              <a:latin typeface="Times New Roman" panose="02020603050405020304"/>
              <a:cs typeface="Times New Roman" panose="02020603050405020304"/>
            </a:endParaRPr>
          </a:p>
          <a:p>
            <a:pPr marL="850900">
              <a:lnSpc>
                <a:spcPct val="100000"/>
              </a:lnSpc>
            </a:pPr>
            <a:r>
              <a:rPr sz="1950" b="1" spc="50" dirty="0">
                <a:latin typeface="黑体" panose="02010609060101010101" charset="-122"/>
                <a:cs typeface="黑体" panose="02010609060101010101" charset="-122"/>
              </a:rPr>
              <a:t>输入符号串</a:t>
            </a:r>
            <a:endParaRPr sz="1950">
              <a:latin typeface="黑体" panose="02010609060101010101" charset="-122"/>
              <a:cs typeface="黑体" panose="02010609060101010101" charset="-122"/>
            </a:endParaRPr>
          </a:p>
          <a:p>
            <a:pPr marL="2265045">
              <a:lnSpc>
                <a:spcPct val="100000"/>
              </a:lnSpc>
              <a:spcBef>
                <a:spcPts val="880"/>
              </a:spcBef>
            </a:pPr>
            <a:r>
              <a:rPr sz="1950" b="1" spc="50" dirty="0">
                <a:latin typeface="黑体" panose="02010609060101010101" charset="-122"/>
                <a:cs typeface="黑体" panose="02010609060101010101" charset="-122"/>
              </a:rPr>
              <a:t>分析树</a:t>
            </a:r>
            <a:endParaRPr sz="1950">
              <a:latin typeface="黑体" panose="02010609060101010101" charset="-122"/>
              <a:cs typeface="黑体" panose="02010609060101010101" charset="-122"/>
            </a:endParaRPr>
          </a:p>
          <a:p>
            <a:pPr marL="3165475">
              <a:lnSpc>
                <a:spcPct val="100000"/>
              </a:lnSpc>
              <a:spcBef>
                <a:spcPts val="755"/>
              </a:spcBef>
            </a:pPr>
            <a:r>
              <a:rPr sz="1950" b="1" spc="50" dirty="0">
                <a:latin typeface="黑体" panose="02010609060101010101" charset="-122"/>
                <a:cs typeface="黑体" panose="02010609060101010101" charset="-122"/>
              </a:rPr>
              <a:t>依赖图</a:t>
            </a:r>
            <a:endParaRPr sz="1950">
              <a:latin typeface="黑体" panose="02010609060101010101" charset="-122"/>
              <a:cs typeface="黑体" panose="02010609060101010101" charset="-122"/>
            </a:endParaRPr>
          </a:p>
          <a:p>
            <a:pPr marL="4194175">
              <a:lnSpc>
                <a:spcPct val="100000"/>
              </a:lnSpc>
              <a:spcBef>
                <a:spcPts val="755"/>
              </a:spcBef>
            </a:pPr>
            <a:r>
              <a:rPr sz="1950" b="1" spc="50" dirty="0">
                <a:latin typeface="黑体" panose="02010609060101010101" charset="-122"/>
                <a:cs typeface="黑体" panose="02010609060101010101" charset="-122"/>
              </a:rPr>
              <a:t>语义规则的计算顺序</a:t>
            </a:r>
            <a:endParaRPr sz="1950">
              <a:latin typeface="黑体" panose="02010609060101010101" charset="-122"/>
              <a:cs typeface="黑体" panose="02010609060101010101" charset="-122"/>
            </a:endParaRPr>
          </a:p>
          <a:p>
            <a:pPr marL="6379845">
              <a:lnSpc>
                <a:spcPct val="100000"/>
              </a:lnSpc>
              <a:spcBef>
                <a:spcPts val="755"/>
              </a:spcBef>
            </a:pPr>
            <a:r>
              <a:rPr sz="1950" b="1" spc="50" dirty="0">
                <a:latin typeface="黑体" panose="02010609060101010101" charset="-122"/>
                <a:cs typeface="黑体" panose="02010609060101010101" charset="-122"/>
              </a:rPr>
              <a:t>计算结果</a:t>
            </a:r>
            <a:endParaRPr sz="1950">
              <a:latin typeface="黑体" panose="02010609060101010101" charset="-122"/>
              <a:cs typeface="黑体" panose="02010609060101010101" charset="-122"/>
            </a:endParaRPr>
          </a:p>
        </p:txBody>
      </p:sp>
      <p:sp>
        <p:nvSpPr>
          <p:cNvPr id="6" name="object 6"/>
          <p:cNvSpPr/>
          <p:nvPr/>
        </p:nvSpPr>
        <p:spPr>
          <a:xfrm>
            <a:off x="1667111" y="4788582"/>
            <a:ext cx="709930" cy="50800"/>
          </a:xfrm>
          <a:custGeom>
            <a:avLst/>
            <a:gdLst/>
            <a:ahLst/>
            <a:cxnLst/>
            <a:rect l="l" t="t" r="r" b="b"/>
            <a:pathLst>
              <a:path w="709930" h="50800">
                <a:moveTo>
                  <a:pt x="633257" y="30162"/>
                </a:moveTo>
                <a:lnTo>
                  <a:pt x="633257" y="50800"/>
                </a:lnTo>
                <a:lnTo>
                  <a:pt x="695170" y="30162"/>
                </a:lnTo>
                <a:lnTo>
                  <a:pt x="633257" y="30162"/>
                </a:lnTo>
                <a:close/>
              </a:path>
              <a:path w="709930" h="50800">
                <a:moveTo>
                  <a:pt x="633257" y="20637"/>
                </a:moveTo>
                <a:lnTo>
                  <a:pt x="633257" y="30162"/>
                </a:lnTo>
                <a:lnTo>
                  <a:pt x="645957" y="30162"/>
                </a:lnTo>
                <a:lnTo>
                  <a:pt x="645957" y="20637"/>
                </a:lnTo>
                <a:lnTo>
                  <a:pt x="633257" y="20637"/>
                </a:lnTo>
                <a:close/>
              </a:path>
              <a:path w="709930" h="50800">
                <a:moveTo>
                  <a:pt x="633257" y="0"/>
                </a:moveTo>
                <a:lnTo>
                  <a:pt x="633257" y="20637"/>
                </a:lnTo>
                <a:lnTo>
                  <a:pt x="645957" y="20637"/>
                </a:lnTo>
                <a:lnTo>
                  <a:pt x="645957" y="30162"/>
                </a:lnTo>
                <a:lnTo>
                  <a:pt x="695173" y="30161"/>
                </a:lnTo>
                <a:lnTo>
                  <a:pt x="709457" y="25400"/>
                </a:lnTo>
                <a:lnTo>
                  <a:pt x="633257" y="0"/>
                </a:lnTo>
                <a:close/>
              </a:path>
              <a:path w="709930" h="50800">
                <a:moveTo>
                  <a:pt x="0" y="20636"/>
                </a:moveTo>
                <a:lnTo>
                  <a:pt x="0" y="30161"/>
                </a:lnTo>
                <a:lnTo>
                  <a:pt x="633257" y="30162"/>
                </a:lnTo>
                <a:lnTo>
                  <a:pt x="633257" y="20637"/>
                </a:lnTo>
                <a:lnTo>
                  <a:pt x="0" y="20636"/>
                </a:lnTo>
                <a:close/>
              </a:path>
            </a:pathLst>
          </a:custGeom>
          <a:solidFill>
            <a:srgbClr val="000000"/>
          </a:solidFill>
        </p:spPr>
        <p:txBody>
          <a:bodyPr wrap="square" lIns="0" tIns="0" rIns="0" bIns="0" rtlCol="0"/>
          <a:lstStyle/>
          <a:p/>
        </p:txBody>
      </p:sp>
      <p:sp>
        <p:nvSpPr>
          <p:cNvPr id="7" name="object 7"/>
          <p:cNvSpPr/>
          <p:nvPr/>
        </p:nvSpPr>
        <p:spPr>
          <a:xfrm>
            <a:off x="2567576" y="5183188"/>
            <a:ext cx="709930" cy="50800"/>
          </a:xfrm>
          <a:custGeom>
            <a:avLst/>
            <a:gdLst/>
            <a:ahLst/>
            <a:cxnLst/>
            <a:rect l="l" t="t" r="r" b="b"/>
            <a:pathLst>
              <a:path w="709929" h="50800">
                <a:moveTo>
                  <a:pt x="633258" y="30162"/>
                </a:moveTo>
                <a:lnTo>
                  <a:pt x="633257" y="50800"/>
                </a:lnTo>
                <a:lnTo>
                  <a:pt x="695170" y="30162"/>
                </a:lnTo>
                <a:lnTo>
                  <a:pt x="633258" y="30162"/>
                </a:lnTo>
                <a:close/>
              </a:path>
              <a:path w="709929" h="50800">
                <a:moveTo>
                  <a:pt x="633258" y="20637"/>
                </a:moveTo>
                <a:lnTo>
                  <a:pt x="633258" y="30162"/>
                </a:lnTo>
                <a:lnTo>
                  <a:pt x="645958" y="30162"/>
                </a:lnTo>
                <a:lnTo>
                  <a:pt x="645958" y="20637"/>
                </a:lnTo>
                <a:lnTo>
                  <a:pt x="633258" y="20637"/>
                </a:lnTo>
                <a:close/>
              </a:path>
              <a:path w="709929" h="50800">
                <a:moveTo>
                  <a:pt x="633258" y="0"/>
                </a:moveTo>
                <a:lnTo>
                  <a:pt x="633258" y="20637"/>
                </a:lnTo>
                <a:lnTo>
                  <a:pt x="645958" y="20637"/>
                </a:lnTo>
                <a:lnTo>
                  <a:pt x="645958" y="30162"/>
                </a:lnTo>
                <a:lnTo>
                  <a:pt x="695173" y="30161"/>
                </a:lnTo>
                <a:lnTo>
                  <a:pt x="709457" y="25400"/>
                </a:lnTo>
                <a:lnTo>
                  <a:pt x="633258" y="0"/>
                </a:lnTo>
                <a:close/>
              </a:path>
              <a:path w="709929" h="50800">
                <a:moveTo>
                  <a:pt x="0" y="20636"/>
                </a:moveTo>
                <a:lnTo>
                  <a:pt x="0" y="30161"/>
                </a:lnTo>
                <a:lnTo>
                  <a:pt x="633258" y="30162"/>
                </a:lnTo>
                <a:lnTo>
                  <a:pt x="633258" y="20637"/>
                </a:lnTo>
                <a:lnTo>
                  <a:pt x="0" y="20636"/>
                </a:lnTo>
                <a:close/>
              </a:path>
            </a:pathLst>
          </a:custGeom>
          <a:solidFill>
            <a:srgbClr val="000000"/>
          </a:solidFill>
        </p:spPr>
        <p:txBody>
          <a:bodyPr wrap="square" lIns="0" tIns="0" rIns="0" bIns="0" rtlCol="0"/>
          <a:lstStyle/>
          <a:p/>
        </p:txBody>
      </p:sp>
      <p:sp>
        <p:nvSpPr>
          <p:cNvPr id="8" name="object 8"/>
          <p:cNvSpPr/>
          <p:nvPr/>
        </p:nvSpPr>
        <p:spPr>
          <a:xfrm>
            <a:off x="3522616" y="5577795"/>
            <a:ext cx="709930" cy="50800"/>
          </a:xfrm>
          <a:custGeom>
            <a:avLst/>
            <a:gdLst/>
            <a:ahLst/>
            <a:cxnLst/>
            <a:rect l="l" t="t" r="r" b="b"/>
            <a:pathLst>
              <a:path w="709929" h="50800">
                <a:moveTo>
                  <a:pt x="633257" y="30162"/>
                </a:moveTo>
                <a:lnTo>
                  <a:pt x="633257" y="50800"/>
                </a:lnTo>
                <a:lnTo>
                  <a:pt x="695170" y="30162"/>
                </a:lnTo>
                <a:lnTo>
                  <a:pt x="633257" y="30162"/>
                </a:lnTo>
                <a:close/>
              </a:path>
              <a:path w="709929" h="50800">
                <a:moveTo>
                  <a:pt x="633257" y="20637"/>
                </a:moveTo>
                <a:lnTo>
                  <a:pt x="633257" y="30162"/>
                </a:lnTo>
                <a:lnTo>
                  <a:pt x="645958" y="30162"/>
                </a:lnTo>
                <a:lnTo>
                  <a:pt x="645958" y="20637"/>
                </a:lnTo>
                <a:lnTo>
                  <a:pt x="633257" y="20637"/>
                </a:lnTo>
                <a:close/>
              </a:path>
              <a:path w="709929" h="50800">
                <a:moveTo>
                  <a:pt x="633257" y="0"/>
                </a:moveTo>
                <a:lnTo>
                  <a:pt x="633257" y="20637"/>
                </a:lnTo>
                <a:lnTo>
                  <a:pt x="645958" y="20637"/>
                </a:lnTo>
                <a:lnTo>
                  <a:pt x="645958" y="30162"/>
                </a:lnTo>
                <a:lnTo>
                  <a:pt x="695173" y="30161"/>
                </a:lnTo>
                <a:lnTo>
                  <a:pt x="709457" y="25400"/>
                </a:lnTo>
                <a:lnTo>
                  <a:pt x="633257" y="0"/>
                </a:lnTo>
                <a:close/>
              </a:path>
              <a:path w="709929" h="50800">
                <a:moveTo>
                  <a:pt x="0" y="20636"/>
                </a:moveTo>
                <a:lnTo>
                  <a:pt x="0" y="30161"/>
                </a:lnTo>
                <a:lnTo>
                  <a:pt x="633257" y="30162"/>
                </a:lnTo>
                <a:lnTo>
                  <a:pt x="633257" y="20637"/>
                </a:lnTo>
                <a:lnTo>
                  <a:pt x="0" y="20636"/>
                </a:lnTo>
                <a:close/>
              </a:path>
            </a:pathLst>
          </a:custGeom>
          <a:solidFill>
            <a:srgbClr val="000000"/>
          </a:solidFill>
        </p:spPr>
        <p:txBody>
          <a:bodyPr wrap="square" lIns="0" tIns="0" rIns="0" bIns="0" rtlCol="0"/>
          <a:lstStyle/>
          <a:p/>
        </p:txBody>
      </p:sp>
      <p:sp>
        <p:nvSpPr>
          <p:cNvPr id="9" name="object 9"/>
          <p:cNvSpPr/>
          <p:nvPr/>
        </p:nvSpPr>
        <p:spPr>
          <a:xfrm>
            <a:off x="5705566" y="5972402"/>
            <a:ext cx="709930" cy="50800"/>
          </a:xfrm>
          <a:custGeom>
            <a:avLst/>
            <a:gdLst/>
            <a:ahLst/>
            <a:cxnLst/>
            <a:rect l="l" t="t" r="r" b="b"/>
            <a:pathLst>
              <a:path w="709929" h="50800">
                <a:moveTo>
                  <a:pt x="633257" y="30162"/>
                </a:moveTo>
                <a:lnTo>
                  <a:pt x="633257" y="50799"/>
                </a:lnTo>
                <a:lnTo>
                  <a:pt x="695170" y="30162"/>
                </a:lnTo>
                <a:lnTo>
                  <a:pt x="633257" y="30162"/>
                </a:lnTo>
                <a:close/>
              </a:path>
              <a:path w="709929" h="50800">
                <a:moveTo>
                  <a:pt x="633257" y="20637"/>
                </a:moveTo>
                <a:lnTo>
                  <a:pt x="633257" y="30162"/>
                </a:lnTo>
                <a:lnTo>
                  <a:pt x="645957" y="30162"/>
                </a:lnTo>
                <a:lnTo>
                  <a:pt x="645957" y="20637"/>
                </a:lnTo>
                <a:lnTo>
                  <a:pt x="633257" y="20637"/>
                </a:lnTo>
                <a:close/>
              </a:path>
              <a:path w="709929" h="50800">
                <a:moveTo>
                  <a:pt x="633257" y="0"/>
                </a:moveTo>
                <a:lnTo>
                  <a:pt x="633257" y="20637"/>
                </a:lnTo>
                <a:lnTo>
                  <a:pt x="645957" y="20637"/>
                </a:lnTo>
                <a:lnTo>
                  <a:pt x="645957" y="30162"/>
                </a:lnTo>
                <a:lnTo>
                  <a:pt x="695173" y="30161"/>
                </a:lnTo>
                <a:lnTo>
                  <a:pt x="709457" y="25400"/>
                </a:lnTo>
                <a:lnTo>
                  <a:pt x="633257" y="0"/>
                </a:lnTo>
                <a:close/>
              </a:path>
              <a:path w="709929" h="50800">
                <a:moveTo>
                  <a:pt x="0" y="20636"/>
                </a:moveTo>
                <a:lnTo>
                  <a:pt x="0" y="30161"/>
                </a:lnTo>
                <a:lnTo>
                  <a:pt x="633257" y="30162"/>
                </a:lnTo>
                <a:lnTo>
                  <a:pt x="633257" y="20637"/>
                </a:lnTo>
                <a:lnTo>
                  <a:pt x="0" y="20636"/>
                </a:lnTo>
                <a:close/>
              </a:path>
            </a:pathLst>
          </a:custGeom>
          <a:solidFill>
            <a:srgbClr val="000000"/>
          </a:solidFill>
        </p:spPr>
        <p:txBody>
          <a:bodyPr wrap="square" lIns="0" tIns="0" rIns="0" bIns="0" rtlCol="0"/>
          <a:lstStyle/>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1299"/>
            <a:ext cx="6502400" cy="635000"/>
          </a:xfrm>
          <a:prstGeom prst="rect">
            <a:avLst/>
          </a:prstGeom>
        </p:spPr>
        <p:txBody>
          <a:bodyPr vert="horz" wrap="square" lIns="0" tIns="12700" rIns="0" bIns="0" rtlCol="0">
            <a:spAutoFit/>
          </a:bodyPr>
          <a:lstStyle/>
          <a:p>
            <a:pPr marL="12700">
              <a:lnSpc>
                <a:spcPct val="100000"/>
              </a:lnSpc>
              <a:spcBef>
                <a:spcPts val="100"/>
              </a:spcBef>
              <a:tabLst>
                <a:tab pos="1282065" algn="l"/>
              </a:tabLst>
            </a:pPr>
            <a:r>
              <a:rPr sz="4000" dirty="0">
                <a:latin typeface="Times New Roman" panose="02020603050405020304"/>
                <a:cs typeface="Times New Roman" panose="02020603050405020304"/>
              </a:rPr>
              <a:t>5.1.4	S</a:t>
            </a:r>
            <a:r>
              <a:rPr sz="3900" spc="90" dirty="0"/>
              <a:t>属性定义和</a:t>
            </a:r>
            <a:r>
              <a:rPr sz="4000" spc="-10" dirty="0">
                <a:latin typeface="Times New Roman" panose="02020603050405020304"/>
                <a:cs typeface="Times New Roman" panose="02020603050405020304"/>
              </a:rPr>
              <a:t>L</a:t>
            </a:r>
            <a:r>
              <a:rPr sz="3900" spc="90" dirty="0"/>
              <a:t>属性定义</a:t>
            </a:r>
            <a:endParaRPr sz="3900">
              <a:latin typeface="Times New Roman" panose="02020603050405020304"/>
              <a:cs typeface="Times New Roman" panose="02020603050405020304"/>
            </a:endParaRPr>
          </a:p>
        </p:txBody>
      </p:sp>
      <p:sp>
        <p:nvSpPr>
          <p:cNvPr id="5" name="object 5"/>
          <p:cNvSpPr txBox="1"/>
          <p:nvPr/>
        </p:nvSpPr>
        <p:spPr>
          <a:xfrm>
            <a:off x="281940" y="1143508"/>
            <a:ext cx="8328659" cy="4067175"/>
          </a:xfrm>
          <a:prstGeom prst="rect">
            <a:avLst/>
          </a:prstGeom>
        </p:spPr>
        <p:txBody>
          <a:bodyPr vert="horz" wrap="square" lIns="0" tIns="106680" rIns="0" bIns="0" rtlCol="0">
            <a:spAutoFit/>
          </a:bodyPr>
          <a:lstStyle/>
          <a:p>
            <a:pPr marL="315595" indent="-278130" algn="just">
              <a:lnSpc>
                <a:spcPct val="100000"/>
              </a:lnSpc>
              <a:spcBef>
                <a:spcPts val="840"/>
              </a:spcBef>
              <a:buClr>
                <a:srgbClr val="0000FF"/>
              </a:buClr>
              <a:buSzPct val="71000"/>
              <a:buFont typeface="Arial" panose="020B0604020202020204"/>
              <a:buChar char="■"/>
              <a:tabLst>
                <a:tab pos="316230" algn="l"/>
              </a:tabLst>
            </a:pPr>
            <a:r>
              <a:rPr sz="2800" b="1" spc="5" dirty="0">
                <a:latin typeface="Times New Roman" panose="02020603050405020304"/>
                <a:cs typeface="Times New Roman" panose="02020603050405020304"/>
              </a:rPr>
              <a:t>S</a:t>
            </a:r>
            <a:r>
              <a:rPr sz="4125" b="1" spc="67" baseline="1000" dirty="0">
                <a:latin typeface="黑体" panose="02010609060101010101" charset="-122"/>
                <a:cs typeface="黑体" panose="02010609060101010101" charset="-122"/>
              </a:rPr>
              <a:t>属性定义：仅涉及综合属性的语法制导定义</a:t>
            </a:r>
            <a:endParaRPr sz="4125" baseline="1000">
              <a:latin typeface="黑体" panose="02010609060101010101" charset="-122"/>
              <a:cs typeface="黑体" panose="02010609060101010101" charset="-122"/>
            </a:endParaRPr>
          </a:p>
          <a:p>
            <a:pPr marL="315595" indent="-278130" algn="just">
              <a:lnSpc>
                <a:spcPct val="100000"/>
              </a:lnSpc>
              <a:spcBef>
                <a:spcPts val="745"/>
              </a:spcBef>
              <a:buClr>
                <a:srgbClr val="0000FF"/>
              </a:buClr>
              <a:buSzPct val="71000"/>
              <a:buFont typeface="Arial" panose="020B0604020202020204"/>
              <a:buChar char="■"/>
              <a:tabLst>
                <a:tab pos="316230" algn="l"/>
              </a:tabLst>
            </a:pPr>
            <a:r>
              <a:rPr sz="2800" b="1" spc="-10" dirty="0">
                <a:latin typeface="Times New Roman" panose="02020603050405020304"/>
                <a:cs typeface="Times New Roman" panose="02020603050405020304"/>
              </a:rPr>
              <a:t>L</a:t>
            </a:r>
            <a:r>
              <a:rPr sz="4125" b="1" spc="67" baseline="1000" dirty="0">
                <a:latin typeface="黑体" panose="02010609060101010101" charset="-122"/>
                <a:cs typeface="黑体" panose="02010609060101010101" charset="-122"/>
              </a:rPr>
              <a:t>属性定义：一个语法制导定义是</a:t>
            </a:r>
            <a:r>
              <a:rPr sz="2800" b="1" spc="-10" dirty="0">
                <a:solidFill>
                  <a:srgbClr val="0000FF"/>
                </a:solidFill>
                <a:latin typeface="Times New Roman" panose="02020603050405020304"/>
                <a:cs typeface="Times New Roman" panose="02020603050405020304"/>
              </a:rPr>
              <a:t>L</a:t>
            </a:r>
            <a:r>
              <a:rPr sz="4125" b="1" spc="67" baseline="1000" dirty="0">
                <a:solidFill>
                  <a:srgbClr val="0000FF"/>
                </a:solidFill>
                <a:latin typeface="黑体" panose="02010609060101010101" charset="-122"/>
                <a:cs typeface="黑体" panose="02010609060101010101" charset="-122"/>
              </a:rPr>
              <a:t>属性定义</a:t>
            </a:r>
            <a:r>
              <a:rPr sz="4125" b="1" spc="67" baseline="1000" dirty="0">
                <a:latin typeface="黑体" panose="02010609060101010101" charset="-122"/>
                <a:cs typeface="黑体" panose="02010609060101010101" charset="-122"/>
              </a:rPr>
              <a:t>，如果</a:t>
            </a:r>
            <a:endParaRPr sz="4125" baseline="1000">
              <a:latin typeface="黑体" panose="02010609060101010101" charset="-122"/>
              <a:cs typeface="黑体" panose="02010609060101010101" charset="-122"/>
            </a:endParaRPr>
          </a:p>
          <a:p>
            <a:pPr marL="803275" marR="47625" lvl="1" indent="-307975" algn="just">
              <a:lnSpc>
                <a:spcPct val="101000"/>
              </a:lnSpc>
              <a:spcBef>
                <a:spcPts val="510"/>
              </a:spcBef>
              <a:buClr>
                <a:srgbClr val="0000FF"/>
              </a:buClr>
              <a:buSzPct val="72000"/>
              <a:buFont typeface="Wingdings" panose="05000000000000000000"/>
              <a:buChar char=""/>
              <a:tabLst>
                <a:tab pos="803275" algn="l"/>
              </a:tabLst>
            </a:pPr>
            <a:r>
              <a:rPr sz="3525" b="1" spc="75" baseline="1000" dirty="0">
                <a:latin typeface="黑体" panose="02010609060101010101" charset="-122"/>
                <a:cs typeface="黑体" panose="02010609060101010101" charset="-122"/>
              </a:rPr>
              <a:t>与每个产生</a:t>
            </a:r>
            <a:r>
              <a:rPr sz="3525" b="1" spc="60" baseline="1000" dirty="0">
                <a:latin typeface="黑体" panose="02010609060101010101" charset="-122"/>
                <a:cs typeface="黑体" panose="02010609060101010101" charset="-122"/>
              </a:rPr>
              <a:t>式</a:t>
            </a:r>
            <a:r>
              <a:rPr sz="3525" b="1" spc="-922"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A</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n</a:t>
            </a:r>
            <a:r>
              <a:rPr sz="2400" b="1" spc="-44"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相应的每条语义规则计算的 属性都是</a:t>
            </a:r>
            <a:r>
              <a:rPr sz="2400" b="1" dirty="0">
                <a:solidFill>
                  <a:srgbClr val="0000FF"/>
                </a:solidFill>
                <a:latin typeface="Times New Roman" panose="02020603050405020304"/>
                <a:cs typeface="Times New Roman" panose="02020603050405020304"/>
              </a:rPr>
              <a:t>A</a:t>
            </a:r>
            <a:r>
              <a:rPr sz="3525" b="1" spc="75" baseline="1000" dirty="0">
                <a:solidFill>
                  <a:srgbClr val="0000FF"/>
                </a:solidFill>
                <a:latin typeface="黑体" panose="02010609060101010101" charset="-122"/>
                <a:cs typeface="黑体" panose="02010609060101010101" charset="-122"/>
              </a:rPr>
              <a:t>的综合属性</a:t>
            </a:r>
            <a:r>
              <a:rPr sz="3525" b="1" spc="75" baseline="1000" dirty="0">
                <a:latin typeface="黑体" panose="02010609060101010101" charset="-122"/>
                <a:cs typeface="黑体" panose="02010609060101010101" charset="-122"/>
              </a:rPr>
              <a:t>，或</a:t>
            </a:r>
            <a:r>
              <a:rPr sz="3525" b="1" spc="60" baseline="1000" dirty="0">
                <a:latin typeface="黑体" panose="02010609060101010101" charset="-122"/>
                <a:cs typeface="黑体" panose="02010609060101010101" charset="-122"/>
              </a:rPr>
              <a:t>是</a:t>
            </a:r>
            <a:r>
              <a:rPr sz="3525" b="1" spc="-967" baseline="1000" dirty="0">
                <a:latin typeface="黑体" panose="02010609060101010101" charset="-122"/>
                <a:cs typeface="黑体" panose="02010609060101010101" charset="-122"/>
              </a:rPr>
              <a:t> </a:t>
            </a:r>
            <a:r>
              <a:rPr sz="2400" b="1" spc="15" dirty="0">
                <a:solidFill>
                  <a:srgbClr val="0000FF"/>
                </a:solidFill>
                <a:latin typeface="Times New Roman" panose="02020603050405020304"/>
                <a:cs typeface="Times New Roman" panose="02020603050405020304"/>
              </a:rPr>
              <a:t>X</a:t>
            </a:r>
            <a:r>
              <a:rPr sz="2400" b="1" spc="22" baseline="-17000" dirty="0">
                <a:solidFill>
                  <a:srgbClr val="0000FF"/>
                </a:solidFill>
                <a:latin typeface="Times New Roman" panose="02020603050405020304"/>
                <a:cs typeface="Times New Roman" panose="02020603050405020304"/>
              </a:rPr>
              <a:t>j</a:t>
            </a:r>
            <a:r>
              <a:rPr sz="3525" b="1" spc="22" baseline="1000" dirty="0">
                <a:latin typeface="黑体" panose="02010609060101010101" charset="-122"/>
                <a:cs typeface="黑体" panose="02010609060101010101" charset="-122"/>
              </a:rPr>
              <a:t>（</a:t>
            </a:r>
            <a:r>
              <a:rPr sz="2400" b="1" spc="15" dirty="0">
                <a:latin typeface="Times New Roman" panose="02020603050405020304"/>
                <a:cs typeface="Times New Roman" panose="02020603050405020304"/>
              </a:rPr>
              <a:t>1</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j</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n</a:t>
            </a:r>
            <a:r>
              <a:rPr sz="3525" b="1" spc="22" baseline="1000" dirty="0">
                <a:latin typeface="黑体" panose="02010609060101010101" charset="-122"/>
                <a:cs typeface="黑体" panose="02010609060101010101" charset="-122"/>
              </a:rPr>
              <a:t>）</a:t>
            </a:r>
            <a:r>
              <a:rPr sz="3525" b="1" spc="75" baseline="1000" dirty="0">
                <a:solidFill>
                  <a:srgbClr val="0000FF"/>
                </a:solidFill>
                <a:latin typeface="黑体" panose="02010609060101010101" charset="-122"/>
                <a:cs typeface="黑体" panose="02010609060101010101" charset="-122"/>
              </a:rPr>
              <a:t>的继承属性</a:t>
            </a:r>
            <a:r>
              <a:rPr sz="3525" b="1" spc="60" baseline="1000" dirty="0">
                <a:latin typeface="黑体" panose="02010609060101010101" charset="-122"/>
                <a:cs typeface="黑体" panose="02010609060101010101" charset="-122"/>
              </a:rPr>
              <a:t>，  </a:t>
            </a:r>
            <a:r>
              <a:rPr sz="2350" b="1" spc="50" dirty="0">
                <a:latin typeface="黑体" panose="02010609060101010101" charset="-122"/>
                <a:cs typeface="黑体" panose="02010609060101010101" charset="-122"/>
              </a:rPr>
              <a:t>而该继承属性</a:t>
            </a:r>
            <a:r>
              <a:rPr sz="2350" b="1" spc="50" dirty="0">
                <a:solidFill>
                  <a:srgbClr val="0000FF"/>
                </a:solidFill>
                <a:latin typeface="黑体" panose="02010609060101010101" charset="-122"/>
                <a:cs typeface="黑体" panose="02010609060101010101" charset="-122"/>
              </a:rPr>
              <a:t>仅依赖于</a:t>
            </a:r>
            <a:r>
              <a:rPr sz="2350" b="1" spc="40" dirty="0">
                <a:latin typeface="黑体" panose="02010609060101010101" charset="-122"/>
                <a:cs typeface="黑体" panose="02010609060101010101" charset="-122"/>
              </a:rPr>
              <a:t>：</a:t>
            </a:r>
            <a:endParaRPr sz="2350">
              <a:latin typeface="黑体" panose="02010609060101010101" charset="-122"/>
              <a:cs typeface="黑体" panose="02010609060101010101" charset="-122"/>
            </a:endParaRPr>
          </a:p>
          <a:p>
            <a:pPr marL="1236345" lvl="2" indent="-243205">
              <a:lnSpc>
                <a:spcPct val="100000"/>
              </a:lnSpc>
              <a:spcBef>
                <a:spcPts val="545"/>
              </a:spcBef>
              <a:buClr>
                <a:srgbClr val="0000FF"/>
              </a:buClr>
              <a:buSzPct val="96000"/>
              <a:buFont typeface="Wingdings" panose="05000000000000000000"/>
              <a:buChar char=""/>
              <a:tabLst>
                <a:tab pos="1236980" algn="l"/>
              </a:tabLst>
            </a:pP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的继承属性；</a:t>
            </a:r>
            <a:endParaRPr sz="3525" baseline="1000">
              <a:latin typeface="黑体" panose="02010609060101010101" charset="-122"/>
              <a:cs typeface="黑体" panose="02010609060101010101" charset="-122"/>
            </a:endParaRPr>
          </a:p>
          <a:p>
            <a:pPr marL="1236345" lvl="2" indent="-243205">
              <a:lnSpc>
                <a:spcPct val="100000"/>
              </a:lnSpc>
              <a:spcBef>
                <a:spcPts val="625"/>
              </a:spcBef>
              <a:buClr>
                <a:srgbClr val="0000FF"/>
              </a:buClr>
              <a:buSzPct val="98000"/>
              <a:buFont typeface="Wingdings" panose="05000000000000000000"/>
              <a:buChar char=""/>
              <a:tabLst>
                <a:tab pos="1236980" algn="l"/>
              </a:tabLst>
            </a:pPr>
            <a:r>
              <a:rPr sz="3525" b="1" spc="75" baseline="1000" dirty="0">
                <a:latin typeface="黑体" panose="02010609060101010101" charset="-122"/>
                <a:cs typeface="黑体" panose="02010609060101010101" charset="-122"/>
              </a:rPr>
              <a:t>产生式中</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j</a:t>
            </a:r>
            <a:r>
              <a:rPr sz="3525" b="1" spc="75" baseline="1000" dirty="0">
                <a:latin typeface="黑体" panose="02010609060101010101" charset="-122"/>
                <a:cs typeface="黑体" panose="02010609060101010101" charset="-122"/>
              </a:rPr>
              <a:t>左边的符号</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1</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2</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j-1</a:t>
            </a:r>
            <a:r>
              <a:rPr sz="2400" b="1" spc="-15"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的属性；</a:t>
            </a:r>
            <a:endParaRPr sz="3525" baseline="1000">
              <a:latin typeface="黑体" panose="02010609060101010101" charset="-122"/>
              <a:cs typeface="黑体" panose="02010609060101010101" charset="-122"/>
            </a:endParaRPr>
          </a:p>
          <a:p>
            <a:pPr lvl="2">
              <a:lnSpc>
                <a:spcPct val="100000"/>
              </a:lnSpc>
              <a:spcBef>
                <a:spcPts val="50"/>
              </a:spcBef>
              <a:buClr>
                <a:srgbClr val="0000FF"/>
              </a:buClr>
              <a:buFont typeface="Wingdings" panose="05000000000000000000"/>
              <a:buChar char=""/>
            </a:pPr>
            <a:endParaRPr sz="3550">
              <a:latin typeface="Times New Roman" panose="02020603050405020304"/>
              <a:cs typeface="Times New Roman" panose="02020603050405020304"/>
            </a:endParaRPr>
          </a:p>
          <a:p>
            <a:pPr marL="315595" indent="-278130" algn="just">
              <a:lnSpc>
                <a:spcPct val="100000"/>
              </a:lnSpc>
              <a:buClr>
                <a:srgbClr val="0000FF"/>
              </a:buClr>
              <a:buSzPct val="73000"/>
              <a:buFont typeface="Arial" panose="020B0604020202020204"/>
              <a:buChar char="■"/>
              <a:tabLst>
                <a:tab pos="316230" algn="l"/>
              </a:tabLst>
            </a:pPr>
            <a:r>
              <a:rPr sz="4125" b="1" spc="67" baseline="1000" dirty="0">
                <a:latin typeface="黑体" panose="02010609060101010101" charset="-122"/>
                <a:cs typeface="黑体" panose="02010609060101010101" charset="-122"/>
              </a:rPr>
              <a:t>每一个</a:t>
            </a:r>
            <a:r>
              <a:rPr sz="2800" b="1" spc="5" dirty="0">
                <a:latin typeface="Times New Roman" panose="02020603050405020304"/>
                <a:cs typeface="Times New Roman" panose="02020603050405020304"/>
              </a:rPr>
              <a:t>S</a:t>
            </a:r>
            <a:r>
              <a:rPr sz="4125" b="1" spc="67" baseline="1000" dirty="0">
                <a:latin typeface="黑体" panose="02010609060101010101" charset="-122"/>
                <a:cs typeface="黑体" panose="02010609060101010101" charset="-122"/>
              </a:rPr>
              <a:t>属性定义都是</a:t>
            </a:r>
            <a:r>
              <a:rPr sz="2800" b="1" spc="-10" dirty="0">
                <a:latin typeface="Times New Roman" panose="02020603050405020304"/>
                <a:cs typeface="Times New Roman" panose="02020603050405020304"/>
              </a:rPr>
              <a:t>L</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6598268" y="2483804"/>
            <a:ext cx="2133600" cy="381000"/>
          </a:xfrm>
          <a:custGeom>
            <a:avLst/>
            <a:gdLst/>
            <a:ahLst/>
            <a:cxnLst/>
            <a:rect l="l" t="t" r="r" b="b"/>
            <a:pathLst>
              <a:path w="2133600" h="381000">
                <a:moveTo>
                  <a:pt x="0" y="0"/>
                </a:moveTo>
                <a:lnTo>
                  <a:pt x="2133600" y="0"/>
                </a:lnTo>
                <a:lnTo>
                  <a:pt x="2133600" y="381000"/>
                </a:lnTo>
                <a:lnTo>
                  <a:pt x="0" y="381000"/>
                </a:lnTo>
                <a:lnTo>
                  <a:pt x="0" y="0"/>
                </a:lnTo>
                <a:close/>
              </a:path>
            </a:pathLst>
          </a:custGeom>
          <a:solidFill>
            <a:srgbClr val="99CCFF"/>
          </a:solidFill>
        </p:spPr>
        <p:txBody>
          <a:bodyPr wrap="square" lIns="0" tIns="0" rIns="0" bIns="0" rtlCol="0"/>
          <a:lstStyle/>
          <a:p/>
        </p:txBody>
      </p:sp>
      <p:graphicFrame>
        <p:nvGraphicFramePr>
          <p:cNvPr id="5" name="object 5"/>
          <p:cNvGraphicFramePr>
            <a:graphicFrameLocks noGrp="1"/>
          </p:cNvGraphicFramePr>
          <p:nvPr/>
        </p:nvGraphicFramePr>
        <p:xfrm>
          <a:off x="3382962" y="3608388"/>
          <a:ext cx="5596255" cy="2875280"/>
        </p:xfrm>
        <a:graphic>
          <a:graphicData uri="http://schemas.openxmlformats.org/drawingml/2006/table">
            <a:tbl>
              <a:tblPr firstRow="1" bandRow="1">
                <a:tableStyleId>{2D5ABB26-0587-4C30-8999-92F81FD0307C}</a:tableStyleId>
              </a:tblPr>
              <a:tblGrid>
                <a:gridCol w="1516380"/>
                <a:gridCol w="3845560"/>
                <a:gridCol w="220979"/>
              </a:tblGrid>
              <a:tr h="398463">
                <a:tc>
                  <a:txBody>
                    <a:bodyPr/>
                    <a:lstStyle/>
                    <a:p>
                      <a:pPr marL="245110">
                        <a:lnSpc>
                          <a:spcPts val="2665"/>
                        </a:lnSpc>
                        <a:spcBef>
                          <a:spcPts val="370"/>
                        </a:spcBef>
                      </a:pPr>
                      <a:r>
                        <a:rPr sz="2350" b="1" spc="50" dirty="0">
                          <a:latin typeface="宋体" panose="02010600030101010101" pitchFamily="2" charset="-122"/>
                          <a:cs typeface="宋体" panose="02010600030101010101" pitchFamily="2" charset="-122"/>
                        </a:rPr>
                        <a:t>产生式</a:t>
                      </a:r>
                      <a:endParaRPr sz="2350">
                        <a:latin typeface="宋体" panose="02010600030101010101" pitchFamily="2" charset="-122"/>
                        <a:cs typeface="宋体" panose="02010600030101010101" pitchFamily="2" charset="-122"/>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ts val="2665"/>
                        </a:lnSpc>
                        <a:spcBef>
                          <a:spcPts val="370"/>
                        </a:spcBef>
                      </a:pPr>
                      <a:r>
                        <a:rPr sz="2350" b="1" spc="50" dirty="0">
                          <a:latin typeface="宋体" panose="02010600030101010101" pitchFamily="2" charset="-122"/>
                          <a:cs typeface="宋体" panose="02010600030101010101" pitchFamily="2" charset="-122"/>
                        </a:rPr>
                        <a:t>语义规则</a:t>
                      </a:r>
                      <a:endParaRPr sz="2350">
                        <a:latin typeface="宋体" panose="02010600030101010101" pitchFamily="2" charset="-122"/>
                        <a:cs typeface="宋体" panose="02010600030101010101" pitchFamily="2" charset="-122"/>
                      </a:endParaRPr>
                    </a:p>
                  </a:txBody>
                  <a:tcPr marL="0" marR="0" marT="46990" marB="0">
                    <a:lnL w="12700">
                      <a:solidFill>
                        <a:srgbClr val="000000"/>
                      </a:solidFill>
                      <a:prstDash val="solid"/>
                    </a:lnL>
                    <a:lnT w="12700">
                      <a:solidFill>
                        <a:srgbClr val="000000"/>
                      </a:solidFill>
                      <a:prstDash val="solid"/>
                    </a:lnT>
                    <a:lnB w="12700">
                      <a:solidFill>
                        <a:srgbClr val="000000"/>
                      </a:solidFill>
                      <a:prstDash val="solid"/>
                    </a:lnB>
                  </a:tcPr>
                </a:tc>
                <a:tc rowSpan="6">
                  <a:txBody>
                    <a:bodyPr/>
                    <a:lstStyle/>
                    <a:p>
                      <a:pPr>
                        <a:lnSpc>
                          <a:spcPct val="100000"/>
                        </a:lnSpc>
                      </a:pPr>
                      <a:endParaRPr sz="2400">
                        <a:latin typeface="Times New Roman" panose="02020603050405020304"/>
                        <a:cs typeface="Times New Roman" panose="02020603050405020304"/>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245110">
                        <a:lnSpc>
                          <a:spcPts val="2545"/>
                        </a:lnSpc>
                        <a:spcBef>
                          <a:spcPts val="350"/>
                        </a:spcBef>
                      </a:pPr>
                      <a:r>
                        <a:rPr sz="2350" b="1" spc="30" dirty="0">
                          <a:latin typeface="宋体" panose="02010600030101010101" pitchFamily="2" charset="-122"/>
                          <a:cs typeface="宋体" panose="02010600030101010101" pitchFamily="2" charset="-122"/>
                        </a:rPr>
                        <a:t>D</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TL</a:t>
                      </a:r>
                      <a:endParaRPr sz="2350">
                        <a:latin typeface="宋体" panose="02010600030101010101" pitchFamily="2" charset="-122"/>
                        <a:cs typeface="宋体" panose="02010600030101010101" pitchFamily="2" charset="-122"/>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ts val="2545"/>
                        </a:lnSpc>
                        <a:spcBef>
                          <a:spcPts val="350"/>
                        </a:spcBef>
                      </a:pPr>
                      <a:r>
                        <a:rPr sz="2350" b="1" spc="25" dirty="0">
                          <a:latin typeface="宋体" panose="02010600030101010101" pitchFamily="2" charset="-122"/>
                          <a:cs typeface="宋体" panose="02010600030101010101" pitchFamily="2" charset="-122"/>
                        </a:rPr>
                        <a:t>L.in=T.type</a:t>
                      </a:r>
                      <a:endParaRPr sz="2350">
                        <a:latin typeface="宋体" panose="02010600030101010101" pitchFamily="2" charset="-122"/>
                        <a:cs typeface="宋体" panose="02010600030101010101" pitchFamily="2" charset="-122"/>
                      </a:endParaRPr>
                    </a:p>
                  </a:txBody>
                  <a:tcPr marL="0" marR="0" marT="44450" marB="0">
                    <a:lnL w="12700">
                      <a:solidFill>
                        <a:srgbClr val="000000"/>
                      </a:solidFill>
                      <a:prstDash val="solid"/>
                    </a:lnL>
                    <a:lnT w="12700">
                      <a:solidFill>
                        <a:srgbClr val="000000"/>
                      </a:solidFill>
                      <a:prstDash val="solid"/>
                    </a:lnT>
                    <a:lnB w="12700">
                      <a:solidFill>
                        <a:srgbClr val="000000"/>
                      </a:solidFill>
                      <a:prstDash val="solid"/>
                    </a:lnB>
                  </a:tcPr>
                </a:tc>
                <a:tc vMerge="1">
                  <a:tcPr marL="0" marR="0" marT="0" marB="0">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245110">
                        <a:lnSpc>
                          <a:spcPct val="100000"/>
                        </a:lnSpc>
                        <a:spcBef>
                          <a:spcPts val="545"/>
                        </a:spcBef>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int</a:t>
                      </a:r>
                      <a:endParaRPr sz="2350">
                        <a:latin typeface="宋体" panose="02010600030101010101" pitchFamily="2" charset="-122"/>
                        <a:cs typeface="宋体" panose="02010600030101010101" pitchFamily="2" charset="-122"/>
                      </a:endParaRPr>
                    </a:p>
                  </a:txBody>
                  <a:tcPr marL="0" marR="0" marT="69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545"/>
                        </a:spcBef>
                      </a:pPr>
                      <a:r>
                        <a:rPr sz="2350" b="1" spc="25" dirty="0">
                          <a:latin typeface="宋体" panose="02010600030101010101" pitchFamily="2" charset="-122"/>
                          <a:cs typeface="宋体" panose="02010600030101010101" pitchFamily="2" charset="-122"/>
                        </a:rPr>
                        <a:t>T.type=integer</a:t>
                      </a:r>
                      <a:endParaRPr sz="2350">
                        <a:latin typeface="宋体" panose="02010600030101010101" pitchFamily="2" charset="-122"/>
                        <a:cs typeface="宋体" panose="02010600030101010101" pitchFamily="2" charset="-122"/>
                      </a:endParaRPr>
                    </a:p>
                  </a:txBody>
                  <a:tcPr marL="0" marR="0" marT="69215" marB="0">
                    <a:lnL w="12700">
                      <a:solidFill>
                        <a:srgbClr val="000000"/>
                      </a:solidFill>
                      <a:prstDash val="solid"/>
                    </a:lnL>
                    <a:lnT w="12700">
                      <a:solidFill>
                        <a:srgbClr val="000000"/>
                      </a:solidFill>
                      <a:prstDash val="solid"/>
                    </a:lnT>
                    <a:lnB w="12700">
                      <a:solidFill>
                        <a:srgbClr val="000000"/>
                      </a:solidFill>
                      <a:prstDash val="solid"/>
                    </a:lnB>
                  </a:tcPr>
                </a:tc>
                <a:tc vMerge="1">
                  <a:tcPr marL="0" marR="0" marT="0" marB="0">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245110">
                        <a:lnSpc>
                          <a:spcPts val="2765"/>
                        </a:lnSpc>
                        <a:spcBef>
                          <a:spcPts val="135"/>
                        </a:spcBef>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real</a:t>
                      </a:r>
                      <a:endParaRPr sz="2350">
                        <a:latin typeface="宋体" panose="02010600030101010101" pitchFamily="2" charset="-122"/>
                        <a:cs typeface="宋体" panose="02010600030101010101" pitchFamily="2" charset="-122"/>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ts val="2765"/>
                        </a:lnSpc>
                        <a:spcBef>
                          <a:spcPts val="135"/>
                        </a:spcBef>
                      </a:pPr>
                      <a:r>
                        <a:rPr sz="2350" b="1" spc="25" dirty="0">
                          <a:latin typeface="宋体" panose="02010600030101010101" pitchFamily="2" charset="-122"/>
                          <a:cs typeface="宋体" panose="02010600030101010101" pitchFamily="2" charset="-122"/>
                        </a:rPr>
                        <a:t>T.type=real</a:t>
                      </a:r>
                      <a:endParaRPr sz="2350">
                        <a:latin typeface="宋体" panose="02010600030101010101" pitchFamily="2" charset="-122"/>
                        <a:cs typeface="宋体" panose="02010600030101010101" pitchFamily="2" charset="-122"/>
                      </a:endParaRPr>
                    </a:p>
                  </a:txBody>
                  <a:tcPr marL="0" marR="0" marT="17145" marB="0">
                    <a:lnL w="12700">
                      <a:solidFill>
                        <a:srgbClr val="000000"/>
                      </a:solidFill>
                      <a:prstDash val="solid"/>
                    </a:lnL>
                    <a:lnT w="12700">
                      <a:solidFill>
                        <a:srgbClr val="000000"/>
                      </a:solidFill>
                      <a:prstDash val="solid"/>
                    </a:lnT>
                    <a:lnB w="12700">
                      <a:solidFill>
                        <a:srgbClr val="000000"/>
                      </a:solidFill>
                      <a:prstDash val="solid"/>
                    </a:lnB>
                  </a:tcPr>
                </a:tc>
                <a:tc vMerge="1">
                  <a:tcPr marL="0" marR="0" marT="0" marB="0">
                    <a:lnR w="12700">
                      <a:solidFill>
                        <a:srgbClr val="000000"/>
                      </a:solidFill>
                      <a:prstDash val="solid"/>
                    </a:lnR>
                    <a:lnT w="12700">
                      <a:solidFill>
                        <a:srgbClr val="000000"/>
                      </a:solidFill>
                      <a:prstDash val="solid"/>
                    </a:lnT>
                    <a:lnB w="12700">
                      <a:solidFill>
                        <a:srgbClr val="000000"/>
                      </a:solidFill>
                      <a:prstDash val="solid"/>
                    </a:lnB>
                  </a:tcPr>
                </a:tc>
              </a:tr>
              <a:tr h="762000">
                <a:tc>
                  <a:txBody>
                    <a:bodyPr/>
                    <a:lstStyle/>
                    <a:p>
                      <a:pPr marL="245110">
                        <a:lnSpc>
                          <a:spcPct val="100000"/>
                        </a:lnSpc>
                        <a:spcBef>
                          <a:spcPts val="230"/>
                        </a:spcBef>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L</a:t>
                      </a:r>
                      <a:r>
                        <a:rPr sz="2325" b="1" spc="44" baseline="-18000" dirty="0">
                          <a:latin typeface="宋体" panose="02010600030101010101" pitchFamily="2" charset="-122"/>
                          <a:cs typeface="宋体" panose="02010600030101010101" pitchFamily="2" charset="-122"/>
                        </a:rPr>
                        <a:t>1</a:t>
                      </a:r>
                      <a:r>
                        <a:rPr sz="2350" b="1" spc="30" dirty="0">
                          <a:latin typeface="宋体" panose="02010600030101010101" pitchFamily="2" charset="-122"/>
                          <a:cs typeface="宋体" panose="02010600030101010101" pitchFamily="2" charset="-122"/>
                        </a:rPr>
                        <a:t>,id</a:t>
                      </a:r>
                      <a:endParaRPr sz="2350">
                        <a:latin typeface="宋体" panose="02010600030101010101" pitchFamily="2" charset="-122"/>
                        <a:cs typeface="宋体" panose="02010600030101010101" pitchFamily="2" charset="-122"/>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marR="56515">
                        <a:lnSpc>
                          <a:spcPts val="2780"/>
                        </a:lnSpc>
                        <a:spcBef>
                          <a:spcPts val="480"/>
                        </a:spcBef>
                      </a:pPr>
                      <a:r>
                        <a:rPr sz="2350" b="1" spc="25" dirty="0">
                          <a:latin typeface="宋体" panose="02010600030101010101" pitchFamily="2" charset="-122"/>
                          <a:cs typeface="宋体" panose="02010600030101010101" pitchFamily="2" charset="-122"/>
                        </a:rPr>
                        <a:t>L</a:t>
                      </a:r>
                      <a:r>
                        <a:rPr sz="2325" b="1" spc="37" baseline="-18000" dirty="0">
                          <a:latin typeface="宋体" panose="02010600030101010101" pitchFamily="2" charset="-122"/>
                          <a:cs typeface="宋体" panose="02010600030101010101" pitchFamily="2" charset="-122"/>
                        </a:rPr>
                        <a:t>1</a:t>
                      </a:r>
                      <a:r>
                        <a:rPr sz="2350" b="1" spc="25" dirty="0">
                          <a:latin typeface="宋体" panose="02010600030101010101" pitchFamily="2" charset="-122"/>
                          <a:cs typeface="宋体" panose="02010600030101010101" pitchFamily="2" charset="-122"/>
                        </a:rPr>
                        <a:t>.in=L.in  addtype(id.entry,</a:t>
                      </a:r>
                      <a:r>
                        <a:rPr sz="2350" b="1" spc="-50" dirty="0">
                          <a:latin typeface="宋体" panose="02010600030101010101" pitchFamily="2" charset="-122"/>
                          <a:cs typeface="宋体" panose="02010600030101010101" pitchFamily="2" charset="-122"/>
                        </a:rPr>
                        <a:t> </a:t>
                      </a:r>
                      <a:r>
                        <a:rPr sz="2350" b="1" spc="25" dirty="0">
                          <a:latin typeface="宋体" panose="02010600030101010101" pitchFamily="2" charset="-122"/>
                          <a:cs typeface="宋体" panose="02010600030101010101" pitchFamily="2" charset="-122"/>
                        </a:rPr>
                        <a:t>L.in)</a:t>
                      </a:r>
                      <a:endParaRPr sz="2350">
                        <a:latin typeface="宋体" panose="02010600030101010101" pitchFamily="2" charset="-122"/>
                        <a:cs typeface="宋体" panose="02010600030101010101" pitchFamily="2" charset="-122"/>
                      </a:endParaRPr>
                    </a:p>
                  </a:txBody>
                  <a:tcPr marL="0" marR="0" marT="60960" marB="0">
                    <a:lnL w="12700">
                      <a:solidFill>
                        <a:srgbClr val="000000"/>
                      </a:solidFill>
                      <a:prstDash val="solid"/>
                    </a:lnL>
                    <a:lnT w="12700">
                      <a:solidFill>
                        <a:srgbClr val="000000"/>
                      </a:solidFill>
                      <a:prstDash val="solid"/>
                    </a:lnT>
                    <a:lnB w="12700">
                      <a:solidFill>
                        <a:srgbClr val="000000"/>
                      </a:solidFill>
                      <a:prstDash val="solid"/>
                    </a:lnB>
                  </a:tcPr>
                </a:tc>
                <a:tc vMerge="1">
                  <a:tcPr marL="0" marR="0" marT="0" marB="0">
                    <a:lnR w="12700">
                      <a:solidFill>
                        <a:srgbClr val="000000"/>
                      </a:solidFill>
                      <a:prstDash val="solid"/>
                    </a:lnR>
                    <a:lnT w="12700">
                      <a:solidFill>
                        <a:srgbClr val="000000"/>
                      </a:solidFill>
                      <a:prstDash val="solid"/>
                    </a:lnT>
                    <a:lnB w="12700">
                      <a:solidFill>
                        <a:srgbClr val="000000"/>
                      </a:solidFill>
                      <a:prstDash val="solid"/>
                    </a:lnB>
                  </a:tcPr>
                </a:tc>
              </a:tr>
              <a:tr h="480695">
                <a:tc>
                  <a:txBody>
                    <a:bodyPr/>
                    <a:lstStyle/>
                    <a:p>
                      <a:pPr marL="245110">
                        <a:lnSpc>
                          <a:spcPct val="100000"/>
                        </a:lnSpc>
                        <a:spcBef>
                          <a:spcPts val="350"/>
                        </a:spcBef>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id</a:t>
                      </a:r>
                      <a:endParaRPr sz="2350">
                        <a:latin typeface="宋体" panose="02010600030101010101" pitchFamily="2" charset="-122"/>
                        <a:cs typeface="宋体" panose="02010600030101010101" pitchFamily="2" charset="-122"/>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350"/>
                        </a:spcBef>
                      </a:pPr>
                      <a:r>
                        <a:rPr sz="2350" b="1" spc="25" dirty="0">
                          <a:latin typeface="宋体" panose="02010600030101010101" pitchFamily="2" charset="-122"/>
                          <a:cs typeface="宋体" panose="02010600030101010101" pitchFamily="2" charset="-122"/>
                        </a:rPr>
                        <a:t>addtype(id.entry,</a:t>
                      </a:r>
                      <a:r>
                        <a:rPr sz="2350" b="1" spc="-25" dirty="0">
                          <a:latin typeface="宋体" panose="02010600030101010101" pitchFamily="2" charset="-122"/>
                          <a:cs typeface="宋体" panose="02010600030101010101" pitchFamily="2" charset="-122"/>
                        </a:rPr>
                        <a:t> </a:t>
                      </a:r>
                      <a:r>
                        <a:rPr sz="2350" b="1" spc="25" dirty="0">
                          <a:latin typeface="宋体" panose="02010600030101010101" pitchFamily="2" charset="-122"/>
                          <a:cs typeface="宋体" panose="02010600030101010101" pitchFamily="2" charset="-122"/>
                        </a:rPr>
                        <a:t>L.in)</a:t>
                      </a:r>
                      <a:endParaRPr sz="2350">
                        <a:latin typeface="宋体" panose="02010600030101010101" pitchFamily="2" charset="-122"/>
                        <a:cs typeface="宋体" panose="02010600030101010101" pitchFamily="2" charset="-122"/>
                      </a:endParaRPr>
                    </a:p>
                  </a:txBody>
                  <a:tcPr marL="0" marR="0" marT="44450" marB="0">
                    <a:lnL w="12700">
                      <a:solidFill>
                        <a:srgbClr val="000000"/>
                      </a:solidFill>
                      <a:prstDash val="solid"/>
                    </a:lnL>
                    <a:lnT w="12700">
                      <a:solidFill>
                        <a:srgbClr val="000000"/>
                      </a:solidFill>
                      <a:prstDash val="solid"/>
                    </a:lnT>
                    <a:lnB w="12700">
                      <a:solidFill>
                        <a:srgbClr val="000000"/>
                      </a:solidFill>
                      <a:prstDash val="solid"/>
                    </a:lnB>
                  </a:tcPr>
                </a:tc>
                <a:tc vMerge="1">
                  <a:tcPr marL="0" marR="0" marT="0" marB="0">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6" name="object 6"/>
          <p:cNvGraphicFramePr>
            <a:graphicFrameLocks noGrp="1"/>
          </p:cNvGraphicFramePr>
          <p:nvPr/>
        </p:nvGraphicFramePr>
        <p:xfrm>
          <a:off x="4953617" y="397830"/>
          <a:ext cx="3993515" cy="2834005"/>
        </p:xfrm>
        <a:graphic>
          <a:graphicData uri="http://schemas.openxmlformats.org/drawingml/2006/table">
            <a:tbl>
              <a:tblPr firstRow="1" bandRow="1">
                <a:tableStyleId>{2D5ABB26-0587-4C30-8999-92F81FD0307C}</a:tableStyleId>
              </a:tblPr>
              <a:tblGrid>
                <a:gridCol w="1612265"/>
                <a:gridCol w="2366645"/>
              </a:tblGrid>
              <a:tr h="461963">
                <a:tc>
                  <a:txBody>
                    <a:bodyPr/>
                    <a:lstStyle/>
                    <a:p>
                      <a:pPr>
                        <a:lnSpc>
                          <a:spcPts val="3540"/>
                        </a:lnSpc>
                      </a:pPr>
                      <a:r>
                        <a:rPr sz="3900" b="1" spc="80" dirty="0">
                          <a:solidFill>
                            <a:srgbClr val="FF3300"/>
                          </a:solidFill>
                          <a:latin typeface="黑体" panose="02010609060101010101" charset="-122"/>
                          <a:cs typeface="黑体" panose="02010609060101010101" charset="-122"/>
                        </a:rPr>
                        <a:t>：</a:t>
                      </a:r>
                      <a:r>
                        <a:rPr sz="3900" b="1" spc="-1430" dirty="0">
                          <a:solidFill>
                            <a:srgbClr val="FF3300"/>
                          </a:solidFill>
                          <a:latin typeface="黑体" panose="02010609060101010101" charset="-122"/>
                          <a:cs typeface="黑体" panose="02010609060101010101" charset="-122"/>
                        </a:rPr>
                        <a:t> </a:t>
                      </a:r>
                      <a:r>
                        <a:rPr sz="2750" b="1" spc="45" dirty="0">
                          <a:latin typeface="宋体" panose="02010600030101010101" pitchFamily="2" charset="-122"/>
                          <a:cs typeface="宋体" panose="02010600030101010101" pitchFamily="2" charset="-122"/>
                        </a:rPr>
                        <a:t>产生式</a:t>
                      </a:r>
                      <a:endParaRPr sz="2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9240">
                        <a:lnSpc>
                          <a:spcPts val="3035"/>
                        </a:lnSpc>
                        <a:spcBef>
                          <a:spcPts val="500"/>
                        </a:spcBef>
                      </a:pPr>
                      <a:r>
                        <a:rPr sz="2750" b="1" spc="45" dirty="0">
                          <a:latin typeface="宋体" panose="02010600030101010101" pitchFamily="2" charset="-122"/>
                          <a:cs typeface="宋体" panose="02010600030101010101" pitchFamily="2" charset="-122"/>
                        </a:rPr>
                        <a:t>语义规则</a:t>
                      </a:r>
                      <a:endParaRPr sz="2750">
                        <a:latin typeface="宋体" panose="02010600030101010101" pitchFamily="2" charset="-122"/>
                        <a:cs typeface="宋体" panose="02010600030101010101" pitchFamily="2" charset="-122"/>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163636">
                <a:tc>
                  <a:txBody>
                    <a:bodyPr/>
                    <a:lstStyle/>
                    <a:p>
                      <a:pPr marL="246380">
                        <a:lnSpc>
                          <a:spcPct val="100000"/>
                        </a:lnSpc>
                        <a:spcBef>
                          <a:spcPts val="75"/>
                        </a:spcBef>
                      </a:pPr>
                      <a:r>
                        <a:rPr sz="2350" b="1" spc="30" dirty="0">
                          <a:latin typeface="宋体" panose="02010600030101010101" pitchFamily="2" charset="-122"/>
                          <a:cs typeface="宋体" panose="02010600030101010101" pitchFamily="2" charset="-122"/>
                        </a:rPr>
                        <a:t>A</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LM</a:t>
                      </a:r>
                      <a:endParaRPr sz="2350">
                        <a:latin typeface="宋体" panose="02010600030101010101" pitchFamily="2" charset="-122"/>
                        <a:cs typeface="宋体" panose="02010600030101010101" pitchFamily="2" charset="-122"/>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475615" indent="-308610">
                        <a:lnSpc>
                          <a:spcPct val="100000"/>
                        </a:lnSpc>
                        <a:spcBef>
                          <a:spcPts val="75"/>
                        </a:spcBef>
                        <a:buSzPct val="96000"/>
                        <a:buAutoNum type="alphaUcPeriod" startAt="12"/>
                        <a:tabLst>
                          <a:tab pos="476250" algn="l"/>
                        </a:tabLst>
                      </a:pPr>
                      <a:r>
                        <a:rPr sz="2350" b="1" spc="20" dirty="0">
                          <a:latin typeface="宋体" panose="02010600030101010101" pitchFamily="2" charset="-122"/>
                          <a:cs typeface="宋体" panose="02010600030101010101" pitchFamily="2" charset="-122"/>
                        </a:rPr>
                        <a:t>i=l(A.i)</a:t>
                      </a:r>
                      <a:endParaRPr sz="2350">
                        <a:latin typeface="宋体" panose="02010600030101010101" pitchFamily="2" charset="-122"/>
                        <a:cs typeface="宋体" panose="02010600030101010101" pitchFamily="2" charset="-122"/>
                      </a:endParaRPr>
                    </a:p>
                    <a:p>
                      <a:pPr marL="481965" indent="-308610">
                        <a:lnSpc>
                          <a:spcPts val="2815"/>
                        </a:lnSpc>
                        <a:spcBef>
                          <a:spcPts val="180"/>
                        </a:spcBef>
                        <a:buSzPct val="96000"/>
                        <a:buAutoNum type="alphaUcPeriod" startAt="12"/>
                        <a:tabLst>
                          <a:tab pos="482600" algn="l"/>
                        </a:tabLst>
                      </a:pPr>
                      <a:r>
                        <a:rPr sz="2350" b="1" spc="25" dirty="0">
                          <a:latin typeface="宋体" panose="02010600030101010101" pitchFamily="2" charset="-122"/>
                          <a:cs typeface="宋体" panose="02010600030101010101" pitchFamily="2" charset="-122"/>
                        </a:rPr>
                        <a:t>i=m(L.s)</a:t>
                      </a:r>
                      <a:endParaRPr sz="2350">
                        <a:latin typeface="宋体" panose="02010600030101010101" pitchFamily="2" charset="-122"/>
                        <a:cs typeface="宋体" panose="02010600030101010101" pitchFamily="2" charset="-122"/>
                      </a:endParaRPr>
                    </a:p>
                    <a:p>
                      <a:pPr marL="173990">
                        <a:lnSpc>
                          <a:spcPts val="2815"/>
                        </a:lnSpc>
                      </a:pPr>
                      <a:r>
                        <a:rPr sz="2350" b="1" spc="25" dirty="0">
                          <a:latin typeface="宋体" panose="02010600030101010101" pitchFamily="2" charset="-122"/>
                          <a:cs typeface="宋体" panose="02010600030101010101" pitchFamily="2" charset="-122"/>
                        </a:rPr>
                        <a:t>A.s=f(M.s)</a:t>
                      </a:r>
                      <a:endParaRPr sz="2350">
                        <a:latin typeface="宋体" panose="02010600030101010101" pitchFamily="2" charset="-122"/>
                        <a:cs typeface="宋体" panose="02010600030101010101" pitchFamily="2" charset="-122"/>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r>
              <a:tr h="1198562">
                <a:tc>
                  <a:txBody>
                    <a:bodyPr/>
                    <a:lstStyle/>
                    <a:p>
                      <a:pPr marL="243840">
                        <a:lnSpc>
                          <a:spcPct val="100000"/>
                        </a:lnSpc>
                        <a:spcBef>
                          <a:spcPts val="415"/>
                        </a:spcBef>
                      </a:pPr>
                      <a:r>
                        <a:rPr sz="2350" b="1" spc="30" dirty="0">
                          <a:latin typeface="宋体" panose="02010600030101010101" pitchFamily="2" charset="-122"/>
                          <a:cs typeface="宋体" panose="02010600030101010101" pitchFamily="2" charset="-122"/>
                        </a:rPr>
                        <a:t>A</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QR</a:t>
                      </a:r>
                      <a:endParaRPr sz="2350">
                        <a:latin typeface="宋体" panose="02010600030101010101" pitchFamily="2" charset="-122"/>
                        <a:cs typeface="宋体" panose="02010600030101010101" pitchFamily="2" charset="-122"/>
                      </a:endParaRPr>
                    </a:p>
                  </a:txBody>
                  <a:tcPr marL="0" marR="0" marT="5270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164465">
                        <a:lnSpc>
                          <a:spcPct val="100000"/>
                        </a:lnSpc>
                        <a:spcBef>
                          <a:spcPts val="415"/>
                        </a:spcBef>
                      </a:pPr>
                      <a:r>
                        <a:rPr sz="2350" b="1" spc="20" dirty="0">
                          <a:latin typeface="宋体" panose="02010600030101010101" pitchFamily="2" charset="-122"/>
                          <a:cs typeface="宋体" panose="02010600030101010101" pitchFamily="2" charset="-122"/>
                        </a:rPr>
                        <a:t>R.i=r(A.i)</a:t>
                      </a:r>
                      <a:endParaRPr sz="2350">
                        <a:latin typeface="宋体" panose="02010600030101010101" pitchFamily="2" charset="-122"/>
                        <a:cs typeface="宋体" panose="02010600030101010101" pitchFamily="2" charset="-122"/>
                      </a:endParaRPr>
                    </a:p>
                    <a:p>
                      <a:pPr marL="170815">
                        <a:lnSpc>
                          <a:spcPts val="2765"/>
                        </a:lnSpc>
                        <a:spcBef>
                          <a:spcPts val="180"/>
                        </a:spcBef>
                      </a:pPr>
                      <a:r>
                        <a:rPr sz="2350" b="1" spc="25" dirty="0">
                          <a:latin typeface="宋体" panose="02010600030101010101" pitchFamily="2" charset="-122"/>
                          <a:cs typeface="宋体" panose="02010600030101010101" pitchFamily="2" charset="-122"/>
                        </a:rPr>
                        <a:t>Q.i=q(R.s)</a:t>
                      </a:r>
                      <a:endParaRPr sz="2350">
                        <a:latin typeface="宋体" panose="02010600030101010101" pitchFamily="2" charset="-122"/>
                        <a:cs typeface="宋体" panose="02010600030101010101" pitchFamily="2" charset="-122"/>
                      </a:endParaRPr>
                    </a:p>
                    <a:p>
                      <a:pPr marL="170815">
                        <a:lnSpc>
                          <a:spcPts val="2765"/>
                        </a:lnSpc>
                      </a:pPr>
                      <a:r>
                        <a:rPr sz="2350" b="1" spc="25" dirty="0">
                          <a:latin typeface="宋体" panose="02010600030101010101" pitchFamily="2" charset="-122"/>
                          <a:cs typeface="宋体" panose="02010600030101010101" pitchFamily="2" charset="-122"/>
                        </a:rPr>
                        <a:t>A.s=f(Q.s)</a:t>
                      </a:r>
                      <a:endParaRPr sz="2350">
                        <a:latin typeface="宋体" panose="02010600030101010101" pitchFamily="2" charset="-122"/>
                        <a:cs typeface="宋体" panose="02010600030101010101" pitchFamily="2" charset="-122"/>
                      </a:endParaRPr>
                    </a:p>
                  </a:txBody>
                  <a:tcPr marL="0" marR="0" marT="5270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r>
            </a:tbl>
          </a:graphicData>
        </a:graphic>
      </p:graphicFrame>
      <p:sp>
        <p:nvSpPr>
          <p:cNvPr id="7" name="object 7"/>
          <p:cNvSpPr txBox="1">
            <a:spLocks noGrp="1"/>
          </p:cNvSpPr>
          <p:nvPr>
            <p:ph type="title"/>
          </p:nvPr>
        </p:nvSpPr>
        <p:spPr>
          <a:xfrm>
            <a:off x="383540" y="306493"/>
            <a:ext cx="4102100"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语法制导定义示例</a:t>
            </a:r>
            <a:endParaRPr sz="3900"/>
          </a:p>
        </p:txBody>
      </p:sp>
      <p:sp>
        <p:nvSpPr>
          <p:cNvPr id="8" name="object 8"/>
          <p:cNvSpPr/>
          <p:nvPr/>
        </p:nvSpPr>
        <p:spPr>
          <a:xfrm>
            <a:off x="533400" y="1448755"/>
            <a:ext cx="3409950" cy="333375"/>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300099" y="3802063"/>
            <a:ext cx="2847974" cy="333375"/>
          </a:xfrm>
          <a:prstGeom prst="rect">
            <a:avLst/>
          </a:prstGeom>
          <a:blipFill>
            <a:blip r:embed="rId2" cstate="print"/>
            <a:stretch>
              <a:fillRect/>
            </a:stretch>
          </a:blipFill>
        </p:spPr>
        <p:txBody>
          <a:bodyPr wrap="square" lIns="0" tIns="0" rIns="0" bIns="0" rtlCol="0"/>
          <a:lstStyle/>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92786"/>
            <a:ext cx="7444105" cy="563880"/>
          </a:xfrm>
          <a:prstGeom prst="rect">
            <a:avLst/>
          </a:prstGeom>
        </p:spPr>
        <p:txBody>
          <a:bodyPr vert="horz" wrap="square" lIns="0" tIns="16510" rIns="0" bIns="0" rtlCol="0">
            <a:spAutoFit/>
          </a:bodyPr>
          <a:lstStyle/>
          <a:p>
            <a:pPr marL="12700">
              <a:lnSpc>
                <a:spcPct val="100000"/>
              </a:lnSpc>
              <a:spcBef>
                <a:spcPts val="130"/>
              </a:spcBef>
            </a:pPr>
            <a:r>
              <a:rPr sz="3500" spc="95" dirty="0"/>
              <a:t>属性计算顺序</a:t>
            </a:r>
            <a:r>
              <a:rPr sz="3500" spc="55" dirty="0">
                <a:latin typeface="Microsoft Sans Serif" panose="020B0604020202020204"/>
                <a:cs typeface="Microsoft Sans Serif" panose="020B0604020202020204"/>
              </a:rPr>
              <a:t>——</a:t>
            </a:r>
            <a:r>
              <a:rPr sz="3500" spc="95" dirty="0"/>
              <a:t>深度优先遍历分析树</a:t>
            </a:r>
            <a:endParaRPr sz="3500">
              <a:latin typeface="Microsoft Sans Serif" panose="020B0604020202020204"/>
              <a:cs typeface="Microsoft Sans Serif" panose="020B0604020202020204"/>
            </a:endParaRPr>
          </a:p>
        </p:txBody>
      </p:sp>
      <p:sp>
        <p:nvSpPr>
          <p:cNvPr id="5" name="object 5"/>
          <p:cNvSpPr txBox="1"/>
          <p:nvPr/>
        </p:nvSpPr>
        <p:spPr>
          <a:xfrm>
            <a:off x="454977" y="944371"/>
            <a:ext cx="7005955" cy="5485765"/>
          </a:xfrm>
          <a:prstGeom prst="rect">
            <a:avLst/>
          </a:prstGeom>
        </p:spPr>
        <p:txBody>
          <a:bodyPr vert="horz" wrap="square" lIns="0" tIns="88900" rIns="0" bIns="0" rtlCol="0">
            <a:spAutoFit/>
          </a:bodyPr>
          <a:lstStyle/>
          <a:p>
            <a:pPr marL="317500">
              <a:lnSpc>
                <a:spcPct val="100000"/>
              </a:lnSpc>
              <a:spcBef>
                <a:spcPts val="700"/>
              </a:spcBef>
              <a:tabLst>
                <a:tab pos="1028065" algn="l"/>
              </a:tabLst>
            </a:pPr>
            <a:r>
              <a:rPr sz="2400" b="1" spc="-5" dirty="0">
                <a:latin typeface="Times New Roman" panose="02020603050405020304"/>
                <a:cs typeface="Times New Roman" panose="02020603050405020304"/>
              </a:rPr>
              <a:t>void	deepfirst </a:t>
            </a:r>
            <a:r>
              <a:rPr sz="2400" b="1" dirty="0">
                <a:latin typeface="Times New Roman" panose="02020603050405020304"/>
                <a:cs typeface="Times New Roman" panose="02020603050405020304"/>
              </a:rPr>
              <a:t>(n:</a:t>
            </a:r>
            <a:r>
              <a:rPr sz="2400" b="1" spc="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node)</a:t>
            </a:r>
            <a:endParaRPr sz="2400">
              <a:latin typeface="Times New Roman" panose="02020603050405020304"/>
              <a:cs typeface="Times New Roman" panose="02020603050405020304"/>
            </a:endParaRPr>
          </a:p>
          <a:p>
            <a:pPr marL="469265">
              <a:lnSpc>
                <a:spcPct val="100000"/>
              </a:lnSpc>
              <a:spcBef>
                <a:spcPts val="6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697865">
              <a:lnSpc>
                <a:spcPct val="100000"/>
              </a:lnSpc>
              <a:spcBef>
                <a:spcPts val="625"/>
              </a:spcBef>
              <a:tabLst>
                <a:tab pos="1239520" algn="l"/>
              </a:tabLst>
            </a:pPr>
            <a:r>
              <a:rPr sz="2400" b="1" dirty="0">
                <a:latin typeface="Times New Roman" panose="02020603050405020304"/>
                <a:cs typeface="Times New Roman" panose="02020603050405020304"/>
              </a:rPr>
              <a:t>for	(n</a:t>
            </a:r>
            <a:r>
              <a:rPr sz="3525" b="1" spc="75" baseline="1000" dirty="0">
                <a:latin typeface="黑体" panose="02010609060101010101" charset="-122"/>
                <a:cs typeface="黑体" panose="02010609060101010101" charset="-122"/>
              </a:rPr>
              <a:t>的每一个子结点</a:t>
            </a:r>
            <a:r>
              <a:rPr sz="2400" b="1" spc="25" dirty="0">
                <a:latin typeface="Times New Roman" panose="02020603050405020304"/>
                <a:cs typeface="Times New Roman" panose="02020603050405020304"/>
              </a:rPr>
              <a:t>m</a:t>
            </a:r>
            <a:r>
              <a:rPr sz="3525" b="1" spc="37"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从左到右</a:t>
            </a:r>
            <a:r>
              <a:rPr sz="2400" b="1" dirty="0">
                <a:latin typeface="Times New Roman" panose="02020603050405020304"/>
                <a:cs typeface="Times New Roman" panose="02020603050405020304"/>
              </a:rPr>
              <a:t>)</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850265" marR="3646805">
              <a:lnSpc>
                <a:spcPct val="118000"/>
              </a:lnSpc>
            </a:pPr>
            <a:r>
              <a:rPr sz="3525" b="1" spc="75" baseline="1000" dirty="0">
                <a:latin typeface="黑体" panose="02010609060101010101" charset="-122"/>
                <a:cs typeface="黑体" panose="02010609060101010101" charset="-122"/>
              </a:rPr>
              <a:t>计算</a:t>
            </a:r>
            <a:r>
              <a:rPr sz="2400" b="1" dirty="0">
                <a:latin typeface="Times New Roman" panose="02020603050405020304"/>
                <a:cs typeface="Times New Roman" panose="02020603050405020304"/>
              </a:rPr>
              <a:t>m</a:t>
            </a:r>
            <a:r>
              <a:rPr sz="3525" b="1" spc="75" baseline="1000" dirty="0">
                <a:latin typeface="黑体" panose="02010609060101010101" charset="-122"/>
                <a:cs typeface="黑体" panose="02010609060101010101" charset="-122"/>
              </a:rPr>
              <a:t>的继承属性</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deepfirst(m);</a:t>
            </a:r>
            <a:endParaRPr sz="2400">
              <a:latin typeface="Times New Roman" panose="02020603050405020304"/>
              <a:cs typeface="Times New Roman" panose="02020603050405020304"/>
            </a:endParaRPr>
          </a:p>
          <a:p>
            <a:pPr marL="697865">
              <a:lnSpc>
                <a:spcPct val="100000"/>
              </a:lnSpc>
              <a:spcBef>
                <a:spcPts val="6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621665">
              <a:lnSpc>
                <a:spcPct val="100000"/>
              </a:lnSpc>
              <a:spcBef>
                <a:spcPts val="620"/>
              </a:spcBef>
            </a:pPr>
            <a:r>
              <a:rPr sz="3525" b="1" spc="75" baseline="1000" dirty="0">
                <a:latin typeface="黑体" panose="02010609060101010101" charset="-122"/>
                <a:cs typeface="黑体" panose="02010609060101010101" charset="-122"/>
              </a:rPr>
              <a:t>计算</a:t>
            </a:r>
            <a:r>
              <a:rPr sz="2400" b="1" dirty="0">
                <a:latin typeface="Times New Roman" panose="02020603050405020304"/>
                <a:cs typeface="Times New Roman" panose="02020603050405020304"/>
              </a:rPr>
              <a:t>n</a:t>
            </a:r>
            <a:r>
              <a:rPr sz="3525" b="1" spc="75" baseline="1000" dirty="0">
                <a:latin typeface="黑体" panose="02010609060101010101" charset="-122"/>
                <a:cs typeface="黑体" panose="02010609060101010101" charset="-122"/>
              </a:rPr>
              <a:t>的综合属性</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469265">
              <a:lnSpc>
                <a:spcPct val="100000"/>
              </a:lnSpc>
              <a:spcBef>
                <a:spcPts val="53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45"/>
              </a:spcBef>
            </a:pPr>
            <a:endParaRPr sz="2800">
              <a:latin typeface="Times New Roman" panose="02020603050405020304"/>
              <a:cs typeface="Times New Roman" panose="02020603050405020304"/>
            </a:endParaRPr>
          </a:p>
          <a:p>
            <a:pPr marL="355600" indent="-342900">
              <a:lnSpc>
                <a:spcPct val="100000"/>
              </a:lnSpc>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以分析树的根结点作为</a:t>
            </a:r>
            <a:r>
              <a:rPr sz="3525" b="1" spc="75" baseline="1000" dirty="0">
                <a:solidFill>
                  <a:srgbClr val="0000FF"/>
                </a:solidFill>
                <a:latin typeface="黑体" panose="02010609060101010101" charset="-122"/>
                <a:cs typeface="黑体" panose="02010609060101010101" charset="-122"/>
              </a:rPr>
              <a:t>实参</a:t>
            </a:r>
            <a:endParaRPr sz="3525" baseline="1000">
              <a:latin typeface="黑体" panose="02010609060101010101" charset="-122"/>
              <a:cs typeface="黑体" panose="02010609060101010101" charset="-122"/>
            </a:endParaRPr>
          </a:p>
          <a:p>
            <a:pPr marL="355600" indent="-342900">
              <a:lnSpc>
                <a:spcPct val="100000"/>
              </a:lnSpc>
              <a:spcBef>
                <a:spcPts val="540"/>
              </a:spcBef>
              <a:buClr>
                <a:srgbClr val="0000FF"/>
              </a:buClr>
              <a:buSzPct val="71000"/>
              <a:buFont typeface="Arial" panose="020B0604020202020204"/>
              <a:buChar char="■"/>
              <a:tabLst>
                <a:tab pos="354965" algn="l"/>
                <a:tab pos="355600" algn="l"/>
              </a:tabLst>
            </a:pPr>
            <a:r>
              <a:rPr sz="2400" b="1" spc="-5" dirty="0">
                <a:latin typeface="Times New Roman" panose="02020603050405020304"/>
                <a:cs typeface="Times New Roman" panose="02020603050405020304"/>
              </a:rPr>
              <a:t>L</a:t>
            </a:r>
            <a:r>
              <a:rPr sz="3525" b="1" spc="75" baseline="1000" dirty="0">
                <a:latin typeface="黑体" panose="02010609060101010101" charset="-122"/>
                <a:cs typeface="黑体" panose="02010609060101010101" charset="-122"/>
              </a:rPr>
              <a:t>属性定义的属性都可以用</a:t>
            </a:r>
            <a:r>
              <a:rPr sz="3525" b="1" spc="75" baseline="1000" dirty="0">
                <a:solidFill>
                  <a:srgbClr val="0000FF"/>
                </a:solidFill>
                <a:latin typeface="黑体" panose="02010609060101010101" charset="-122"/>
                <a:cs typeface="黑体" panose="02010609060101010101" charset="-122"/>
              </a:rPr>
              <a:t>深度优先的顺序</a:t>
            </a:r>
            <a:r>
              <a:rPr sz="3525" b="1" spc="75" baseline="1000" dirty="0">
                <a:latin typeface="黑体" panose="02010609060101010101" charset="-122"/>
                <a:cs typeface="黑体" panose="02010609060101010101" charset="-122"/>
              </a:rPr>
              <a:t>计算。</a:t>
            </a:r>
            <a:endParaRPr sz="3525" baseline="1000">
              <a:latin typeface="黑体" panose="02010609060101010101" charset="-122"/>
              <a:cs typeface="黑体" panose="02010609060101010101" charset="-122"/>
            </a:endParaRPr>
          </a:p>
          <a:p>
            <a:pPr marL="755650" lvl="1" indent="-286385">
              <a:lnSpc>
                <a:spcPct val="100000"/>
              </a:lnSpc>
              <a:spcBef>
                <a:spcPts val="570"/>
              </a:spcBef>
              <a:buSzPct val="72000"/>
              <a:buFont typeface="Wingdings" panose="05000000000000000000"/>
              <a:buChar char=""/>
              <a:tabLst>
                <a:tab pos="755650" algn="l"/>
              </a:tabLst>
            </a:pPr>
            <a:r>
              <a:rPr sz="2925" b="1" spc="75" baseline="1000" dirty="0">
                <a:solidFill>
                  <a:srgbClr val="0000FF"/>
                </a:solidFill>
                <a:latin typeface="黑体" panose="02010609060101010101" charset="-122"/>
                <a:cs typeface="黑体" panose="02010609060101010101" charset="-122"/>
              </a:rPr>
              <a:t>进入</a:t>
            </a:r>
            <a:r>
              <a:rPr sz="2925" b="1" spc="75" baseline="1000" dirty="0">
                <a:latin typeface="黑体" panose="02010609060101010101" charset="-122"/>
                <a:cs typeface="黑体" panose="02010609060101010101" charset="-122"/>
              </a:rPr>
              <a:t>结点前，计算它的继承属性</a:t>
            </a:r>
            <a:endParaRPr sz="2925" baseline="1000">
              <a:latin typeface="黑体" panose="02010609060101010101" charset="-122"/>
              <a:cs typeface="黑体" panose="02010609060101010101" charset="-122"/>
            </a:endParaRPr>
          </a:p>
          <a:p>
            <a:pPr marL="755650" lvl="1" indent="-286385">
              <a:lnSpc>
                <a:spcPct val="100000"/>
              </a:lnSpc>
              <a:spcBef>
                <a:spcPts val="565"/>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从结点</a:t>
            </a:r>
            <a:r>
              <a:rPr sz="2925" b="1" spc="75" baseline="1000" dirty="0">
                <a:solidFill>
                  <a:srgbClr val="0000FF"/>
                </a:solidFill>
                <a:latin typeface="黑体" panose="02010609060101010101" charset="-122"/>
                <a:cs typeface="黑体" panose="02010609060101010101" charset="-122"/>
              </a:rPr>
              <a:t>返回</a:t>
            </a:r>
            <a:r>
              <a:rPr sz="2925" b="1" spc="75" baseline="1000" dirty="0">
                <a:latin typeface="黑体" panose="02010609060101010101" charset="-122"/>
                <a:cs typeface="黑体" panose="02010609060101010101" charset="-122"/>
              </a:rPr>
              <a:t>时，计算它的综合属性</a:t>
            </a:r>
            <a:endParaRPr sz="2925" baseline="1000">
              <a:latin typeface="黑体" panose="02010609060101010101" charset="-122"/>
              <a:cs typeface="黑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923761" y="6566916"/>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4102100"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语法制导翻译概述</a:t>
            </a:r>
            <a:endParaRPr sz="3900"/>
          </a:p>
        </p:txBody>
      </p:sp>
      <p:sp>
        <p:nvSpPr>
          <p:cNvPr id="6" name="object 6"/>
          <p:cNvSpPr txBox="1"/>
          <p:nvPr/>
        </p:nvSpPr>
        <p:spPr>
          <a:xfrm>
            <a:off x="307340" y="1257510"/>
            <a:ext cx="7670165" cy="4385945"/>
          </a:xfrm>
          <a:prstGeom prst="rect">
            <a:avLst/>
          </a:prstGeom>
        </p:spPr>
        <p:txBody>
          <a:bodyPr vert="horz" wrap="square" lIns="0" tIns="12700" rIns="0" bIns="0" rtlCol="0">
            <a:spAutoFit/>
          </a:bodyPr>
          <a:lstStyle/>
          <a:p>
            <a:pPr marL="1790700">
              <a:lnSpc>
                <a:spcPts val="2395"/>
              </a:lnSpc>
              <a:spcBef>
                <a:spcPts val="100"/>
              </a:spcBef>
            </a:pPr>
            <a:r>
              <a:rPr sz="2350" b="1" spc="50" dirty="0">
                <a:latin typeface="黑体" panose="02010609060101010101" charset="-122"/>
                <a:cs typeface="黑体" panose="02010609060101010101" charset="-122"/>
              </a:rPr>
              <a:t>等价转换</a:t>
            </a:r>
            <a:endParaRPr sz="2350">
              <a:latin typeface="黑体" panose="02010609060101010101" charset="-122"/>
              <a:cs typeface="黑体" panose="02010609060101010101" charset="-122"/>
            </a:endParaRPr>
          </a:p>
          <a:p>
            <a:pPr marL="355600" indent="-342900">
              <a:lnSpc>
                <a:spcPts val="1825"/>
              </a:lnSpc>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源程</a:t>
            </a:r>
            <a:r>
              <a:rPr sz="3525" b="1" spc="60" baseline="1000" dirty="0">
                <a:latin typeface="黑体" panose="02010609060101010101" charset="-122"/>
                <a:cs typeface="黑体" panose="02010609060101010101" charset="-122"/>
              </a:rPr>
              <a:t>序</a:t>
            </a:r>
            <a:r>
              <a:rPr sz="3525" b="1" spc="52" baseline="1000" dirty="0">
                <a:latin typeface="黑体" panose="02010609060101010101" charset="-122"/>
                <a:cs typeface="黑体" panose="02010609060101010101" charset="-122"/>
              </a:rPr>
              <a:t> </a:t>
            </a:r>
            <a:r>
              <a:rPr sz="3525" b="1" spc="37" baseline="1000" dirty="0">
                <a:latin typeface="宋体" panose="02010600030101010101" pitchFamily="2" charset="-122"/>
                <a:cs typeface="宋体" panose="02010600030101010101" pitchFamily="2" charset="-122"/>
              </a:rPr>
              <a:t>-------------&gt;</a:t>
            </a:r>
            <a:r>
              <a:rPr sz="3525" b="1" spc="52" baseline="1000" dirty="0">
                <a:latin typeface="宋体" panose="02010600030101010101" pitchFamily="2" charset="-122"/>
                <a:cs typeface="宋体" panose="02010600030101010101" pitchFamily="2" charset="-122"/>
              </a:rPr>
              <a:t> </a:t>
            </a:r>
            <a:r>
              <a:rPr sz="3525" b="1" spc="75" baseline="1000" dirty="0">
                <a:latin typeface="黑体" panose="02010609060101010101" charset="-122"/>
                <a:cs typeface="黑体" panose="02010609060101010101" charset="-122"/>
              </a:rPr>
              <a:t>目标程序</a:t>
            </a:r>
            <a:endParaRPr sz="3525" baseline="1000">
              <a:latin typeface="黑体" panose="02010609060101010101" charset="-122"/>
              <a:cs typeface="黑体" panose="02010609060101010101" charset="-122"/>
            </a:endParaRPr>
          </a:p>
          <a:p>
            <a:pPr marL="1790700">
              <a:lnSpc>
                <a:spcPts val="2245"/>
              </a:lnSpc>
            </a:pPr>
            <a:r>
              <a:rPr sz="2350" b="1" spc="50" dirty="0">
                <a:latin typeface="黑体" panose="02010609060101010101" charset="-122"/>
                <a:cs typeface="黑体" panose="02010609060101010101" charset="-122"/>
              </a:rPr>
              <a:t>语义相同</a:t>
            </a:r>
            <a:endParaRPr sz="2350">
              <a:latin typeface="黑体" panose="02010609060101010101" charset="-122"/>
              <a:cs typeface="黑体" panose="02010609060101010101" charset="-122"/>
            </a:endParaRPr>
          </a:p>
          <a:p>
            <a:pPr marL="355600" indent="-342900">
              <a:lnSpc>
                <a:spcPct val="100000"/>
              </a:lnSpc>
              <a:spcBef>
                <a:spcPts val="182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语义分析涉及到语言的语义</a:t>
            </a:r>
            <a:endParaRPr sz="3525" baseline="1000">
              <a:latin typeface="黑体" panose="02010609060101010101" charset="-122"/>
              <a:cs typeface="黑体" panose="02010609060101010101" charset="-122"/>
            </a:endParaRPr>
          </a:p>
          <a:p>
            <a:pPr>
              <a:lnSpc>
                <a:spcPct val="100000"/>
              </a:lnSpc>
              <a:spcBef>
                <a:spcPts val="15"/>
              </a:spcBef>
              <a:buClr>
                <a:srgbClr val="0000FF"/>
              </a:buClr>
              <a:buFont typeface="Arial" panose="020B0604020202020204"/>
              <a:buChar char="■"/>
            </a:pPr>
            <a:endParaRPr sz="3000">
              <a:latin typeface="Times New Roman" panose="02020603050405020304"/>
              <a:cs typeface="Times New Roman" panose="02020603050405020304"/>
            </a:endParaRPr>
          </a:p>
          <a:p>
            <a:pPr marL="355600" indent="-342900">
              <a:lnSpc>
                <a:spcPct val="100000"/>
              </a:lnSpc>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形式语义学</a:t>
            </a:r>
            <a:endParaRPr sz="3525" baseline="1000">
              <a:latin typeface="黑体" panose="02010609060101010101" charset="-122"/>
              <a:cs typeface="黑体" panose="02010609060101010101" charset="-122"/>
            </a:endParaRPr>
          </a:p>
          <a:p>
            <a:pPr marL="755650" lvl="1" indent="-285750">
              <a:lnSpc>
                <a:spcPct val="100000"/>
              </a:lnSpc>
              <a:spcBef>
                <a:spcPts val="295"/>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采用形式系统的方法对形式语言及其程序进行语义定义的学问</a:t>
            </a:r>
            <a:endParaRPr sz="2925" baseline="1000">
              <a:latin typeface="黑体" panose="02010609060101010101" charset="-122"/>
              <a:cs typeface="黑体" panose="02010609060101010101" charset="-122"/>
            </a:endParaRPr>
          </a:p>
          <a:p>
            <a:pPr marL="755650" lvl="1" indent="-285750">
              <a:lnSpc>
                <a:spcPct val="100000"/>
              </a:lnSpc>
              <a:spcBef>
                <a:spcPts val="345"/>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开始于</a:t>
            </a:r>
            <a:r>
              <a:rPr sz="2925" b="1" spc="37" baseline="1000" dirty="0">
                <a:latin typeface="宋体" panose="02010600030101010101" pitchFamily="2" charset="-122"/>
                <a:cs typeface="宋体" panose="02010600030101010101" pitchFamily="2" charset="-122"/>
              </a:rPr>
              <a:t>20</a:t>
            </a:r>
            <a:r>
              <a:rPr sz="2925" b="1" spc="75" baseline="1000" dirty="0">
                <a:latin typeface="黑体" panose="02010609060101010101" charset="-122"/>
                <a:cs typeface="黑体" panose="02010609060101010101" charset="-122"/>
              </a:rPr>
              <a:t>世纪</a:t>
            </a:r>
            <a:r>
              <a:rPr sz="2925" b="1" spc="37" baseline="1000" dirty="0">
                <a:latin typeface="宋体" panose="02010600030101010101" pitchFamily="2" charset="-122"/>
                <a:cs typeface="宋体" panose="02010600030101010101" pitchFamily="2" charset="-122"/>
              </a:rPr>
              <a:t>60</a:t>
            </a:r>
            <a:r>
              <a:rPr sz="2925" b="1" spc="75" baseline="1000" dirty="0">
                <a:latin typeface="黑体" panose="02010609060101010101" charset="-122"/>
                <a:cs typeface="黑体" panose="02010609060101010101" charset="-122"/>
              </a:rPr>
              <a:t>年代初</a:t>
            </a:r>
            <a:endParaRPr sz="2925" baseline="1000">
              <a:latin typeface="黑体" panose="02010609060101010101" charset="-122"/>
              <a:cs typeface="黑体" panose="02010609060101010101" charset="-122"/>
            </a:endParaRPr>
          </a:p>
          <a:p>
            <a:pPr lvl="1">
              <a:lnSpc>
                <a:spcPct val="100000"/>
              </a:lnSpc>
              <a:buClr>
                <a:srgbClr val="0000FF"/>
              </a:buClr>
              <a:buFont typeface="Wingdings" panose="05000000000000000000"/>
              <a:buChar char=""/>
            </a:pPr>
            <a:endParaRPr sz="2000">
              <a:latin typeface="Times New Roman" panose="02020603050405020304"/>
              <a:cs typeface="Times New Roman" panose="02020603050405020304"/>
            </a:endParaRPr>
          </a:p>
          <a:p>
            <a:pPr marL="355600" indent="-342900">
              <a:lnSpc>
                <a:spcPct val="100000"/>
              </a:lnSpc>
              <a:spcBef>
                <a:spcPts val="118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语法制导翻译技术</a:t>
            </a:r>
            <a:endParaRPr sz="3525" baseline="1000">
              <a:latin typeface="黑体" panose="02010609060101010101" charset="-122"/>
              <a:cs typeface="黑体" panose="02010609060101010101" charset="-122"/>
            </a:endParaRPr>
          </a:p>
          <a:p>
            <a:pPr marL="755650" lvl="1" indent="-285750">
              <a:lnSpc>
                <a:spcPct val="100000"/>
              </a:lnSpc>
              <a:spcBef>
                <a:spcPts val="360"/>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多数编译程序普遍采用的一种技术</a:t>
            </a:r>
            <a:endParaRPr sz="2925" baseline="1000">
              <a:latin typeface="黑体" panose="02010609060101010101" charset="-122"/>
              <a:cs typeface="黑体" panose="02010609060101010101" charset="-122"/>
            </a:endParaRPr>
          </a:p>
          <a:p>
            <a:pPr marL="755650" lvl="1" indent="-285750">
              <a:lnSpc>
                <a:spcPct val="100000"/>
              </a:lnSpc>
              <a:spcBef>
                <a:spcPts val="280"/>
              </a:spcBef>
              <a:buClr>
                <a:srgbClr val="0000FF"/>
              </a:buClr>
              <a:buSzPct val="72000"/>
              <a:buFont typeface="Wingdings" panose="05000000000000000000"/>
              <a:buChar char=""/>
              <a:tabLst>
                <a:tab pos="755650" algn="l"/>
              </a:tabLst>
            </a:pPr>
            <a:r>
              <a:rPr sz="2925" b="1" spc="75" baseline="1000" dirty="0">
                <a:latin typeface="黑体" panose="02010609060101010101" charset="-122"/>
                <a:cs typeface="黑体" panose="02010609060101010101" charset="-122"/>
              </a:rPr>
              <a:t>比较接近形式化</a:t>
            </a:r>
            <a:endParaRPr sz="2925" baseline="1000">
              <a:latin typeface="黑体" panose="02010609060101010101" charset="-122"/>
              <a:cs typeface="黑体" panose="0201060906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5533"/>
            <a:ext cx="3853179" cy="623570"/>
          </a:xfrm>
          <a:prstGeom prst="rect">
            <a:avLst/>
          </a:prstGeom>
        </p:spPr>
        <p:txBody>
          <a:bodyPr vert="horz" wrap="square" lIns="0" tIns="15240" rIns="0" bIns="0" rtlCol="0">
            <a:spAutoFit/>
          </a:bodyPr>
          <a:lstStyle/>
          <a:p>
            <a:pPr marL="12700">
              <a:lnSpc>
                <a:spcPct val="100000"/>
              </a:lnSpc>
              <a:spcBef>
                <a:spcPts val="120"/>
              </a:spcBef>
              <a:tabLst>
                <a:tab pos="1801495" algn="l"/>
              </a:tabLst>
            </a:pPr>
            <a:r>
              <a:rPr sz="3900" spc="40" dirty="0">
                <a:latin typeface="宋体" panose="02010600030101010101" pitchFamily="2" charset="-122"/>
                <a:cs typeface="宋体" panose="02010600030101010101" pitchFamily="2" charset="-122"/>
              </a:rPr>
              <a:t>5.1.</a:t>
            </a:r>
            <a:r>
              <a:rPr sz="3900" spc="30" dirty="0">
                <a:latin typeface="宋体" panose="02010600030101010101" pitchFamily="2" charset="-122"/>
                <a:cs typeface="宋体" panose="02010600030101010101" pitchFamily="2" charset="-122"/>
              </a:rPr>
              <a:t>5</a:t>
            </a:r>
            <a:r>
              <a:rPr sz="3900" dirty="0">
                <a:latin typeface="宋体" panose="02010600030101010101" pitchFamily="2" charset="-122"/>
                <a:cs typeface="宋体" panose="02010600030101010101" pitchFamily="2" charset="-122"/>
              </a:rPr>
              <a:t>	</a:t>
            </a:r>
            <a:r>
              <a:rPr sz="3900" spc="90" dirty="0"/>
              <a:t>翻译方案</a:t>
            </a:r>
            <a:endParaRPr sz="3900">
              <a:latin typeface="宋体" panose="02010600030101010101" pitchFamily="2" charset="-122"/>
              <a:cs typeface="宋体" panose="02010600030101010101" pitchFamily="2" charset="-122"/>
            </a:endParaRPr>
          </a:p>
        </p:txBody>
      </p:sp>
      <p:sp>
        <p:nvSpPr>
          <p:cNvPr id="5" name="object 5"/>
          <p:cNvSpPr txBox="1"/>
          <p:nvPr/>
        </p:nvSpPr>
        <p:spPr>
          <a:xfrm>
            <a:off x="307340" y="1184785"/>
            <a:ext cx="8542655" cy="3884295"/>
          </a:xfrm>
          <a:prstGeom prst="rect">
            <a:avLst/>
          </a:prstGeom>
        </p:spPr>
        <p:txBody>
          <a:bodyPr vert="horz" wrap="square" lIns="0" tIns="99695" rIns="0" bIns="0" rtlCol="0">
            <a:spAutoFit/>
          </a:bodyPr>
          <a:lstStyle/>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上下文无关文法的一种便于翻译的书写形式</a:t>
            </a:r>
            <a:endParaRPr sz="4125" baseline="1000">
              <a:latin typeface="黑体" panose="02010609060101010101" charset="-122"/>
              <a:cs typeface="黑体" panose="02010609060101010101" charset="-122"/>
            </a:endParaRPr>
          </a:p>
          <a:p>
            <a:pPr marL="355600" indent="-342900">
              <a:lnSpc>
                <a:spcPct val="100000"/>
              </a:lnSpc>
              <a:spcBef>
                <a:spcPts val="6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属性与文法符号相对应</a:t>
            </a:r>
            <a:endParaRPr sz="4125" baseline="1000">
              <a:latin typeface="黑体" panose="02010609060101010101" charset="-122"/>
              <a:cs typeface="黑体" panose="02010609060101010101" charset="-122"/>
            </a:endParaRPr>
          </a:p>
          <a:p>
            <a:pPr marL="355600" marR="5080" indent="-342900">
              <a:lnSpc>
                <a:spcPts val="3280"/>
              </a:lnSpc>
              <a:spcBef>
                <a:spcPts val="930"/>
              </a:spcBef>
              <a:buClr>
                <a:srgbClr val="0000FF"/>
              </a:buClr>
              <a:buSzPct val="73000"/>
              <a:buFont typeface="Arial" panose="020B0604020202020204"/>
              <a:buChar char="■"/>
              <a:tabLst>
                <a:tab pos="354965" algn="l"/>
                <a:tab pos="355600" algn="l"/>
              </a:tabLst>
            </a:pPr>
            <a:r>
              <a:rPr sz="4125" b="1" spc="240" baseline="1000" dirty="0">
                <a:latin typeface="黑体" panose="02010609060101010101" charset="-122"/>
                <a:cs typeface="黑体" panose="02010609060101010101" charset="-122"/>
              </a:rPr>
              <a:t>语义动作括在花括号</a:t>
            </a:r>
            <a:r>
              <a:rPr sz="4125" b="1" spc="232" baseline="1000" dirty="0">
                <a:latin typeface="黑体" panose="02010609060101010101" charset="-122"/>
                <a:cs typeface="黑体" panose="02010609060101010101" charset="-122"/>
              </a:rPr>
              <a:t>中</a:t>
            </a:r>
            <a:r>
              <a:rPr sz="4125" b="1" spc="240" baseline="1000" dirty="0">
                <a:latin typeface="黑体" panose="02010609060101010101" charset="-122"/>
                <a:cs typeface="黑体" panose="02010609060101010101" charset="-122"/>
              </a:rPr>
              <a:t>，并插入到产生式右部某个 </a:t>
            </a:r>
            <a:r>
              <a:rPr sz="2750" b="1" spc="45" dirty="0">
                <a:latin typeface="黑体" panose="02010609060101010101" charset="-122"/>
                <a:cs typeface="黑体" panose="02010609060101010101" charset="-122"/>
              </a:rPr>
              <a:t>合适的位置上</a:t>
            </a:r>
            <a:endParaRPr sz="2750">
              <a:latin typeface="黑体" panose="02010609060101010101" charset="-122"/>
              <a:cs typeface="黑体" panose="02010609060101010101" charset="-122"/>
            </a:endParaRPr>
          </a:p>
          <a:p>
            <a:pPr>
              <a:lnSpc>
                <a:spcPct val="100000"/>
              </a:lnSpc>
              <a:spcBef>
                <a:spcPts val="35"/>
              </a:spcBef>
              <a:buClr>
                <a:srgbClr val="0000FF"/>
              </a:buClr>
              <a:buFont typeface="Arial" panose="020B0604020202020204"/>
              <a:buChar char="■"/>
            </a:pPr>
            <a:endParaRPr sz="3550">
              <a:latin typeface="Times New Roman" panose="02020603050405020304"/>
              <a:cs typeface="Times New Roman" panose="02020603050405020304"/>
            </a:endParaRPr>
          </a:p>
          <a:p>
            <a:pPr marL="355600" indent="-342900">
              <a:lnSpc>
                <a:spcPct val="100000"/>
              </a:lnSpc>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给出了使用语义规则进行属性计算的顺序</a:t>
            </a:r>
            <a:endParaRPr sz="4125" baseline="1000">
              <a:latin typeface="黑体" panose="02010609060101010101" charset="-122"/>
              <a:cs typeface="黑体" panose="02010609060101010101" charset="-122"/>
            </a:endParaRPr>
          </a:p>
          <a:p>
            <a:pPr>
              <a:lnSpc>
                <a:spcPct val="100000"/>
              </a:lnSpc>
              <a:spcBef>
                <a:spcPts val="15"/>
              </a:spcBef>
              <a:buClr>
                <a:srgbClr val="0000FF"/>
              </a:buClr>
              <a:buFont typeface="Arial" panose="020B0604020202020204"/>
              <a:buChar char="■"/>
            </a:pPr>
            <a:endParaRPr sz="3650">
              <a:latin typeface="Times New Roman" panose="02020603050405020304"/>
              <a:cs typeface="Times New Roman" panose="02020603050405020304"/>
            </a:endParaRPr>
          </a:p>
          <a:p>
            <a:pPr marL="355600" indent="-342900">
              <a:lnSpc>
                <a:spcPct val="100000"/>
              </a:lnSpc>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分析过程中翻译的注释</a:t>
            </a:r>
            <a:endParaRPr sz="4125" baseline="1000">
              <a:latin typeface="黑体" panose="02010609060101010101" charset="-122"/>
              <a:cs typeface="黑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4255452" y="219654"/>
            <a:ext cx="3597910" cy="443865"/>
          </a:xfrm>
          <a:prstGeom prst="rect">
            <a:avLst/>
          </a:prstGeom>
        </p:spPr>
        <p:txBody>
          <a:bodyPr vert="horz" wrap="square" lIns="0" tIns="12065" rIns="0" bIns="0" rtlCol="0">
            <a:spAutoFit/>
          </a:bodyPr>
          <a:lstStyle/>
          <a:p>
            <a:pPr marL="12700">
              <a:lnSpc>
                <a:spcPct val="100000"/>
              </a:lnSpc>
              <a:spcBef>
                <a:spcPts val="95"/>
              </a:spcBef>
            </a:pPr>
            <a:r>
              <a:rPr sz="2750" spc="45" dirty="0">
                <a:solidFill>
                  <a:srgbClr val="000000"/>
                </a:solidFill>
              </a:rPr>
              <a:t>一个简单的翻译方案：</a:t>
            </a:r>
            <a:endParaRPr sz="2750"/>
          </a:p>
        </p:txBody>
      </p:sp>
      <p:sp>
        <p:nvSpPr>
          <p:cNvPr id="5" name="object 5"/>
          <p:cNvSpPr txBox="1"/>
          <p:nvPr/>
        </p:nvSpPr>
        <p:spPr>
          <a:xfrm>
            <a:off x="4509452" y="648715"/>
            <a:ext cx="3541395" cy="2019300"/>
          </a:xfrm>
          <a:prstGeom prst="rect">
            <a:avLst/>
          </a:prstGeom>
        </p:spPr>
        <p:txBody>
          <a:bodyPr vert="horz" wrap="square" lIns="0" tIns="64135" rIns="0" bIns="0" rtlCol="0">
            <a:spAutoFit/>
          </a:bodyPr>
          <a:lstStyle/>
          <a:p>
            <a:pPr marL="25400">
              <a:lnSpc>
                <a:spcPct val="100000"/>
              </a:lnSpc>
              <a:spcBef>
                <a:spcPts val="505"/>
              </a:spcBef>
            </a:pPr>
            <a:r>
              <a:rPr sz="2400" b="1" spc="5" dirty="0">
                <a:latin typeface="Times New Roman" panose="02020603050405020304"/>
                <a:cs typeface="Times New Roman" panose="02020603050405020304"/>
              </a:rPr>
              <a:t>E</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TR</a:t>
            </a:r>
            <a:endParaRPr sz="2400">
              <a:latin typeface="Times New Roman" panose="02020603050405020304"/>
              <a:cs typeface="Times New Roman" panose="02020603050405020304"/>
            </a:endParaRPr>
          </a:p>
          <a:p>
            <a:pPr marL="25400">
              <a:lnSpc>
                <a:spcPct val="100000"/>
              </a:lnSpc>
              <a:spcBef>
                <a:spcPts val="410"/>
              </a:spcBef>
            </a:pPr>
            <a:r>
              <a:rPr sz="2400" b="1" spc="20" dirty="0">
                <a:latin typeface="Times New Roman" panose="02020603050405020304"/>
                <a:cs typeface="Times New Roman" panose="02020603050405020304"/>
              </a:rPr>
              <a:t>R</a:t>
            </a:r>
            <a:r>
              <a:rPr sz="3525" b="1" i="1" spc="30" baseline="1000" dirty="0">
                <a:latin typeface="Symbol" panose="05050102010706020507"/>
                <a:cs typeface="Symbol" panose="05050102010706020507"/>
              </a:rPr>
              <a:t></a:t>
            </a:r>
            <a:r>
              <a:rPr sz="3525" b="1" i="1" spc="30" baseline="100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print('+') </a:t>
            </a:r>
            <a:r>
              <a:rPr sz="2400" b="1" dirty="0">
                <a:latin typeface="Times New Roman" panose="02020603050405020304"/>
                <a:cs typeface="Times New Roman" panose="02020603050405020304"/>
              </a:rPr>
              <a:t>}</a:t>
            </a:r>
            <a:r>
              <a:rPr sz="2400" b="1" spc="-7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R</a:t>
            </a:r>
            <a:r>
              <a:rPr sz="2400" b="1"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p>
            <a:pPr marR="42545" algn="ctr">
              <a:lnSpc>
                <a:spcPct val="100000"/>
              </a:lnSpc>
              <a:spcBef>
                <a:spcPts val="120"/>
              </a:spcBef>
            </a:pPr>
            <a:r>
              <a:rPr sz="2400" b="1" dirty="0">
                <a:latin typeface="Times New Roman" panose="02020603050405020304"/>
                <a:cs typeface="Times New Roman" panose="02020603050405020304"/>
              </a:rPr>
              <a:t>| -T { </a:t>
            </a:r>
            <a:r>
              <a:rPr sz="2400" b="1" spc="-5" dirty="0">
                <a:latin typeface="Times New Roman" panose="02020603050405020304"/>
                <a:cs typeface="Times New Roman" panose="02020603050405020304"/>
              </a:rPr>
              <a:t>print('-') </a:t>
            </a:r>
            <a:r>
              <a:rPr sz="2400" b="1" dirty="0">
                <a:latin typeface="Times New Roman" panose="02020603050405020304"/>
                <a:cs typeface="Times New Roman" panose="02020603050405020304"/>
              </a:rPr>
              <a:t>}</a:t>
            </a:r>
            <a:r>
              <a:rPr sz="2400" b="1" spc="-7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R</a:t>
            </a:r>
            <a:r>
              <a:rPr sz="2400" b="1"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p>
            <a:pPr marL="520700">
              <a:lnSpc>
                <a:spcPct val="100000"/>
              </a:lnSpc>
              <a:spcBef>
                <a:spcPts val="25"/>
              </a:spcBef>
            </a:pPr>
            <a:r>
              <a:rPr sz="2400" b="1" dirty="0">
                <a:latin typeface="Times New Roman" panose="02020603050405020304"/>
                <a:cs typeface="Times New Roman" panose="02020603050405020304"/>
              </a:rPr>
              <a:t>|</a:t>
            </a:r>
            <a:r>
              <a:rPr sz="2400" b="1" spc="-10" dirty="0">
                <a:latin typeface="Times New Roman" panose="02020603050405020304"/>
                <a:cs typeface="Times New Roman" panose="02020603050405020304"/>
              </a:rPr>
              <a:t> </a:t>
            </a:r>
            <a:r>
              <a:rPr sz="3525" b="1" i="1" spc="30" baseline="1000" dirty="0">
                <a:latin typeface="Symbol" panose="05050102010706020507"/>
                <a:cs typeface="Symbol" panose="05050102010706020507"/>
              </a:rPr>
              <a:t></a:t>
            </a:r>
            <a:endParaRPr sz="3525" baseline="1000">
              <a:latin typeface="Symbol" panose="05050102010706020507"/>
              <a:cs typeface="Symbol" panose="05050102010706020507"/>
            </a:endParaRPr>
          </a:p>
          <a:p>
            <a:pPr algn="ctr">
              <a:lnSpc>
                <a:spcPct val="100000"/>
              </a:lnSpc>
              <a:spcBef>
                <a:spcPts val="335"/>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num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print(num.val)</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6" name="object 6"/>
          <p:cNvSpPr txBox="1"/>
          <p:nvPr/>
        </p:nvSpPr>
        <p:spPr>
          <a:xfrm>
            <a:off x="307340" y="2337308"/>
            <a:ext cx="262128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a:cs typeface="Verdana" panose="020B0604030504040204"/>
              </a:rPr>
              <a:t>9-5+2</a:t>
            </a:r>
            <a:r>
              <a:rPr sz="3525" b="1" spc="75" baseline="1000" dirty="0">
                <a:latin typeface="黑体" panose="02010609060101010101" charset="-122"/>
                <a:cs typeface="黑体" panose="02010609060101010101" charset="-122"/>
              </a:rPr>
              <a:t>的分析树：</a:t>
            </a:r>
            <a:endParaRPr sz="3525" baseline="1000">
              <a:latin typeface="黑体" panose="02010609060101010101" charset="-122"/>
              <a:cs typeface="黑体" panose="02010609060101010101" charset="-122"/>
            </a:endParaRPr>
          </a:p>
        </p:txBody>
      </p:sp>
      <p:sp>
        <p:nvSpPr>
          <p:cNvPr id="7" name="object 7"/>
          <p:cNvSpPr txBox="1"/>
          <p:nvPr/>
        </p:nvSpPr>
        <p:spPr>
          <a:xfrm>
            <a:off x="3384550" y="2398267"/>
            <a:ext cx="1816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E</a:t>
            </a:r>
            <a:endParaRPr sz="1800">
              <a:latin typeface="Verdana" panose="020B0604030504040204"/>
              <a:cs typeface="Verdana" panose="020B0604030504040204"/>
            </a:endParaRPr>
          </a:p>
        </p:txBody>
      </p:sp>
      <p:sp>
        <p:nvSpPr>
          <p:cNvPr id="8" name="object 8"/>
          <p:cNvSpPr txBox="1"/>
          <p:nvPr/>
        </p:nvSpPr>
        <p:spPr>
          <a:xfrm>
            <a:off x="2559050" y="3129788"/>
            <a:ext cx="1816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T</a:t>
            </a:r>
            <a:endParaRPr sz="1800">
              <a:latin typeface="Verdana" panose="020B0604030504040204"/>
              <a:cs typeface="Verdana" panose="020B0604030504040204"/>
            </a:endParaRPr>
          </a:p>
        </p:txBody>
      </p:sp>
      <p:sp>
        <p:nvSpPr>
          <p:cNvPr id="9" name="object 9"/>
          <p:cNvSpPr txBox="1"/>
          <p:nvPr/>
        </p:nvSpPr>
        <p:spPr>
          <a:xfrm>
            <a:off x="4568825" y="3129788"/>
            <a:ext cx="204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R</a:t>
            </a:r>
            <a:endParaRPr sz="1800">
              <a:latin typeface="Verdana" panose="020B0604030504040204"/>
              <a:cs typeface="Verdana" panose="020B0604030504040204"/>
            </a:endParaRPr>
          </a:p>
        </p:txBody>
      </p:sp>
      <p:sp>
        <p:nvSpPr>
          <p:cNvPr id="10" name="object 10"/>
          <p:cNvSpPr txBox="1"/>
          <p:nvPr/>
        </p:nvSpPr>
        <p:spPr>
          <a:xfrm>
            <a:off x="1866900" y="3812540"/>
            <a:ext cx="1879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9</a:t>
            </a:r>
            <a:endParaRPr sz="1800">
              <a:latin typeface="Verdana" panose="020B0604030504040204"/>
              <a:cs typeface="Verdana" panose="020B0604030504040204"/>
            </a:endParaRPr>
          </a:p>
        </p:txBody>
      </p:sp>
      <p:sp>
        <p:nvSpPr>
          <p:cNvPr id="11" name="object 11"/>
          <p:cNvSpPr txBox="1"/>
          <p:nvPr/>
        </p:nvSpPr>
        <p:spPr>
          <a:xfrm>
            <a:off x="3998912" y="3812540"/>
            <a:ext cx="638810" cy="29972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b="1" dirty="0">
                <a:latin typeface="Verdana" panose="020B0604030504040204"/>
                <a:cs typeface="Verdana" panose="020B0604030504040204"/>
              </a:rPr>
              <a:t>-	T</a:t>
            </a:r>
            <a:endParaRPr sz="1800">
              <a:latin typeface="Verdana" panose="020B0604030504040204"/>
              <a:cs typeface="Verdana" panose="020B0604030504040204"/>
            </a:endParaRPr>
          </a:p>
        </p:txBody>
      </p:sp>
      <p:sp>
        <p:nvSpPr>
          <p:cNvPr id="12" name="object 12"/>
          <p:cNvSpPr txBox="1"/>
          <p:nvPr/>
        </p:nvSpPr>
        <p:spPr>
          <a:xfrm>
            <a:off x="7045325" y="3812540"/>
            <a:ext cx="204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R</a:t>
            </a:r>
            <a:endParaRPr sz="1800">
              <a:latin typeface="Verdana" panose="020B0604030504040204"/>
              <a:cs typeface="Verdana" panose="020B0604030504040204"/>
            </a:endParaRPr>
          </a:p>
        </p:txBody>
      </p:sp>
      <p:sp>
        <p:nvSpPr>
          <p:cNvPr id="13" name="object 13"/>
          <p:cNvSpPr txBox="1"/>
          <p:nvPr/>
        </p:nvSpPr>
        <p:spPr>
          <a:xfrm>
            <a:off x="4335462" y="4641595"/>
            <a:ext cx="1879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5</a:t>
            </a:r>
            <a:endParaRPr sz="1800">
              <a:latin typeface="Verdana" panose="020B0604030504040204"/>
              <a:cs typeface="Verdana" panose="020B0604030504040204"/>
            </a:endParaRPr>
          </a:p>
        </p:txBody>
      </p:sp>
      <p:sp>
        <p:nvSpPr>
          <p:cNvPr id="14" name="object 14"/>
          <p:cNvSpPr txBox="1"/>
          <p:nvPr/>
        </p:nvSpPr>
        <p:spPr>
          <a:xfrm>
            <a:off x="6507162" y="4641595"/>
            <a:ext cx="1816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T</a:t>
            </a:r>
            <a:endParaRPr sz="1800">
              <a:latin typeface="Verdana" panose="020B0604030504040204"/>
              <a:cs typeface="Verdana" panose="020B0604030504040204"/>
            </a:endParaRPr>
          </a:p>
        </p:txBody>
      </p:sp>
      <p:sp>
        <p:nvSpPr>
          <p:cNvPr id="15" name="object 15"/>
          <p:cNvSpPr txBox="1"/>
          <p:nvPr/>
        </p:nvSpPr>
        <p:spPr>
          <a:xfrm>
            <a:off x="8451850" y="4641595"/>
            <a:ext cx="204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R</a:t>
            </a:r>
            <a:endParaRPr sz="1800">
              <a:latin typeface="Verdana" panose="020B0604030504040204"/>
              <a:cs typeface="Verdana" panose="020B0604030504040204"/>
            </a:endParaRPr>
          </a:p>
        </p:txBody>
      </p:sp>
      <p:sp>
        <p:nvSpPr>
          <p:cNvPr id="16" name="object 16"/>
          <p:cNvSpPr txBox="1"/>
          <p:nvPr/>
        </p:nvSpPr>
        <p:spPr>
          <a:xfrm>
            <a:off x="6138862" y="5452364"/>
            <a:ext cx="1879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2</a:t>
            </a:r>
            <a:endParaRPr sz="1800">
              <a:latin typeface="Verdana" panose="020B0604030504040204"/>
              <a:cs typeface="Verdana" panose="020B0604030504040204"/>
            </a:endParaRPr>
          </a:p>
        </p:txBody>
      </p:sp>
      <p:sp>
        <p:nvSpPr>
          <p:cNvPr id="17" name="object 17"/>
          <p:cNvSpPr txBox="1"/>
          <p:nvPr/>
        </p:nvSpPr>
        <p:spPr>
          <a:xfrm>
            <a:off x="8502650" y="5428707"/>
            <a:ext cx="137160" cy="324485"/>
          </a:xfrm>
          <a:prstGeom prst="rect">
            <a:avLst/>
          </a:prstGeom>
        </p:spPr>
        <p:txBody>
          <a:bodyPr vert="horz" wrap="square" lIns="0" tIns="13970" rIns="0" bIns="0" rtlCol="0">
            <a:spAutoFit/>
          </a:bodyPr>
          <a:lstStyle/>
          <a:p>
            <a:pPr marL="12700">
              <a:lnSpc>
                <a:spcPct val="100000"/>
              </a:lnSpc>
              <a:spcBef>
                <a:spcPts val="110"/>
              </a:spcBef>
            </a:pPr>
            <a:r>
              <a:rPr sz="1950" b="1" i="1" spc="20" dirty="0">
                <a:latin typeface="Symbol" panose="05050102010706020507"/>
                <a:cs typeface="Symbol" panose="05050102010706020507"/>
              </a:rPr>
              <a:t></a:t>
            </a:r>
            <a:endParaRPr sz="1950">
              <a:latin typeface="Symbol" panose="05050102010706020507"/>
              <a:cs typeface="Symbol" panose="05050102010706020507"/>
            </a:endParaRPr>
          </a:p>
        </p:txBody>
      </p:sp>
      <p:sp>
        <p:nvSpPr>
          <p:cNvPr id="18" name="object 18"/>
          <p:cNvSpPr/>
          <p:nvPr/>
        </p:nvSpPr>
        <p:spPr>
          <a:xfrm>
            <a:off x="2646363" y="2771776"/>
            <a:ext cx="751840" cy="376555"/>
          </a:xfrm>
          <a:custGeom>
            <a:avLst/>
            <a:gdLst/>
            <a:ahLst/>
            <a:cxnLst/>
            <a:rect l="l" t="t" r="r" b="b"/>
            <a:pathLst>
              <a:path w="751839" h="376555">
                <a:moveTo>
                  <a:pt x="751273" y="0"/>
                </a:moveTo>
                <a:lnTo>
                  <a:pt x="0" y="376238"/>
                </a:lnTo>
              </a:path>
            </a:pathLst>
          </a:custGeom>
          <a:ln w="12700">
            <a:solidFill>
              <a:srgbClr val="000000"/>
            </a:solidFill>
          </a:ln>
        </p:spPr>
        <p:txBody>
          <a:bodyPr wrap="square" lIns="0" tIns="0" rIns="0" bIns="0" rtlCol="0"/>
          <a:lstStyle/>
          <a:p/>
        </p:txBody>
      </p:sp>
      <p:sp>
        <p:nvSpPr>
          <p:cNvPr id="19" name="object 19"/>
          <p:cNvSpPr/>
          <p:nvPr/>
        </p:nvSpPr>
        <p:spPr>
          <a:xfrm>
            <a:off x="3468818" y="2771776"/>
            <a:ext cx="1184275" cy="348615"/>
          </a:xfrm>
          <a:custGeom>
            <a:avLst/>
            <a:gdLst/>
            <a:ahLst/>
            <a:cxnLst/>
            <a:rect l="l" t="t" r="r" b="b"/>
            <a:pathLst>
              <a:path w="1184275" h="348614">
                <a:moveTo>
                  <a:pt x="0" y="0"/>
                </a:moveTo>
                <a:lnTo>
                  <a:pt x="1184144" y="348289"/>
                </a:lnTo>
              </a:path>
            </a:pathLst>
          </a:custGeom>
          <a:ln w="12700">
            <a:solidFill>
              <a:srgbClr val="000000"/>
            </a:solidFill>
          </a:ln>
        </p:spPr>
        <p:txBody>
          <a:bodyPr wrap="square" lIns="0" tIns="0" rIns="0" bIns="0" rtlCol="0"/>
          <a:lstStyle/>
          <a:p/>
        </p:txBody>
      </p:sp>
      <p:sp>
        <p:nvSpPr>
          <p:cNvPr id="20" name="object 20"/>
          <p:cNvSpPr/>
          <p:nvPr/>
        </p:nvSpPr>
        <p:spPr>
          <a:xfrm>
            <a:off x="1982788" y="3543301"/>
            <a:ext cx="608330" cy="263525"/>
          </a:xfrm>
          <a:custGeom>
            <a:avLst/>
            <a:gdLst/>
            <a:ahLst/>
            <a:cxnLst/>
            <a:rect l="l" t="t" r="r" b="b"/>
            <a:pathLst>
              <a:path w="608330" h="263525">
                <a:moveTo>
                  <a:pt x="608013" y="0"/>
                </a:moveTo>
                <a:lnTo>
                  <a:pt x="0" y="263525"/>
                </a:lnTo>
              </a:path>
            </a:pathLst>
          </a:custGeom>
          <a:ln w="12700">
            <a:solidFill>
              <a:srgbClr val="000000"/>
            </a:solidFill>
          </a:ln>
        </p:spPr>
        <p:txBody>
          <a:bodyPr wrap="square" lIns="0" tIns="0" rIns="0" bIns="0" rtlCol="0"/>
          <a:lstStyle/>
          <a:p/>
        </p:txBody>
      </p:sp>
      <p:sp>
        <p:nvSpPr>
          <p:cNvPr id="21" name="object 21"/>
          <p:cNvSpPr/>
          <p:nvPr/>
        </p:nvSpPr>
        <p:spPr>
          <a:xfrm>
            <a:off x="4176712" y="3505201"/>
            <a:ext cx="390525" cy="317500"/>
          </a:xfrm>
          <a:custGeom>
            <a:avLst/>
            <a:gdLst/>
            <a:ahLst/>
            <a:cxnLst/>
            <a:rect l="l" t="t" r="r" b="b"/>
            <a:pathLst>
              <a:path w="390525" h="317500">
                <a:moveTo>
                  <a:pt x="390525" y="0"/>
                </a:moveTo>
                <a:lnTo>
                  <a:pt x="0" y="317500"/>
                </a:lnTo>
              </a:path>
            </a:pathLst>
          </a:custGeom>
          <a:ln w="12700">
            <a:solidFill>
              <a:srgbClr val="000000"/>
            </a:solidFill>
          </a:ln>
        </p:spPr>
        <p:txBody>
          <a:bodyPr wrap="square" lIns="0" tIns="0" rIns="0" bIns="0" rtlCol="0"/>
          <a:lstStyle/>
          <a:p/>
        </p:txBody>
      </p:sp>
      <p:sp>
        <p:nvSpPr>
          <p:cNvPr id="22" name="object 22"/>
          <p:cNvSpPr/>
          <p:nvPr/>
        </p:nvSpPr>
        <p:spPr>
          <a:xfrm>
            <a:off x="4652962" y="3517901"/>
            <a:ext cx="1905" cy="304800"/>
          </a:xfrm>
          <a:custGeom>
            <a:avLst/>
            <a:gdLst/>
            <a:ahLst/>
            <a:cxnLst/>
            <a:rect l="l" t="t" r="r" b="b"/>
            <a:pathLst>
              <a:path w="1904" h="304800">
                <a:moveTo>
                  <a:pt x="0" y="0"/>
                </a:moveTo>
                <a:lnTo>
                  <a:pt x="1588" y="304800"/>
                </a:lnTo>
              </a:path>
            </a:pathLst>
          </a:custGeom>
          <a:ln w="12700">
            <a:solidFill>
              <a:srgbClr val="000000"/>
            </a:solidFill>
          </a:ln>
        </p:spPr>
        <p:txBody>
          <a:bodyPr wrap="square" lIns="0" tIns="0" rIns="0" bIns="0" rtlCol="0"/>
          <a:lstStyle/>
          <a:p/>
        </p:txBody>
      </p:sp>
      <p:sp>
        <p:nvSpPr>
          <p:cNvPr id="23" name="object 23"/>
          <p:cNvSpPr/>
          <p:nvPr/>
        </p:nvSpPr>
        <p:spPr>
          <a:xfrm>
            <a:off x="4811712" y="3492501"/>
            <a:ext cx="2266950" cy="342900"/>
          </a:xfrm>
          <a:custGeom>
            <a:avLst/>
            <a:gdLst/>
            <a:ahLst/>
            <a:cxnLst/>
            <a:rect l="l" t="t" r="r" b="b"/>
            <a:pathLst>
              <a:path w="2266950" h="342900">
                <a:moveTo>
                  <a:pt x="0" y="0"/>
                </a:moveTo>
                <a:lnTo>
                  <a:pt x="2266950" y="342900"/>
                </a:lnTo>
              </a:path>
            </a:pathLst>
          </a:custGeom>
          <a:ln w="12700">
            <a:solidFill>
              <a:srgbClr val="000000"/>
            </a:solidFill>
          </a:ln>
        </p:spPr>
        <p:txBody>
          <a:bodyPr wrap="square" lIns="0" tIns="0" rIns="0" bIns="0" rtlCol="0"/>
          <a:lstStyle/>
          <a:p/>
        </p:txBody>
      </p:sp>
      <p:sp>
        <p:nvSpPr>
          <p:cNvPr id="24" name="object 24"/>
          <p:cNvSpPr/>
          <p:nvPr/>
        </p:nvSpPr>
        <p:spPr>
          <a:xfrm>
            <a:off x="4378324" y="4213226"/>
            <a:ext cx="246379" cy="417830"/>
          </a:xfrm>
          <a:custGeom>
            <a:avLst/>
            <a:gdLst/>
            <a:ahLst/>
            <a:cxnLst/>
            <a:rect l="l" t="t" r="r" b="b"/>
            <a:pathLst>
              <a:path w="246379" h="417829">
                <a:moveTo>
                  <a:pt x="246063" y="0"/>
                </a:moveTo>
                <a:lnTo>
                  <a:pt x="0" y="417513"/>
                </a:lnTo>
              </a:path>
            </a:pathLst>
          </a:custGeom>
          <a:ln w="12700">
            <a:solidFill>
              <a:srgbClr val="000000"/>
            </a:solidFill>
          </a:ln>
        </p:spPr>
        <p:txBody>
          <a:bodyPr wrap="square" lIns="0" tIns="0" rIns="0" bIns="0" rtlCol="0"/>
          <a:lstStyle/>
          <a:p/>
        </p:txBody>
      </p:sp>
      <p:sp>
        <p:nvSpPr>
          <p:cNvPr id="25" name="object 25"/>
          <p:cNvSpPr/>
          <p:nvPr/>
        </p:nvSpPr>
        <p:spPr>
          <a:xfrm>
            <a:off x="6197599" y="4238626"/>
            <a:ext cx="852805" cy="393700"/>
          </a:xfrm>
          <a:custGeom>
            <a:avLst/>
            <a:gdLst/>
            <a:ahLst/>
            <a:cxnLst/>
            <a:rect l="l" t="t" r="r" b="b"/>
            <a:pathLst>
              <a:path w="852804" h="393700">
                <a:moveTo>
                  <a:pt x="852488" y="0"/>
                </a:moveTo>
                <a:lnTo>
                  <a:pt x="0" y="393700"/>
                </a:lnTo>
              </a:path>
            </a:pathLst>
          </a:custGeom>
          <a:ln w="12700">
            <a:solidFill>
              <a:srgbClr val="000000"/>
            </a:solidFill>
          </a:ln>
        </p:spPr>
        <p:txBody>
          <a:bodyPr wrap="square" lIns="0" tIns="0" rIns="0" bIns="0" rtlCol="0"/>
          <a:lstStyle/>
          <a:p/>
        </p:txBody>
      </p:sp>
      <p:sp>
        <p:nvSpPr>
          <p:cNvPr id="26" name="object 26"/>
          <p:cNvSpPr/>
          <p:nvPr/>
        </p:nvSpPr>
        <p:spPr>
          <a:xfrm>
            <a:off x="6616699" y="4251326"/>
            <a:ext cx="490855" cy="381000"/>
          </a:xfrm>
          <a:custGeom>
            <a:avLst/>
            <a:gdLst/>
            <a:ahLst/>
            <a:cxnLst/>
            <a:rect l="l" t="t" r="r" b="b"/>
            <a:pathLst>
              <a:path w="490854" h="381000">
                <a:moveTo>
                  <a:pt x="490538" y="0"/>
                </a:moveTo>
                <a:lnTo>
                  <a:pt x="0" y="381000"/>
                </a:lnTo>
              </a:path>
            </a:pathLst>
          </a:custGeom>
          <a:ln w="12700">
            <a:solidFill>
              <a:srgbClr val="000000"/>
            </a:solidFill>
          </a:ln>
        </p:spPr>
        <p:txBody>
          <a:bodyPr wrap="square" lIns="0" tIns="0" rIns="0" bIns="0" rtlCol="0"/>
          <a:lstStyle/>
          <a:p/>
        </p:txBody>
      </p:sp>
      <p:sp>
        <p:nvSpPr>
          <p:cNvPr id="27" name="object 27"/>
          <p:cNvSpPr/>
          <p:nvPr/>
        </p:nvSpPr>
        <p:spPr>
          <a:xfrm>
            <a:off x="7192962" y="4238626"/>
            <a:ext cx="1300480" cy="405130"/>
          </a:xfrm>
          <a:custGeom>
            <a:avLst/>
            <a:gdLst/>
            <a:ahLst/>
            <a:cxnLst/>
            <a:rect l="l" t="t" r="r" b="b"/>
            <a:pathLst>
              <a:path w="1300479" h="405129">
                <a:moveTo>
                  <a:pt x="0" y="0"/>
                </a:moveTo>
                <a:lnTo>
                  <a:pt x="1300163" y="404813"/>
                </a:lnTo>
              </a:path>
            </a:pathLst>
          </a:custGeom>
          <a:ln w="12700">
            <a:solidFill>
              <a:srgbClr val="000000"/>
            </a:solidFill>
          </a:ln>
        </p:spPr>
        <p:txBody>
          <a:bodyPr wrap="square" lIns="0" tIns="0" rIns="0" bIns="0" rtlCol="0"/>
          <a:lstStyle/>
          <a:p/>
        </p:txBody>
      </p:sp>
      <p:sp>
        <p:nvSpPr>
          <p:cNvPr id="28" name="object 28"/>
          <p:cNvSpPr/>
          <p:nvPr/>
        </p:nvSpPr>
        <p:spPr>
          <a:xfrm>
            <a:off x="6211887" y="5075237"/>
            <a:ext cx="361950" cy="368300"/>
          </a:xfrm>
          <a:custGeom>
            <a:avLst/>
            <a:gdLst/>
            <a:ahLst/>
            <a:cxnLst/>
            <a:rect l="l" t="t" r="r" b="b"/>
            <a:pathLst>
              <a:path w="361950" h="368300">
                <a:moveTo>
                  <a:pt x="361950" y="0"/>
                </a:moveTo>
                <a:lnTo>
                  <a:pt x="0" y="368300"/>
                </a:lnTo>
              </a:path>
            </a:pathLst>
          </a:custGeom>
          <a:ln w="12700">
            <a:solidFill>
              <a:srgbClr val="000000"/>
            </a:solidFill>
          </a:ln>
        </p:spPr>
        <p:txBody>
          <a:bodyPr wrap="square" lIns="0" tIns="0" rIns="0" bIns="0" rtlCol="0"/>
          <a:lstStyle/>
          <a:p/>
        </p:txBody>
      </p:sp>
      <p:sp>
        <p:nvSpPr>
          <p:cNvPr id="29" name="object 29"/>
          <p:cNvSpPr/>
          <p:nvPr/>
        </p:nvSpPr>
        <p:spPr>
          <a:xfrm>
            <a:off x="8610600" y="5062537"/>
            <a:ext cx="3175" cy="431800"/>
          </a:xfrm>
          <a:custGeom>
            <a:avLst/>
            <a:gdLst/>
            <a:ahLst/>
            <a:cxnLst/>
            <a:rect l="l" t="t" r="r" b="b"/>
            <a:pathLst>
              <a:path w="3175" h="431800">
                <a:moveTo>
                  <a:pt x="3175" y="0"/>
                </a:moveTo>
                <a:lnTo>
                  <a:pt x="0" y="431800"/>
                </a:lnTo>
              </a:path>
            </a:pathLst>
          </a:custGeom>
          <a:ln w="12700">
            <a:solidFill>
              <a:srgbClr val="000000"/>
            </a:solidFill>
          </a:ln>
        </p:spPr>
        <p:txBody>
          <a:bodyPr wrap="square" lIns="0" tIns="0" rIns="0" bIns="0" rtlCol="0"/>
          <a:lstStyle/>
          <a:p/>
        </p:txBody>
      </p:sp>
      <p:sp>
        <p:nvSpPr>
          <p:cNvPr id="30" name="object 30"/>
          <p:cNvSpPr txBox="1"/>
          <p:nvPr/>
        </p:nvSpPr>
        <p:spPr>
          <a:xfrm>
            <a:off x="464502" y="5832558"/>
            <a:ext cx="7072630" cy="384175"/>
          </a:xfrm>
          <a:prstGeom prst="rect">
            <a:avLst/>
          </a:prstGeom>
        </p:spPr>
        <p:txBody>
          <a:bodyPr vert="horz" wrap="square" lIns="0" tIns="12700" rIns="0" bIns="0" rtlCol="0">
            <a:spAutoFit/>
          </a:bodyPr>
          <a:lstStyle/>
          <a:p>
            <a:pPr marL="12700">
              <a:lnSpc>
                <a:spcPct val="100000"/>
              </a:lnSpc>
              <a:spcBef>
                <a:spcPts val="100"/>
              </a:spcBef>
            </a:pPr>
            <a:r>
              <a:rPr sz="2350" b="1" spc="50" dirty="0">
                <a:latin typeface="黑体" panose="02010609060101010101" charset="-122"/>
                <a:cs typeface="黑体" panose="02010609060101010101" charset="-122"/>
              </a:rPr>
              <a:t>语义动作作为相应产生式左部符号对应结点的子结点</a:t>
            </a:r>
            <a:endParaRPr sz="2350">
              <a:latin typeface="黑体" panose="02010609060101010101" charset="-122"/>
              <a:cs typeface="黑体" panose="02010609060101010101" charset="-122"/>
            </a:endParaRPr>
          </a:p>
        </p:txBody>
      </p:sp>
      <p:sp>
        <p:nvSpPr>
          <p:cNvPr id="31" name="object 31"/>
          <p:cNvSpPr txBox="1"/>
          <p:nvPr/>
        </p:nvSpPr>
        <p:spPr>
          <a:xfrm>
            <a:off x="464502" y="6260084"/>
            <a:ext cx="7829550" cy="391160"/>
          </a:xfrm>
          <a:prstGeom prst="rect">
            <a:avLst/>
          </a:prstGeom>
        </p:spPr>
        <p:txBody>
          <a:bodyPr vert="horz" wrap="square" lIns="0" tIns="12700" rIns="0" bIns="0" rtlCol="0">
            <a:spAutoFit/>
          </a:bodyPr>
          <a:lstStyle/>
          <a:p>
            <a:pPr marL="12700">
              <a:lnSpc>
                <a:spcPct val="100000"/>
              </a:lnSpc>
              <a:spcBef>
                <a:spcPts val="100"/>
              </a:spcBef>
            </a:pPr>
            <a:r>
              <a:rPr sz="3525" b="1" spc="75" baseline="1000" dirty="0">
                <a:latin typeface="黑体" panose="02010609060101010101" charset="-122"/>
                <a:cs typeface="黑体" panose="02010609060101010101" charset="-122"/>
              </a:rPr>
              <a:t>深度优先遍历树中结点，执行其中的动作，打印出</a:t>
            </a:r>
            <a:r>
              <a:rPr sz="2400" b="1" dirty="0">
                <a:latin typeface="Verdana" panose="020B0604030504040204"/>
                <a:cs typeface="Verdana" panose="020B0604030504040204"/>
              </a:rPr>
              <a:t>95-2+</a:t>
            </a:r>
            <a:endParaRPr sz="2400">
              <a:latin typeface="Verdana" panose="020B0604030504040204"/>
              <a:cs typeface="Verdana" panose="020B0604030504040204"/>
            </a:endParaRPr>
          </a:p>
        </p:txBody>
      </p:sp>
      <p:sp>
        <p:nvSpPr>
          <p:cNvPr id="32" name="object 32"/>
          <p:cNvSpPr/>
          <p:nvPr/>
        </p:nvSpPr>
        <p:spPr>
          <a:xfrm>
            <a:off x="2679700" y="3543300"/>
            <a:ext cx="548005" cy="304800"/>
          </a:xfrm>
          <a:custGeom>
            <a:avLst/>
            <a:gdLst/>
            <a:ahLst/>
            <a:cxnLst/>
            <a:rect l="l" t="t" r="r" b="b"/>
            <a:pathLst>
              <a:path w="548005" h="304800">
                <a:moveTo>
                  <a:pt x="0" y="0"/>
                </a:moveTo>
                <a:lnTo>
                  <a:pt x="547688" y="304800"/>
                </a:lnTo>
              </a:path>
            </a:pathLst>
          </a:custGeom>
          <a:ln w="12700">
            <a:solidFill>
              <a:srgbClr val="0000FF"/>
            </a:solidFill>
          </a:ln>
        </p:spPr>
        <p:txBody>
          <a:bodyPr wrap="square" lIns="0" tIns="0" rIns="0" bIns="0" rtlCol="0"/>
          <a:lstStyle/>
          <a:p/>
        </p:txBody>
      </p:sp>
      <p:sp>
        <p:nvSpPr>
          <p:cNvPr id="33" name="object 33"/>
          <p:cNvSpPr/>
          <p:nvPr/>
        </p:nvSpPr>
        <p:spPr>
          <a:xfrm>
            <a:off x="4740275" y="3517900"/>
            <a:ext cx="1054100" cy="344805"/>
          </a:xfrm>
          <a:custGeom>
            <a:avLst/>
            <a:gdLst/>
            <a:ahLst/>
            <a:cxnLst/>
            <a:rect l="l" t="t" r="r" b="b"/>
            <a:pathLst>
              <a:path w="1054100" h="344804">
                <a:moveTo>
                  <a:pt x="0" y="0"/>
                </a:moveTo>
                <a:lnTo>
                  <a:pt x="1054100" y="344488"/>
                </a:lnTo>
              </a:path>
            </a:pathLst>
          </a:custGeom>
          <a:ln w="12700">
            <a:solidFill>
              <a:srgbClr val="0000FF"/>
            </a:solidFill>
          </a:ln>
        </p:spPr>
        <p:txBody>
          <a:bodyPr wrap="square" lIns="0" tIns="0" rIns="0" bIns="0" rtlCol="0"/>
          <a:lstStyle/>
          <a:p/>
        </p:txBody>
      </p:sp>
      <p:sp>
        <p:nvSpPr>
          <p:cNvPr id="34" name="object 34"/>
          <p:cNvSpPr/>
          <p:nvPr/>
        </p:nvSpPr>
        <p:spPr>
          <a:xfrm>
            <a:off x="4695825" y="4227512"/>
            <a:ext cx="447675" cy="417830"/>
          </a:xfrm>
          <a:custGeom>
            <a:avLst/>
            <a:gdLst/>
            <a:ahLst/>
            <a:cxnLst/>
            <a:rect l="l" t="t" r="r" b="b"/>
            <a:pathLst>
              <a:path w="447675" h="417829">
                <a:moveTo>
                  <a:pt x="0" y="0"/>
                </a:moveTo>
                <a:lnTo>
                  <a:pt x="447675" y="417513"/>
                </a:lnTo>
              </a:path>
            </a:pathLst>
          </a:custGeom>
          <a:ln w="12700">
            <a:solidFill>
              <a:srgbClr val="0000FF"/>
            </a:solidFill>
          </a:ln>
        </p:spPr>
        <p:txBody>
          <a:bodyPr wrap="square" lIns="0" tIns="0" rIns="0" bIns="0" rtlCol="0"/>
          <a:lstStyle/>
          <a:p/>
        </p:txBody>
      </p:sp>
      <p:sp>
        <p:nvSpPr>
          <p:cNvPr id="35" name="object 35"/>
          <p:cNvSpPr/>
          <p:nvPr/>
        </p:nvSpPr>
        <p:spPr>
          <a:xfrm>
            <a:off x="7150100" y="4251325"/>
            <a:ext cx="274955" cy="368300"/>
          </a:xfrm>
          <a:custGeom>
            <a:avLst/>
            <a:gdLst/>
            <a:ahLst/>
            <a:cxnLst/>
            <a:rect l="l" t="t" r="r" b="b"/>
            <a:pathLst>
              <a:path w="274954" h="368300">
                <a:moveTo>
                  <a:pt x="0" y="0"/>
                </a:moveTo>
                <a:lnTo>
                  <a:pt x="274638" y="368300"/>
                </a:lnTo>
              </a:path>
            </a:pathLst>
          </a:custGeom>
          <a:ln w="12700">
            <a:solidFill>
              <a:srgbClr val="0000FF"/>
            </a:solidFill>
          </a:ln>
        </p:spPr>
        <p:txBody>
          <a:bodyPr wrap="square" lIns="0" tIns="0" rIns="0" bIns="0" rtlCol="0"/>
          <a:lstStyle/>
          <a:p/>
        </p:txBody>
      </p:sp>
      <p:sp>
        <p:nvSpPr>
          <p:cNvPr id="36" name="object 36"/>
          <p:cNvSpPr/>
          <p:nvPr/>
        </p:nvSpPr>
        <p:spPr>
          <a:xfrm>
            <a:off x="6629400" y="5062537"/>
            <a:ext cx="361950" cy="381000"/>
          </a:xfrm>
          <a:custGeom>
            <a:avLst/>
            <a:gdLst/>
            <a:ahLst/>
            <a:cxnLst/>
            <a:rect l="l" t="t" r="r" b="b"/>
            <a:pathLst>
              <a:path w="361950" h="381000">
                <a:moveTo>
                  <a:pt x="0" y="0"/>
                </a:moveTo>
                <a:lnTo>
                  <a:pt x="361950" y="381000"/>
                </a:lnTo>
              </a:path>
            </a:pathLst>
          </a:custGeom>
          <a:ln w="12700">
            <a:solidFill>
              <a:srgbClr val="0000FF"/>
            </a:solidFill>
          </a:ln>
        </p:spPr>
        <p:txBody>
          <a:bodyPr wrap="square" lIns="0" tIns="0" rIns="0" bIns="0" rtlCol="0"/>
          <a:lstStyle/>
          <a:p/>
        </p:txBody>
      </p:sp>
      <p:sp>
        <p:nvSpPr>
          <p:cNvPr id="37" name="object 37"/>
          <p:cNvSpPr txBox="1"/>
          <p:nvPr/>
        </p:nvSpPr>
        <p:spPr>
          <a:xfrm>
            <a:off x="2727325" y="3869664"/>
            <a:ext cx="1158875" cy="264795"/>
          </a:xfrm>
          <a:prstGeom prst="rect">
            <a:avLst/>
          </a:prstGeom>
        </p:spPr>
        <p:txBody>
          <a:bodyPr vert="horz" wrap="square" lIns="0" tIns="14604" rIns="0" bIns="0" rtlCol="0">
            <a:spAutoFit/>
          </a:bodyPr>
          <a:lstStyle/>
          <a:p>
            <a:pPr marL="12700">
              <a:lnSpc>
                <a:spcPct val="100000"/>
              </a:lnSpc>
              <a:spcBef>
                <a:spcPts val="115"/>
              </a:spcBef>
            </a:pPr>
            <a:r>
              <a:rPr sz="1550" b="1" spc="25" dirty="0">
                <a:solidFill>
                  <a:srgbClr val="0000FF"/>
                </a:solidFill>
                <a:latin typeface="宋体" panose="02010600030101010101" pitchFamily="2" charset="-122"/>
                <a:cs typeface="宋体" panose="02010600030101010101" pitchFamily="2" charset="-122"/>
              </a:rPr>
              <a:t>{print(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9</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p:txBody>
      </p:sp>
      <p:sp>
        <p:nvSpPr>
          <p:cNvPr id="38" name="object 38"/>
          <p:cNvSpPr txBox="1"/>
          <p:nvPr/>
        </p:nvSpPr>
        <p:spPr>
          <a:xfrm>
            <a:off x="5305425" y="3869664"/>
            <a:ext cx="1158875" cy="264795"/>
          </a:xfrm>
          <a:prstGeom prst="rect">
            <a:avLst/>
          </a:prstGeom>
        </p:spPr>
        <p:txBody>
          <a:bodyPr vert="horz" wrap="square" lIns="0" tIns="14604" rIns="0" bIns="0" rtlCol="0">
            <a:spAutoFit/>
          </a:bodyPr>
          <a:lstStyle/>
          <a:p>
            <a:pPr marL="12700">
              <a:lnSpc>
                <a:spcPct val="100000"/>
              </a:lnSpc>
              <a:spcBef>
                <a:spcPts val="115"/>
              </a:spcBef>
            </a:pPr>
            <a:r>
              <a:rPr sz="1550" b="1" spc="25" dirty="0">
                <a:solidFill>
                  <a:srgbClr val="0000FF"/>
                </a:solidFill>
                <a:latin typeface="宋体" panose="02010600030101010101" pitchFamily="2" charset="-122"/>
                <a:cs typeface="宋体" panose="02010600030101010101" pitchFamily="2" charset="-122"/>
              </a:rPr>
              <a:t>{print(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p:txBody>
      </p:sp>
      <p:sp>
        <p:nvSpPr>
          <p:cNvPr id="39" name="object 39"/>
          <p:cNvSpPr txBox="1"/>
          <p:nvPr/>
        </p:nvSpPr>
        <p:spPr>
          <a:xfrm>
            <a:off x="4725987" y="4586023"/>
            <a:ext cx="1520825" cy="330200"/>
          </a:xfrm>
          <a:prstGeom prst="rect">
            <a:avLst/>
          </a:prstGeom>
        </p:spPr>
        <p:txBody>
          <a:bodyPr vert="horz" wrap="square" lIns="0" tIns="12700" rIns="0" bIns="0" rtlCol="0">
            <a:spAutoFit/>
          </a:bodyPr>
          <a:lstStyle/>
          <a:p>
            <a:pPr marL="38100">
              <a:lnSpc>
                <a:spcPct val="100000"/>
              </a:lnSpc>
              <a:spcBef>
                <a:spcPts val="100"/>
              </a:spcBef>
            </a:pPr>
            <a:r>
              <a:rPr sz="1550" b="1" spc="25" dirty="0">
                <a:solidFill>
                  <a:srgbClr val="0000FF"/>
                </a:solidFill>
                <a:latin typeface="宋体" panose="02010600030101010101" pitchFamily="2" charset="-122"/>
                <a:cs typeface="宋体" panose="02010600030101010101" pitchFamily="2" charset="-122"/>
              </a:rPr>
              <a:t>{print(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5</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r>
              <a:rPr sz="1550" b="1" spc="-130" dirty="0">
                <a:solidFill>
                  <a:srgbClr val="0000FF"/>
                </a:solidFill>
                <a:latin typeface="宋体" panose="02010600030101010101" pitchFamily="2" charset="-122"/>
                <a:cs typeface="宋体" panose="02010600030101010101" pitchFamily="2" charset="-122"/>
              </a:rPr>
              <a:t> </a:t>
            </a:r>
            <a:r>
              <a:rPr sz="3000" b="1" baseline="-7000" dirty="0">
                <a:latin typeface="Verdana" panose="020B0604030504040204"/>
                <a:cs typeface="Verdana" panose="020B0604030504040204"/>
              </a:rPr>
              <a:t>+</a:t>
            </a:r>
            <a:endParaRPr sz="3000" baseline="-7000">
              <a:latin typeface="Verdana" panose="020B0604030504040204"/>
              <a:cs typeface="Verdana" panose="020B0604030504040204"/>
            </a:endParaRPr>
          </a:p>
        </p:txBody>
      </p:sp>
      <p:sp>
        <p:nvSpPr>
          <p:cNvPr id="40" name="object 40"/>
          <p:cNvSpPr txBox="1"/>
          <p:nvPr/>
        </p:nvSpPr>
        <p:spPr>
          <a:xfrm>
            <a:off x="7019925" y="4640808"/>
            <a:ext cx="1158875" cy="264795"/>
          </a:xfrm>
          <a:prstGeom prst="rect">
            <a:avLst/>
          </a:prstGeom>
        </p:spPr>
        <p:txBody>
          <a:bodyPr vert="horz" wrap="square" lIns="0" tIns="14604" rIns="0" bIns="0" rtlCol="0">
            <a:spAutoFit/>
          </a:bodyPr>
          <a:lstStyle/>
          <a:p>
            <a:pPr marL="12700">
              <a:lnSpc>
                <a:spcPct val="100000"/>
              </a:lnSpc>
              <a:spcBef>
                <a:spcPts val="115"/>
              </a:spcBef>
            </a:pPr>
            <a:r>
              <a:rPr sz="1550" b="1" spc="25" dirty="0">
                <a:solidFill>
                  <a:srgbClr val="0000FF"/>
                </a:solidFill>
                <a:latin typeface="宋体" panose="02010600030101010101" pitchFamily="2" charset="-122"/>
                <a:cs typeface="宋体" panose="02010600030101010101" pitchFamily="2" charset="-122"/>
              </a:rPr>
              <a:t>{print(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p:txBody>
      </p:sp>
      <p:sp>
        <p:nvSpPr>
          <p:cNvPr id="41" name="object 41"/>
          <p:cNvSpPr txBox="1"/>
          <p:nvPr/>
        </p:nvSpPr>
        <p:spPr>
          <a:xfrm>
            <a:off x="6578600" y="5421096"/>
            <a:ext cx="1158875" cy="264795"/>
          </a:xfrm>
          <a:prstGeom prst="rect">
            <a:avLst/>
          </a:prstGeom>
        </p:spPr>
        <p:txBody>
          <a:bodyPr vert="horz" wrap="square" lIns="0" tIns="14604" rIns="0" bIns="0" rtlCol="0">
            <a:spAutoFit/>
          </a:bodyPr>
          <a:lstStyle/>
          <a:p>
            <a:pPr marL="12700">
              <a:lnSpc>
                <a:spcPct val="100000"/>
              </a:lnSpc>
              <a:spcBef>
                <a:spcPts val="115"/>
              </a:spcBef>
            </a:pPr>
            <a:r>
              <a:rPr sz="1550" b="1" spc="25" dirty="0">
                <a:solidFill>
                  <a:srgbClr val="0000FF"/>
                </a:solidFill>
                <a:latin typeface="宋体" panose="02010600030101010101" pitchFamily="2" charset="-122"/>
                <a:cs typeface="宋体" panose="02010600030101010101" pitchFamily="2" charset="-122"/>
              </a:rPr>
              <a:t>{print(</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2</a:t>
            </a:r>
            <a:r>
              <a:rPr sz="1550" b="1" i="1" spc="25" dirty="0">
                <a:solidFill>
                  <a:srgbClr val="0000FF"/>
                </a:solidFill>
                <a:latin typeface="Symbol" panose="05050102010706020507"/>
                <a:cs typeface="Symbol" panose="05050102010706020507"/>
              </a:rPr>
              <a:t></a:t>
            </a:r>
            <a:r>
              <a:rPr sz="1550" b="1" spc="25" dirty="0">
                <a:solidFill>
                  <a:srgbClr val="0000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p:txBody>
      </p:sp>
      <p:sp>
        <p:nvSpPr>
          <p:cNvPr id="42" name="object 42"/>
          <p:cNvSpPr txBox="1"/>
          <p:nvPr/>
        </p:nvSpPr>
        <p:spPr>
          <a:xfrm>
            <a:off x="383540" y="237922"/>
            <a:ext cx="2778760" cy="563880"/>
          </a:xfrm>
          <a:prstGeom prst="rect">
            <a:avLst/>
          </a:prstGeom>
        </p:spPr>
        <p:txBody>
          <a:bodyPr vert="horz" wrap="square" lIns="0" tIns="16510" rIns="0" bIns="0" rtlCol="0">
            <a:spAutoFit/>
          </a:bodyPr>
          <a:lstStyle/>
          <a:p>
            <a:pPr marL="12700">
              <a:lnSpc>
                <a:spcPct val="100000"/>
              </a:lnSpc>
              <a:spcBef>
                <a:spcPts val="130"/>
              </a:spcBef>
            </a:pPr>
            <a:r>
              <a:rPr sz="3500" b="1" spc="95" dirty="0">
                <a:solidFill>
                  <a:srgbClr val="FF3300"/>
                </a:solidFill>
                <a:latin typeface="黑体" panose="02010609060101010101" charset="-122"/>
                <a:cs typeface="黑体" panose="02010609060101010101" charset="-122"/>
              </a:rPr>
              <a:t>翻译方案示例</a:t>
            </a:r>
            <a:endParaRPr sz="3500">
              <a:latin typeface="黑体" panose="02010609060101010101" charset="-122"/>
              <a:cs typeface="黑体" panose="02010609060101010101" charset="-122"/>
            </a:endParaRPr>
          </a:p>
        </p:txBody>
      </p:sp>
      <p:sp>
        <p:nvSpPr>
          <p:cNvPr id="43" name="object 43"/>
          <p:cNvSpPr/>
          <p:nvPr/>
        </p:nvSpPr>
        <p:spPr>
          <a:xfrm>
            <a:off x="460248" y="2993135"/>
            <a:ext cx="1432559" cy="463296"/>
          </a:xfrm>
          <a:prstGeom prst="rect">
            <a:avLst/>
          </a:prstGeom>
          <a:blipFill>
            <a:blip r:embed="rId1" cstate="print"/>
            <a:stretch>
              <a:fillRect/>
            </a:stretch>
          </a:blipFill>
        </p:spPr>
        <p:txBody>
          <a:bodyPr wrap="square" lIns="0" tIns="0" rIns="0" bIns="0" rtlCol="0"/>
          <a:lstStyle/>
          <a:p/>
        </p:txBody>
      </p:sp>
      <p:sp>
        <p:nvSpPr>
          <p:cNvPr id="44" name="object 44"/>
          <p:cNvSpPr/>
          <p:nvPr/>
        </p:nvSpPr>
        <p:spPr>
          <a:xfrm>
            <a:off x="417576" y="2974848"/>
            <a:ext cx="1505712" cy="573024"/>
          </a:xfrm>
          <a:prstGeom prst="rect">
            <a:avLst/>
          </a:prstGeom>
          <a:blipFill>
            <a:blip r:embed="rId2" cstate="print"/>
            <a:stretch>
              <a:fillRect/>
            </a:stretch>
          </a:blipFill>
        </p:spPr>
        <p:txBody>
          <a:bodyPr wrap="square" lIns="0" tIns="0" rIns="0" bIns="0" rtlCol="0"/>
          <a:lstStyle/>
          <a:p/>
        </p:txBody>
      </p:sp>
      <p:sp>
        <p:nvSpPr>
          <p:cNvPr id="45" name="object 45"/>
          <p:cNvSpPr/>
          <p:nvPr/>
        </p:nvSpPr>
        <p:spPr>
          <a:xfrm>
            <a:off x="507151" y="3020625"/>
            <a:ext cx="1338828" cy="369331"/>
          </a:xfrm>
          <a:prstGeom prst="rect">
            <a:avLst/>
          </a:prstGeom>
          <a:blipFill>
            <a:blip r:embed="rId3" cstate="print"/>
            <a:stretch>
              <a:fillRect/>
            </a:stretch>
          </a:blipFill>
        </p:spPr>
        <p:txBody>
          <a:bodyPr wrap="square" lIns="0" tIns="0" rIns="0" bIns="0" rtlCol="0"/>
          <a:lstStyle/>
          <a:p/>
        </p:txBody>
      </p:sp>
      <p:sp>
        <p:nvSpPr>
          <p:cNvPr id="46" name="object 46"/>
          <p:cNvSpPr/>
          <p:nvPr/>
        </p:nvSpPr>
        <p:spPr>
          <a:xfrm>
            <a:off x="507152" y="3020625"/>
            <a:ext cx="1339215" cy="369570"/>
          </a:xfrm>
          <a:custGeom>
            <a:avLst/>
            <a:gdLst/>
            <a:ahLst/>
            <a:cxnLst/>
            <a:rect l="l" t="t" r="r" b="b"/>
            <a:pathLst>
              <a:path w="1339214" h="369570">
                <a:moveTo>
                  <a:pt x="0" y="0"/>
                </a:moveTo>
                <a:lnTo>
                  <a:pt x="1338828" y="0"/>
                </a:lnTo>
                <a:lnTo>
                  <a:pt x="1338828" y="369332"/>
                </a:lnTo>
                <a:lnTo>
                  <a:pt x="0" y="369332"/>
                </a:lnTo>
                <a:lnTo>
                  <a:pt x="0" y="0"/>
                </a:lnTo>
                <a:close/>
              </a:path>
            </a:pathLst>
          </a:custGeom>
          <a:ln w="9525">
            <a:solidFill>
              <a:srgbClr val="F9F9F9"/>
            </a:solidFill>
          </a:ln>
        </p:spPr>
        <p:txBody>
          <a:bodyPr wrap="square" lIns="0" tIns="0" rIns="0" bIns="0" rtlCol="0"/>
          <a:lstStyle/>
          <a:p/>
        </p:txBody>
      </p:sp>
      <p:sp>
        <p:nvSpPr>
          <p:cNvPr id="47" name="object 47"/>
          <p:cNvSpPr/>
          <p:nvPr/>
        </p:nvSpPr>
        <p:spPr>
          <a:xfrm>
            <a:off x="1012313" y="2708920"/>
            <a:ext cx="165735" cy="334645"/>
          </a:xfrm>
          <a:custGeom>
            <a:avLst/>
            <a:gdLst/>
            <a:ahLst/>
            <a:cxnLst/>
            <a:rect l="l" t="t" r="r" b="b"/>
            <a:pathLst>
              <a:path w="165734" h="334644">
                <a:moveTo>
                  <a:pt x="126933" y="66605"/>
                </a:moveTo>
                <a:lnTo>
                  <a:pt x="0" y="330517"/>
                </a:lnTo>
                <a:lnTo>
                  <a:pt x="8583" y="334646"/>
                </a:lnTo>
                <a:lnTo>
                  <a:pt x="135516" y="70734"/>
                </a:lnTo>
                <a:lnTo>
                  <a:pt x="126933" y="66605"/>
                </a:lnTo>
                <a:close/>
              </a:path>
              <a:path w="165734" h="334644">
                <a:moveTo>
                  <a:pt x="165099" y="55161"/>
                </a:moveTo>
                <a:lnTo>
                  <a:pt x="132437" y="55161"/>
                </a:lnTo>
                <a:lnTo>
                  <a:pt x="141021" y="59288"/>
                </a:lnTo>
                <a:lnTo>
                  <a:pt x="135516" y="70734"/>
                </a:lnTo>
                <a:lnTo>
                  <a:pt x="165559" y="85183"/>
                </a:lnTo>
                <a:lnTo>
                  <a:pt x="165099" y="55161"/>
                </a:lnTo>
                <a:close/>
              </a:path>
              <a:path w="165734" h="334644">
                <a:moveTo>
                  <a:pt x="132437" y="55161"/>
                </a:moveTo>
                <a:lnTo>
                  <a:pt x="126933" y="66605"/>
                </a:lnTo>
                <a:lnTo>
                  <a:pt x="135516" y="70734"/>
                </a:lnTo>
                <a:lnTo>
                  <a:pt x="141021" y="59288"/>
                </a:lnTo>
                <a:lnTo>
                  <a:pt x="132437" y="55161"/>
                </a:lnTo>
                <a:close/>
              </a:path>
              <a:path w="165734" h="334644">
                <a:moveTo>
                  <a:pt x="164252" y="0"/>
                </a:moveTo>
                <a:lnTo>
                  <a:pt x="96889" y="52156"/>
                </a:lnTo>
                <a:lnTo>
                  <a:pt x="126933" y="66605"/>
                </a:lnTo>
                <a:lnTo>
                  <a:pt x="132437" y="55161"/>
                </a:lnTo>
                <a:lnTo>
                  <a:pt x="165099" y="55161"/>
                </a:lnTo>
                <a:lnTo>
                  <a:pt x="164252" y="0"/>
                </a:lnTo>
                <a:close/>
              </a:path>
            </a:pathLst>
          </a:custGeom>
          <a:solidFill>
            <a:srgbClr val="000000"/>
          </a:solidFill>
        </p:spPr>
        <p:txBody>
          <a:bodyPr wrap="square" lIns="0" tIns="0" rIns="0" bIns="0" rtlCol="0"/>
          <a:lstStyle/>
          <a:p/>
        </p:txBody>
      </p:sp>
      <p:sp>
        <p:nvSpPr>
          <p:cNvPr id="48" name="object 48"/>
          <p:cNvSpPr/>
          <p:nvPr/>
        </p:nvSpPr>
        <p:spPr>
          <a:xfrm>
            <a:off x="7598664" y="5654039"/>
            <a:ext cx="1429512" cy="460248"/>
          </a:xfrm>
          <a:prstGeom prst="rect">
            <a:avLst/>
          </a:prstGeom>
          <a:blipFill>
            <a:blip r:embed="rId4" cstate="print"/>
            <a:stretch>
              <a:fillRect/>
            </a:stretch>
          </a:blipFill>
        </p:spPr>
        <p:txBody>
          <a:bodyPr wrap="square" lIns="0" tIns="0" rIns="0" bIns="0" rtlCol="0"/>
          <a:lstStyle/>
          <a:p/>
        </p:txBody>
      </p:sp>
      <p:sp>
        <p:nvSpPr>
          <p:cNvPr id="49" name="object 49"/>
          <p:cNvSpPr/>
          <p:nvPr/>
        </p:nvSpPr>
        <p:spPr>
          <a:xfrm>
            <a:off x="7552943" y="5632703"/>
            <a:ext cx="1505711" cy="573023"/>
          </a:xfrm>
          <a:prstGeom prst="rect">
            <a:avLst/>
          </a:prstGeom>
          <a:blipFill>
            <a:blip r:embed="rId2" cstate="print"/>
            <a:stretch>
              <a:fillRect/>
            </a:stretch>
          </a:blipFill>
        </p:spPr>
        <p:txBody>
          <a:bodyPr wrap="square" lIns="0" tIns="0" rIns="0" bIns="0" rtlCol="0"/>
          <a:lstStyle/>
          <a:p/>
        </p:txBody>
      </p:sp>
      <p:sp>
        <p:nvSpPr>
          <p:cNvPr id="50" name="object 50"/>
          <p:cNvSpPr/>
          <p:nvPr/>
        </p:nvSpPr>
        <p:spPr>
          <a:xfrm>
            <a:off x="7643662" y="5679249"/>
            <a:ext cx="1338827" cy="369332"/>
          </a:xfrm>
          <a:prstGeom prst="rect">
            <a:avLst/>
          </a:prstGeom>
          <a:blipFill>
            <a:blip r:embed="rId5" cstate="print"/>
            <a:stretch>
              <a:fillRect/>
            </a:stretch>
          </a:blipFill>
        </p:spPr>
        <p:txBody>
          <a:bodyPr wrap="square" lIns="0" tIns="0" rIns="0" bIns="0" rtlCol="0"/>
          <a:lstStyle/>
          <a:p/>
        </p:txBody>
      </p:sp>
      <p:sp>
        <p:nvSpPr>
          <p:cNvPr id="51" name="object 51"/>
          <p:cNvSpPr/>
          <p:nvPr/>
        </p:nvSpPr>
        <p:spPr>
          <a:xfrm>
            <a:off x="7643662" y="5679249"/>
            <a:ext cx="1339215" cy="369570"/>
          </a:xfrm>
          <a:custGeom>
            <a:avLst/>
            <a:gdLst/>
            <a:ahLst/>
            <a:cxnLst/>
            <a:rect l="l" t="t" r="r" b="b"/>
            <a:pathLst>
              <a:path w="1339215" h="369570">
                <a:moveTo>
                  <a:pt x="0" y="0"/>
                </a:moveTo>
                <a:lnTo>
                  <a:pt x="1338828" y="0"/>
                </a:lnTo>
                <a:lnTo>
                  <a:pt x="1338828" y="369332"/>
                </a:lnTo>
                <a:lnTo>
                  <a:pt x="0" y="369332"/>
                </a:lnTo>
                <a:lnTo>
                  <a:pt x="0" y="0"/>
                </a:lnTo>
                <a:close/>
              </a:path>
            </a:pathLst>
          </a:custGeom>
          <a:ln w="9525">
            <a:solidFill>
              <a:srgbClr val="F9F9F9"/>
            </a:solidFill>
          </a:ln>
        </p:spPr>
        <p:txBody>
          <a:bodyPr wrap="square" lIns="0" tIns="0" rIns="0" bIns="0" rtlCol="0"/>
          <a:lstStyle/>
          <a:p/>
        </p:txBody>
      </p:sp>
      <p:sp>
        <p:nvSpPr>
          <p:cNvPr id="52" name="object 52"/>
          <p:cNvSpPr txBox="1"/>
          <p:nvPr/>
        </p:nvSpPr>
        <p:spPr>
          <a:xfrm>
            <a:off x="7638900" y="5723635"/>
            <a:ext cx="1348740" cy="299720"/>
          </a:xfrm>
          <a:prstGeom prst="rect">
            <a:avLst/>
          </a:prstGeom>
        </p:spPr>
        <p:txBody>
          <a:bodyPr vert="horz" wrap="square" lIns="0" tIns="12700" rIns="0" bIns="0" rtlCol="0">
            <a:spAutoFit/>
          </a:bodyPr>
          <a:lstStyle/>
          <a:p>
            <a:pPr marL="95885">
              <a:lnSpc>
                <a:spcPct val="100000"/>
              </a:lnSpc>
              <a:spcBef>
                <a:spcPts val="100"/>
              </a:spcBef>
            </a:pPr>
            <a:r>
              <a:rPr sz="1800" dirty="0">
                <a:latin typeface="黑体" panose="02010609060101010101" charset="-122"/>
                <a:cs typeface="黑体" panose="02010609060101010101" charset="-122"/>
              </a:rPr>
              <a:t>后缀表达式</a:t>
            </a:r>
            <a:endParaRPr sz="1800">
              <a:latin typeface="黑体" panose="02010609060101010101" charset="-122"/>
              <a:cs typeface="黑体" panose="02010609060101010101" charset="-122"/>
            </a:endParaRPr>
          </a:p>
        </p:txBody>
      </p:sp>
      <p:sp>
        <p:nvSpPr>
          <p:cNvPr id="53" name="object 53"/>
          <p:cNvSpPr/>
          <p:nvPr/>
        </p:nvSpPr>
        <p:spPr>
          <a:xfrm>
            <a:off x="8116823" y="6045503"/>
            <a:ext cx="121285" cy="287020"/>
          </a:xfrm>
          <a:custGeom>
            <a:avLst/>
            <a:gdLst/>
            <a:ahLst/>
            <a:cxnLst/>
            <a:rect l="l" t="t" r="r" b="b"/>
            <a:pathLst>
              <a:path w="121284" h="287020">
                <a:moveTo>
                  <a:pt x="0" y="202080"/>
                </a:moveTo>
                <a:lnTo>
                  <a:pt x="8594" y="286840"/>
                </a:lnTo>
                <a:lnTo>
                  <a:pt x="71191" y="229158"/>
                </a:lnTo>
                <a:lnTo>
                  <a:pt x="35570" y="229158"/>
                </a:lnTo>
                <a:lnTo>
                  <a:pt x="26664" y="225779"/>
                </a:lnTo>
                <a:lnTo>
                  <a:pt x="31169" y="213905"/>
                </a:lnTo>
                <a:lnTo>
                  <a:pt x="0" y="202080"/>
                </a:lnTo>
                <a:close/>
              </a:path>
              <a:path w="121284" h="287020">
                <a:moveTo>
                  <a:pt x="31169" y="213905"/>
                </a:moveTo>
                <a:lnTo>
                  <a:pt x="26664" y="225779"/>
                </a:lnTo>
                <a:lnTo>
                  <a:pt x="35570" y="229158"/>
                </a:lnTo>
                <a:lnTo>
                  <a:pt x="40074" y="217284"/>
                </a:lnTo>
                <a:lnTo>
                  <a:pt x="31169" y="213905"/>
                </a:lnTo>
                <a:close/>
              </a:path>
              <a:path w="121284" h="287020">
                <a:moveTo>
                  <a:pt x="40074" y="217284"/>
                </a:moveTo>
                <a:lnTo>
                  <a:pt x="35570" y="229158"/>
                </a:lnTo>
                <a:lnTo>
                  <a:pt x="71191" y="229158"/>
                </a:lnTo>
                <a:lnTo>
                  <a:pt x="40074" y="217284"/>
                </a:lnTo>
                <a:close/>
              </a:path>
              <a:path w="121284" h="287020">
                <a:moveTo>
                  <a:pt x="112318" y="0"/>
                </a:moveTo>
                <a:lnTo>
                  <a:pt x="31169" y="213905"/>
                </a:lnTo>
                <a:lnTo>
                  <a:pt x="40074" y="217284"/>
                </a:lnTo>
                <a:lnTo>
                  <a:pt x="121225" y="3378"/>
                </a:lnTo>
                <a:lnTo>
                  <a:pt x="112318" y="0"/>
                </a:lnTo>
                <a:close/>
              </a:path>
            </a:pathLst>
          </a:custGeom>
          <a:solidFill>
            <a:srgbClr val="000000"/>
          </a:solidFill>
        </p:spPr>
        <p:txBody>
          <a:bodyPr wrap="square" lIns="0" tIns="0" rIns="0" bIns="0" rtlCol="0"/>
          <a:lstStyle/>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3592829" cy="623570"/>
          </a:xfrm>
          <a:prstGeom prst="rect">
            <a:avLst/>
          </a:prstGeom>
        </p:spPr>
        <p:txBody>
          <a:bodyPr vert="horz" wrap="square" lIns="0" tIns="15240" rIns="0" bIns="0" rtlCol="0">
            <a:spAutoFit/>
          </a:bodyPr>
          <a:lstStyle/>
          <a:p>
            <a:pPr marL="12700">
              <a:lnSpc>
                <a:spcPct val="100000"/>
              </a:lnSpc>
              <a:spcBef>
                <a:spcPts val="120"/>
              </a:spcBef>
            </a:pPr>
            <a:r>
              <a:rPr sz="3900" spc="90" dirty="0"/>
              <a:t>翻译方案的设计</a:t>
            </a:r>
            <a:endParaRPr sz="3900"/>
          </a:p>
        </p:txBody>
      </p:sp>
      <p:sp>
        <p:nvSpPr>
          <p:cNvPr id="5" name="object 5"/>
          <p:cNvSpPr txBox="1"/>
          <p:nvPr/>
        </p:nvSpPr>
        <p:spPr>
          <a:xfrm>
            <a:off x="307340" y="1134160"/>
            <a:ext cx="6590030" cy="1435100"/>
          </a:xfrm>
          <a:prstGeom prst="rect">
            <a:avLst/>
          </a:prstGeom>
        </p:spPr>
        <p:txBody>
          <a:bodyPr vert="horz" wrap="square" lIns="0" tIns="116205" rIns="0" bIns="0" rtlCol="0">
            <a:spAutoFit/>
          </a:bodyPr>
          <a:lstStyle/>
          <a:p>
            <a:pPr marL="355600" indent="-342900">
              <a:lnSpc>
                <a:spcPct val="100000"/>
              </a:lnSpc>
              <a:spcBef>
                <a:spcPts val="91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对于</a:t>
            </a:r>
            <a:r>
              <a:rPr sz="2800" b="1" spc="5" dirty="0">
                <a:latin typeface="Times New Roman" panose="02020603050405020304"/>
                <a:cs typeface="Times New Roman" panose="02020603050405020304"/>
              </a:rPr>
              <a:t>S</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a:p>
            <a:pPr marL="755650" lvl="1" indent="-285750">
              <a:lnSpc>
                <a:spcPct val="100000"/>
              </a:lnSpc>
              <a:spcBef>
                <a:spcPts val="6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为每一个语义规则建立一个包含赋值的动作</a:t>
            </a:r>
            <a:endParaRPr sz="3525" baseline="1000">
              <a:latin typeface="黑体" panose="02010609060101010101" charset="-122"/>
              <a:cs typeface="黑体" panose="02010609060101010101" charset="-122"/>
            </a:endParaRPr>
          </a:p>
          <a:p>
            <a:pPr marL="755650" lvl="1" indent="-285750">
              <a:lnSpc>
                <a:spcPct val="100000"/>
              </a:lnSpc>
              <a:spcBef>
                <a:spcPts val="5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把这个动作放在相应的产生式右边末尾</a:t>
            </a:r>
            <a:endParaRPr sz="3525" baseline="1000">
              <a:latin typeface="黑体" panose="02010609060101010101" charset="-122"/>
              <a:cs typeface="黑体" panose="02010609060101010101" charset="-122"/>
            </a:endParaRPr>
          </a:p>
        </p:txBody>
      </p:sp>
      <p:sp>
        <p:nvSpPr>
          <p:cNvPr id="6" name="object 6"/>
          <p:cNvSpPr txBox="1"/>
          <p:nvPr/>
        </p:nvSpPr>
        <p:spPr>
          <a:xfrm>
            <a:off x="281940" y="3003872"/>
            <a:ext cx="1758314" cy="962660"/>
          </a:xfrm>
          <a:prstGeom prst="rect">
            <a:avLst/>
          </a:prstGeom>
        </p:spPr>
        <p:txBody>
          <a:bodyPr vert="horz" wrap="square" lIns="0" tIns="93345" rIns="0" bIns="0" rtlCol="0">
            <a:spAutoFit/>
          </a:bodyPr>
          <a:lstStyle/>
          <a:p>
            <a:pPr marL="38100">
              <a:lnSpc>
                <a:spcPct val="100000"/>
              </a:lnSpc>
              <a:spcBef>
                <a:spcPts val="735"/>
              </a:spcBef>
            </a:pPr>
            <a:r>
              <a:rPr sz="2750" b="1" spc="45" dirty="0">
                <a:latin typeface="黑体" panose="02010609060101010101" charset="-122"/>
                <a:cs typeface="黑体" panose="02010609060101010101" charset="-122"/>
              </a:rPr>
              <a:t>例：</a:t>
            </a:r>
            <a:r>
              <a:rPr sz="2350" b="1" spc="50" dirty="0">
                <a:latin typeface="黑体" panose="02010609060101010101" charset="-122"/>
                <a:cs typeface="黑体" panose="02010609060101010101" charset="-122"/>
              </a:rPr>
              <a:t>产生式</a:t>
            </a:r>
            <a:endParaRPr sz="2350">
              <a:latin typeface="黑体" panose="02010609060101010101" charset="-122"/>
              <a:cs typeface="黑体" panose="02010609060101010101" charset="-122"/>
            </a:endParaRPr>
          </a:p>
          <a:p>
            <a:pPr marL="571500">
              <a:lnSpc>
                <a:spcPct val="100000"/>
              </a:lnSpc>
              <a:spcBef>
                <a:spcPts val="560"/>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p:txBody>
      </p:sp>
      <p:sp>
        <p:nvSpPr>
          <p:cNvPr id="7" name="object 7"/>
          <p:cNvSpPr txBox="1"/>
          <p:nvPr/>
        </p:nvSpPr>
        <p:spPr>
          <a:xfrm>
            <a:off x="2344102" y="3055540"/>
            <a:ext cx="2491740" cy="910590"/>
          </a:xfrm>
          <a:prstGeom prst="rect">
            <a:avLst/>
          </a:prstGeom>
        </p:spPr>
        <p:txBody>
          <a:bodyPr vert="horz" wrap="square" lIns="0" tIns="92710" rIns="0" bIns="0" rtlCol="0">
            <a:spAutoFit/>
          </a:bodyPr>
          <a:lstStyle/>
          <a:p>
            <a:pPr marL="66675">
              <a:lnSpc>
                <a:spcPct val="100000"/>
              </a:lnSpc>
              <a:spcBef>
                <a:spcPts val="730"/>
              </a:spcBef>
            </a:pPr>
            <a:r>
              <a:rPr sz="2350" b="1" spc="50" dirty="0">
                <a:latin typeface="黑体" panose="02010609060101010101" charset="-122"/>
                <a:cs typeface="黑体" panose="02010609060101010101" charset="-122"/>
              </a:rPr>
              <a:t>语义规则</a:t>
            </a:r>
            <a:endParaRPr sz="2350">
              <a:latin typeface="黑体" panose="02010609060101010101" charset="-122"/>
              <a:cs typeface="黑体" panose="02010609060101010101" charset="-122"/>
            </a:endParaRPr>
          </a:p>
          <a:p>
            <a:pPr marL="38100">
              <a:lnSpc>
                <a:spcPct val="100000"/>
              </a:lnSpc>
              <a:spcBef>
                <a:spcPts val="635"/>
              </a:spcBef>
            </a:pPr>
            <a:r>
              <a:rPr sz="2400" b="1" spc="-5" dirty="0">
                <a:latin typeface="Times New Roman" panose="02020603050405020304"/>
                <a:cs typeface="Times New Roman" panose="02020603050405020304"/>
              </a:rPr>
              <a:t>T.val=T</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.val*F.val</a:t>
            </a:r>
            <a:endParaRPr sz="2400">
              <a:latin typeface="Times New Roman" panose="02020603050405020304"/>
              <a:cs typeface="Times New Roman" panose="02020603050405020304"/>
            </a:endParaRPr>
          </a:p>
        </p:txBody>
      </p:sp>
      <p:sp>
        <p:nvSpPr>
          <p:cNvPr id="8" name="object 8"/>
          <p:cNvSpPr txBox="1"/>
          <p:nvPr/>
        </p:nvSpPr>
        <p:spPr>
          <a:xfrm>
            <a:off x="281940" y="4384288"/>
            <a:ext cx="4565650" cy="892810"/>
          </a:xfrm>
          <a:prstGeom prst="rect">
            <a:avLst/>
          </a:prstGeom>
        </p:spPr>
        <p:txBody>
          <a:bodyPr vert="horz" wrap="square" lIns="0" tIns="83185" rIns="0" bIns="0" rtlCol="0">
            <a:spAutoFit/>
          </a:bodyPr>
          <a:lstStyle/>
          <a:p>
            <a:pPr marL="38100">
              <a:lnSpc>
                <a:spcPct val="100000"/>
              </a:lnSpc>
              <a:spcBef>
                <a:spcPts val="655"/>
              </a:spcBef>
            </a:pPr>
            <a:r>
              <a:rPr sz="2350" b="1" spc="50" dirty="0">
                <a:latin typeface="黑体" panose="02010609060101010101" charset="-122"/>
                <a:cs typeface="黑体" panose="02010609060101010101" charset="-122"/>
              </a:rPr>
              <a:t>如下安排产生式和语义动作：</a:t>
            </a:r>
            <a:endParaRPr sz="2350">
              <a:latin typeface="黑体" panose="02010609060101010101" charset="-122"/>
              <a:cs typeface="黑体" panose="02010609060101010101" charset="-122"/>
            </a:endParaRPr>
          </a:p>
          <a:p>
            <a:pPr marL="571500">
              <a:lnSpc>
                <a:spcPct val="100000"/>
              </a:lnSpc>
              <a:spcBef>
                <a:spcPts val="570"/>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*F</a:t>
            </a:r>
            <a:r>
              <a:rPr sz="2400" b="1" spc="5"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T.val=T</a:t>
            </a:r>
            <a:r>
              <a:rPr sz="2400" b="1" spc="-7" baseline="-17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.val*F.val</a:t>
            </a:r>
            <a:r>
              <a:rPr sz="2400" b="1" spc="-4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7415530" cy="623570"/>
          </a:xfrm>
          <a:prstGeom prst="rect">
            <a:avLst/>
          </a:prstGeom>
        </p:spPr>
        <p:txBody>
          <a:bodyPr vert="horz" wrap="square" lIns="0" tIns="15240" rIns="0" bIns="0" rtlCol="0">
            <a:spAutoFit/>
          </a:bodyPr>
          <a:lstStyle/>
          <a:p>
            <a:pPr marL="12700">
              <a:lnSpc>
                <a:spcPct val="100000"/>
              </a:lnSpc>
              <a:spcBef>
                <a:spcPts val="120"/>
              </a:spcBef>
            </a:pPr>
            <a:r>
              <a:rPr sz="3900" spc="90" dirty="0"/>
              <a:t>为</a:t>
            </a:r>
            <a:r>
              <a:rPr sz="3900" spc="40" dirty="0">
                <a:latin typeface="宋体" panose="02010600030101010101" pitchFamily="2" charset="-122"/>
                <a:cs typeface="宋体" panose="02010600030101010101" pitchFamily="2" charset="-122"/>
              </a:rPr>
              <a:t>L</a:t>
            </a:r>
            <a:r>
              <a:rPr sz="3900" spc="90" dirty="0"/>
              <a:t>属性定义设计翻译方案的原则</a:t>
            </a:r>
            <a:endParaRPr sz="3900">
              <a:latin typeface="宋体" panose="02010600030101010101" pitchFamily="2" charset="-122"/>
              <a:cs typeface="宋体" panose="02010600030101010101" pitchFamily="2" charset="-122"/>
            </a:endParaRPr>
          </a:p>
        </p:txBody>
      </p:sp>
      <p:sp>
        <p:nvSpPr>
          <p:cNvPr id="5" name="object 5"/>
          <p:cNvSpPr txBox="1"/>
          <p:nvPr/>
        </p:nvSpPr>
        <p:spPr>
          <a:xfrm>
            <a:off x="307340" y="1272400"/>
            <a:ext cx="8227059" cy="3622040"/>
          </a:xfrm>
          <a:prstGeom prst="rect">
            <a:avLst/>
          </a:prstGeom>
        </p:spPr>
        <p:txBody>
          <a:bodyPr vert="horz" wrap="square" lIns="0" tIns="31115" rIns="0" bIns="0" rtlCol="0">
            <a:spAutoFit/>
          </a:bodyPr>
          <a:lstStyle/>
          <a:p>
            <a:pPr marL="355600" marR="5080" indent="-342900">
              <a:lnSpc>
                <a:spcPts val="3250"/>
              </a:lnSpc>
              <a:spcBef>
                <a:spcPts val="2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产生式右部文法符号的</a:t>
            </a:r>
            <a:r>
              <a:rPr sz="4125" b="1" spc="67" baseline="1000" dirty="0">
                <a:solidFill>
                  <a:srgbClr val="0000FF"/>
                </a:solidFill>
                <a:latin typeface="黑体" panose="02010609060101010101" charset="-122"/>
                <a:cs typeface="黑体" panose="02010609060101010101" charset="-122"/>
              </a:rPr>
              <a:t>继承属性</a:t>
            </a:r>
            <a:r>
              <a:rPr sz="4125" b="1" spc="67" baseline="1000" dirty="0">
                <a:latin typeface="黑体" panose="02010609060101010101" charset="-122"/>
                <a:cs typeface="黑体" panose="02010609060101010101" charset="-122"/>
              </a:rPr>
              <a:t>必须在这个符号以 </a:t>
            </a:r>
            <a:r>
              <a:rPr sz="2750" b="1" spc="45" dirty="0">
                <a:latin typeface="黑体" panose="02010609060101010101" charset="-122"/>
                <a:cs typeface="黑体" panose="02010609060101010101" charset="-122"/>
              </a:rPr>
              <a:t>前的动作中计算出来</a:t>
            </a:r>
            <a:endParaRPr sz="2750">
              <a:latin typeface="黑体" panose="02010609060101010101" charset="-122"/>
              <a:cs typeface="黑体" panose="02010609060101010101" charset="-122"/>
            </a:endParaRPr>
          </a:p>
          <a:p>
            <a:pPr marL="755650" lvl="1" indent="-285750">
              <a:lnSpc>
                <a:spcPct val="100000"/>
              </a:lnSpc>
              <a:spcBef>
                <a:spcPts val="63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计算该继承属性的动作必须出现在相应文法符号之前</a:t>
            </a:r>
            <a:endParaRPr sz="3525" baseline="1000">
              <a:latin typeface="黑体" panose="02010609060101010101" charset="-122"/>
              <a:cs typeface="黑体" panose="02010609060101010101" charset="-122"/>
            </a:endParaRPr>
          </a:p>
          <a:p>
            <a:pPr marL="355600" marR="5080" indent="-342900">
              <a:lnSpc>
                <a:spcPct val="101000"/>
              </a:lnSpc>
              <a:spcBef>
                <a:spcPts val="6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一个动作不能引用这个动作右边的文法符号的综合 </a:t>
            </a:r>
            <a:r>
              <a:rPr sz="2750" b="1" spc="45" dirty="0">
                <a:latin typeface="黑体" panose="02010609060101010101" charset="-122"/>
                <a:cs typeface="黑体" panose="02010609060101010101" charset="-122"/>
              </a:rPr>
              <a:t>属性</a:t>
            </a:r>
            <a:endParaRPr sz="2750">
              <a:latin typeface="黑体" panose="02010609060101010101" charset="-122"/>
              <a:cs typeface="黑体" panose="02010609060101010101" charset="-122"/>
            </a:endParaRPr>
          </a:p>
          <a:p>
            <a:pPr marL="355600" marR="5080" indent="-342900">
              <a:lnSpc>
                <a:spcPct val="102000"/>
              </a:lnSpc>
              <a:spcBef>
                <a:spcPts val="66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产生式左边非终结符号的</a:t>
            </a:r>
            <a:r>
              <a:rPr sz="4125" b="1" spc="67" baseline="1000" dirty="0">
                <a:solidFill>
                  <a:srgbClr val="0000FF"/>
                </a:solidFill>
                <a:latin typeface="黑体" panose="02010609060101010101" charset="-122"/>
                <a:cs typeface="黑体" panose="02010609060101010101" charset="-122"/>
              </a:rPr>
              <a:t>综合属性</a:t>
            </a:r>
            <a:r>
              <a:rPr sz="4125" b="1" spc="67" baseline="1000" dirty="0">
                <a:latin typeface="黑体" panose="02010609060101010101" charset="-122"/>
                <a:cs typeface="黑体" panose="02010609060101010101" charset="-122"/>
              </a:rPr>
              <a:t>只有在它所引用 </a:t>
            </a:r>
            <a:r>
              <a:rPr sz="2750" b="1" spc="45" dirty="0">
                <a:latin typeface="黑体" panose="02010609060101010101" charset="-122"/>
                <a:cs typeface="黑体" panose="02010609060101010101" charset="-122"/>
              </a:rPr>
              <a:t>的所有属性都计算出来之后才能计算</a:t>
            </a:r>
            <a:endParaRPr sz="2750">
              <a:latin typeface="黑体" panose="02010609060101010101" charset="-122"/>
              <a:cs typeface="黑体" panose="02010609060101010101" charset="-122"/>
            </a:endParaRPr>
          </a:p>
          <a:p>
            <a:pPr marL="755650" lvl="1" indent="-285750">
              <a:lnSpc>
                <a:spcPct val="100000"/>
              </a:lnSpc>
              <a:spcBef>
                <a:spcPts val="63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这种属性的计算动作放在产生式右端末尾</a:t>
            </a:r>
            <a:endParaRPr sz="3525" baseline="1000">
              <a:latin typeface="黑体" panose="02010609060101010101" charset="-122"/>
              <a:cs typeface="黑体" panose="020106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2744751" y="2596388"/>
            <a:ext cx="3657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A1</a:t>
            </a:r>
            <a:endParaRPr sz="1800">
              <a:latin typeface="Verdana" panose="020B0604030504040204"/>
              <a:cs typeface="Verdana" panose="020B0604030504040204"/>
            </a:endParaRPr>
          </a:p>
        </p:txBody>
      </p:sp>
      <p:sp>
        <p:nvSpPr>
          <p:cNvPr id="5" name="object 5"/>
          <p:cNvSpPr txBox="1"/>
          <p:nvPr/>
        </p:nvSpPr>
        <p:spPr>
          <a:xfrm>
            <a:off x="4406864" y="2596388"/>
            <a:ext cx="3296285" cy="299720"/>
          </a:xfrm>
          <a:prstGeom prst="rect">
            <a:avLst/>
          </a:prstGeom>
        </p:spPr>
        <p:txBody>
          <a:bodyPr vert="horz" wrap="square" lIns="0" tIns="12700" rIns="0" bIns="0" rtlCol="0">
            <a:spAutoFit/>
          </a:bodyPr>
          <a:lstStyle/>
          <a:p>
            <a:pPr marL="12700">
              <a:lnSpc>
                <a:spcPct val="100000"/>
              </a:lnSpc>
              <a:spcBef>
                <a:spcPts val="100"/>
              </a:spcBef>
              <a:tabLst>
                <a:tab pos="818515" algn="l"/>
              </a:tabLst>
            </a:pPr>
            <a:r>
              <a:rPr sz="1800" b="1" dirty="0">
                <a:latin typeface="Verdana" panose="020B0604030504040204"/>
                <a:cs typeface="Verdana" panose="020B0604030504040204"/>
              </a:rPr>
              <a:t>A2	</a:t>
            </a:r>
            <a:r>
              <a:rPr sz="1800" b="1" spc="-5" dirty="0">
                <a:solidFill>
                  <a:srgbClr val="0000FF"/>
                </a:solidFill>
                <a:latin typeface="Verdana" panose="020B0604030504040204"/>
                <a:cs typeface="Verdana" panose="020B0604030504040204"/>
              </a:rPr>
              <a:t>{A1.in=1;A2.in=2}</a:t>
            </a:r>
            <a:endParaRPr sz="1800">
              <a:latin typeface="Verdana" panose="020B0604030504040204"/>
              <a:cs typeface="Verdana" panose="020B0604030504040204"/>
            </a:endParaRPr>
          </a:p>
        </p:txBody>
      </p:sp>
      <p:sp>
        <p:nvSpPr>
          <p:cNvPr id="6" name="object 6"/>
          <p:cNvSpPr txBox="1"/>
          <p:nvPr/>
        </p:nvSpPr>
        <p:spPr>
          <a:xfrm>
            <a:off x="1884362" y="3349244"/>
            <a:ext cx="2027555" cy="299720"/>
          </a:xfrm>
          <a:prstGeom prst="rect">
            <a:avLst/>
          </a:prstGeom>
        </p:spPr>
        <p:txBody>
          <a:bodyPr vert="horz" wrap="square" lIns="0" tIns="12700" rIns="0" bIns="0" rtlCol="0">
            <a:spAutoFit/>
          </a:bodyPr>
          <a:lstStyle/>
          <a:p>
            <a:pPr marL="12700">
              <a:lnSpc>
                <a:spcPct val="100000"/>
              </a:lnSpc>
              <a:spcBef>
                <a:spcPts val="100"/>
              </a:spcBef>
              <a:tabLst>
                <a:tab pos="320040" algn="l"/>
              </a:tabLst>
            </a:pPr>
            <a:r>
              <a:rPr sz="1800" b="1" dirty="0">
                <a:latin typeface="Verdana" panose="020B0604030504040204"/>
                <a:cs typeface="Verdana" panose="020B0604030504040204"/>
              </a:rPr>
              <a:t>a	</a:t>
            </a:r>
            <a:r>
              <a:rPr sz="1800" b="1" spc="-5" dirty="0">
                <a:solidFill>
                  <a:srgbClr val="0000FF"/>
                </a:solidFill>
                <a:latin typeface="Verdana" panose="020B0604030504040204"/>
                <a:cs typeface="Verdana" panose="020B0604030504040204"/>
              </a:rPr>
              <a:t>{print(A.in)}</a:t>
            </a:r>
            <a:endParaRPr sz="1800">
              <a:latin typeface="Verdana" panose="020B0604030504040204"/>
              <a:cs typeface="Verdana" panose="020B0604030504040204"/>
            </a:endParaRPr>
          </a:p>
        </p:txBody>
      </p:sp>
      <p:sp>
        <p:nvSpPr>
          <p:cNvPr id="7" name="object 7"/>
          <p:cNvSpPr txBox="1"/>
          <p:nvPr/>
        </p:nvSpPr>
        <p:spPr>
          <a:xfrm>
            <a:off x="4078489" y="3321811"/>
            <a:ext cx="2261235" cy="299720"/>
          </a:xfrm>
          <a:prstGeom prst="rect">
            <a:avLst/>
          </a:prstGeom>
        </p:spPr>
        <p:txBody>
          <a:bodyPr vert="horz" wrap="square" lIns="0" tIns="12700" rIns="0" bIns="0" rtlCol="0">
            <a:spAutoFit/>
          </a:bodyPr>
          <a:lstStyle/>
          <a:p>
            <a:pPr marL="12700">
              <a:lnSpc>
                <a:spcPct val="100000"/>
              </a:lnSpc>
              <a:spcBef>
                <a:spcPts val="100"/>
              </a:spcBef>
              <a:tabLst>
                <a:tab pos="553720" algn="l"/>
              </a:tabLst>
            </a:pPr>
            <a:r>
              <a:rPr sz="1800" b="1" dirty="0">
                <a:latin typeface="Verdana" panose="020B0604030504040204"/>
                <a:cs typeface="Verdana" panose="020B0604030504040204"/>
              </a:rPr>
              <a:t>a	</a:t>
            </a:r>
            <a:r>
              <a:rPr sz="1800" b="1" spc="-5" dirty="0">
                <a:solidFill>
                  <a:srgbClr val="0000FF"/>
                </a:solidFill>
                <a:latin typeface="Verdana" panose="020B0604030504040204"/>
                <a:cs typeface="Verdana" panose="020B0604030504040204"/>
              </a:rPr>
              <a:t>{print(A.in)}</a:t>
            </a:r>
            <a:endParaRPr sz="1800">
              <a:latin typeface="Verdana" panose="020B0604030504040204"/>
              <a:cs typeface="Verdana" panose="020B0604030504040204"/>
            </a:endParaRPr>
          </a:p>
        </p:txBody>
      </p:sp>
      <p:sp>
        <p:nvSpPr>
          <p:cNvPr id="8" name="object 8"/>
          <p:cNvSpPr/>
          <p:nvPr/>
        </p:nvSpPr>
        <p:spPr>
          <a:xfrm>
            <a:off x="2832564" y="2292066"/>
            <a:ext cx="881380" cy="340360"/>
          </a:xfrm>
          <a:custGeom>
            <a:avLst/>
            <a:gdLst/>
            <a:ahLst/>
            <a:cxnLst/>
            <a:rect l="l" t="t" r="r" b="b"/>
            <a:pathLst>
              <a:path w="881379" h="340360">
                <a:moveTo>
                  <a:pt x="881139" y="0"/>
                </a:moveTo>
                <a:lnTo>
                  <a:pt x="0" y="339943"/>
                </a:lnTo>
              </a:path>
            </a:pathLst>
          </a:custGeom>
          <a:ln w="12700">
            <a:solidFill>
              <a:srgbClr val="000000"/>
            </a:solidFill>
          </a:ln>
        </p:spPr>
        <p:txBody>
          <a:bodyPr wrap="square" lIns="0" tIns="0" rIns="0" bIns="0" rtlCol="0"/>
          <a:lstStyle/>
          <a:p/>
        </p:txBody>
      </p:sp>
      <p:sp>
        <p:nvSpPr>
          <p:cNvPr id="9" name="object 9"/>
          <p:cNvSpPr/>
          <p:nvPr/>
        </p:nvSpPr>
        <p:spPr>
          <a:xfrm>
            <a:off x="3799413" y="2292066"/>
            <a:ext cx="739140" cy="357505"/>
          </a:xfrm>
          <a:custGeom>
            <a:avLst/>
            <a:gdLst/>
            <a:ahLst/>
            <a:cxnLst/>
            <a:rect l="l" t="t" r="r" b="b"/>
            <a:pathLst>
              <a:path w="739139" h="357505">
                <a:moveTo>
                  <a:pt x="0" y="0"/>
                </a:moveTo>
                <a:lnTo>
                  <a:pt x="738593" y="357000"/>
                </a:lnTo>
              </a:path>
            </a:pathLst>
          </a:custGeom>
          <a:ln w="12700">
            <a:solidFill>
              <a:srgbClr val="000000"/>
            </a:solidFill>
          </a:ln>
        </p:spPr>
        <p:txBody>
          <a:bodyPr wrap="square" lIns="0" tIns="0" rIns="0" bIns="0" rtlCol="0"/>
          <a:lstStyle/>
          <a:p/>
        </p:txBody>
      </p:sp>
      <p:sp>
        <p:nvSpPr>
          <p:cNvPr id="10" name="object 10"/>
          <p:cNvSpPr/>
          <p:nvPr/>
        </p:nvSpPr>
        <p:spPr>
          <a:xfrm>
            <a:off x="3885120" y="2238526"/>
            <a:ext cx="2091055" cy="392430"/>
          </a:xfrm>
          <a:custGeom>
            <a:avLst/>
            <a:gdLst/>
            <a:ahLst/>
            <a:cxnLst/>
            <a:rect l="l" t="t" r="r" b="b"/>
            <a:pathLst>
              <a:path w="2091054" h="392430">
                <a:moveTo>
                  <a:pt x="0" y="0"/>
                </a:moveTo>
                <a:lnTo>
                  <a:pt x="2090977" y="392390"/>
                </a:lnTo>
              </a:path>
            </a:pathLst>
          </a:custGeom>
          <a:ln w="6350">
            <a:solidFill>
              <a:srgbClr val="000000"/>
            </a:solidFill>
          </a:ln>
        </p:spPr>
        <p:txBody>
          <a:bodyPr wrap="square" lIns="0" tIns="0" rIns="0" bIns="0" rtlCol="0"/>
          <a:lstStyle/>
          <a:p/>
        </p:txBody>
      </p:sp>
      <p:sp>
        <p:nvSpPr>
          <p:cNvPr id="11" name="object 11"/>
          <p:cNvSpPr/>
          <p:nvPr/>
        </p:nvSpPr>
        <p:spPr>
          <a:xfrm>
            <a:off x="2045554" y="2921878"/>
            <a:ext cx="739140" cy="442595"/>
          </a:xfrm>
          <a:custGeom>
            <a:avLst/>
            <a:gdLst/>
            <a:ahLst/>
            <a:cxnLst/>
            <a:rect l="l" t="t" r="r" b="b"/>
            <a:pathLst>
              <a:path w="739139" h="442595">
                <a:moveTo>
                  <a:pt x="738593" y="0"/>
                </a:moveTo>
                <a:lnTo>
                  <a:pt x="0" y="442464"/>
                </a:lnTo>
              </a:path>
            </a:pathLst>
          </a:custGeom>
          <a:ln w="12700">
            <a:solidFill>
              <a:srgbClr val="000000"/>
            </a:solidFill>
          </a:ln>
        </p:spPr>
        <p:txBody>
          <a:bodyPr wrap="square" lIns="0" tIns="0" rIns="0" bIns="0" rtlCol="0"/>
          <a:lstStyle/>
          <a:p/>
        </p:txBody>
      </p:sp>
      <p:sp>
        <p:nvSpPr>
          <p:cNvPr id="12" name="object 12"/>
          <p:cNvSpPr/>
          <p:nvPr/>
        </p:nvSpPr>
        <p:spPr>
          <a:xfrm>
            <a:off x="2883388" y="2920784"/>
            <a:ext cx="264160" cy="442595"/>
          </a:xfrm>
          <a:custGeom>
            <a:avLst/>
            <a:gdLst/>
            <a:ahLst/>
            <a:cxnLst/>
            <a:rect l="l" t="t" r="r" b="b"/>
            <a:pathLst>
              <a:path w="264160" h="442595">
                <a:moveTo>
                  <a:pt x="0" y="0"/>
                </a:moveTo>
                <a:lnTo>
                  <a:pt x="264041" y="442464"/>
                </a:lnTo>
              </a:path>
            </a:pathLst>
          </a:custGeom>
          <a:ln w="6350">
            <a:solidFill>
              <a:srgbClr val="000000"/>
            </a:solidFill>
          </a:ln>
        </p:spPr>
        <p:txBody>
          <a:bodyPr wrap="square" lIns="0" tIns="0" rIns="0" bIns="0" rtlCol="0"/>
          <a:lstStyle/>
          <a:p/>
        </p:txBody>
      </p:sp>
      <p:sp>
        <p:nvSpPr>
          <p:cNvPr id="13" name="object 13"/>
          <p:cNvSpPr/>
          <p:nvPr/>
        </p:nvSpPr>
        <p:spPr>
          <a:xfrm>
            <a:off x="4216225" y="2921878"/>
            <a:ext cx="353060" cy="495934"/>
          </a:xfrm>
          <a:custGeom>
            <a:avLst/>
            <a:gdLst/>
            <a:ahLst/>
            <a:cxnLst/>
            <a:rect l="l" t="t" r="r" b="b"/>
            <a:pathLst>
              <a:path w="353060" h="495935">
                <a:moveTo>
                  <a:pt x="353057" y="0"/>
                </a:moveTo>
                <a:lnTo>
                  <a:pt x="0" y="495732"/>
                </a:lnTo>
              </a:path>
            </a:pathLst>
          </a:custGeom>
          <a:ln w="12700">
            <a:solidFill>
              <a:srgbClr val="000000"/>
            </a:solidFill>
          </a:ln>
        </p:spPr>
        <p:txBody>
          <a:bodyPr wrap="square" lIns="0" tIns="0" rIns="0" bIns="0" rtlCol="0"/>
          <a:lstStyle/>
          <a:p/>
        </p:txBody>
      </p:sp>
      <p:sp>
        <p:nvSpPr>
          <p:cNvPr id="14" name="object 14"/>
          <p:cNvSpPr/>
          <p:nvPr/>
        </p:nvSpPr>
        <p:spPr>
          <a:xfrm>
            <a:off x="4638450" y="2885758"/>
            <a:ext cx="685165" cy="461645"/>
          </a:xfrm>
          <a:custGeom>
            <a:avLst/>
            <a:gdLst/>
            <a:ahLst/>
            <a:cxnLst/>
            <a:rect l="l" t="t" r="r" b="b"/>
            <a:pathLst>
              <a:path w="685164" h="461645">
                <a:moveTo>
                  <a:pt x="0" y="0"/>
                </a:moveTo>
                <a:lnTo>
                  <a:pt x="684763" y="461528"/>
                </a:lnTo>
              </a:path>
            </a:pathLst>
          </a:custGeom>
          <a:ln w="6350">
            <a:solidFill>
              <a:srgbClr val="000000"/>
            </a:solidFill>
          </a:ln>
        </p:spPr>
        <p:txBody>
          <a:bodyPr wrap="square" lIns="0" tIns="0" rIns="0" bIns="0" rtlCol="0"/>
          <a:lstStyle/>
          <a:p/>
        </p:txBody>
      </p:sp>
      <p:sp>
        <p:nvSpPr>
          <p:cNvPr id="15" name="object 15"/>
          <p:cNvSpPr txBox="1"/>
          <p:nvPr/>
        </p:nvSpPr>
        <p:spPr>
          <a:xfrm>
            <a:off x="3983037" y="4291076"/>
            <a:ext cx="1879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S</a:t>
            </a:r>
            <a:endParaRPr sz="1800">
              <a:latin typeface="Verdana" panose="020B0604030504040204"/>
              <a:cs typeface="Verdana" panose="020B0604030504040204"/>
            </a:endParaRPr>
          </a:p>
        </p:txBody>
      </p:sp>
      <p:sp>
        <p:nvSpPr>
          <p:cNvPr id="16" name="object 16"/>
          <p:cNvSpPr txBox="1"/>
          <p:nvPr/>
        </p:nvSpPr>
        <p:spPr>
          <a:xfrm>
            <a:off x="1363662" y="4897628"/>
            <a:ext cx="2985770" cy="299720"/>
          </a:xfrm>
          <a:prstGeom prst="rect">
            <a:avLst/>
          </a:prstGeom>
        </p:spPr>
        <p:txBody>
          <a:bodyPr vert="horz" wrap="square" lIns="0" tIns="12700" rIns="0" bIns="0" rtlCol="0">
            <a:spAutoFit/>
          </a:bodyPr>
          <a:lstStyle/>
          <a:p>
            <a:pPr marL="12700">
              <a:lnSpc>
                <a:spcPct val="100000"/>
              </a:lnSpc>
              <a:spcBef>
                <a:spcPts val="100"/>
              </a:spcBef>
              <a:tabLst>
                <a:tab pos="2631440" algn="l"/>
              </a:tabLst>
            </a:pPr>
            <a:r>
              <a:rPr sz="1800" b="1" spc="-5" dirty="0">
                <a:solidFill>
                  <a:srgbClr val="0000FF"/>
                </a:solidFill>
                <a:latin typeface="Verdana" panose="020B0604030504040204"/>
                <a:cs typeface="Verdana" panose="020B0604030504040204"/>
              </a:rPr>
              <a:t>{</a:t>
            </a:r>
            <a:r>
              <a:rPr sz="1800" b="1" dirty="0">
                <a:solidFill>
                  <a:srgbClr val="0000FF"/>
                </a:solidFill>
                <a:latin typeface="Verdana" panose="020B0604030504040204"/>
                <a:cs typeface="Verdana" panose="020B0604030504040204"/>
              </a:rPr>
              <a:t>A</a:t>
            </a:r>
            <a:r>
              <a:rPr sz="1800" b="1" spc="-5" dirty="0">
                <a:solidFill>
                  <a:srgbClr val="0000FF"/>
                </a:solidFill>
                <a:latin typeface="Verdana" panose="020B0604030504040204"/>
                <a:cs typeface="Verdana" panose="020B0604030504040204"/>
              </a:rPr>
              <a:t>1</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i</a:t>
            </a:r>
            <a:r>
              <a:rPr sz="1800" b="1" spc="5" dirty="0">
                <a:solidFill>
                  <a:srgbClr val="0000FF"/>
                </a:solidFill>
                <a:latin typeface="Verdana" panose="020B0604030504040204"/>
                <a:cs typeface="Verdana" panose="020B0604030504040204"/>
              </a:rPr>
              <a:t>n</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1</a:t>
            </a:r>
            <a:r>
              <a:rPr sz="1800" b="1" dirty="0">
                <a:solidFill>
                  <a:srgbClr val="0000FF"/>
                </a:solidFill>
                <a:latin typeface="Verdana" panose="020B0604030504040204"/>
                <a:cs typeface="Verdana" panose="020B0604030504040204"/>
              </a:rPr>
              <a:t>;A</a:t>
            </a:r>
            <a:r>
              <a:rPr sz="1800" b="1" spc="-5" dirty="0">
                <a:solidFill>
                  <a:srgbClr val="0000FF"/>
                </a:solidFill>
                <a:latin typeface="Verdana" panose="020B0604030504040204"/>
                <a:cs typeface="Verdana" panose="020B0604030504040204"/>
              </a:rPr>
              <a:t>2</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i</a:t>
            </a:r>
            <a:r>
              <a:rPr sz="1800" b="1" spc="5" dirty="0">
                <a:solidFill>
                  <a:srgbClr val="0000FF"/>
                </a:solidFill>
                <a:latin typeface="Verdana" panose="020B0604030504040204"/>
                <a:cs typeface="Verdana" panose="020B0604030504040204"/>
              </a:rPr>
              <a:t>n</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2</a:t>
            </a:r>
            <a:r>
              <a:rPr sz="1800" b="1" dirty="0">
                <a:solidFill>
                  <a:srgbClr val="0000FF"/>
                </a:solidFill>
                <a:latin typeface="Verdana" panose="020B0604030504040204"/>
                <a:cs typeface="Verdana" panose="020B0604030504040204"/>
              </a:rPr>
              <a:t>}	</a:t>
            </a:r>
            <a:r>
              <a:rPr sz="1800" b="1" dirty="0">
                <a:latin typeface="Verdana" panose="020B0604030504040204"/>
                <a:cs typeface="Verdana" panose="020B0604030504040204"/>
              </a:rPr>
              <a:t>A1</a:t>
            </a:r>
            <a:endParaRPr sz="1800">
              <a:latin typeface="Verdana" panose="020B0604030504040204"/>
              <a:cs typeface="Verdana" panose="020B0604030504040204"/>
            </a:endParaRPr>
          </a:p>
        </p:txBody>
      </p:sp>
      <p:sp>
        <p:nvSpPr>
          <p:cNvPr id="17" name="object 17"/>
          <p:cNvSpPr txBox="1"/>
          <p:nvPr/>
        </p:nvSpPr>
        <p:spPr>
          <a:xfrm>
            <a:off x="5332365" y="4897628"/>
            <a:ext cx="3663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panose="020B0604030504040204"/>
                <a:cs typeface="Verdana" panose="020B0604030504040204"/>
              </a:rPr>
              <a:t>A2</a:t>
            </a:r>
            <a:endParaRPr sz="1800">
              <a:latin typeface="Verdana" panose="020B0604030504040204"/>
              <a:cs typeface="Verdana" panose="020B0604030504040204"/>
            </a:endParaRPr>
          </a:p>
        </p:txBody>
      </p:sp>
      <p:sp>
        <p:nvSpPr>
          <p:cNvPr id="18" name="object 18"/>
          <p:cNvSpPr txBox="1"/>
          <p:nvPr/>
        </p:nvSpPr>
        <p:spPr>
          <a:xfrm>
            <a:off x="3236912" y="5641340"/>
            <a:ext cx="2243455" cy="299720"/>
          </a:xfrm>
          <a:prstGeom prst="rect">
            <a:avLst/>
          </a:prstGeom>
        </p:spPr>
        <p:txBody>
          <a:bodyPr vert="horz" wrap="square" lIns="0" tIns="12700" rIns="0" bIns="0" rtlCol="0">
            <a:spAutoFit/>
          </a:bodyPr>
          <a:lstStyle/>
          <a:p>
            <a:pPr marL="12700">
              <a:lnSpc>
                <a:spcPct val="100000"/>
              </a:lnSpc>
              <a:spcBef>
                <a:spcPts val="100"/>
              </a:spcBef>
              <a:tabLst>
                <a:tab pos="320040" algn="l"/>
              </a:tabLst>
            </a:pPr>
            <a:r>
              <a:rPr sz="2700" b="1" baseline="2000" dirty="0">
                <a:latin typeface="Verdana" panose="020B0604030504040204"/>
                <a:cs typeface="Verdana" panose="020B0604030504040204"/>
              </a:rPr>
              <a:t>a	</a:t>
            </a:r>
            <a:r>
              <a:rPr sz="2700" b="1" spc="-7" baseline="2000" dirty="0">
                <a:solidFill>
                  <a:srgbClr val="0000FF"/>
                </a:solidFill>
                <a:latin typeface="Verdana" panose="020B0604030504040204"/>
                <a:cs typeface="Verdana" panose="020B0604030504040204"/>
              </a:rPr>
              <a:t>{print(A.in)}</a:t>
            </a:r>
            <a:r>
              <a:rPr sz="2700" b="1" spc="-247" baseline="2000" dirty="0">
                <a:solidFill>
                  <a:srgbClr val="0000FF"/>
                </a:solidFill>
                <a:latin typeface="Verdana" panose="020B0604030504040204"/>
                <a:cs typeface="Verdana" panose="020B0604030504040204"/>
              </a:rPr>
              <a:t> </a:t>
            </a:r>
            <a:r>
              <a:rPr sz="1800" b="1" dirty="0">
                <a:latin typeface="Verdana" panose="020B0604030504040204"/>
                <a:cs typeface="Verdana" panose="020B0604030504040204"/>
              </a:rPr>
              <a:t>a</a:t>
            </a:r>
            <a:endParaRPr sz="1800">
              <a:latin typeface="Verdana" panose="020B0604030504040204"/>
              <a:cs typeface="Verdana" panose="020B0604030504040204"/>
            </a:endParaRPr>
          </a:p>
        </p:txBody>
      </p:sp>
      <p:sp>
        <p:nvSpPr>
          <p:cNvPr id="19" name="object 19"/>
          <p:cNvSpPr txBox="1"/>
          <p:nvPr/>
        </p:nvSpPr>
        <p:spPr>
          <a:xfrm>
            <a:off x="5688012" y="5641340"/>
            <a:ext cx="171958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Verdana" panose="020B0604030504040204"/>
                <a:cs typeface="Verdana" panose="020B0604030504040204"/>
              </a:rPr>
              <a:t>{print(A.in)}</a:t>
            </a:r>
            <a:endParaRPr sz="1800">
              <a:latin typeface="Verdana" panose="020B0604030504040204"/>
              <a:cs typeface="Verdana" panose="020B0604030504040204"/>
            </a:endParaRPr>
          </a:p>
        </p:txBody>
      </p:sp>
      <p:sp>
        <p:nvSpPr>
          <p:cNvPr id="20" name="object 20"/>
          <p:cNvSpPr/>
          <p:nvPr/>
        </p:nvSpPr>
        <p:spPr>
          <a:xfrm>
            <a:off x="4065587" y="4594225"/>
            <a:ext cx="177800" cy="298450"/>
          </a:xfrm>
          <a:custGeom>
            <a:avLst/>
            <a:gdLst/>
            <a:ahLst/>
            <a:cxnLst/>
            <a:rect l="l" t="t" r="r" b="b"/>
            <a:pathLst>
              <a:path w="177800" h="298450">
                <a:moveTo>
                  <a:pt x="0" y="0"/>
                </a:moveTo>
                <a:lnTo>
                  <a:pt x="177800" y="298450"/>
                </a:lnTo>
              </a:path>
            </a:pathLst>
          </a:custGeom>
          <a:ln w="12700">
            <a:solidFill>
              <a:srgbClr val="000000"/>
            </a:solidFill>
          </a:ln>
        </p:spPr>
        <p:txBody>
          <a:bodyPr wrap="square" lIns="0" tIns="0" rIns="0" bIns="0" rtlCol="0"/>
          <a:lstStyle/>
          <a:p/>
        </p:txBody>
      </p:sp>
      <p:sp>
        <p:nvSpPr>
          <p:cNvPr id="21" name="object 21"/>
          <p:cNvSpPr/>
          <p:nvPr/>
        </p:nvSpPr>
        <p:spPr>
          <a:xfrm>
            <a:off x="4175125" y="4543425"/>
            <a:ext cx="1510030" cy="382905"/>
          </a:xfrm>
          <a:custGeom>
            <a:avLst/>
            <a:gdLst/>
            <a:ahLst/>
            <a:cxnLst/>
            <a:rect l="l" t="t" r="r" b="b"/>
            <a:pathLst>
              <a:path w="1510029" h="382904">
                <a:moveTo>
                  <a:pt x="0" y="0"/>
                </a:moveTo>
                <a:lnTo>
                  <a:pt x="1509713" y="382587"/>
                </a:lnTo>
              </a:path>
            </a:pathLst>
          </a:custGeom>
          <a:ln w="12700">
            <a:solidFill>
              <a:srgbClr val="000000"/>
            </a:solidFill>
          </a:ln>
        </p:spPr>
        <p:txBody>
          <a:bodyPr wrap="square" lIns="0" tIns="0" rIns="0" bIns="0" rtlCol="0"/>
          <a:lstStyle/>
          <a:p/>
        </p:txBody>
      </p:sp>
      <p:sp>
        <p:nvSpPr>
          <p:cNvPr id="22" name="object 22"/>
          <p:cNvSpPr/>
          <p:nvPr/>
        </p:nvSpPr>
        <p:spPr>
          <a:xfrm>
            <a:off x="2786063" y="4543425"/>
            <a:ext cx="1148080" cy="335280"/>
          </a:xfrm>
          <a:custGeom>
            <a:avLst/>
            <a:gdLst/>
            <a:ahLst/>
            <a:cxnLst/>
            <a:rect l="l" t="t" r="r" b="b"/>
            <a:pathLst>
              <a:path w="1148079" h="335279">
                <a:moveTo>
                  <a:pt x="1147763" y="0"/>
                </a:moveTo>
                <a:lnTo>
                  <a:pt x="0" y="334962"/>
                </a:lnTo>
              </a:path>
            </a:pathLst>
          </a:custGeom>
          <a:ln w="6350">
            <a:solidFill>
              <a:srgbClr val="000000"/>
            </a:solidFill>
          </a:ln>
        </p:spPr>
        <p:txBody>
          <a:bodyPr wrap="square" lIns="0" tIns="0" rIns="0" bIns="0" rtlCol="0"/>
          <a:lstStyle/>
          <a:p/>
        </p:txBody>
      </p:sp>
      <p:sp>
        <p:nvSpPr>
          <p:cNvPr id="23" name="object 23"/>
          <p:cNvSpPr/>
          <p:nvPr/>
        </p:nvSpPr>
        <p:spPr>
          <a:xfrm>
            <a:off x="3321049" y="5213350"/>
            <a:ext cx="938530" cy="481330"/>
          </a:xfrm>
          <a:custGeom>
            <a:avLst/>
            <a:gdLst/>
            <a:ahLst/>
            <a:cxnLst/>
            <a:rect l="l" t="t" r="r" b="b"/>
            <a:pathLst>
              <a:path w="938529" h="481329">
                <a:moveTo>
                  <a:pt x="938213" y="0"/>
                </a:moveTo>
                <a:lnTo>
                  <a:pt x="0" y="481012"/>
                </a:lnTo>
              </a:path>
            </a:pathLst>
          </a:custGeom>
          <a:ln w="12700">
            <a:solidFill>
              <a:srgbClr val="000000"/>
            </a:solidFill>
          </a:ln>
        </p:spPr>
        <p:txBody>
          <a:bodyPr wrap="square" lIns="0" tIns="0" rIns="0" bIns="0" rtlCol="0"/>
          <a:lstStyle/>
          <a:p/>
        </p:txBody>
      </p:sp>
      <p:sp>
        <p:nvSpPr>
          <p:cNvPr id="24" name="object 24"/>
          <p:cNvSpPr/>
          <p:nvPr/>
        </p:nvSpPr>
        <p:spPr>
          <a:xfrm>
            <a:off x="4360862" y="5227637"/>
            <a:ext cx="228600" cy="436880"/>
          </a:xfrm>
          <a:custGeom>
            <a:avLst/>
            <a:gdLst/>
            <a:ahLst/>
            <a:cxnLst/>
            <a:rect l="l" t="t" r="r" b="b"/>
            <a:pathLst>
              <a:path w="228600" h="436879">
                <a:moveTo>
                  <a:pt x="0" y="0"/>
                </a:moveTo>
                <a:lnTo>
                  <a:pt x="228600" y="436562"/>
                </a:lnTo>
              </a:path>
            </a:pathLst>
          </a:custGeom>
          <a:ln w="6350">
            <a:solidFill>
              <a:srgbClr val="000000"/>
            </a:solidFill>
          </a:ln>
        </p:spPr>
        <p:txBody>
          <a:bodyPr wrap="square" lIns="0" tIns="0" rIns="0" bIns="0" rtlCol="0"/>
          <a:lstStyle/>
          <a:p/>
        </p:txBody>
      </p:sp>
      <p:sp>
        <p:nvSpPr>
          <p:cNvPr id="25" name="object 25"/>
          <p:cNvSpPr/>
          <p:nvPr/>
        </p:nvSpPr>
        <p:spPr>
          <a:xfrm>
            <a:off x="5403850" y="5178425"/>
            <a:ext cx="301625" cy="482600"/>
          </a:xfrm>
          <a:custGeom>
            <a:avLst/>
            <a:gdLst/>
            <a:ahLst/>
            <a:cxnLst/>
            <a:rect l="l" t="t" r="r" b="b"/>
            <a:pathLst>
              <a:path w="301625" h="482600">
                <a:moveTo>
                  <a:pt x="301625" y="0"/>
                </a:moveTo>
                <a:lnTo>
                  <a:pt x="0" y="482600"/>
                </a:lnTo>
              </a:path>
            </a:pathLst>
          </a:custGeom>
          <a:ln w="12700">
            <a:solidFill>
              <a:srgbClr val="000000"/>
            </a:solidFill>
          </a:ln>
        </p:spPr>
        <p:txBody>
          <a:bodyPr wrap="square" lIns="0" tIns="0" rIns="0" bIns="0" rtlCol="0"/>
          <a:lstStyle/>
          <a:p/>
        </p:txBody>
      </p:sp>
      <p:sp>
        <p:nvSpPr>
          <p:cNvPr id="26" name="object 26"/>
          <p:cNvSpPr/>
          <p:nvPr/>
        </p:nvSpPr>
        <p:spPr>
          <a:xfrm>
            <a:off x="5783262" y="5178425"/>
            <a:ext cx="587375" cy="454025"/>
          </a:xfrm>
          <a:custGeom>
            <a:avLst/>
            <a:gdLst/>
            <a:ahLst/>
            <a:cxnLst/>
            <a:rect l="l" t="t" r="r" b="b"/>
            <a:pathLst>
              <a:path w="587375" h="454025">
                <a:moveTo>
                  <a:pt x="0" y="0"/>
                </a:moveTo>
                <a:lnTo>
                  <a:pt x="587375" y="454025"/>
                </a:lnTo>
              </a:path>
            </a:pathLst>
          </a:custGeom>
          <a:ln w="6350">
            <a:solidFill>
              <a:srgbClr val="000000"/>
            </a:solidFill>
          </a:ln>
        </p:spPr>
        <p:txBody>
          <a:bodyPr wrap="square" lIns="0" tIns="0" rIns="0" bIns="0" rtlCol="0"/>
          <a:lstStyle/>
          <a:p/>
        </p:txBody>
      </p:sp>
      <p:sp>
        <p:nvSpPr>
          <p:cNvPr id="27" name="object 27"/>
          <p:cNvSpPr txBox="1"/>
          <p:nvPr/>
        </p:nvSpPr>
        <p:spPr>
          <a:xfrm>
            <a:off x="7933690" y="5299844"/>
            <a:ext cx="401955" cy="832485"/>
          </a:xfrm>
          <a:prstGeom prst="rect">
            <a:avLst/>
          </a:prstGeom>
        </p:spPr>
        <p:txBody>
          <a:bodyPr vert="horz" wrap="square" lIns="0" tIns="12065" rIns="0" bIns="0" rtlCol="0">
            <a:spAutoFit/>
          </a:bodyPr>
          <a:lstStyle/>
          <a:p>
            <a:pPr marL="12700">
              <a:lnSpc>
                <a:spcPct val="100000"/>
              </a:lnSpc>
              <a:spcBef>
                <a:spcPts val="95"/>
              </a:spcBef>
            </a:pPr>
            <a:r>
              <a:rPr sz="5300" b="1" i="1" spc="50" dirty="0">
                <a:solidFill>
                  <a:srgbClr val="FF3300"/>
                </a:solidFill>
                <a:latin typeface="Symbol" panose="05050102010706020507"/>
                <a:cs typeface="Symbol" panose="05050102010706020507"/>
              </a:rPr>
              <a:t></a:t>
            </a:r>
            <a:endParaRPr sz="5300">
              <a:latin typeface="Symbol" panose="05050102010706020507"/>
              <a:cs typeface="Symbol" panose="05050102010706020507"/>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28" name="object 28"/>
          <p:cNvSpPr txBox="1"/>
          <p:nvPr/>
        </p:nvSpPr>
        <p:spPr>
          <a:xfrm>
            <a:off x="8113077" y="2826363"/>
            <a:ext cx="485775" cy="1011555"/>
          </a:xfrm>
          <a:prstGeom prst="rect">
            <a:avLst/>
          </a:prstGeom>
        </p:spPr>
        <p:txBody>
          <a:bodyPr vert="horz" wrap="square" lIns="0" tIns="15240" rIns="0" bIns="0" rtlCol="0">
            <a:spAutoFit/>
          </a:bodyPr>
          <a:lstStyle/>
          <a:p>
            <a:pPr marL="12700">
              <a:lnSpc>
                <a:spcPct val="100000"/>
              </a:lnSpc>
              <a:spcBef>
                <a:spcPts val="120"/>
              </a:spcBef>
            </a:pPr>
            <a:r>
              <a:rPr sz="6450" b="1" i="1" spc="75" dirty="0">
                <a:solidFill>
                  <a:srgbClr val="FF3300"/>
                </a:solidFill>
                <a:latin typeface="Symbol" panose="05050102010706020507"/>
                <a:cs typeface="Symbol" panose="05050102010706020507"/>
              </a:rPr>
              <a:t></a:t>
            </a:r>
            <a:endParaRPr sz="6450">
              <a:latin typeface="Symbol" panose="05050102010706020507"/>
              <a:cs typeface="Symbol" panose="05050102010706020507"/>
            </a:endParaRPr>
          </a:p>
        </p:txBody>
      </p:sp>
      <p:sp>
        <p:nvSpPr>
          <p:cNvPr id="29" name="object 29"/>
          <p:cNvSpPr txBox="1"/>
          <p:nvPr/>
        </p:nvSpPr>
        <p:spPr>
          <a:xfrm>
            <a:off x="345440" y="162094"/>
            <a:ext cx="5916930" cy="2124710"/>
          </a:xfrm>
          <a:prstGeom prst="rect">
            <a:avLst/>
          </a:prstGeom>
        </p:spPr>
        <p:txBody>
          <a:bodyPr vert="horz" wrap="square" lIns="0" tIns="63500" rIns="0" bIns="0" rtlCol="0">
            <a:spAutoFit/>
          </a:bodyPr>
          <a:lstStyle/>
          <a:p>
            <a:pPr marL="50800">
              <a:lnSpc>
                <a:spcPct val="100000"/>
              </a:lnSpc>
              <a:spcBef>
                <a:spcPts val="500"/>
              </a:spcBef>
            </a:pPr>
            <a:r>
              <a:rPr sz="5850" b="1" spc="135" baseline="-6000" dirty="0">
                <a:solidFill>
                  <a:srgbClr val="FF3300"/>
                </a:solidFill>
                <a:latin typeface="黑体" panose="02010609060101010101" charset="-122"/>
                <a:cs typeface="黑体" panose="02010609060101010101" charset="-122"/>
              </a:rPr>
              <a:t>示例</a:t>
            </a:r>
            <a:r>
              <a:rPr sz="5850" b="1" spc="120" baseline="-6000" dirty="0">
                <a:solidFill>
                  <a:srgbClr val="FF3300"/>
                </a:solidFill>
                <a:latin typeface="黑体" panose="02010609060101010101" charset="-122"/>
                <a:cs typeface="黑体" panose="02010609060101010101" charset="-122"/>
              </a:rPr>
              <a:t>：</a:t>
            </a:r>
            <a:r>
              <a:rPr sz="5850" b="1" spc="-1957" baseline="-6000" dirty="0">
                <a:solidFill>
                  <a:srgbClr val="FF3300"/>
                </a:solidFill>
                <a:latin typeface="黑体" panose="02010609060101010101" charset="-122"/>
                <a:cs typeface="黑体" panose="02010609060101010101" charset="-122"/>
              </a:rPr>
              <a:t> </a:t>
            </a:r>
            <a:r>
              <a:rPr sz="2750" b="1" spc="45" dirty="0">
                <a:latin typeface="黑体" panose="02010609060101010101" charset="-122"/>
                <a:cs typeface="黑体" panose="02010609060101010101" charset="-122"/>
              </a:rPr>
              <a:t>考虑如下翻译方案：</a:t>
            </a:r>
            <a:endParaRPr sz="2750">
              <a:latin typeface="黑体" panose="02010609060101010101" charset="-122"/>
              <a:cs typeface="黑体" panose="02010609060101010101" charset="-122"/>
            </a:endParaRPr>
          </a:p>
          <a:p>
            <a:pPr marL="2018030">
              <a:lnSpc>
                <a:spcPct val="100000"/>
              </a:lnSpc>
              <a:spcBef>
                <a:spcPts val="240"/>
              </a:spcBef>
            </a:pPr>
            <a:r>
              <a:rPr sz="2400" b="1" spc="5" dirty="0">
                <a:latin typeface="Times New Roman" panose="02020603050405020304"/>
                <a:cs typeface="Times New Roman" panose="02020603050405020304"/>
              </a:rPr>
              <a:t>S</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A</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a:t>
            </a:r>
            <a:r>
              <a:rPr sz="2400" b="1" spc="7" baseline="-17000" dirty="0">
                <a:latin typeface="Times New Roman" panose="02020603050405020304"/>
                <a:cs typeface="Times New Roman" panose="02020603050405020304"/>
              </a:rPr>
              <a:t>2 </a:t>
            </a:r>
            <a:r>
              <a:rPr sz="2400" b="1" dirty="0">
                <a:latin typeface="Times New Roman" panose="02020603050405020304"/>
                <a:cs typeface="Times New Roman" panose="02020603050405020304"/>
              </a:rPr>
              <a:t>{ A</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.in=1</a:t>
            </a:r>
            <a:r>
              <a:rPr sz="3525" b="1"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a:t>
            </a:r>
            <a:r>
              <a:rPr sz="2400" b="1" baseline="-17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.in=2</a:t>
            </a:r>
            <a:r>
              <a:rPr sz="2400" b="1" spc="-254"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2018030">
              <a:lnSpc>
                <a:spcPct val="100000"/>
              </a:lnSpc>
              <a:spcBef>
                <a:spcPts val="430"/>
              </a:spcBef>
            </a:pPr>
            <a:r>
              <a:rPr sz="2400" b="1" spc="15" dirty="0">
                <a:latin typeface="Times New Roman" panose="02020603050405020304"/>
                <a:cs typeface="Times New Roman" panose="02020603050405020304"/>
              </a:rPr>
              <a:t>A</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a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print(A.in)</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40"/>
              </a:spcBef>
            </a:pPr>
            <a:endParaRPr sz="2450">
              <a:latin typeface="Times New Roman" panose="02020603050405020304"/>
              <a:cs typeface="Times New Roman" panose="02020603050405020304"/>
            </a:endParaRPr>
          </a:p>
          <a:p>
            <a:pPr marL="963295" algn="ctr">
              <a:lnSpc>
                <a:spcPct val="100000"/>
              </a:lnSpc>
            </a:pPr>
            <a:r>
              <a:rPr sz="1800" b="1" dirty="0">
                <a:latin typeface="Verdana" panose="020B0604030504040204"/>
                <a:cs typeface="Verdana" panose="020B0604030504040204"/>
              </a:rPr>
              <a:t>S</a:t>
            </a:r>
            <a:endParaRPr sz="1800">
              <a:latin typeface="Verdana" panose="020B0604030504040204"/>
              <a:cs typeface="Verdana" panose="020B060403050404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6396355" cy="623570"/>
          </a:xfrm>
          <a:prstGeom prst="rect">
            <a:avLst/>
          </a:prstGeom>
        </p:spPr>
        <p:txBody>
          <a:bodyPr vert="horz" wrap="square" lIns="0" tIns="15240" rIns="0" bIns="0" rtlCol="0">
            <a:spAutoFit/>
          </a:bodyPr>
          <a:lstStyle/>
          <a:p>
            <a:pPr marL="12700">
              <a:lnSpc>
                <a:spcPct val="100000"/>
              </a:lnSpc>
              <a:spcBef>
                <a:spcPts val="120"/>
              </a:spcBef>
            </a:pPr>
            <a:r>
              <a:rPr sz="3900" spc="40" dirty="0"/>
              <a:t>L</a:t>
            </a:r>
            <a:r>
              <a:rPr sz="3900" spc="90" dirty="0"/>
              <a:t>属性定义翻译方案设计举例</a:t>
            </a:r>
            <a:endParaRPr sz="3900"/>
          </a:p>
        </p:txBody>
      </p:sp>
      <p:sp>
        <p:nvSpPr>
          <p:cNvPr id="5" name="object 5"/>
          <p:cNvSpPr txBox="1"/>
          <p:nvPr/>
        </p:nvSpPr>
        <p:spPr>
          <a:xfrm>
            <a:off x="307340" y="1272400"/>
            <a:ext cx="2512060" cy="443865"/>
          </a:xfrm>
          <a:prstGeom prst="rect">
            <a:avLst/>
          </a:prstGeom>
        </p:spPr>
        <p:txBody>
          <a:bodyPr vert="horz" wrap="square" lIns="0" tIns="12065" rIns="0" bIns="0" rtlCol="0">
            <a:spAutoFit/>
          </a:bodyPr>
          <a:lstStyle/>
          <a:p>
            <a:pPr marL="355600" indent="-342900">
              <a:lnSpc>
                <a:spcPct val="100000"/>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语法制导定义</a:t>
            </a:r>
            <a:endParaRPr sz="4125" baseline="1000">
              <a:latin typeface="黑体" panose="02010609060101010101" charset="-122"/>
              <a:cs typeface="黑体" panose="02010609060101010101" charset="-122"/>
            </a:endParaRPr>
          </a:p>
        </p:txBody>
      </p:sp>
      <p:sp>
        <p:nvSpPr>
          <p:cNvPr id="6" name="object 6"/>
          <p:cNvSpPr txBox="1"/>
          <p:nvPr/>
        </p:nvSpPr>
        <p:spPr>
          <a:xfrm>
            <a:off x="307340" y="3823576"/>
            <a:ext cx="1797685" cy="443865"/>
          </a:xfrm>
          <a:prstGeom prst="rect">
            <a:avLst/>
          </a:prstGeom>
        </p:spPr>
        <p:txBody>
          <a:bodyPr vert="horz" wrap="square" lIns="0" tIns="12065" rIns="0" bIns="0" rtlCol="0">
            <a:spAutoFit/>
          </a:bodyPr>
          <a:lstStyle/>
          <a:p>
            <a:pPr marL="355600" indent="-342900">
              <a:lnSpc>
                <a:spcPct val="100000"/>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翻译方案</a:t>
            </a:r>
            <a:endParaRPr sz="4125" baseline="1000">
              <a:latin typeface="黑体" panose="02010609060101010101" charset="-122"/>
              <a:cs typeface="黑体" panose="02010609060101010101" charset="-122"/>
            </a:endParaRPr>
          </a:p>
        </p:txBody>
      </p:sp>
      <p:graphicFrame>
        <p:nvGraphicFramePr>
          <p:cNvPr id="7" name="object 7"/>
          <p:cNvGraphicFramePr>
            <a:graphicFrameLocks noGrp="1"/>
          </p:cNvGraphicFramePr>
          <p:nvPr/>
        </p:nvGraphicFramePr>
        <p:xfrm>
          <a:off x="3262312" y="1312863"/>
          <a:ext cx="5413375" cy="2886075"/>
        </p:xfrm>
        <a:graphic>
          <a:graphicData uri="http://schemas.openxmlformats.org/drawingml/2006/table">
            <a:tbl>
              <a:tblPr firstRow="1" bandRow="1">
                <a:tableStyleId>{2D5ABB26-0587-4C30-8999-92F81FD0307C}</a:tableStyleId>
              </a:tblPr>
              <a:tblGrid>
                <a:gridCol w="1516380"/>
                <a:gridCol w="3883025"/>
              </a:tblGrid>
              <a:tr h="438150">
                <a:tc>
                  <a:txBody>
                    <a:bodyPr/>
                    <a:lstStyle/>
                    <a:p>
                      <a:pPr marL="245110">
                        <a:lnSpc>
                          <a:spcPct val="100000"/>
                        </a:lnSpc>
                        <a:spcBef>
                          <a:spcPts val="370"/>
                        </a:spcBef>
                      </a:pPr>
                      <a:r>
                        <a:rPr sz="2350" b="1" spc="50" dirty="0">
                          <a:latin typeface="宋体" panose="02010600030101010101" pitchFamily="2" charset="-122"/>
                          <a:cs typeface="宋体" panose="02010600030101010101" pitchFamily="2" charset="-122"/>
                        </a:rPr>
                        <a:t>产生式</a:t>
                      </a:r>
                      <a:endParaRPr sz="2350">
                        <a:latin typeface="宋体" panose="02010600030101010101" pitchFamily="2" charset="-122"/>
                        <a:cs typeface="宋体" panose="02010600030101010101" pitchFamily="2" charset="-122"/>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370"/>
                        </a:spcBef>
                      </a:pPr>
                      <a:r>
                        <a:rPr sz="2350" b="1" spc="50" dirty="0">
                          <a:latin typeface="宋体" panose="02010600030101010101" pitchFamily="2" charset="-122"/>
                          <a:cs typeface="宋体" panose="02010600030101010101" pitchFamily="2" charset="-122"/>
                        </a:rPr>
                        <a:t>语义规则</a:t>
                      </a:r>
                      <a:endParaRPr sz="2350">
                        <a:latin typeface="宋体" panose="02010600030101010101" pitchFamily="2" charset="-122"/>
                        <a:cs typeface="宋体" panose="02010600030101010101" pitchFamily="2" charset="-122"/>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245110">
                        <a:lnSpc>
                          <a:spcPct val="100000"/>
                        </a:lnSpc>
                        <a:spcBef>
                          <a:spcPts val="20"/>
                        </a:spcBef>
                      </a:pPr>
                      <a:r>
                        <a:rPr sz="2350" b="1" spc="30" dirty="0">
                          <a:latin typeface="宋体" panose="02010600030101010101" pitchFamily="2" charset="-122"/>
                          <a:cs typeface="宋体" panose="02010600030101010101" pitchFamily="2" charset="-122"/>
                        </a:rPr>
                        <a:t>D</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TL</a:t>
                      </a:r>
                      <a:endParaRPr sz="235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20"/>
                        </a:spcBef>
                      </a:pPr>
                      <a:r>
                        <a:rPr sz="2350" b="1" spc="25" dirty="0">
                          <a:latin typeface="宋体" panose="02010600030101010101" pitchFamily="2" charset="-122"/>
                          <a:cs typeface="宋体" panose="02010600030101010101" pitchFamily="2" charset="-122"/>
                        </a:rPr>
                        <a:t>L.in=T.type</a:t>
                      </a:r>
                      <a:endParaRPr sz="235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245110">
                        <a:lnSpc>
                          <a:spcPct val="100000"/>
                        </a:lnSpc>
                        <a:spcBef>
                          <a:spcPts val="235"/>
                        </a:spcBef>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int</a:t>
                      </a:r>
                      <a:endParaRPr sz="2350">
                        <a:latin typeface="宋体" panose="02010600030101010101" pitchFamily="2" charset="-122"/>
                        <a:cs typeface="宋体" panose="02010600030101010101" pitchFamily="2"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235"/>
                        </a:spcBef>
                      </a:pPr>
                      <a:r>
                        <a:rPr sz="2350" b="1" spc="25" dirty="0">
                          <a:latin typeface="宋体" panose="02010600030101010101" pitchFamily="2" charset="-122"/>
                          <a:cs typeface="宋体" panose="02010600030101010101" pitchFamily="2" charset="-122"/>
                        </a:rPr>
                        <a:t>T.type=integer</a:t>
                      </a:r>
                      <a:endParaRPr sz="2350">
                        <a:latin typeface="宋体" panose="02010600030101010101" pitchFamily="2" charset="-122"/>
                        <a:cs typeface="宋体" panose="02010600030101010101" pitchFamily="2" charset="-122"/>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245110">
                        <a:lnSpc>
                          <a:spcPts val="2650"/>
                        </a:lnSpc>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real</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ts val="2650"/>
                        </a:lnSpc>
                      </a:pPr>
                      <a:r>
                        <a:rPr sz="2350" b="1" spc="25" dirty="0">
                          <a:latin typeface="宋体" panose="02010600030101010101" pitchFamily="2" charset="-122"/>
                          <a:cs typeface="宋体" panose="02010600030101010101" pitchFamily="2" charset="-122"/>
                        </a:rPr>
                        <a:t>T.type=real</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62000">
                <a:tc>
                  <a:txBody>
                    <a:bodyPr/>
                    <a:lstStyle/>
                    <a:p>
                      <a:pPr marL="245110">
                        <a:lnSpc>
                          <a:spcPts val="2745"/>
                        </a:lnSpc>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L</a:t>
                      </a:r>
                      <a:r>
                        <a:rPr sz="2325" b="1" spc="44" baseline="-18000" dirty="0">
                          <a:latin typeface="宋体" panose="02010600030101010101" pitchFamily="2" charset="-122"/>
                          <a:cs typeface="宋体" panose="02010600030101010101" pitchFamily="2" charset="-122"/>
                        </a:rPr>
                        <a:t>1</a:t>
                      </a:r>
                      <a:r>
                        <a:rPr sz="2350" b="1" spc="30" dirty="0">
                          <a:latin typeface="宋体" panose="02010600030101010101" pitchFamily="2" charset="-122"/>
                          <a:cs typeface="宋体" panose="02010600030101010101" pitchFamily="2" charset="-122"/>
                        </a:rPr>
                        <a:t>,id</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marR="248285">
                        <a:lnSpc>
                          <a:spcPts val="2810"/>
                        </a:lnSpc>
                        <a:spcBef>
                          <a:spcPts val="120"/>
                        </a:spcBef>
                      </a:pPr>
                      <a:r>
                        <a:rPr sz="2350" b="1" spc="25" dirty="0">
                          <a:latin typeface="宋体" panose="02010600030101010101" pitchFamily="2" charset="-122"/>
                          <a:cs typeface="宋体" panose="02010600030101010101" pitchFamily="2" charset="-122"/>
                        </a:rPr>
                        <a:t>L</a:t>
                      </a:r>
                      <a:r>
                        <a:rPr sz="2325" b="1" spc="37" baseline="-18000" dirty="0">
                          <a:latin typeface="宋体" panose="02010600030101010101" pitchFamily="2" charset="-122"/>
                          <a:cs typeface="宋体" panose="02010600030101010101" pitchFamily="2" charset="-122"/>
                        </a:rPr>
                        <a:t>1</a:t>
                      </a:r>
                      <a:r>
                        <a:rPr sz="2350" b="1" spc="25" dirty="0">
                          <a:latin typeface="宋体" panose="02010600030101010101" pitchFamily="2" charset="-122"/>
                          <a:cs typeface="宋体" panose="02010600030101010101" pitchFamily="2" charset="-122"/>
                        </a:rPr>
                        <a:t>.in=L.in  </a:t>
                      </a:r>
                      <a:r>
                        <a:rPr sz="2350" b="1" spc="10" dirty="0">
                          <a:latin typeface="宋体" panose="02010600030101010101" pitchFamily="2" charset="-122"/>
                          <a:cs typeface="宋体" panose="02010600030101010101" pitchFamily="2" charset="-122"/>
                        </a:rPr>
                        <a:t>addtype(id.entry,L.in)</a:t>
                      </a:r>
                      <a:endParaRPr sz="2350">
                        <a:latin typeface="宋体" panose="02010600030101010101" pitchFamily="2" charset="-122"/>
                        <a:cs typeface="宋体" panose="02010600030101010101" pitchFamily="2" charset="-122"/>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199">
                <a:tc>
                  <a:txBody>
                    <a:bodyPr/>
                    <a:lstStyle/>
                    <a:p>
                      <a:pPr marL="245110">
                        <a:lnSpc>
                          <a:spcPct val="100000"/>
                        </a:lnSpc>
                        <a:spcBef>
                          <a:spcPts val="20"/>
                        </a:spcBef>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id</a:t>
                      </a:r>
                      <a:endParaRPr sz="235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20"/>
                        </a:spcBef>
                      </a:pPr>
                      <a:r>
                        <a:rPr sz="2350" b="1" spc="25" dirty="0">
                          <a:latin typeface="宋体" panose="02010600030101010101" pitchFamily="2" charset="-122"/>
                          <a:cs typeface="宋体" panose="02010600030101010101" pitchFamily="2" charset="-122"/>
                        </a:rPr>
                        <a:t>addtype(id.entry,L.in)</a:t>
                      </a:r>
                      <a:endParaRPr sz="2350">
                        <a:latin typeface="宋体" panose="02010600030101010101" pitchFamily="2" charset="-122"/>
                        <a:cs typeface="宋体" panose="02010600030101010101" pitchFamily="2" charset="-122"/>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657225" y="4419109"/>
            <a:ext cx="8101330" cy="2205990"/>
          </a:xfrm>
          <a:prstGeom prst="rect">
            <a:avLst/>
          </a:prstGeom>
          <a:ln w="9525">
            <a:solidFill>
              <a:srgbClr val="000000"/>
            </a:solidFill>
          </a:ln>
        </p:spPr>
        <p:txBody>
          <a:bodyPr vert="horz" wrap="square" lIns="0" tIns="27939" rIns="0" bIns="0" rtlCol="0">
            <a:spAutoFit/>
          </a:bodyPr>
          <a:lstStyle/>
          <a:p>
            <a:pPr marL="91440">
              <a:lnSpc>
                <a:spcPct val="100000"/>
              </a:lnSpc>
              <a:spcBef>
                <a:spcPts val="220"/>
              </a:spcBef>
            </a:pPr>
            <a:r>
              <a:rPr sz="2400" b="1" spc="15" dirty="0">
                <a:latin typeface="Times New Roman" panose="02020603050405020304"/>
                <a:cs typeface="Times New Roman" panose="02020603050405020304"/>
              </a:rPr>
              <a:t>D</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 </a:t>
            </a:r>
            <a:r>
              <a:rPr sz="2400" b="1" dirty="0">
                <a:latin typeface="Times New Roman" panose="02020603050405020304"/>
                <a:cs typeface="Times New Roman" panose="02020603050405020304"/>
              </a:rPr>
              <a:t>{ </a:t>
            </a:r>
            <a:r>
              <a:rPr sz="2400" b="1" spc="-20" dirty="0">
                <a:solidFill>
                  <a:srgbClr val="0000FF"/>
                </a:solidFill>
                <a:latin typeface="Times New Roman" panose="02020603050405020304"/>
                <a:cs typeface="Times New Roman" panose="02020603050405020304"/>
              </a:rPr>
              <a:t>L.in=T.type </a:t>
            </a:r>
            <a:r>
              <a:rPr sz="2400" b="1" dirty="0">
                <a:latin typeface="Times New Roman" panose="02020603050405020304"/>
                <a:cs typeface="Times New Roman" panose="02020603050405020304"/>
              </a:rPr>
              <a:t>}</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a:t>
            </a:r>
            <a:endParaRPr sz="2400">
              <a:latin typeface="Times New Roman" panose="02020603050405020304"/>
              <a:cs typeface="Times New Roman" panose="02020603050405020304"/>
            </a:endParaRPr>
          </a:p>
          <a:p>
            <a:pPr marL="91440" marR="4781550">
              <a:lnSpc>
                <a:spcPct val="118000"/>
              </a:lnSpc>
              <a:spcBef>
                <a:spcPts val="95"/>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int </a:t>
            </a:r>
            <a:r>
              <a:rPr sz="2400" b="1" dirty="0">
                <a:latin typeface="Times New Roman" panose="02020603050405020304"/>
                <a:cs typeface="Times New Roman" panose="02020603050405020304"/>
              </a:rPr>
              <a:t>{ </a:t>
            </a:r>
            <a:r>
              <a:rPr sz="2400" b="1" spc="-15" dirty="0">
                <a:latin typeface="Times New Roman" panose="02020603050405020304"/>
                <a:cs typeface="Times New Roman" panose="02020603050405020304"/>
              </a:rPr>
              <a:t>T.type=integer</a:t>
            </a:r>
            <a:r>
              <a:rPr sz="2400" b="1" spc="-17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real </a:t>
            </a:r>
            <a:r>
              <a:rPr sz="2400" b="1"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T.type=real</a:t>
            </a:r>
            <a:r>
              <a:rPr sz="2400" b="1" spc="-7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91440" marR="1633855">
              <a:lnSpc>
                <a:spcPct val="122000"/>
              </a:lnSpc>
            </a:pPr>
            <a:r>
              <a:rPr sz="2400" b="1" spc="15" dirty="0">
                <a:latin typeface="Times New Roman" panose="02020603050405020304"/>
                <a:cs typeface="Times New Roman" panose="02020603050405020304"/>
              </a:rPr>
              <a:t>L</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L</a:t>
            </a:r>
            <a:r>
              <a:rPr sz="2400" b="1" spc="-7" baseline="-17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.in=L.in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L</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,id </a:t>
            </a:r>
            <a:r>
              <a:rPr sz="2400" b="1"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addtype(id.entry, </a:t>
            </a:r>
            <a:r>
              <a:rPr sz="2400" b="1" spc="-5" dirty="0">
                <a:latin typeface="Times New Roman" panose="02020603050405020304"/>
                <a:cs typeface="Times New Roman" panose="02020603050405020304"/>
              </a:rPr>
              <a:t>L.in) </a:t>
            </a:r>
            <a:r>
              <a:rPr sz="2400" b="1"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L</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id </a:t>
            </a:r>
            <a:r>
              <a:rPr sz="2400" b="1"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addtype(id.entry, </a:t>
            </a:r>
            <a:r>
              <a:rPr sz="2400" b="1" spc="-5" dirty="0">
                <a:latin typeface="Times New Roman" panose="02020603050405020304"/>
                <a:cs typeface="Times New Roman" panose="02020603050405020304"/>
              </a:rPr>
              <a:t>L.in)</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1044575" cy="623570"/>
          </a:xfrm>
          <a:prstGeom prst="rect">
            <a:avLst/>
          </a:prstGeom>
        </p:spPr>
        <p:txBody>
          <a:bodyPr vert="horz" wrap="square" lIns="0" tIns="15240" rIns="0" bIns="0" rtlCol="0">
            <a:spAutoFit/>
          </a:bodyPr>
          <a:lstStyle/>
          <a:p>
            <a:pPr marL="12700">
              <a:lnSpc>
                <a:spcPct val="100000"/>
              </a:lnSpc>
              <a:spcBef>
                <a:spcPts val="120"/>
              </a:spcBef>
            </a:pPr>
            <a:r>
              <a:rPr sz="3900" spc="90" dirty="0"/>
              <a:t>练习</a:t>
            </a:r>
            <a:endParaRPr sz="3900"/>
          </a:p>
        </p:txBody>
      </p:sp>
      <p:sp>
        <p:nvSpPr>
          <p:cNvPr id="5" name="object 5"/>
          <p:cNvSpPr txBox="1"/>
          <p:nvPr/>
        </p:nvSpPr>
        <p:spPr>
          <a:xfrm>
            <a:off x="307340" y="1063921"/>
            <a:ext cx="3746500" cy="1073785"/>
          </a:xfrm>
          <a:prstGeom prst="rect">
            <a:avLst/>
          </a:prstGeom>
        </p:spPr>
        <p:txBody>
          <a:bodyPr vert="horz" wrap="square" lIns="0" tIns="149860" rIns="0" bIns="0" rtlCol="0">
            <a:spAutoFit/>
          </a:bodyPr>
          <a:lstStyle/>
          <a:p>
            <a:pPr marL="355600" indent="-342900">
              <a:lnSpc>
                <a:spcPct val="100000"/>
              </a:lnSpc>
              <a:spcBef>
                <a:spcPts val="1180"/>
              </a:spcBef>
              <a:buClr>
                <a:srgbClr val="0000FF"/>
              </a:buClr>
              <a:buSzPct val="71000"/>
              <a:buFont typeface="Arial" panose="020B0604020202020204"/>
              <a:buChar char="■"/>
              <a:tabLst>
                <a:tab pos="354965" algn="l"/>
                <a:tab pos="355600" algn="l"/>
              </a:tabLst>
            </a:pPr>
            <a:r>
              <a:rPr sz="2800" dirty="0">
                <a:latin typeface="黑体" panose="02010609060101010101" charset="-122"/>
                <a:cs typeface="黑体" panose="02010609060101010101" charset="-122"/>
              </a:rPr>
              <a:t>文法G的产生式如下：</a:t>
            </a:r>
            <a:endParaRPr sz="2800">
              <a:latin typeface="黑体" panose="02010609060101010101" charset="-122"/>
              <a:cs typeface="黑体" panose="02010609060101010101" charset="-122"/>
            </a:endParaRPr>
          </a:p>
          <a:p>
            <a:pPr marL="412750">
              <a:lnSpc>
                <a:spcPct val="100000"/>
              </a:lnSpc>
              <a:spcBef>
                <a:spcPts val="930"/>
              </a:spcBef>
              <a:tabLst>
                <a:tab pos="716915" algn="l"/>
              </a:tabLst>
            </a:pPr>
            <a:r>
              <a:rPr sz="2400" dirty="0">
                <a:latin typeface="宋体" panose="02010600030101010101" pitchFamily="2" charset="-122"/>
                <a:cs typeface="宋体" panose="02010600030101010101" pitchFamily="2" charset="-122"/>
              </a:rPr>
              <a:t>S	→(L)</a:t>
            </a:r>
            <a:endParaRPr sz="24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688340" y="2266632"/>
          <a:ext cx="1282700" cy="1358900"/>
        </p:xfrm>
        <a:graphic>
          <a:graphicData uri="http://schemas.openxmlformats.org/drawingml/2006/table">
            <a:tbl>
              <a:tblPr firstRow="1" bandRow="1">
                <a:tableStyleId>{2D5ABB26-0587-4C30-8999-92F81FD0307C}</a:tableStyleId>
              </a:tblPr>
              <a:tblGrid>
                <a:gridCol w="260350"/>
                <a:gridCol w="457200"/>
                <a:gridCol w="565150"/>
              </a:tblGrid>
              <a:tr h="431038">
                <a:tc>
                  <a:txBody>
                    <a:bodyPr/>
                    <a:lstStyle/>
                    <a:p>
                      <a:pPr marL="31750">
                        <a:lnSpc>
                          <a:spcPts val="2795"/>
                        </a:lnSpc>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a:t>
                      </a:r>
                      <a:endParaRPr sz="2400">
                        <a:latin typeface="宋体" panose="02010600030101010101" pitchFamily="2" charset="-122"/>
                        <a:cs typeface="宋体" panose="02010600030101010101" pitchFamily="2" charset="-122"/>
                      </a:endParaRPr>
                    </a:p>
                  </a:txBody>
                  <a:tcPr marL="0" marR="0" marT="0" marB="0"/>
                </a:tc>
              </a:tr>
              <a:tr h="495300">
                <a:tc>
                  <a:txBody>
                    <a:bodyPr/>
                    <a:lstStyle/>
                    <a:p>
                      <a:pPr marL="31750">
                        <a:lnSpc>
                          <a:spcPct val="100000"/>
                        </a:lnSpc>
                        <a:spcBef>
                          <a:spcPts val="405"/>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51435" marB="0"/>
                </a:tc>
                <a:tc>
                  <a:txBody>
                    <a:bodyPr/>
                    <a:lstStyle/>
                    <a:p>
                      <a:pPr marL="76200">
                        <a:lnSpc>
                          <a:spcPct val="100000"/>
                        </a:lnSpc>
                        <a:spcBef>
                          <a:spcPts val="405"/>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51435" marB="0"/>
                </a:tc>
                <a:tc>
                  <a:txBody>
                    <a:bodyPr/>
                    <a:lstStyle/>
                    <a:p>
                      <a:pPr marL="76200">
                        <a:lnSpc>
                          <a:spcPct val="100000"/>
                        </a:lnSpc>
                        <a:spcBef>
                          <a:spcPts val="405"/>
                        </a:spcBef>
                      </a:pPr>
                      <a:r>
                        <a:rPr sz="2400" dirty="0">
                          <a:latin typeface="宋体" panose="02010600030101010101" pitchFamily="2" charset="-122"/>
                          <a:cs typeface="宋体" panose="02010600030101010101" pitchFamily="2" charset="-122"/>
                        </a:rPr>
                        <a:t>L,S</a:t>
                      </a:r>
                      <a:endParaRPr sz="2400">
                        <a:latin typeface="宋体" panose="02010600030101010101" pitchFamily="2" charset="-122"/>
                        <a:cs typeface="宋体" panose="02010600030101010101" pitchFamily="2" charset="-122"/>
                      </a:endParaRPr>
                    </a:p>
                  </a:txBody>
                  <a:tcPr marL="0" marR="0" marT="51435" marB="0"/>
                </a:tc>
              </a:tr>
              <a:tr h="432562">
                <a:tc>
                  <a:txBody>
                    <a:bodyPr/>
                    <a:lstStyle/>
                    <a:p>
                      <a:pPr marL="31750">
                        <a:lnSpc>
                          <a:spcPts val="2735"/>
                        </a:lnSpc>
                        <a:spcBef>
                          <a:spcPts val="415"/>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ts val="2735"/>
                        </a:lnSpc>
                        <a:spcBef>
                          <a:spcPts val="415"/>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ts val="2735"/>
                        </a:lnSpc>
                        <a:spcBef>
                          <a:spcPts val="415"/>
                        </a:spcBef>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52705" marB="0"/>
                </a:tc>
              </a:tr>
            </a:tbl>
          </a:graphicData>
        </a:graphic>
      </p:graphicFrame>
      <p:sp>
        <p:nvSpPr>
          <p:cNvPr id="7" name="object 7"/>
          <p:cNvSpPr txBox="1"/>
          <p:nvPr/>
        </p:nvSpPr>
        <p:spPr>
          <a:xfrm>
            <a:off x="307340" y="3698608"/>
            <a:ext cx="7869555" cy="443865"/>
          </a:xfrm>
          <a:prstGeom prst="rect">
            <a:avLst/>
          </a:prstGeom>
        </p:spPr>
        <p:txBody>
          <a:bodyPr vert="horz" wrap="square" lIns="0" tIns="12065" rIns="0" bIns="0" rtlCol="0">
            <a:spAutoFit/>
          </a:bodyPr>
          <a:lstStyle/>
          <a:p>
            <a:pPr marL="355600" indent="-342900">
              <a:lnSpc>
                <a:spcPct val="100000"/>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试写出一个语法制导定义，输出配对括号个数。</a:t>
            </a:r>
            <a:endParaRPr sz="4125" baseline="1000">
              <a:latin typeface="黑体" panose="02010609060101010101" charset="-122"/>
              <a:cs typeface="黑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307340" y="1201419"/>
            <a:ext cx="3035300" cy="452120"/>
          </a:xfrm>
          <a:prstGeom prst="rect">
            <a:avLst/>
          </a:prstGeom>
        </p:spPr>
        <p:txBody>
          <a:bodyPr vert="horz" wrap="square" lIns="0" tIns="12700" rIns="0" bIns="0" rtlCol="0">
            <a:spAutoFit/>
          </a:bodyPr>
          <a:lstStyle/>
          <a:p>
            <a:pPr marL="355600" indent="-342900">
              <a:lnSpc>
                <a:spcPct val="100000"/>
              </a:lnSpc>
              <a:spcBef>
                <a:spcPts val="100"/>
              </a:spcBef>
              <a:buClr>
                <a:srgbClr val="0000FF"/>
              </a:buClr>
              <a:buSzPct val="71000"/>
              <a:buFont typeface="Arial" panose="020B0604020202020204"/>
              <a:buChar char="■"/>
              <a:tabLst>
                <a:tab pos="354965" algn="l"/>
                <a:tab pos="355600" algn="l"/>
              </a:tabLst>
            </a:pPr>
            <a:r>
              <a:rPr sz="2800" dirty="0">
                <a:latin typeface="黑体" panose="02010609060101010101" charset="-122"/>
                <a:cs typeface="黑体" panose="02010609060101010101" charset="-122"/>
              </a:rPr>
              <a:t>为S，L引入属性h</a:t>
            </a:r>
            <a:endParaRPr sz="2800">
              <a:latin typeface="黑体" panose="02010609060101010101" charset="-122"/>
              <a:cs typeface="黑体" panose="02010609060101010101" charset="-122"/>
            </a:endParaRPr>
          </a:p>
        </p:txBody>
      </p:sp>
      <p:sp>
        <p:nvSpPr>
          <p:cNvPr id="5" name="object 5"/>
          <p:cNvSpPr txBox="1"/>
          <p:nvPr/>
        </p:nvSpPr>
        <p:spPr>
          <a:xfrm>
            <a:off x="707390" y="1614932"/>
            <a:ext cx="1092200" cy="1019175"/>
          </a:xfrm>
          <a:prstGeom prst="rect">
            <a:avLst/>
          </a:prstGeom>
        </p:spPr>
        <p:txBody>
          <a:bodyPr vert="horz" wrap="square" lIns="0" tIns="143510" rIns="0" bIns="0" rtlCol="0">
            <a:spAutoFit/>
          </a:bodyPr>
          <a:lstStyle/>
          <a:p>
            <a:pPr marL="12700">
              <a:lnSpc>
                <a:spcPct val="100000"/>
              </a:lnSpc>
              <a:spcBef>
                <a:spcPts val="1130"/>
              </a:spcBef>
            </a:pPr>
            <a:r>
              <a:rPr sz="2400" dirty="0">
                <a:latin typeface="黑体" panose="02010609060101010101" charset="-122"/>
                <a:cs typeface="黑体" panose="02010609060101010101" charset="-122"/>
              </a:rPr>
              <a:t>产生式</a:t>
            </a:r>
            <a:endParaRPr sz="2400">
              <a:latin typeface="黑体" panose="02010609060101010101" charset="-122"/>
              <a:cs typeface="黑体" panose="02010609060101010101" charset="-122"/>
            </a:endParaRPr>
          </a:p>
          <a:p>
            <a:pPr marL="12700">
              <a:lnSpc>
                <a:spcPct val="100000"/>
              </a:lnSpc>
              <a:spcBef>
                <a:spcPts val="1030"/>
              </a:spcBef>
              <a:tabLst>
                <a:tab pos="316865" algn="l"/>
              </a:tabLst>
            </a:pPr>
            <a:r>
              <a:rPr sz="2400" dirty="0">
                <a:latin typeface="宋体" panose="02010600030101010101" pitchFamily="2" charset="-122"/>
                <a:cs typeface="宋体" panose="02010600030101010101" pitchFamily="2" charset="-122"/>
              </a:rPr>
              <a:t>S	→(L)</a:t>
            </a:r>
            <a:endParaRPr sz="2400">
              <a:latin typeface="宋体" panose="02010600030101010101" pitchFamily="2" charset="-122"/>
              <a:cs typeface="宋体" panose="02010600030101010101" pitchFamily="2" charset="-122"/>
            </a:endParaRPr>
          </a:p>
        </p:txBody>
      </p:sp>
      <p:sp>
        <p:nvSpPr>
          <p:cNvPr id="6" name="object 6"/>
          <p:cNvSpPr txBox="1"/>
          <p:nvPr/>
        </p:nvSpPr>
        <p:spPr>
          <a:xfrm>
            <a:off x="2536189" y="1614932"/>
            <a:ext cx="1854200" cy="1019175"/>
          </a:xfrm>
          <a:prstGeom prst="rect">
            <a:avLst/>
          </a:prstGeom>
        </p:spPr>
        <p:txBody>
          <a:bodyPr vert="horz" wrap="square" lIns="0" tIns="143510" rIns="0" bIns="0" rtlCol="0">
            <a:spAutoFit/>
          </a:bodyPr>
          <a:lstStyle/>
          <a:p>
            <a:pPr marL="12700">
              <a:lnSpc>
                <a:spcPct val="100000"/>
              </a:lnSpc>
              <a:spcBef>
                <a:spcPts val="1130"/>
              </a:spcBef>
            </a:pPr>
            <a:r>
              <a:rPr sz="2400" dirty="0">
                <a:latin typeface="黑体" panose="02010609060101010101" charset="-122"/>
                <a:cs typeface="黑体" panose="02010609060101010101" charset="-122"/>
              </a:rPr>
              <a:t>语法制导定义</a:t>
            </a:r>
            <a:endParaRPr sz="2400">
              <a:latin typeface="黑体" panose="02010609060101010101" charset="-122"/>
              <a:cs typeface="黑体" panose="02010609060101010101" charset="-122"/>
            </a:endParaRPr>
          </a:p>
          <a:p>
            <a:pPr marL="165100">
              <a:lnSpc>
                <a:spcPct val="100000"/>
              </a:lnSpc>
              <a:spcBef>
                <a:spcPts val="1030"/>
              </a:spcBef>
            </a:pPr>
            <a:r>
              <a:rPr sz="2400" dirty="0">
                <a:latin typeface="宋体" panose="02010600030101010101" pitchFamily="2" charset="-122"/>
                <a:cs typeface="宋体" panose="02010600030101010101" pitchFamily="2" charset="-122"/>
              </a:rPr>
              <a:t>S.h=L.h+1</a:t>
            </a:r>
            <a:endParaRPr sz="2400">
              <a:latin typeface="宋体" panose="02010600030101010101" pitchFamily="2" charset="-122"/>
              <a:cs typeface="宋体" panose="02010600030101010101" pitchFamily="2" charset="-122"/>
            </a:endParaRPr>
          </a:p>
        </p:txBody>
      </p:sp>
      <p:graphicFrame>
        <p:nvGraphicFramePr>
          <p:cNvPr id="7" name="object 7"/>
          <p:cNvGraphicFramePr>
            <a:graphicFrameLocks noGrp="1"/>
          </p:cNvGraphicFramePr>
          <p:nvPr/>
        </p:nvGraphicFramePr>
        <p:xfrm>
          <a:off x="688340" y="2760408"/>
          <a:ext cx="3771900" cy="1358900"/>
        </p:xfrm>
        <a:graphic>
          <a:graphicData uri="http://schemas.openxmlformats.org/drawingml/2006/table">
            <a:tbl>
              <a:tblPr firstRow="1" bandRow="1">
                <a:tableStyleId>{2D5ABB26-0587-4C30-8999-92F81FD0307C}</a:tableStyleId>
              </a:tblPr>
              <a:tblGrid>
                <a:gridCol w="260350"/>
                <a:gridCol w="457200"/>
                <a:gridCol w="939800"/>
                <a:gridCol w="2114550"/>
              </a:tblGrid>
              <a:tr h="432562">
                <a:tc>
                  <a:txBody>
                    <a:bodyPr/>
                    <a:lstStyle/>
                    <a:p>
                      <a:pPr marL="31750">
                        <a:lnSpc>
                          <a:spcPts val="2795"/>
                        </a:lnSpc>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a:t>
                      </a:r>
                      <a:endParaRPr sz="2400">
                        <a:latin typeface="宋体" panose="02010600030101010101" pitchFamily="2" charset="-122"/>
                        <a:cs typeface="宋体" panose="02010600030101010101" pitchFamily="2" charset="-122"/>
                      </a:endParaRPr>
                    </a:p>
                  </a:txBody>
                  <a:tcPr marL="0" marR="0" marT="0" marB="0"/>
                </a:tc>
                <a:tc>
                  <a:txBody>
                    <a:bodyPr/>
                    <a:lstStyle/>
                    <a:p>
                      <a:pPr marL="354965">
                        <a:lnSpc>
                          <a:spcPts val="2795"/>
                        </a:lnSpc>
                      </a:pPr>
                      <a:r>
                        <a:rPr sz="2400" dirty="0">
                          <a:latin typeface="宋体" panose="02010600030101010101" pitchFamily="2" charset="-122"/>
                          <a:cs typeface="宋体" panose="02010600030101010101" pitchFamily="2" charset="-122"/>
                        </a:rPr>
                        <a:t>S.h=0</a:t>
                      </a:r>
                      <a:endParaRPr sz="2400">
                        <a:latin typeface="宋体" panose="02010600030101010101" pitchFamily="2" charset="-122"/>
                        <a:cs typeface="宋体" panose="02010600030101010101" pitchFamily="2" charset="-122"/>
                      </a:endParaRPr>
                    </a:p>
                  </a:txBody>
                  <a:tcPr marL="0" marR="0" marT="0" marB="0"/>
                </a:tc>
              </a:tr>
              <a:tr h="520160">
                <a:tc>
                  <a:txBody>
                    <a:bodyPr/>
                    <a:lstStyle/>
                    <a:p>
                      <a:pPr marL="31750">
                        <a:lnSpc>
                          <a:spcPct val="100000"/>
                        </a:lnSpc>
                        <a:spcBef>
                          <a:spcPts val="415"/>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ct val="100000"/>
                        </a:lnSpc>
                        <a:spcBef>
                          <a:spcPts val="415"/>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ct val="100000"/>
                        </a:lnSpc>
                        <a:spcBef>
                          <a:spcPts val="415"/>
                        </a:spcBef>
                      </a:pPr>
                      <a:r>
                        <a:rPr sz="2400" dirty="0">
                          <a:latin typeface="宋体" panose="02010600030101010101" pitchFamily="2" charset="-122"/>
                          <a:cs typeface="宋体" panose="02010600030101010101" pitchFamily="2" charset="-122"/>
                        </a:rPr>
                        <a:t>L</a:t>
                      </a:r>
                      <a:r>
                        <a:rPr sz="2400" baseline="-17000" dirty="0">
                          <a:latin typeface="宋体" panose="02010600030101010101" pitchFamily="2" charset="-122"/>
                          <a:cs typeface="宋体" panose="02010600030101010101" pitchFamily="2" charset="-122"/>
                        </a:rPr>
                        <a:t>1</a:t>
                      </a: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52705" marB="0"/>
                </a:tc>
                <a:tc>
                  <a:txBody>
                    <a:bodyPr/>
                    <a:lstStyle/>
                    <a:p>
                      <a:pPr marL="304165">
                        <a:lnSpc>
                          <a:spcPct val="100000"/>
                        </a:lnSpc>
                        <a:spcBef>
                          <a:spcPts val="415"/>
                        </a:spcBef>
                      </a:pPr>
                      <a:r>
                        <a:rPr sz="2400" dirty="0">
                          <a:latin typeface="宋体" panose="02010600030101010101" pitchFamily="2" charset="-122"/>
                          <a:cs typeface="宋体" panose="02010600030101010101" pitchFamily="2" charset="-122"/>
                        </a:rPr>
                        <a:t>L.h=L</a:t>
                      </a:r>
                      <a:r>
                        <a:rPr sz="2400" baseline="-17000" dirty="0">
                          <a:latin typeface="宋体" panose="02010600030101010101" pitchFamily="2" charset="-122"/>
                          <a:cs typeface="宋体" panose="02010600030101010101" pitchFamily="2" charset="-122"/>
                        </a:rPr>
                        <a:t>1</a:t>
                      </a:r>
                      <a:r>
                        <a:rPr sz="2400" dirty="0">
                          <a:latin typeface="宋体" panose="02010600030101010101" pitchFamily="2" charset="-122"/>
                          <a:cs typeface="宋体" panose="02010600030101010101" pitchFamily="2" charset="-122"/>
                        </a:rPr>
                        <a:t>.h+S.h</a:t>
                      </a:r>
                      <a:endParaRPr sz="2400">
                        <a:latin typeface="宋体" panose="02010600030101010101" pitchFamily="2" charset="-122"/>
                        <a:cs typeface="宋体" panose="02010600030101010101" pitchFamily="2" charset="-122"/>
                      </a:endParaRPr>
                    </a:p>
                  </a:txBody>
                  <a:tcPr marL="0" marR="0" marT="52705" marB="0"/>
                </a:tc>
              </a:tr>
              <a:tr h="406177">
                <a:tc>
                  <a:txBody>
                    <a:bodyPr/>
                    <a:lstStyle/>
                    <a:p>
                      <a:pPr marL="31750">
                        <a:lnSpc>
                          <a:spcPts val="2740"/>
                        </a:lnSpc>
                        <a:spcBef>
                          <a:spcPts val="210"/>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26670" marB="0"/>
                </a:tc>
                <a:tc>
                  <a:txBody>
                    <a:bodyPr/>
                    <a:lstStyle/>
                    <a:p>
                      <a:pPr marL="76200">
                        <a:lnSpc>
                          <a:spcPts val="2740"/>
                        </a:lnSpc>
                        <a:spcBef>
                          <a:spcPts val="210"/>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26670" marB="0"/>
                </a:tc>
                <a:tc>
                  <a:txBody>
                    <a:bodyPr/>
                    <a:lstStyle/>
                    <a:p>
                      <a:pPr marL="76200">
                        <a:lnSpc>
                          <a:spcPts val="2740"/>
                        </a:lnSpc>
                        <a:spcBef>
                          <a:spcPts val="210"/>
                        </a:spcBef>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26670" marB="0"/>
                </a:tc>
                <a:tc>
                  <a:txBody>
                    <a:bodyPr/>
                    <a:lstStyle/>
                    <a:p>
                      <a:pPr marL="354965">
                        <a:lnSpc>
                          <a:spcPts val="2740"/>
                        </a:lnSpc>
                        <a:spcBef>
                          <a:spcPts val="210"/>
                        </a:spcBef>
                      </a:pPr>
                      <a:r>
                        <a:rPr sz="2400" dirty="0">
                          <a:latin typeface="宋体" panose="02010600030101010101" pitchFamily="2" charset="-122"/>
                          <a:cs typeface="宋体" panose="02010600030101010101" pitchFamily="2" charset="-122"/>
                        </a:rPr>
                        <a:t>L.h=S.h</a:t>
                      </a:r>
                      <a:endParaRPr sz="2400">
                        <a:latin typeface="宋体" panose="02010600030101010101" pitchFamily="2" charset="-122"/>
                        <a:cs typeface="宋体" panose="02010600030101010101" pitchFamily="2" charset="-122"/>
                      </a:endParaRPr>
                    </a:p>
                  </a:txBody>
                  <a:tcPr marL="0" marR="0" marT="26670" marB="0"/>
                </a:tc>
              </a:tr>
            </a:tbl>
          </a:graphicData>
        </a:graphic>
      </p:graphicFrame>
      <p:sp>
        <p:nvSpPr>
          <p:cNvPr id="8" name="object 8"/>
          <p:cNvSpPr txBox="1"/>
          <p:nvPr/>
        </p:nvSpPr>
        <p:spPr>
          <a:xfrm>
            <a:off x="681990" y="4224020"/>
            <a:ext cx="1041400" cy="391160"/>
          </a:xfrm>
          <a:prstGeom prst="rect">
            <a:avLst/>
          </a:prstGeom>
        </p:spPr>
        <p:txBody>
          <a:bodyPr vert="horz" wrap="square" lIns="0" tIns="12700" rIns="0" bIns="0" rtlCol="0">
            <a:spAutoFit/>
          </a:bodyPr>
          <a:lstStyle/>
          <a:p>
            <a:pPr marL="38100">
              <a:lnSpc>
                <a:spcPct val="100000"/>
              </a:lnSpc>
              <a:spcBef>
                <a:spcPts val="100"/>
              </a:spcBef>
              <a:tabLst>
                <a:tab pos="850265" algn="l"/>
              </a:tabLst>
            </a:pPr>
            <a:r>
              <a:rPr sz="2400" dirty="0">
                <a:latin typeface="宋体" panose="02010600030101010101" pitchFamily="2" charset="-122"/>
                <a:cs typeface="宋体" panose="02010600030101010101" pitchFamily="2" charset="-122"/>
              </a:rPr>
              <a:t>S</a:t>
            </a:r>
            <a:r>
              <a:rPr sz="2400" baseline="24000" dirty="0">
                <a:latin typeface="黑体" panose="02010609060101010101" charset="-122"/>
                <a:cs typeface="黑体" panose="02010609060101010101" charset="-122"/>
              </a:rPr>
              <a:t>’</a:t>
            </a:r>
            <a:r>
              <a:rPr sz="2400" dirty="0">
                <a:latin typeface="宋体" panose="02010600030101010101" pitchFamily="2" charset="-122"/>
                <a:cs typeface="宋体" panose="02010600030101010101" pitchFamily="2" charset="-122"/>
              </a:rPr>
              <a:t>→	S</a:t>
            </a:r>
            <a:endParaRPr sz="2400">
              <a:latin typeface="宋体" panose="02010600030101010101" pitchFamily="2" charset="-122"/>
              <a:cs typeface="宋体" panose="02010600030101010101" pitchFamily="2" charset="-122"/>
            </a:endParaRPr>
          </a:p>
        </p:txBody>
      </p:sp>
      <p:sp>
        <p:nvSpPr>
          <p:cNvPr id="9" name="object 9"/>
          <p:cNvSpPr txBox="1"/>
          <p:nvPr/>
        </p:nvSpPr>
        <p:spPr>
          <a:xfrm>
            <a:off x="2739390" y="4224020"/>
            <a:ext cx="15494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print(S.h)</a:t>
            </a:r>
            <a:endParaRPr sz="2400">
              <a:latin typeface="宋体" panose="02010600030101010101" pitchFamily="2" charset="-122"/>
              <a:cs typeface="宋体" panose="02010600030101010101" pitchFamily="2" charset="-122"/>
            </a:endParaRPr>
          </a:p>
        </p:txBody>
      </p:sp>
      <p:sp>
        <p:nvSpPr>
          <p:cNvPr id="10" name="object 10"/>
          <p:cNvSpPr/>
          <p:nvPr/>
        </p:nvSpPr>
        <p:spPr>
          <a:xfrm>
            <a:off x="4625220" y="2957500"/>
            <a:ext cx="4322560" cy="3425424"/>
          </a:xfrm>
          <a:prstGeom prst="rect">
            <a:avLst/>
          </a:prstGeom>
          <a:blipFill>
            <a:blip r:embed="rId1" cstate="print"/>
            <a:stretch>
              <a:fillRect/>
            </a:stretch>
          </a:blipFill>
        </p:spPr>
        <p:txBody>
          <a:bodyPr wrap="square" lIns="0" tIns="0" rIns="0" bIns="0" rtlCol="0"/>
          <a:lstStyle/>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1044575" cy="623570"/>
          </a:xfrm>
          <a:prstGeom prst="rect">
            <a:avLst/>
          </a:prstGeom>
        </p:spPr>
        <p:txBody>
          <a:bodyPr vert="horz" wrap="square" lIns="0" tIns="15240" rIns="0" bIns="0" rtlCol="0">
            <a:spAutoFit/>
          </a:bodyPr>
          <a:lstStyle/>
          <a:p>
            <a:pPr marL="12700">
              <a:lnSpc>
                <a:spcPct val="100000"/>
              </a:lnSpc>
              <a:spcBef>
                <a:spcPts val="120"/>
              </a:spcBef>
            </a:pPr>
            <a:r>
              <a:rPr sz="3900" spc="90" dirty="0"/>
              <a:t>练习</a:t>
            </a:r>
            <a:endParaRPr sz="3900"/>
          </a:p>
        </p:txBody>
      </p:sp>
      <p:sp>
        <p:nvSpPr>
          <p:cNvPr id="5" name="object 5"/>
          <p:cNvSpPr txBox="1"/>
          <p:nvPr/>
        </p:nvSpPr>
        <p:spPr>
          <a:xfrm>
            <a:off x="307340" y="1063921"/>
            <a:ext cx="3746500" cy="1073785"/>
          </a:xfrm>
          <a:prstGeom prst="rect">
            <a:avLst/>
          </a:prstGeom>
        </p:spPr>
        <p:txBody>
          <a:bodyPr vert="horz" wrap="square" lIns="0" tIns="149860" rIns="0" bIns="0" rtlCol="0">
            <a:spAutoFit/>
          </a:bodyPr>
          <a:lstStyle/>
          <a:p>
            <a:pPr marL="355600" indent="-342900">
              <a:lnSpc>
                <a:spcPct val="100000"/>
              </a:lnSpc>
              <a:spcBef>
                <a:spcPts val="1180"/>
              </a:spcBef>
              <a:buClr>
                <a:srgbClr val="0000FF"/>
              </a:buClr>
              <a:buSzPct val="71000"/>
              <a:buFont typeface="Arial" panose="020B0604020202020204"/>
              <a:buChar char="■"/>
              <a:tabLst>
                <a:tab pos="354965" algn="l"/>
                <a:tab pos="355600" algn="l"/>
              </a:tabLst>
            </a:pPr>
            <a:r>
              <a:rPr sz="2800" dirty="0">
                <a:latin typeface="黑体" panose="02010609060101010101" charset="-122"/>
                <a:cs typeface="黑体" panose="02010609060101010101" charset="-122"/>
              </a:rPr>
              <a:t>文法G的产生式如下：</a:t>
            </a:r>
            <a:endParaRPr sz="2800">
              <a:latin typeface="黑体" panose="02010609060101010101" charset="-122"/>
              <a:cs typeface="黑体" panose="02010609060101010101" charset="-122"/>
            </a:endParaRPr>
          </a:p>
          <a:p>
            <a:pPr marL="412750">
              <a:lnSpc>
                <a:spcPct val="100000"/>
              </a:lnSpc>
              <a:spcBef>
                <a:spcPts val="930"/>
              </a:spcBef>
              <a:tabLst>
                <a:tab pos="716915" algn="l"/>
              </a:tabLst>
            </a:pPr>
            <a:r>
              <a:rPr sz="2400" dirty="0">
                <a:latin typeface="宋体" panose="02010600030101010101" pitchFamily="2" charset="-122"/>
                <a:cs typeface="宋体" panose="02010600030101010101" pitchFamily="2" charset="-122"/>
              </a:rPr>
              <a:t>S	→(L)</a:t>
            </a:r>
            <a:endParaRPr sz="24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688340" y="2266632"/>
          <a:ext cx="1282700" cy="1358900"/>
        </p:xfrm>
        <a:graphic>
          <a:graphicData uri="http://schemas.openxmlformats.org/drawingml/2006/table">
            <a:tbl>
              <a:tblPr firstRow="1" bandRow="1">
                <a:tableStyleId>{2D5ABB26-0587-4C30-8999-92F81FD0307C}</a:tableStyleId>
              </a:tblPr>
              <a:tblGrid>
                <a:gridCol w="260350"/>
                <a:gridCol w="457200"/>
                <a:gridCol w="565150"/>
              </a:tblGrid>
              <a:tr h="431038">
                <a:tc>
                  <a:txBody>
                    <a:bodyPr/>
                    <a:lstStyle/>
                    <a:p>
                      <a:pPr marL="31750">
                        <a:lnSpc>
                          <a:spcPts val="2795"/>
                        </a:lnSpc>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0" marB="0"/>
                </a:tc>
                <a:tc>
                  <a:txBody>
                    <a:bodyPr/>
                    <a:lstStyle/>
                    <a:p>
                      <a:pPr marL="76200">
                        <a:lnSpc>
                          <a:spcPts val="2795"/>
                        </a:lnSpc>
                      </a:pPr>
                      <a:r>
                        <a:rPr sz="2400" dirty="0">
                          <a:latin typeface="宋体" panose="02010600030101010101" pitchFamily="2" charset="-122"/>
                          <a:cs typeface="宋体" panose="02010600030101010101" pitchFamily="2" charset="-122"/>
                        </a:rPr>
                        <a:t>a</a:t>
                      </a:r>
                      <a:endParaRPr sz="2400">
                        <a:latin typeface="宋体" panose="02010600030101010101" pitchFamily="2" charset="-122"/>
                        <a:cs typeface="宋体" panose="02010600030101010101" pitchFamily="2" charset="-122"/>
                      </a:endParaRPr>
                    </a:p>
                  </a:txBody>
                  <a:tcPr marL="0" marR="0" marT="0" marB="0"/>
                </a:tc>
              </a:tr>
              <a:tr h="495300">
                <a:tc>
                  <a:txBody>
                    <a:bodyPr/>
                    <a:lstStyle/>
                    <a:p>
                      <a:pPr marL="31750">
                        <a:lnSpc>
                          <a:spcPct val="100000"/>
                        </a:lnSpc>
                        <a:spcBef>
                          <a:spcPts val="405"/>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51435" marB="0"/>
                </a:tc>
                <a:tc>
                  <a:txBody>
                    <a:bodyPr/>
                    <a:lstStyle/>
                    <a:p>
                      <a:pPr marL="76200">
                        <a:lnSpc>
                          <a:spcPct val="100000"/>
                        </a:lnSpc>
                        <a:spcBef>
                          <a:spcPts val="405"/>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51435" marB="0"/>
                </a:tc>
                <a:tc>
                  <a:txBody>
                    <a:bodyPr/>
                    <a:lstStyle/>
                    <a:p>
                      <a:pPr marL="76200">
                        <a:lnSpc>
                          <a:spcPct val="100000"/>
                        </a:lnSpc>
                        <a:spcBef>
                          <a:spcPts val="405"/>
                        </a:spcBef>
                      </a:pPr>
                      <a:r>
                        <a:rPr sz="2400" dirty="0">
                          <a:latin typeface="宋体" panose="02010600030101010101" pitchFamily="2" charset="-122"/>
                          <a:cs typeface="宋体" panose="02010600030101010101" pitchFamily="2" charset="-122"/>
                        </a:rPr>
                        <a:t>L,S</a:t>
                      </a:r>
                      <a:endParaRPr sz="2400">
                        <a:latin typeface="宋体" panose="02010600030101010101" pitchFamily="2" charset="-122"/>
                        <a:cs typeface="宋体" panose="02010600030101010101" pitchFamily="2" charset="-122"/>
                      </a:endParaRPr>
                    </a:p>
                  </a:txBody>
                  <a:tcPr marL="0" marR="0" marT="51435" marB="0"/>
                </a:tc>
              </a:tr>
              <a:tr h="432562">
                <a:tc>
                  <a:txBody>
                    <a:bodyPr/>
                    <a:lstStyle/>
                    <a:p>
                      <a:pPr marL="31750">
                        <a:lnSpc>
                          <a:spcPts val="2735"/>
                        </a:lnSpc>
                        <a:spcBef>
                          <a:spcPts val="415"/>
                        </a:spcBef>
                      </a:pPr>
                      <a:r>
                        <a:rPr sz="240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ts val="2735"/>
                        </a:lnSpc>
                        <a:spcBef>
                          <a:spcPts val="415"/>
                        </a:spcBef>
                      </a:pPr>
                      <a:r>
                        <a:rPr sz="2400" dirty="0">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a:txBody>
                  <a:tcPr marL="0" marR="0" marT="52705" marB="0"/>
                </a:tc>
                <a:tc>
                  <a:txBody>
                    <a:bodyPr/>
                    <a:lstStyle/>
                    <a:p>
                      <a:pPr marL="76200">
                        <a:lnSpc>
                          <a:spcPts val="2735"/>
                        </a:lnSpc>
                        <a:spcBef>
                          <a:spcPts val="415"/>
                        </a:spcBef>
                      </a:pP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txBody>
                  <a:tcPr marL="0" marR="0" marT="52705" marB="0"/>
                </a:tc>
              </a:tr>
            </a:tbl>
          </a:graphicData>
        </a:graphic>
      </p:graphicFrame>
      <p:sp>
        <p:nvSpPr>
          <p:cNvPr id="7" name="object 7"/>
          <p:cNvSpPr txBox="1"/>
          <p:nvPr/>
        </p:nvSpPr>
        <p:spPr>
          <a:xfrm>
            <a:off x="307340" y="3698608"/>
            <a:ext cx="7691755" cy="443865"/>
          </a:xfrm>
          <a:prstGeom prst="rect">
            <a:avLst/>
          </a:prstGeom>
        </p:spPr>
        <p:txBody>
          <a:bodyPr vert="horz" wrap="square" lIns="0" tIns="12065" rIns="0" bIns="0" rtlCol="0">
            <a:spAutoFit/>
          </a:bodyPr>
          <a:lstStyle/>
          <a:p>
            <a:pPr marL="355600" indent="-342900">
              <a:lnSpc>
                <a:spcPct val="100000"/>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试写出一个翻译方案，打印每个</a:t>
            </a:r>
            <a:r>
              <a:rPr sz="4125" b="1" spc="30" baseline="1000" dirty="0">
                <a:latin typeface="黑体" panose="02010609060101010101" charset="-122"/>
                <a:cs typeface="黑体" panose="02010609060101010101" charset="-122"/>
              </a:rPr>
              <a:t>a</a:t>
            </a:r>
            <a:r>
              <a:rPr sz="4125" b="1" spc="67" baseline="1000" dirty="0">
                <a:latin typeface="黑体" panose="02010609060101010101" charset="-122"/>
                <a:cs typeface="黑体" panose="02010609060101010101" charset="-122"/>
              </a:rPr>
              <a:t>的嵌套深度。</a:t>
            </a:r>
            <a:endParaRPr sz="4125" baseline="1000">
              <a:latin typeface="黑体" panose="02010609060101010101" charset="-122"/>
              <a:cs typeface="黑体" panose="0201060906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281940" y="1063921"/>
            <a:ext cx="5397500" cy="3054985"/>
          </a:xfrm>
          <a:prstGeom prst="rect">
            <a:avLst/>
          </a:prstGeom>
        </p:spPr>
        <p:txBody>
          <a:bodyPr vert="horz" wrap="square" lIns="0" tIns="149860" rIns="0" bIns="0" rtlCol="0">
            <a:spAutoFit/>
          </a:bodyPr>
          <a:lstStyle/>
          <a:p>
            <a:pPr marL="381000" indent="-342900">
              <a:lnSpc>
                <a:spcPct val="100000"/>
              </a:lnSpc>
              <a:spcBef>
                <a:spcPts val="1180"/>
              </a:spcBef>
              <a:buClr>
                <a:srgbClr val="0000FF"/>
              </a:buClr>
              <a:buSzPct val="71000"/>
              <a:buFont typeface="Arial" panose="020B0604020202020204"/>
              <a:buChar char="■"/>
              <a:tabLst>
                <a:tab pos="380365" algn="l"/>
                <a:tab pos="381000" algn="l"/>
              </a:tabLst>
            </a:pPr>
            <a:r>
              <a:rPr sz="2800" dirty="0">
                <a:latin typeface="黑体" panose="02010609060101010101" charset="-122"/>
                <a:cs typeface="黑体" panose="02010609060101010101" charset="-122"/>
              </a:rPr>
              <a:t>为S，L引入属性d,翻译方案如下</a:t>
            </a:r>
            <a:endParaRPr sz="2800">
              <a:latin typeface="黑体" panose="02010609060101010101" charset="-122"/>
              <a:cs typeface="黑体" panose="02010609060101010101" charset="-122"/>
            </a:endParaRPr>
          </a:p>
          <a:p>
            <a:pPr marL="438150">
              <a:lnSpc>
                <a:spcPct val="100000"/>
              </a:lnSpc>
              <a:spcBef>
                <a:spcPts val="930"/>
              </a:spcBef>
            </a:pPr>
            <a:r>
              <a:rPr sz="2400" spc="10" dirty="0">
                <a:latin typeface="宋体" panose="02010600030101010101" pitchFamily="2" charset="-122"/>
                <a:cs typeface="宋体" panose="02010600030101010101" pitchFamily="2" charset="-122"/>
              </a:rPr>
              <a:t>S</a:t>
            </a:r>
            <a:r>
              <a:rPr sz="2400" spc="15" baseline="24000" dirty="0">
                <a:latin typeface="宋体" panose="02010600030101010101" pitchFamily="2" charset="-122"/>
                <a:cs typeface="宋体" panose="02010600030101010101" pitchFamily="2" charset="-122"/>
              </a:rPr>
              <a:t>’</a:t>
            </a:r>
            <a:r>
              <a:rPr sz="2400" spc="10" dirty="0">
                <a:latin typeface="宋体" panose="02010600030101010101" pitchFamily="2" charset="-122"/>
                <a:cs typeface="宋体" panose="02010600030101010101" pitchFamily="2" charset="-122"/>
              </a:rPr>
              <a:t>→</a:t>
            </a:r>
            <a:r>
              <a:rPr sz="2400" spc="10" dirty="0">
                <a:solidFill>
                  <a:srgbClr val="CC0066"/>
                </a:solidFill>
                <a:latin typeface="宋体" panose="02010600030101010101" pitchFamily="2" charset="-122"/>
                <a:cs typeface="宋体" panose="02010600030101010101" pitchFamily="2" charset="-122"/>
              </a:rPr>
              <a:t>{</a:t>
            </a:r>
            <a:r>
              <a:rPr sz="3525" b="1" spc="15" baseline="1000" dirty="0">
                <a:solidFill>
                  <a:srgbClr val="CC0066"/>
                </a:solidFill>
                <a:latin typeface="宋体" panose="02010600030101010101" pitchFamily="2" charset="-122"/>
                <a:cs typeface="宋体" panose="02010600030101010101" pitchFamily="2" charset="-122"/>
              </a:rPr>
              <a:t>S.d=0}</a:t>
            </a:r>
            <a:r>
              <a:rPr sz="3525" b="1" spc="30" baseline="1000" dirty="0">
                <a:solidFill>
                  <a:srgbClr val="CC0066"/>
                </a:solidFill>
                <a:latin typeface="宋体" panose="02010600030101010101" pitchFamily="2" charset="-122"/>
                <a:cs typeface="宋体" panose="02010600030101010101" pitchFamily="2" charset="-122"/>
              </a:rPr>
              <a:t> </a:t>
            </a:r>
            <a:r>
              <a:rPr sz="240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a:p>
            <a:pPr marL="438150">
              <a:lnSpc>
                <a:spcPct val="100000"/>
              </a:lnSpc>
              <a:spcBef>
                <a:spcPts val="1030"/>
              </a:spcBef>
              <a:tabLst>
                <a:tab pos="742315" algn="l"/>
                <a:tab pos="1199515" algn="l"/>
              </a:tabLst>
            </a:pPr>
            <a:r>
              <a:rPr sz="2400" dirty="0">
                <a:latin typeface="宋体" panose="02010600030101010101" pitchFamily="2" charset="-122"/>
                <a:cs typeface="宋体" panose="02010600030101010101" pitchFamily="2" charset="-122"/>
              </a:rPr>
              <a:t>S	→	</a:t>
            </a:r>
            <a:r>
              <a:rPr sz="2400" spc="20" dirty="0">
                <a:latin typeface="宋体" panose="02010600030101010101" pitchFamily="2" charset="-122"/>
                <a:cs typeface="宋体" panose="02010600030101010101" pitchFamily="2" charset="-122"/>
              </a:rPr>
              <a:t>(</a:t>
            </a:r>
            <a:r>
              <a:rPr sz="3525" b="1" spc="30" baseline="1000" dirty="0">
                <a:solidFill>
                  <a:srgbClr val="CC0066"/>
                </a:solidFill>
                <a:latin typeface="宋体" panose="02010600030101010101" pitchFamily="2" charset="-122"/>
                <a:cs typeface="宋体" panose="02010600030101010101" pitchFamily="2" charset="-122"/>
              </a:rPr>
              <a:t>{L.d=S.d+1}</a:t>
            </a:r>
            <a:r>
              <a:rPr sz="2400" spc="20" dirty="0">
                <a:latin typeface="宋体" panose="02010600030101010101" pitchFamily="2" charset="-122"/>
                <a:cs typeface="宋体" panose="02010600030101010101" pitchFamily="2" charset="-122"/>
              </a:rPr>
              <a:t>L)</a:t>
            </a:r>
            <a:endParaRPr sz="2400">
              <a:latin typeface="宋体" panose="02010600030101010101" pitchFamily="2" charset="-122"/>
              <a:cs typeface="宋体" panose="02010600030101010101" pitchFamily="2" charset="-122"/>
            </a:endParaRPr>
          </a:p>
          <a:p>
            <a:pPr marL="438150">
              <a:lnSpc>
                <a:spcPct val="100000"/>
              </a:lnSpc>
              <a:spcBef>
                <a:spcPts val="1010"/>
              </a:spcBef>
              <a:tabLst>
                <a:tab pos="742315" algn="l"/>
                <a:tab pos="1199515" algn="l"/>
              </a:tabLst>
            </a:pPr>
            <a:r>
              <a:rPr sz="2400" dirty="0">
                <a:latin typeface="宋体" panose="02010600030101010101" pitchFamily="2" charset="-122"/>
                <a:cs typeface="宋体" panose="02010600030101010101" pitchFamily="2" charset="-122"/>
              </a:rPr>
              <a:t>S	→	</a:t>
            </a:r>
            <a:r>
              <a:rPr sz="2400" spc="20" dirty="0">
                <a:latin typeface="宋体" panose="02010600030101010101" pitchFamily="2" charset="-122"/>
                <a:cs typeface="宋体" panose="02010600030101010101" pitchFamily="2" charset="-122"/>
              </a:rPr>
              <a:t>a</a:t>
            </a:r>
            <a:r>
              <a:rPr sz="3525" b="1" spc="30" baseline="1000" dirty="0">
                <a:solidFill>
                  <a:srgbClr val="CC0066"/>
                </a:solidFill>
                <a:latin typeface="宋体" panose="02010600030101010101" pitchFamily="2" charset="-122"/>
                <a:cs typeface="宋体" panose="02010600030101010101" pitchFamily="2" charset="-122"/>
              </a:rPr>
              <a:t>{print(S.d)}</a:t>
            </a:r>
            <a:endParaRPr sz="3525" baseline="1000">
              <a:latin typeface="宋体" panose="02010600030101010101" pitchFamily="2" charset="-122"/>
              <a:cs typeface="宋体" panose="02010600030101010101" pitchFamily="2" charset="-122"/>
            </a:endParaRPr>
          </a:p>
          <a:p>
            <a:pPr marL="438150" marR="755650">
              <a:lnSpc>
                <a:spcPct val="135000"/>
              </a:lnSpc>
              <a:spcBef>
                <a:spcPts val="25"/>
              </a:spcBef>
              <a:tabLst>
                <a:tab pos="742315" algn="l"/>
                <a:tab pos="1199515" algn="l"/>
              </a:tabLst>
            </a:pPr>
            <a:r>
              <a:rPr sz="2400" dirty="0">
                <a:latin typeface="宋体" panose="02010600030101010101" pitchFamily="2" charset="-122"/>
                <a:cs typeface="宋体" panose="02010600030101010101" pitchFamily="2" charset="-122"/>
              </a:rPr>
              <a:t>L	→	</a:t>
            </a:r>
            <a:r>
              <a:rPr sz="3525" b="1" spc="37" baseline="1000" dirty="0">
                <a:solidFill>
                  <a:srgbClr val="CC0066"/>
                </a:solidFill>
                <a:latin typeface="宋体" panose="02010600030101010101" pitchFamily="2" charset="-122"/>
                <a:cs typeface="宋体" panose="02010600030101010101" pitchFamily="2" charset="-122"/>
              </a:rPr>
              <a:t>{L</a:t>
            </a:r>
            <a:r>
              <a:rPr sz="2325" b="1" spc="37" baseline="-18000" dirty="0">
                <a:solidFill>
                  <a:srgbClr val="CC0066"/>
                </a:solidFill>
                <a:latin typeface="宋体" panose="02010600030101010101" pitchFamily="2" charset="-122"/>
                <a:cs typeface="宋体" panose="02010600030101010101" pitchFamily="2" charset="-122"/>
              </a:rPr>
              <a:t>1</a:t>
            </a:r>
            <a:r>
              <a:rPr sz="3525" b="1" spc="37" baseline="1000" dirty="0">
                <a:solidFill>
                  <a:srgbClr val="CC0066"/>
                </a:solidFill>
                <a:latin typeface="宋体" panose="02010600030101010101" pitchFamily="2" charset="-122"/>
                <a:cs typeface="宋体" panose="02010600030101010101" pitchFamily="2" charset="-122"/>
              </a:rPr>
              <a:t>.d=L.d}</a:t>
            </a:r>
            <a:r>
              <a:rPr sz="2400" dirty="0">
                <a:latin typeface="宋体" panose="02010600030101010101" pitchFamily="2" charset="-122"/>
                <a:cs typeface="宋体" panose="02010600030101010101" pitchFamily="2" charset="-122"/>
              </a:rPr>
              <a:t>L</a:t>
            </a:r>
            <a:r>
              <a:rPr sz="2400" baseline="-17000" dirty="0">
                <a:latin typeface="宋体" panose="02010600030101010101" pitchFamily="2" charset="-122"/>
                <a:cs typeface="宋体" panose="02010600030101010101" pitchFamily="2" charset="-122"/>
              </a:rPr>
              <a:t>1</a:t>
            </a:r>
            <a:r>
              <a:rPr sz="2400" dirty="0">
                <a:latin typeface="宋体" panose="02010600030101010101" pitchFamily="2" charset="-122"/>
                <a:cs typeface="宋体" panose="02010600030101010101" pitchFamily="2" charset="-122"/>
              </a:rPr>
              <a:t>,</a:t>
            </a:r>
            <a:r>
              <a:rPr sz="3525" b="1" spc="37" baseline="1000" dirty="0">
                <a:solidFill>
                  <a:srgbClr val="CC0066"/>
                </a:solidFill>
                <a:latin typeface="宋体" panose="02010600030101010101" pitchFamily="2" charset="-122"/>
                <a:cs typeface="宋体" panose="02010600030101010101" pitchFamily="2" charset="-122"/>
              </a:rPr>
              <a:t>{S.d=L.d}</a:t>
            </a:r>
            <a:r>
              <a:rPr sz="2400" dirty="0">
                <a:latin typeface="宋体" panose="02010600030101010101" pitchFamily="2" charset="-122"/>
                <a:cs typeface="宋体" panose="02010600030101010101" pitchFamily="2" charset="-122"/>
              </a:rPr>
              <a:t>S  L	→	</a:t>
            </a:r>
            <a:r>
              <a:rPr sz="3525" b="1" spc="30" baseline="1000" dirty="0">
                <a:solidFill>
                  <a:srgbClr val="CC0066"/>
                </a:solidFill>
                <a:latin typeface="宋体" panose="02010600030101010101" pitchFamily="2" charset="-122"/>
                <a:cs typeface="宋体" panose="02010600030101010101" pitchFamily="2" charset="-122"/>
              </a:rPr>
              <a:t>{S.d=L.d}</a:t>
            </a:r>
            <a:r>
              <a:rPr sz="2400" spc="20" dirty="0">
                <a:latin typeface="宋体" panose="02010600030101010101" pitchFamily="2" charset="-122"/>
                <a:cs typeface="宋体" panose="02010600030101010101" pitchFamily="2" charset="-122"/>
              </a:rPr>
              <a:t>S</a:t>
            </a:r>
            <a:endParaRPr sz="2400">
              <a:latin typeface="宋体" panose="02010600030101010101" pitchFamily="2" charset="-122"/>
              <a:cs typeface="宋体" panose="02010600030101010101" pitchFamily="2" charset="-122"/>
            </a:endParaRPr>
          </a:p>
        </p:txBody>
      </p:sp>
      <p:sp>
        <p:nvSpPr>
          <p:cNvPr id="5" name="object 5"/>
          <p:cNvSpPr/>
          <p:nvPr/>
        </p:nvSpPr>
        <p:spPr>
          <a:xfrm>
            <a:off x="4804167" y="3609020"/>
            <a:ext cx="3895331" cy="3020379"/>
          </a:xfrm>
          <a:prstGeom prst="rect">
            <a:avLst/>
          </a:prstGeom>
          <a:blipFill>
            <a:blip r:embed="rId1"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5631180"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语法制导翻译的整体思路</a:t>
            </a:r>
            <a:endParaRPr sz="3900"/>
          </a:p>
        </p:txBody>
      </p:sp>
      <p:sp>
        <p:nvSpPr>
          <p:cNvPr id="5" name="object 5"/>
          <p:cNvSpPr txBox="1"/>
          <p:nvPr/>
        </p:nvSpPr>
        <p:spPr>
          <a:xfrm>
            <a:off x="307340" y="1184785"/>
            <a:ext cx="8227059" cy="5071745"/>
          </a:xfrm>
          <a:prstGeom prst="rect">
            <a:avLst/>
          </a:prstGeom>
        </p:spPr>
        <p:txBody>
          <a:bodyPr vert="horz" wrap="square" lIns="0" tIns="99695" rIns="0" bIns="0" rtlCol="0">
            <a:spAutoFit/>
          </a:bodyPr>
          <a:lstStyle/>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首先，根据翻译目标来确定每个产生式的语义</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a:p>
            <a:pPr marL="355600" indent="-342900">
              <a:lnSpc>
                <a:spcPct val="100000"/>
              </a:lnSpc>
              <a:spcBef>
                <a:spcPts val="6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其次，根据产生式的含义，分析每个符号的语义</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a:p>
            <a:pPr marL="355600" marR="5080" indent="-342900">
              <a:lnSpc>
                <a:spcPts val="3280"/>
              </a:lnSpc>
              <a:spcBef>
                <a:spcPts val="93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再次，把这些语义以属性的形式附加到相应的文法 </a:t>
            </a:r>
            <a:r>
              <a:rPr sz="2750" b="1" spc="45" dirty="0">
                <a:latin typeface="黑体" panose="02010609060101010101" charset="-122"/>
                <a:cs typeface="黑体" panose="02010609060101010101" charset="-122"/>
              </a:rPr>
              <a:t>符号上（即把语义和语言结构联系起来）；</a:t>
            </a:r>
            <a:endParaRPr sz="2750">
              <a:latin typeface="黑体" panose="02010609060101010101" charset="-122"/>
              <a:cs typeface="黑体" panose="02010609060101010101" charset="-122"/>
            </a:endParaRPr>
          </a:p>
          <a:p>
            <a:pPr marL="355600" indent="-342900">
              <a:lnSpc>
                <a:spcPct val="100000"/>
              </a:lnSpc>
              <a:spcBef>
                <a:spcPts val="61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然后，根据产生式的语义给出符号属性的求值规则</a:t>
            </a:r>
            <a:endParaRPr sz="4125" baseline="1000">
              <a:latin typeface="黑体" panose="02010609060101010101" charset="-122"/>
              <a:cs typeface="黑体" panose="02010609060101010101" charset="-122"/>
            </a:endParaRPr>
          </a:p>
          <a:p>
            <a:pPr marL="355600">
              <a:lnSpc>
                <a:spcPct val="100000"/>
              </a:lnSpc>
              <a:spcBef>
                <a:spcPts val="75"/>
              </a:spcBef>
            </a:pPr>
            <a:r>
              <a:rPr sz="2750" b="1" spc="45" dirty="0">
                <a:latin typeface="黑体" panose="02010609060101010101" charset="-122"/>
                <a:cs typeface="黑体" panose="02010609060101010101" charset="-122"/>
              </a:rPr>
              <a:t>（即语义规则），从而形成语法制导定义。</a:t>
            </a:r>
            <a:endParaRPr sz="2750">
              <a:latin typeface="黑体" panose="02010609060101010101" charset="-122"/>
              <a:cs typeface="黑体" panose="02010609060101010101" charset="-122"/>
            </a:endParaRPr>
          </a:p>
          <a:p>
            <a:pPr>
              <a:lnSpc>
                <a:spcPct val="100000"/>
              </a:lnSpc>
              <a:spcBef>
                <a:spcPts val="25"/>
              </a:spcBef>
            </a:pPr>
            <a:endParaRPr sz="3150">
              <a:latin typeface="Times New Roman" panose="02020603050405020304"/>
              <a:cs typeface="Times New Roman" panose="02020603050405020304"/>
            </a:endParaRPr>
          </a:p>
          <a:p>
            <a:pPr marL="355600" indent="-342900" algn="just">
              <a:lnSpc>
                <a:spcPct val="100000"/>
              </a:lnSpc>
              <a:buClr>
                <a:srgbClr val="0000FF"/>
              </a:buClr>
              <a:buSzPct val="73000"/>
              <a:buFont typeface="Arial" panose="020B0604020202020204"/>
              <a:buChar char="■"/>
              <a:tabLst>
                <a:tab pos="355600" algn="l"/>
              </a:tabLst>
            </a:pPr>
            <a:r>
              <a:rPr sz="4125" b="1" spc="67" baseline="1000" dirty="0">
                <a:latin typeface="黑体" panose="02010609060101010101" charset="-122"/>
                <a:cs typeface="黑体" panose="02010609060101010101" charset="-122"/>
              </a:rPr>
              <a:t>翻译：</a:t>
            </a:r>
            <a:endParaRPr sz="4125" baseline="1000">
              <a:latin typeface="黑体" panose="02010609060101010101" charset="-122"/>
              <a:cs typeface="黑体" panose="02010609060101010101" charset="-122"/>
            </a:endParaRPr>
          </a:p>
          <a:p>
            <a:pPr marL="355600" marR="5080" algn="just">
              <a:lnSpc>
                <a:spcPct val="101000"/>
              </a:lnSpc>
            </a:pPr>
            <a:r>
              <a:rPr sz="2750" b="1" spc="45" dirty="0">
                <a:latin typeface="黑体" panose="02010609060101010101" charset="-122"/>
                <a:cs typeface="黑体" panose="02010609060101010101" charset="-122"/>
              </a:rPr>
              <a:t>根据语法分析过程中所使用的产生式，执行与之相 应的语义规则，完成符号属性值的计算，从而完成 翻译。</a:t>
            </a:r>
            <a:endParaRPr sz="2750">
              <a:latin typeface="黑体" panose="02010609060101010101" charset="-122"/>
              <a:cs typeface="黑体" panose="02010609060101010101" charset="-122"/>
            </a:endParaRPr>
          </a:p>
        </p:txBody>
      </p:sp>
      <p:sp>
        <p:nvSpPr>
          <p:cNvPr id="6" name="object 6"/>
          <p:cNvSpPr txBox="1"/>
          <p:nvPr/>
        </p:nvSpPr>
        <p:spPr>
          <a:xfrm>
            <a:off x="8923761" y="6566916"/>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a:t>
            </a:r>
            <a:endParaRPr sz="1400">
              <a:latin typeface="Times New Roman" panose="02020603050405020304"/>
              <a:cs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24027"/>
            <a:ext cx="7978775" cy="695960"/>
          </a:xfrm>
          <a:prstGeom prst="rect">
            <a:avLst/>
          </a:prstGeom>
        </p:spPr>
        <p:txBody>
          <a:bodyPr vert="horz" wrap="square" lIns="0" tIns="12700" rIns="0" bIns="0" rtlCol="0">
            <a:spAutoFit/>
          </a:bodyPr>
          <a:lstStyle/>
          <a:p>
            <a:pPr marL="12700">
              <a:lnSpc>
                <a:spcPct val="100000"/>
              </a:lnSpc>
              <a:spcBef>
                <a:spcPts val="100"/>
              </a:spcBef>
            </a:pPr>
            <a:r>
              <a:rPr sz="4300" spc="35" dirty="0">
                <a:latin typeface="宋体" panose="02010600030101010101" pitchFamily="2" charset="-122"/>
                <a:cs typeface="宋体" panose="02010600030101010101" pitchFamily="2" charset="-122"/>
              </a:rPr>
              <a:t>5.2</a:t>
            </a:r>
            <a:r>
              <a:rPr sz="4300" spc="10" dirty="0">
                <a:latin typeface="宋体" panose="02010600030101010101" pitchFamily="2" charset="-122"/>
                <a:cs typeface="宋体" panose="02010600030101010101" pitchFamily="2" charset="-122"/>
              </a:rPr>
              <a:t> </a:t>
            </a:r>
            <a:r>
              <a:rPr sz="4400" spc="-5" dirty="0">
                <a:latin typeface="Verdana" panose="020B0604030504040204"/>
                <a:cs typeface="Verdana" panose="020B0604030504040204"/>
              </a:rPr>
              <a:t>S-</a:t>
            </a:r>
            <a:r>
              <a:rPr sz="4300" spc="90" dirty="0"/>
              <a:t>属性定义的自底向上翻译</a:t>
            </a:r>
            <a:endParaRPr sz="4300">
              <a:latin typeface="Verdana" panose="020B0604030504040204"/>
              <a:cs typeface="Verdana" panose="020B0604030504040204"/>
            </a:endParaRPr>
          </a:p>
        </p:txBody>
      </p:sp>
      <p:sp>
        <p:nvSpPr>
          <p:cNvPr id="5" name="object 5"/>
          <p:cNvSpPr txBox="1"/>
          <p:nvPr/>
        </p:nvSpPr>
        <p:spPr>
          <a:xfrm>
            <a:off x="307340" y="1149400"/>
            <a:ext cx="6996430" cy="2461260"/>
          </a:xfrm>
          <a:prstGeom prst="rect">
            <a:avLst/>
          </a:prstGeom>
        </p:spPr>
        <p:txBody>
          <a:bodyPr vert="horz" wrap="square" lIns="0" tIns="116205" rIns="0" bIns="0" rtlCol="0">
            <a:spAutoFit/>
          </a:bodyPr>
          <a:lstStyle/>
          <a:p>
            <a:pPr marL="355600" indent="-342900">
              <a:lnSpc>
                <a:spcPct val="100000"/>
              </a:lnSpc>
              <a:spcBef>
                <a:spcPts val="915"/>
              </a:spcBef>
              <a:buClr>
                <a:srgbClr val="0000FF"/>
              </a:buClr>
              <a:buSzPct val="71000"/>
              <a:buFont typeface="Arial" panose="020B0604020202020204"/>
              <a:buChar char="■"/>
              <a:tabLst>
                <a:tab pos="354965" algn="l"/>
                <a:tab pos="355600" algn="l"/>
              </a:tabLst>
            </a:pPr>
            <a:r>
              <a:rPr sz="2800" b="1" spc="-5"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a:p>
            <a:pPr marL="755650" lvl="1" indent="-285750">
              <a:lnSpc>
                <a:spcPct val="100000"/>
              </a:lnSpc>
              <a:spcBef>
                <a:spcPts val="6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只用综合属性的语法制导定义</a:t>
            </a:r>
            <a:endParaRPr sz="3525" baseline="1000">
              <a:latin typeface="黑体" panose="02010609060101010101" charset="-122"/>
              <a:cs typeface="黑体" panose="02010609060101010101" charset="-122"/>
            </a:endParaRPr>
          </a:p>
          <a:p>
            <a:pPr>
              <a:lnSpc>
                <a:spcPct val="100000"/>
              </a:lnSpc>
            </a:pPr>
            <a:endParaRPr sz="2400">
              <a:latin typeface="Times New Roman" panose="02020603050405020304"/>
              <a:cs typeface="Times New Roman" panose="02020603050405020304"/>
            </a:endParaRPr>
          </a:p>
          <a:p>
            <a:pPr marL="1268095" lvl="2" indent="-1256030">
              <a:lnSpc>
                <a:spcPct val="100000"/>
              </a:lnSpc>
              <a:spcBef>
                <a:spcPts val="1380"/>
              </a:spcBef>
              <a:buAutoNum type="arabicPeriod"/>
              <a:tabLst>
                <a:tab pos="1268095" algn="l"/>
                <a:tab pos="1268730" algn="l"/>
              </a:tabLst>
            </a:pPr>
            <a:r>
              <a:rPr sz="2750" b="1" spc="45" dirty="0">
                <a:latin typeface="黑体" panose="02010609060101010101" charset="-122"/>
                <a:cs typeface="黑体" panose="02010609060101010101" charset="-122"/>
              </a:rPr>
              <a:t>为表达式构造语法树的语法制导定义</a:t>
            </a:r>
            <a:endParaRPr sz="2750">
              <a:latin typeface="黑体" panose="02010609060101010101" charset="-122"/>
              <a:cs typeface="黑体" panose="02010609060101010101" charset="-122"/>
            </a:endParaRPr>
          </a:p>
          <a:p>
            <a:pPr marL="1268095" lvl="2" indent="-1256030">
              <a:lnSpc>
                <a:spcPct val="100000"/>
              </a:lnSpc>
              <a:spcBef>
                <a:spcPts val="690"/>
              </a:spcBef>
              <a:buSzPct val="98000"/>
              <a:buAutoNum type="arabicPeriod"/>
              <a:tabLst>
                <a:tab pos="1268095" algn="l"/>
                <a:tab pos="1268730" algn="l"/>
              </a:tabLst>
            </a:pPr>
            <a:r>
              <a:rPr sz="2800" b="1" spc="-5"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属性定义的自底向上实现</a:t>
            </a:r>
            <a:endParaRPr sz="4125" baseline="1000">
              <a:latin typeface="黑体" panose="02010609060101010101" charset="-122"/>
              <a:cs typeface="黑体" panose="0201060906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330898"/>
            <a:ext cx="7781925" cy="503555"/>
          </a:xfrm>
          <a:prstGeom prst="rect">
            <a:avLst/>
          </a:prstGeom>
        </p:spPr>
        <p:txBody>
          <a:bodyPr vert="horz" wrap="square" lIns="0" tIns="17145" rIns="0" bIns="0" rtlCol="0">
            <a:spAutoFit/>
          </a:bodyPr>
          <a:lstStyle/>
          <a:p>
            <a:pPr marL="12700">
              <a:lnSpc>
                <a:spcPct val="100000"/>
              </a:lnSpc>
              <a:spcBef>
                <a:spcPts val="135"/>
              </a:spcBef>
            </a:pPr>
            <a:r>
              <a:rPr spc="45" dirty="0"/>
              <a:t>5.2.1</a:t>
            </a:r>
            <a:r>
              <a:rPr spc="10" dirty="0"/>
              <a:t> </a:t>
            </a:r>
            <a:r>
              <a:rPr spc="95" dirty="0"/>
              <a:t>为表达式构造语法树的语法制导定义</a:t>
            </a:r>
            <a:endParaRPr spc="95" dirty="0"/>
          </a:p>
        </p:txBody>
      </p:sp>
      <p:sp>
        <p:nvSpPr>
          <p:cNvPr id="5" name="object 5"/>
          <p:cNvSpPr txBox="1"/>
          <p:nvPr/>
        </p:nvSpPr>
        <p:spPr>
          <a:xfrm>
            <a:off x="307340" y="1272400"/>
            <a:ext cx="8227059" cy="4091940"/>
          </a:xfrm>
          <a:prstGeom prst="rect">
            <a:avLst/>
          </a:prstGeom>
        </p:spPr>
        <p:txBody>
          <a:bodyPr vert="horz" wrap="square" lIns="0" tIns="31115" rIns="0" bIns="0" rtlCol="0">
            <a:spAutoFit/>
          </a:bodyPr>
          <a:lstStyle/>
          <a:p>
            <a:pPr marL="355600" marR="5080" indent="-342900">
              <a:lnSpc>
                <a:spcPts val="3250"/>
              </a:lnSpc>
              <a:spcBef>
                <a:spcPts val="2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抽象语法：把语法规则中对语义无关紧要的具体规 </a:t>
            </a:r>
            <a:r>
              <a:rPr sz="2750" b="1" spc="45" dirty="0">
                <a:latin typeface="黑体" panose="02010609060101010101" charset="-122"/>
                <a:cs typeface="黑体" panose="02010609060101010101" charset="-122"/>
              </a:rPr>
              <a:t>定去掉，剩下来的本质性的东西称为抽象语法。</a:t>
            </a:r>
            <a:endParaRPr sz="2750">
              <a:latin typeface="黑体" panose="02010609060101010101" charset="-122"/>
              <a:cs typeface="黑体" panose="02010609060101010101" charset="-122"/>
            </a:endParaRPr>
          </a:p>
          <a:p>
            <a:pPr marL="355600" indent="-342900">
              <a:lnSpc>
                <a:spcPct val="100000"/>
              </a:lnSpc>
              <a:spcBef>
                <a:spcPts val="74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如：</a:t>
            </a:r>
            <a:endParaRPr sz="4125" baseline="1000">
              <a:latin typeface="黑体" panose="02010609060101010101" charset="-122"/>
              <a:cs typeface="黑体" panose="02010609060101010101" charset="-122"/>
            </a:endParaRPr>
          </a:p>
          <a:p>
            <a:pPr marL="755650" lvl="1" indent="-285750">
              <a:lnSpc>
                <a:spcPct val="100000"/>
              </a:lnSpc>
              <a:spcBef>
                <a:spcPts val="46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赋值语句</a:t>
            </a:r>
            <a:r>
              <a:rPr sz="3525" b="1" spc="15" baseline="1000" dirty="0">
                <a:latin typeface="黑体" panose="02010609060101010101" charset="-122"/>
                <a:cs typeface="黑体" panose="02010609060101010101" charset="-122"/>
              </a:rPr>
              <a:t>：</a:t>
            </a:r>
            <a:r>
              <a:rPr sz="2400" b="1" spc="10" dirty="0">
                <a:latin typeface="Verdana" panose="020B0604030504040204"/>
                <a:cs typeface="Verdana" panose="020B0604030504040204"/>
              </a:rPr>
              <a:t>x=y</a:t>
            </a:r>
            <a:r>
              <a:rPr sz="3525" b="1" spc="75" baseline="1000" dirty="0">
                <a:latin typeface="黑体" panose="02010609060101010101" charset="-122"/>
                <a:cs typeface="黑体" panose="02010609060101010101" charset="-122"/>
              </a:rPr>
              <a:t>、</a:t>
            </a:r>
            <a:r>
              <a:rPr sz="2400" b="1" spc="-5" dirty="0">
                <a:latin typeface="Verdana" panose="020B0604030504040204"/>
                <a:cs typeface="Verdana" panose="020B0604030504040204"/>
              </a:rPr>
              <a:t>x:=y</a:t>
            </a:r>
            <a:r>
              <a:rPr sz="3525" b="1" spc="75" baseline="1000" dirty="0">
                <a:latin typeface="黑体" panose="02010609060101010101" charset="-122"/>
                <a:cs typeface="黑体" panose="02010609060101010101" charset="-122"/>
              </a:rPr>
              <a:t>、或</a:t>
            </a:r>
            <a:r>
              <a:rPr sz="2400" b="1" spc="15" dirty="0">
                <a:latin typeface="Verdana" panose="020B0604030504040204"/>
                <a:cs typeface="Verdana" panose="020B0604030504040204"/>
              </a:rPr>
              <a:t>y</a:t>
            </a:r>
            <a:r>
              <a:rPr sz="3525" b="1" i="1" spc="22" baseline="1000" dirty="0">
                <a:latin typeface="Symbol" panose="05050102010706020507"/>
                <a:cs typeface="Symbol" panose="05050102010706020507"/>
              </a:rPr>
              <a:t></a:t>
            </a:r>
            <a:r>
              <a:rPr sz="2400" b="1" spc="15" dirty="0">
                <a:latin typeface="Verdana" panose="020B0604030504040204"/>
                <a:cs typeface="Verdana" panose="020B0604030504040204"/>
              </a:rPr>
              <a:t>x</a:t>
            </a:r>
            <a:endParaRPr sz="2400">
              <a:latin typeface="Verdana" panose="020B0604030504040204"/>
              <a:cs typeface="Verdana" panose="020B0604030504040204"/>
            </a:endParaRPr>
          </a:p>
          <a:p>
            <a:pPr marL="755650" lvl="1" indent="-285750">
              <a:lnSpc>
                <a:spcPct val="100000"/>
              </a:lnSpc>
              <a:spcBef>
                <a:spcPts val="62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抽象形式</a:t>
            </a:r>
            <a:r>
              <a:rPr sz="3525" b="1" spc="-7" baseline="1000" dirty="0">
                <a:latin typeface="黑体" panose="02010609060101010101" charset="-122"/>
                <a:cs typeface="黑体" panose="02010609060101010101" charset="-122"/>
              </a:rPr>
              <a:t>：</a:t>
            </a:r>
            <a:r>
              <a:rPr sz="2400" b="1" spc="-5" dirty="0">
                <a:latin typeface="Verdana" panose="020B0604030504040204"/>
                <a:cs typeface="Verdana" panose="020B0604030504040204"/>
              </a:rPr>
              <a:t>assignment(variable,expression)</a:t>
            </a:r>
            <a:endParaRPr sz="2400">
              <a:latin typeface="Verdana" panose="020B0604030504040204"/>
              <a:cs typeface="Verdana" panose="020B0604030504040204"/>
            </a:endParaRPr>
          </a:p>
          <a:p>
            <a:pPr marL="355600" indent="-342900">
              <a:lnSpc>
                <a:spcPct val="100000"/>
              </a:lnSpc>
              <a:spcBef>
                <a:spcPts val="75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语法树：</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分析树的抽象（或压缩）形式。</a:t>
            </a:r>
            <a:endParaRPr sz="3525" baseline="1000">
              <a:latin typeface="黑体" panose="02010609060101010101" charset="-122"/>
              <a:cs typeface="黑体" panose="02010609060101010101" charset="-122"/>
            </a:endParaRPr>
          </a:p>
          <a:p>
            <a:pPr marL="755650" lvl="1" indent="-285750">
              <a:lnSpc>
                <a:spcPct val="100000"/>
              </a:lnSpc>
              <a:spcBef>
                <a:spcPts val="6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也称为语法结构树或结构树。</a:t>
            </a:r>
            <a:endParaRPr sz="3525" baseline="1000">
              <a:latin typeface="黑体" panose="02010609060101010101" charset="-122"/>
              <a:cs typeface="黑体" panose="02010609060101010101" charset="-122"/>
            </a:endParaRPr>
          </a:p>
          <a:p>
            <a:pPr marL="755650" lvl="1" indent="-285750">
              <a:lnSpc>
                <a:spcPct val="100000"/>
              </a:lnSpc>
              <a:spcBef>
                <a:spcPts val="685"/>
              </a:spcBef>
              <a:buSzPct val="72000"/>
              <a:buFont typeface="Wingdings" panose="05000000000000000000"/>
              <a:buChar char=""/>
              <a:tabLst>
                <a:tab pos="755650" algn="l"/>
              </a:tabLst>
            </a:pPr>
            <a:r>
              <a:rPr sz="3525" b="1" spc="75" baseline="1000" dirty="0">
                <a:solidFill>
                  <a:srgbClr val="0000FF"/>
                </a:solidFill>
                <a:latin typeface="黑体" panose="02010609060101010101" charset="-122"/>
                <a:cs typeface="黑体" panose="02010609060101010101" charset="-122"/>
              </a:rPr>
              <a:t>内部结点</a:t>
            </a:r>
            <a:r>
              <a:rPr sz="3525" b="1" spc="75" baseline="1000" dirty="0">
                <a:latin typeface="黑体" panose="02010609060101010101" charset="-122"/>
                <a:cs typeface="黑体" panose="02010609060101010101" charset="-122"/>
              </a:rPr>
              <a:t>表示运算符号，其</a:t>
            </a:r>
            <a:r>
              <a:rPr sz="3525" b="1" spc="75" baseline="1000" dirty="0">
                <a:solidFill>
                  <a:srgbClr val="0000FF"/>
                </a:solidFill>
                <a:latin typeface="黑体" panose="02010609060101010101" charset="-122"/>
                <a:cs typeface="黑体" panose="02010609060101010101" charset="-122"/>
              </a:rPr>
              <a:t>子结点</a:t>
            </a:r>
            <a:r>
              <a:rPr sz="3525" b="1" spc="75" baseline="1000" dirty="0">
                <a:latin typeface="黑体" panose="02010609060101010101" charset="-122"/>
                <a:cs typeface="黑体" panose="02010609060101010101" charset="-122"/>
              </a:rPr>
              <a:t>表示它的运算分量。</a:t>
            </a:r>
            <a:endParaRPr sz="3525" baseline="1000">
              <a:latin typeface="黑体" panose="02010609060101010101" charset="-122"/>
              <a:cs typeface="黑体" panose="0201060906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2573655"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语法树示例</a:t>
            </a:r>
            <a:endParaRPr sz="3900"/>
          </a:p>
        </p:txBody>
      </p:sp>
      <p:sp>
        <p:nvSpPr>
          <p:cNvPr id="6" name="object 6"/>
          <p:cNvSpPr txBox="1"/>
          <p:nvPr/>
        </p:nvSpPr>
        <p:spPr>
          <a:xfrm>
            <a:off x="294640" y="1252220"/>
            <a:ext cx="4065904" cy="755650"/>
          </a:xfrm>
          <a:prstGeom prst="rect">
            <a:avLst/>
          </a:prstGeom>
        </p:spPr>
        <p:txBody>
          <a:bodyPr vert="horz" wrap="square" lIns="0" tIns="12700" rIns="0" bIns="0" rtlCol="0">
            <a:spAutoFit/>
          </a:bodyPr>
          <a:lstStyle/>
          <a:p>
            <a:pPr marL="368300" indent="-342900">
              <a:lnSpc>
                <a:spcPct val="100000"/>
              </a:lnSpc>
              <a:spcBef>
                <a:spcPts val="100"/>
              </a:spcBef>
              <a:buClr>
                <a:srgbClr val="0000FF"/>
              </a:buClr>
              <a:buSzPct val="71000"/>
              <a:buFont typeface="Arial" panose="020B0604020202020204"/>
              <a:buChar char="■"/>
              <a:tabLst>
                <a:tab pos="367665" algn="l"/>
                <a:tab pos="368300" algn="l"/>
              </a:tabLst>
            </a:pPr>
            <a:r>
              <a:rPr sz="2400" b="1" spc="10" dirty="0">
                <a:latin typeface="Verdana" panose="020B0604030504040204"/>
                <a:cs typeface="Verdana" panose="020B0604030504040204"/>
              </a:rPr>
              <a:t>S</a:t>
            </a:r>
            <a:r>
              <a:rPr sz="3525" b="1" i="1" spc="15" baseline="1000" dirty="0">
                <a:latin typeface="Symbol" panose="05050102010706020507"/>
                <a:cs typeface="Symbol" panose="05050102010706020507"/>
              </a:rPr>
              <a:t></a:t>
            </a:r>
            <a:r>
              <a:rPr sz="2400" b="1" spc="10" dirty="0">
                <a:latin typeface="Verdana" panose="020B0604030504040204"/>
                <a:cs typeface="Verdana" panose="020B0604030504040204"/>
              </a:rPr>
              <a:t>if </a:t>
            </a:r>
            <a:r>
              <a:rPr sz="2400" b="1" dirty="0">
                <a:latin typeface="Verdana" panose="020B0604030504040204"/>
                <a:cs typeface="Verdana" panose="020B0604030504040204"/>
              </a:rPr>
              <a:t>E </a:t>
            </a:r>
            <a:r>
              <a:rPr sz="2400" b="1" spc="-5" dirty="0">
                <a:latin typeface="Verdana" panose="020B0604030504040204"/>
                <a:cs typeface="Verdana" panose="020B0604030504040204"/>
              </a:rPr>
              <a:t>then S</a:t>
            </a:r>
            <a:r>
              <a:rPr sz="2400" b="1" spc="-7" baseline="-17000" dirty="0">
                <a:latin typeface="Verdana" panose="020B0604030504040204"/>
                <a:cs typeface="Verdana" panose="020B0604030504040204"/>
              </a:rPr>
              <a:t>1 </a:t>
            </a:r>
            <a:r>
              <a:rPr sz="2400" b="1" dirty="0">
                <a:latin typeface="Verdana" panose="020B0604030504040204"/>
                <a:cs typeface="Verdana" panose="020B0604030504040204"/>
              </a:rPr>
              <a:t>else</a:t>
            </a:r>
            <a:r>
              <a:rPr sz="2400" b="1" spc="-320" dirty="0">
                <a:latin typeface="Verdana" panose="020B0604030504040204"/>
                <a:cs typeface="Verdana" panose="020B0604030504040204"/>
              </a:rPr>
              <a:t> </a:t>
            </a:r>
            <a:r>
              <a:rPr sz="2400" b="1" spc="-5" dirty="0">
                <a:latin typeface="Verdana" panose="020B0604030504040204"/>
                <a:cs typeface="Verdana" panose="020B0604030504040204"/>
              </a:rPr>
              <a:t>S</a:t>
            </a:r>
            <a:r>
              <a:rPr sz="2400" b="1" spc="-7" baseline="-17000" dirty="0">
                <a:latin typeface="Verdana" panose="020B0604030504040204"/>
                <a:cs typeface="Verdana" panose="020B0604030504040204"/>
              </a:rPr>
              <a:t>2</a:t>
            </a:r>
            <a:endParaRPr sz="2400" baseline="-17000">
              <a:latin typeface="Verdana" panose="020B0604030504040204"/>
              <a:cs typeface="Verdana" panose="020B0604030504040204"/>
            </a:endParaRPr>
          </a:p>
          <a:p>
            <a:pPr marL="368300">
              <a:lnSpc>
                <a:spcPct val="100000"/>
              </a:lnSpc>
              <a:spcBef>
                <a:spcPts val="45"/>
              </a:spcBef>
            </a:pPr>
            <a:r>
              <a:rPr sz="2350" b="1" spc="50" dirty="0">
                <a:latin typeface="黑体" panose="02010609060101010101" charset="-122"/>
                <a:cs typeface="黑体" panose="02010609060101010101" charset="-122"/>
              </a:rPr>
              <a:t>的语法树</a:t>
            </a:r>
            <a:endParaRPr sz="2350">
              <a:latin typeface="黑体" panose="02010609060101010101" charset="-122"/>
              <a:cs typeface="黑体" panose="02010609060101010101" charset="-122"/>
            </a:endParaRPr>
          </a:p>
        </p:txBody>
      </p:sp>
      <p:sp>
        <p:nvSpPr>
          <p:cNvPr id="7" name="object 7"/>
          <p:cNvSpPr txBox="1"/>
          <p:nvPr/>
        </p:nvSpPr>
        <p:spPr>
          <a:xfrm>
            <a:off x="1622445" y="2413508"/>
            <a:ext cx="197231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a:cs typeface="Times New Roman" panose="02020603050405020304"/>
              </a:rPr>
              <a:t>if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then </a:t>
            </a:r>
            <a:r>
              <a:rPr sz="2400" b="1" dirty="0">
                <a:latin typeface="Times New Roman" panose="02020603050405020304"/>
                <a:cs typeface="Times New Roman" panose="02020603050405020304"/>
              </a:rPr>
              <a:t>--</a:t>
            </a:r>
            <a:r>
              <a:rPr sz="2400" b="1" spc="-6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else</a:t>
            </a:r>
            <a:endParaRPr sz="2400">
              <a:latin typeface="Times New Roman" panose="02020603050405020304"/>
              <a:cs typeface="Times New Roman" panose="02020603050405020304"/>
            </a:endParaRPr>
          </a:p>
        </p:txBody>
      </p:sp>
      <p:sp>
        <p:nvSpPr>
          <p:cNvPr id="8" name="object 8"/>
          <p:cNvSpPr/>
          <p:nvPr/>
        </p:nvSpPr>
        <p:spPr>
          <a:xfrm>
            <a:off x="1644366" y="2878667"/>
            <a:ext cx="483234" cy="489584"/>
          </a:xfrm>
          <a:custGeom>
            <a:avLst/>
            <a:gdLst/>
            <a:ahLst/>
            <a:cxnLst/>
            <a:rect l="l" t="t" r="r" b="b"/>
            <a:pathLst>
              <a:path w="483235" h="489585">
                <a:moveTo>
                  <a:pt x="483108" y="0"/>
                </a:moveTo>
                <a:lnTo>
                  <a:pt x="0" y="489404"/>
                </a:lnTo>
              </a:path>
            </a:pathLst>
          </a:custGeom>
          <a:ln w="20638">
            <a:solidFill>
              <a:srgbClr val="000000"/>
            </a:solidFill>
          </a:ln>
        </p:spPr>
        <p:txBody>
          <a:bodyPr wrap="square" lIns="0" tIns="0" rIns="0" bIns="0" rtlCol="0"/>
          <a:lstStyle/>
          <a:p/>
        </p:txBody>
      </p:sp>
      <p:sp>
        <p:nvSpPr>
          <p:cNvPr id="9" name="object 9"/>
          <p:cNvSpPr/>
          <p:nvPr/>
        </p:nvSpPr>
        <p:spPr>
          <a:xfrm>
            <a:off x="2281608" y="2878667"/>
            <a:ext cx="2540" cy="495300"/>
          </a:xfrm>
          <a:custGeom>
            <a:avLst/>
            <a:gdLst/>
            <a:ahLst/>
            <a:cxnLst/>
            <a:rect l="l" t="t" r="r" b="b"/>
            <a:pathLst>
              <a:path w="2539" h="495300">
                <a:moveTo>
                  <a:pt x="0" y="0"/>
                </a:moveTo>
                <a:lnTo>
                  <a:pt x="2301" y="495300"/>
                </a:lnTo>
              </a:path>
            </a:pathLst>
          </a:custGeom>
          <a:ln w="20638">
            <a:solidFill>
              <a:srgbClr val="000000"/>
            </a:solidFill>
          </a:ln>
        </p:spPr>
        <p:txBody>
          <a:bodyPr wrap="square" lIns="0" tIns="0" rIns="0" bIns="0" rtlCol="0"/>
          <a:lstStyle/>
          <a:p/>
        </p:txBody>
      </p:sp>
      <p:sp>
        <p:nvSpPr>
          <p:cNvPr id="10" name="object 10"/>
          <p:cNvSpPr/>
          <p:nvPr/>
        </p:nvSpPr>
        <p:spPr>
          <a:xfrm>
            <a:off x="2456449" y="2896355"/>
            <a:ext cx="614680" cy="452120"/>
          </a:xfrm>
          <a:custGeom>
            <a:avLst/>
            <a:gdLst/>
            <a:ahLst/>
            <a:cxnLst/>
            <a:rect l="l" t="t" r="r" b="b"/>
            <a:pathLst>
              <a:path w="614680" h="452120">
                <a:moveTo>
                  <a:pt x="0" y="0"/>
                </a:moveTo>
                <a:lnTo>
                  <a:pt x="614237" y="452060"/>
                </a:lnTo>
              </a:path>
            </a:pathLst>
          </a:custGeom>
          <a:ln w="20638">
            <a:solidFill>
              <a:srgbClr val="000000"/>
            </a:solidFill>
          </a:ln>
        </p:spPr>
        <p:txBody>
          <a:bodyPr wrap="square" lIns="0" tIns="0" rIns="0" bIns="0" rtlCol="0"/>
          <a:lstStyle/>
          <a:p/>
        </p:txBody>
      </p:sp>
      <p:sp>
        <p:nvSpPr>
          <p:cNvPr id="11" name="object 11"/>
          <p:cNvSpPr/>
          <p:nvPr/>
        </p:nvSpPr>
        <p:spPr>
          <a:xfrm>
            <a:off x="2135544" y="4878051"/>
            <a:ext cx="388620" cy="371475"/>
          </a:xfrm>
          <a:custGeom>
            <a:avLst/>
            <a:gdLst/>
            <a:ahLst/>
            <a:cxnLst/>
            <a:rect l="l" t="t" r="r" b="b"/>
            <a:pathLst>
              <a:path w="388619" h="371475">
                <a:moveTo>
                  <a:pt x="388306" y="0"/>
                </a:moveTo>
                <a:lnTo>
                  <a:pt x="0" y="371367"/>
                </a:lnTo>
              </a:path>
            </a:pathLst>
          </a:custGeom>
          <a:ln w="20638">
            <a:solidFill>
              <a:srgbClr val="000000"/>
            </a:solidFill>
          </a:ln>
        </p:spPr>
        <p:txBody>
          <a:bodyPr wrap="square" lIns="0" tIns="0" rIns="0" bIns="0" rtlCol="0"/>
          <a:lstStyle/>
          <a:p/>
        </p:txBody>
      </p:sp>
      <p:sp>
        <p:nvSpPr>
          <p:cNvPr id="12" name="object 12"/>
          <p:cNvSpPr/>
          <p:nvPr/>
        </p:nvSpPr>
        <p:spPr>
          <a:xfrm>
            <a:off x="2514191" y="4906043"/>
            <a:ext cx="369570" cy="390525"/>
          </a:xfrm>
          <a:custGeom>
            <a:avLst/>
            <a:gdLst/>
            <a:ahLst/>
            <a:cxnLst/>
            <a:rect l="l" t="t" r="r" b="b"/>
            <a:pathLst>
              <a:path w="369569" h="390525">
                <a:moveTo>
                  <a:pt x="0" y="0"/>
                </a:moveTo>
                <a:lnTo>
                  <a:pt x="368987" y="390029"/>
                </a:lnTo>
              </a:path>
            </a:pathLst>
          </a:custGeom>
          <a:ln w="20638">
            <a:solidFill>
              <a:srgbClr val="000000"/>
            </a:solidFill>
          </a:ln>
        </p:spPr>
        <p:txBody>
          <a:bodyPr wrap="square" lIns="0" tIns="0" rIns="0" bIns="0" rtlCol="0"/>
          <a:lstStyle/>
          <a:p/>
        </p:txBody>
      </p:sp>
      <p:sp>
        <p:nvSpPr>
          <p:cNvPr id="13" name="object 13"/>
          <p:cNvSpPr/>
          <p:nvPr/>
        </p:nvSpPr>
        <p:spPr>
          <a:xfrm>
            <a:off x="1712466" y="5492019"/>
            <a:ext cx="386715" cy="371475"/>
          </a:xfrm>
          <a:custGeom>
            <a:avLst/>
            <a:gdLst/>
            <a:ahLst/>
            <a:cxnLst/>
            <a:rect l="l" t="t" r="r" b="b"/>
            <a:pathLst>
              <a:path w="386714" h="371475">
                <a:moveTo>
                  <a:pt x="386374" y="0"/>
                </a:moveTo>
                <a:lnTo>
                  <a:pt x="0" y="371367"/>
                </a:lnTo>
              </a:path>
            </a:pathLst>
          </a:custGeom>
          <a:ln w="20638">
            <a:solidFill>
              <a:srgbClr val="000000"/>
            </a:solidFill>
          </a:ln>
        </p:spPr>
        <p:txBody>
          <a:bodyPr wrap="square" lIns="0" tIns="0" rIns="0" bIns="0" rtlCol="0"/>
          <a:lstStyle/>
          <a:p/>
        </p:txBody>
      </p:sp>
      <p:sp>
        <p:nvSpPr>
          <p:cNvPr id="14" name="object 14"/>
          <p:cNvSpPr/>
          <p:nvPr/>
        </p:nvSpPr>
        <p:spPr>
          <a:xfrm>
            <a:off x="2091112" y="5518146"/>
            <a:ext cx="369570" cy="392430"/>
          </a:xfrm>
          <a:custGeom>
            <a:avLst/>
            <a:gdLst/>
            <a:ahLst/>
            <a:cxnLst/>
            <a:rect l="l" t="t" r="r" b="b"/>
            <a:pathLst>
              <a:path w="369569" h="392429">
                <a:moveTo>
                  <a:pt x="0" y="0"/>
                </a:moveTo>
                <a:lnTo>
                  <a:pt x="368987" y="391895"/>
                </a:lnTo>
              </a:path>
            </a:pathLst>
          </a:custGeom>
          <a:ln w="20638">
            <a:solidFill>
              <a:srgbClr val="000000"/>
            </a:solidFill>
          </a:ln>
        </p:spPr>
        <p:txBody>
          <a:bodyPr wrap="square" lIns="0" tIns="0" rIns="0" bIns="0" rtlCol="0"/>
          <a:lstStyle/>
          <a:p/>
        </p:txBody>
      </p:sp>
      <p:sp>
        <p:nvSpPr>
          <p:cNvPr id="15" name="object 15"/>
          <p:cNvSpPr txBox="1"/>
          <p:nvPr/>
        </p:nvSpPr>
        <p:spPr>
          <a:xfrm>
            <a:off x="637540" y="3373628"/>
            <a:ext cx="3959225" cy="2844800"/>
          </a:xfrm>
          <a:prstGeom prst="rect">
            <a:avLst/>
          </a:prstGeom>
        </p:spPr>
        <p:txBody>
          <a:bodyPr vert="horz" wrap="square" lIns="0" tIns="12700" rIns="0" bIns="0" rtlCol="0">
            <a:spAutoFit/>
          </a:bodyPr>
          <a:lstStyle/>
          <a:p>
            <a:pPr marL="929640">
              <a:lnSpc>
                <a:spcPct val="100000"/>
              </a:lnSpc>
              <a:spcBef>
                <a:spcPts val="100"/>
              </a:spcBef>
              <a:tabLst>
                <a:tab pos="1590040" algn="l"/>
                <a:tab pos="2426970" algn="l"/>
              </a:tabLst>
            </a:pPr>
            <a:r>
              <a:rPr sz="2400" b="1" dirty="0">
                <a:latin typeface="Times New Roman" panose="02020603050405020304"/>
                <a:cs typeface="Times New Roman" panose="02020603050405020304"/>
              </a:rPr>
              <a:t>E	</a:t>
            </a:r>
            <a:r>
              <a:rPr sz="2400" b="1" spc="85" dirty="0">
                <a:latin typeface="Times New Roman" panose="02020603050405020304"/>
                <a:cs typeface="Times New Roman" panose="02020603050405020304"/>
              </a:rPr>
              <a:t>S</a:t>
            </a:r>
            <a:r>
              <a:rPr sz="2250" b="1" spc="127" baseline="-17000" dirty="0">
                <a:latin typeface="Times New Roman" panose="02020603050405020304"/>
                <a:cs typeface="Times New Roman" panose="02020603050405020304"/>
              </a:rPr>
              <a:t>1	</a:t>
            </a:r>
            <a:r>
              <a:rPr sz="2400" b="1" spc="85" dirty="0">
                <a:latin typeface="Times New Roman" panose="02020603050405020304"/>
                <a:cs typeface="Times New Roman" panose="02020603050405020304"/>
              </a:rPr>
              <a:t>S</a:t>
            </a:r>
            <a:r>
              <a:rPr sz="2250" b="1" spc="127" baseline="-17000" dirty="0">
                <a:latin typeface="Times New Roman" panose="02020603050405020304"/>
                <a:cs typeface="Times New Roman" panose="02020603050405020304"/>
              </a:rPr>
              <a:t>2</a:t>
            </a:r>
            <a:endParaRPr sz="2250" baseline="-17000">
              <a:latin typeface="Times New Roman" panose="02020603050405020304"/>
              <a:cs typeface="Times New Roman" panose="02020603050405020304"/>
            </a:endParaRPr>
          </a:p>
          <a:p>
            <a:pPr>
              <a:lnSpc>
                <a:spcPct val="100000"/>
              </a:lnSpc>
              <a:spcBef>
                <a:spcPts val="50"/>
              </a:spcBef>
            </a:pPr>
            <a:endParaRPr sz="2750">
              <a:latin typeface="Times New Roman" panose="02020603050405020304"/>
              <a:cs typeface="Times New Roman" panose="02020603050405020304"/>
            </a:endParaRPr>
          </a:p>
          <a:p>
            <a:pPr marL="406400" indent="-342900">
              <a:lnSpc>
                <a:spcPct val="100000"/>
              </a:lnSpc>
              <a:buClr>
                <a:srgbClr val="0099CC"/>
              </a:buClr>
              <a:buSzPct val="72000"/>
              <a:buFont typeface="Arial" panose="020B0604020202020204"/>
              <a:buChar char="■"/>
              <a:tabLst>
                <a:tab pos="405765" algn="l"/>
                <a:tab pos="406400" algn="l"/>
              </a:tabLst>
            </a:pPr>
            <a:r>
              <a:rPr sz="3525" b="1" spc="75" baseline="1000" dirty="0">
                <a:latin typeface="黑体" panose="02010609060101010101" charset="-122"/>
                <a:cs typeface="黑体" panose="02010609060101010101" charset="-122"/>
              </a:rPr>
              <a:t>表达</a:t>
            </a:r>
            <a:r>
              <a:rPr sz="3525" b="1" spc="60" baseline="1000" dirty="0">
                <a:latin typeface="黑体" panose="02010609060101010101" charset="-122"/>
                <a:cs typeface="黑体" panose="02010609060101010101" charset="-122"/>
              </a:rPr>
              <a:t>式</a:t>
            </a:r>
            <a:r>
              <a:rPr sz="3525" b="1" spc="-569" baseline="1000" dirty="0">
                <a:latin typeface="黑体" panose="02010609060101010101" charset="-122"/>
                <a:cs typeface="黑体" panose="02010609060101010101" charset="-122"/>
              </a:rPr>
              <a:t> </a:t>
            </a:r>
            <a:r>
              <a:rPr sz="2400" b="1" dirty="0">
                <a:latin typeface="Verdana" panose="020B0604030504040204"/>
                <a:cs typeface="Verdana" panose="020B0604030504040204"/>
              </a:rPr>
              <a:t>3*5+4</a:t>
            </a:r>
            <a:r>
              <a:rPr sz="2400" b="1" spc="-20" dirty="0">
                <a:latin typeface="Verdana" panose="020B0604030504040204"/>
                <a:cs typeface="Verdana" panose="020B0604030504040204"/>
              </a:rPr>
              <a:t> </a:t>
            </a:r>
            <a:r>
              <a:rPr sz="3525" b="1" spc="75" baseline="1000" dirty="0">
                <a:latin typeface="黑体" panose="02010609060101010101" charset="-122"/>
                <a:cs typeface="黑体" panose="02010609060101010101" charset="-122"/>
              </a:rPr>
              <a:t>的语法树</a:t>
            </a:r>
            <a:endParaRPr sz="3525" baseline="1000">
              <a:latin typeface="黑体" panose="02010609060101010101" charset="-122"/>
              <a:cs typeface="黑体" panose="02010609060101010101" charset="-122"/>
            </a:endParaRPr>
          </a:p>
          <a:p>
            <a:pPr marR="64135" algn="ctr">
              <a:lnSpc>
                <a:spcPct val="100000"/>
              </a:lnSpc>
              <a:spcBef>
                <a:spcPts val="265"/>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20"/>
              </a:spcBef>
            </a:pPr>
            <a:endParaRPr sz="2050">
              <a:latin typeface="Times New Roman" panose="02020603050405020304"/>
              <a:cs typeface="Times New Roman" panose="02020603050405020304"/>
            </a:endParaRPr>
          </a:p>
          <a:p>
            <a:pPr marR="79375" algn="ctr">
              <a:lnSpc>
                <a:spcPct val="100000"/>
              </a:lnSpc>
              <a:tabLst>
                <a:tab pos="837565" algn="l"/>
              </a:tabLst>
            </a:pPr>
            <a:r>
              <a:rPr sz="2400" b="1" dirty="0">
                <a:latin typeface="Times New Roman" panose="02020603050405020304"/>
                <a:cs typeface="Times New Roman" panose="02020603050405020304"/>
              </a:rPr>
              <a:t>*	4</a:t>
            </a:r>
            <a:endParaRPr sz="2400">
              <a:latin typeface="Times New Roman" panose="02020603050405020304"/>
              <a:cs typeface="Times New Roman" panose="02020603050405020304"/>
            </a:endParaRPr>
          </a:p>
          <a:p>
            <a:pPr marL="1038225">
              <a:lnSpc>
                <a:spcPct val="100000"/>
              </a:lnSpc>
              <a:spcBef>
                <a:spcPts val="1945"/>
              </a:spcBef>
              <a:tabLst>
                <a:tab pos="1876425" algn="l"/>
              </a:tabLst>
            </a:pPr>
            <a:r>
              <a:rPr sz="2400" b="1" dirty="0">
                <a:latin typeface="Times New Roman" panose="02020603050405020304"/>
                <a:cs typeface="Times New Roman" panose="02020603050405020304"/>
              </a:rPr>
              <a:t>3	5</a:t>
            </a:r>
            <a:endParaRPr sz="2400">
              <a:latin typeface="Times New Roman" panose="02020603050405020304"/>
              <a:cs typeface="Times New Roman" panose="02020603050405020304"/>
            </a:endParaRPr>
          </a:p>
        </p:txBody>
      </p:sp>
      <p:sp>
        <p:nvSpPr>
          <p:cNvPr id="16" name="object 16"/>
          <p:cNvSpPr txBox="1"/>
          <p:nvPr/>
        </p:nvSpPr>
        <p:spPr>
          <a:xfrm>
            <a:off x="7162800" y="1136396"/>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L</a:t>
            </a:r>
            <a:endParaRPr sz="1800">
              <a:latin typeface="Times New Roman" panose="02020603050405020304"/>
              <a:cs typeface="Times New Roman" panose="02020603050405020304"/>
            </a:endParaRPr>
          </a:p>
        </p:txBody>
      </p:sp>
      <p:sp>
        <p:nvSpPr>
          <p:cNvPr id="17" name="object 17"/>
          <p:cNvSpPr/>
          <p:nvPr/>
        </p:nvSpPr>
        <p:spPr>
          <a:xfrm>
            <a:off x="7227887" y="1449387"/>
            <a:ext cx="1905" cy="265430"/>
          </a:xfrm>
          <a:custGeom>
            <a:avLst/>
            <a:gdLst/>
            <a:ahLst/>
            <a:cxnLst/>
            <a:rect l="l" t="t" r="r" b="b"/>
            <a:pathLst>
              <a:path w="1904" h="265430">
                <a:moveTo>
                  <a:pt x="0" y="0"/>
                </a:moveTo>
                <a:lnTo>
                  <a:pt x="1588" y="265113"/>
                </a:lnTo>
              </a:path>
            </a:pathLst>
          </a:custGeom>
          <a:ln w="14288">
            <a:solidFill>
              <a:srgbClr val="000000"/>
            </a:solidFill>
          </a:ln>
        </p:spPr>
        <p:txBody>
          <a:bodyPr wrap="square" lIns="0" tIns="0" rIns="0" bIns="0" rtlCol="0"/>
          <a:lstStyle/>
          <a:p/>
        </p:txBody>
      </p:sp>
      <p:sp>
        <p:nvSpPr>
          <p:cNvPr id="18" name="object 18"/>
          <p:cNvSpPr txBox="1"/>
          <p:nvPr/>
        </p:nvSpPr>
        <p:spPr>
          <a:xfrm>
            <a:off x="7162800" y="1727708"/>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E</a:t>
            </a:r>
            <a:endParaRPr sz="1800">
              <a:latin typeface="Times New Roman" panose="02020603050405020304"/>
              <a:cs typeface="Times New Roman" panose="02020603050405020304"/>
            </a:endParaRPr>
          </a:p>
        </p:txBody>
      </p:sp>
      <p:sp>
        <p:nvSpPr>
          <p:cNvPr id="19" name="object 19"/>
          <p:cNvSpPr/>
          <p:nvPr/>
        </p:nvSpPr>
        <p:spPr>
          <a:xfrm>
            <a:off x="7232281" y="2057400"/>
            <a:ext cx="1270" cy="316865"/>
          </a:xfrm>
          <a:custGeom>
            <a:avLst/>
            <a:gdLst/>
            <a:ahLst/>
            <a:cxnLst/>
            <a:rect l="l" t="t" r="r" b="b"/>
            <a:pathLst>
              <a:path w="1270" h="316864">
                <a:moveTo>
                  <a:pt x="0" y="0"/>
                </a:moveTo>
                <a:lnTo>
                  <a:pt x="1115" y="316693"/>
                </a:lnTo>
              </a:path>
            </a:pathLst>
          </a:custGeom>
          <a:ln w="14288">
            <a:solidFill>
              <a:srgbClr val="000000"/>
            </a:solidFill>
          </a:ln>
        </p:spPr>
        <p:txBody>
          <a:bodyPr wrap="square" lIns="0" tIns="0" rIns="0" bIns="0" rtlCol="0"/>
          <a:lstStyle/>
          <a:p/>
        </p:txBody>
      </p:sp>
      <p:sp>
        <p:nvSpPr>
          <p:cNvPr id="20" name="object 20"/>
          <p:cNvSpPr/>
          <p:nvPr/>
        </p:nvSpPr>
        <p:spPr>
          <a:xfrm>
            <a:off x="6324600" y="2057400"/>
            <a:ext cx="859790" cy="323850"/>
          </a:xfrm>
          <a:custGeom>
            <a:avLst/>
            <a:gdLst/>
            <a:ahLst/>
            <a:cxnLst/>
            <a:rect l="l" t="t" r="r" b="b"/>
            <a:pathLst>
              <a:path w="859790" h="323850">
                <a:moveTo>
                  <a:pt x="859733" y="0"/>
                </a:moveTo>
                <a:lnTo>
                  <a:pt x="0" y="323850"/>
                </a:lnTo>
              </a:path>
            </a:pathLst>
          </a:custGeom>
          <a:ln w="14288">
            <a:solidFill>
              <a:srgbClr val="000000"/>
            </a:solidFill>
          </a:ln>
        </p:spPr>
        <p:txBody>
          <a:bodyPr wrap="square" lIns="0" tIns="0" rIns="0" bIns="0" rtlCol="0"/>
          <a:lstStyle/>
          <a:p/>
        </p:txBody>
      </p:sp>
      <p:sp>
        <p:nvSpPr>
          <p:cNvPr id="21" name="object 21"/>
          <p:cNvSpPr/>
          <p:nvPr/>
        </p:nvSpPr>
        <p:spPr>
          <a:xfrm>
            <a:off x="7279115" y="2068135"/>
            <a:ext cx="844550" cy="313690"/>
          </a:xfrm>
          <a:custGeom>
            <a:avLst/>
            <a:gdLst/>
            <a:ahLst/>
            <a:cxnLst/>
            <a:rect l="l" t="t" r="r" b="b"/>
            <a:pathLst>
              <a:path w="844550" h="313689">
                <a:moveTo>
                  <a:pt x="0" y="0"/>
                </a:moveTo>
                <a:lnTo>
                  <a:pt x="844122" y="313115"/>
                </a:lnTo>
              </a:path>
            </a:pathLst>
          </a:custGeom>
          <a:ln w="14288">
            <a:solidFill>
              <a:srgbClr val="000000"/>
            </a:solidFill>
          </a:ln>
        </p:spPr>
        <p:txBody>
          <a:bodyPr wrap="square" lIns="0" tIns="0" rIns="0" bIns="0" rtlCol="0"/>
          <a:lstStyle/>
          <a:p/>
        </p:txBody>
      </p:sp>
      <p:sp>
        <p:nvSpPr>
          <p:cNvPr id="22" name="object 22"/>
          <p:cNvSpPr txBox="1"/>
          <p:nvPr/>
        </p:nvSpPr>
        <p:spPr>
          <a:xfrm>
            <a:off x="6075362" y="2431796"/>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E</a:t>
            </a:r>
            <a:endParaRPr sz="1800">
              <a:latin typeface="Times New Roman" panose="02020603050405020304"/>
              <a:cs typeface="Times New Roman" panose="02020603050405020304"/>
            </a:endParaRPr>
          </a:p>
        </p:txBody>
      </p:sp>
      <p:sp>
        <p:nvSpPr>
          <p:cNvPr id="23" name="object 23"/>
          <p:cNvSpPr txBox="1"/>
          <p:nvPr/>
        </p:nvSpPr>
        <p:spPr>
          <a:xfrm>
            <a:off x="7199320" y="2431796"/>
            <a:ext cx="1562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24" name="object 24"/>
          <p:cNvSpPr txBox="1"/>
          <p:nvPr/>
        </p:nvSpPr>
        <p:spPr>
          <a:xfrm>
            <a:off x="8239747" y="2431796"/>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
        <p:nvSpPr>
          <p:cNvPr id="25" name="object 25"/>
          <p:cNvSpPr/>
          <p:nvPr/>
        </p:nvSpPr>
        <p:spPr>
          <a:xfrm>
            <a:off x="6096000" y="2819400"/>
            <a:ext cx="1905" cy="304800"/>
          </a:xfrm>
          <a:custGeom>
            <a:avLst/>
            <a:gdLst/>
            <a:ahLst/>
            <a:cxnLst/>
            <a:rect l="l" t="t" r="r" b="b"/>
            <a:pathLst>
              <a:path w="1904" h="304800">
                <a:moveTo>
                  <a:pt x="0" y="0"/>
                </a:moveTo>
                <a:lnTo>
                  <a:pt x="1340" y="304800"/>
                </a:lnTo>
              </a:path>
            </a:pathLst>
          </a:custGeom>
          <a:ln w="14288">
            <a:solidFill>
              <a:srgbClr val="000000"/>
            </a:solidFill>
          </a:ln>
        </p:spPr>
        <p:txBody>
          <a:bodyPr wrap="square" lIns="0" tIns="0" rIns="0" bIns="0" rtlCol="0"/>
          <a:lstStyle/>
          <a:p/>
        </p:txBody>
      </p:sp>
      <p:sp>
        <p:nvSpPr>
          <p:cNvPr id="26" name="object 26"/>
          <p:cNvSpPr/>
          <p:nvPr/>
        </p:nvSpPr>
        <p:spPr>
          <a:xfrm>
            <a:off x="8304459" y="2819400"/>
            <a:ext cx="1905" cy="304800"/>
          </a:xfrm>
          <a:custGeom>
            <a:avLst/>
            <a:gdLst/>
            <a:ahLst/>
            <a:cxnLst/>
            <a:rect l="l" t="t" r="r" b="b"/>
            <a:pathLst>
              <a:path w="1904" h="304800">
                <a:moveTo>
                  <a:pt x="0" y="0"/>
                </a:moveTo>
                <a:lnTo>
                  <a:pt x="1340" y="304800"/>
                </a:lnTo>
              </a:path>
            </a:pathLst>
          </a:custGeom>
          <a:ln w="14288">
            <a:solidFill>
              <a:srgbClr val="000000"/>
            </a:solidFill>
          </a:ln>
        </p:spPr>
        <p:txBody>
          <a:bodyPr wrap="square" lIns="0" tIns="0" rIns="0" bIns="0" rtlCol="0"/>
          <a:lstStyle/>
          <a:p/>
        </p:txBody>
      </p:sp>
      <p:sp>
        <p:nvSpPr>
          <p:cNvPr id="27" name="object 27"/>
          <p:cNvSpPr txBox="1"/>
          <p:nvPr/>
        </p:nvSpPr>
        <p:spPr>
          <a:xfrm>
            <a:off x="6045200" y="3117596"/>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
        <p:nvSpPr>
          <p:cNvPr id="28" name="object 28"/>
          <p:cNvSpPr txBox="1"/>
          <p:nvPr/>
        </p:nvSpPr>
        <p:spPr>
          <a:xfrm>
            <a:off x="8250870" y="3117596"/>
            <a:ext cx="165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F</a:t>
            </a:r>
            <a:endParaRPr sz="1800">
              <a:latin typeface="Times New Roman" panose="02020603050405020304"/>
              <a:cs typeface="Times New Roman" panose="02020603050405020304"/>
            </a:endParaRPr>
          </a:p>
        </p:txBody>
      </p:sp>
      <p:sp>
        <p:nvSpPr>
          <p:cNvPr id="29" name="object 29"/>
          <p:cNvSpPr/>
          <p:nvPr/>
        </p:nvSpPr>
        <p:spPr>
          <a:xfrm>
            <a:off x="6121948" y="3463925"/>
            <a:ext cx="1905" cy="339090"/>
          </a:xfrm>
          <a:custGeom>
            <a:avLst/>
            <a:gdLst/>
            <a:ahLst/>
            <a:cxnLst/>
            <a:rect l="l" t="t" r="r" b="b"/>
            <a:pathLst>
              <a:path w="1904" h="339089">
                <a:moveTo>
                  <a:pt x="0" y="0"/>
                </a:moveTo>
                <a:lnTo>
                  <a:pt x="1356" y="338469"/>
                </a:lnTo>
              </a:path>
            </a:pathLst>
          </a:custGeom>
          <a:ln w="14288">
            <a:solidFill>
              <a:srgbClr val="000000"/>
            </a:solidFill>
          </a:ln>
        </p:spPr>
        <p:txBody>
          <a:bodyPr wrap="square" lIns="0" tIns="0" rIns="0" bIns="0" rtlCol="0"/>
          <a:lstStyle/>
          <a:p/>
        </p:txBody>
      </p:sp>
      <p:sp>
        <p:nvSpPr>
          <p:cNvPr id="30" name="object 30"/>
          <p:cNvSpPr/>
          <p:nvPr/>
        </p:nvSpPr>
        <p:spPr>
          <a:xfrm>
            <a:off x="5221288" y="3463925"/>
            <a:ext cx="855980" cy="346075"/>
          </a:xfrm>
          <a:custGeom>
            <a:avLst/>
            <a:gdLst/>
            <a:ahLst/>
            <a:cxnLst/>
            <a:rect l="l" t="t" r="r" b="b"/>
            <a:pathLst>
              <a:path w="855979" h="346075">
                <a:moveTo>
                  <a:pt x="855899" y="0"/>
                </a:moveTo>
                <a:lnTo>
                  <a:pt x="0" y="346075"/>
                </a:lnTo>
              </a:path>
            </a:pathLst>
          </a:custGeom>
          <a:ln w="14288">
            <a:solidFill>
              <a:srgbClr val="000000"/>
            </a:solidFill>
          </a:ln>
        </p:spPr>
        <p:txBody>
          <a:bodyPr wrap="square" lIns="0" tIns="0" rIns="0" bIns="0" rtlCol="0"/>
          <a:lstStyle/>
          <a:p/>
        </p:txBody>
      </p:sp>
      <p:sp>
        <p:nvSpPr>
          <p:cNvPr id="31" name="object 31"/>
          <p:cNvSpPr/>
          <p:nvPr/>
        </p:nvSpPr>
        <p:spPr>
          <a:xfrm>
            <a:off x="6169422" y="3475333"/>
            <a:ext cx="841375" cy="335280"/>
          </a:xfrm>
          <a:custGeom>
            <a:avLst/>
            <a:gdLst/>
            <a:ahLst/>
            <a:cxnLst/>
            <a:rect l="l" t="t" r="r" b="b"/>
            <a:pathLst>
              <a:path w="841375" h="335279">
                <a:moveTo>
                  <a:pt x="0" y="0"/>
                </a:moveTo>
                <a:lnTo>
                  <a:pt x="840978" y="334666"/>
                </a:lnTo>
              </a:path>
            </a:pathLst>
          </a:custGeom>
          <a:ln w="14288">
            <a:solidFill>
              <a:srgbClr val="000000"/>
            </a:solidFill>
          </a:ln>
        </p:spPr>
        <p:txBody>
          <a:bodyPr wrap="square" lIns="0" tIns="0" rIns="0" bIns="0" rtlCol="0"/>
          <a:lstStyle/>
          <a:p/>
        </p:txBody>
      </p:sp>
      <p:sp>
        <p:nvSpPr>
          <p:cNvPr id="32" name="object 32"/>
          <p:cNvSpPr/>
          <p:nvPr/>
        </p:nvSpPr>
        <p:spPr>
          <a:xfrm>
            <a:off x="8305800" y="3502025"/>
            <a:ext cx="1905" cy="327025"/>
          </a:xfrm>
          <a:custGeom>
            <a:avLst/>
            <a:gdLst/>
            <a:ahLst/>
            <a:cxnLst/>
            <a:rect l="l" t="t" r="r" b="b"/>
            <a:pathLst>
              <a:path w="1904" h="327025">
                <a:moveTo>
                  <a:pt x="0" y="0"/>
                </a:moveTo>
                <a:lnTo>
                  <a:pt x="1588" y="327025"/>
                </a:lnTo>
              </a:path>
            </a:pathLst>
          </a:custGeom>
          <a:ln w="14288">
            <a:solidFill>
              <a:srgbClr val="000000"/>
            </a:solidFill>
          </a:ln>
        </p:spPr>
        <p:txBody>
          <a:bodyPr wrap="square" lIns="0" tIns="0" rIns="0" bIns="0" rtlCol="0"/>
          <a:lstStyle/>
          <a:p/>
        </p:txBody>
      </p:sp>
      <p:sp>
        <p:nvSpPr>
          <p:cNvPr id="33" name="object 33"/>
          <p:cNvSpPr txBox="1"/>
          <p:nvPr/>
        </p:nvSpPr>
        <p:spPr>
          <a:xfrm>
            <a:off x="5111750" y="3803395"/>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
        <p:nvSpPr>
          <p:cNvPr id="34" name="object 34"/>
          <p:cNvSpPr txBox="1"/>
          <p:nvPr/>
        </p:nvSpPr>
        <p:spPr>
          <a:xfrm>
            <a:off x="6060120" y="3803395"/>
            <a:ext cx="1397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35" name="object 35"/>
          <p:cNvSpPr txBox="1"/>
          <p:nvPr/>
        </p:nvSpPr>
        <p:spPr>
          <a:xfrm>
            <a:off x="7031670" y="3803395"/>
            <a:ext cx="165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F</a:t>
            </a:r>
            <a:endParaRPr sz="1800">
              <a:latin typeface="Times New Roman" panose="02020603050405020304"/>
              <a:cs typeface="Times New Roman" panose="02020603050405020304"/>
            </a:endParaRPr>
          </a:p>
        </p:txBody>
      </p:sp>
      <p:sp>
        <p:nvSpPr>
          <p:cNvPr id="36" name="object 36"/>
          <p:cNvSpPr txBox="1"/>
          <p:nvPr/>
        </p:nvSpPr>
        <p:spPr>
          <a:xfrm>
            <a:off x="8077263" y="3803395"/>
            <a:ext cx="4699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a:cs typeface="Times New Roman" panose="02020603050405020304"/>
              </a:rPr>
              <a:t>di</a:t>
            </a:r>
            <a:r>
              <a:rPr sz="1800" b="1" dirty="0">
                <a:latin typeface="Times New Roman" panose="02020603050405020304"/>
                <a:cs typeface="Times New Roman" panose="02020603050405020304"/>
              </a:rPr>
              <a:t>g</a:t>
            </a:r>
            <a:r>
              <a:rPr sz="1800" b="1" spc="-5" dirty="0">
                <a:latin typeface="Times New Roman" panose="02020603050405020304"/>
                <a:cs typeface="Times New Roman" panose="02020603050405020304"/>
              </a:rPr>
              <a:t>i</a:t>
            </a: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
        <p:nvSpPr>
          <p:cNvPr id="37" name="object 37"/>
          <p:cNvSpPr/>
          <p:nvPr/>
        </p:nvSpPr>
        <p:spPr>
          <a:xfrm>
            <a:off x="5180012" y="4133850"/>
            <a:ext cx="1905" cy="327025"/>
          </a:xfrm>
          <a:custGeom>
            <a:avLst/>
            <a:gdLst/>
            <a:ahLst/>
            <a:cxnLst/>
            <a:rect l="l" t="t" r="r" b="b"/>
            <a:pathLst>
              <a:path w="1904" h="327025">
                <a:moveTo>
                  <a:pt x="0" y="0"/>
                </a:moveTo>
                <a:lnTo>
                  <a:pt x="1588" y="327025"/>
                </a:lnTo>
              </a:path>
            </a:pathLst>
          </a:custGeom>
          <a:ln w="14288">
            <a:solidFill>
              <a:srgbClr val="000000"/>
            </a:solidFill>
          </a:ln>
        </p:spPr>
        <p:txBody>
          <a:bodyPr wrap="square" lIns="0" tIns="0" rIns="0" bIns="0" rtlCol="0"/>
          <a:lstStyle/>
          <a:p/>
        </p:txBody>
      </p:sp>
      <p:sp>
        <p:nvSpPr>
          <p:cNvPr id="38" name="object 38"/>
          <p:cNvSpPr/>
          <p:nvPr/>
        </p:nvSpPr>
        <p:spPr>
          <a:xfrm>
            <a:off x="7085012" y="4133850"/>
            <a:ext cx="1905" cy="327025"/>
          </a:xfrm>
          <a:custGeom>
            <a:avLst/>
            <a:gdLst/>
            <a:ahLst/>
            <a:cxnLst/>
            <a:rect l="l" t="t" r="r" b="b"/>
            <a:pathLst>
              <a:path w="1904" h="327025">
                <a:moveTo>
                  <a:pt x="0" y="0"/>
                </a:moveTo>
                <a:lnTo>
                  <a:pt x="1588" y="327025"/>
                </a:lnTo>
              </a:path>
            </a:pathLst>
          </a:custGeom>
          <a:ln w="14288">
            <a:solidFill>
              <a:srgbClr val="000000"/>
            </a:solidFill>
          </a:ln>
        </p:spPr>
        <p:txBody>
          <a:bodyPr wrap="square" lIns="0" tIns="0" rIns="0" bIns="0" rtlCol="0"/>
          <a:lstStyle/>
          <a:p/>
        </p:txBody>
      </p:sp>
      <p:sp>
        <p:nvSpPr>
          <p:cNvPr id="39" name="object 39"/>
          <p:cNvSpPr txBox="1"/>
          <p:nvPr/>
        </p:nvSpPr>
        <p:spPr>
          <a:xfrm>
            <a:off x="5137150" y="4489195"/>
            <a:ext cx="165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F</a:t>
            </a:r>
            <a:endParaRPr sz="1800">
              <a:latin typeface="Times New Roman" panose="02020603050405020304"/>
              <a:cs typeface="Times New Roman" panose="02020603050405020304"/>
            </a:endParaRPr>
          </a:p>
        </p:txBody>
      </p:sp>
      <p:sp>
        <p:nvSpPr>
          <p:cNvPr id="40" name="object 40"/>
          <p:cNvSpPr txBox="1"/>
          <p:nvPr/>
        </p:nvSpPr>
        <p:spPr>
          <a:xfrm>
            <a:off x="6925693" y="4489195"/>
            <a:ext cx="4699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a:cs typeface="Times New Roman" panose="02020603050405020304"/>
              </a:rPr>
              <a:t>di</a:t>
            </a:r>
            <a:r>
              <a:rPr sz="1800" b="1" dirty="0">
                <a:latin typeface="Times New Roman" panose="02020603050405020304"/>
                <a:cs typeface="Times New Roman" panose="02020603050405020304"/>
              </a:rPr>
              <a:t>g</a:t>
            </a:r>
            <a:r>
              <a:rPr sz="1800" b="1" spc="-5" dirty="0">
                <a:latin typeface="Times New Roman" panose="02020603050405020304"/>
                <a:cs typeface="Times New Roman" panose="02020603050405020304"/>
              </a:rPr>
              <a:t>i</a:t>
            </a: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
        <p:nvSpPr>
          <p:cNvPr id="41" name="object 41"/>
          <p:cNvSpPr/>
          <p:nvPr/>
        </p:nvSpPr>
        <p:spPr>
          <a:xfrm>
            <a:off x="5180012" y="4819650"/>
            <a:ext cx="1905" cy="327025"/>
          </a:xfrm>
          <a:custGeom>
            <a:avLst/>
            <a:gdLst/>
            <a:ahLst/>
            <a:cxnLst/>
            <a:rect l="l" t="t" r="r" b="b"/>
            <a:pathLst>
              <a:path w="1904" h="327025">
                <a:moveTo>
                  <a:pt x="0" y="0"/>
                </a:moveTo>
                <a:lnTo>
                  <a:pt x="1588" y="327025"/>
                </a:lnTo>
              </a:path>
            </a:pathLst>
          </a:custGeom>
          <a:ln w="14288">
            <a:solidFill>
              <a:srgbClr val="000000"/>
            </a:solidFill>
          </a:ln>
        </p:spPr>
        <p:txBody>
          <a:bodyPr wrap="square" lIns="0" tIns="0" rIns="0" bIns="0" rtlCol="0"/>
          <a:lstStyle/>
          <a:p/>
        </p:txBody>
      </p:sp>
      <p:sp>
        <p:nvSpPr>
          <p:cNvPr id="42" name="object 42"/>
          <p:cNvSpPr txBox="1"/>
          <p:nvPr/>
        </p:nvSpPr>
        <p:spPr>
          <a:xfrm>
            <a:off x="4940300" y="5174996"/>
            <a:ext cx="4699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a:cs typeface="Times New Roman" panose="02020603050405020304"/>
              </a:rPr>
              <a:t>di</a:t>
            </a:r>
            <a:r>
              <a:rPr sz="1800" b="1" dirty="0">
                <a:latin typeface="Times New Roman" panose="02020603050405020304"/>
                <a:cs typeface="Times New Roman" panose="02020603050405020304"/>
              </a:rPr>
              <a:t>g</a:t>
            </a:r>
            <a:r>
              <a:rPr sz="1800" b="1" spc="-5" dirty="0">
                <a:latin typeface="Times New Roman" panose="02020603050405020304"/>
                <a:cs typeface="Times New Roman" panose="02020603050405020304"/>
              </a:rPr>
              <a:t>i</a:t>
            </a:r>
            <a:r>
              <a:rPr sz="1800" b="1" dirty="0">
                <a:latin typeface="Times New Roman" panose="02020603050405020304"/>
                <a:cs typeface="Times New Roman" panose="02020603050405020304"/>
              </a:rPr>
              <a:t>t</a:t>
            </a:r>
            <a:endParaRPr sz="1800">
              <a:latin typeface="Times New Roman" panose="02020603050405020304"/>
              <a:cs typeface="Times New Roman" panose="020206030504050203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43</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构造表达式的语法树</a:t>
            </a:r>
            <a:endParaRPr sz="3900"/>
          </a:p>
        </p:txBody>
      </p:sp>
      <p:sp>
        <p:nvSpPr>
          <p:cNvPr id="6" name="object 6"/>
          <p:cNvSpPr txBox="1"/>
          <p:nvPr/>
        </p:nvSpPr>
        <p:spPr>
          <a:xfrm>
            <a:off x="307340" y="1183198"/>
            <a:ext cx="8428355" cy="4409440"/>
          </a:xfrm>
          <a:prstGeom prst="rect">
            <a:avLst/>
          </a:prstGeom>
        </p:spPr>
        <p:txBody>
          <a:bodyPr vert="horz" wrap="square" lIns="0" tIns="100965" rIns="0" bIns="0" rtlCol="0">
            <a:spAutoFit/>
          </a:bodyPr>
          <a:lstStyle/>
          <a:p>
            <a:pPr marL="355600" indent="-342900">
              <a:lnSpc>
                <a:spcPct val="100000"/>
              </a:lnSpc>
              <a:spcBef>
                <a:spcPts val="7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表达式的语法树的形式</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每一个运算符号或运算分量都对应树中的一个结点</a:t>
            </a:r>
            <a:endParaRPr sz="3525" baseline="1000">
              <a:latin typeface="黑体" panose="02010609060101010101" charset="-122"/>
              <a:cs typeface="黑体" panose="02010609060101010101" charset="-122"/>
            </a:endParaRPr>
          </a:p>
          <a:p>
            <a:pPr marL="755650" marR="5080" lvl="1" indent="-285750">
              <a:lnSpc>
                <a:spcPts val="2780"/>
              </a:lnSpc>
              <a:spcBef>
                <a:spcPts val="7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运算符号结点的子结点分别是与该运算符的各个运算分量 </a:t>
            </a:r>
            <a:r>
              <a:rPr sz="2350" b="1" spc="50" dirty="0">
                <a:latin typeface="黑体" panose="02010609060101010101" charset="-122"/>
                <a:cs typeface="黑体" panose="02010609060101010101" charset="-122"/>
              </a:rPr>
              <a:t>相应的子树的根。</a:t>
            </a:r>
            <a:endParaRPr sz="2350">
              <a:latin typeface="黑体" panose="02010609060101010101" charset="-122"/>
              <a:cs typeface="黑体" panose="02010609060101010101" charset="-122"/>
            </a:endParaRPr>
          </a:p>
          <a:p>
            <a:pPr marL="755650" lvl="1" indent="-285750">
              <a:lnSpc>
                <a:spcPct val="100000"/>
              </a:lnSpc>
              <a:spcBef>
                <a:spcPts val="62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每一个结点可包含若干个域：</a:t>
            </a:r>
            <a:endParaRPr sz="3525" baseline="1000">
              <a:latin typeface="黑体" panose="02010609060101010101" charset="-122"/>
              <a:cs typeface="黑体" panose="02010609060101010101" charset="-122"/>
            </a:endParaRPr>
          </a:p>
          <a:p>
            <a:pPr marL="1155700" lvl="2" indent="-228600">
              <a:lnSpc>
                <a:spcPct val="100000"/>
              </a:lnSpc>
              <a:spcBef>
                <a:spcPts val="530"/>
              </a:spcBef>
              <a:buClr>
                <a:srgbClr val="0000FF"/>
              </a:buClr>
              <a:buSzPct val="103000"/>
              <a:buFont typeface="Wingdings" panose="05000000000000000000"/>
              <a:buChar char=""/>
              <a:tabLst>
                <a:tab pos="1155700" algn="l"/>
              </a:tabLst>
            </a:pPr>
            <a:r>
              <a:rPr sz="2925" b="1" spc="75" baseline="1000" dirty="0">
                <a:latin typeface="黑体" panose="02010609060101010101" charset="-122"/>
                <a:cs typeface="黑体" panose="02010609060101010101" charset="-122"/>
              </a:rPr>
              <a:t>标识域、指针域、属性值域等</a:t>
            </a:r>
            <a:endParaRPr sz="2925" baseline="1000">
              <a:latin typeface="黑体" panose="02010609060101010101" charset="-122"/>
              <a:cs typeface="黑体" panose="02010609060101010101" charset="-122"/>
            </a:endParaRPr>
          </a:p>
          <a:p>
            <a:pPr marL="355600" indent="-342900">
              <a:lnSpc>
                <a:spcPct val="100000"/>
              </a:lnSpc>
              <a:spcBef>
                <a:spcPts val="6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在运算符结点中</a:t>
            </a:r>
            <a:endParaRPr sz="4125" baseline="1000">
              <a:latin typeface="黑体" panose="02010609060101010101" charset="-122"/>
              <a:cs typeface="黑体" panose="02010609060101010101" charset="-122"/>
            </a:endParaRPr>
          </a:p>
          <a:p>
            <a:pPr marL="755650" lvl="1" indent="-285750">
              <a:lnSpc>
                <a:spcPct val="100000"/>
              </a:lnSpc>
              <a:spcBef>
                <a:spcPts val="70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一个域标识运算符号</a:t>
            </a:r>
            <a:endParaRPr sz="3525" baseline="1000">
              <a:latin typeface="黑体" panose="02010609060101010101" charset="-122"/>
              <a:cs typeface="黑体" panose="02010609060101010101" charset="-122"/>
            </a:endParaRPr>
          </a:p>
          <a:p>
            <a:pPr marL="755650" lvl="1" indent="-285750">
              <a:lnSpc>
                <a:spcPct val="100000"/>
              </a:lnSpc>
              <a:spcBef>
                <a:spcPts val="5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其它各域包含指向与各运算分量相应的结点的指针</a:t>
            </a:r>
            <a:endParaRPr sz="3525" baseline="1000">
              <a:latin typeface="黑体" panose="02010609060101010101" charset="-122"/>
              <a:cs typeface="黑体" panose="02010609060101010101" charset="-122"/>
            </a:endParaRPr>
          </a:p>
          <a:p>
            <a:pPr marL="755650" lvl="1" indent="-285750">
              <a:lnSpc>
                <a:spcPct val="100000"/>
              </a:lnSpc>
              <a:spcBef>
                <a:spcPts val="6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称运算符号为该结点的标号</a:t>
            </a:r>
            <a:endParaRPr sz="3525" baseline="1000">
              <a:latin typeface="黑体" panose="02010609060101010101" charset="-122"/>
              <a:cs typeface="黑体" panose="0201060906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44</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构造函数</a:t>
            </a:r>
            <a:endParaRPr sz="3900"/>
          </a:p>
        </p:txBody>
      </p:sp>
      <p:sp>
        <p:nvSpPr>
          <p:cNvPr id="6" name="object 6"/>
          <p:cNvSpPr txBox="1"/>
          <p:nvPr/>
        </p:nvSpPr>
        <p:spPr>
          <a:xfrm>
            <a:off x="307340" y="1143169"/>
            <a:ext cx="8202930" cy="4210050"/>
          </a:xfrm>
          <a:prstGeom prst="rect">
            <a:avLst/>
          </a:prstGeom>
        </p:spPr>
        <p:txBody>
          <a:bodyPr vert="horz" wrap="square" lIns="0" tIns="107314" rIns="0" bIns="0" rtlCol="0">
            <a:spAutoFit/>
          </a:bodyPr>
          <a:lstStyle/>
          <a:p>
            <a:pPr marL="355600" indent="-342900">
              <a:lnSpc>
                <a:spcPct val="100000"/>
              </a:lnSpc>
              <a:spcBef>
                <a:spcPts val="845"/>
              </a:spcBef>
              <a:buSzPct val="71000"/>
              <a:buFont typeface="Arial" panose="020B0604020202020204"/>
              <a:buChar char="■"/>
              <a:tabLst>
                <a:tab pos="354965" algn="l"/>
                <a:tab pos="355600" algn="l"/>
              </a:tabLst>
            </a:pPr>
            <a:r>
              <a:rPr sz="2800" b="1" dirty="0">
                <a:solidFill>
                  <a:srgbClr val="0000FF"/>
                </a:solidFill>
                <a:latin typeface="Times New Roman" panose="02020603050405020304"/>
                <a:cs typeface="Times New Roman" panose="02020603050405020304"/>
              </a:rPr>
              <a:t>makenode (op, </a:t>
            </a:r>
            <a:r>
              <a:rPr sz="2800" b="1" spc="-5" dirty="0">
                <a:solidFill>
                  <a:srgbClr val="0000FF"/>
                </a:solidFill>
                <a:latin typeface="Times New Roman" panose="02020603050405020304"/>
                <a:cs typeface="Times New Roman" panose="02020603050405020304"/>
              </a:rPr>
              <a:t>left,</a:t>
            </a:r>
            <a:r>
              <a:rPr sz="2800" b="1" spc="-15" dirty="0">
                <a:solidFill>
                  <a:srgbClr val="0000FF"/>
                </a:solidFill>
                <a:latin typeface="Times New Roman" panose="02020603050405020304"/>
                <a:cs typeface="Times New Roman" panose="02020603050405020304"/>
              </a:rPr>
              <a:t> </a:t>
            </a:r>
            <a:r>
              <a:rPr sz="2800" b="1" spc="-5" dirty="0">
                <a:solidFill>
                  <a:srgbClr val="0000FF"/>
                </a:solidFill>
                <a:latin typeface="Times New Roman" panose="02020603050405020304"/>
                <a:cs typeface="Times New Roman" panose="02020603050405020304"/>
              </a:rPr>
              <a:t>right)</a:t>
            </a:r>
            <a:endParaRPr sz="2800">
              <a:latin typeface="Times New Roman" panose="02020603050405020304"/>
              <a:cs typeface="Times New Roman" panose="02020603050405020304"/>
            </a:endParaRPr>
          </a:p>
          <a:p>
            <a:pPr marL="755650" lvl="1" indent="-285750">
              <a:lnSpc>
                <a:spcPct val="100000"/>
              </a:lnSpc>
              <a:spcBef>
                <a:spcPts val="64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建立一个运算符号结点，标号</a:t>
            </a:r>
            <a:r>
              <a:rPr sz="3525" b="1" spc="60" baseline="1000" dirty="0">
                <a:latin typeface="黑体" panose="02010609060101010101" charset="-122"/>
                <a:cs typeface="黑体" panose="02010609060101010101" charset="-122"/>
              </a:rPr>
              <a:t>是</a:t>
            </a:r>
            <a:r>
              <a:rPr sz="3525" b="1" spc="-869" baseline="1000" dirty="0">
                <a:latin typeface="黑体" panose="02010609060101010101" charset="-122"/>
                <a:cs typeface="黑体" panose="02010609060101010101" charset="-122"/>
              </a:rPr>
              <a:t> </a:t>
            </a:r>
            <a:r>
              <a:rPr sz="2400" b="1" spc="10" dirty="0">
                <a:latin typeface="Times New Roman" panose="02020603050405020304"/>
                <a:cs typeface="Times New Roman" panose="02020603050405020304"/>
              </a:rPr>
              <a:t>op</a:t>
            </a:r>
            <a:r>
              <a:rPr sz="3525" b="1" spc="15"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650" lvl="1" indent="-285750">
              <a:lnSpc>
                <a:spcPct val="100000"/>
              </a:lnSpc>
              <a:spcBef>
                <a:spcPts val="53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域</a:t>
            </a:r>
            <a:r>
              <a:rPr sz="2400" b="1" spc="-5" dirty="0">
                <a:latin typeface="Times New Roman" panose="02020603050405020304"/>
                <a:cs typeface="Times New Roman" panose="02020603050405020304"/>
              </a:rPr>
              <a:t>left</a:t>
            </a:r>
            <a:r>
              <a:rPr sz="3525" b="1" spc="75" baseline="1000" dirty="0">
                <a:latin typeface="黑体" panose="02010609060101010101" charset="-122"/>
                <a:cs typeface="黑体" panose="02010609060101010101" charset="-122"/>
              </a:rPr>
              <a:t>和</a:t>
            </a:r>
            <a:r>
              <a:rPr sz="2400" b="1" spc="-5" dirty="0">
                <a:latin typeface="Times New Roman" panose="02020603050405020304"/>
                <a:cs typeface="Times New Roman" panose="02020603050405020304"/>
              </a:rPr>
              <a:t>right</a:t>
            </a:r>
            <a:r>
              <a:rPr sz="3525" b="1" spc="75" baseline="1000" dirty="0">
                <a:latin typeface="黑体" panose="02010609060101010101" charset="-122"/>
                <a:cs typeface="黑体" panose="02010609060101010101" charset="-122"/>
              </a:rPr>
              <a:t>是指向其左右运算分量结点的指针。</a:t>
            </a:r>
            <a:endParaRPr sz="3525" baseline="1000">
              <a:latin typeface="黑体" panose="02010609060101010101" charset="-122"/>
              <a:cs typeface="黑体" panose="02010609060101010101" charset="-122"/>
            </a:endParaRPr>
          </a:p>
          <a:p>
            <a:pPr marL="355600" indent="-342900">
              <a:lnSpc>
                <a:spcPct val="100000"/>
              </a:lnSpc>
              <a:spcBef>
                <a:spcPts val="630"/>
              </a:spcBef>
              <a:buSzPct val="71000"/>
              <a:buFont typeface="Arial" panose="020B0604020202020204"/>
              <a:buChar char="■"/>
              <a:tabLst>
                <a:tab pos="354965" algn="l"/>
                <a:tab pos="355600" algn="l"/>
              </a:tabLst>
            </a:pPr>
            <a:r>
              <a:rPr sz="2800" b="1" spc="-5" dirty="0">
                <a:solidFill>
                  <a:srgbClr val="0000FF"/>
                </a:solidFill>
                <a:latin typeface="Times New Roman" panose="02020603050405020304"/>
                <a:cs typeface="Times New Roman" panose="02020603050405020304"/>
              </a:rPr>
              <a:t>makeleaf </a:t>
            </a:r>
            <a:r>
              <a:rPr sz="2800" b="1" dirty="0">
                <a:solidFill>
                  <a:srgbClr val="0000FF"/>
                </a:solidFill>
                <a:latin typeface="Times New Roman" panose="02020603050405020304"/>
                <a:cs typeface="Times New Roman" panose="02020603050405020304"/>
              </a:rPr>
              <a:t>(id, </a:t>
            </a:r>
            <a:r>
              <a:rPr sz="2800" b="1" spc="-5" dirty="0">
                <a:solidFill>
                  <a:srgbClr val="0000FF"/>
                </a:solidFill>
                <a:latin typeface="Times New Roman" panose="02020603050405020304"/>
                <a:cs typeface="Times New Roman" panose="02020603050405020304"/>
              </a:rPr>
              <a:t>entry)</a:t>
            </a:r>
            <a:endParaRPr sz="2800">
              <a:latin typeface="Times New Roman" panose="02020603050405020304"/>
              <a:cs typeface="Times New Roman" panose="02020603050405020304"/>
            </a:endParaRPr>
          </a:p>
          <a:p>
            <a:pPr marL="755650" lvl="1" indent="-285750">
              <a:lnSpc>
                <a:spcPct val="100000"/>
              </a:lnSpc>
              <a:spcBef>
                <a:spcPts val="64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建立一个标识符结点，标号</a:t>
            </a:r>
            <a:r>
              <a:rPr sz="3525" b="1" spc="60" baseline="1000" dirty="0">
                <a:latin typeface="黑体" panose="02010609060101010101" charset="-122"/>
                <a:cs typeface="黑体" panose="02010609060101010101" charset="-122"/>
              </a:rPr>
              <a:t>是</a:t>
            </a:r>
            <a:r>
              <a:rPr sz="3525" b="1" spc="-869" baseline="1000" dirty="0">
                <a:latin typeface="黑体" panose="02010609060101010101" charset="-122"/>
                <a:cs typeface="黑体" panose="02010609060101010101" charset="-122"/>
              </a:rPr>
              <a:t> </a:t>
            </a:r>
            <a:r>
              <a:rPr sz="2400" b="1" spc="10" dirty="0">
                <a:latin typeface="Times New Roman" panose="02020603050405020304"/>
                <a:cs typeface="Times New Roman" panose="02020603050405020304"/>
              </a:rPr>
              <a:t>id</a:t>
            </a:r>
            <a:r>
              <a:rPr sz="3525" b="1" spc="15"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650" lvl="1" indent="-285750">
              <a:lnSpc>
                <a:spcPct val="100000"/>
              </a:lnSpc>
              <a:spcBef>
                <a:spcPts val="60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域</a:t>
            </a:r>
            <a:r>
              <a:rPr sz="2400" b="1" spc="-5" dirty="0">
                <a:latin typeface="Times New Roman" panose="02020603050405020304"/>
                <a:cs typeface="Times New Roman" panose="02020603050405020304"/>
              </a:rPr>
              <a:t>entry</a:t>
            </a:r>
            <a:r>
              <a:rPr sz="3525" b="1" spc="75" baseline="1000" dirty="0">
                <a:latin typeface="黑体" panose="02010609060101010101" charset="-122"/>
                <a:cs typeface="黑体" panose="02010609060101010101" charset="-122"/>
              </a:rPr>
              <a:t>是指向该标识符在符号表中的相应条目的指针。</a:t>
            </a:r>
            <a:endParaRPr sz="3525" baseline="1000">
              <a:latin typeface="黑体" panose="02010609060101010101" charset="-122"/>
              <a:cs typeface="黑体" panose="02010609060101010101" charset="-122"/>
            </a:endParaRPr>
          </a:p>
          <a:p>
            <a:pPr marL="355600" indent="-342900">
              <a:lnSpc>
                <a:spcPct val="100000"/>
              </a:lnSpc>
              <a:spcBef>
                <a:spcPts val="630"/>
              </a:spcBef>
              <a:buSzPct val="71000"/>
              <a:buFont typeface="Arial" panose="020B0604020202020204"/>
              <a:buChar char="■"/>
              <a:tabLst>
                <a:tab pos="354965" algn="l"/>
                <a:tab pos="355600" algn="l"/>
              </a:tabLst>
            </a:pPr>
            <a:r>
              <a:rPr sz="2800" b="1" spc="-5" dirty="0">
                <a:solidFill>
                  <a:srgbClr val="0000FF"/>
                </a:solidFill>
                <a:latin typeface="Times New Roman" panose="02020603050405020304"/>
                <a:cs typeface="Times New Roman" panose="02020603050405020304"/>
              </a:rPr>
              <a:t>makeleaf </a:t>
            </a:r>
            <a:r>
              <a:rPr sz="2800" b="1" dirty="0">
                <a:solidFill>
                  <a:srgbClr val="0000FF"/>
                </a:solidFill>
                <a:latin typeface="Times New Roman" panose="02020603050405020304"/>
                <a:cs typeface="Times New Roman" panose="02020603050405020304"/>
              </a:rPr>
              <a:t>(num, </a:t>
            </a:r>
            <a:r>
              <a:rPr sz="2800" b="1" spc="-5" dirty="0">
                <a:solidFill>
                  <a:srgbClr val="0000FF"/>
                </a:solidFill>
                <a:latin typeface="Times New Roman" panose="02020603050405020304"/>
                <a:cs typeface="Times New Roman" panose="02020603050405020304"/>
              </a:rPr>
              <a:t>val)</a:t>
            </a:r>
            <a:endParaRPr sz="2800">
              <a:latin typeface="Times New Roman" panose="02020603050405020304"/>
              <a:cs typeface="Times New Roman" panose="02020603050405020304"/>
            </a:endParaRPr>
          </a:p>
          <a:p>
            <a:pPr marL="755650" lvl="1" indent="-285750">
              <a:lnSpc>
                <a:spcPct val="100000"/>
              </a:lnSpc>
              <a:spcBef>
                <a:spcPts val="64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建立一个数结点，标号</a:t>
            </a:r>
            <a:r>
              <a:rPr sz="3525" b="1" spc="60" baseline="1000" dirty="0">
                <a:latin typeface="黑体" panose="02010609060101010101" charset="-122"/>
                <a:cs typeface="黑体" panose="02010609060101010101" charset="-122"/>
              </a:rPr>
              <a:t>为</a:t>
            </a:r>
            <a:r>
              <a:rPr sz="3525" b="1" spc="-869" baseline="1000" dirty="0">
                <a:latin typeface="黑体" panose="02010609060101010101" charset="-122"/>
                <a:cs typeface="黑体" panose="02010609060101010101" charset="-122"/>
              </a:rPr>
              <a:t> </a:t>
            </a:r>
            <a:r>
              <a:rPr sz="2400" b="1" spc="10" dirty="0">
                <a:latin typeface="Times New Roman" panose="02020603050405020304"/>
                <a:cs typeface="Times New Roman" panose="02020603050405020304"/>
              </a:rPr>
              <a:t>num</a:t>
            </a:r>
            <a:r>
              <a:rPr sz="3525" b="1" spc="15"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650" lvl="1" indent="-285750">
              <a:lnSpc>
                <a:spcPct val="100000"/>
              </a:lnSpc>
              <a:spcBef>
                <a:spcPts val="53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域</a:t>
            </a:r>
            <a:r>
              <a:rPr sz="2400" b="1" spc="-5" dirty="0">
                <a:latin typeface="Times New Roman" panose="02020603050405020304"/>
                <a:cs typeface="Times New Roman" panose="02020603050405020304"/>
              </a:rPr>
              <a:t>val</a:t>
            </a:r>
            <a:r>
              <a:rPr sz="3525" b="1" spc="75" baseline="1000" dirty="0">
                <a:latin typeface="黑体" panose="02010609060101010101" charset="-122"/>
                <a:cs typeface="黑体" panose="02010609060101010101" charset="-122"/>
              </a:rPr>
              <a:t>用于保存该数的值。</a:t>
            </a:r>
            <a:endParaRPr sz="3525" baseline="1000">
              <a:latin typeface="黑体" panose="02010609060101010101" charset="-122"/>
              <a:cs typeface="黑体" panose="0201060906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45</a:t>
            </a:r>
            <a:endParaRPr sz="1400">
              <a:latin typeface="Times New Roman" panose="02020603050405020304"/>
              <a:cs typeface="Times New Roman" panose="02020603050405020304"/>
            </a:endParaRPr>
          </a:p>
        </p:txBody>
      </p:sp>
      <p:sp>
        <p:nvSpPr>
          <p:cNvPr id="5" name="object 5"/>
          <p:cNvSpPr/>
          <p:nvPr/>
        </p:nvSpPr>
        <p:spPr>
          <a:xfrm>
            <a:off x="3492500" y="2889250"/>
            <a:ext cx="5489575" cy="3870325"/>
          </a:xfrm>
          <a:custGeom>
            <a:avLst/>
            <a:gdLst/>
            <a:ahLst/>
            <a:cxnLst/>
            <a:rect l="l" t="t" r="r" b="b"/>
            <a:pathLst>
              <a:path w="5489575" h="3870325">
                <a:moveTo>
                  <a:pt x="5489575" y="0"/>
                </a:moveTo>
                <a:lnTo>
                  <a:pt x="1257842" y="0"/>
                </a:lnTo>
                <a:lnTo>
                  <a:pt x="0" y="1276607"/>
                </a:lnTo>
                <a:lnTo>
                  <a:pt x="0" y="3870324"/>
                </a:lnTo>
                <a:lnTo>
                  <a:pt x="5489575" y="3870324"/>
                </a:lnTo>
                <a:lnTo>
                  <a:pt x="5489575" y="0"/>
                </a:lnTo>
                <a:close/>
              </a:path>
            </a:pathLst>
          </a:custGeom>
          <a:solidFill>
            <a:srgbClr val="FFFF00"/>
          </a:solidFill>
        </p:spPr>
        <p:txBody>
          <a:bodyPr wrap="square" lIns="0" tIns="0" rIns="0" bIns="0" rtlCol="0"/>
          <a:lstStyle/>
          <a:p/>
        </p:txBody>
      </p:sp>
      <p:sp>
        <p:nvSpPr>
          <p:cNvPr id="6" name="object 6"/>
          <p:cNvSpPr txBox="1">
            <a:spLocks noGrp="1"/>
          </p:cNvSpPr>
          <p:nvPr>
            <p:ph type="title"/>
          </p:nvPr>
        </p:nvSpPr>
        <p:spPr>
          <a:xfrm>
            <a:off x="383540" y="253491"/>
            <a:ext cx="6472555" cy="635000"/>
          </a:xfrm>
          <a:prstGeom prst="rect">
            <a:avLst/>
          </a:prstGeom>
        </p:spPr>
        <p:txBody>
          <a:bodyPr vert="horz" wrap="square" lIns="0" tIns="12700" rIns="0" bIns="0" rtlCol="0">
            <a:spAutoFit/>
          </a:bodyPr>
          <a:lstStyle/>
          <a:p>
            <a:pPr marL="12700">
              <a:lnSpc>
                <a:spcPct val="100000"/>
              </a:lnSpc>
              <a:spcBef>
                <a:spcPts val="100"/>
              </a:spcBef>
            </a:pPr>
            <a:r>
              <a:rPr sz="3900" spc="90" dirty="0"/>
              <a:t>建立表达式</a:t>
            </a:r>
            <a:r>
              <a:rPr sz="4000" dirty="0">
                <a:latin typeface="Verdana" panose="020B0604030504040204"/>
                <a:cs typeface="Verdana" panose="020B0604030504040204"/>
              </a:rPr>
              <a:t>a*4+b</a:t>
            </a:r>
            <a:r>
              <a:rPr sz="3900" spc="90" dirty="0"/>
              <a:t>的语法树</a:t>
            </a:r>
            <a:endParaRPr sz="3900">
              <a:latin typeface="Verdana" panose="020B0604030504040204"/>
              <a:cs typeface="Verdana" panose="020B0604030504040204"/>
            </a:endParaRPr>
          </a:p>
        </p:txBody>
      </p:sp>
      <p:sp>
        <p:nvSpPr>
          <p:cNvPr id="7" name="object 7"/>
          <p:cNvSpPr txBox="1"/>
          <p:nvPr/>
        </p:nvSpPr>
        <p:spPr>
          <a:xfrm>
            <a:off x="253363" y="978915"/>
            <a:ext cx="3897629" cy="2070735"/>
          </a:xfrm>
          <a:prstGeom prst="rect">
            <a:avLst/>
          </a:prstGeom>
        </p:spPr>
        <p:txBody>
          <a:bodyPr vert="horz" wrap="square" lIns="0" tIns="9525" rIns="0" bIns="0" rtlCol="0">
            <a:spAutoFit/>
          </a:bodyPr>
          <a:lstStyle/>
          <a:p>
            <a:pPr marL="25400" marR="17780">
              <a:lnSpc>
                <a:spcPct val="120000"/>
              </a:lnSpc>
              <a:spcBef>
                <a:spcPts val="75"/>
              </a:spcBef>
            </a:pPr>
            <a:r>
              <a:rPr sz="2800" b="1" spc="-5" dirty="0">
                <a:latin typeface="Times New Roman" panose="02020603050405020304"/>
                <a:cs typeface="Times New Roman" panose="02020603050405020304"/>
              </a:rPr>
              <a:t>p</a:t>
            </a:r>
            <a:r>
              <a:rPr sz="2850" b="1" spc="-7" baseline="-18000" dirty="0">
                <a:latin typeface="Times New Roman" panose="02020603050405020304"/>
                <a:cs typeface="Times New Roman" panose="02020603050405020304"/>
              </a:rPr>
              <a:t>1</a:t>
            </a:r>
            <a:r>
              <a:rPr sz="2800" b="1" spc="-5" dirty="0">
                <a:latin typeface="Times New Roman" panose="02020603050405020304"/>
                <a:cs typeface="Times New Roman" panose="02020603050405020304"/>
              </a:rPr>
              <a:t>=makeleaf(id, </a:t>
            </a:r>
            <a:r>
              <a:rPr sz="2800" b="1" dirty="0">
                <a:latin typeface="Times New Roman" panose="02020603050405020304"/>
                <a:cs typeface="Times New Roman" panose="02020603050405020304"/>
              </a:rPr>
              <a:t>entrya);  </a:t>
            </a:r>
            <a:r>
              <a:rPr sz="2800" b="1" spc="-5" dirty="0">
                <a:latin typeface="Times New Roman" panose="02020603050405020304"/>
                <a:cs typeface="Times New Roman" panose="02020603050405020304"/>
              </a:rPr>
              <a:t>p</a:t>
            </a:r>
            <a:r>
              <a:rPr sz="2850" b="1" spc="-7" baseline="-18000" dirty="0">
                <a:latin typeface="Times New Roman" panose="02020603050405020304"/>
                <a:cs typeface="Times New Roman" panose="02020603050405020304"/>
              </a:rPr>
              <a:t>2</a:t>
            </a:r>
            <a:r>
              <a:rPr sz="2800" b="1" spc="-5" dirty="0">
                <a:latin typeface="Times New Roman" panose="02020603050405020304"/>
                <a:cs typeface="Times New Roman" panose="02020603050405020304"/>
              </a:rPr>
              <a:t>=makeleaf(num </a:t>
            </a:r>
            <a:r>
              <a:rPr sz="2800" b="1" dirty="0">
                <a:latin typeface="Times New Roman" panose="02020603050405020304"/>
                <a:cs typeface="Times New Roman" panose="02020603050405020304"/>
              </a:rPr>
              <a:t>,4);  p</a:t>
            </a:r>
            <a:r>
              <a:rPr sz="2850" b="1" baseline="-18000" dirty="0">
                <a:latin typeface="Times New Roman" panose="02020603050405020304"/>
                <a:cs typeface="Times New Roman" panose="02020603050405020304"/>
              </a:rPr>
              <a:t>3</a:t>
            </a:r>
            <a:r>
              <a:rPr sz="2800" b="1" dirty="0">
                <a:latin typeface="Times New Roman" panose="02020603050405020304"/>
                <a:cs typeface="Times New Roman" panose="02020603050405020304"/>
              </a:rPr>
              <a:t>=makenode(‘*’, </a:t>
            </a:r>
            <a:r>
              <a:rPr sz="2800" b="1" spc="-5" dirty="0">
                <a:latin typeface="Times New Roman" panose="02020603050405020304"/>
                <a:cs typeface="Times New Roman" panose="02020603050405020304"/>
              </a:rPr>
              <a:t>p</a:t>
            </a:r>
            <a:r>
              <a:rPr sz="2850" b="1" spc="-7" baseline="-18000" dirty="0">
                <a:latin typeface="Times New Roman" panose="02020603050405020304"/>
                <a:cs typeface="Times New Roman" panose="02020603050405020304"/>
              </a:rPr>
              <a:t>1</a:t>
            </a:r>
            <a:r>
              <a:rPr sz="2800" b="1" spc="-5" dirty="0">
                <a:latin typeface="Times New Roman" panose="02020603050405020304"/>
                <a:cs typeface="Times New Roman" panose="02020603050405020304"/>
              </a:rPr>
              <a:t>,</a:t>
            </a:r>
            <a:r>
              <a:rPr sz="2800" b="1" spc="-9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p</a:t>
            </a:r>
            <a:r>
              <a:rPr sz="2850" b="1" baseline="-18000" dirty="0">
                <a:latin typeface="Times New Roman" panose="02020603050405020304"/>
                <a:cs typeface="Times New Roman" panose="02020603050405020304"/>
              </a:rPr>
              <a:t>2</a:t>
            </a:r>
            <a:r>
              <a:rPr sz="2800" b="1"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p</a:t>
            </a:r>
            <a:r>
              <a:rPr sz="2850" b="1" spc="-7" baseline="-18000" dirty="0">
                <a:latin typeface="Times New Roman" panose="02020603050405020304"/>
                <a:cs typeface="Times New Roman" panose="02020603050405020304"/>
              </a:rPr>
              <a:t>4</a:t>
            </a:r>
            <a:r>
              <a:rPr sz="2800" b="1" spc="-5" dirty="0">
                <a:latin typeface="Times New Roman" panose="02020603050405020304"/>
                <a:cs typeface="Times New Roman" panose="02020603050405020304"/>
              </a:rPr>
              <a:t>=makeleaf(id,</a:t>
            </a:r>
            <a:r>
              <a:rPr sz="2800" b="1" spc="-2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entryb);</a:t>
            </a:r>
            <a:endParaRPr sz="2800">
              <a:latin typeface="Times New Roman" panose="02020603050405020304"/>
              <a:cs typeface="Times New Roman" panose="02020603050405020304"/>
            </a:endParaRPr>
          </a:p>
        </p:txBody>
      </p:sp>
      <p:sp>
        <p:nvSpPr>
          <p:cNvPr id="8" name="object 8"/>
          <p:cNvSpPr txBox="1"/>
          <p:nvPr/>
        </p:nvSpPr>
        <p:spPr>
          <a:xfrm>
            <a:off x="240663" y="3106419"/>
            <a:ext cx="3948429" cy="452120"/>
          </a:xfrm>
          <a:prstGeom prst="rect">
            <a:avLst/>
          </a:prstGeom>
        </p:spPr>
        <p:txBody>
          <a:bodyPr vert="horz" wrap="square" lIns="0" tIns="12700" rIns="0" bIns="0" rtlCol="0">
            <a:spAutoFit/>
          </a:bodyPr>
          <a:lstStyle/>
          <a:p>
            <a:pPr marL="38100">
              <a:lnSpc>
                <a:spcPct val="100000"/>
              </a:lnSpc>
              <a:spcBef>
                <a:spcPts val="100"/>
              </a:spcBef>
            </a:pPr>
            <a:r>
              <a:rPr sz="2800" b="1" dirty="0">
                <a:latin typeface="Times New Roman" panose="02020603050405020304"/>
                <a:cs typeface="Times New Roman" panose="02020603050405020304"/>
              </a:rPr>
              <a:t>p</a:t>
            </a:r>
            <a:r>
              <a:rPr sz="2850" b="1" baseline="-18000" dirty="0">
                <a:latin typeface="Times New Roman" panose="02020603050405020304"/>
                <a:cs typeface="Times New Roman" panose="02020603050405020304"/>
              </a:rPr>
              <a:t>5</a:t>
            </a:r>
            <a:r>
              <a:rPr sz="2800" b="1" dirty="0">
                <a:latin typeface="Times New Roman" panose="02020603050405020304"/>
                <a:cs typeface="Times New Roman" panose="02020603050405020304"/>
              </a:rPr>
              <a:t>=makenode(‘+’ </a:t>
            </a:r>
            <a:r>
              <a:rPr sz="2800" b="1" spc="-5" dirty="0">
                <a:latin typeface="Times New Roman" panose="02020603050405020304"/>
                <a:cs typeface="Times New Roman" panose="02020603050405020304"/>
              </a:rPr>
              <a:t>,p</a:t>
            </a:r>
            <a:r>
              <a:rPr sz="2850" b="1" spc="-7" baseline="-18000" dirty="0">
                <a:latin typeface="Times New Roman" panose="02020603050405020304"/>
                <a:cs typeface="Times New Roman" panose="02020603050405020304"/>
              </a:rPr>
              <a:t>3</a:t>
            </a:r>
            <a:r>
              <a:rPr sz="2800" b="1" spc="-5" dirty="0">
                <a:latin typeface="Times New Roman" panose="02020603050405020304"/>
                <a:cs typeface="Times New Roman" panose="02020603050405020304"/>
              </a:rPr>
              <a:t>,</a:t>
            </a:r>
            <a:r>
              <a:rPr sz="2800" b="1" spc="-7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p</a:t>
            </a:r>
            <a:r>
              <a:rPr sz="2850" b="1" baseline="-18000" dirty="0">
                <a:latin typeface="Times New Roman" panose="02020603050405020304"/>
                <a:cs typeface="Times New Roman" panose="02020603050405020304"/>
              </a:rPr>
              <a:t>4</a:t>
            </a: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9" name="object 9"/>
          <p:cNvSpPr/>
          <p:nvPr/>
        </p:nvSpPr>
        <p:spPr>
          <a:xfrm>
            <a:off x="3614737" y="5489575"/>
            <a:ext cx="1148080" cy="405130"/>
          </a:xfrm>
          <a:custGeom>
            <a:avLst/>
            <a:gdLst/>
            <a:ahLst/>
            <a:cxnLst/>
            <a:rect l="l" t="t" r="r" b="b"/>
            <a:pathLst>
              <a:path w="1148079" h="405129">
                <a:moveTo>
                  <a:pt x="0" y="0"/>
                </a:moveTo>
                <a:lnTo>
                  <a:pt x="1147763" y="0"/>
                </a:lnTo>
                <a:lnTo>
                  <a:pt x="1147763" y="404813"/>
                </a:lnTo>
                <a:lnTo>
                  <a:pt x="0" y="404813"/>
                </a:lnTo>
                <a:lnTo>
                  <a:pt x="0" y="0"/>
                </a:lnTo>
                <a:close/>
              </a:path>
            </a:pathLst>
          </a:custGeom>
          <a:ln w="17463">
            <a:solidFill>
              <a:srgbClr val="000000"/>
            </a:solidFill>
          </a:ln>
        </p:spPr>
        <p:txBody>
          <a:bodyPr wrap="square" lIns="0" tIns="0" rIns="0" bIns="0" rtlCol="0"/>
          <a:lstStyle/>
          <a:p/>
        </p:txBody>
      </p:sp>
      <p:sp>
        <p:nvSpPr>
          <p:cNvPr id="10" name="object 10"/>
          <p:cNvSpPr txBox="1"/>
          <p:nvPr/>
        </p:nvSpPr>
        <p:spPr>
          <a:xfrm>
            <a:off x="3614737" y="5489575"/>
            <a:ext cx="569595" cy="405130"/>
          </a:xfrm>
          <a:prstGeom prst="rect">
            <a:avLst/>
          </a:prstGeom>
          <a:ln w="19051">
            <a:solidFill>
              <a:srgbClr val="000000"/>
            </a:solidFill>
          </a:ln>
        </p:spPr>
        <p:txBody>
          <a:bodyPr vert="horz" wrap="square" lIns="0" tIns="59055" rIns="0" bIns="0" rtlCol="0">
            <a:spAutoFit/>
          </a:bodyPr>
          <a:lstStyle/>
          <a:p>
            <a:pPr marL="188595">
              <a:lnSpc>
                <a:spcPct val="100000"/>
              </a:lnSpc>
              <a:spcBef>
                <a:spcPts val="465"/>
              </a:spcBef>
            </a:pPr>
            <a:r>
              <a:rPr sz="2100" b="1" spc="-10" dirty="0">
                <a:latin typeface="Verdana" panose="020B0604030504040204"/>
                <a:cs typeface="Verdana" panose="020B0604030504040204"/>
              </a:rPr>
              <a:t>id</a:t>
            </a:r>
            <a:endParaRPr sz="2100">
              <a:latin typeface="Verdana" panose="020B0604030504040204"/>
              <a:cs typeface="Verdana" panose="020B0604030504040204"/>
            </a:endParaRPr>
          </a:p>
        </p:txBody>
      </p:sp>
      <p:sp>
        <p:nvSpPr>
          <p:cNvPr id="11" name="object 11"/>
          <p:cNvSpPr/>
          <p:nvPr/>
        </p:nvSpPr>
        <p:spPr>
          <a:xfrm>
            <a:off x="4460876" y="5681662"/>
            <a:ext cx="1905" cy="434975"/>
          </a:xfrm>
          <a:custGeom>
            <a:avLst/>
            <a:gdLst/>
            <a:ahLst/>
            <a:cxnLst/>
            <a:rect l="l" t="t" r="r" b="b"/>
            <a:pathLst>
              <a:path w="1904" h="434975">
                <a:moveTo>
                  <a:pt x="0" y="0"/>
                </a:moveTo>
                <a:lnTo>
                  <a:pt x="1588" y="434975"/>
                </a:lnTo>
              </a:path>
            </a:pathLst>
          </a:custGeom>
          <a:ln w="19050">
            <a:solidFill>
              <a:srgbClr val="000000"/>
            </a:solidFill>
          </a:ln>
        </p:spPr>
        <p:txBody>
          <a:bodyPr wrap="square" lIns="0" tIns="0" rIns="0" bIns="0" rtlCol="0"/>
          <a:lstStyle/>
          <a:p/>
        </p:txBody>
      </p:sp>
      <p:sp>
        <p:nvSpPr>
          <p:cNvPr id="12" name="object 12"/>
          <p:cNvSpPr/>
          <p:nvPr/>
        </p:nvSpPr>
        <p:spPr>
          <a:xfrm>
            <a:off x="4403726" y="6080124"/>
            <a:ext cx="114300" cy="131763"/>
          </a:xfrm>
          <a:prstGeom prst="rect">
            <a:avLst/>
          </a:prstGeom>
          <a:blipFill>
            <a:blip r:embed="rId1" cstate="print"/>
            <a:stretch>
              <a:fillRect/>
            </a:stretch>
          </a:blipFill>
        </p:spPr>
        <p:txBody>
          <a:bodyPr wrap="square" lIns="0" tIns="0" rIns="0" bIns="0" rtlCol="0"/>
          <a:lstStyle/>
          <a:p/>
        </p:txBody>
      </p:sp>
      <p:sp>
        <p:nvSpPr>
          <p:cNvPr id="13" name="object 13"/>
          <p:cNvSpPr txBox="1"/>
          <p:nvPr/>
        </p:nvSpPr>
        <p:spPr>
          <a:xfrm>
            <a:off x="3567112" y="6246367"/>
            <a:ext cx="2081530" cy="345440"/>
          </a:xfrm>
          <a:prstGeom prst="rect">
            <a:avLst/>
          </a:prstGeom>
        </p:spPr>
        <p:txBody>
          <a:bodyPr vert="horz" wrap="square" lIns="0" tIns="12700" rIns="0" bIns="0" rtlCol="0">
            <a:spAutoFit/>
          </a:bodyPr>
          <a:lstStyle/>
          <a:p>
            <a:pPr marL="12700">
              <a:lnSpc>
                <a:spcPct val="100000"/>
              </a:lnSpc>
              <a:spcBef>
                <a:spcPts val="100"/>
              </a:spcBef>
            </a:pPr>
            <a:r>
              <a:rPr sz="3075" b="1" spc="75" baseline="1000" dirty="0">
                <a:latin typeface="宋体" panose="02010600030101010101" pitchFamily="2" charset="-122"/>
                <a:cs typeface="宋体" panose="02010600030101010101" pitchFamily="2" charset="-122"/>
              </a:rPr>
              <a:t>符号表中</a:t>
            </a:r>
            <a:r>
              <a:rPr sz="2100" b="1" spc="-5" dirty="0">
                <a:latin typeface="Verdana" panose="020B0604030504040204"/>
                <a:cs typeface="Verdana" panose="020B0604030504040204"/>
              </a:rPr>
              <a:t>a</a:t>
            </a:r>
            <a:r>
              <a:rPr sz="3075" b="1" spc="75" baseline="1000" dirty="0">
                <a:latin typeface="宋体" panose="02010600030101010101" pitchFamily="2" charset="-122"/>
                <a:cs typeface="宋体" panose="02010600030101010101" pitchFamily="2" charset="-122"/>
              </a:rPr>
              <a:t>的入口</a:t>
            </a:r>
            <a:endParaRPr sz="3075" baseline="1000">
              <a:latin typeface="宋体" panose="02010600030101010101" pitchFamily="2" charset="-122"/>
              <a:cs typeface="宋体" panose="02010600030101010101" pitchFamily="2" charset="-122"/>
            </a:endParaRPr>
          </a:p>
        </p:txBody>
      </p:sp>
      <p:sp>
        <p:nvSpPr>
          <p:cNvPr id="14" name="object 14"/>
          <p:cNvSpPr txBox="1"/>
          <p:nvPr/>
        </p:nvSpPr>
        <p:spPr>
          <a:xfrm>
            <a:off x="3589337" y="4872228"/>
            <a:ext cx="379730" cy="330200"/>
          </a:xfrm>
          <a:prstGeom prst="rect">
            <a:avLst/>
          </a:prstGeom>
        </p:spPr>
        <p:txBody>
          <a:bodyPr vert="horz" wrap="square" lIns="0" tIns="12700" rIns="0" bIns="0" rtlCol="0">
            <a:spAutoFit/>
          </a:bodyPr>
          <a:lstStyle/>
          <a:p>
            <a:pPr marL="38100">
              <a:lnSpc>
                <a:spcPct val="100000"/>
              </a:lnSpc>
              <a:spcBef>
                <a:spcPts val="100"/>
              </a:spcBef>
            </a:pPr>
            <a:r>
              <a:rPr sz="2000" b="1" spc="-5" dirty="0">
                <a:latin typeface="Verdana" panose="020B0604030504040204"/>
                <a:cs typeface="Verdana" panose="020B0604030504040204"/>
              </a:rPr>
              <a:t>P</a:t>
            </a:r>
            <a:r>
              <a:rPr sz="1950" b="1" spc="-7" baseline="-17000" dirty="0">
                <a:latin typeface="Verdana" panose="020B0604030504040204"/>
                <a:cs typeface="Verdana" panose="020B0604030504040204"/>
              </a:rPr>
              <a:t>1</a:t>
            </a:r>
            <a:endParaRPr sz="1950" baseline="-17000">
              <a:latin typeface="Verdana" panose="020B0604030504040204"/>
              <a:cs typeface="Verdana" panose="020B0604030504040204"/>
            </a:endParaRPr>
          </a:p>
        </p:txBody>
      </p:sp>
      <p:sp>
        <p:nvSpPr>
          <p:cNvPr id="15" name="object 15"/>
          <p:cNvSpPr/>
          <p:nvPr/>
        </p:nvSpPr>
        <p:spPr>
          <a:xfrm>
            <a:off x="3688320" y="5211461"/>
            <a:ext cx="76200" cy="289560"/>
          </a:xfrm>
          <a:custGeom>
            <a:avLst/>
            <a:gdLst/>
            <a:ahLst/>
            <a:cxnLst/>
            <a:rect l="l" t="t" r="r" b="b"/>
            <a:pathLst>
              <a:path w="76200" h="289560">
                <a:moveTo>
                  <a:pt x="33337" y="213025"/>
                </a:moveTo>
                <a:lnTo>
                  <a:pt x="0" y="213025"/>
                </a:lnTo>
                <a:lnTo>
                  <a:pt x="38100" y="289225"/>
                </a:lnTo>
                <a:lnTo>
                  <a:pt x="69850" y="225725"/>
                </a:lnTo>
                <a:lnTo>
                  <a:pt x="33337" y="225725"/>
                </a:lnTo>
                <a:lnTo>
                  <a:pt x="33337" y="213025"/>
                </a:lnTo>
                <a:close/>
              </a:path>
              <a:path w="76200" h="289560">
                <a:moveTo>
                  <a:pt x="42861" y="0"/>
                </a:moveTo>
                <a:lnTo>
                  <a:pt x="33336" y="0"/>
                </a:lnTo>
                <a:lnTo>
                  <a:pt x="33337" y="225725"/>
                </a:lnTo>
                <a:lnTo>
                  <a:pt x="42862" y="225725"/>
                </a:lnTo>
                <a:lnTo>
                  <a:pt x="42861" y="0"/>
                </a:lnTo>
                <a:close/>
              </a:path>
              <a:path w="76200" h="289560">
                <a:moveTo>
                  <a:pt x="76200" y="213025"/>
                </a:moveTo>
                <a:lnTo>
                  <a:pt x="42862" y="213025"/>
                </a:lnTo>
                <a:lnTo>
                  <a:pt x="42862" y="225725"/>
                </a:lnTo>
                <a:lnTo>
                  <a:pt x="69850" y="225725"/>
                </a:lnTo>
                <a:lnTo>
                  <a:pt x="76200" y="213025"/>
                </a:lnTo>
                <a:close/>
              </a:path>
            </a:pathLst>
          </a:custGeom>
          <a:solidFill>
            <a:srgbClr val="000000"/>
          </a:solidFill>
        </p:spPr>
        <p:txBody>
          <a:bodyPr wrap="square" lIns="0" tIns="0" rIns="0" bIns="0" rtlCol="0"/>
          <a:lstStyle/>
          <a:p/>
        </p:txBody>
      </p:sp>
      <p:sp>
        <p:nvSpPr>
          <p:cNvPr id="16" name="object 16"/>
          <p:cNvSpPr txBox="1"/>
          <p:nvPr/>
        </p:nvSpPr>
        <p:spPr>
          <a:xfrm>
            <a:off x="5437187" y="5495926"/>
            <a:ext cx="569595" cy="405130"/>
          </a:xfrm>
          <a:prstGeom prst="rect">
            <a:avLst/>
          </a:prstGeom>
          <a:ln w="19051">
            <a:solidFill>
              <a:srgbClr val="000000"/>
            </a:solidFill>
          </a:ln>
        </p:spPr>
        <p:txBody>
          <a:bodyPr vert="horz" wrap="square" lIns="0" tIns="59054" rIns="0" bIns="0" rtlCol="0">
            <a:spAutoFit/>
          </a:bodyPr>
          <a:lstStyle/>
          <a:p>
            <a:pPr marL="26670">
              <a:lnSpc>
                <a:spcPct val="100000"/>
              </a:lnSpc>
              <a:spcBef>
                <a:spcPts val="465"/>
              </a:spcBef>
            </a:pPr>
            <a:r>
              <a:rPr sz="2100" b="1" spc="-10" dirty="0">
                <a:latin typeface="Times New Roman" panose="02020603050405020304"/>
                <a:cs typeface="Times New Roman" panose="02020603050405020304"/>
              </a:rPr>
              <a:t>num</a:t>
            </a:r>
            <a:endParaRPr sz="2100">
              <a:latin typeface="Times New Roman" panose="02020603050405020304"/>
              <a:cs typeface="Times New Roman" panose="02020603050405020304"/>
            </a:endParaRPr>
          </a:p>
        </p:txBody>
      </p:sp>
      <p:sp>
        <p:nvSpPr>
          <p:cNvPr id="17" name="object 17"/>
          <p:cNvSpPr txBox="1"/>
          <p:nvPr/>
        </p:nvSpPr>
        <p:spPr>
          <a:xfrm>
            <a:off x="6006306" y="5495926"/>
            <a:ext cx="580390" cy="405130"/>
          </a:xfrm>
          <a:prstGeom prst="rect">
            <a:avLst/>
          </a:prstGeom>
          <a:ln w="17463">
            <a:solidFill>
              <a:srgbClr val="000000"/>
            </a:solidFill>
          </a:ln>
        </p:spPr>
        <p:txBody>
          <a:bodyPr vert="horz" wrap="square" lIns="0" tIns="59054" rIns="0" bIns="0" rtlCol="0">
            <a:spAutoFit/>
          </a:bodyPr>
          <a:lstStyle/>
          <a:p>
            <a:pPr marL="308610">
              <a:lnSpc>
                <a:spcPct val="100000"/>
              </a:lnSpc>
              <a:spcBef>
                <a:spcPts val="465"/>
              </a:spcBef>
            </a:pPr>
            <a:r>
              <a:rPr sz="2100" b="1" dirty="0">
                <a:latin typeface="Times New Roman" panose="02020603050405020304"/>
                <a:cs typeface="Times New Roman" panose="02020603050405020304"/>
              </a:rPr>
              <a:t>4</a:t>
            </a:r>
            <a:endParaRPr sz="2100">
              <a:latin typeface="Times New Roman" panose="02020603050405020304"/>
              <a:cs typeface="Times New Roman" panose="02020603050405020304"/>
            </a:endParaRPr>
          </a:p>
        </p:txBody>
      </p:sp>
      <p:sp>
        <p:nvSpPr>
          <p:cNvPr id="18" name="object 18"/>
          <p:cNvSpPr txBox="1"/>
          <p:nvPr/>
        </p:nvSpPr>
        <p:spPr>
          <a:xfrm>
            <a:off x="5795168" y="4860035"/>
            <a:ext cx="314325" cy="330200"/>
          </a:xfrm>
          <a:prstGeom prst="rect">
            <a:avLst/>
          </a:prstGeom>
        </p:spPr>
        <p:txBody>
          <a:bodyPr vert="horz" wrap="square" lIns="0" tIns="12700" rIns="0" bIns="0" rtlCol="0">
            <a:spAutoFit/>
          </a:bodyPr>
          <a:lstStyle/>
          <a:p>
            <a:pPr marL="38100">
              <a:lnSpc>
                <a:spcPct val="100000"/>
              </a:lnSpc>
              <a:spcBef>
                <a:spcPts val="100"/>
              </a:spcBef>
            </a:pP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2</a:t>
            </a:r>
            <a:endParaRPr sz="1950" baseline="-17000">
              <a:latin typeface="Times New Roman" panose="02020603050405020304"/>
              <a:cs typeface="Times New Roman" panose="02020603050405020304"/>
            </a:endParaRPr>
          </a:p>
        </p:txBody>
      </p:sp>
      <p:sp>
        <p:nvSpPr>
          <p:cNvPr id="19" name="object 19"/>
          <p:cNvSpPr/>
          <p:nvPr/>
        </p:nvSpPr>
        <p:spPr>
          <a:xfrm>
            <a:off x="5861420" y="5211461"/>
            <a:ext cx="76200" cy="289560"/>
          </a:xfrm>
          <a:custGeom>
            <a:avLst/>
            <a:gdLst/>
            <a:ahLst/>
            <a:cxnLst/>
            <a:rect l="l" t="t" r="r" b="b"/>
            <a:pathLst>
              <a:path w="76200" h="289560">
                <a:moveTo>
                  <a:pt x="33338" y="213025"/>
                </a:moveTo>
                <a:lnTo>
                  <a:pt x="0" y="213025"/>
                </a:lnTo>
                <a:lnTo>
                  <a:pt x="38101" y="289225"/>
                </a:lnTo>
                <a:lnTo>
                  <a:pt x="69850" y="225725"/>
                </a:lnTo>
                <a:lnTo>
                  <a:pt x="33338" y="225725"/>
                </a:lnTo>
                <a:lnTo>
                  <a:pt x="33338" y="213025"/>
                </a:lnTo>
                <a:close/>
              </a:path>
              <a:path w="76200" h="289560">
                <a:moveTo>
                  <a:pt x="42862" y="0"/>
                </a:moveTo>
                <a:lnTo>
                  <a:pt x="33337" y="0"/>
                </a:lnTo>
                <a:lnTo>
                  <a:pt x="33338" y="225725"/>
                </a:lnTo>
                <a:lnTo>
                  <a:pt x="42863" y="225725"/>
                </a:lnTo>
                <a:lnTo>
                  <a:pt x="42862" y="0"/>
                </a:lnTo>
                <a:close/>
              </a:path>
              <a:path w="76200" h="289560">
                <a:moveTo>
                  <a:pt x="76200" y="213025"/>
                </a:moveTo>
                <a:lnTo>
                  <a:pt x="42863" y="213025"/>
                </a:lnTo>
                <a:lnTo>
                  <a:pt x="42863" y="225725"/>
                </a:lnTo>
                <a:lnTo>
                  <a:pt x="69850" y="225725"/>
                </a:lnTo>
                <a:lnTo>
                  <a:pt x="76200" y="213025"/>
                </a:lnTo>
                <a:close/>
              </a:path>
            </a:pathLst>
          </a:custGeom>
          <a:solidFill>
            <a:srgbClr val="000000"/>
          </a:solidFill>
        </p:spPr>
        <p:txBody>
          <a:bodyPr wrap="square" lIns="0" tIns="0" rIns="0" bIns="0" rtlCol="0"/>
          <a:lstStyle/>
          <a:p/>
        </p:txBody>
      </p:sp>
      <p:sp>
        <p:nvSpPr>
          <p:cNvPr id="20" name="object 20"/>
          <p:cNvSpPr/>
          <p:nvPr/>
        </p:nvSpPr>
        <p:spPr>
          <a:xfrm>
            <a:off x="4300537" y="4611687"/>
            <a:ext cx="1246505" cy="405130"/>
          </a:xfrm>
          <a:custGeom>
            <a:avLst/>
            <a:gdLst/>
            <a:ahLst/>
            <a:cxnLst/>
            <a:rect l="l" t="t" r="r" b="b"/>
            <a:pathLst>
              <a:path w="1246504" h="405129">
                <a:moveTo>
                  <a:pt x="0" y="0"/>
                </a:moveTo>
                <a:lnTo>
                  <a:pt x="1246188" y="0"/>
                </a:lnTo>
                <a:lnTo>
                  <a:pt x="1246188" y="404812"/>
                </a:lnTo>
                <a:lnTo>
                  <a:pt x="0" y="404812"/>
                </a:lnTo>
                <a:lnTo>
                  <a:pt x="0" y="0"/>
                </a:lnTo>
                <a:close/>
              </a:path>
            </a:pathLst>
          </a:custGeom>
          <a:ln w="17463">
            <a:solidFill>
              <a:srgbClr val="000000"/>
            </a:solidFill>
          </a:ln>
        </p:spPr>
        <p:txBody>
          <a:bodyPr wrap="square" lIns="0" tIns="0" rIns="0" bIns="0" rtlCol="0"/>
          <a:lstStyle/>
          <a:p/>
        </p:txBody>
      </p:sp>
      <p:sp>
        <p:nvSpPr>
          <p:cNvPr id="21" name="object 21"/>
          <p:cNvSpPr txBox="1"/>
          <p:nvPr/>
        </p:nvSpPr>
        <p:spPr>
          <a:xfrm>
            <a:off x="4300537" y="4611687"/>
            <a:ext cx="424815" cy="405130"/>
          </a:xfrm>
          <a:prstGeom prst="rect">
            <a:avLst/>
          </a:prstGeom>
          <a:ln w="19051">
            <a:solidFill>
              <a:srgbClr val="000000"/>
            </a:solidFill>
          </a:ln>
        </p:spPr>
        <p:txBody>
          <a:bodyPr vert="horz" wrap="square" lIns="0" tIns="71120" rIns="0" bIns="0" rtlCol="0">
            <a:spAutoFit/>
          </a:bodyPr>
          <a:lstStyle/>
          <a:p>
            <a:pPr marL="106045">
              <a:lnSpc>
                <a:spcPct val="100000"/>
              </a:lnSpc>
              <a:spcBef>
                <a:spcPts val="560"/>
              </a:spcBef>
            </a:pPr>
            <a:r>
              <a:rPr sz="2100" b="1" dirty="0">
                <a:latin typeface="Verdana" panose="020B0604030504040204"/>
                <a:cs typeface="Verdana" panose="020B0604030504040204"/>
              </a:rPr>
              <a:t>*</a:t>
            </a:r>
            <a:endParaRPr sz="2100">
              <a:latin typeface="Verdana" panose="020B0604030504040204"/>
              <a:cs typeface="Verdana" panose="020B0604030504040204"/>
            </a:endParaRPr>
          </a:p>
        </p:txBody>
      </p:sp>
      <p:sp>
        <p:nvSpPr>
          <p:cNvPr id="22" name="object 22"/>
          <p:cNvSpPr/>
          <p:nvPr/>
        </p:nvSpPr>
        <p:spPr>
          <a:xfrm>
            <a:off x="4724401" y="4619625"/>
            <a:ext cx="1905" cy="403225"/>
          </a:xfrm>
          <a:custGeom>
            <a:avLst/>
            <a:gdLst/>
            <a:ahLst/>
            <a:cxnLst/>
            <a:rect l="l" t="t" r="r" b="b"/>
            <a:pathLst>
              <a:path w="1904" h="403225">
                <a:moveTo>
                  <a:pt x="0" y="0"/>
                </a:moveTo>
                <a:lnTo>
                  <a:pt x="1588" y="403225"/>
                </a:lnTo>
              </a:path>
            </a:pathLst>
          </a:custGeom>
          <a:ln w="17463">
            <a:solidFill>
              <a:srgbClr val="000000"/>
            </a:solidFill>
          </a:ln>
        </p:spPr>
        <p:txBody>
          <a:bodyPr wrap="square" lIns="0" tIns="0" rIns="0" bIns="0" rtlCol="0"/>
          <a:lstStyle/>
          <a:p/>
        </p:txBody>
      </p:sp>
      <p:sp>
        <p:nvSpPr>
          <p:cNvPr id="23" name="object 23"/>
          <p:cNvSpPr/>
          <p:nvPr/>
        </p:nvSpPr>
        <p:spPr>
          <a:xfrm>
            <a:off x="5173662" y="4619625"/>
            <a:ext cx="1905" cy="403225"/>
          </a:xfrm>
          <a:custGeom>
            <a:avLst/>
            <a:gdLst/>
            <a:ahLst/>
            <a:cxnLst/>
            <a:rect l="l" t="t" r="r" b="b"/>
            <a:pathLst>
              <a:path w="1904" h="403225">
                <a:moveTo>
                  <a:pt x="0" y="0"/>
                </a:moveTo>
                <a:lnTo>
                  <a:pt x="1588" y="403225"/>
                </a:lnTo>
              </a:path>
            </a:pathLst>
          </a:custGeom>
          <a:ln w="17463">
            <a:solidFill>
              <a:srgbClr val="000000"/>
            </a:solidFill>
          </a:ln>
        </p:spPr>
        <p:txBody>
          <a:bodyPr wrap="square" lIns="0" tIns="0" rIns="0" bIns="0" rtlCol="0"/>
          <a:lstStyle/>
          <a:p/>
        </p:txBody>
      </p:sp>
      <p:sp>
        <p:nvSpPr>
          <p:cNvPr id="24" name="object 24"/>
          <p:cNvSpPr/>
          <p:nvPr/>
        </p:nvSpPr>
        <p:spPr>
          <a:xfrm>
            <a:off x="5283060" y="4836826"/>
            <a:ext cx="389255" cy="614680"/>
          </a:xfrm>
          <a:custGeom>
            <a:avLst/>
            <a:gdLst/>
            <a:ahLst/>
            <a:cxnLst/>
            <a:rect l="l" t="t" r="r" b="b"/>
            <a:pathLst>
              <a:path w="389254" h="614679">
                <a:moveTo>
                  <a:pt x="340613" y="555078"/>
                </a:moveTo>
                <a:lnTo>
                  <a:pt x="316382" y="570223"/>
                </a:lnTo>
                <a:lnTo>
                  <a:pt x="389077" y="614648"/>
                </a:lnTo>
                <a:lnTo>
                  <a:pt x="384429" y="565848"/>
                </a:lnTo>
                <a:lnTo>
                  <a:pt x="347345" y="565848"/>
                </a:lnTo>
                <a:lnTo>
                  <a:pt x="340613" y="555078"/>
                </a:lnTo>
                <a:close/>
              </a:path>
              <a:path w="389254" h="614679">
                <a:moveTo>
                  <a:pt x="356768" y="544982"/>
                </a:moveTo>
                <a:lnTo>
                  <a:pt x="340613" y="555078"/>
                </a:lnTo>
                <a:lnTo>
                  <a:pt x="347345" y="565848"/>
                </a:lnTo>
                <a:lnTo>
                  <a:pt x="363499" y="555752"/>
                </a:lnTo>
                <a:lnTo>
                  <a:pt x="356768" y="544982"/>
                </a:lnTo>
                <a:close/>
              </a:path>
              <a:path w="389254" h="614679">
                <a:moveTo>
                  <a:pt x="381000" y="529837"/>
                </a:moveTo>
                <a:lnTo>
                  <a:pt x="356768" y="544982"/>
                </a:lnTo>
                <a:lnTo>
                  <a:pt x="363499" y="555752"/>
                </a:lnTo>
                <a:lnTo>
                  <a:pt x="347345" y="565848"/>
                </a:lnTo>
                <a:lnTo>
                  <a:pt x="384429" y="565848"/>
                </a:lnTo>
                <a:lnTo>
                  <a:pt x="381000" y="529837"/>
                </a:lnTo>
                <a:close/>
              </a:path>
              <a:path w="389254" h="614679">
                <a:moveTo>
                  <a:pt x="16154" y="0"/>
                </a:moveTo>
                <a:lnTo>
                  <a:pt x="0" y="10096"/>
                </a:lnTo>
                <a:lnTo>
                  <a:pt x="340613" y="555078"/>
                </a:lnTo>
                <a:lnTo>
                  <a:pt x="356768" y="544982"/>
                </a:lnTo>
                <a:lnTo>
                  <a:pt x="16154" y="0"/>
                </a:lnTo>
                <a:close/>
              </a:path>
            </a:pathLst>
          </a:custGeom>
          <a:solidFill>
            <a:srgbClr val="000000"/>
          </a:solidFill>
        </p:spPr>
        <p:txBody>
          <a:bodyPr wrap="square" lIns="0" tIns="0" rIns="0" bIns="0" rtlCol="0"/>
          <a:lstStyle/>
          <a:p/>
        </p:txBody>
      </p:sp>
      <p:sp>
        <p:nvSpPr>
          <p:cNvPr id="25" name="object 25"/>
          <p:cNvSpPr/>
          <p:nvPr/>
        </p:nvSpPr>
        <p:spPr>
          <a:xfrm>
            <a:off x="4452937" y="4836159"/>
            <a:ext cx="464820" cy="615315"/>
          </a:xfrm>
          <a:custGeom>
            <a:avLst/>
            <a:gdLst/>
            <a:ahLst/>
            <a:cxnLst/>
            <a:rect l="l" t="t" r="r" b="b"/>
            <a:pathLst>
              <a:path w="464820" h="615314">
                <a:moveTo>
                  <a:pt x="15239" y="531494"/>
                </a:moveTo>
                <a:lnTo>
                  <a:pt x="0" y="615314"/>
                </a:lnTo>
                <a:lnTo>
                  <a:pt x="76200" y="577214"/>
                </a:lnTo>
                <a:lnTo>
                  <a:pt x="66886" y="570229"/>
                </a:lnTo>
                <a:lnTo>
                  <a:pt x="45720" y="570229"/>
                </a:lnTo>
                <a:lnTo>
                  <a:pt x="30479" y="558799"/>
                </a:lnTo>
                <a:lnTo>
                  <a:pt x="38100" y="548639"/>
                </a:lnTo>
                <a:lnTo>
                  <a:pt x="15239" y="531494"/>
                </a:lnTo>
                <a:close/>
              </a:path>
              <a:path w="464820" h="615314">
                <a:moveTo>
                  <a:pt x="38100" y="548639"/>
                </a:moveTo>
                <a:lnTo>
                  <a:pt x="30479" y="558799"/>
                </a:lnTo>
                <a:lnTo>
                  <a:pt x="45720" y="570229"/>
                </a:lnTo>
                <a:lnTo>
                  <a:pt x="53339" y="560070"/>
                </a:lnTo>
                <a:lnTo>
                  <a:pt x="38100" y="548639"/>
                </a:lnTo>
                <a:close/>
              </a:path>
              <a:path w="464820" h="615314">
                <a:moveTo>
                  <a:pt x="53339" y="560070"/>
                </a:moveTo>
                <a:lnTo>
                  <a:pt x="45720" y="570229"/>
                </a:lnTo>
                <a:lnTo>
                  <a:pt x="66886" y="570229"/>
                </a:lnTo>
                <a:lnTo>
                  <a:pt x="53339" y="560070"/>
                </a:lnTo>
                <a:close/>
              </a:path>
              <a:path w="464820" h="615314">
                <a:moveTo>
                  <a:pt x="449579" y="0"/>
                </a:moveTo>
                <a:lnTo>
                  <a:pt x="38100" y="548639"/>
                </a:lnTo>
                <a:lnTo>
                  <a:pt x="53339" y="560070"/>
                </a:lnTo>
                <a:lnTo>
                  <a:pt x="464820" y="11429"/>
                </a:lnTo>
                <a:lnTo>
                  <a:pt x="449579" y="0"/>
                </a:lnTo>
                <a:close/>
              </a:path>
            </a:pathLst>
          </a:custGeom>
          <a:solidFill>
            <a:srgbClr val="000000"/>
          </a:solidFill>
        </p:spPr>
        <p:txBody>
          <a:bodyPr wrap="square" lIns="0" tIns="0" rIns="0" bIns="0" rtlCol="0"/>
          <a:lstStyle/>
          <a:p/>
        </p:txBody>
      </p:sp>
      <p:sp>
        <p:nvSpPr>
          <p:cNvPr id="26" name="object 26"/>
          <p:cNvSpPr txBox="1"/>
          <p:nvPr/>
        </p:nvSpPr>
        <p:spPr>
          <a:xfrm>
            <a:off x="4440238" y="3985260"/>
            <a:ext cx="379730" cy="330200"/>
          </a:xfrm>
          <a:prstGeom prst="rect">
            <a:avLst/>
          </a:prstGeom>
        </p:spPr>
        <p:txBody>
          <a:bodyPr vert="horz" wrap="square" lIns="0" tIns="12700" rIns="0" bIns="0" rtlCol="0">
            <a:spAutoFit/>
          </a:bodyPr>
          <a:lstStyle/>
          <a:p>
            <a:pPr marL="38100">
              <a:lnSpc>
                <a:spcPct val="100000"/>
              </a:lnSpc>
              <a:spcBef>
                <a:spcPts val="100"/>
              </a:spcBef>
            </a:pPr>
            <a:r>
              <a:rPr sz="2000" b="1" spc="-5" dirty="0">
                <a:latin typeface="Verdana" panose="020B0604030504040204"/>
                <a:cs typeface="Verdana" panose="020B0604030504040204"/>
              </a:rPr>
              <a:t>P</a:t>
            </a:r>
            <a:r>
              <a:rPr sz="1950" b="1" spc="-7" baseline="-17000" dirty="0">
                <a:latin typeface="Verdana" panose="020B0604030504040204"/>
                <a:cs typeface="Verdana" panose="020B0604030504040204"/>
              </a:rPr>
              <a:t>3</a:t>
            </a:r>
            <a:endParaRPr sz="1950" baseline="-17000">
              <a:latin typeface="Verdana" panose="020B0604030504040204"/>
              <a:cs typeface="Verdana" panose="020B0604030504040204"/>
            </a:endParaRPr>
          </a:p>
        </p:txBody>
      </p:sp>
      <p:sp>
        <p:nvSpPr>
          <p:cNvPr id="27" name="object 27"/>
          <p:cNvSpPr/>
          <p:nvPr/>
        </p:nvSpPr>
        <p:spPr>
          <a:xfrm>
            <a:off x="4539220" y="4322461"/>
            <a:ext cx="76200" cy="289560"/>
          </a:xfrm>
          <a:custGeom>
            <a:avLst/>
            <a:gdLst/>
            <a:ahLst/>
            <a:cxnLst/>
            <a:rect l="l" t="t" r="r" b="b"/>
            <a:pathLst>
              <a:path w="76200" h="289560">
                <a:moveTo>
                  <a:pt x="33337" y="213026"/>
                </a:moveTo>
                <a:lnTo>
                  <a:pt x="0" y="213027"/>
                </a:lnTo>
                <a:lnTo>
                  <a:pt x="38101" y="289225"/>
                </a:lnTo>
                <a:lnTo>
                  <a:pt x="69850" y="225725"/>
                </a:lnTo>
                <a:lnTo>
                  <a:pt x="33337" y="225725"/>
                </a:lnTo>
                <a:lnTo>
                  <a:pt x="33337" y="213026"/>
                </a:lnTo>
                <a:close/>
              </a:path>
              <a:path w="76200" h="289560">
                <a:moveTo>
                  <a:pt x="42862" y="213026"/>
                </a:moveTo>
                <a:lnTo>
                  <a:pt x="33337" y="213026"/>
                </a:lnTo>
                <a:lnTo>
                  <a:pt x="33337" y="225725"/>
                </a:lnTo>
                <a:lnTo>
                  <a:pt x="42862" y="225725"/>
                </a:lnTo>
                <a:lnTo>
                  <a:pt x="42862" y="213026"/>
                </a:lnTo>
                <a:close/>
              </a:path>
              <a:path w="76200" h="289560">
                <a:moveTo>
                  <a:pt x="76200" y="213025"/>
                </a:moveTo>
                <a:lnTo>
                  <a:pt x="42862" y="213026"/>
                </a:lnTo>
                <a:lnTo>
                  <a:pt x="42862" y="225725"/>
                </a:lnTo>
                <a:lnTo>
                  <a:pt x="69850" y="225725"/>
                </a:lnTo>
                <a:lnTo>
                  <a:pt x="76200" y="213025"/>
                </a:lnTo>
                <a:close/>
              </a:path>
              <a:path w="76200" h="289560">
                <a:moveTo>
                  <a:pt x="42862" y="0"/>
                </a:moveTo>
                <a:lnTo>
                  <a:pt x="33337" y="0"/>
                </a:lnTo>
                <a:lnTo>
                  <a:pt x="33337" y="213026"/>
                </a:lnTo>
                <a:lnTo>
                  <a:pt x="42862" y="213026"/>
                </a:lnTo>
                <a:lnTo>
                  <a:pt x="42862" y="0"/>
                </a:lnTo>
                <a:close/>
              </a:path>
            </a:pathLst>
          </a:custGeom>
          <a:solidFill>
            <a:srgbClr val="000000"/>
          </a:solidFill>
        </p:spPr>
        <p:txBody>
          <a:bodyPr wrap="square" lIns="0" tIns="0" rIns="0" bIns="0" rtlCol="0"/>
          <a:lstStyle/>
          <a:p/>
        </p:txBody>
      </p:sp>
      <p:sp>
        <p:nvSpPr>
          <p:cNvPr id="28" name="object 28"/>
          <p:cNvSpPr/>
          <p:nvPr/>
        </p:nvSpPr>
        <p:spPr>
          <a:xfrm>
            <a:off x="6884987" y="4611687"/>
            <a:ext cx="1149350" cy="405130"/>
          </a:xfrm>
          <a:custGeom>
            <a:avLst/>
            <a:gdLst/>
            <a:ahLst/>
            <a:cxnLst/>
            <a:rect l="l" t="t" r="r" b="b"/>
            <a:pathLst>
              <a:path w="1149350" h="405129">
                <a:moveTo>
                  <a:pt x="0" y="0"/>
                </a:moveTo>
                <a:lnTo>
                  <a:pt x="1149350" y="0"/>
                </a:lnTo>
                <a:lnTo>
                  <a:pt x="1149350" y="404812"/>
                </a:lnTo>
                <a:lnTo>
                  <a:pt x="0" y="404812"/>
                </a:lnTo>
                <a:lnTo>
                  <a:pt x="0" y="0"/>
                </a:lnTo>
                <a:close/>
              </a:path>
            </a:pathLst>
          </a:custGeom>
          <a:ln w="17463">
            <a:solidFill>
              <a:srgbClr val="000000"/>
            </a:solidFill>
          </a:ln>
        </p:spPr>
        <p:txBody>
          <a:bodyPr wrap="square" lIns="0" tIns="0" rIns="0" bIns="0" rtlCol="0"/>
          <a:lstStyle/>
          <a:p/>
        </p:txBody>
      </p:sp>
      <p:sp>
        <p:nvSpPr>
          <p:cNvPr id="29" name="object 29"/>
          <p:cNvSpPr txBox="1"/>
          <p:nvPr/>
        </p:nvSpPr>
        <p:spPr>
          <a:xfrm>
            <a:off x="6884987" y="4611687"/>
            <a:ext cx="570865" cy="405130"/>
          </a:xfrm>
          <a:prstGeom prst="rect">
            <a:avLst/>
          </a:prstGeom>
          <a:ln w="19051">
            <a:solidFill>
              <a:srgbClr val="000000"/>
            </a:solidFill>
          </a:ln>
        </p:spPr>
        <p:txBody>
          <a:bodyPr vert="horz" wrap="square" lIns="0" tIns="59055" rIns="0" bIns="0" rtlCol="0">
            <a:spAutoFit/>
          </a:bodyPr>
          <a:lstStyle/>
          <a:p>
            <a:pPr marL="188595">
              <a:lnSpc>
                <a:spcPct val="100000"/>
              </a:lnSpc>
              <a:spcBef>
                <a:spcPts val="465"/>
              </a:spcBef>
            </a:pPr>
            <a:r>
              <a:rPr sz="2100" b="1" spc="-10" dirty="0">
                <a:latin typeface="Verdana" panose="020B0604030504040204"/>
                <a:cs typeface="Verdana" panose="020B0604030504040204"/>
              </a:rPr>
              <a:t>id</a:t>
            </a:r>
            <a:endParaRPr sz="2100">
              <a:latin typeface="Verdana" panose="020B0604030504040204"/>
              <a:cs typeface="Verdana" panose="020B0604030504040204"/>
            </a:endParaRPr>
          </a:p>
        </p:txBody>
      </p:sp>
      <p:sp>
        <p:nvSpPr>
          <p:cNvPr id="30" name="object 30"/>
          <p:cNvSpPr/>
          <p:nvPr/>
        </p:nvSpPr>
        <p:spPr>
          <a:xfrm>
            <a:off x="7454901" y="4619625"/>
            <a:ext cx="1905" cy="403225"/>
          </a:xfrm>
          <a:custGeom>
            <a:avLst/>
            <a:gdLst/>
            <a:ahLst/>
            <a:cxnLst/>
            <a:rect l="l" t="t" r="r" b="b"/>
            <a:pathLst>
              <a:path w="1904" h="403225">
                <a:moveTo>
                  <a:pt x="0" y="0"/>
                </a:moveTo>
                <a:lnTo>
                  <a:pt x="1588" y="403225"/>
                </a:lnTo>
              </a:path>
            </a:pathLst>
          </a:custGeom>
          <a:ln w="17463">
            <a:solidFill>
              <a:srgbClr val="000000"/>
            </a:solidFill>
          </a:ln>
        </p:spPr>
        <p:txBody>
          <a:bodyPr wrap="square" lIns="0" tIns="0" rIns="0" bIns="0" rtlCol="0"/>
          <a:lstStyle/>
          <a:p/>
        </p:txBody>
      </p:sp>
      <p:sp>
        <p:nvSpPr>
          <p:cNvPr id="31" name="object 31"/>
          <p:cNvSpPr txBox="1"/>
          <p:nvPr/>
        </p:nvSpPr>
        <p:spPr>
          <a:xfrm>
            <a:off x="6759575" y="5368544"/>
            <a:ext cx="2089785" cy="345440"/>
          </a:xfrm>
          <a:prstGeom prst="rect">
            <a:avLst/>
          </a:prstGeom>
        </p:spPr>
        <p:txBody>
          <a:bodyPr vert="horz" wrap="square" lIns="0" tIns="12700" rIns="0" bIns="0" rtlCol="0">
            <a:spAutoFit/>
          </a:bodyPr>
          <a:lstStyle/>
          <a:p>
            <a:pPr marL="12700">
              <a:lnSpc>
                <a:spcPct val="100000"/>
              </a:lnSpc>
              <a:spcBef>
                <a:spcPts val="100"/>
              </a:spcBef>
            </a:pPr>
            <a:r>
              <a:rPr sz="3075" b="1" spc="75" baseline="1000" dirty="0">
                <a:latin typeface="宋体" panose="02010600030101010101" pitchFamily="2" charset="-122"/>
                <a:cs typeface="宋体" panose="02010600030101010101" pitchFamily="2" charset="-122"/>
              </a:rPr>
              <a:t>符号表中</a:t>
            </a:r>
            <a:r>
              <a:rPr sz="2100" b="1" spc="-10" dirty="0">
                <a:latin typeface="Verdana" panose="020B0604030504040204"/>
                <a:cs typeface="Verdana" panose="020B0604030504040204"/>
              </a:rPr>
              <a:t>b</a:t>
            </a:r>
            <a:r>
              <a:rPr sz="3075" b="1" spc="75" baseline="1000" dirty="0">
                <a:latin typeface="宋体" panose="02010600030101010101" pitchFamily="2" charset="-122"/>
                <a:cs typeface="宋体" panose="02010600030101010101" pitchFamily="2" charset="-122"/>
              </a:rPr>
              <a:t>的入口</a:t>
            </a:r>
            <a:endParaRPr sz="3075" baseline="1000">
              <a:latin typeface="宋体" panose="02010600030101010101" pitchFamily="2" charset="-122"/>
              <a:cs typeface="宋体" panose="02010600030101010101" pitchFamily="2" charset="-122"/>
            </a:endParaRPr>
          </a:p>
        </p:txBody>
      </p:sp>
      <p:sp>
        <p:nvSpPr>
          <p:cNvPr id="32" name="object 32"/>
          <p:cNvSpPr/>
          <p:nvPr/>
        </p:nvSpPr>
        <p:spPr>
          <a:xfrm>
            <a:off x="7691439" y="4840287"/>
            <a:ext cx="76200" cy="457200"/>
          </a:xfrm>
          <a:custGeom>
            <a:avLst/>
            <a:gdLst/>
            <a:ahLst/>
            <a:cxnLst/>
            <a:rect l="l" t="t" r="r" b="b"/>
            <a:pathLst>
              <a:path w="76200" h="457200">
                <a:moveTo>
                  <a:pt x="28574" y="381000"/>
                </a:moveTo>
                <a:lnTo>
                  <a:pt x="0" y="381000"/>
                </a:lnTo>
                <a:lnTo>
                  <a:pt x="38100" y="457200"/>
                </a:lnTo>
                <a:lnTo>
                  <a:pt x="69850" y="393700"/>
                </a:lnTo>
                <a:lnTo>
                  <a:pt x="28575" y="393700"/>
                </a:lnTo>
                <a:lnTo>
                  <a:pt x="28574" y="381000"/>
                </a:lnTo>
                <a:close/>
              </a:path>
              <a:path w="76200" h="457200">
                <a:moveTo>
                  <a:pt x="47623" y="0"/>
                </a:moveTo>
                <a:lnTo>
                  <a:pt x="28573" y="0"/>
                </a:lnTo>
                <a:lnTo>
                  <a:pt x="28575" y="393700"/>
                </a:lnTo>
                <a:lnTo>
                  <a:pt x="47625" y="393700"/>
                </a:lnTo>
                <a:lnTo>
                  <a:pt x="47623" y="0"/>
                </a:lnTo>
                <a:close/>
              </a:path>
              <a:path w="76200" h="457200">
                <a:moveTo>
                  <a:pt x="76200" y="381000"/>
                </a:moveTo>
                <a:lnTo>
                  <a:pt x="47624" y="381000"/>
                </a:lnTo>
                <a:lnTo>
                  <a:pt x="47625" y="393700"/>
                </a:lnTo>
                <a:lnTo>
                  <a:pt x="69850" y="393700"/>
                </a:lnTo>
                <a:lnTo>
                  <a:pt x="76200" y="381000"/>
                </a:lnTo>
                <a:close/>
              </a:path>
            </a:pathLst>
          </a:custGeom>
          <a:solidFill>
            <a:srgbClr val="000000"/>
          </a:solidFill>
        </p:spPr>
        <p:txBody>
          <a:bodyPr wrap="square" lIns="0" tIns="0" rIns="0" bIns="0" rtlCol="0"/>
          <a:lstStyle/>
          <a:p/>
        </p:txBody>
      </p:sp>
      <p:sp>
        <p:nvSpPr>
          <p:cNvPr id="33" name="object 33"/>
          <p:cNvSpPr txBox="1"/>
          <p:nvPr/>
        </p:nvSpPr>
        <p:spPr>
          <a:xfrm>
            <a:off x="7259637" y="3985260"/>
            <a:ext cx="379730" cy="330200"/>
          </a:xfrm>
          <a:prstGeom prst="rect">
            <a:avLst/>
          </a:prstGeom>
        </p:spPr>
        <p:txBody>
          <a:bodyPr vert="horz" wrap="square" lIns="0" tIns="12700" rIns="0" bIns="0" rtlCol="0">
            <a:spAutoFit/>
          </a:bodyPr>
          <a:lstStyle/>
          <a:p>
            <a:pPr marL="38100">
              <a:lnSpc>
                <a:spcPct val="100000"/>
              </a:lnSpc>
              <a:spcBef>
                <a:spcPts val="100"/>
              </a:spcBef>
            </a:pPr>
            <a:r>
              <a:rPr sz="2000" b="1" spc="-5" dirty="0">
                <a:latin typeface="Verdana" panose="020B0604030504040204"/>
                <a:cs typeface="Verdana" panose="020B0604030504040204"/>
              </a:rPr>
              <a:t>P</a:t>
            </a:r>
            <a:r>
              <a:rPr sz="1950" b="1" spc="-7" baseline="-17000" dirty="0">
                <a:latin typeface="Verdana" panose="020B0604030504040204"/>
                <a:cs typeface="Verdana" panose="020B0604030504040204"/>
              </a:rPr>
              <a:t>4</a:t>
            </a:r>
            <a:endParaRPr sz="1950" baseline="-17000">
              <a:latin typeface="Verdana" panose="020B0604030504040204"/>
              <a:cs typeface="Verdana" panose="020B0604030504040204"/>
            </a:endParaRPr>
          </a:p>
        </p:txBody>
      </p:sp>
      <p:sp>
        <p:nvSpPr>
          <p:cNvPr id="34" name="object 34"/>
          <p:cNvSpPr/>
          <p:nvPr/>
        </p:nvSpPr>
        <p:spPr>
          <a:xfrm>
            <a:off x="7358619" y="4322461"/>
            <a:ext cx="76200" cy="289560"/>
          </a:xfrm>
          <a:custGeom>
            <a:avLst/>
            <a:gdLst/>
            <a:ahLst/>
            <a:cxnLst/>
            <a:rect l="l" t="t" r="r" b="b"/>
            <a:pathLst>
              <a:path w="76200" h="289560">
                <a:moveTo>
                  <a:pt x="33337" y="213026"/>
                </a:moveTo>
                <a:lnTo>
                  <a:pt x="0" y="213027"/>
                </a:lnTo>
                <a:lnTo>
                  <a:pt x="38100" y="289225"/>
                </a:lnTo>
                <a:lnTo>
                  <a:pt x="69850" y="225725"/>
                </a:lnTo>
                <a:lnTo>
                  <a:pt x="33337" y="225725"/>
                </a:lnTo>
                <a:lnTo>
                  <a:pt x="33337" y="213026"/>
                </a:lnTo>
                <a:close/>
              </a:path>
              <a:path w="76200" h="289560">
                <a:moveTo>
                  <a:pt x="42862" y="213026"/>
                </a:moveTo>
                <a:lnTo>
                  <a:pt x="33337" y="213026"/>
                </a:lnTo>
                <a:lnTo>
                  <a:pt x="33337" y="225725"/>
                </a:lnTo>
                <a:lnTo>
                  <a:pt x="42862" y="225725"/>
                </a:lnTo>
                <a:lnTo>
                  <a:pt x="42862" y="213026"/>
                </a:lnTo>
                <a:close/>
              </a:path>
              <a:path w="76200" h="289560">
                <a:moveTo>
                  <a:pt x="76200" y="213025"/>
                </a:moveTo>
                <a:lnTo>
                  <a:pt x="42862" y="213026"/>
                </a:lnTo>
                <a:lnTo>
                  <a:pt x="42862" y="225725"/>
                </a:lnTo>
                <a:lnTo>
                  <a:pt x="69850" y="225725"/>
                </a:lnTo>
                <a:lnTo>
                  <a:pt x="76200" y="213025"/>
                </a:lnTo>
                <a:close/>
              </a:path>
              <a:path w="76200" h="289560">
                <a:moveTo>
                  <a:pt x="42861" y="0"/>
                </a:moveTo>
                <a:lnTo>
                  <a:pt x="33336" y="0"/>
                </a:lnTo>
                <a:lnTo>
                  <a:pt x="33337" y="213026"/>
                </a:lnTo>
                <a:lnTo>
                  <a:pt x="42862" y="213026"/>
                </a:lnTo>
                <a:lnTo>
                  <a:pt x="42861" y="0"/>
                </a:lnTo>
                <a:close/>
              </a:path>
            </a:pathLst>
          </a:custGeom>
          <a:solidFill>
            <a:srgbClr val="000000"/>
          </a:solidFill>
        </p:spPr>
        <p:txBody>
          <a:bodyPr wrap="square" lIns="0" tIns="0" rIns="0" bIns="0" rtlCol="0"/>
          <a:lstStyle/>
          <a:p/>
        </p:txBody>
      </p:sp>
      <p:sp>
        <p:nvSpPr>
          <p:cNvPr id="35" name="object 35"/>
          <p:cNvSpPr/>
          <p:nvPr/>
        </p:nvSpPr>
        <p:spPr>
          <a:xfrm>
            <a:off x="5387976" y="3544887"/>
            <a:ext cx="1346200" cy="405130"/>
          </a:xfrm>
          <a:custGeom>
            <a:avLst/>
            <a:gdLst/>
            <a:ahLst/>
            <a:cxnLst/>
            <a:rect l="l" t="t" r="r" b="b"/>
            <a:pathLst>
              <a:path w="1346200" h="405129">
                <a:moveTo>
                  <a:pt x="0" y="0"/>
                </a:moveTo>
                <a:lnTo>
                  <a:pt x="1346200" y="0"/>
                </a:lnTo>
                <a:lnTo>
                  <a:pt x="1346200" y="404813"/>
                </a:lnTo>
                <a:lnTo>
                  <a:pt x="0" y="404813"/>
                </a:lnTo>
                <a:lnTo>
                  <a:pt x="0" y="0"/>
                </a:lnTo>
                <a:close/>
              </a:path>
            </a:pathLst>
          </a:custGeom>
          <a:ln w="17463">
            <a:solidFill>
              <a:srgbClr val="000000"/>
            </a:solidFill>
          </a:ln>
        </p:spPr>
        <p:txBody>
          <a:bodyPr wrap="square" lIns="0" tIns="0" rIns="0" bIns="0" rtlCol="0"/>
          <a:lstStyle/>
          <a:p/>
        </p:txBody>
      </p:sp>
      <p:sp>
        <p:nvSpPr>
          <p:cNvPr id="36" name="object 36"/>
          <p:cNvSpPr txBox="1"/>
          <p:nvPr/>
        </p:nvSpPr>
        <p:spPr>
          <a:xfrm>
            <a:off x="5387976" y="3544887"/>
            <a:ext cx="423545" cy="405130"/>
          </a:xfrm>
          <a:prstGeom prst="rect">
            <a:avLst/>
          </a:prstGeom>
          <a:ln w="19051">
            <a:solidFill>
              <a:srgbClr val="000000"/>
            </a:solidFill>
          </a:ln>
        </p:spPr>
        <p:txBody>
          <a:bodyPr vert="horz" wrap="square" lIns="0" tIns="71120" rIns="0" bIns="0" rtlCol="0">
            <a:spAutoFit/>
          </a:bodyPr>
          <a:lstStyle/>
          <a:p>
            <a:pPr marL="121920">
              <a:lnSpc>
                <a:spcPct val="100000"/>
              </a:lnSpc>
              <a:spcBef>
                <a:spcPts val="560"/>
              </a:spcBef>
            </a:pPr>
            <a:r>
              <a:rPr sz="2100" b="1" dirty="0">
                <a:latin typeface="Verdana" panose="020B0604030504040204"/>
                <a:cs typeface="Verdana" panose="020B0604030504040204"/>
              </a:rPr>
              <a:t>+</a:t>
            </a:r>
            <a:endParaRPr sz="2100">
              <a:latin typeface="Verdana" panose="020B0604030504040204"/>
              <a:cs typeface="Verdana" panose="020B0604030504040204"/>
            </a:endParaRPr>
          </a:p>
        </p:txBody>
      </p:sp>
      <p:sp>
        <p:nvSpPr>
          <p:cNvPr id="37" name="object 37"/>
          <p:cNvSpPr/>
          <p:nvPr/>
        </p:nvSpPr>
        <p:spPr>
          <a:xfrm>
            <a:off x="5810251" y="3551237"/>
            <a:ext cx="1905" cy="403225"/>
          </a:xfrm>
          <a:custGeom>
            <a:avLst/>
            <a:gdLst/>
            <a:ahLst/>
            <a:cxnLst/>
            <a:rect l="l" t="t" r="r" b="b"/>
            <a:pathLst>
              <a:path w="1904" h="403225">
                <a:moveTo>
                  <a:pt x="0" y="0"/>
                </a:moveTo>
                <a:lnTo>
                  <a:pt x="1588" y="403225"/>
                </a:lnTo>
              </a:path>
            </a:pathLst>
          </a:custGeom>
          <a:ln w="17463">
            <a:solidFill>
              <a:srgbClr val="000000"/>
            </a:solidFill>
          </a:ln>
        </p:spPr>
        <p:txBody>
          <a:bodyPr wrap="square" lIns="0" tIns="0" rIns="0" bIns="0" rtlCol="0"/>
          <a:lstStyle/>
          <a:p/>
        </p:txBody>
      </p:sp>
      <p:sp>
        <p:nvSpPr>
          <p:cNvPr id="38" name="object 38"/>
          <p:cNvSpPr/>
          <p:nvPr/>
        </p:nvSpPr>
        <p:spPr>
          <a:xfrm>
            <a:off x="6259512" y="3551237"/>
            <a:ext cx="1905" cy="403225"/>
          </a:xfrm>
          <a:custGeom>
            <a:avLst/>
            <a:gdLst/>
            <a:ahLst/>
            <a:cxnLst/>
            <a:rect l="l" t="t" r="r" b="b"/>
            <a:pathLst>
              <a:path w="1904" h="403225">
                <a:moveTo>
                  <a:pt x="0" y="0"/>
                </a:moveTo>
                <a:lnTo>
                  <a:pt x="1588" y="403225"/>
                </a:lnTo>
              </a:path>
            </a:pathLst>
          </a:custGeom>
          <a:ln w="17463">
            <a:solidFill>
              <a:srgbClr val="000000"/>
            </a:solidFill>
          </a:ln>
        </p:spPr>
        <p:txBody>
          <a:bodyPr wrap="square" lIns="0" tIns="0" rIns="0" bIns="0" rtlCol="0"/>
          <a:lstStyle/>
          <a:p/>
        </p:txBody>
      </p:sp>
      <p:sp>
        <p:nvSpPr>
          <p:cNvPr id="39" name="object 39"/>
          <p:cNvSpPr/>
          <p:nvPr/>
        </p:nvSpPr>
        <p:spPr>
          <a:xfrm>
            <a:off x="6427090" y="3767080"/>
            <a:ext cx="769620" cy="845185"/>
          </a:xfrm>
          <a:custGeom>
            <a:avLst/>
            <a:gdLst/>
            <a:ahLst/>
            <a:cxnLst/>
            <a:rect l="l" t="t" r="r" b="b"/>
            <a:pathLst>
              <a:path w="769620" h="845185">
                <a:moveTo>
                  <a:pt x="710742" y="794631"/>
                </a:moveTo>
                <a:lnTo>
                  <a:pt x="689598" y="813852"/>
                </a:lnTo>
                <a:lnTo>
                  <a:pt x="769047" y="844607"/>
                </a:lnTo>
                <a:lnTo>
                  <a:pt x="757634" y="804028"/>
                </a:lnTo>
                <a:lnTo>
                  <a:pt x="719284" y="804028"/>
                </a:lnTo>
                <a:lnTo>
                  <a:pt x="710742" y="794631"/>
                </a:lnTo>
                <a:close/>
              </a:path>
              <a:path w="769620" h="845185">
                <a:moveTo>
                  <a:pt x="724837" y="781816"/>
                </a:moveTo>
                <a:lnTo>
                  <a:pt x="710742" y="794631"/>
                </a:lnTo>
                <a:lnTo>
                  <a:pt x="719284" y="804028"/>
                </a:lnTo>
                <a:lnTo>
                  <a:pt x="733380" y="791213"/>
                </a:lnTo>
                <a:lnTo>
                  <a:pt x="724837" y="781816"/>
                </a:lnTo>
                <a:close/>
              </a:path>
              <a:path w="769620" h="845185">
                <a:moveTo>
                  <a:pt x="745981" y="762595"/>
                </a:moveTo>
                <a:lnTo>
                  <a:pt x="724837" y="781816"/>
                </a:lnTo>
                <a:lnTo>
                  <a:pt x="733380" y="791213"/>
                </a:lnTo>
                <a:lnTo>
                  <a:pt x="719284" y="804028"/>
                </a:lnTo>
                <a:lnTo>
                  <a:pt x="757634" y="804028"/>
                </a:lnTo>
                <a:lnTo>
                  <a:pt x="745981" y="762595"/>
                </a:lnTo>
                <a:close/>
              </a:path>
              <a:path w="769620" h="845185">
                <a:moveTo>
                  <a:pt x="14095" y="0"/>
                </a:moveTo>
                <a:lnTo>
                  <a:pt x="0" y="12814"/>
                </a:lnTo>
                <a:lnTo>
                  <a:pt x="710742" y="794631"/>
                </a:lnTo>
                <a:lnTo>
                  <a:pt x="724837" y="781816"/>
                </a:lnTo>
                <a:lnTo>
                  <a:pt x="14095" y="0"/>
                </a:lnTo>
                <a:close/>
              </a:path>
            </a:pathLst>
          </a:custGeom>
          <a:solidFill>
            <a:srgbClr val="000000"/>
          </a:solidFill>
        </p:spPr>
        <p:txBody>
          <a:bodyPr wrap="square" lIns="0" tIns="0" rIns="0" bIns="0" rtlCol="0"/>
          <a:lstStyle/>
          <a:p/>
        </p:txBody>
      </p:sp>
      <p:sp>
        <p:nvSpPr>
          <p:cNvPr id="40" name="object 40"/>
          <p:cNvSpPr/>
          <p:nvPr/>
        </p:nvSpPr>
        <p:spPr>
          <a:xfrm>
            <a:off x="5291137" y="3766752"/>
            <a:ext cx="845185" cy="845185"/>
          </a:xfrm>
          <a:custGeom>
            <a:avLst/>
            <a:gdLst/>
            <a:ahLst/>
            <a:cxnLst/>
            <a:rect l="l" t="t" r="r" b="b"/>
            <a:pathLst>
              <a:path w="845185" h="845185">
                <a:moveTo>
                  <a:pt x="26940" y="764113"/>
                </a:moveTo>
                <a:lnTo>
                  <a:pt x="0" y="844934"/>
                </a:lnTo>
                <a:lnTo>
                  <a:pt x="80822" y="817994"/>
                </a:lnTo>
                <a:lnTo>
                  <a:pt x="69595" y="806767"/>
                </a:lnTo>
                <a:lnTo>
                  <a:pt x="51638" y="806767"/>
                </a:lnTo>
                <a:lnTo>
                  <a:pt x="38167" y="793297"/>
                </a:lnTo>
                <a:lnTo>
                  <a:pt x="47146" y="784318"/>
                </a:lnTo>
                <a:lnTo>
                  <a:pt x="26940" y="764113"/>
                </a:lnTo>
                <a:close/>
              </a:path>
              <a:path w="845185" h="845185">
                <a:moveTo>
                  <a:pt x="47146" y="784318"/>
                </a:moveTo>
                <a:lnTo>
                  <a:pt x="38167" y="793297"/>
                </a:lnTo>
                <a:lnTo>
                  <a:pt x="51638" y="806767"/>
                </a:lnTo>
                <a:lnTo>
                  <a:pt x="60616" y="797788"/>
                </a:lnTo>
                <a:lnTo>
                  <a:pt x="47146" y="784318"/>
                </a:lnTo>
                <a:close/>
              </a:path>
              <a:path w="845185" h="845185">
                <a:moveTo>
                  <a:pt x="60616" y="797788"/>
                </a:moveTo>
                <a:lnTo>
                  <a:pt x="51638" y="806767"/>
                </a:lnTo>
                <a:lnTo>
                  <a:pt x="69595" y="806767"/>
                </a:lnTo>
                <a:lnTo>
                  <a:pt x="60616" y="797788"/>
                </a:lnTo>
                <a:close/>
              </a:path>
              <a:path w="845185" h="845185">
                <a:moveTo>
                  <a:pt x="831465" y="0"/>
                </a:moveTo>
                <a:lnTo>
                  <a:pt x="47146" y="784318"/>
                </a:lnTo>
                <a:lnTo>
                  <a:pt x="60616" y="797788"/>
                </a:lnTo>
                <a:lnTo>
                  <a:pt x="844934" y="13470"/>
                </a:lnTo>
                <a:lnTo>
                  <a:pt x="831465" y="0"/>
                </a:lnTo>
                <a:close/>
              </a:path>
            </a:pathLst>
          </a:custGeom>
          <a:solidFill>
            <a:srgbClr val="000000"/>
          </a:solidFill>
        </p:spPr>
        <p:txBody>
          <a:bodyPr wrap="square" lIns="0" tIns="0" rIns="0" bIns="0" rtlCol="0"/>
          <a:lstStyle/>
          <a:p/>
        </p:txBody>
      </p:sp>
      <p:sp>
        <p:nvSpPr>
          <p:cNvPr id="41" name="object 41"/>
          <p:cNvSpPr txBox="1"/>
          <p:nvPr/>
        </p:nvSpPr>
        <p:spPr>
          <a:xfrm>
            <a:off x="5483226" y="2891028"/>
            <a:ext cx="21209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P</a:t>
            </a:r>
            <a:endParaRPr sz="2000">
              <a:latin typeface="Verdana" panose="020B0604030504040204"/>
              <a:cs typeface="Verdana" panose="020B0604030504040204"/>
            </a:endParaRPr>
          </a:p>
        </p:txBody>
      </p:sp>
      <p:sp>
        <p:nvSpPr>
          <p:cNvPr id="42" name="object 42"/>
          <p:cNvSpPr txBox="1"/>
          <p:nvPr/>
        </p:nvSpPr>
        <p:spPr>
          <a:xfrm>
            <a:off x="5668963" y="3031744"/>
            <a:ext cx="142875" cy="223520"/>
          </a:xfrm>
          <a:prstGeom prst="rect">
            <a:avLst/>
          </a:prstGeom>
        </p:spPr>
        <p:txBody>
          <a:bodyPr vert="horz" wrap="square" lIns="0" tIns="12700" rIns="0" bIns="0" rtlCol="0">
            <a:spAutoFit/>
          </a:bodyPr>
          <a:lstStyle/>
          <a:p>
            <a:pPr marL="12700">
              <a:lnSpc>
                <a:spcPct val="100000"/>
              </a:lnSpc>
              <a:spcBef>
                <a:spcPts val="100"/>
              </a:spcBef>
            </a:pPr>
            <a:r>
              <a:rPr sz="1300" b="1" dirty="0">
                <a:latin typeface="Verdana" panose="020B0604030504040204"/>
                <a:cs typeface="Verdana" panose="020B0604030504040204"/>
              </a:rPr>
              <a:t>5</a:t>
            </a:r>
            <a:endParaRPr sz="1300">
              <a:latin typeface="Verdana" panose="020B0604030504040204"/>
              <a:cs typeface="Verdana" panose="020B0604030504040204"/>
            </a:endParaRPr>
          </a:p>
        </p:txBody>
      </p:sp>
      <p:sp>
        <p:nvSpPr>
          <p:cNvPr id="43" name="object 43"/>
          <p:cNvSpPr/>
          <p:nvPr/>
        </p:nvSpPr>
        <p:spPr>
          <a:xfrm>
            <a:off x="5556807" y="3230261"/>
            <a:ext cx="76200" cy="289560"/>
          </a:xfrm>
          <a:custGeom>
            <a:avLst/>
            <a:gdLst/>
            <a:ahLst/>
            <a:cxnLst/>
            <a:rect l="l" t="t" r="r" b="b"/>
            <a:pathLst>
              <a:path w="76200" h="289560">
                <a:moveTo>
                  <a:pt x="33337" y="213025"/>
                </a:moveTo>
                <a:lnTo>
                  <a:pt x="0" y="213025"/>
                </a:lnTo>
                <a:lnTo>
                  <a:pt x="38100" y="289225"/>
                </a:lnTo>
                <a:lnTo>
                  <a:pt x="69850" y="225725"/>
                </a:lnTo>
                <a:lnTo>
                  <a:pt x="33337" y="225725"/>
                </a:lnTo>
                <a:lnTo>
                  <a:pt x="33337" y="213025"/>
                </a:lnTo>
                <a:close/>
              </a:path>
              <a:path w="76200" h="289560">
                <a:moveTo>
                  <a:pt x="42861" y="0"/>
                </a:moveTo>
                <a:lnTo>
                  <a:pt x="33336" y="0"/>
                </a:lnTo>
                <a:lnTo>
                  <a:pt x="33337" y="225725"/>
                </a:lnTo>
                <a:lnTo>
                  <a:pt x="42862" y="225725"/>
                </a:lnTo>
                <a:lnTo>
                  <a:pt x="42861" y="0"/>
                </a:lnTo>
                <a:close/>
              </a:path>
              <a:path w="76200" h="289560">
                <a:moveTo>
                  <a:pt x="76200" y="213025"/>
                </a:moveTo>
                <a:lnTo>
                  <a:pt x="42862" y="213025"/>
                </a:lnTo>
                <a:lnTo>
                  <a:pt x="42862" y="225725"/>
                </a:lnTo>
                <a:lnTo>
                  <a:pt x="69850" y="225725"/>
                </a:lnTo>
                <a:lnTo>
                  <a:pt x="76200" y="213025"/>
                </a:lnTo>
                <a:close/>
              </a:path>
            </a:pathLst>
          </a:custGeom>
          <a:solidFill>
            <a:srgbClr val="000000"/>
          </a:solidFill>
        </p:spPr>
        <p:txBody>
          <a:bodyPr wrap="square" lIns="0" tIns="0" rIns="0" bIns="0" rtlCol="0"/>
          <a:lstStyle/>
          <a:p/>
        </p:txBody>
      </p:sp>
      <p:sp>
        <p:nvSpPr>
          <p:cNvPr id="44" name="object 44"/>
          <p:cNvSpPr txBox="1"/>
          <p:nvPr/>
        </p:nvSpPr>
        <p:spPr>
          <a:xfrm>
            <a:off x="8019994" y="657859"/>
            <a:ext cx="19939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45" name="object 45"/>
          <p:cNvSpPr txBox="1"/>
          <p:nvPr/>
        </p:nvSpPr>
        <p:spPr>
          <a:xfrm>
            <a:off x="7601687" y="1328420"/>
            <a:ext cx="1033144"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b="1" dirty="0">
                <a:latin typeface="Times New Roman" panose="02020603050405020304"/>
                <a:cs typeface="Times New Roman" panose="02020603050405020304"/>
              </a:rPr>
              <a:t>*	b</a:t>
            </a:r>
            <a:endParaRPr sz="2400">
              <a:latin typeface="Times New Roman" panose="02020603050405020304"/>
              <a:cs typeface="Times New Roman" panose="02020603050405020304"/>
            </a:endParaRPr>
          </a:p>
        </p:txBody>
      </p:sp>
      <p:sp>
        <p:nvSpPr>
          <p:cNvPr id="46" name="object 46"/>
          <p:cNvSpPr txBox="1"/>
          <p:nvPr/>
        </p:nvSpPr>
        <p:spPr>
          <a:xfrm>
            <a:off x="7136550" y="2047747"/>
            <a:ext cx="1778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47" name="object 47"/>
          <p:cNvSpPr txBox="1"/>
          <p:nvPr/>
        </p:nvSpPr>
        <p:spPr>
          <a:xfrm>
            <a:off x="8050950" y="2047747"/>
            <a:ext cx="1778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4</a:t>
            </a:r>
            <a:endParaRPr sz="2400">
              <a:latin typeface="Times New Roman" panose="02020603050405020304"/>
              <a:cs typeface="Times New Roman" panose="02020603050405020304"/>
            </a:endParaRPr>
          </a:p>
        </p:txBody>
      </p:sp>
      <p:sp>
        <p:nvSpPr>
          <p:cNvPr id="48" name="object 48"/>
          <p:cNvSpPr/>
          <p:nvPr/>
        </p:nvSpPr>
        <p:spPr>
          <a:xfrm>
            <a:off x="7720748" y="1034533"/>
            <a:ext cx="388620" cy="371475"/>
          </a:xfrm>
          <a:custGeom>
            <a:avLst/>
            <a:gdLst/>
            <a:ahLst/>
            <a:cxnLst/>
            <a:rect l="l" t="t" r="r" b="b"/>
            <a:pathLst>
              <a:path w="388620" h="371475">
                <a:moveTo>
                  <a:pt x="388347" y="0"/>
                </a:moveTo>
                <a:lnTo>
                  <a:pt x="0" y="370916"/>
                </a:lnTo>
              </a:path>
            </a:pathLst>
          </a:custGeom>
          <a:ln w="20638">
            <a:solidFill>
              <a:srgbClr val="000000"/>
            </a:solidFill>
          </a:ln>
        </p:spPr>
        <p:txBody>
          <a:bodyPr wrap="square" lIns="0" tIns="0" rIns="0" bIns="0" rtlCol="0"/>
          <a:lstStyle/>
          <a:p/>
        </p:txBody>
      </p:sp>
      <p:sp>
        <p:nvSpPr>
          <p:cNvPr id="49" name="object 49"/>
          <p:cNvSpPr/>
          <p:nvPr/>
        </p:nvSpPr>
        <p:spPr>
          <a:xfrm>
            <a:off x="8099436" y="1062490"/>
            <a:ext cx="369570" cy="389890"/>
          </a:xfrm>
          <a:custGeom>
            <a:avLst/>
            <a:gdLst/>
            <a:ahLst/>
            <a:cxnLst/>
            <a:rect l="l" t="t" r="r" b="b"/>
            <a:pathLst>
              <a:path w="369570" h="389890">
                <a:moveTo>
                  <a:pt x="0" y="0"/>
                </a:moveTo>
                <a:lnTo>
                  <a:pt x="369026" y="389555"/>
                </a:lnTo>
              </a:path>
            </a:pathLst>
          </a:custGeom>
          <a:ln w="20638">
            <a:solidFill>
              <a:srgbClr val="000000"/>
            </a:solidFill>
          </a:ln>
        </p:spPr>
        <p:txBody>
          <a:bodyPr wrap="square" lIns="0" tIns="0" rIns="0" bIns="0" rtlCol="0"/>
          <a:lstStyle/>
          <a:p/>
        </p:txBody>
      </p:sp>
      <p:sp>
        <p:nvSpPr>
          <p:cNvPr id="50" name="object 50"/>
          <p:cNvSpPr/>
          <p:nvPr/>
        </p:nvSpPr>
        <p:spPr>
          <a:xfrm>
            <a:off x="7285775" y="1706045"/>
            <a:ext cx="386715" cy="371475"/>
          </a:xfrm>
          <a:custGeom>
            <a:avLst/>
            <a:gdLst/>
            <a:ahLst/>
            <a:cxnLst/>
            <a:rect l="l" t="t" r="r" b="b"/>
            <a:pathLst>
              <a:path w="386715" h="371475">
                <a:moveTo>
                  <a:pt x="386415" y="0"/>
                </a:moveTo>
                <a:lnTo>
                  <a:pt x="0" y="370916"/>
                </a:lnTo>
              </a:path>
            </a:pathLst>
          </a:custGeom>
          <a:ln w="20638">
            <a:solidFill>
              <a:srgbClr val="000000"/>
            </a:solidFill>
          </a:ln>
        </p:spPr>
        <p:txBody>
          <a:bodyPr wrap="square" lIns="0" tIns="0" rIns="0" bIns="0" rtlCol="0"/>
          <a:lstStyle/>
          <a:p/>
        </p:txBody>
      </p:sp>
      <p:sp>
        <p:nvSpPr>
          <p:cNvPr id="51" name="object 51"/>
          <p:cNvSpPr/>
          <p:nvPr/>
        </p:nvSpPr>
        <p:spPr>
          <a:xfrm>
            <a:off x="7664461" y="1732140"/>
            <a:ext cx="369570" cy="391795"/>
          </a:xfrm>
          <a:custGeom>
            <a:avLst/>
            <a:gdLst/>
            <a:ahLst/>
            <a:cxnLst/>
            <a:rect l="l" t="t" r="r" b="b"/>
            <a:pathLst>
              <a:path w="369570" h="391794">
                <a:moveTo>
                  <a:pt x="0" y="0"/>
                </a:moveTo>
                <a:lnTo>
                  <a:pt x="369026" y="391418"/>
                </a:lnTo>
              </a:path>
            </a:pathLst>
          </a:custGeom>
          <a:ln w="20638">
            <a:solidFill>
              <a:srgbClr val="000000"/>
            </a:solidFill>
          </a:ln>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46</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301930"/>
            <a:ext cx="6907530" cy="563880"/>
          </a:xfrm>
          <a:prstGeom prst="rect">
            <a:avLst/>
          </a:prstGeom>
        </p:spPr>
        <p:txBody>
          <a:bodyPr vert="horz" wrap="square" lIns="0" tIns="16510" rIns="0" bIns="0" rtlCol="0">
            <a:spAutoFit/>
          </a:bodyPr>
          <a:lstStyle/>
          <a:p>
            <a:pPr marL="12700">
              <a:lnSpc>
                <a:spcPct val="100000"/>
              </a:lnSpc>
              <a:spcBef>
                <a:spcPts val="130"/>
              </a:spcBef>
            </a:pPr>
            <a:r>
              <a:rPr sz="3500" spc="95" dirty="0"/>
              <a:t>构造表达式语法树的语法制导定义</a:t>
            </a:r>
            <a:endParaRPr sz="3500"/>
          </a:p>
        </p:txBody>
      </p:sp>
      <p:sp>
        <p:nvSpPr>
          <p:cNvPr id="6" name="object 6"/>
          <p:cNvSpPr txBox="1"/>
          <p:nvPr/>
        </p:nvSpPr>
        <p:spPr>
          <a:xfrm>
            <a:off x="329565" y="1108585"/>
            <a:ext cx="8613775" cy="2961005"/>
          </a:xfrm>
          <a:prstGeom prst="rect">
            <a:avLst/>
          </a:prstGeom>
        </p:spPr>
        <p:txBody>
          <a:bodyPr vert="horz" wrap="square" lIns="0" tIns="127000" rIns="0" bIns="0" rtlCol="0">
            <a:spAutoFit/>
          </a:bodyPr>
          <a:lstStyle/>
          <a:p>
            <a:pPr marL="355600" indent="-342900">
              <a:lnSpc>
                <a:spcPct val="100000"/>
              </a:lnSpc>
              <a:spcBef>
                <a:spcPts val="1000"/>
              </a:spcBef>
              <a:buSzPct val="73000"/>
              <a:buFont typeface="Arial" panose="020B0604020202020204"/>
              <a:buChar char="■"/>
              <a:tabLst>
                <a:tab pos="354965" algn="l"/>
                <a:tab pos="355600" algn="l"/>
              </a:tabLst>
            </a:pPr>
            <a:r>
              <a:rPr sz="4125" b="1" spc="67" baseline="1000" dirty="0">
                <a:solidFill>
                  <a:srgbClr val="0000FF"/>
                </a:solidFill>
                <a:latin typeface="黑体" panose="02010609060101010101" charset="-122"/>
                <a:cs typeface="黑体" panose="02010609060101010101" charset="-122"/>
              </a:rPr>
              <a:t>翻译目标：为表达式创建语法树</a:t>
            </a:r>
            <a:endParaRPr sz="4125" baseline="1000">
              <a:latin typeface="黑体" panose="02010609060101010101" charset="-122"/>
              <a:cs typeface="黑体" panose="02010609060101010101" charset="-122"/>
            </a:endParaRPr>
          </a:p>
          <a:p>
            <a:pPr marL="355600" marR="391795" indent="-342900">
              <a:lnSpc>
                <a:spcPts val="3180"/>
              </a:lnSpc>
              <a:spcBef>
                <a:spcPts val="110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产生式语义：创建与产生式左部符号代表的子表达 </a:t>
            </a:r>
            <a:r>
              <a:rPr sz="2750" b="1" spc="45" dirty="0">
                <a:latin typeface="黑体" panose="02010609060101010101" charset="-122"/>
                <a:cs typeface="黑体" panose="02010609060101010101" charset="-122"/>
              </a:rPr>
              <a:t>式对应的子树，即创建子树的根结点。</a:t>
            </a:r>
            <a:endParaRPr sz="2750">
              <a:latin typeface="黑体" panose="02010609060101010101" charset="-122"/>
              <a:cs typeface="黑体" panose="02010609060101010101" charset="-122"/>
            </a:endParaRPr>
          </a:p>
          <a:p>
            <a:pPr marL="355600" marR="5080" indent="-342900">
              <a:lnSpc>
                <a:spcPts val="3310"/>
              </a:lnSpc>
              <a:spcBef>
                <a:spcPts val="83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文法符号的属性：记录所建结点</a:t>
            </a:r>
            <a:r>
              <a:rPr sz="4125" b="1" spc="52" baseline="1000" dirty="0">
                <a:latin typeface="黑体" panose="02010609060101010101" charset="-122"/>
                <a:cs typeface="黑体" panose="02010609060101010101" charset="-122"/>
              </a:rPr>
              <a:t>，</a:t>
            </a:r>
            <a:r>
              <a:rPr sz="4125" b="1" spc="-1035" baseline="1000" dirty="0">
                <a:latin typeface="黑体" panose="02010609060101010101" charset="-122"/>
                <a:cs typeface="黑体" panose="02010609060101010101" charset="-122"/>
              </a:rPr>
              <a:t> </a:t>
            </a:r>
            <a:r>
              <a:rPr sz="2800" b="1" dirty="0">
                <a:latin typeface="Times New Roman" panose="02020603050405020304"/>
                <a:cs typeface="Times New Roman" panose="02020603050405020304"/>
              </a:rPr>
              <a:t>E.nptr</a:t>
            </a:r>
            <a:r>
              <a:rPr sz="4125" b="1" spc="52" baseline="1000" dirty="0">
                <a:latin typeface="黑体" panose="02010609060101010101" charset="-122"/>
                <a:cs typeface="黑体" panose="02010609060101010101" charset="-122"/>
              </a:rPr>
              <a:t>、</a:t>
            </a:r>
            <a:r>
              <a:rPr sz="4125" b="1" spc="-1035" baseline="1000" dirty="0">
                <a:latin typeface="黑体" panose="02010609060101010101" charset="-122"/>
                <a:cs typeface="黑体" panose="02010609060101010101" charset="-122"/>
              </a:rPr>
              <a:t> </a:t>
            </a:r>
            <a:r>
              <a:rPr sz="2800" b="1" dirty="0">
                <a:latin typeface="Times New Roman" panose="02020603050405020304"/>
                <a:cs typeface="Times New Roman" panose="02020603050405020304"/>
              </a:rPr>
              <a:t>T.nptr</a:t>
            </a:r>
            <a:r>
              <a:rPr sz="4125" b="1" spc="52" baseline="1000" dirty="0">
                <a:latin typeface="黑体" panose="02010609060101010101" charset="-122"/>
                <a:cs typeface="黑体" panose="02010609060101010101" charset="-122"/>
              </a:rPr>
              <a:t>、 </a:t>
            </a:r>
            <a:r>
              <a:rPr sz="2800" b="1" dirty="0">
                <a:latin typeface="Times New Roman" panose="02020603050405020304"/>
                <a:cs typeface="Times New Roman" panose="02020603050405020304"/>
              </a:rPr>
              <a:t>F.nptr</a:t>
            </a:r>
            <a:r>
              <a:rPr sz="2800" b="1" spc="-15"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指向相应子树根结点的指针</a:t>
            </a:r>
            <a:endParaRPr sz="4125" baseline="1000">
              <a:latin typeface="黑体" panose="02010609060101010101" charset="-122"/>
              <a:cs typeface="黑体" panose="02010609060101010101" charset="-122"/>
            </a:endParaRPr>
          </a:p>
          <a:p>
            <a:pPr marL="355600" indent="-342900">
              <a:lnSpc>
                <a:spcPct val="100000"/>
              </a:lnSpc>
              <a:spcBef>
                <a:spcPts val="6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产生式的语义动作举例：</a:t>
            </a:r>
            <a:endParaRPr sz="4125" baseline="1000">
              <a:latin typeface="黑体" panose="02010609060101010101" charset="-122"/>
              <a:cs typeface="黑体" panose="02010609060101010101" charset="-122"/>
            </a:endParaRPr>
          </a:p>
        </p:txBody>
      </p:sp>
      <p:sp>
        <p:nvSpPr>
          <p:cNvPr id="7" name="object 7"/>
          <p:cNvSpPr txBox="1"/>
          <p:nvPr/>
        </p:nvSpPr>
        <p:spPr>
          <a:xfrm>
            <a:off x="761365" y="4042155"/>
            <a:ext cx="1459865" cy="2073910"/>
          </a:xfrm>
          <a:prstGeom prst="rect">
            <a:avLst/>
          </a:prstGeom>
        </p:spPr>
        <p:txBody>
          <a:bodyPr vert="horz" wrap="square" lIns="0" tIns="94615" rIns="0" bIns="0" rtlCol="0">
            <a:spAutoFit/>
          </a:bodyPr>
          <a:lstStyle/>
          <a:p>
            <a:pPr marL="38100">
              <a:lnSpc>
                <a:spcPct val="100000"/>
              </a:lnSpc>
              <a:spcBef>
                <a:spcPts val="745"/>
              </a:spcBef>
            </a:pPr>
            <a:r>
              <a:rPr sz="2800" b="1" dirty="0">
                <a:latin typeface="Times New Roman" panose="02020603050405020304"/>
                <a:cs typeface="Times New Roman" panose="02020603050405020304"/>
              </a:rPr>
              <a:t>E</a:t>
            </a:r>
            <a:r>
              <a:rPr sz="4125" b="1" i="1" baseline="1000" dirty="0">
                <a:latin typeface="Symbol" panose="05050102010706020507"/>
                <a:cs typeface="Symbol" panose="05050102010706020507"/>
              </a:rPr>
              <a:t></a:t>
            </a:r>
            <a:r>
              <a:rPr sz="2800" b="1" dirty="0">
                <a:latin typeface="Times New Roman" panose="02020603050405020304"/>
                <a:cs typeface="Times New Roman" panose="02020603050405020304"/>
              </a:rPr>
              <a:t>E</a:t>
            </a:r>
            <a:r>
              <a:rPr sz="2850" b="1" baseline="-18000" dirty="0">
                <a:latin typeface="Times New Roman" panose="02020603050405020304"/>
                <a:cs typeface="Times New Roman" panose="02020603050405020304"/>
              </a:rPr>
              <a:t>1</a:t>
            </a:r>
            <a:r>
              <a:rPr sz="2800" b="1" dirty="0">
                <a:latin typeface="Times New Roman" panose="02020603050405020304"/>
                <a:cs typeface="Times New Roman" panose="02020603050405020304"/>
              </a:rPr>
              <a:t>+T</a:t>
            </a:r>
            <a:endParaRPr sz="2800">
              <a:latin typeface="Times New Roman" panose="02020603050405020304"/>
              <a:cs typeface="Times New Roman" panose="02020603050405020304"/>
            </a:endParaRPr>
          </a:p>
          <a:p>
            <a:pPr marL="38100" marR="549275">
              <a:lnSpc>
                <a:spcPct val="119000"/>
              </a:lnSpc>
            </a:pPr>
            <a:r>
              <a:rPr sz="2800" b="1" spc="10" dirty="0">
                <a:latin typeface="Times New Roman" panose="02020603050405020304"/>
                <a:cs typeface="Times New Roman" panose="02020603050405020304"/>
              </a:rPr>
              <a:t>T</a:t>
            </a:r>
            <a:r>
              <a:rPr sz="4125" b="1" i="1" spc="15" baseline="1000" dirty="0">
                <a:latin typeface="Symbol" panose="05050102010706020507"/>
                <a:cs typeface="Symbol" panose="05050102010706020507"/>
              </a:rPr>
              <a:t></a:t>
            </a:r>
            <a:r>
              <a:rPr sz="2800" b="1" spc="10" dirty="0">
                <a:latin typeface="Times New Roman" panose="02020603050405020304"/>
                <a:cs typeface="Times New Roman" panose="02020603050405020304"/>
              </a:rPr>
              <a:t>F  </a:t>
            </a:r>
            <a:r>
              <a:rPr sz="2800" b="1" dirty="0">
                <a:latin typeface="Times New Roman" panose="02020603050405020304"/>
                <a:cs typeface="Times New Roman" panose="02020603050405020304"/>
              </a:rPr>
              <a:t>F</a:t>
            </a:r>
            <a:r>
              <a:rPr sz="4125" b="1" i="1" spc="60" baseline="1000" dirty="0">
                <a:latin typeface="Symbol" panose="05050102010706020507"/>
                <a:cs typeface="Symbol" panose="05050102010706020507"/>
              </a:rPr>
              <a:t></a:t>
            </a:r>
            <a:r>
              <a:rPr sz="2800" b="1" spc="-5" dirty="0">
                <a:latin typeface="Times New Roman" panose="02020603050405020304"/>
                <a:cs typeface="Times New Roman" panose="02020603050405020304"/>
              </a:rPr>
              <a:t>id</a:t>
            </a:r>
            <a:endParaRPr sz="2800">
              <a:latin typeface="Times New Roman" panose="02020603050405020304"/>
              <a:cs typeface="Times New Roman" panose="02020603050405020304"/>
            </a:endParaRPr>
          </a:p>
          <a:p>
            <a:pPr marL="38100">
              <a:lnSpc>
                <a:spcPct val="100000"/>
              </a:lnSpc>
              <a:spcBef>
                <a:spcPts val="745"/>
              </a:spcBef>
            </a:pPr>
            <a:r>
              <a:rPr sz="2800" b="1" spc="10" dirty="0">
                <a:latin typeface="Times New Roman" panose="02020603050405020304"/>
                <a:cs typeface="Times New Roman" panose="02020603050405020304"/>
              </a:rPr>
              <a:t>F</a:t>
            </a:r>
            <a:r>
              <a:rPr sz="4125" b="1" i="1" spc="15" baseline="1000" dirty="0">
                <a:latin typeface="Symbol" panose="05050102010706020507"/>
                <a:cs typeface="Symbol" panose="05050102010706020507"/>
              </a:rPr>
              <a:t></a:t>
            </a:r>
            <a:r>
              <a:rPr sz="2800" b="1" spc="10" dirty="0">
                <a:latin typeface="Times New Roman" panose="02020603050405020304"/>
                <a:cs typeface="Times New Roman" panose="02020603050405020304"/>
              </a:rPr>
              <a:t>num</a:t>
            </a:r>
            <a:endParaRPr sz="2800">
              <a:latin typeface="Times New Roman" panose="02020603050405020304"/>
              <a:cs typeface="Times New Roman" panose="02020603050405020304"/>
            </a:endParaRPr>
          </a:p>
        </p:txBody>
      </p:sp>
      <p:sp>
        <p:nvSpPr>
          <p:cNvPr id="8" name="object 8"/>
          <p:cNvSpPr txBox="1"/>
          <p:nvPr/>
        </p:nvSpPr>
        <p:spPr>
          <a:xfrm>
            <a:off x="2337752" y="4042155"/>
            <a:ext cx="5822950" cy="2073910"/>
          </a:xfrm>
          <a:prstGeom prst="rect">
            <a:avLst/>
          </a:prstGeom>
        </p:spPr>
        <p:txBody>
          <a:bodyPr vert="horz" wrap="square" lIns="0" tIns="12700" rIns="0" bIns="0" rtlCol="0">
            <a:spAutoFit/>
          </a:bodyPr>
          <a:lstStyle/>
          <a:p>
            <a:pPr marL="66675" marR="30480" indent="44450">
              <a:lnSpc>
                <a:spcPct val="119000"/>
              </a:lnSpc>
              <a:spcBef>
                <a:spcPts val="100"/>
              </a:spcBef>
              <a:buSzPct val="96000"/>
              <a:buAutoNum type="alphaUcPeriod" startAt="5"/>
              <a:tabLst>
                <a:tab pos="437515" algn="l"/>
              </a:tabLst>
            </a:pPr>
            <a:r>
              <a:rPr sz="2800" b="1" spc="5" dirty="0">
                <a:latin typeface="Times New Roman" panose="02020603050405020304"/>
                <a:cs typeface="Times New Roman" panose="02020603050405020304"/>
              </a:rPr>
              <a:t>npt</a:t>
            </a:r>
            <a:r>
              <a:rPr sz="2800" b="1" spc="-10" dirty="0">
                <a:latin typeface="Times New Roman" panose="02020603050405020304"/>
                <a:cs typeface="Times New Roman" panose="02020603050405020304"/>
              </a:rPr>
              <a:t>r</a:t>
            </a:r>
            <a:r>
              <a:rPr sz="2800" b="1" dirty="0">
                <a:latin typeface="Times New Roman" panose="02020603050405020304"/>
                <a:cs typeface="Times New Roman" panose="02020603050405020304"/>
              </a:rPr>
              <a:t>=</a:t>
            </a:r>
            <a:r>
              <a:rPr sz="2800" b="1" spc="5" dirty="0">
                <a:latin typeface="Times New Roman" panose="02020603050405020304"/>
                <a:cs typeface="Times New Roman" panose="02020603050405020304"/>
              </a:rPr>
              <a:t>m</a:t>
            </a:r>
            <a:r>
              <a:rPr sz="2800" b="1" dirty="0">
                <a:latin typeface="Times New Roman" panose="02020603050405020304"/>
                <a:cs typeface="Times New Roman" panose="02020603050405020304"/>
              </a:rPr>
              <a:t>a</a:t>
            </a:r>
            <a:r>
              <a:rPr sz="2800" b="1" spc="5" dirty="0">
                <a:latin typeface="Times New Roman" panose="02020603050405020304"/>
                <a:cs typeface="Times New Roman" panose="02020603050405020304"/>
              </a:rPr>
              <a:t>k</a:t>
            </a:r>
            <a:r>
              <a:rPr sz="2800" b="1" spc="-10" dirty="0">
                <a:latin typeface="Times New Roman" panose="02020603050405020304"/>
                <a:cs typeface="Times New Roman" panose="02020603050405020304"/>
              </a:rPr>
              <a:t>e</a:t>
            </a:r>
            <a:r>
              <a:rPr sz="2800" b="1" spc="5" dirty="0">
                <a:latin typeface="Times New Roman" panose="02020603050405020304"/>
                <a:cs typeface="Times New Roman" panose="02020603050405020304"/>
              </a:rPr>
              <a:t>n</a:t>
            </a:r>
            <a:r>
              <a:rPr sz="2800" b="1" dirty="0">
                <a:latin typeface="Times New Roman" panose="02020603050405020304"/>
                <a:cs typeface="Times New Roman" panose="02020603050405020304"/>
              </a:rPr>
              <a:t>o</a:t>
            </a:r>
            <a:r>
              <a:rPr sz="2800" b="1" spc="5" dirty="0">
                <a:latin typeface="Times New Roman" panose="02020603050405020304"/>
                <a:cs typeface="Times New Roman" panose="02020603050405020304"/>
              </a:rPr>
              <a:t>d</a:t>
            </a:r>
            <a:r>
              <a:rPr sz="2800" b="1" spc="-10" dirty="0">
                <a:latin typeface="Times New Roman" panose="02020603050405020304"/>
                <a:cs typeface="Times New Roman" panose="02020603050405020304"/>
              </a:rPr>
              <a:t>e</a:t>
            </a:r>
            <a:r>
              <a:rPr sz="2800" b="1" spc="5" dirty="0">
                <a:latin typeface="Times New Roman" panose="02020603050405020304"/>
                <a:cs typeface="Times New Roman" panose="02020603050405020304"/>
              </a:rPr>
              <a:t>(</a:t>
            </a:r>
            <a:r>
              <a:rPr sz="4125" b="1" i="1" spc="7" baseline="1000" dirty="0">
                <a:latin typeface="Symbol" panose="05050102010706020507"/>
                <a:cs typeface="Symbol" panose="05050102010706020507"/>
              </a:rPr>
              <a:t></a:t>
            </a:r>
            <a:r>
              <a:rPr sz="2800" b="1" dirty="0">
                <a:latin typeface="Times New Roman" panose="02020603050405020304"/>
                <a:cs typeface="Times New Roman" panose="02020603050405020304"/>
              </a:rPr>
              <a:t>+</a:t>
            </a:r>
            <a:r>
              <a:rPr sz="4125" b="1" i="1" spc="7" baseline="1000" dirty="0">
                <a:latin typeface="Symbol" panose="05050102010706020507"/>
                <a:cs typeface="Symbol" panose="05050102010706020507"/>
              </a:rPr>
              <a:t></a:t>
            </a:r>
            <a:r>
              <a:rPr sz="2800" b="1" dirty="0">
                <a:latin typeface="Times New Roman" panose="02020603050405020304"/>
                <a:cs typeface="Times New Roman" panose="02020603050405020304"/>
              </a:rPr>
              <a:t>,</a:t>
            </a:r>
            <a:r>
              <a:rPr sz="2800" b="1" spc="-10" dirty="0">
                <a:latin typeface="Times New Roman" panose="02020603050405020304"/>
                <a:cs typeface="Times New Roman" panose="02020603050405020304"/>
              </a:rPr>
              <a:t>E</a:t>
            </a:r>
            <a:r>
              <a:rPr sz="2850" b="1" spc="-22" baseline="-18000" dirty="0">
                <a:latin typeface="Times New Roman" panose="02020603050405020304"/>
                <a:cs typeface="Times New Roman" panose="02020603050405020304"/>
              </a:rPr>
              <a:t>1</a:t>
            </a:r>
            <a:r>
              <a:rPr sz="2800" b="1" dirty="0">
                <a:latin typeface="Times New Roman" panose="02020603050405020304"/>
                <a:cs typeface="Times New Roman" panose="02020603050405020304"/>
              </a:rPr>
              <a:t>.</a:t>
            </a:r>
            <a:r>
              <a:rPr sz="2800" b="1" spc="5" dirty="0">
                <a:latin typeface="Times New Roman" panose="02020603050405020304"/>
                <a:cs typeface="Times New Roman" panose="02020603050405020304"/>
              </a:rPr>
              <a:t>npt</a:t>
            </a:r>
            <a:r>
              <a:rPr sz="2800" b="1" spc="-10" dirty="0">
                <a:latin typeface="Times New Roman" panose="02020603050405020304"/>
                <a:cs typeface="Times New Roman" panose="02020603050405020304"/>
              </a:rPr>
              <a:t>r</a:t>
            </a:r>
            <a:r>
              <a:rPr sz="2800" b="1" dirty="0">
                <a:latin typeface="Times New Roman" panose="02020603050405020304"/>
                <a:cs typeface="Times New Roman" panose="02020603050405020304"/>
              </a:rPr>
              <a:t>,</a:t>
            </a:r>
            <a:r>
              <a:rPr sz="2800" b="1" spc="-5" dirty="0">
                <a:latin typeface="Times New Roman" panose="02020603050405020304"/>
                <a:cs typeface="Times New Roman" panose="02020603050405020304"/>
              </a:rPr>
              <a:t>T</a:t>
            </a:r>
            <a:r>
              <a:rPr sz="2800" b="1" dirty="0">
                <a:latin typeface="Times New Roman" panose="02020603050405020304"/>
                <a:cs typeface="Times New Roman" panose="02020603050405020304"/>
              </a:rPr>
              <a:t>.</a:t>
            </a:r>
            <a:r>
              <a:rPr sz="2800" b="1" spc="5" dirty="0">
                <a:latin typeface="Times New Roman" panose="02020603050405020304"/>
                <a:cs typeface="Times New Roman" panose="02020603050405020304"/>
              </a:rPr>
              <a:t>npt</a:t>
            </a:r>
            <a:r>
              <a:rPr sz="2800" b="1" spc="-10" dirty="0">
                <a:latin typeface="Times New Roman" panose="02020603050405020304"/>
                <a:cs typeface="Times New Roman" panose="02020603050405020304"/>
              </a:rPr>
              <a:t>r</a:t>
            </a:r>
            <a:r>
              <a:rPr sz="2800" b="1"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T.nptr=F.nptr</a:t>
            </a:r>
            <a:endParaRPr sz="2800">
              <a:latin typeface="Times New Roman" panose="02020603050405020304"/>
              <a:cs typeface="Times New Roman" panose="02020603050405020304"/>
            </a:endParaRPr>
          </a:p>
          <a:p>
            <a:pPr marL="79375" marR="824230" indent="-41275">
              <a:lnSpc>
                <a:spcPts val="4100"/>
              </a:lnSpc>
              <a:spcBef>
                <a:spcPts val="165"/>
              </a:spcBef>
              <a:buSzPct val="96000"/>
              <a:buAutoNum type="alphaUcPeriod" startAt="5"/>
              <a:tabLst>
                <a:tab pos="345440" algn="l"/>
              </a:tabLst>
            </a:pPr>
            <a:r>
              <a:rPr sz="2800" b="1" spc="-5" dirty="0">
                <a:latin typeface="Times New Roman" panose="02020603050405020304"/>
                <a:cs typeface="Times New Roman" panose="02020603050405020304"/>
              </a:rPr>
              <a:t>nptr=makeleaf(id, id.entry)  </a:t>
            </a:r>
            <a:r>
              <a:rPr sz="2800" b="1" dirty="0">
                <a:latin typeface="Times New Roman" panose="02020603050405020304"/>
                <a:cs typeface="Times New Roman" panose="02020603050405020304"/>
              </a:rPr>
              <a:t>F.nptr=makeleaf(num,</a:t>
            </a:r>
            <a:r>
              <a:rPr sz="2800" b="1" spc="-7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num.val)</a:t>
            </a:r>
            <a:endParaRPr sz="2800">
              <a:latin typeface="Times New Roman" panose="02020603050405020304"/>
              <a:cs typeface="Times New Roman" panose="020206030504050203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47</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301930"/>
            <a:ext cx="8284209" cy="563880"/>
          </a:xfrm>
          <a:prstGeom prst="rect">
            <a:avLst/>
          </a:prstGeom>
        </p:spPr>
        <p:txBody>
          <a:bodyPr vert="horz" wrap="square" lIns="0" tIns="16510" rIns="0" bIns="0" rtlCol="0">
            <a:spAutoFit/>
          </a:bodyPr>
          <a:lstStyle/>
          <a:p>
            <a:pPr marL="12700">
              <a:lnSpc>
                <a:spcPct val="100000"/>
              </a:lnSpc>
              <a:spcBef>
                <a:spcPts val="130"/>
              </a:spcBef>
            </a:pPr>
            <a:r>
              <a:rPr sz="3500" spc="95" dirty="0"/>
              <a:t>构造表达式语法树的语法制导定义（续）</a:t>
            </a:r>
            <a:endParaRPr sz="3500"/>
          </a:p>
        </p:txBody>
      </p:sp>
      <p:sp>
        <p:nvSpPr>
          <p:cNvPr id="6" name="object 6"/>
          <p:cNvSpPr txBox="1"/>
          <p:nvPr/>
        </p:nvSpPr>
        <p:spPr>
          <a:xfrm>
            <a:off x="307340" y="4921892"/>
            <a:ext cx="8334375" cy="1536065"/>
          </a:xfrm>
          <a:prstGeom prst="rect">
            <a:avLst/>
          </a:prstGeom>
        </p:spPr>
        <p:txBody>
          <a:bodyPr vert="horz" wrap="square" lIns="0" tIns="38100" rIns="0" bIns="0" rtlCol="0">
            <a:spAutoFit/>
          </a:bodyPr>
          <a:lstStyle/>
          <a:p>
            <a:pPr marL="355600" marR="5080" indent="-342900">
              <a:lnSpc>
                <a:spcPts val="2690"/>
              </a:lnSpc>
              <a:spcBef>
                <a:spcPts val="300"/>
              </a:spcBef>
              <a:buClr>
                <a:srgbClr val="0000FF"/>
              </a:buClr>
              <a:buSzPct val="72000"/>
              <a:buFont typeface="Arial" panose="020B0604020202020204"/>
              <a:buChar char="■"/>
              <a:tabLst>
                <a:tab pos="354965" algn="l"/>
                <a:tab pos="355600" algn="l"/>
              </a:tabLst>
            </a:pPr>
            <a:r>
              <a:rPr sz="3525" b="1" spc="75" baseline="1000" dirty="0">
                <a:solidFill>
                  <a:srgbClr val="FF3300"/>
                </a:solidFill>
                <a:latin typeface="黑体" panose="02010609060101010101" charset="-122"/>
                <a:cs typeface="黑体" panose="02010609060101010101" charset="-122"/>
              </a:rPr>
              <a:t>为了记录在构造过程中建立的子树</a:t>
            </a:r>
            <a:r>
              <a:rPr sz="3525" b="1" spc="67" baseline="1000" dirty="0">
                <a:latin typeface="黑体" panose="02010609060101010101" charset="-122"/>
                <a:cs typeface="黑体" panose="02010609060101010101" charset="-122"/>
              </a:rPr>
              <a:t>，为每个非终结符号引入 </a:t>
            </a:r>
            <a:r>
              <a:rPr sz="3525" b="1" spc="75" baseline="1000" dirty="0">
                <a:latin typeface="黑体" panose="02010609060101010101" charset="-122"/>
                <a:cs typeface="黑体" panose="02010609060101010101" charset="-122"/>
              </a:rPr>
              <a:t>一个</a:t>
            </a:r>
            <a:r>
              <a:rPr sz="3525" b="1" spc="75" baseline="1000" dirty="0">
                <a:solidFill>
                  <a:srgbClr val="0000FF"/>
                </a:solidFill>
                <a:latin typeface="黑体" panose="02010609060101010101" charset="-122"/>
                <a:cs typeface="黑体" panose="02010609060101010101" charset="-122"/>
              </a:rPr>
              <a:t>综合属</a:t>
            </a:r>
            <a:r>
              <a:rPr sz="3525" b="1" spc="60" baseline="1000" dirty="0">
                <a:solidFill>
                  <a:srgbClr val="0000FF"/>
                </a:solidFill>
                <a:latin typeface="黑体" panose="02010609060101010101" charset="-122"/>
                <a:cs typeface="黑体" panose="02010609060101010101" charset="-122"/>
              </a:rPr>
              <a:t>性</a:t>
            </a:r>
            <a:r>
              <a:rPr sz="3525" b="1" spc="-869" baseline="1000" dirty="0">
                <a:solidFill>
                  <a:srgbClr val="0000FF"/>
                </a:solidFill>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nptr</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355600" marR="271780" indent="-342900">
              <a:lnSpc>
                <a:spcPct val="101000"/>
              </a:lnSpc>
              <a:spcBef>
                <a:spcPts val="520"/>
              </a:spcBef>
              <a:buClr>
                <a:srgbClr val="0000FF"/>
              </a:buClr>
              <a:buSzPct val="71000"/>
              <a:buFont typeface="Arial" panose="020B0604020202020204"/>
              <a:buChar char="■"/>
              <a:tabLst>
                <a:tab pos="354965" algn="l"/>
                <a:tab pos="355600" algn="l"/>
              </a:tabLst>
            </a:pPr>
            <a:r>
              <a:rPr sz="2400" b="1" dirty="0">
                <a:latin typeface="Times New Roman" panose="02020603050405020304"/>
                <a:cs typeface="Times New Roman" panose="02020603050405020304"/>
              </a:rPr>
              <a:t>nptr</a:t>
            </a:r>
            <a:r>
              <a:rPr sz="2400" b="1" spc="-8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是一个指针，指向语法树中相应非终结符号产生的表 </a:t>
            </a:r>
            <a:r>
              <a:rPr sz="2350" b="1" spc="50" dirty="0">
                <a:latin typeface="黑体" panose="02010609060101010101" charset="-122"/>
                <a:cs typeface="黑体" panose="02010609060101010101" charset="-122"/>
              </a:rPr>
              <a:t>达式子树的根结点。</a:t>
            </a:r>
            <a:endParaRPr sz="2350">
              <a:latin typeface="黑体" panose="02010609060101010101" charset="-122"/>
              <a:cs typeface="黑体" panose="02010609060101010101" charset="-122"/>
            </a:endParaRPr>
          </a:p>
        </p:txBody>
      </p:sp>
      <p:graphicFrame>
        <p:nvGraphicFramePr>
          <p:cNvPr id="7" name="object 7"/>
          <p:cNvGraphicFramePr>
            <a:graphicFrameLocks noGrp="1"/>
          </p:cNvGraphicFramePr>
          <p:nvPr/>
        </p:nvGraphicFramePr>
        <p:xfrm>
          <a:off x="966787" y="1489022"/>
          <a:ext cx="7264400" cy="3153410"/>
        </p:xfrm>
        <a:graphic>
          <a:graphicData uri="http://schemas.openxmlformats.org/drawingml/2006/table">
            <a:tbl>
              <a:tblPr firstRow="1" bandRow="1">
                <a:tableStyleId>{2D5ABB26-0587-4C30-8999-92F81FD0307C}</a:tableStyleId>
              </a:tblPr>
              <a:tblGrid>
                <a:gridCol w="1481455"/>
                <a:gridCol w="5768975"/>
              </a:tblGrid>
              <a:tr h="474298">
                <a:tc>
                  <a:txBody>
                    <a:bodyPr/>
                    <a:lstStyle/>
                    <a:p>
                      <a:pPr marL="104140">
                        <a:lnSpc>
                          <a:spcPct val="100000"/>
                        </a:lnSpc>
                        <a:spcBef>
                          <a:spcPts val="715"/>
                        </a:spcBef>
                      </a:pPr>
                      <a:r>
                        <a:rPr sz="2400" b="1" dirty="0">
                          <a:latin typeface="Times New Roman" panose="02020603050405020304"/>
                          <a:cs typeface="Times New Roman" panose="02020603050405020304"/>
                        </a:rPr>
                        <a:t>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E</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a:txBody>
                  <a:tcPr marL="0" marR="0" marT="908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ts val="2795"/>
                        </a:lnSpc>
                        <a:spcBef>
                          <a:spcPts val="835"/>
                        </a:spcBef>
                      </a:pPr>
                      <a:r>
                        <a:rPr sz="2400" b="1" spc="-5" dirty="0">
                          <a:latin typeface="Times New Roman" panose="02020603050405020304"/>
                          <a:cs typeface="Times New Roman" panose="02020603050405020304"/>
                        </a:rPr>
                        <a:t>E.nptr= </a:t>
                      </a:r>
                      <a:r>
                        <a:rPr sz="2400" b="1" dirty="0">
                          <a:latin typeface="Times New Roman" panose="02020603050405020304"/>
                          <a:cs typeface="Times New Roman" panose="02020603050405020304"/>
                        </a:rPr>
                        <a:t>makenode(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 </a:t>
                      </a:r>
                      <a:r>
                        <a:rPr sz="2400" b="1" spc="-30" dirty="0">
                          <a:latin typeface="Times New Roman" panose="02020603050405020304"/>
                          <a:cs typeface="Times New Roman" panose="02020603050405020304"/>
                        </a:rPr>
                        <a:t>E</a:t>
                      </a:r>
                      <a:r>
                        <a:rPr sz="2400" b="1" spc="-44" baseline="-17000" dirty="0">
                          <a:latin typeface="Times New Roman" panose="02020603050405020304"/>
                          <a:cs typeface="Times New Roman" panose="02020603050405020304"/>
                        </a:rPr>
                        <a:t>1</a:t>
                      </a:r>
                      <a:r>
                        <a:rPr sz="2400" b="1" spc="-30" dirty="0">
                          <a:latin typeface="Times New Roman" panose="02020603050405020304"/>
                          <a:cs typeface="Times New Roman" panose="02020603050405020304"/>
                        </a:rPr>
                        <a:t>.nptr,</a:t>
                      </a:r>
                      <a:r>
                        <a:rPr sz="2400" b="1" spc="-60" dirty="0">
                          <a:latin typeface="Times New Roman" panose="02020603050405020304"/>
                          <a:cs typeface="Times New Roman" panose="02020603050405020304"/>
                        </a:rPr>
                        <a:t> </a:t>
                      </a:r>
                      <a:r>
                        <a:rPr sz="2400" b="1" spc="-30" dirty="0">
                          <a:latin typeface="Times New Roman" panose="02020603050405020304"/>
                          <a:cs typeface="Times New Roman" panose="02020603050405020304"/>
                        </a:rPr>
                        <a:t>T.nptr)</a:t>
                      </a:r>
                      <a:endParaRPr sz="2400">
                        <a:latin typeface="Times New Roman" panose="02020603050405020304"/>
                        <a:cs typeface="Times New Roman" panose="02020603050405020304"/>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2887">
                <a:tc>
                  <a:txBody>
                    <a:bodyPr/>
                    <a:lstStyle/>
                    <a:p>
                      <a:pPr marL="104140">
                        <a:lnSpc>
                          <a:spcPct val="100000"/>
                        </a:lnSpc>
                        <a:spcBef>
                          <a:spcPts val="485"/>
                        </a:spcBef>
                      </a:pPr>
                      <a:r>
                        <a:rPr sz="2400" b="1" spc="15" dirty="0">
                          <a:latin typeface="Times New Roman" panose="02020603050405020304"/>
                          <a:cs typeface="Times New Roman" panose="02020603050405020304"/>
                        </a:rPr>
                        <a:t>E</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485"/>
                        </a:spcBef>
                      </a:pPr>
                      <a:r>
                        <a:rPr sz="2400" b="1" spc="-20" dirty="0">
                          <a:latin typeface="Times New Roman" panose="02020603050405020304"/>
                          <a:cs typeface="Times New Roman" panose="02020603050405020304"/>
                        </a:rPr>
                        <a:t>E.nptr=T.nptr</a:t>
                      </a:r>
                      <a:endParaRPr sz="2400">
                        <a:latin typeface="Times New Roman" panose="02020603050405020304"/>
                        <a:cs typeface="Times New Roman" panose="02020603050405020304"/>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7710">
                <a:tc>
                  <a:txBody>
                    <a:bodyPr/>
                    <a:lstStyle/>
                    <a:p>
                      <a:pPr marL="104140">
                        <a:lnSpc>
                          <a:spcPct val="100000"/>
                        </a:lnSpc>
                        <a:spcBef>
                          <a:spcPts val="400"/>
                        </a:spcBef>
                      </a:pP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425"/>
                        </a:spcBef>
                      </a:pPr>
                      <a:r>
                        <a:rPr sz="2400" b="1" spc="-30" dirty="0">
                          <a:latin typeface="Times New Roman" panose="02020603050405020304"/>
                          <a:cs typeface="Times New Roman" panose="02020603050405020304"/>
                        </a:rPr>
                        <a:t>T.nptr= </a:t>
                      </a:r>
                      <a:r>
                        <a:rPr sz="2400" b="1" dirty="0">
                          <a:latin typeface="Times New Roman" panose="02020603050405020304"/>
                          <a:cs typeface="Times New Roman" panose="02020603050405020304"/>
                        </a:rPr>
                        <a:t>makenode(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 </a:t>
                      </a:r>
                      <a:r>
                        <a:rPr sz="2400" b="1" spc="-30" dirty="0">
                          <a:latin typeface="Times New Roman" panose="02020603050405020304"/>
                          <a:cs typeface="Times New Roman" panose="02020603050405020304"/>
                        </a:rPr>
                        <a:t>T</a:t>
                      </a:r>
                      <a:r>
                        <a:rPr sz="2400" b="1" spc="-44" baseline="-17000" dirty="0">
                          <a:latin typeface="Times New Roman" panose="02020603050405020304"/>
                          <a:cs typeface="Times New Roman" panose="02020603050405020304"/>
                        </a:rPr>
                        <a:t>1</a:t>
                      </a:r>
                      <a:r>
                        <a:rPr sz="2400" b="1" spc="-30" dirty="0">
                          <a:latin typeface="Times New Roman" panose="02020603050405020304"/>
                          <a:cs typeface="Times New Roman" panose="02020603050405020304"/>
                        </a:rPr>
                        <a:t>.nptr,</a:t>
                      </a:r>
                      <a:r>
                        <a:rPr sz="2400" b="1" spc="-40" dirty="0">
                          <a:latin typeface="Times New Roman" panose="02020603050405020304"/>
                          <a:cs typeface="Times New Roman" panose="02020603050405020304"/>
                        </a:rPr>
                        <a:t> </a:t>
                      </a:r>
                      <a:r>
                        <a:rPr sz="2400" b="1" spc="-35" dirty="0">
                          <a:latin typeface="Times New Roman" panose="02020603050405020304"/>
                          <a:cs typeface="Times New Roman" panose="02020603050405020304"/>
                        </a:rPr>
                        <a:t>F.nptr)</a:t>
                      </a:r>
                      <a:endParaRPr sz="2400">
                        <a:latin typeface="Times New Roman" panose="02020603050405020304"/>
                        <a:cs typeface="Times New Roman" panose="02020603050405020304"/>
                      </a:endParaRPr>
                    </a:p>
                  </a:txBody>
                  <a:tcPr marL="0" marR="0" marT="539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6063">
                <a:tc>
                  <a:txBody>
                    <a:bodyPr/>
                    <a:lstStyle/>
                    <a:p>
                      <a:pPr marL="104140">
                        <a:lnSpc>
                          <a:spcPct val="100000"/>
                        </a:lnSpc>
                        <a:spcBef>
                          <a:spcPts val="125"/>
                        </a:spcBef>
                      </a:pPr>
                      <a:r>
                        <a:rPr sz="2400" b="1" spc="15" dirty="0">
                          <a:latin typeface="Times New Roman" panose="02020603050405020304"/>
                          <a:cs typeface="Times New Roman" panose="02020603050405020304"/>
                        </a:rPr>
                        <a:t>T</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F</a:t>
                      </a:r>
                      <a:endParaRPr sz="2400">
                        <a:latin typeface="Times New Roman" panose="02020603050405020304"/>
                        <a:cs typeface="Times New Roman" panose="02020603050405020304"/>
                      </a:endParaRPr>
                    </a:p>
                  </a:txBody>
                  <a:tcPr marL="0" marR="0" marT="158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245"/>
                        </a:spcBef>
                      </a:pPr>
                      <a:r>
                        <a:rPr sz="2400" b="1" spc="-30" dirty="0">
                          <a:latin typeface="Times New Roman" panose="02020603050405020304"/>
                          <a:cs typeface="Times New Roman" panose="02020603050405020304"/>
                        </a:rPr>
                        <a:t>T.nptr=</a:t>
                      </a:r>
                      <a:r>
                        <a:rPr sz="2400" b="1" spc="-15" dirty="0">
                          <a:latin typeface="Times New Roman" panose="02020603050405020304"/>
                          <a:cs typeface="Times New Roman" panose="02020603050405020304"/>
                        </a:rPr>
                        <a:t> </a:t>
                      </a:r>
                      <a:r>
                        <a:rPr sz="2400" b="1" spc="-40" dirty="0">
                          <a:latin typeface="Times New Roman" panose="02020603050405020304"/>
                          <a:cs typeface="Times New Roman" panose="02020603050405020304"/>
                        </a:rPr>
                        <a:t>F.nptr</a:t>
                      </a:r>
                      <a:endParaRPr sz="2400">
                        <a:latin typeface="Times New Roman" panose="02020603050405020304"/>
                        <a:cs typeface="Times New Roman" panose="02020603050405020304"/>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4773">
                <a:tc>
                  <a:txBody>
                    <a:bodyPr/>
                    <a:lstStyle/>
                    <a:p>
                      <a:pPr marL="104140">
                        <a:lnSpc>
                          <a:spcPts val="2840"/>
                        </a:lnSpc>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ts val="2865"/>
                        </a:lnSpc>
                      </a:pPr>
                      <a:r>
                        <a:rPr sz="2400" b="1" spc="-35" dirty="0">
                          <a:latin typeface="Times New Roman" panose="02020603050405020304"/>
                          <a:cs typeface="Times New Roman" panose="02020603050405020304"/>
                        </a:rPr>
                        <a:t>F.nptr=</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E.nptr</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5128">
                <a:tc>
                  <a:txBody>
                    <a:bodyPr/>
                    <a:lstStyle/>
                    <a:p>
                      <a:pPr marL="104140">
                        <a:lnSpc>
                          <a:spcPts val="2825"/>
                        </a:lnSpc>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id</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65"/>
                        </a:spcBef>
                      </a:pPr>
                      <a:r>
                        <a:rPr sz="2400" b="1" spc="-35" dirty="0">
                          <a:latin typeface="Times New Roman" panose="02020603050405020304"/>
                          <a:cs typeface="Times New Roman" panose="02020603050405020304"/>
                        </a:rPr>
                        <a:t>F.nptr= </a:t>
                      </a:r>
                      <a:r>
                        <a:rPr sz="2400" b="1" spc="-5" dirty="0">
                          <a:latin typeface="Times New Roman" panose="02020603050405020304"/>
                          <a:cs typeface="Times New Roman" panose="02020603050405020304"/>
                        </a:rPr>
                        <a:t>makeleaf(id,</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id.entry)</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3006">
                <a:tc>
                  <a:txBody>
                    <a:bodyPr/>
                    <a:lstStyle/>
                    <a:p>
                      <a:pPr marL="104140">
                        <a:lnSpc>
                          <a:spcPct val="100000"/>
                        </a:lnSpc>
                        <a:spcBef>
                          <a:spcPts val="235"/>
                        </a:spcBef>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num</a:t>
                      </a:r>
                      <a:endParaRPr sz="2400">
                        <a:latin typeface="Times New Roman" panose="02020603050405020304"/>
                        <a:cs typeface="Times New Roman" panose="02020603050405020304"/>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8435">
                        <a:lnSpc>
                          <a:spcPct val="100000"/>
                        </a:lnSpc>
                        <a:spcBef>
                          <a:spcPts val="260"/>
                        </a:spcBef>
                      </a:pPr>
                      <a:r>
                        <a:rPr sz="2400" b="1" spc="-35" dirty="0">
                          <a:latin typeface="Times New Roman" panose="02020603050405020304"/>
                          <a:cs typeface="Times New Roman" panose="02020603050405020304"/>
                        </a:rPr>
                        <a:t>F.nptr= </a:t>
                      </a:r>
                      <a:r>
                        <a:rPr sz="2400" b="1" spc="-5" dirty="0">
                          <a:latin typeface="Times New Roman" panose="02020603050405020304"/>
                          <a:cs typeface="Times New Roman" panose="02020603050405020304"/>
                        </a:rPr>
                        <a:t>makeleaf(num,</a:t>
                      </a:r>
                      <a:r>
                        <a:rPr sz="2400" b="1" spc="2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num.val)</a:t>
                      </a:r>
                      <a:endParaRPr sz="2400">
                        <a:latin typeface="Times New Roman" panose="02020603050405020304"/>
                        <a:cs typeface="Times New Roman" panose="02020603050405020304"/>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1062989" y="1141686"/>
            <a:ext cx="3069590" cy="384175"/>
          </a:xfrm>
          <a:prstGeom prst="rect">
            <a:avLst/>
          </a:prstGeom>
        </p:spPr>
        <p:txBody>
          <a:bodyPr vert="horz" wrap="square" lIns="0" tIns="12700" rIns="0" bIns="0" rtlCol="0">
            <a:spAutoFit/>
          </a:bodyPr>
          <a:lstStyle/>
          <a:p>
            <a:pPr marL="12700">
              <a:lnSpc>
                <a:spcPct val="100000"/>
              </a:lnSpc>
              <a:spcBef>
                <a:spcPts val="100"/>
              </a:spcBef>
              <a:tabLst>
                <a:tab pos="1830705" algn="l"/>
              </a:tabLst>
            </a:pPr>
            <a:r>
              <a:rPr sz="2350" b="1" spc="50" dirty="0">
                <a:latin typeface="黑体" panose="02010609060101010101" charset="-122"/>
                <a:cs typeface="黑体" panose="02010609060101010101" charset="-122"/>
              </a:rPr>
              <a:t>产生</a:t>
            </a:r>
            <a:r>
              <a:rPr sz="2350" b="1" spc="40" dirty="0">
                <a:latin typeface="黑体" panose="02010609060101010101" charset="-122"/>
                <a:cs typeface="黑体" panose="02010609060101010101" charset="-122"/>
              </a:rPr>
              <a:t>式</a:t>
            </a:r>
            <a:r>
              <a:rPr sz="2350" b="1" dirty="0">
                <a:latin typeface="黑体" panose="02010609060101010101" charset="-122"/>
                <a:cs typeface="黑体" panose="02010609060101010101" charset="-122"/>
              </a:rPr>
              <a:t>	</a:t>
            </a:r>
            <a:r>
              <a:rPr sz="3525" b="1" spc="75" baseline="1000" dirty="0">
                <a:latin typeface="黑体" panose="02010609060101010101" charset="-122"/>
                <a:cs typeface="黑体" panose="02010609060101010101" charset="-122"/>
              </a:rPr>
              <a:t>语义规则</a:t>
            </a:r>
            <a:endParaRPr sz="3525" baseline="1000">
              <a:latin typeface="黑体" panose="02010609060101010101" charset="-122"/>
              <a:cs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48</a:t>
            </a:r>
            <a:endParaRPr sz="1400">
              <a:latin typeface="Times New Roman" panose="02020603050405020304"/>
              <a:cs typeface="Times New Roman" panose="02020603050405020304"/>
            </a:endParaRPr>
          </a:p>
        </p:txBody>
      </p:sp>
      <p:sp>
        <p:nvSpPr>
          <p:cNvPr id="5" name="object 5"/>
          <p:cNvSpPr/>
          <p:nvPr/>
        </p:nvSpPr>
        <p:spPr>
          <a:xfrm>
            <a:off x="161925" y="3924300"/>
            <a:ext cx="5266055" cy="2835275"/>
          </a:xfrm>
          <a:custGeom>
            <a:avLst/>
            <a:gdLst/>
            <a:ahLst/>
            <a:cxnLst/>
            <a:rect l="l" t="t" r="r" b="b"/>
            <a:pathLst>
              <a:path w="5266055" h="2835275">
                <a:moveTo>
                  <a:pt x="3855690" y="0"/>
                </a:moveTo>
                <a:lnTo>
                  <a:pt x="2196983" y="0"/>
                </a:lnTo>
                <a:lnTo>
                  <a:pt x="0" y="900112"/>
                </a:lnTo>
                <a:lnTo>
                  <a:pt x="0" y="2835274"/>
                </a:lnTo>
                <a:lnTo>
                  <a:pt x="5265737" y="2835274"/>
                </a:lnTo>
                <a:lnTo>
                  <a:pt x="5265737" y="1844674"/>
                </a:lnTo>
                <a:lnTo>
                  <a:pt x="3855690" y="0"/>
                </a:lnTo>
                <a:close/>
              </a:path>
            </a:pathLst>
          </a:custGeom>
          <a:solidFill>
            <a:srgbClr val="FFFF00"/>
          </a:solidFill>
        </p:spPr>
        <p:txBody>
          <a:bodyPr wrap="square" lIns="0" tIns="0" rIns="0" bIns="0" rtlCol="0"/>
          <a:lstStyle/>
          <a:p/>
        </p:txBody>
      </p:sp>
      <p:sp>
        <p:nvSpPr>
          <p:cNvPr id="6" name="object 6"/>
          <p:cNvSpPr txBox="1">
            <a:spLocks noGrp="1"/>
          </p:cNvSpPr>
          <p:nvPr>
            <p:ph type="title"/>
          </p:nvPr>
        </p:nvSpPr>
        <p:spPr>
          <a:xfrm>
            <a:off x="383540" y="145795"/>
            <a:ext cx="6285230" cy="574040"/>
          </a:xfrm>
          <a:prstGeom prst="rect">
            <a:avLst/>
          </a:prstGeom>
        </p:spPr>
        <p:txBody>
          <a:bodyPr vert="horz" wrap="square" lIns="0" tIns="12700" rIns="0" bIns="0" rtlCol="0">
            <a:spAutoFit/>
          </a:bodyPr>
          <a:lstStyle/>
          <a:p>
            <a:pPr marL="12700">
              <a:lnSpc>
                <a:spcPct val="100000"/>
              </a:lnSpc>
              <a:spcBef>
                <a:spcPts val="100"/>
              </a:spcBef>
            </a:pPr>
            <a:r>
              <a:rPr sz="3500" spc="95" dirty="0"/>
              <a:t>表达式</a:t>
            </a:r>
            <a:r>
              <a:rPr sz="3600" spc="-5" dirty="0">
                <a:latin typeface="Verdana" panose="020B0604030504040204"/>
                <a:cs typeface="Verdana" panose="020B0604030504040204"/>
              </a:rPr>
              <a:t>a*4+b</a:t>
            </a:r>
            <a:r>
              <a:rPr sz="3500" spc="95" dirty="0"/>
              <a:t>的语法树的构造</a:t>
            </a:r>
            <a:endParaRPr sz="3500">
              <a:latin typeface="Verdana" panose="020B0604030504040204"/>
              <a:cs typeface="Verdana" panose="020B0604030504040204"/>
            </a:endParaRPr>
          </a:p>
        </p:txBody>
      </p:sp>
      <p:sp>
        <p:nvSpPr>
          <p:cNvPr id="7" name="object 7"/>
          <p:cNvSpPr/>
          <p:nvPr/>
        </p:nvSpPr>
        <p:spPr>
          <a:xfrm>
            <a:off x="2243137" y="5768975"/>
            <a:ext cx="1024255" cy="349250"/>
          </a:xfrm>
          <a:custGeom>
            <a:avLst/>
            <a:gdLst/>
            <a:ahLst/>
            <a:cxnLst/>
            <a:rect l="l" t="t" r="r" b="b"/>
            <a:pathLst>
              <a:path w="1024254" h="349250">
                <a:moveTo>
                  <a:pt x="0" y="0"/>
                </a:moveTo>
                <a:lnTo>
                  <a:pt x="1023937" y="0"/>
                </a:lnTo>
                <a:lnTo>
                  <a:pt x="1023937" y="349250"/>
                </a:lnTo>
                <a:lnTo>
                  <a:pt x="0" y="349250"/>
                </a:lnTo>
                <a:lnTo>
                  <a:pt x="0" y="0"/>
                </a:lnTo>
                <a:close/>
              </a:path>
            </a:pathLst>
          </a:custGeom>
          <a:ln w="15875">
            <a:solidFill>
              <a:srgbClr val="000000"/>
            </a:solidFill>
          </a:ln>
        </p:spPr>
        <p:txBody>
          <a:bodyPr wrap="square" lIns="0" tIns="0" rIns="0" bIns="0" rtlCol="0"/>
          <a:lstStyle/>
          <a:p/>
        </p:txBody>
      </p:sp>
      <p:sp>
        <p:nvSpPr>
          <p:cNvPr id="8" name="object 8"/>
          <p:cNvSpPr txBox="1"/>
          <p:nvPr/>
        </p:nvSpPr>
        <p:spPr>
          <a:xfrm>
            <a:off x="2243137" y="5768975"/>
            <a:ext cx="507365" cy="349250"/>
          </a:xfrm>
          <a:prstGeom prst="rect">
            <a:avLst/>
          </a:prstGeom>
          <a:ln w="17462">
            <a:solidFill>
              <a:srgbClr val="000000"/>
            </a:solidFill>
          </a:ln>
        </p:spPr>
        <p:txBody>
          <a:bodyPr vert="horz" wrap="square" lIns="0" tIns="45720" rIns="0" bIns="0" rtlCol="0">
            <a:spAutoFit/>
          </a:bodyPr>
          <a:lstStyle/>
          <a:p>
            <a:pPr marL="60325">
              <a:lnSpc>
                <a:spcPct val="100000"/>
              </a:lnSpc>
              <a:spcBef>
                <a:spcPts val="360"/>
              </a:spcBef>
            </a:pPr>
            <a:r>
              <a:rPr sz="1900" b="1" dirty="0">
                <a:latin typeface="Times New Roman" panose="02020603050405020304"/>
                <a:cs typeface="Times New Roman" panose="02020603050405020304"/>
              </a:rPr>
              <a:t>nu</a:t>
            </a:r>
            <a:endParaRPr sz="1900">
              <a:latin typeface="Times New Roman" panose="02020603050405020304"/>
              <a:cs typeface="Times New Roman" panose="02020603050405020304"/>
            </a:endParaRPr>
          </a:p>
        </p:txBody>
      </p:sp>
      <p:sp>
        <p:nvSpPr>
          <p:cNvPr id="9" name="object 9"/>
          <p:cNvSpPr txBox="1"/>
          <p:nvPr/>
        </p:nvSpPr>
        <p:spPr>
          <a:xfrm>
            <a:off x="2573332" y="5802376"/>
            <a:ext cx="636905" cy="314960"/>
          </a:xfrm>
          <a:prstGeom prst="rect">
            <a:avLst/>
          </a:prstGeom>
        </p:spPr>
        <p:txBody>
          <a:bodyPr vert="horz" wrap="square" lIns="0" tIns="12700" rIns="0" bIns="0" rtlCol="0">
            <a:spAutoFit/>
          </a:bodyPr>
          <a:lstStyle/>
          <a:p>
            <a:pPr>
              <a:lnSpc>
                <a:spcPct val="100000"/>
              </a:lnSpc>
              <a:spcBef>
                <a:spcPts val="100"/>
              </a:spcBef>
              <a:tabLst>
                <a:tab pos="502920" algn="l"/>
              </a:tabLst>
            </a:pPr>
            <a:r>
              <a:rPr sz="1900" b="1" dirty="0">
                <a:latin typeface="Times New Roman" panose="02020603050405020304"/>
                <a:cs typeface="Times New Roman" panose="02020603050405020304"/>
              </a:rPr>
              <a:t>m	4</a:t>
            </a:r>
            <a:endParaRPr sz="1900">
              <a:latin typeface="Times New Roman" panose="02020603050405020304"/>
              <a:cs typeface="Times New Roman" panose="02020603050405020304"/>
            </a:endParaRPr>
          </a:p>
        </p:txBody>
      </p:sp>
      <p:sp>
        <p:nvSpPr>
          <p:cNvPr id="10" name="object 10"/>
          <p:cNvSpPr/>
          <p:nvPr/>
        </p:nvSpPr>
        <p:spPr>
          <a:xfrm>
            <a:off x="2749550" y="5773737"/>
            <a:ext cx="1905" cy="351155"/>
          </a:xfrm>
          <a:custGeom>
            <a:avLst/>
            <a:gdLst/>
            <a:ahLst/>
            <a:cxnLst/>
            <a:rect l="l" t="t" r="r" b="b"/>
            <a:pathLst>
              <a:path w="1905" h="351154">
                <a:moveTo>
                  <a:pt x="0" y="0"/>
                </a:moveTo>
                <a:lnTo>
                  <a:pt x="1587" y="350838"/>
                </a:lnTo>
              </a:path>
            </a:pathLst>
          </a:custGeom>
          <a:ln w="15875">
            <a:solidFill>
              <a:srgbClr val="000000"/>
            </a:solidFill>
          </a:ln>
        </p:spPr>
        <p:txBody>
          <a:bodyPr wrap="square" lIns="0" tIns="0" rIns="0" bIns="0" rtlCol="0"/>
          <a:lstStyle/>
          <a:p/>
        </p:txBody>
      </p:sp>
      <p:sp>
        <p:nvSpPr>
          <p:cNvPr id="11" name="object 11"/>
          <p:cNvSpPr/>
          <p:nvPr/>
        </p:nvSpPr>
        <p:spPr>
          <a:xfrm>
            <a:off x="206375" y="5768975"/>
            <a:ext cx="1022350" cy="349250"/>
          </a:xfrm>
          <a:custGeom>
            <a:avLst/>
            <a:gdLst/>
            <a:ahLst/>
            <a:cxnLst/>
            <a:rect l="l" t="t" r="r" b="b"/>
            <a:pathLst>
              <a:path w="1022350" h="349250">
                <a:moveTo>
                  <a:pt x="0" y="0"/>
                </a:moveTo>
                <a:lnTo>
                  <a:pt x="1022350" y="0"/>
                </a:lnTo>
                <a:lnTo>
                  <a:pt x="1022350" y="349250"/>
                </a:lnTo>
                <a:lnTo>
                  <a:pt x="0" y="349250"/>
                </a:lnTo>
                <a:lnTo>
                  <a:pt x="0" y="0"/>
                </a:lnTo>
                <a:close/>
              </a:path>
            </a:pathLst>
          </a:custGeom>
          <a:ln w="15875">
            <a:solidFill>
              <a:srgbClr val="000000"/>
            </a:solidFill>
          </a:ln>
        </p:spPr>
        <p:txBody>
          <a:bodyPr wrap="square" lIns="0" tIns="0" rIns="0" bIns="0" rtlCol="0"/>
          <a:lstStyle/>
          <a:p/>
        </p:txBody>
      </p:sp>
      <p:sp>
        <p:nvSpPr>
          <p:cNvPr id="12" name="object 12"/>
          <p:cNvSpPr txBox="1"/>
          <p:nvPr/>
        </p:nvSpPr>
        <p:spPr>
          <a:xfrm>
            <a:off x="206375" y="5768975"/>
            <a:ext cx="507365" cy="349250"/>
          </a:xfrm>
          <a:prstGeom prst="rect">
            <a:avLst/>
          </a:prstGeom>
          <a:ln w="17463">
            <a:solidFill>
              <a:srgbClr val="000000"/>
            </a:solidFill>
          </a:ln>
        </p:spPr>
        <p:txBody>
          <a:bodyPr vert="horz" wrap="square" lIns="0" tIns="45720" rIns="0" bIns="0" rtlCol="0">
            <a:spAutoFit/>
          </a:bodyPr>
          <a:lstStyle/>
          <a:p>
            <a:pPr marL="191770">
              <a:lnSpc>
                <a:spcPct val="100000"/>
              </a:lnSpc>
              <a:spcBef>
                <a:spcPts val="360"/>
              </a:spcBef>
            </a:pPr>
            <a:r>
              <a:rPr sz="1900" b="1" spc="-5" dirty="0">
                <a:latin typeface="Times New Roman" panose="02020603050405020304"/>
                <a:cs typeface="Times New Roman" panose="02020603050405020304"/>
              </a:rPr>
              <a:t>id</a:t>
            </a:r>
            <a:endParaRPr sz="1900">
              <a:latin typeface="Times New Roman" panose="02020603050405020304"/>
              <a:cs typeface="Times New Roman" panose="02020603050405020304"/>
            </a:endParaRPr>
          </a:p>
        </p:txBody>
      </p:sp>
      <p:sp>
        <p:nvSpPr>
          <p:cNvPr id="13" name="object 13"/>
          <p:cNvSpPr/>
          <p:nvPr/>
        </p:nvSpPr>
        <p:spPr>
          <a:xfrm>
            <a:off x="976312" y="5934075"/>
            <a:ext cx="1905" cy="379730"/>
          </a:xfrm>
          <a:custGeom>
            <a:avLst/>
            <a:gdLst/>
            <a:ahLst/>
            <a:cxnLst/>
            <a:rect l="l" t="t" r="r" b="b"/>
            <a:pathLst>
              <a:path w="1905" h="379729">
                <a:moveTo>
                  <a:pt x="0" y="0"/>
                </a:moveTo>
                <a:lnTo>
                  <a:pt x="1588" y="379413"/>
                </a:lnTo>
              </a:path>
            </a:pathLst>
          </a:custGeom>
          <a:ln w="15875">
            <a:solidFill>
              <a:srgbClr val="000000"/>
            </a:solidFill>
          </a:ln>
        </p:spPr>
        <p:txBody>
          <a:bodyPr wrap="square" lIns="0" tIns="0" rIns="0" bIns="0" rtlCol="0"/>
          <a:lstStyle/>
          <a:p/>
        </p:txBody>
      </p:sp>
      <p:sp>
        <p:nvSpPr>
          <p:cNvPr id="14" name="object 14"/>
          <p:cNvSpPr/>
          <p:nvPr/>
        </p:nvSpPr>
        <p:spPr>
          <a:xfrm>
            <a:off x="923925" y="6280150"/>
            <a:ext cx="103188" cy="115888"/>
          </a:xfrm>
          <a:prstGeom prst="rect">
            <a:avLst/>
          </a:prstGeom>
          <a:blipFill>
            <a:blip r:embed="rId1" cstate="print"/>
            <a:stretch>
              <a:fillRect/>
            </a:stretch>
          </a:blipFill>
        </p:spPr>
        <p:txBody>
          <a:bodyPr wrap="square" lIns="0" tIns="0" rIns="0" bIns="0" rtlCol="0"/>
          <a:lstStyle/>
          <a:p/>
        </p:txBody>
      </p:sp>
      <p:sp>
        <p:nvSpPr>
          <p:cNvPr id="15" name="object 15"/>
          <p:cNvSpPr txBox="1"/>
          <p:nvPr/>
        </p:nvSpPr>
        <p:spPr>
          <a:xfrm>
            <a:off x="247650" y="6454647"/>
            <a:ext cx="1846580" cy="314960"/>
          </a:xfrm>
          <a:prstGeom prst="rect">
            <a:avLst/>
          </a:prstGeom>
        </p:spPr>
        <p:txBody>
          <a:bodyPr vert="horz" wrap="square" lIns="0" tIns="12700" rIns="0" bIns="0" rtlCol="0">
            <a:spAutoFit/>
          </a:bodyPr>
          <a:lstStyle/>
          <a:p>
            <a:pPr marL="12700">
              <a:lnSpc>
                <a:spcPct val="100000"/>
              </a:lnSpc>
              <a:spcBef>
                <a:spcPts val="100"/>
              </a:spcBef>
            </a:pPr>
            <a:r>
              <a:rPr sz="1850" b="1" spc="50" dirty="0">
                <a:latin typeface="宋体" panose="02010600030101010101" pitchFamily="2" charset="-122"/>
                <a:cs typeface="宋体" panose="02010600030101010101" pitchFamily="2" charset="-122"/>
              </a:rPr>
              <a:t>符号表中</a:t>
            </a:r>
            <a:r>
              <a:rPr sz="1900" b="1" dirty="0">
                <a:latin typeface="Times New Roman" panose="02020603050405020304"/>
                <a:cs typeface="Times New Roman" panose="02020603050405020304"/>
              </a:rPr>
              <a:t>a</a:t>
            </a:r>
            <a:r>
              <a:rPr sz="1850" b="1" spc="50" dirty="0">
                <a:latin typeface="宋体" panose="02010600030101010101" pitchFamily="2" charset="-122"/>
                <a:cs typeface="宋体" panose="02010600030101010101" pitchFamily="2" charset="-122"/>
              </a:rPr>
              <a:t>的入口</a:t>
            </a:r>
            <a:endParaRPr sz="1850">
              <a:latin typeface="宋体" panose="02010600030101010101" pitchFamily="2" charset="-122"/>
              <a:cs typeface="宋体" panose="02010600030101010101" pitchFamily="2" charset="-122"/>
            </a:endParaRPr>
          </a:p>
        </p:txBody>
      </p:sp>
      <p:sp>
        <p:nvSpPr>
          <p:cNvPr id="16" name="object 16"/>
          <p:cNvSpPr txBox="1"/>
          <p:nvPr/>
        </p:nvSpPr>
        <p:spPr>
          <a:xfrm>
            <a:off x="687387" y="3905091"/>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a</a:t>
            </a:r>
            <a:endParaRPr sz="1850">
              <a:latin typeface="宋体" panose="02010600030101010101" pitchFamily="2" charset="-122"/>
              <a:cs typeface="宋体" panose="02010600030101010101" pitchFamily="2" charset="-122"/>
            </a:endParaRPr>
          </a:p>
        </p:txBody>
      </p:sp>
      <p:sp>
        <p:nvSpPr>
          <p:cNvPr id="17" name="object 17"/>
          <p:cNvSpPr txBox="1"/>
          <p:nvPr/>
        </p:nvSpPr>
        <p:spPr>
          <a:xfrm>
            <a:off x="4835525" y="2600547"/>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b</a:t>
            </a:r>
            <a:endParaRPr sz="1850">
              <a:latin typeface="宋体" panose="02010600030101010101" pitchFamily="2" charset="-122"/>
              <a:cs typeface="宋体" panose="02010600030101010101" pitchFamily="2" charset="-122"/>
            </a:endParaRPr>
          </a:p>
        </p:txBody>
      </p:sp>
      <p:sp>
        <p:nvSpPr>
          <p:cNvPr id="18" name="object 18"/>
          <p:cNvSpPr txBox="1"/>
          <p:nvPr/>
        </p:nvSpPr>
        <p:spPr>
          <a:xfrm>
            <a:off x="3106737" y="3322923"/>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4</a:t>
            </a:r>
            <a:endParaRPr sz="1850">
              <a:latin typeface="宋体" panose="02010600030101010101" pitchFamily="2" charset="-122"/>
              <a:cs typeface="宋体" panose="02010600030101010101" pitchFamily="2" charset="-122"/>
            </a:endParaRPr>
          </a:p>
        </p:txBody>
      </p:sp>
      <p:sp>
        <p:nvSpPr>
          <p:cNvPr id="19" name="object 19"/>
          <p:cNvSpPr/>
          <p:nvPr/>
        </p:nvSpPr>
        <p:spPr>
          <a:xfrm>
            <a:off x="4932361" y="2395537"/>
            <a:ext cx="0" cy="224154"/>
          </a:xfrm>
          <a:custGeom>
            <a:avLst/>
            <a:gdLst/>
            <a:ahLst/>
            <a:cxnLst/>
            <a:rect l="l" t="t" r="r" b="b"/>
            <a:pathLst>
              <a:path h="224155">
                <a:moveTo>
                  <a:pt x="1" y="0"/>
                </a:moveTo>
                <a:lnTo>
                  <a:pt x="0" y="223837"/>
                </a:lnTo>
              </a:path>
            </a:pathLst>
          </a:custGeom>
          <a:ln w="9525">
            <a:solidFill>
              <a:srgbClr val="000000"/>
            </a:solidFill>
          </a:ln>
        </p:spPr>
        <p:txBody>
          <a:bodyPr wrap="square" lIns="0" tIns="0" rIns="0" bIns="0" rtlCol="0"/>
          <a:lstStyle/>
          <a:p/>
        </p:txBody>
      </p:sp>
      <p:sp>
        <p:nvSpPr>
          <p:cNvPr id="20" name="object 20"/>
          <p:cNvSpPr/>
          <p:nvPr/>
        </p:nvSpPr>
        <p:spPr>
          <a:xfrm>
            <a:off x="790575" y="3721100"/>
            <a:ext cx="0" cy="271780"/>
          </a:xfrm>
          <a:custGeom>
            <a:avLst/>
            <a:gdLst/>
            <a:ahLst/>
            <a:cxnLst/>
            <a:rect l="l" t="t" r="r" b="b"/>
            <a:pathLst>
              <a:path h="271779">
                <a:moveTo>
                  <a:pt x="0" y="0"/>
                </a:moveTo>
                <a:lnTo>
                  <a:pt x="1" y="271463"/>
                </a:lnTo>
              </a:path>
            </a:pathLst>
          </a:custGeom>
          <a:ln w="9525">
            <a:solidFill>
              <a:srgbClr val="000000"/>
            </a:solidFill>
          </a:ln>
        </p:spPr>
        <p:txBody>
          <a:bodyPr wrap="square" lIns="0" tIns="0" rIns="0" bIns="0" rtlCol="0"/>
          <a:lstStyle/>
          <a:p/>
        </p:txBody>
      </p:sp>
      <p:sp>
        <p:nvSpPr>
          <p:cNvPr id="21" name="object 21"/>
          <p:cNvSpPr/>
          <p:nvPr/>
        </p:nvSpPr>
        <p:spPr>
          <a:xfrm>
            <a:off x="2033587" y="2393950"/>
            <a:ext cx="0" cy="306070"/>
          </a:xfrm>
          <a:custGeom>
            <a:avLst/>
            <a:gdLst/>
            <a:ahLst/>
            <a:cxnLst/>
            <a:rect l="l" t="t" r="r" b="b"/>
            <a:pathLst>
              <a:path h="306069">
                <a:moveTo>
                  <a:pt x="0" y="0"/>
                </a:moveTo>
                <a:lnTo>
                  <a:pt x="1" y="305594"/>
                </a:lnTo>
              </a:path>
            </a:pathLst>
          </a:custGeom>
          <a:ln w="9525">
            <a:solidFill>
              <a:srgbClr val="000000"/>
            </a:solidFill>
          </a:ln>
        </p:spPr>
        <p:txBody>
          <a:bodyPr wrap="square" lIns="0" tIns="0" rIns="0" bIns="0" rtlCol="0"/>
          <a:lstStyle/>
          <a:p/>
        </p:txBody>
      </p:sp>
      <p:sp>
        <p:nvSpPr>
          <p:cNvPr id="22" name="object 22"/>
          <p:cNvSpPr/>
          <p:nvPr/>
        </p:nvSpPr>
        <p:spPr>
          <a:xfrm>
            <a:off x="2033587" y="2393950"/>
            <a:ext cx="1143000" cy="367030"/>
          </a:xfrm>
          <a:custGeom>
            <a:avLst/>
            <a:gdLst/>
            <a:ahLst/>
            <a:cxnLst/>
            <a:rect l="l" t="t" r="r" b="b"/>
            <a:pathLst>
              <a:path w="1143000" h="367030">
                <a:moveTo>
                  <a:pt x="0" y="0"/>
                </a:moveTo>
                <a:lnTo>
                  <a:pt x="1143000" y="366713"/>
                </a:lnTo>
              </a:path>
            </a:pathLst>
          </a:custGeom>
          <a:ln w="9525">
            <a:solidFill>
              <a:srgbClr val="000000"/>
            </a:solidFill>
          </a:ln>
        </p:spPr>
        <p:txBody>
          <a:bodyPr wrap="square" lIns="0" tIns="0" rIns="0" bIns="0" rtlCol="0"/>
          <a:lstStyle/>
          <a:p/>
        </p:txBody>
      </p:sp>
      <p:sp>
        <p:nvSpPr>
          <p:cNvPr id="23" name="object 23"/>
          <p:cNvSpPr/>
          <p:nvPr/>
        </p:nvSpPr>
        <p:spPr>
          <a:xfrm>
            <a:off x="814387" y="2393950"/>
            <a:ext cx="1219200" cy="367030"/>
          </a:xfrm>
          <a:custGeom>
            <a:avLst/>
            <a:gdLst/>
            <a:ahLst/>
            <a:cxnLst/>
            <a:rect l="l" t="t" r="r" b="b"/>
            <a:pathLst>
              <a:path w="1219200" h="367030">
                <a:moveTo>
                  <a:pt x="1219200" y="0"/>
                </a:moveTo>
                <a:lnTo>
                  <a:pt x="0" y="366713"/>
                </a:lnTo>
              </a:path>
            </a:pathLst>
          </a:custGeom>
          <a:ln w="9525">
            <a:solidFill>
              <a:srgbClr val="000000"/>
            </a:solidFill>
          </a:ln>
        </p:spPr>
        <p:txBody>
          <a:bodyPr wrap="square" lIns="0" tIns="0" rIns="0" bIns="0" rtlCol="0"/>
          <a:lstStyle/>
          <a:p/>
        </p:txBody>
      </p:sp>
      <p:sp>
        <p:nvSpPr>
          <p:cNvPr id="24" name="object 24"/>
          <p:cNvSpPr/>
          <p:nvPr/>
        </p:nvSpPr>
        <p:spPr>
          <a:xfrm>
            <a:off x="3481540" y="1219200"/>
            <a:ext cx="0" cy="266065"/>
          </a:xfrm>
          <a:custGeom>
            <a:avLst/>
            <a:gdLst/>
            <a:ahLst/>
            <a:cxnLst/>
            <a:rect l="l" t="t" r="r" b="b"/>
            <a:pathLst>
              <a:path h="266065">
                <a:moveTo>
                  <a:pt x="0" y="0"/>
                </a:moveTo>
                <a:lnTo>
                  <a:pt x="1" y="265907"/>
                </a:lnTo>
              </a:path>
            </a:pathLst>
          </a:custGeom>
          <a:ln w="9525">
            <a:solidFill>
              <a:srgbClr val="000000"/>
            </a:solidFill>
          </a:ln>
        </p:spPr>
        <p:txBody>
          <a:bodyPr wrap="square" lIns="0" tIns="0" rIns="0" bIns="0" rtlCol="0"/>
          <a:lstStyle/>
          <a:p/>
        </p:txBody>
      </p:sp>
      <p:sp>
        <p:nvSpPr>
          <p:cNvPr id="25" name="object 25"/>
          <p:cNvSpPr/>
          <p:nvPr/>
        </p:nvSpPr>
        <p:spPr>
          <a:xfrm>
            <a:off x="3481540" y="1219200"/>
            <a:ext cx="1290955" cy="319405"/>
          </a:xfrm>
          <a:custGeom>
            <a:avLst/>
            <a:gdLst/>
            <a:ahLst/>
            <a:cxnLst/>
            <a:rect l="l" t="t" r="r" b="b"/>
            <a:pathLst>
              <a:path w="1290954" h="319405">
                <a:moveTo>
                  <a:pt x="0" y="0"/>
                </a:moveTo>
                <a:lnTo>
                  <a:pt x="1290484" y="319088"/>
                </a:lnTo>
              </a:path>
            </a:pathLst>
          </a:custGeom>
          <a:ln w="9525">
            <a:solidFill>
              <a:srgbClr val="000000"/>
            </a:solidFill>
          </a:ln>
        </p:spPr>
        <p:txBody>
          <a:bodyPr wrap="square" lIns="0" tIns="0" rIns="0" bIns="0" rtlCol="0"/>
          <a:lstStyle/>
          <a:p/>
        </p:txBody>
      </p:sp>
      <p:sp>
        <p:nvSpPr>
          <p:cNvPr id="26" name="object 26"/>
          <p:cNvSpPr/>
          <p:nvPr/>
        </p:nvSpPr>
        <p:spPr>
          <a:xfrm>
            <a:off x="2105025" y="1219200"/>
            <a:ext cx="1376680" cy="319405"/>
          </a:xfrm>
          <a:custGeom>
            <a:avLst/>
            <a:gdLst/>
            <a:ahLst/>
            <a:cxnLst/>
            <a:rect l="l" t="t" r="r" b="b"/>
            <a:pathLst>
              <a:path w="1376679" h="319405">
                <a:moveTo>
                  <a:pt x="1376516" y="0"/>
                </a:moveTo>
                <a:lnTo>
                  <a:pt x="0" y="319088"/>
                </a:lnTo>
              </a:path>
            </a:pathLst>
          </a:custGeom>
          <a:ln w="9525">
            <a:solidFill>
              <a:srgbClr val="000000"/>
            </a:solidFill>
          </a:ln>
        </p:spPr>
        <p:txBody>
          <a:bodyPr wrap="square" lIns="0" tIns="0" rIns="0" bIns="0" rtlCol="0"/>
          <a:lstStyle/>
          <a:p/>
        </p:txBody>
      </p:sp>
      <p:sp>
        <p:nvSpPr>
          <p:cNvPr id="27" name="object 27"/>
          <p:cNvSpPr txBox="1"/>
          <p:nvPr/>
        </p:nvSpPr>
        <p:spPr>
          <a:xfrm>
            <a:off x="669925" y="2484628"/>
            <a:ext cx="937260" cy="1281430"/>
          </a:xfrm>
          <a:prstGeom prst="rect">
            <a:avLst/>
          </a:prstGeom>
        </p:spPr>
        <p:txBody>
          <a:bodyPr vert="horz" wrap="square" lIns="0" tIns="213360" rIns="0" bIns="0" rtlCol="0">
            <a:spAutoFit/>
          </a:bodyPr>
          <a:lstStyle/>
          <a:p>
            <a:pPr marL="38100">
              <a:lnSpc>
                <a:spcPct val="100000"/>
              </a:lnSpc>
              <a:spcBef>
                <a:spcPts val="1680"/>
              </a:spcBef>
            </a:pPr>
            <a:r>
              <a:rPr sz="2775" b="1" spc="22" baseline="8000" dirty="0">
                <a:latin typeface="宋体" panose="02010600030101010101" pitchFamily="2" charset="-122"/>
                <a:cs typeface="宋体" panose="02010600030101010101" pitchFamily="2" charset="-122"/>
              </a:rPr>
              <a:t>T</a:t>
            </a:r>
            <a:r>
              <a:rPr sz="2775" b="1" spc="-1027" baseline="8000" dirty="0">
                <a:latin typeface="宋体" panose="02010600030101010101" pitchFamily="2" charset="-122"/>
                <a:cs typeface="宋体" panose="02010600030101010101" pitchFamily="2" charset="-122"/>
              </a:rPr>
              <a:t> </a:t>
            </a:r>
            <a:r>
              <a:rPr sz="2800" b="1"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nptr</a:t>
            </a:r>
            <a:endParaRPr sz="2000">
              <a:latin typeface="Times New Roman" panose="02020603050405020304"/>
              <a:cs typeface="Times New Roman" panose="02020603050405020304"/>
            </a:endParaRPr>
          </a:p>
          <a:p>
            <a:pPr marL="62230">
              <a:lnSpc>
                <a:spcPct val="100000"/>
              </a:lnSpc>
              <a:spcBef>
                <a:spcPts val="1585"/>
              </a:spcBef>
            </a:pPr>
            <a:r>
              <a:rPr sz="2775" b="1" spc="22" baseline="3000" dirty="0">
                <a:latin typeface="宋体" panose="02010600030101010101" pitchFamily="2" charset="-122"/>
                <a:cs typeface="宋体" panose="02010600030101010101" pitchFamily="2" charset="-122"/>
              </a:rPr>
              <a:t>F</a:t>
            </a:r>
            <a:r>
              <a:rPr sz="2775" b="1" spc="-817" baseline="3000" dirty="0">
                <a:latin typeface="宋体" panose="02010600030101010101" pitchFamily="2" charset="-122"/>
                <a:cs typeface="宋体" panose="02010600030101010101" pitchFamily="2" charset="-122"/>
              </a:rPr>
              <a:t> </a:t>
            </a:r>
            <a:r>
              <a:rPr sz="2800" b="1"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nptr</a:t>
            </a:r>
            <a:endParaRPr sz="2000">
              <a:latin typeface="Times New Roman" panose="02020603050405020304"/>
              <a:cs typeface="Times New Roman" panose="02020603050405020304"/>
            </a:endParaRPr>
          </a:p>
        </p:txBody>
      </p:sp>
      <p:sp>
        <p:nvSpPr>
          <p:cNvPr id="28" name="object 28"/>
          <p:cNvSpPr txBox="1"/>
          <p:nvPr/>
        </p:nvSpPr>
        <p:spPr>
          <a:xfrm>
            <a:off x="3452812" y="795971"/>
            <a:ext cx="895985" cy="452120"/>
          </a:xfrm>
          <a:prstGeom prst="rect">
            <a:avLst/>
          </a:prstGeom>
        </p:spPr>
        <p:txBody>
          <a:bodyPr vert="horz" wrap="square" lIns="0" tIns="12700" rIns="0" bIns="0" rtlCol="0">
            <a:spAutoFit/>
          </a:bodyPr>
          <a:lstStyle/>
          <a:p>
            <a:pPr marL="12700">
              <a:lnSpc>
                <a:spcPct val="100000"/>
              </a:lnSpc>
              <a:spcBef>
                <a:spcPts val="100"/>
              </a:spcBef>
            </a:pPr>
            <a:r>
              <a:rPr sz="1850" b="1" spc="15" dirty="0">
                <a:latin typeface="宋体" panose="02010600030101010101" pitchFamily="2" charset="-122"/>
                <a:cs typeface="宋体" panose="02010600030101010101" pitchFamily="2" charset="-122"/>
              </a:rPr>
              <a:t>E </a:t>
            </a:r>
            <a:r>
              <a:rPr sz="4200" b="1" baseline="2000" dirty="0">
                <a:solidFill>
                  <a:srgbClr val="0000FF"/>
                </a:solidFill>
                <a:latin typeface="Times New Roman" panose="02020603050405020304"/>
                <a:cs typeface="Times New Roman" panose="02020603050405020304"/>
              </a:rPr>
              <a:t>.</a:t>
            </a:r>
            <a:r>
              <a:rPr sz="4200" b="1" spc="-457" baseline="2000" dirty="0">
                <a:solidFill>
                  <a:srgbClr val="0000FF"/>
                </a:solidFill>
                <a:latin typeface="Times New Roman" panose="02020603050405020304"/>
                <a:cs typeface="Times New Roman" panose="02020603050405020304"/>
              </a:rPr>
              <a:t> </a:t>
            </a:r>
            <a:r>
              <a:rPr sz="3000" b="1" spc="-7" baseline="3000" dirty="0">
                <a:solidFill>
                  <a:srgbClr val="0000FF"/>
                </a:solidFill>
                <a:latin typeface="Times New Roman" panose="02020603050405020304"/>
                <a:cs typeface="Times New Roman" panose="02020603050405020304"/>
              </a:rPr>
              <a:t>nptr</a:t>
            </a:r>
            <a:endParaRPr sz="3000" baseline="3000">
              <a:latin typeface="Times New Roman" panose="02020603050405020304"/>
              <a:cs typeface="Times New Roman" panose="02020603050405020304"/>
            </a:endParaRPr>
          </a:p>
        </p:txBody>
      </p:sp>
      <p:sp>
        <p:nvSpPr>
          <p:cNvPr id="29" name="object 29"/>
          <p:cNvSpPr/>
          <p:nvPr/>
        </p:nvSpPr>
        <p:spPr>
          <a:xfrm>
            <a:off x="1130300" y="5026025"/>
            <a:ext cx="1109980" cy="351155"/>
          </a:xfrm>
          <a:custGeom>
            <a:avLst/>
            <a:gdLst/>
            <a:ahLst/>
            <a:cxnLst/>
            <a:rect l="l" t="t" r="r" b="b"/>
            <a:pathLst>
              <a:path w="1109980" h="351154">
                <a:moveTo>
                  <a:pt x="0" y="0"/>
                </a:moveTo>
                <a:lnTo>
                  <a:pt x="1109663" y="0"/>
                </a:lnTo>
                <a:lnTo>
                  <a:pt x="1109663" y="350838"/>
                </a:lnTo>
                <a:lnTo>
                  <a:pt x="0" y="350838"/>
                </a:lnTo>
                <a:lnTo>
                  <a:pt x="0" y="0"/>
                </a:lnTo>
                <a:close/>
              </a:path>
            </a:pathLst>
          </a:custGeom>
          <a:ln w="15875">
            <a:solidFill>
              <a:srgbClr val="000000"/>
            </a:solidFill>
          </a:ln>
        </p:spPr>
        <p:txBody>
          <a:bodyPr wrap="square" lIns="0" tIns="0" rIns="0" bIns="0" rtlCol="0"/>
          <a:lstStyle/>
          <a:p/>
        </p:txBody>
      </p:sp>
      <p:sp>
        <p:nvSpPr>
          <p:cNvPr id="30" name="object 30"/>
          <p:cNvSpPr txBox="1"/>
          <p:nvPr/>
        </p:nvSpPr>
        <p:spPr>
          <a:xfrm>
            <a:off x="1217612" y="5075523"/>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a:t>
            </a:r>
            <a:endParaRPr sz="1850">
              <a:latin typeface="宋体" panose="02010600030101010101" pitchFamily="2" charset="-122"/>
              <a:cs typeface="宋体" panose="02010600030101010101" pitchFamily="2" charset="-122"/>
            </a:endParaRPr>
          </a:p>
        </p:txBody>
      </p:sp>
      <p:sp>
        <p:nvSpPr>
          <p:cNvPr id="31" name="object 31"/>
          <p:cNvSpPr/>
          <p:nvPr/>
        </p:nvSpPr>
        <p:spPr>
          <a:xfrm>
            <a:off x="1508125" y="5032375"/>
            <a:ext cx="1905" cy="351155"/>
          </a:xfrm>
          <a:custGeom>
            <a:avLst/>
            <a:gdLst/>
            <a:ahLst/>
            <a:cxnLst/>
            <a:rect l="l" t="t" r="r" b="b"/>
            <a:pathLst>
              <a:path w="1905" h="351154">
                <a:moveTo>
                  <a:pt x="0" y="0"/>
                </a:moveTo>
                <a:lnTo>
                  <a:pt x="1588" y="350838"/>
                </a:lnTo>
              </a:path>
            </a:pathLst>
          </a:custGeom>
          <a:ln w="15875">
            <a:solidFill>
              <a:srgbClr val="000000"/>
            </a:solidFill>
          </a:ln>
        </p:spPr>
        <p:txBody>
          <a:bodyPr wrap="square" lIns="0" tIns="0" rIns="0" bIns="0" rtlCol="0"/>
          <a:lstStyle/>
          <a:p/>
        </p:txBody>
      </p:sp>
      <p:sp>
        <p:nvSpPr>
          <p:cNvPr id="32" name="object 32"/>
          <p:cNvSpPr/>
          <p:nvPr/>
        </p:nvSpPr>
        <p:spPr>
          <a:xfrm>
            <a:off x="1908175" y="5032375"/>
            <a:ext cx="1905" cy="351155"/>
          </a:xfrm>
          <a:custGeom>
            <a:avLst/>
            <a:gdLst/>
            <a:ahLst/>
            <a:cxnLst/>
            <a:rect l="l" t="t" r="r" b="b"/>
            <a:pathLst>
              <a:path w="1905" h="351154">
                <a:moveTo>
                  <a:pt x="0" y="0"/>
                </a:moveTo>
                <a:lnTo>
                  <a:pt x="1588" y="350838"/>
                </a:lnTo>
              </a:path>
            </a:pathLst>
          </a:custGeom>
          <a:ln w="15875">
            <a:solidFill>
              <a:srgbClr val="000000"/>
            </a:solidFill>
          </a:ln>
        </p:spPr>
        <p:txBody>
          <a:bodyPr wrap="square" lIns="0" tIns="0" rIns="0" bIns="0" rtlCol="0"/>
          <a:lstStyle/>
          <a:p/>
        </p:txBody>
      </p:sp>
      <p:sp>
        <p:nvSpPr>
          <p:cNvPr id="33" name="object 33"/>
          <p:cNvSpPr/>
          <p:nvPr/>
        </p:nvSpPr>
        <p:spPr>
          <a:xfrm>
            <a:off x="1330847" y="5194300"/>
            <a:ext cx="328295" cy="304800"/>
          </a:xfrm>
          <a:custGeom>
            <a:avLst/>
            <a:gdLst/>
            <a:ahLst/>
            <a:cxnLst/>
            <a:rect l="l" t="t" r="r" b="b"/>
            <a:pathLst>
              <a:path w="328294" h="304800">
                <a:moveTo>
                  <a:pt x="328090" y="0"/>
                </a:moveTo>
                <a:lnTo>
                  <a:pt x="324166" y="41483"/>
                </a:lnTo>
                <a:lnTo>
                  <a:pt x="312682" y="81582"/>
                </a:lnTo>
                <a:lnTo>
                  <a:pt x="294064" y="119899"/>
                </a:lnTo>
                <a:lnTo>
                  <a:pt x="268741" y="156035"/>
                </a:lnTo>
                <a:lnTo>
                  <a:pt x="237142" y="189594"/>
                </a:lnTo>
                <a:lnTo>
                  <a:pt x="199696" y="220177"/>
                </a:lnTo>
                <a:lnTo>
                  <a:pt x="156830" y="247387"/>
                </a:lnTo>
                <a:lnTo>
                  <a:pt x="108973" y="270825"/>
                </a:lnTo>
                <a:lnTo>
                  <a:pt x="56553" y="290096"/>
                </a:lnTo>
                <a:lnTo>
                  <a:pt x="0" y="304800"/>
                </a:lnTo>
              </a:path>
            </a:pathLst>
          </a:custGeom>
          <a:ln w="15875">
            <a:solidFill>
              <a:srgbClr val="000000"/>
            </a:solidFill>
          </a:ln>
        </p:spPr>
        <p:txBody>
          <a:bodyPr wrap="square" lIns="0" tIns="0" rIns="0" bIns="0" rtlCol="0"/>
          <a:lstStyle/>
          <a:p/>
        </p:txBody>
      </p:sp>
      <p:sp>
        <p:nvSpPr>
          <p:cNvPr id="34" name="object 34"/>
          <p:cNvSpPr/>
          <p:nvPr/>
        </p:nvSpPr>
        <p:spPr>
          <a:xfrm>
            <a:off x="403225" y="5502275"/>
            <a:ext cx="925194" cy="189865"/>
          </a:xfrm>
          <a:custGeom>
            <a:avLst/>
            <a:gdLst/>
            <a:ahLst/>
            <a:cxnLst/>
            <a:rect l="l" t="t" r="r" b="b"/>
            <a:pathLst>
              <a:path w="925194" h="189864">
                <a:moveTo>
                  <a:pt x="0" y="189468"/>
                </a:moveTo>
                <a:lnTo>
                  <a:pt x="45202" y="157196"/>
                </a:lnTo>
                <a:lnTo>
                  <a:pt x="105914" y="127163"/>
                </a:lnTo>
                <a:lnTo>
                  <a:pt x="141681" y="113068"/>
                </a:lnTo>
                <a:lnTo>
                  <a:pt x="180841" y="99632"/>
                </a:lnTo>
                <a:lnTo>
                  <a:pt x="223230" y="86888"/>
                </a:lnTo>
                <a:lnTo>
                  <a:pt x="268689" y="74869"/>
                </a:lnTo>
                <a:lnTo>
                  <a:pt x="317053" y="63609"/>
                </a:lnTo>
                <a:lnTo>
                  <a:pt x="368163" y="53140"/>
                </a:lnTo>
                <a:lnTo>
                  <a:pt x="421856" y="43495"/>
                </a:lnTo>
                <a:lnTo>
                  <a:pt x="477970" y="34709"/>
                </a:lnTo>
                <a:lnTo>
                  <a:pt x="536344" y="26813"/>
                </a:lnTo>
                <a:lnTo>
                  <a:pt x="596815" y="19841"/>
                </a:lnTo>
                <a:lnTo>
                  <a:pt x="659222" y="13826"/>
                </a:lnTo>
                <a:lnTo>
                  <a:pt x="723404" y="8801"/>
                </a:lnTo>
                <a:lnTo>
                  <a:pt x="789198" y="4800"/>
                </a:lnTo>
                <a:lnTo>
                  <a:pt x="856443" y="1855"/>
                </a:lnTo>
                <a:lnTo>
                  <a:pt x="924977" y="0"/>
                </a:lnTo>
              </a:path>
            </a:pathLst>
          </a:custGeom>
          <a:ln w="15875">
            <a:solidFill>
              <a:srgbClr val="000000"/>
            </a:solidFill>
          </a:ln>
        </p:spPr>
        <p:txBody>
          <a:bodyPr wrap="square" lIns="0" tIns="0" rIns="0" bIns="0" rtlCol="0"/>
          <a:lstStyle/>
          <a:p/>
        </p:txBody>
      </p:sp>
      <p:sp>
        <p:nvSpPr>
          <p:cNvPr id="35" name="object 35"/>
          <p:cNvSpPr/>
          <p:nvPr/>
        </p:nvSpPr>
        <p:spPr>
          <a:xfrm>
            <a:off x="365125" y="5638800"/>
            <a:ext cx="114300" cy="122555"/>
          </a:xfrm>
          <a:custGeom>
            <a:avLst/>
            <a:gdLst/>
            <a:ahLst/>
            <a:cxnLst/>
            <a:rect l="l" t="t" r="r" b="b"/>
            <a:pathLst>
              <a:path w="114300" h="122554">
                <a:moveTo>
                  <a:pt x="34925" y="0"/>
                </a:moveTo>
                <a:lnTo>
                  <a:pt x="0" y="122238"/>
                </a:lnTo>
                <a:lnTo>
                  <a:pt x="114300" y="63500"/>
                </a:lnTo>
                <a:lnTo>
                  <a:pt x="63500" y="46037"/>
                </a:lnTo>
                <a:lnTo>
                  <a:pt x="34925" y="0"/>
                </a:lnTo>
                <a:close/>
              </a:path>
            </a:pathLst>
          </a:custGeom>
          <a:solidFill>
            <a:srgbClr val="000000"/>
          </a:solidFill>
        </p:spPr>
        <p:txBody>
          <a:bodyPr wrap="square" lIns="0" tIns="0" rIns="0" bIns="0" rtlCol="0"/>
          <a:lstStyle/>
          <a:p/>
        </p:txBody>
      </p:sp>
      <p:sp>
        <p:nvSpPr>
          <p:cNvPr id="36" name="object 36"/>
          <p:cNvSpPr/>
          <p:nvPr/>
        </p:nvSpPr>
        <p:spPr>
          <a:xfrm>
            <a:off x="2037650" y="5243920"/>
            <a:ext cx="385445" cy="536575"/>
          </a:xfrm>
          <a:custGeom>
            <a:avLst/>
            <a:gdLst/>
            <a:ahLst/>
            <a:cxnLst/>
            <a:rect l="l" t="t" r="r" b="b"/>
            <a:pathLst>
              <a:path w="385444" h="536575">
                <a:moveTo>
                  <a:pt x="336709" y="476929"/>
                </a:moveTo>
                <a:lnTo>
                  <a:pt x="309581" y="496306"/>
                </a:lnTo>
                <a:lnTo>
                  <a:pt x="384874" y="536167"/>
                </a:lnTo>
                <a:lnTo>
                  <a:pt x="377153" y="487263"/>
                </a:lnTo>
                <a:lnTo>
                  <a:pt x="344091" y="487263"/>
                </a:lnTo>
                <a:lnTo>
                  <a:pt x="336709" y="476929"/>
                </a:lnTo>
                <a:close/>
              </a:path>
              <a:path w="385444" h="536575">
                <a:moveTo>
                  <a:pt x="344460" y="471393"/>
                </a:moveTo>
                <a:lnTo>
                  <a:pt x="336709" y="476929"/>
                </a:lnTo>
                <a:lnTo>
                  <a:pt x="344091" y="487263"/>
                </a:lnTo>
                <a:lnTo>
                  <a:pt x="351842" y="481727"/>
                </a:lnTo>
                <a:lnTo>
                  <a:pt x="344460" y="471393"/>
                </a:lnTo>
                <a:close/>
              </a:path>
              <a:path w="385444" h="536575">
                <a:moveTo>
                  <a:pt x="371588" y="452016"/>
                </a:moveTo>
                <a:lnTo>
                  <a:pt x="344460" y="471393"/>
                </a:lnTo>
                <a:lnTo>
                  <a:pt x="351842" y="481727"/>
                </a:lnTo>
                <a:lnTo>
                  <a:pt x="344091" y="487263"/>
                </a:lnTo>
                <a:lnTo>
                  <a:pt x="377153" y="487263"/>
                </a:lnTo>
                <a:lnTo>
                  <a:pt x="371588" y="452016"/>
                </a:lnTo>
                <a:close/>
              </a:path>
              <a:path w="385444" h="536575">
                <a:moveTo>
                  <a:pt x="7750" y="0"/>
                </a:moveTo>
                <a:lnTo>
                  <a:pt x="0" y="5535"/>
                </a:lnTo>
                <a:lnTo>
                  <a:pt x="336709" y="476929"/>
                </a:lnTo>
                <a:lnTo>
                  <a:pt x="344460" y="471393"/>
                </a:lnTo>
                <a:lnTo>
                  <a:pt x="7750" y="0"/>
                </a:lnTo>
                <a:close/>
              </a:path>
            </a:pathLst>
          </a:custGeom>
          <a:solidFill>
            <a:srgbClr val="000000"/>
          </a:solidFill>
        </p:spPr>
        <p:txBody>
          <a:bodyPr wrap="square" lIns="0" tIns="0" rIns="0" bIns="0" rtlCol="0"/>
          <a:lstStyle/>
          <a:p/>
        </p:txBody>
      </p:sp>
      <p:sp>
        <p:nvSpPr>
          <p:cNvPr id="37" name="object 37"/>
          <p:cNvSpPr/>
          <p:nvPr/>
        </p:nvSpPr>
        <p:spPr>
          <a:xfrm>
            <a:off x="3357562" y="5040312"/>
            <a:ext cx="1022350" cy="349250"/>
          </a:xfrm>
          <a:custGeom>
            <a:avLst/>
            <a:gdLst/>
            <a:ahLst/>
            <a:cxnLst/>
            <a:rect l="l" t="t" r="r" b="b"/>
            <a:pathLst>
              <a:path w="1022350" h="349250">
                <a:moveTo>
                  <a:pt x="0" y="0"/>
                </a:moveTo>
                <a:lnTo>
                  <a:pt x="1022350" y="0"/>
                </a:lnTo>
                <a:lnTo>
                  <a:pt x="1022350" y="349250"/>
                </a:lnTo>
                <a:lnTo>
                  <a:pt x="0" y="349250"/>
                </a:lnTo>
                <a:lnTo>
                  <a:pt x="0" y="0"/>
                </a:lnTo>
                <a:close/>
              </a:path>
            </a:pathLst>
          </a:custGeom>
          <a:ln w="15875">
            <a:solidFill>
              <a:srgbClr val="000000"/>
            </a:solidFill>
          </a:ln>
        </p:spPr>
        <p:txBody>
          <a:bodyPr wrap="square" lIns="0" tIns="0" rIns="0" bIns="0" rtlCol="0"/>
          <a:lstStyle/>
          <a:p/>
        </p:txBody>
      </p:sp>
      <p:sp>
        <p:nvSpPr>
          <p:cNvPr id="38" name="object 38"/>
          <p:cNvSpPr txBox="1"/>
          <p:nvPr/>
        </p:nvSpPr>
        <p:spPr>
          <a:xfrm>
            <a:off x="3538537" y="5073903"/>
            <a:ext cx="226060" cy="314960"/>
          </a:xfrm>
          <a:prstGeom prst="rect">
            <a:avLst/>
          </a:prstGeom>
        </p:spPr>
        <p:txBody>
          <a:bodyPr vert="horz" wrap="square" lIns="0" tIns="12700" rIns="0" bIns="0" rtlCol="0">
            <a:spAutoFit/>
          </a:bodyPr>
          <a:lstStyle/>
          <a:p>
            <a:pPr marL="12700">
              <a:lnSpc>
                <a:spcPct val="100000"/>
              </a:lnSpc>
              <a:spcBef>
                <a:spcPts val="100"/>
              </a:spcBef>
            </a:pPr>
            <a:r>
              <a:rPr sz="1900" b="1" spc="-5" dirty="0">
                <a:latin typeface="Times New Roman" panose="02020603050405020304"/>
                <a:cs typeface="Times New Roman" panose="02020603050405020304"/>
              </a:rPr>
              <a:t>id</a:t>
            </a:r>
            <a:endParaRPr sz="1900">
              <a:latin typeface="Times New Roman" panose="02020603050405020304"/>
              <a:cs typeface="Times New Roman" panose="02020603050405020304"/>
            </a:endParaRPr>
          </a:p>
        </p:txBody>
      </p:sp>
      <p:sp>
        <p:nvSpPr>
          <p:cNvPr id="39" name="object 39"/>
          <p:cNvSpPr/>
          <p:nvPr/>
        </p:nvSpPr>
        <p:spPr>
          <a:xfrm>
            <a:off x="3863976" y="5045076"/>
            <a:ext cx="1905" cy="351155"/>
          </a:xfrm>
          <a:custGeom>
            <a:avLst/>
            <a:gdLst/>
            <a:ahLst/>
            <a:cxnLst/>
            <a:rect l="l" t="t" r="r" b="b"/>
            <a:pathLst>
              <a:path w="1904" h="351154">
                <a:moveTo>
                  <a:pt x="0" y="0"/>
                </a:moveTo>
                <a:lnTo>
                  <a:pt x="1588" y="350838"/>
                </a:lnTo>
              </a:path>
            </a:pathLst>
          </a:custGeom>
          <a:ln w="15875">
            <a:solidFill>
              <a:srgbClr val="000000"/>
            </a:solidFill>
          </a:ln>
        </p:spPr>
        <p:txBody>
          <a:bodyPr wrap="square" lIns="0" tIns="0" rIns="0" bIns="0" rtlCol="0"/>
          <a:lstStyle/>
          <a:p/>
        </p:txBody>
      </p:sp>
      <p:sp>
        <p:nvSpPr>
          <p:cNvPr id="40" name="object 40"/>
          <p:cNvSpPr txBox="1"/>
          <p:nvPr/>
        </p:nvSpPr>
        <p:spPr>
          <a:xfrm>
            <a:off x="3390900" y="5695696"/>
            <a:ext cx="1861185" cy="314960"/>
          </a:xfrm>
          <a:prstGeom prst="rect">
            <a:avLst/>
          </a:prstGeom>
        </p:spPr>
        <p:txBody>
          <a:bodyPr vert="horz" wrap="square" lIns="0" tIns="12700" rIns="0" bIns="0" rtlCol="0">
            <a:spAutoFit/>
          </a:bodyPr>
          <a:lstStyle/>
          <a:p>
            <a:pPr marL="12700">
              <a:lnSpc>
                <a:spcPct val="100000"/>
              </a:lnSpc>
              <a:spcBef>
                <a:spcPts val="100"/>
              </a:spcBef>
            </a:pPr>
            <a:r>
              <a:rPr sz="1850" b="1" spc="50" dirty="0">
                <a:latin typeface="宋体" panose="02010600030101010101" pitchFamily="2" charset="-122"/>
                <a:cs typeface="宋体" panose="02010600030101010101" pitchFamily="2" charset="-122"/>
              </a:rPr>
              <a:t>符号表中</a:t>
            </a:r>
            <a:r>
              <a:rPr sz="1900" b="1" spc="5" dirty="0">
                <a:latin typeface="Times New Roman" panose="02020603050405020304"/>
                <a:cs typeface="Times New Roman" panose="02020603050405020304"/>
              </a:rPr>
              <a:t>b</a:t>
            </a:r>
            <a:r>
              <a:rPr sz="1850" b="1" spc="50" dirty="0">
                <a:latin typeface="宋体" panose="02010600030101010101" pitchFamily="2" charset="-122"/>
                <a:cs typeface="宋体" panose="02010600030101010101" pitchFamily="2" charset="-122"/>
              </a:rPr>
              <a:t>的入口</a:t>
            </a:r>
            <a:endParaRPr sz="1850">
              <a:latin typeface="宋体" panose="02010600030101010101" pitchFamily="2" charset="-122"/>
              <a:cs typeface="宋体" panose="02010600030101010101" pitchFamily="2" charset="-122"/>
            </a:endParaRPr>
          </a:p>
        </p:txBody>
      </p:sp>
      <p:sp>
        <p:nvSpPr>
          <p:cNvPr id="41" name="object 41"/>
          <p:cNvSpPr/>
          <p:nvPr/>
        </p:nvSpPr>
        <p:spPr>
          <a:xfrm>
            <a:off x="4070350" y="5246687"/>
            <a:ext cx="76200" cy="381000"/>
          </a:xfrm>
          <a:custGeom>
            <a:avLst/>
            <a:gdLst/>
            <a:ahLst/>
            <a:cxnLst/>
            <a:rect l="l" t="t" r="r" b="b"/>
            <a:pathLst>
              <a:path w="76200" h="381000">
                <a:moveTo>
                  <a:pt x="33337" y="304800"/>
                </a:moveTo>
                <a:lnTo>
                  <a:pt x="0" y="304800"/>
                </a:lnTo>
                <a:lnTo>
                  <a:pt x="38101" y="381000"/>
                </a:lnTo>
                <a:lnTo>
                  <a:pt x="69850" y="317500"/>
                </a:lnTo>
                <a:lnTo>
                  <a:pt x="33337" y="317500"/>
                </a:lnTo>
                <a:lnTo>
                  <a:pt x="33337" y="304800"/>
                </a:lnTo>
                <a:close/>
              </a:path>
              <a:path w="76200" h="381000">
                <a:moveTo>
                  <a:pt x="42862" y="0"/>
                </a:moveTo>
                <a:lnTo>
                  <a:pt x="33337" y="0"/>
                </a:lnTo>
                <a:lnTo>
                  <a:pt x="33337" y="317500"/>
                </a:lnTo>
                <a:lnTo>
                  <a:pt x="42862" y="317500"/>
                </a:lnTo>
                <a:lnTo>
                  <a:pt x="42862" y="0"/>
                </a:lnTo>
                <a:close/>
              </a:path>
              <a:path w="76200" h="381000">
                <a:moveTo>
                  <a:pt x="76200" y="304800"/>
                </a:moveTo>
                <a:lnTo>
                  <a:pt x="42862" y="304800"/>
                </a:lnTo>
                <a:lnTo>
                  <a:pt x="42862" y="317500"/>
                </a:lnTo>
                <a:lnTo>
                  <a:pt x="69850" y="317500"/>
                </a:lnTo>
                <a:lnTo>
                  <a:pt x="76200" y="304800"/>
                </a:lnTo>
                <a:close/>
              </a:path>
            </a:pathLst>
          </a:custGeom>
          <a:solidFill>
            <a:srgbClr val="000000"/>
          </a:solidFill>
        </p:spPr>
        <p:txBody>
          <a:bodyPr wrap="square" lIns="0" tIns="0" rIns="0" bIns="0" rtlCol="0"/>
          <a:lstStyle/>
          <a:p/>
        </p:txBody>
      </p:sp>
      <p:sp>
        <p:nvSpPr>
          <p:cNvPr id="42" name="object 42"/>
          <p:cNvSpPr/>
          <p:nvPr/>
        </p:nvSpPr>
        <p:spPr>
          <a:xfrm>
            <a:off x="2501900" y="4103687"/>
            <a:ext cx="1200150" cy="351155"/>
          </a:xfrm>
          <a:custGeom>
            <a:avLst/>
            <a:gdLst/>
            <a:ahLst/>
            <a:cxnLst/>
            <a:rect l="l" t="t" r="r" b="b"/>
            <a:pathLst>
              <a:path w="1200150" h="351154">
                <a:moveTo>
                  <a:pt x="0" y="0"/>
                </a:moveTo>
                <a:lnTo>
                  <a:pt x="1200150" y="0"/>
                </a:lnTo>
                <a:lnTo>
                  <a:pt x="1200150" y="350838"/>
                </a:lnTo>
                <a:lnTo>
                  <a:pt x="0" y="350838"/>
                </a:lnTo>
                <a:lnTo>
                  <a:pt x="0" y="0"/>
                </a:lnTo>
                <a:close/>
              </a:path>
            </a:pathLst>
          </a:custGeom>
          <a:ln w="15875">
            <a:solidFill>
              <a:srgbClr val="000000"/>
            </a:solidFill>
          </a:ln>
        </p:spPr>
        <p:txBody>
          <a:bodyPr wrap="square" lIns="0" tIns="0" rIns="0" bIns="0" rtlCol="0"/>
          <a:lstStyle/>
          <a:p/>
        </p:txBody>
      </p:sp>
      <p:sp>
        <p:nvSpPr>
          <p:cNvPr id="43" name="object 43"/>
          <p:cNvSpPr txBox="1"/>
          <p:nvPr/>
        </p:nvSpPr>
        <p:spPr>
          <a:xfrm>
            <a:off x="2659062" y="4155027"/>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a:t>
            </a:r>
            <a:endParaRPr sz="1850">
              <a:latin typeface="宋体" panose="02010600030101010101" pitchFamily="2" charset="-122"/>
              <a:cs typeface="宋体" panose="02010600030101010101" pitchFamily="2" charset="-122"/>
            </a:endParaRPr>
          </a:p>
        </p:txBody>
      </p:sp>
      <p:sp>
        <p:nvSpPr>
          <p:cNvPr id="44" name="object 44"/>
          <p:cNvSpPr/>
          <p:nvPr/>
        </p:nvSpPr>
        <p:spPr>
          <a:xfrm>
            <a:off x="2879725" y="4110037"/>
            <a:ext cx="1905" cy="351155"/>
          </a:xfrm>
          <a:custGeom>
            <a:avLst/>
            <a:gdLst/>
            <a:ahLst/>
            <a:cxnLst/>
            <a:rect l="l" t="t" r="r" b="b"/>
            <a:pathLst>
              <a:path w="1905" h="351154">
                <a:moveTo>
                  <a:pt x="0" y="0"/>
                </a:moveTo>
                <a:lnTo>
                  <a:pt x="1588" y="350838"/>
                </a:lnTo>
              </a:path>
            </a:pathLst>
          </a:custGeom>
          <a:ln w="15875">
            <a:solidFill>
              <a:srgbClr val="000000"/>
            </a:solidFill>
          </a:ln>
        </p:spPr>
        <p:txBody>
          <a:bodyPr wrap="square" lIns="0" tIns="0" rIns="0" bIns="0" rtlCol="0"/>
          <a:lstStyle/>
          <a:p/>
        </p:txBody>
      </p:sp>
      <p:sp>
        <p:nvSpPr>
          <p:cNvPr id="45" name="object 45"/>
          <p:cNvSpPr/>
          <p:nvPr/>
        </p:nvSpPr>
        <p:spPr>
          <a:xfrm>
            <a:off x="3279775" y="4110037"/>
            <a:ext cx="1905" cy="351155"/>
          </a:xfrm>
          <a:custGeom>
            <a:avLst/>
            <a:gdLst/>
            <a:ahLst/>
            <a:cxnLst/>
            <a:rect l="l" t="t" r="r" b="b"/>
            <a:pathLst>
              <a:path w="1904" h="351154">
                <a:moveTo>
                  <a:pt x="0" y="0"/>
                </a:moveTo>
                <a:lnTo>
                  <a:pt x="1588" y="350838"/>
                </a:lnTo>
              </a:path>
            </a:pathLst>
          </a:custGeom>
          <a:ln w="15875">
            <a:solidFill>
              <a:srgbClr val="000000"/>
            </a:solidFill>
          </a:ln>
        </p:spPr>
        <p:txBody>
          <a:bodyPr wrap="square" lIns="0" tIns="0" rIns="0" bIns="0" rtlCol="0"/>
          <a:lstStyle/>
          <a:p/>
        </p:txBody>
      </p:sp>
      <p:sp>
        <p:nvSpPr>
          <p:cNvPr id="46" name="object 46"/>
          <p:cNvSpPr/>
          <p:nvPr/>
        </p:nvSpPr>
        <p:spPr>
          <a:xfrm>
            <a:off x="2599127" y="4256087"/>
            <a:ext cx="487045" cy="414655"/>
          </a:xfrm>
          <a:custGeom>
            <a:avLst/>
            <a:gdLst/>
            <a:ahLst/>
            <a:cxnLst/>
            <a:rect l="l" t="t" r="r" b="b"/>
            <a:pathLst>
              <a:path w="487044" h="414654">
                <a:moveTo>
                  <a:pt x="486940" y="0"/>
                </a:moveTo>
                <a:lnTo>
                  <a:pt x="486940" y="697"/>
                </a:lnTo>
                <a:lnTo>
                  <a:pt x="486972" y="1415"/>
                </a:lnTo>
                <a:lnTo>
                  <a:pt x="486972" y="2133"/>
                </a:lnTo>
                <a:lnTo>
                  <a:pt x="476667" y="76807"/>
                </a:lnTo>
                <a:lnTo>
                  <a:pt x="464070" y="112840"/>
                </a:lnTo>
                <a:lnTo>
                  <a:pt x="446765" y="147789"/>
                </a:lnTo>
                <a:lnTo>
                  <a:pt x="424941" y="181492"/>
                </a:lnTo>
                <a:lnTo>
                  <a:pt x="398789" y="213789"/>
                </a:lnTo>
                <a:lnTo>
                  <a:pt x="368497" y="244520"/>
                </a:lnTo>
                <a:lnTo>
                  <a:pt x="334258" y="273522"/>
                </a:lnTo>
                <a:lnTo>
                  <a:pt x="296260" y="300635"/>
                </a:lnTo>
                <a:lnTo>
                  <a:pt x="254694" y="325698"/>
                </a:lnTo>
                <a:lnTo>
                  <a:pt x="209751" y="348550"/>
                </a:lnTo>
                <a:lnTo>
                  <a:pt x="161619" y="369030"/>
                </a:lnTo>
                <a:lnTo>
                  <a:pt x="110490" y="386977"/>
                </a:lnTo>
                <a:lnTo>
                  <a:pt x="56554" y="402230"/>
                </a:lnTo>
                <a:lnTo>
                  <a:pt x="0" y="414628"/>
                </a:lnTo>
              </a:path>
            </a:pathLst>
          </a:custGeom>
          <a:ln w="15875">
            <a:solidFill>
              <a:srgbClr val="000000"/>
            </a:solidFill>
          </a:ln>
        </p:spPr>
        <p:txBody>
          <a:bodyPr wrap="square" lIns="0" tIns="0" rIns="0" bIns="0" rtlCol="0"/>
          <a:lstStyle/>
          <a:p/>
        </p:txBody>
      </p:sp>
      <p:sp>
        <p:nvSpPr>
          <p:cNvPr id="47" name="object 47"/>
          <p:cNvSpPr/>
          <p:nvPr/>
        </p:nvSpPr>
        <p:spPr>
          <a:xfrm>
            <a:off x="1223357" y="4672873"/>
            <a:ext cx="1374775" cy="267970"/>
          </a:xfrm>
          <a:custGeom>
            <a:avLst/>
            <a:gdLst/>
            <a:ahLst/>
            <a:cxnLst/>
            <a:rect l="l" t="t" r="r" b="b"/>
            <a:pathLst>
              <a:path w="1374775" h="267970">
                <a:moveTo>
                  <a:pt x="0" y="267551"/>
                </a:moveTo>
                <a:lnTo>
                  <a:pt x="39086" y="236472"/>
                </a:lnTo>
                <a:lnTo>
                  <a:pt x="89829" y="206734"/>
                </a:lnTo>
                <a:lnTo>
                  <a:pt x="151589" y="178464"/>
                </a:lnTo>
                <a:lnTo>
                  <a:pt x="223724" y="151785"/>
                </a:lnTo>
                <a:lnTo>
                  <a:pt x="263482" y="139082"/>
                </a:lnTo>
                <a:lnTo>
                  <a:pt x="305594" y="126823"/>
                </a:lnTo>
                <a:lnTo>
                  <a:pt x="349979" y="115025"/>
                </a:lnTo>
                <a:lnTo>
                  <a:pt x="396557" y="103703"/>
                </a:lnTo>
                <a:lnTo>
                  <a:pt x="445249" y="92872"/>
                </a:lnTo>
                <a:lnTo>
                  <a:pt x="495973" y="82548"/>
                </a:lnTo>
                <a:lnTo>
                  <a:pt x="548651" y="72747"/>
                </a:lnTo>
                <a:lnTo>
                  <a:pt x="603201" y="63484"/>
                </a:lnTo>
                <a:lnTo>
                  <a:pt x="659545" y="54776"/>
                </a:lnTo>
                <a:lnTo>
                  <a:pt x="717600" y="46637"/>
                </a:lnTo>
                <a:lnTo>
                  <a:pt x="777289" y="39083"/>
                </a:lnTo>
                <a:lnTo>
                  <a:pt x="838530" y="32129"/>
                </a:lnTo>
                <a:lnTo>
                  <a:pt x="901243" y="25792"/>
                </a:lnTo>
                <a:lnTo>
                  <a:pt x="965348" y="20087"/>
                </a:lnTo>
                <a:lnTo>
                  <a:pt x="1030765" y="15029"/>
                </a:lnTo>
                <a:lnTo>
                  <a:pt x="1097415" y="10635"/>
                </a:lnTo>
                <a:lnTo>
                  <a:pt x="1165216" y="6919"/>
                </a:lnTo>
                <a:lnTo>
                  <a:pt x="1234089" y="3897"/>
                </a:lnTo>
                <a:lnTo>
                  <a:pt x="1303953" y="1586"/>
                </a:lnTo>
                <a:lnTo>
                  <a:pt x="1374730" y="0"/>
                </a:lnTo>
              </a:path>
            </a:pathLst>
          </a:custGeom>
          <a:ln w="15875">
            <a:solidFill>
              <a:srgbClr val="000000"/>
            </a:solidFill>
          </a:ln>
        </p:spPr>
        <p:txBody>
          <a:bodyPr wrap="square" lIns="0" tIns="0" rIns="0" bIns="0" rtlCol="0"/>
          <a:lstStyle/>
          <a:p/>
        </p:txBody>
      </p:sp>
      <p:sp>
        <p:nvSpPr>
          <p:cNvPr id="48" name="object 48"/>
          <p:cNvSpPr/>
          <p:nvPr/>
        </p:nvSpPr>
        <p:spPr>
          <a:xfrm>
            <a:off x="1181100" y="4867372"/>
            <a:ext cx="132080" cy="151765"/>
          </a:xfrm>
          <a:custGeom>
            <a:avLst/>
            <a:gdLst/>
            <a:ahLst/>
            <a:cxnLst/>
            <a:rect l="l" t="t" r="r" b="b"/>
            <a:pathLst>
              <a:path w="132080" h="151764">
                <a:moveTo>
                  <a:pt x="60851" y="0"/>
                </a:moveTo>
                <a:lnTo>
                  <a:pt x="0" y="151753"/>
                </a:lnTo>
                <a:lnTo>
                  <a:pt x="131846" y="102593"/>
                </a:lnTo>
                <a:lnTo>
                  <a:pt x="81135" y="66258"/>
                </a:lnTo>
                <a:lnTo>
                  <a:pt x="60851" y="0"/>
                </a:lnTo>
                <a:close/>
              </a:path>
            </a:pathLst>
          </a:custGeom>
          <a:solidFill>
            <a:srgbClr val="000000"/>
          </a:solidFill>
        </p:spPr>
        <p:txBody>
          <a:bodyPr wrap="square" lIns="0" tIns="0" rIns="0" bIns="0" rtlCol="0"/>
          <a:lstStyle/>
          <a:p/>
        </p:txBody>
      </p:sp>
      <p:sp>
        <p:nvSpPr>
          <p:cNvPr id="49" name="object 49"/>
          <p:cNvSpPr/>
          <p:nvPr/>
        </p:nvSpPr>
        <p:spPr>
          <a:xfrm>
            <a:off x="3462840" y="4253957"/>
            <a:ext cx="385445" cy="764540"/>
          </a:xfrm>
          <a:custGeom>
            <a:avLst/>
            <a:gdLst/>
            <a:ahLst/>
            <a:cxnLst/>
            <a:rect l="l" t="t" r="r" b="b"/>
            <a:pathLst>
              <a:path w="385445" h="764539">
                <a:moveTo>
                  <a:pt x="346921" y="698104"/>
                </a:moveTo>
                <a:lnTo>
                  <a:pt x="317103" y="713013"/>
                </a:lnTo>
                <a:lnTo>
                  <a:pt x="385259" y="764129"/>
                </a:lnTo>
                <a:lnTo>
                  <a:pt x="385259" y="709463"/>
                </a:lnTo>
                <a:lnTo>
                  <a:pt x="352601" y="709463"/>
                </a:lnTo>
                <a:lnTo>
                  <a:pt x="346921" y="698104"/>
                </a:lnTo>
                <a:close/>
              </a:path>
              <a:path w="385445" h="764539">
                <a:moveTo>
                  <a:pt x="355441" y="693844"/>
                </a:moveTo>
                <a:lnTo>
                  <a:pt x="346921" y="698104"/>
                </a:lnTo>
                <a:lnTo>
                  <a:pt x="352601" y="709463"/>
                </a:lnTo>
                <a:lnTo>
                  <a:pt x="361120" y="705204"/>
                </a:lnTo>
                <a:lnTo>
                  <a:pt x="355441" y="693844"/>
                </a:lnTo>
                <a:close/>
              </a:path>
              <a:path w="385445" h="764539">
                <a:moveTo>
                  <a:pt x="385259" y="678935"/>
                </a:moveTo>
                <a:lnTo>
                  <a:pt x="355441" y="693844"/>
                </a:lnTo>
                <a:lnTo>
                  <a:pt x="361120" y="705204"/>
                </a:lnTo>
                <a:lnTo>
                  <a:pt x="352601" y="709463"/>
                </a:lnTo>
                <a:lnTo>
                  <a:pt x="385259" y="709463"/>
                </a:lnTo>
                <a:lnTo>
                  <a:pt x="385259" y="678935"/>
                </a:lnTo>
                <a:close/>
              </a:path>
              <a:path w="385445" h="764539">
                <a:moveTo>
                  <a:pt x="8519" y="0"/>
                </a:moveTo>
                <a:lnTo>
                  <a:pt x="0" y="4259"/>
                </a:lnTo>
                <a:lnTo>
                  <a:pt x="346921" y="698104"/>
                </a:lnTo>
                <a:lnTo>
                  <a:pt x="355441" y="693844"/>
                </a:lnTo>
                <a:lnTo>
                  <a:pt x="8519" y="0"/>
                </a:lnTo>
                <a:close/>
              </a:path>
            </a:pathLst>
          </a:custGeom>
          <a:solidFill>
            <a:srgbClr val="000000"/>
          </a:solidFill>
        </p:spPr>
        <p:txBody>
          <a:bodyPr wrap="square" lIns="0" tIns="0" rIns="0" bIns="0" rtlCol="0"/>
          <a:lstStyle/>
          <a:p/>
        </p:txBody>
      </p:sp>
      <p:sp>
        <p:nvSpPr>
          <p:cNvPr id="50" name="object 50"/>
          <p:cNvSpPr/>
          <p:nvPr/>
        </p:nvSpPr>
        <p:spPr>
          <a:xfrm>
            <a:off x="1332078" y="2424775"/>
            <a:ext cx="1154430" cy="379095"/>
          </a:xfrm>
          <a:custGeom>
            <a:avLst/>
            <a:gdLst/>
            <a:ahLst/>
            <a:cxnLst/>
            <a:rect l="l" t="t" r="r" b="b"/>
            <a:pathLst>
              <a:path w="1154430" h="379094">
                <a:moveTo>
                  <a:pt x="1079797" y="31819"/>
                </a:moveTo>
                <a:lnTo>
                  <a:pt x="0" y="369441"/>
                </a:lnTo>
                <a:lnTo>
                  <a:pt x="2842" y="378532"/>
                </a:lnTo>
                <a:lnTo>
                  <a:pt x="1082639" y="40909"/>
                </a:lnTo>
                <a:lnTo>
                  <a:pt x="1079797" y="31819"/>
                </a:lnTo>
                <a:close/>
              </a:path>
              <a:path w="1154430" h="379094">
                <a:moveTo>
                  <a:pt x="1138992" y="28028"/>
                </a:moveTo>
                <a:lnTo>
                  <a:pt x="1091919" y="28028"/>
                </a:lnTo>
                <a:lnTo>
                  <a:pt x="1094761" y="37119"/>
                </a:lnTo>
                <a:lnTo>
                  <a:pt x="1082639" y="40909"/>
                </a:lnTo>
                <a:lnTo>
                  <a:pt x="1092588" y="72727"/>
                </a:lnTo>
                <a:lnTo>
                  <a:pt x="1138992" y="28028"/>
                </a:lnTo>
                <a:close/>
              </a:path>
              <a:path w="1154430" h="379094">
                <a:moveTo>
                  <a:pt x="1091919" y="28028"/>
                </a:moveTo>
                <a:lnTo>
                  <a:pt x="1079797" y="31819"/>
                </a:lnTo>
                <a:lnTo>
                  <a:pt x="1082639" y="40909"/>
                </a:lnTo>
                <a:lnTo>
                  <a:pt x="1094761" y="37119"/>
                </a:lnTo>
                <a:lnTo>
                  <a:pt x="1091919" y="28028"/>
                </a:lnTo>
                <a:close/>
              </a:path>
              <a:path w="1154430" h="379094">
                <a:moveTo>
                  <a:pt x="1069848" y="0"/>
                </a:moveTo>
                <a:lnTo>
                  <a:pt x="1079797" y="31819"/>
                </a:lnTo>
                <a:lnTo>
                  <a:pt x="1091919" y="28028"/>
                </a:lnTo>
                <a:lnTo>
                  <a:pt x="1138992" y="28028"/>
                </a:lnTo>
                <a:lnTo>
                  <a:pt x="1153946" y="13624"/>
                </a:lnTo>
                <a:lnTo>
                  <a:pt x="1069848" y="0"/>
                </a:lnTo>
                <a:close/>
              </a:path>
            </a:pathLst>
          </a:custGeom>
          <a:solidFill>
            <a:srgbClr val="0000FF"/>
          </a:solidFill>
        </p:spPr>
        <p:txBody>
          <a:bodyPr wrap="square" lIns="0" tIns="0" rIns="0" bIns="0" rtlCol="0"/>
          <a:lstStyle/>
          <a:p/>
        </p:txBody>
      </p:sp>
      <p:sp>
        <p:nvSpPr>
          <p:cNvPr id="51" name="object 51"/>
          <p:cNvSpPr/>
          <p:nvPr/>
        </p:nvSpPr>
        <p:spPr>
          <a:xfrm>
            <a:off x="2486025" y="2426388"/>
            <a:ext cx="1081405" cy="377190"/>
          </a:xfrm>
          <a:custGeom>
            <a:avLst/>
            <a:gdLst/>
            <a:ahLst/>
            <a:cxnLst/>
            <a:rect l="l" t="t" r="r" b="b"/>
            <a:pathLst>
              <a:path w="1081404" h="377189">
                <a:moveTo>
                  <a:pt x="73786" y="31622"/>
                </a:moveTo>
                <a:lnTo>
                  <a:pt x="70770" y="40657"/>
                </a:lnTo>
                <a:lnTo>
                  <a:pt x="1077991" y="376891"/>
                </a:lnTo>
                <a:lnTo>
                  <a:pt x="1081007" y="367856"/>
                </a:lnTo>
                <a:lnTo>
                  <a:pt x="73786" y="31622"/>
                </a:lnTo>
                <a:close/>
              </a:path>
              <a:path w="1081404" h="377189">
                <a:moveTo>
                  <a:pt x="84343" y="0"/>
                </a:moveTo>
                <a:lnTo>
                  <a:pt x="0" y="12011"/>
                </a:lnTo>
                <a:lnTo>
                  <a:pt x="60214" y="72279"/>
                </a:lnTo>
                <a:lnTo>
                  <a:pt x="70770" y="40657"/>
                </a:lnTo>
                <a:lnTo>
                  <a:pt x="58723" y="36635"/>
                </a:lnTo>
                <a:lnTo>
                  <a:pt x="61739" y="27600"/>
                </a:lnTo>
                <a:lnTo>
                  <a:pt x="75129" y="27600"/>
                </a:lnTo>
                <a:lnTo>
                  <a:pt x="84343" y="0"/>
                </a:lnTo>
                <a:close/>
              </a:path>
              <a:path w="1081404" h="377189">
                <a:moveTo>
                  <a:pt x="61739" y="27600"/>
                </a:moveTo>
                <a:lnTo>
                  <a:pt x="58723" y="36635"/>
                </a:lnTo>
                <a:lnTo>
                  <a:pt x="70770" y="40657"/>
                </a:lnTo>
                <a:lnTo>
                  <a:pt x="73786" y="31622"/>
                </a:lnTo>
                <a:lnTo>
                  <a:pt x="61739" y="27600"/>
                </a:lnTo>
                <a:close/>
              </a:path>
              <a:path w="1081404" h="377189">
                <a:moveTo>
                  <a:pt x="75129" y="27600"/>
                </a:moveTo>
                <a:lnTo>
                  <a:pt x="61739" y="27600"/>
                </a:lnTo>
                <a:lnTo>
                  <a:pt x="73786" y="31622"/>
                </a:lnTo>
                <a:lnTo>
                  <a:pt x="75129" y="27600"/>
                </a:lnTo>
                <a:close/>
              </a:path>
            </a:pathLst>
          </a:custGeom>
          <a:solidFill>
            <a:srgbClr val="0000FF"/>
          </a:solidFill>
        </p:spPr>
        <p:txBody>
          <a:bodyPr wrap="square" lIns="0" tIns="0" rIns="0" bIns="0" rtlCol="0"/>
          <a:lstStyle/>
          <a:p/>
        </p:txBody>
      </p:sp>
      <p:sp>
        <p:nvSpPr>
          <p:cNvPr id="52" name="object 52"/>
          <p:cNvSpPr/>
          <p:nvPr/>
        </p:nvSpPr>
        <p:spPr>
          <a:xfrm>
            <a:off x="2701002" y="1245795"/>
            <a:ext cx="1367790" cy="297180"/>
          </a:xfrm>
          <a:custGeom>
            <a:avLst/>
            <a:gdLst/>
            <a:ahLst/>
            <a:cxnLst/>
            <a:rect l="l" t="t" r="r" b="b"/>
            <a:pathLst>
              <a:path w="1367789" h="297180">
                <a:moveTo>
                  <a:pt x="1292081" y="32706"/>
                </a:moveTo>
                <a:lnTo>
                  <a:pt x="0" y="287820"/>
                </a:lnTo>
                <a:lnTo>
                  <a:pt x="1844" y="297164"/>
                </a:lnTo>
                <a:lnTo>
                  <a:pt x="1293926" y="42050"/>
                </a:lnTo>
                <a:lnTo>
                  <a:pt x="1292081" y="32706"/>
                </a:lnTo>
                <a:close/>
              </a:path>
              <a:path w="1367789" h="297180">
                <a:moveTo>
                  <a:pt x="1357901" y="30246"/>
                </a:moveTo>
                <a:lnTo>
                  <a:pt x="1304540" y="30246"/>
                </a:lnTo>
                <a:lnTo>
                  <a:pt x="1306384" y="39590"/>
                </a:lnTo>
                <a:lnTo>
                  <a:pt x="1293926" y="42050"/>
                </a:lnTo>
                <a:lnTo>
                  <a:pt x="1300383" y="74756"/>
                </a:lnTo>
                <a:lnTo>
                  <a:pt x="1357901" y="30246"/>
                </a:lnTo>
                <a:close/>
              </a:path>
              <a:path w="1367789" h="297180">
                <a:moveTo>
                  <a:pt x="1304540" y="30246"/>
                </a:moveTo>
                <a:lnTo>
                  <a:pt x="1292081" y="32706"/>
                </a:lnTo>
                <a:lnTo>
                  <a:pt x="1293926" y="42050"/>
                </a:lnTo>
                <a:lnTo>
                  <a:pt x="1306384" y="39590"/>
                </a:lnTo>
                <a:lnTo>
                  <a:pt x="1304540" y="30246"/>
                </a:lnTo>
                <a:close/>
              </a:path>
              <a:path w="1367789" h="297180">
                <a:moveTo>
                  <a:pt x="1285623" y="0"/>
                </a:moveTo>
                <a:lnTo>
                  <a:pt x="1292081" y="32706"/>
                </a:lnTo>
                <a:lnTo>
                  <a:pt x="1304540" y="30246"/>
                </a:lnTo>
                <a:lnTo>
                  <a:pt x="1357901" y="30246"/>
                </a:lnTo>
                <a:lnTo>
                  <a:pt x="1367759" y="22617"/>
                </a:lnTo>
                <a:lnTo>
                  <a:pt x="1285623" y="0"/>
                </a:lnTo>
                <a:close/>
              </a:path>
            </a:pathLst>
          </a:custGeom>
          <a:solidFill>
            <a:srgbClr val="0000FF"/>
          </a:solidFill>
        </p:spPr>
        <p:txBody>
          <a:bodyPr wrap="square" lIns="0" tIns="0" rIns="0" bIns="0" rtlCol="0"/>
          <a:lstStyle/>
          <a:p/>
        </p:txBody>
      </p:sp>
      <p:sp>
        <p:nvSpPr>
          <p:cNvPr id="53" name="object 53"/>
          <p:cNvSpPr/>
          <p:nvPr/>
        </p:nvSpPr>
        <p:spPr>
          <a:xfrm>
            <a:off x="4068762" y="1246634"/>
            <a:ext cx="1298575" cy="296545"/>
          </a:xfrm>
          <a:custGeom>
            <a:avLst/>
            <a:gdLst/>
            <a:ahLst/>
            <a:cxnLst/>
            <a:rect l="l" t="t" r="r" b="b"/>
            <a:pathLst>
              <a:path w="1298575" h="296544">
                <a:moveTo>
                  <a:pt x="75573" y="32638"/>
                </a:moveTo>
                <a:lnTo>
                  <a:pt x="73632" y="41964"/>
                </a:lnTo>
                <a:lnTo>
                  <a:pt x="1296018" y="296316"/>
                </a:lnTo>
                <a:lnTo>
                  <a:pt x="1297959" y="286990"/>
                </a:lnTo>
                <a:lnTo>
                  <a:pt x="75573" y="32638"/>
                </a:lnTo>
                <a:close/>
              </a:path>
              <a:path w="1298575" h="296544">
                <a:moveTo>
                  <a:pt x="82364" y="0"/>
                </a:moveTo>
                <a:lnTo>
                  <a:pt x="0" y="21777"/>
                </a:lnTo>
                <a:lnTo>
                  <a:pt x="66841" y="74602"/>
                </a:lnTo>
                <a:lnTo>
                  <a:pt x="73632" y="41964"/>
                </a:lnTo>
                <a:lnTo>
                  <a:pt x="61196" y="39376"/>
                </a:lnTo>
                <a:lnTo>
                  <a:pt x="63136" y="30050"/>
                </a:lnTo>
                <a:lnTo>
                  <a:pt x="76111" y="30050"/>
                </a:lnTo>
                <a:lnTo>
                  <a:pt x="82364" y="0"/>
                </a:lnTo>
                <a:close/>
              </a:path>
              <a:path w="1298575" h="296544">
                <a:moveTo>
                  <a:pt x="63136" y="30050"/>
                </a:moveTo>
                <a:lnTo>
                  <a:pt x="61196" y="39376"/>
                </a:lnTo>
                <a:lnTo>
                  <a:pt x="73632" y="41964"/>
                </a:lnTo>
                <a:lnTo>
                  <a:pt x="75573" y="32638"/>
                </a:lnTo>
                <a:lnTo>
                  <a:pt x="63136" y="30050"/>
                </a:lnTo>
                <a:close/>
              </a:path>
              <a:path w="1298575" h="296544">
                <a:moveTo>
                  <a:pt x="76111" y="30050"/>
                </a:moveTo>
                <a:lnTo>
                  <a:pt x="63136" y="30050"/>
                </a:lnTo>
                <a:lnTo>
                  <a:pt x="75573" y="32638"/>
                </a:lnTo>
                <a:lnTo>
                  <a:pt x="76111" y="30050"/>
                </a:lnTo>
                <a:close/>
              </a:path>
            </a:pathLst>
          </a:custGeom>
          <a:solidFill>
            <a:srgbClr val="0000FF"/>
          </a:solidFill>
        </p:spPr>
        <p:txBody>
          <a:bodyPr wrap="square" lIns="0" tIns="0" rIns="0" bIns="0" rtlCol="0"/>
          <a:lstStyle/>
          <a:p/>
        </p:txBody>
      </p:sp>
      <p:sp>
        <p:nvSpPr>
          <p:cNvPr id="54" name="object 54"/>
          <p:cNvSpPr txBox="1"/>
          <p:nvPr/>
        </p:nvSpPr>
        <p:spPr>
          <a:xfrm>
            <a:off x="1968500" y="2743803"/>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a:t>
            </a:r>
            <a:endParaRPr sz="1850">
              <a:latin typeface="宋体" panose="02010600030101010101" pitchFamily="2" charset="-122"/>
              <a:cs typeface="宋体" panose="02010600030101010101" pitchFamily="2" charset="-122"/>
            </a:endParaRPr>
          </a:p>
        </p:txBody>
      </p:sp>
      <p:sp>
        <p:nvSpPr>
          <p:cNvPr id="55" name="object 55"/>
          <p:cNvSpPr txBox="1"/>
          <p:nvPr/>
        </p:nvSpPr>
        <p:spPr>
          <a:xfrm>
            <a:off x="3167062" y="2640075"/>
            <a:ext cx="884555" cy="452120"/>
          </a:xfrm>
          <a:prstGeom prst="rect">
            <a:avLst/>
          </a:prstGeom>
        </p:spPr>
        <p:txBody>
          <a:bodyPr vert="horz" wrap="square" lIns="0" tIns="12700" rIns="0" bIns="0" rtlCol="0">
            <a:spAutoFit/>
          </a:bodyPr>
          <a:lstStyle/>
          <a:p>
            <a:pPr marL="12700">
              <a:lnSpc>
                <a:spcPct val="100000"/>
              </a:lnSpc>
              <a:spcBef>
                <a:spcPts val="100"/>
              </a:spcBef>
            </a:pPr>
            <a:r>
              <a:rPr sz="2775" b="1" spc="22" baseline="3000" dirty="0">
                <a:latin typeface="宋体" panose="02010600030101010101" pitchFamily="2" charset="-122"/>
                <a:cs typeface="宋体" panose="02010600030101010101" pitchFamily="2" charset="-122"/>
              </a:rPr>
              <a:t>F </a:t>
            </a:r>
            <a:r>
              <a:rPr sz="2800" b="1" dirty="0">
                <a:solidFill>
                  <a:srgbClr val="0000FF"/>
                </a:solidFill>
                <a:latin typeface="Times New Roman" panose="02020603050405020304"/>
                <a:cs typeface="Times New Roman" panose="02020603050405020304"/>
              </a:rPr>
              <a:t>.</a:t>
            </a:r>
            <a:r>
              <a:rPr sz="2800" b="1" spc="-39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nptr</a:t>
            </a:r>
            <a:endParaRPr sz="2000">
              <a:latin typeface="Times New Roman" panose="02020603050405020304"/>
              <a:cs typeface="Times New Roman" panose="02020603050405020304"/>
            </a:endParaRPr>
          </a:p>
        </p:txBody>
      </p:sp>
      <p:sp>
        <p:nvSpPr>
          <p:cNvPr id="56" name="object 56"/>
          <p:cNvSpPr txBox="1"/>
          <p:nvPr/>
        </p:nvSpPr>
        <p:spPr>
          <a:xfrm>
            <a:off x="3403600" y="1475835"/>
            <a:ext cx="146050" cy="309880"/>
          </a:xfrm>
          <a:prstGeom prst="rect">
            <a:avLst/>
          </a:prstGeom>
        </p:spPr>
        <p:txBody>
          <a:bodyPr vert="horz" wrap="square" lIns="0" tIns="13970" rIns="0" bIns="0" rtlCol="0">
            <a:spAutoFit/>
          </a:bodyPr>
          <a:lstStyle/>
          <a:p>
            <a:pPr marL="12700">
              <a:lnSpc>
                <a:spcPct val="100000"/>
              </a:lnSpc>
              <a:spcBef>
                <a:spcPts val="110"/>
              </a:spcBef>
            </a:pPr>
            <a:r>
              <a:rPr sz="1850" b="1" spc="15" dirty="0">
                <a:latin typeface="宋体" panose="02010600030101010101" pitchFamily="2" charset="-122"/>
                <a:cs typeface="宋体" panose="02010600030101010101" pitchFamily="2" charset="-122"/>
              </a:rPr>
              <a:t>+</a:t>
            </a:r>
            <a:endParaRPr sz="1850">
              <a:latin typeface="宋体" panose="02010600030101010101" pitchFamily="2" charset="-122"/>
              <a:cs typeface="宋体" panose="02010600030101010101" pitchFamily="2" charset="-122"/>
            </a:endParaRPr>
          </a:p>
        </p:txBody>
      </p:sp>
      <p:sp>
        <p:nvSpPr>
          <p:cNvPr id="57" name="object 57"/>
          <p:cNvSpPr txBox="1"/>
          <p:nvPr/>
        </p:nvSpPr>
        <p:spPr>
          <a:xfrm>
            <a:off x="1943100" y="1390331"/>
            <a:ext cx="3815079" cy="452120"/>
          </a:xfrm>
          <a:prstGeom prst="rect">
            <a:avLst/>
          </a:prstGeom>
        </p:spPr>
        <p:txBody>
          <a:bodyPr vert="horz" wrap="square" lIns="0" tIns="12700" rIns="0" bIns="0" rtlCol="0">
            <a:spAutoFit/>
          </a:bodyPr>
          <a:lstStyle/>
          <a:p>
            <a:pPr marL="38100">
              <a:lnSpc>
                <a:spcPct val="100000"/>
              </a:lnSpc>
              <a:spcBef>
                <a:spcPts val="100"/>
              </a:spcBef>
              <a:tabLst>
                <a:tab pos="2891790" algn="l"/>
              </a:tabLst>
            </a:pPr>
            <a:r>
              <a:rPr sz="1850" b="1" spc="15" dirty="0">
                <a:latin typeface="宋体" panose="02010600030101010101" pitchFamily="2" charset="-122"/>
                <a:cs typeface="宋体" panose="02010600030101010101" pitchFamily="2" charset="-122"/>
              </a:rPr>
              <a:t>E</a:t>
            </a:r>
            <a:r>
              <a:rPr sz="1850" b="1" spc="-145" dirty="0">
                <a:latin typeface="宋体" panose="02010600030101010101" pitchFamily="2" charset="-122"/>
                <a:cs typeface="宋体" panose="02010600030101010101" pitchFamily="2" charset="-122"/>
              </a:rPr>
              <a:t> </a:t>
            </a:r>
            <a:r>
              <a:rPr sz="4200" b="1" baseline="2000" dirty="0">
                <a:solidFill>
                  <a:srgbClr val="0000FF"/>
                </a:solidFill>
                <a:latin typeface="Times New Roman" panose="02020603050405020304"/>
                <a:cs typeface="Times New Roman" panose="02020603050405020304"/>
              </a:rPr>
              <a:t>.</a:t>
            </a:r>
            <a:r>
              <a:rPr sz="4200" b="1" spc="7" baseline="2000" dirty="0">
                <a:solidFill>
                  <a:srgbClr val="0000FF"/>
                </a:solidFill>
                <a:latin typeface="Times New Roman" panose="02020603050405020304"/>
                <a:cs typeface="Times New Roman" panose="02020603050405020304"/>
              </a:rPr>
              <a:t> </a:t>
            </a:r>
            <a:r>
              <a:rPr sz="3000" b="1" spc="-7" baseline="3000" dirty="0">
                <a:solidFill>
                  <a:srgbClr val="0000FF"/>
                </a:solidFill>
                <a:latin typeface="Times New Roman" panose="02020603050405020304"/>
                <a:cs typeface="Times New Roman" panose="02020603050405020304"/>
              </a:rPr>
              <a:t>nptr	</a:t>
            </a:r>
            <a:r>
              <a:rPr sz="2775" b="1" spc="22" baseline="-6000" dirty="0">
                <a:latin typeface="宋体" panose="02010600030101010101" pitchFamily="2" charset="-122"/>
                <a:cs typeface="宋体" panose="02010600030101010101" pitchFamily="2" charset="-122"/>
              </a:rPr>
              <a:t>T </a:t>
            </a:r>
            <a:r>
              <a:rPr sz="4200" b="1" baseline="2000" dirty="0">
                <a:solidFill>
                  <a:srgbClr val="0000FF"/>
                </a:solidFill>
                <a:latin typeface="Times New Roman" panose="02020603050405020304"/>
                <a:cs typeface="Times New Roman" panose="02020603050405020304"/>
              </a:rPr>
              <a:t>.</a:t>
            </a:r>
            <a:r>
              <a:rPr sz="4200" b="1" spc="-412" baseline="2000" dirty="0">
                <a:solidFill>
                  <a:srgbClr val="0000FF"/>
                </a:solidFill>
                <a:latin typeface="Times New Roman" panose="02020603050405020304"/>
                <a:cs typeface="Times New Roman" panose="02020603050405020304"/>
              </a:rPr>
              <a:t> </a:t>
            </a:r>
            <a:r>
              <a:rPr sz="3000" b="1" spc="-7" baseline="3000" dirty="0">
                <a:solidFill>
                  <a:srgbClr val="0000FF"/>
                </a:solidFill>
                <a:latin typeface="Times New Roman" panose="02020603050405020304"/>
                <a:cs typeface="Times New Roman" panose="02020603050405020304"/>
              </a:rPr>
              <a:t>nptr</a:t>
            </a:r>
            <a:endParaRPr sz="3000" baseline="3000">
              <a:latin typeface="Times New Roman" panose="02020603050405020304"/>
              <a:cs typeface="Times New Roman" panose="02020603050405020304"/>
            </a:endParaRPr>
          </a:p>
        </p:txBody>
      </p:sp>
      <p:sp>
        <p:nvSpPr>
          <p:cNvPr id="58" name="object 58"/>
          <p:cNvSpPr txBox="1"/>
          <p:nvPr/>
        </p:nvSpPr>
        <p:spPr>
          <a:xfrm>
            <a:off x="6822249" y="98425"/>
            <a:ext cx="1530350" cy="2656205"/>
          </a:xfrm>
          <a:prstGeom prst="rect">
            <a:avLst/>
          </a:prstGeom>
          <a:solidFill>
            <a:srgbClr val="FFFF66"/>
          </a:solidFill>
          <a:ln w="9525">
            <a:solidFill>
              <a:srgbClr val="000000"/>
            </a:solidFill>
          </a:ln>
        </p:spPr>
        <p:txBody>
          <a:bodyPr vert="horz" wrap="square" lIns="0" tIns="35560" rIns="0" bIns="0" rtlCol="0">
            <a:spAutoFit/>
          </a:bodyPr>
          <a:lstStyle/>
          <a:p>
            <a:pPr marL="91440">
              <a:lnSpc>
                <a:spcPct val="100000"/>
              </a:lnSpc>
              <a:spcBef>
                <a:spcPts val="280"/>
              </a:spcBef>
            </a:pPr>
            <a:r>
              <a:rPr sz="2400" b="1" dirty="0">
                <a:latin typeface="Times New Roman" panose="02020603050405020304"/>
                <a:cs typeface="Times New Roman" panose="02020603050405020304"/>
              </a:rPr>
              <a:t>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E</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a:p>
            <a:pPr marL="91440" marR="282575">
              <a:lnSpc>
                <a:spcPct val="99000"/>
              </a:lnSpc>
              <a:spcBef>
                <a:spcPts val="40"/>
              </a:spcBef>
            </a:pPr>
            <a:r>
              <a:rPr sz="2400" b="1" spc="15" dirty="0">
                <a:latin typeface="Times New Roman" panose="02020603050405020304"/>
                <a:cs typeface="Times New Roman" panose="02020603050405020304"/>
              </a:rPr>
              <a:t>E</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  </a:t>
            </a:r>
            <a:r>
              <a:rPr sz="2400" b="1" spc="-5" dirty="0">
                <a:latin typeface="Times New Roman" panose="02020603050405020304"/>
                <a:cs typeface="Times New Roman" panose="02020603050405020304"/>
              </a:rPr>
              <a:t>T</a:t>
            </a:r>
            <a:r>
              <a:rPr sz="3525" b="1" i="1" spc="75"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*F  </a:t>
            </a:r>
            <a:r>
              <a:rPr sz="2400" b="1" spc="15" dirty="0">
                <a:latin typeface="Times New Roman" panose="02020603050405020304"/>
                <a:cs typeface="Times New Roman" panose="02020603050405020304"/>
              </a:rPr>
              <a:t>T</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F  </a:t>
            </a: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(E)</a:t>
            </a:r>
            <a:endParaRPr sz="2400">
              <a:latin typeface="Times New Roman" panose="02020603050405020304"/>
              <a:cs typeface="Times New Roman" panose="02020603050405020304"/>
            </a:endParaRPr>
          </a:p>
          <a:p>
            <a:pPr marL="91440" marR="349885">
              <a:lnSpc>
                <a:spcPct val="101000"/>
              </a:lnSpc>
            </a:pPr>
            <a:r>
              <a:rPr sz="2400" b="1" spc="5" dirty="0">
                <a:latin typeface="Times New Roman" panose="02020603050405020304"/>
                <a:cs typeface="Times New Roman" panose="02020603050405020304"/>
              </a:rPr>
              <a:t>F</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id  </a:t>
            </a:r>
            <a:r>
              <a:rPr sz="2400" b="1" spc="-5" dirty="0">
                <a:latin typeface="Times New Roman" panose="02020603050405020304"/>
                <a:cs typeface="Times New Roman" panose="02020603050405020304"/>
              </a:rPr>
              <a:t>F</a:t>
            </a:r>
            <a:r>
              <a:rPr sz="3525" b="1" i="1" spc="75" baseline="1000" dirty="0">
                <a:latin typeface="Symbol" panose="05050102010706020507"/>
                <a:cs typeface="Symbol" panose="05050102010706020507"/>
              </a:rPr>
              <a:t></a:t>
            </a:r>
            <a:r>
              <a:rPr sz="2400" b="1" dirty="0">
                <a:latin typeface="Times New Roman" panose="02020603050405020304"/>
                <a:cs typeface="Times New Roman" panose="02020603050405020304"/>
              </a:rPr>
              <a:t>num</a:t>
            </a:r>
            <a:endParaRPr sz="2400">
              <a:latin typeface="Times New Roman" panose="02020603050405020304"/>
              <a:cs typeface="Times New Roman" panose="02020603050405020304"/>
            </a:endParaRPr>
          </a:p>
        </p:txBody>
      </p:sp>
      <p:sp>
        <p:nvSpPr>
          <p:cNvPr id="59" name="object 59"/>
          <p:cNvSpPr/>
          <p:nvPr/>
        </p:nvSpPr>
        <p:spPr>
          <a:xfrm>
            <a:off x="1158875" y="3159125"/>
            <a:ext cx="76200" cy="269875"/>
          </a:xfrm>
          <a:custGeom>
            <a:avLst/>
            <a:gdLst/>
            <a:ahLst/>
            <a:cxnLst/>
            <a:rect l="l" t="t" r="r" b="b"/>
            <a:pathLst>
              <a:path w="76200" h="269875">
                <a:moveTo>
                  <a:pt x="42862" y="63500"/>
                </a:moveTo>
                <a:lnTo>
                  <a:pt x="33337" y="63500"/>
                </a:lnTo>
                <a:lnTo>
                  <a:pt x="33336" y="269875"/>
                </a:lnTo>
                <a:lnTo>
                  <a:pt x="42861" y="269875"/>
                </a:lnTo>
                <a:lnTo>
                  <a:pt x="42862" y="63500"/>
                </a:lnTo>
                <a:close/>
              </a:path>
              <a:path w="76200" h="269875">
                <a:moveTo>
                  <a:pt x="38100" y="0"/>
                </a:moveTo>
                <a:lnTo>
                  <a:pt x="0" y="76200"/>
                </a:lnTo>
                <a:lnTo>
                  <a:pt x="33337" y="76200"/>
                </a:lnTo>
                <a:lnTo>
                  <a:pt x="33337" y="63500"/>
                </a:lnTo>
                <a:lnTo>
                  <a:pt x="69850" y="63500"/>
                </a:lnTo>
                <a:lnTo>
                  <a:pt x="38100" y="0"/>
                </a:lnTo>
                <a:close/>
              </a:path>
              <a:path w="76200" h="269875">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
        <p:nvSpPr>
          <p:cNvPr id="60" name="object 60"/>
          <p:cNvSpPr/>
          <p:nvPr/>
        </p:nvSpPr>
        <p:spPr>
          <a:xfrm>
            <a:off x="4592638" y="2979737"/>
            <a:ext cx="4506595" cy="2533650"/>
          </a:xfrm>
          <a:custGeom>
            <a:avLst/>
            <a:gdLst/>
            <a:ahLst/>
            <a:cxnLst/>
            <a:rect l="l" t="t" r="r" b="b"/>
            <a:pathLst>
              <a:path w="4506595" h="2533650">
                <a:moveTo>
                  <a:pt x="0" y="0"/>
                </a:moveTo>
                <a:lnTo>
                  <a:pt x="4506033" y="0"/>
                </a:lnTo>
                <a:lnTo>
                  <a:pt x="4506033" y="2533650"/>
                </a:lnTo>
                <a:lnTo>
                  <a:pt x="0" y="2533650"/>
                </a:lnTo>
                <a:lnTo>
                  <a:pt x="0" y="0"/>
                </a:lnTo>
                <a:close/>
              </a:path>
            </a:pathLst>
          </a:custGeom>
          <a:solidFill>
            <a:srgbClr val="FFFF66"/>
          </a:solidFill>
        </p:spPr>
        <p:txBody>
          <a:bodyPr wrap="square" lIns="0" tIns="0" rIns="0" bIns="0" rtlCol="0"/>
          <a:lstStyle/>
          <a:p/>
        </p:txBody>
      </p:sp>
      <p:sp>
        <p:nvSpPr>
          <p:cNvPr id="61" name="object 61"/>
          <p:cNvSpPr txBox="1"/>
          <p:nvPr/>
        </p:nvSpPr>
        <p:spPr>
          <a:xfrm>
            <a:off x="4592638" y="2979737"/>
            <a:ext cx="4506595" cy="2533650"/>
          </a:xfrm>
          <a:prstGeom prst="rect">
            <a:avLst/>
          </a:prstGeom>
          <a:ln w="9525">
            <a:solidFill>
              <a:srgbClr val="000000"/>
            </a:solidFill>
          </a:ln>
        </p:spPr>
        <p:txBody>
          <a:bodyPr vert="horz" wrap="square" lIns="0" tIns="3175" rIns="0" bIns="0" rtlCol="0">
            <a:spAutoFit/>
          </a:bodyPr>
          <a:lstStyle/>
          <a:p>
            <a:pPr marL="91440" marR="1389380">
              <a:lnSpc>
                <a:spcPct val="100000"/>
              </a:lnSpc>
              <a:spcBef>
                <a:spcPts val="25"/>
              </a:spcBef>
            </a:pPr>
            <a:r>
              <a:rPr sz="2000" b="1" spc="-15" dirty="0">
                <a:latin typeface="Times New Roman" panose="02020603050405020304"/>
                <a:cs typeface="Times New Roman" panose="02020603050405020304"/>
              </a:rPr>
              <a:t>F.nptr=makeleaf(id, </a:t>
            </a:r>
            <a:r>
              <a:rPr sz="2000" b="1" spc="-5" dirty="0">
                <a:latin typeface="Times New Roman" panose="02020603050405020304"/>
                <a:cs typeface="Times New Roman" panose="02020603050405020304"/>
              </a:rPr>
              <a:t>entrya)  </a:t>
            </a:r>
            <a:r>
              <a:rPr sz="2000" b="1" spc="-30" dirty="0">
                <a:latin typeface="Times New Roman" panose="02020603050405020304"/>
                <a:cs typeface="Times New Roman" panose="02020603050405020304"/>
              </a:rPr>
              <a:t>T.nptr=F.nptr  </a:t>
            </a:r>
            <a:r>
              <a:rPr sz="2000" b="1" spc="-15" dirty="0">
                <a:latin typeface="Times New Roman" panose="02020603050405020304"/>
                <a:cs typeface="Times New Roman" panose="02020603050405020304"/>
              </a:rPr>
              <a:t>F.nptr=makeleaf(num,</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4)</a:t>
            </a:r>
            <a:endParaRPr sz="2000">
              <a:latin typeface="Times New Roman" panose="02020603050405020304"/>
              <a:cs typeface="Times New Roman" panose="02020603050405020304"/>
            </a:endParaRPr>
          </a:p>
          <a:p>
            <a:pPr marL="91440" marR="332740">
              <a:lnSpc>
                <a:spcPct val="100000"/>
              </a:lnSpc>
            </a:pPr>
            <a:r>
              <a:rPr sz="2000" b="1" spc="-10" dirty="0">
                <a:latin typeface="Times New Roman" panose="02020603050405020304"/>
                <a:cs typeface="Times New Roman" panose="02020603050405020304"/>
              </a:rPr>
              <a:t>T.nptr=makenode(</a:t>
            </a:r>
            <a:r>
              <a:rPr sz="2925" b="1" i="1" spc="-15" baseline="1000" dirty="0">
                <a:latin typeface="Symbol" panose="05050102010706020507"/>
                <a:cs typeface="Symbol" panose="05050102010706020507"/>
              </a:rPr>
              <a:t></a:t>
            </a:r>
            <a:r>
              <a:rPr sz="2000" b="1" spc="-10" dirty="0">
                <a:latin typeface="Times New Roman" panose="02020603050405020304"/>
                <a:cs typeface="Times New Roman" panose="02020603050405020304"/>
              </a:rPr>
              <a:t>*</a:t>
            </a:r>
            <a:r>
              <a:rPr sz="2925" b="1" i="1" spc="-15" baseline="1000" dirty="0">
                <a:latin typeface="Symbol" panose="05050102010706020507"/>
                <a:cs typeface="Symbol" panose="05050102010706020507"/>
              </a:rPr>
              <a:t></a:t>
            </a:r>
            <a:r>
              <a:rPr sz="2000" b="1" spc="-10"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T</a:t>
            </a:r>
            <a:r>
              <a:rPr sz="1950" b="1" spc="-37" baseline="-17000" dirty="0">
                <a:latin typeface="Times New Roman" panose="02020603050405020304"/>
                <a:cs typeface="Times New Roman" panose="02020603050405020304"/>
              </a:rPr>
              <a:t>1</a:t>
            </a:r>
            <a:r>
              <a:rPr sz="2000" b="1" spc="-25" dirty="0">
                <a:latin typeface="Times New Roman" panose="02020603050405020304"/>
                <a:cs typeface="Times New Roman" panose="02020603050405020304"/>
              </a:rPr>
              <a:t>.nptr, </a:t>
            </a:r>
            <a:r>
              <a:rPr sz="2000" b="1" spc="-30" dirty="0">
                <a:latin typeface="Times New Roman" panose="02020603050405020304"/>
                <a:cs typeface="Times New Roman" panose="02020603050405020304"/>
              </a:rPr>
              <a:t>F.nptr)  </a:t>
            </a:r>
            <a:r>
              <a:rPr sz="2000" b="1" spc="-15" dirty="0">
                <a:latin typeface="Times New Roman" panose="02020603050405020304"/>
                <a:cs typeface="Times New Roman" panose="02020603050405020304"/>
              </a:rPr>
              <a:t>E.nptr=T.nptr</a:t>
            </a:r>
            <a:endParaRPr sz="2000">
              <a:latin typeface="Times New Roman" panose="02020603050405020304"/>
              <a:cs typeface="Times New Roman" panose="02020603050405020304"/>
            </a:endParaRPr>
          </a:p>
          <a:p>
            <a:pPr marL="91440" marR="1375410">
              <a:lnSpc>
                <a:spcPts val="2590"/>
              </a:lnSpc>
              <a:spcBef>
                <a:spcPts val="45"/>
              </a:spcBef>
            </a:pPr>
            <a:r>
              <a:rPr sz="2000" b="1" spc="-15" dirty="0">
                <a:latin typeface="Times New Roman" panose="02020603050405020304"/>
                <a:cs typeface="Times New Roman" panose="02020603050405020304"/>
              </a:rPr>
              <a:t>F.nptr=makeleaf(id, </a:t>
            </a:r>
            <a:r>
              <a:rPr sz="2000" b="1" spc="-5" dirty="0">
                <a:latin typeface="Times New Roman" panose="02020603050405020304"/>
                <a:cs typeface="Times New Roman" panose="02020603050405020304"/>
              </a:rPr>
              <a:t>entryb)  </a:t>
            </a:r>
            <a:r>
              <a:rPr sz="2000" b="1" spc="-30" dirty="0">
                <a:latin typeface="Times New Roman" panose="02020603050405020304"/>
                <a:cs typeface="Times New Roman" panose="02020603050405020304"/>
              </a:rPr>
              <a:t>T.nptr=F.nptr</a:t>
            </a:r>
            <a:endParaRPr sz="2000">
              <a:latin typeface="Times New Roman" panose="02020603050405020304"/>
              <a:cs typeface="Times New Roman" panose="02020603050405020304"/>
            </a:endParaRPr>
          </a:p>
          <a:p>
            <a:pPr marL="91440">
              <a:lnSpc>
                <a:spcPct val="100000"/>
              </a:lnSpc>
              <a:spcBef>
                <a:spcPts val="80"/>
              </a:spcBef>
            </a:pPr>
            <a:r>
              <a:rPr sz="2000" b="1" spc="-5" dirty="0">
                <a:latin typeface="Times New Roman" panose="02020603050405020304"/>
                <a:cs typeface="Times New Roman" panose="02020603050405020304"/>
              </a:rPr>
              <a:t>E.nptr=makenode(</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E</a:t>
            </a:r>
            <a:r>
              <a:rPr sz="1950" b="1" spc="-37" baseline="-17000" dirty="0">
                <a:latin typeface="Times New Roman" panose="02020603050405020304"/>
                <a:cs typeface="Times New Roman" panose="02020603050405020304"/>
              </a:rPr>
              <a:t>1</a:t>
            </a:r>
            <a:r>
              <a:rPr sz="2000" b="1" spc="-25" dirty="0">
                <a:latin typeface="Times New Roman" panose="02020603050405020304"/>
                <a:cs typeface="Times New Roman" panose="02020603050405020304"/>
              </a:rPr>
              <a:t>.nptr,</a:t>
            </a:r>
            <a:r>
              <a:rPr sz="2000" b="1" spc="-30"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T.nptr)</a:t>
            </a:r>
            <a:endParaRPr sz="2000">
              <a:latin typeface="Times New Roman" panose="02020603050405020304"/>
              <a:cs typeface="Times New Roman" panose="02020603050405020304"/>
            </a:endParaRPr>
          </a:p>
        </p:txBody>
      </p:sp>
      <p:sp>
        <p:nvSpPr>
          <p:cNvPr id="62" name="object 62"/>
          <p:cNvSpPr/>
          <p:nvPr/>
        </p:nvSpPr>
        <p:spPr>
          <a:xfrm>
            <a:off x="1648940" y="2462164"/>
            <a:ext cx="886460" cy="2556510"/>
          </a:xfrm>
          <a:custGeom>
            <a:avLst/>
            <a:gdLst/>
            <a:ahLst/>
            <a:cxnLst/>
            <a:rect l="l" t="t" r="r" b="b"/>
            <a:pathLst>
              <a:path w="886460" h="2556510">
                <a:moveTo>
                  <a:pt x="0" y="2479175"/>
                </a:moveTo>
                <a:lnTo>
                  <a:pt x="36984" y="2555924"/>
                </a:lnTo>
                <a:lnTo>
                  <a:pt x="69832" y="2492557"/>
                </a:lnTo>
                <a:lnTo>
                  <a:pt x="42672" y="2492557"/>
                </a:lnTo>
                <a:lnTo>
                  <a:pt x="33150" y="2492303"/>
                </a:lnTo>
                <a:lnTo>
                  <a:pt x="33489" y="2479664"/>
                </a:lnTo>
                <a:lnTo>
                  <a:pt x="0" y="2479175"/>
                </a:lnTo>
                <a:close/>
              </a:path>
              <a:path w="886460" h="2556510">
                <a:moveTo>
                  <a:pt x="33489" y="2479664"/>
                </a:moveTo>
                <a:lnTo>
                  <a:pt x="33150" y="2492303"/>
                </a:lnTo>
                <a:lnTo>
                  <a:pt x="42672" y="2492557"/>
                </a:lnTo>
                <a:lnTo>
                  <a:pt x="43013" y="2479803"/>
                </a:lnTo>
                <a:lnTo>
                  <a:pt x="33489" y="2479664"/>
                </a:lnTo>
                <a:close/>
              </a:path>
              <a:path w="886460" h="2556510">
                <a:moveTo>
                  <a:pt x="43013" y="2479803"/>
                </a:moveTo>
                <a:lnTo>
                  <a:pt x="42672" y="2492557"/>
                </a:lnTo>
                <a:lnTo>
                  <a:pt x="69832" y="2492557"/>
                </a:lnTo>
                <a:lnTo>
                  <a:pt x="76192" y="2480288"/>
                </a:lnTo>
                <a:lnTo>
                  <a:pt x="43013" y="2479803"/>
                </a:lnTo>
                <a:close/>
              </a:path>
              <a:path w="886460" h="2556510">
                <a:moveTo>
                  <a:pt x="478181" y="1274621"/>
                </a:moveTo>
                <a:lnTo>
                  <a:pt x="438748" y="1278313"/>
                </a:lnTo>
                <a:lnTo>
                  <a:pt x="398073" y="1293127"/>
                </a:lnTo>
                <a:lnTo>
                  <a:pt x="358106" y="1321723"/>
                </a:lnTo>
                <a:lnTo>
                  <a:pt x="319317" y="1362881"/>
                </a:lnTo>
                <a:lnTo>
                  <a:pt x="281848" y="1415606"/>
                </a:lnTo>
                <a:lnTo>
                  <a:pt x="245906" y="1478975"/>
                </a:lnTo>
                <a:lnTo>
                  <a:pt x="228586" y="1514368"/>
                </a:lnTo>
                <a:lnTo>
                  <a:pt x="211742" y="1552079"/>
                </a:lnTo>
                <a:lnTo>
                  <a:pt x="195413" y="1591995"/>
                </a:lnTo>
                <a:lnTo>
                  <a:pt x="179635" y="1634002"/>
                </a:lnTo>
                <a:lnTo>
                  <a:pt x="164443" y="1677984"/>
                </a:lnTo>
                <a:lnTo>
                  <a:pt x="149876" y="1723826"/>
                </a:lnTo>
                <a:lnTo>
                  <a:pt x="135971" y="1771412"/>
                </a:lnTo>
                <a:lnTo>
                  <a:pt x="122765" y="1820628"/>
                </a:lnTo>
                <a:lnTo>
                  <a:pt x="110298" y="1871356"/>
                </a:lnTo>
                <a:lnTo>
                  <a:pt x="98607" y="1923482"/>
                </a:lnTo>
                <a:lnTo>
                  <a:pt x="87730" y="1976889"/>
                </a:lnTo>
                <a:lnTo>
                  <a:pt x="77706" y="2031461"/>
                </a:lnTo>
                <a:lnTo>
                  <a:pt x="68573" y="2087083"/>
                </a:lnTo>
                <a:lnTo>
                  <a:pt x="53141" y="2200964"/>
                </a:lnTo>
                <a:lnTo>
                  <a:pt x="41729" y="2317691"/>
                </a:lnTo>
                <a:lnTo>
                  <a:pt x="37593" y="2377517"/>
                </a:lnTo>
                <a:lnTo>
                  <a:pt x="34637" y="2436811"/>
                </a:lnTo>
                <a:lnTo>
                  <a:pt x="33489" y="2479664"/>
                </a:lnTo>
                <a:lnTo>
                  <a:pt x="43013" y="2479803"/>
                </a:lnTo>
                <a:lnTo>
                  <a:pt x="44188" y="2436334"/>
                </a:lnTo>
                <a:lnTo>
                  <a:pt x="47174" y="2376859"/>
                </a:lnTo>
                <a:lnTo>
                  <a:pt x="51208" y="2318618"/>
                </a:lnTo>
                <a:lnTo>
                  <a:pt x="62580" y="2202243"/>
                </a:lnTo>
                <a:lnTo>
                  <a:pt x="77972" y="2088626"/>
                </a:lnTo>
                <a:lnTo>
                  <a:pt x="87075" y="2033182"/>
                </a:lnTo>
                <a:lnTo>
                  <a:pt x="97064" y="1978790"/>
                </a:lnTo>
                <a:lnTo>
                  <a:pt x="107901" y="1925567"/>
                </a:lnTo>
                <a:lnTo>
                  <a:pt x="119548" y="1873629"/>
                </a:lnTo>
                <a:lnTo>
                  <a:pt x="131965" y="1823096"/>
                </a:lnTo>
                <a:lnTo>
                  <a:pt x="145114" y="1774084"/>
                </a:lnTo>
                <a:lnTo>
                  <a:pt x="158954" y="1726711"/>
                </a:lnTo>
                <a:lnTo>
                  <a:pt x="173446" y="1681093"/>
                </a:lnTo>
                <a:lnTo>
                  <a:pt x="188551" y="1637351"/>
                </a:lnTo>
                <a:lnTo>
                  <a:pt x="204229" y="1595601"/>
                </a:lnTo>
                <a:lnTo>
                  <a:pt x="220440" y="1555963"/>
                </a:lnTo>
                <a:lnTo>
                  <a:pt x="237140" y="1518554"/>
                </a:lnTo>
                <a:lnTo>
                  <a:pt x="254292" y="1483494"/>
                </a:lnTo>
                <a:lnTo>
                  <a:pt x="289768" y="1420900"/>
                </a:lnTo>
                <a:lnTo>
                  <a:pt x="326501" y="1369133"/>
                </a:lnTo>
                <a:lnTo>
                  <a:pt x="364079" y="1329142"/>
                </a:lnTo>
                <a:lnTo>
                  <a:pt x="402024" y="1301795"/>
                </a:lnTo>
                <a:lnTo>
                  <a:pt x="421134" y="1293084"/>
                </a:lnTo>
                <a:lnTo>
                  <a:pt x="420992" y="1293084"/>
                </a:lnTo>
                <a:lnTo>
                  <a:pt x="421697" y="1292828"/>
                </a:lnTo>
                <a:lnTo>
                  <a:pt x="421919" y="1292828"/>
                </a:lnTo>
                <a:lnTo>
                  <a:pt x="440194" y="1287771"/>
                </a:lnTo>
                <a:lnTo>
                  <a:pt x="439912" y="1287771"/>
                </a:lnTo>
                <a:lnTo>
                  <a:pt x="440740" y="1287619"/>
                </a:lnTo>
                <a:lnTo>
                  <a:pt x="441527" y="1287619"/>
                </a:lnTo>
                <a:lnTo>
                  <a:pt x="479555" y="1284057"/>
                </a:lnTo>
                <a:lnTo>
                  <a:pt x="480049" y="1283989"/>
                </a:lnTo>
                <a:lnTo>
                  <a:pt x="500071" y="1278420"/>
                </a:lnTo>
                <a:lnTo>
                  <a:pt x="500550" y="1278265"/>
                </a:lnTo>
                <a:lnTo>
                  <a:pt x="508215" y="1274735"/>
                </a:lnTo>
                <a:lnTo>
                  <a:pt x="477770" y="1274735"/>
                </a:lnTo>
                <a:lnTo>
                  <a:pt x="478181" y="1274621"/>
                </a:lnTo>
                <a:close/>
              </a:path>
              <a:path w="886460" h="2556510">
                <a:moveTo>
                  <a:pt x="421697" y="1292828"/>
                </a:moveTo>
                <a:lnTo>
                  <a:pt x="420992" y="1293084"/>
                </a:lnTo>
                <a:lnTo>
                  <a:pt x="421353" y="1292984"/>
                </a:lnTo>
                <a:lnTo>
                  <a:pt x="421697" y="1292828"/>
                </a:lnTo>
                <a:close/>
              </a:path>
              <a:path w="886460" h="2556510">
                <a:moveTo>
                  <a:pt x="421353" y="1292984"/>
                </a:moveTo>
                <a:lnTo>
                  <a:pt x="420992" y="1293084"/>
                </a:lnTo>
                <a:lnTo>
                  <a:pt x="421134" y="1293084"/>
                </a:lnTo>
                <a:lnTo>
                  <a:pt x="421353" y="1292984"/>
                </a:lnTo>
                <a:close/>
              </a:path>
              <a:path w="886460" h="2556510">
                <a:moveTo>
                  <a:pt x="421919" y="1292828"/>
                </a:moveTo>
                <a:lnTo>
                  <a:pt x="421697" y="1292828"/>
                </a:lnTo>
                <a:lnTo>
                  <a:pt x="421353" y="1292984"/>
                </a:lnTo>
                <a:lnTo>
                  <a:pt x="421919" y="1292828"/>
                </a:lnTo>
                <a:close/>
              </a:path>
              <a:path w="886460" h="2556510">
                <a:moveTo>
                  <a:pt x="440740" y="1287619"/>
                </a:moveTo>
                <a:lnTo>
                  <a:pt x="439912" y="1287771"/>
                </a:lnTo>
                <a:lnTo>
                  <a:pt x="440338" y="1287731"/>
                </a:lnTo>
                <a:lnTo>
                  <a:pt x="440740" y="1287619"/>
                </a:lnTo>
                <a:close/>
              </a:path>
              <a:path w="886460" h="2556510">
                <a:moveTo>
                  <a:pt x="440338" y="1287731"/>
                </a:moveTo>
                <a:lnTo>
                  <a:pt x="439912" y="1287771"/>
                </a:lnTo>
                <a:lnTo>
                  <a:pt x="440194" y="1287771"/>
                </a:lnTo>
                <a:lnTo>
                  <a:pt x="440338" y="1287731"/>
                </a:lnTo>
                <a:close/>
              </a:path>
              <a:path w="886460" h="2556510">
                <a:moveTo>
                  <a:pt x="441527" y="1287619"/>
                </a:moveTo>
                <a:lnTo>
                  <a:pt x="440740" y="1287619"/>
                </a:lnTo>
                <a:lnTo>
                  <a:pt x="440338" y="1287731"/>
                </a:lnTo>
                <a:lnTo>
                  <a:pt x="441527" y="1287619"/>
                </a:lnTo>
                <a:close/>
              </a:path>
              <a:path w="886460" h="2556510">
                <a:moveTo>
                  <a:pt x="478600" y="1274582"/>
                </a:moveTo>
                <a:lnTo>
                  <a:pt x="478181" y="1274621"/>
                </a:lnTo>
                <a:lnTo>
                  <a:pt x="477770" y="1274735"/>
                </a:lnTo>
                <a:lnTo>
                  <a:pt x="478600" y="1274582"/>
                </a:lnTo>
                <a:close/>
              </a:path>
              <a:path w="886460" h="2556510">
                <a:moveTo>
                  <a:pt x="508548" y="1274582"/>
                </a:moveTo>
                <a:lnTo>
                  <a:pt x="478600" y="1274582"/>
                </a:lnTo>
                <a:lnTo>
                  <a:pt x="477770" y="1274735"/>
                </a:lnTo>
                <a:lnTo>
                  <a:pt x="508215" y="1274735"/>
                </a:lnTo>
                <a:lnTo>
                  <a:pt x="508548" y="1274582"/>
                </a:lnTo>
                <a:close/>
              </a:path>
              <a:path w="886460" h="2556510">
                <a:moveTo>
                  <a:pt x="497155" y="1269344"/>
                </a:moveTo>
                <a:lnTo>
                  <a:pt x="478181" y="1274621"/>
                </a:lnTo>
                <a:lnTo>
                  <a:pt x="478600" y="1274582"/>
                </a:lnTo>
                <a:lnTo>
                  <a:pt x="508548" y="1274582"/>
                </a:lnTo>
                <a:lnTo>
                  <a:pt x="519584" y="1269500"/>
                </a:lnTo>
                <a:lnTo>
                  <a:pt x="496811" y="1269500"/>
                </a:lnTo>
                <a:lnTo>
                  <a:pt x="497155" y="1269344"/>
                </a:lnTo>
                <a:close/>
              </a:path>
              <a:path w="886460" h="2556510">
                <a:moveTo>
                  <a:pt x="497518" y="1269243"/>
                </a:moveTo>
                <a:lnTo>
                  <a:pt x="497155" y="1269344"/>
                </a:lnTo>
                <a:lnTo>
                  <a:pt x="496811" y="1269500"/>
                </a:lnTo>
                <a:lnTo>
                  <a:pt x="497518" y="1269243"/>
                </a:lnTo>
                <a:close/>
              </a:path>
              <a:path w="886460" h="2556510">
                <a:moveTo>
                  <a:pt x="520144" y="1269243"/>
                </a:moveTo>
                <a:lnTo>
                  <a:pt x="497518" y="1269243"/>
                </a:lnTo>
                <a:lnTo>
                  <a:pt x="496811" y="1269500"/>
                </a:lnTo>
                <a:lnTo>
                  <a:pt x="519584" y="1269500"/>
                </a:lnTo>
                <a:lnTo>
                  <a:pt x="520144" y="1269243"/>
                </a:lnTo>
                <a:close/>
              </a:path>
              <a:path w="886460" h="2556510">
                <a:moveTo>
                  <a:pt x="876772" y="0"/>
                </a:moveTo>
                <a:lnTo>
                  <a:pt x="876157" y="60131"/>
                </a:lnTo>
                <a:lnTo>
                  <a:pt x="874337" y="120143"/>
                </a:lnTo>
                <a:lnTo>
                  <a:pt x="871352" y="179917"/>
                </a:lnTo>
                <a:lnTo>
                  <a:pt x="867298" y="238682"/>
                </a:lnTo>
                <a:lnTo>
                  <a:pt x="855917" y="355685"/>
                </a:lnTo>
                <a:lnTo>
                  <a:pt x="840525" y="469828"/>
                </a:lnTo>
                <a:lnTo>
                  <a:pt x="831427" y="525508"/>
                </a:lnTo>
                <a:lnTo>
                  <a:pt x="821436" y="580175"/>
                </a:lnTo>
                <a:lnTo>
                  <a:pt x="810596" y="633669"/>
                </a:lnTo>
                <a:lnTo>
                  <a:pt x="798946" y="685869"/>
                </a:lnTo>
                <a:lnTo>
                  <a:pt x="786526" y="736660"/>
                </a:lnTo>
                <a:lnTo>
                  <a:pt x="773375" y="785922"/>
                </a:lnTo>
                <a:lnTo>
                  <a:pt x="759529" y="833540"/>
                </a:lnTo>
                <a:lnTo>
                  <a:pt x="745032" y="879392"/>
                </a:lnTo>
                <a:lnTo>
                  <a:pt x="729921" y="923362"/>
                </a:lnTo>
                <a:lnTo>
                  <a:pt x="714235" y="965330"/>
                </a:lnTo>
                <a:lnTo>
                  <a:pt x="698016" y="1005179"/>
                </a:lnTo>
                <a:lnTo>
                  <a:pt x="681302" y="1042789"/>
                </a:lnTo>
                <a:lnTo>
                  <a:pt x="664136" y="1078040"/>
                </a:lnTo>
                <a:lnTo>
                  <a:pt x="628615" y="1140989"/>
                </a:lnTo>
                <a:lnTo>
                  <a:pt x="591803" y="1193065"/>
                </a:lnTo>
                <a:lnTo>
                  <a:pt x="554087" y="1233310"/>
                </a:lnTo>
                <a:lnTo>
                  <a:pt x="515914" y="1260798"/>
                </a:lnTo>
                <a:lnTo>
                  <a:pt x="497155" y="1269344"/>
                </a:lnTo>
                <a:lnTo>
                  <a:pt x="497518" y="1269243"/>
                </a:lnTo>
                <a:lnTo>
                  <a:pt x="520144" y="1269243"/>
                </a:lnTo>
                <a:lnTo>
                  <a:pt x="521018" y="1268840"/>
                </a:lnTo>
                <a:lnTo>
                  <a:pt x="560760" y="1240106"/>
                </a:lnTo>
                <a:lnTo>
                  <a:pt x="599413" y="1198794"/>
                </a:lnTo>
                <a:lnTo>
                  <a:pt x="636803" y="1145856"/>
                </a:lnTo>
                <a:lnTo>
                  <a:pt x="672701" y="1082210"/>
                </a:lnTo>
                <a:lnTo>
                  <a:pt x="690007" y="1046656"/>
                </a:lnTo>
                <a:lnTo>
                  <a:pt x="706838" y="1008769"/>
                </a:lnTo>
                <a:lnTo>
                  <a:pt x="723158" y="968664"/>
                </a:lnTo>
                <a:lnTo>
                  <a:pt x="738929" y="926457"/>
                </a:lnTo>
                <a:lnTo>
                  <a:pt x="754114" y="882263"/>
                </a:lnTo>
                <a:lnTo>
                  <a:pt x="768676" y="836198"/>
                </a:lnTo>
                <a:lnTo>
                  <a:pt x="782577" y="788380"/>
                </a:lnTo>
                <a:lnTo>
                  <a:pt x="795779" y="738922"/>
                </a:lnTo>
                <a:lnTo>
                  <a:pt x="808243" y="687943"/>
                </a:lnTo>
                <a:lnTo>
                  <a:pt x="819932" y="635560"/>
                </a:lnTo>
                <a:lnTo>
                  <a:pt x="830806" y="581888"/>
                </a:lnTo>
                <a:lnTo>
                  <a:pt x="840827" y="527044"/>
                </a:lnTo>
                <a:lnTo>
                  <a:pt x="849965" y="471101"/>
                </a:lnTo>
                <a:lnTo>
                  <a:pt x="865398" y="356607"/>
                </a:lnTo>
                <a:lnTo>
                  <a:pt x="876800" y="239337"/>
                </a:lnTo>
                <a:lnTo>
                  <a:pt x="880920" y="179444"/>
                </a:lnTo>
                <a:lnTo>
                  <a:pt x="883880" y="119854"/>
                </a:lnTo>
                <a:lnTo>
                  <a:pt x="885685" y="60034"/>
                </a:lnTo>
                <a:lnTo>
                  <a:pt x="886296" y="97"/>
                </a:lnTo>
                <a:lnTo>
                  <a:pt x="876772" y="0"/>
                </a:lnTo>
                <a:close/>
              </a:path>
            </a:pathLst>
          </a:custGeom>
          <a:solidFill>
            <a:srgbClr val="FF3300"/>
          </a:solidFill>
        </p:spPr>
        <p:txBody>
          <a:bodyPr wrap="square" lIns="0" tIns="0" rIns="0" bIns="0" rtlCol="0"/>
          <a:lstStyle/>
          <a:p/>
        </p:txBody>
      </p:sp>
      <p:sp>
        <p:nvSpPr>
          <p:cNvPr id="63" name="object 63"/>
          <p:cNvSpPr/>
          <p:nvPr/>
        </p:nvSpPr>
        <p:spPr>
          <a:xfrm>
            <a:off x="675957" y="3813097"/>
            <a:ext cx="568960" cy="1953260"/>
          </a:xfrm>
          <a:custGeom>
            <a:avLst/>
            <a:gdLst/>
            <a:ahLst/>
            <a:cxnLst/>
            <a:rect l="l" t="t" r="r" b="b"/>
            <a:pathLst>
              <a:path w="568960" h="1953260">
                <a:moveTo>
                  <a:pt x="0" y="1875881"/>
                </a:moveTo>
                <a:lnTo>
                  <a:pt x="36830" y="1952702"/>
                </a:lnTo>
                <a:lnTo>
                  <a:pt x="69862" y="1889290"/>
                </a:lnTo>
                <a:lnTo>
                  <a:pt x="42645" y="1889290"/>
                </a:lnTo>
                <a:lnTo>
                  <a:pt x="33122" y="1889132"/>
                </a:lnTo>
                <a:lnTo>
                  <a:pt x="33333" y="1876434"/>
                </a:lnTo>
                <a:lnTo>
                  <a:pt x="0" y="1875881"/>
                </a:lnTo>
                <a:close/>
              </a:path>
              <a:path w="568960" h="1953260">
                <a:moveTo>
                  <a:pt x="33333" y="1876434"/>
                </a:moveTo>
                <a:lnTo>
                  <a:pt x="33122" y="1889132"/>
                </a:lnTo>
                <a:lnTo>
                  <a:pt x="42645" y="1889290"/>
                </a:lnTo>
                <a:lnTo>
                  <a:pt x="42855" y="1876592"/>
                </a:lnTo>
                <a:lnTo>
                  <a:pt x="33333" y="1876434"/>
                </a:lnTo>
                <a:close/>
              </a:path>
              <a:path w="568960" h="1953260">
                <a:moveTo>
                  <a:pt x="42855" y="1876592"/>
                </a:moveTo>
                <a:lnTo>
                  <a:pt x="42645" y="1889290"/>
                </a:lnTo>
                <a:lnTo>
                  <a:pt x="69862" y="1889290"/>
                </a:lnTo>
                <a:lnTo>
                  <a:pt x="76189" y="1877145"/>
                </a:lnTo>
                <a:lnTo>
                  <a:pt x="42855" y="1876592"/>
                </a:lnTo>
                <a:close/>
              </a:path>
              <a:path w="568960" h="1953260">
                <a:moveTo>
                  <a:pt x="311652" y="973459"/>
                </a:moveTo>
                <a:lnTo>
                  <a:pt x="273879" y="980718"/>
                </a:lnTo>
                <a:lnTo>
                  <a:pt x="235751" y="1009942"/>
                </a:lnTo>
                <a:lnTo>
                  <a:pt x="211384" y="1041549"/>
                </a:lnTo>
                <a:lnTo>
                  <a:pt x="187932" y="1081911"/>
                </a:lnTo>
                <a:lnTo>
                  <a:pt x="165468" y="1130355"/>
                </a:lnTo>
                <a:lnTo>
                  <a:pt x="144130" y="1186207"/>
                </a:lnTo>
                <a:lnTo>
                  <a:pt x="124082" y="1248780"/>
                </a:lnTo>
                <a:lnTo>
                  <a:pt x="105504" y="1317376"/>
                </a:lnTo>
                <a:lnTo>
                  <a:pt x="88581" y="1391293"/>
                </a:lnTo>
                <a:lnTo>
                  <a:pt x="80799" y="1430027"/>
                </a:lnTo>
                <a:lnTo>
                  <a:pt x="66720" y="1510568"/>
                </a:lnTo>
                <a:lnTo>
                  <a:pt x="54761" y="1594704"/>
                </a:lnTo>
                <a:lnTo>
                  <a:pt x="45125" y="1681688"/>
                </a:lnTo>
                <a:lnTo>
                  <a:pt x="38002" y="1770807"/>
                </a:lnTo>
                <a:lnTo>
                  <a:pt x="33585" y="1861357"/>
                </a:lnTo>
                <a:lnTo>
                  <a:pt x="33333" y="1876434"/>
                </a:lnTo>
                <a:lnTo>
                  <a:pt x="42855" y="1876592"/>
                </a:lnTo>
                <a:lnTo>
                  <a:pt x="43099" y="1861821"/>
                </a:lnTo>
                <a:lnTo>
                  <a:pt x="47496" y="1771567"/>
                </a:lnTo>
                <a:lnTo>
                  <a:pt x="54592" y="1682736"/>
                </a:lnTo>
                <a:lnTo>
                  <a:pt x="64192" y="1596044"/>
                </a:lnTo>
                <a:lnTo>
                  <a:pt x="76102" y="1512208"/>
                </a:lnTo>
                <a:lnTo>
                  <a:pt x="90138" y="1431903"/>
                </a:lnTo>
                <a:lnTo>
                  <a:pt x="97885" y="1393333"/>
                </a:lnTo>
                <a:lnTo>
                  <a:pt x="106089" y="1355925"/>
                </a:lnTo>
                <a:lnTo>
                  <a:pt x="123764" y="1284956"/>
                </a:lnTo>
                <a:lnTo>
                  <a:pt x="142967" y="1219718"/>
                </a:lnTo>
                <a:lnTo>
                  <a:pt x="163492" y="1160936"/>
                </a:lnTo>
                <a:lnTo>
                  <a:pt x="185127" y="1109345"/>
                </a:lnTo>
                <a:lnTo>
                  <a:pt x="207642" y="1065688"/>
                </a:lnTo>
                <a:lnTo>
                  <a:pt x="230759" y="1030719"/>
                </a:lnTo>
                <a:lnTo>
                  <a:pt x="265810" y="996141"/>
                </a:lnTo>
                <a:lnTo>
                  <a:pt x="266316" y="995749"/>
                </a:lnTo>
                <a:lnTo>
                  <a:pt x="277369" y="989647"/>
                </a:lnTo>
                <a:lnTo>
                  <a:pt x="277208" y="989647"/>
                </a:lnTo>
                <a:lnTo>
                  <a:pt x="278000" y="989295"/>
                </a:lnTo>
                <a:lnTo>
                  <a:pt x="278247" y="989295"/>
                </a:lnTo>
                <a:lnTo>
                  <a:pt x="288880" y="985695"/>
                </a:lnTo>
                <a:lnTo>
                  <a:pt x="288546" y="985695"/>
                </a:lnTo>
                <a:lnTo>
                  <a:pt x="289532" y="985474"/>
                </a:lnTo>
                <a:lnTo>
                  <a:pt x="290474" y="985474"/>
                </a:lnTo>
                <a:lnTo>
                  <a:pt x="313584" y="982826"/>
                </a:lnTo>
                <a:lnTo>
                  <a:pt x="313917" y="982751"/>
                </a:lnTo>
                <a:lnTo>
                  <a:pt x="326839" y="978347"/>
                </a:lnTo>
                <a:lnTo>
                  <a:pt x="327105" y="978228"/>
                </a:lnTo>
                <a:lnTo>
                  <a:pt x="335308" y="973625"/>
                </a:lnTo>
                <a:lnTo>
                  <a:pt x="311167" y="973625"/>
                </a:lnTo>
                <a:lnTo>
                  <a:pt x="311652" y="973459"/>
                </a:lnTo>
                <a:close/>
              </a:path>
              <a:path w="568960" h="1953260">
                <a:moveTo>
                  <a:pt x="266316" y="995749"/>
                </a:moveTo>
                <a:lnTo>
                  <a:pt x="265724" y="996141"/>
                </a:lnTo>
                <a:lnTo>
                  <a:pt x="266033" y="995968"/>
                </a:lnTo>
                <a:lnTo>
                  <a:pt x="266316" y="995749"/>
                </a:lnTo>
                <a:close/>
              </a:path>
              <a:path w="568960" h="1953260">
                <a:moveTo>
                  <a:pt x="266033" y="995968"/>
                </a:moveTo>
                <a:lnTo>
                  <a:pt x="265724" y="996141"/>
                </a:lnTo>
                <a:lnTo>
                  <a:pt x="266033" y="995968"/>
                </a:lnTo>
                <a:close/>
              </a:path>
              <a:path w="568960" h="1953260">
                <a:moveTo>
                  <a:pt x="266425" y="995749"/>
                </a:moveTo>
                <a:lnTo>
                  <a:pt x="266033" y="995968"/>
                </a:lnTo>
                <a:lnTo>
                  <a:pt x="266425" y="995749"/>
                </a:lnTo>
                <a:close/>
              </a:path>
              <a:path w="568960" h="1953260">
                <a:moveTo>
                  <a:pt x="278000" y="989295"/>
                </a:moveTo>
                <a:lnTo>
                  <a:pt x="277208" y="989647"/>
                </a:lnTo>
                <a:lnTo>
                  <a:pt x="277619" y="989508"/>
                </a:lnTo>
                <a:lnTo>
                  <a:pt x="278000" y="989295"/>
                </a:lnTo>
                <a:close/>
              </a:path>
              <a:path w="568960" h="1953260">
                <a:moveTo>
                  <a:pt x="277619" y="989508"/>
                </a:moveTo>
                <a:lnTo>
                  <a:pt x="277208" y="989647"/>
                </a:lnTo>
                <a:lnTo>
                  <a:pt x="277369" y="989647"/>
                </a:lnTo>
                <a:lnTo>
                  <a:pt x="277619" y="989508"/>
                </a:lnTo>
                <a:close/>
              </a:path>
              <a:path w="568960" h="1953260">
                <a:moveTo>
                  <a:pt x="278247" y="989295"/>
                </a:moveTo>
                <a:lnTo>
                  <a:pt x="278000" y="989295"/>
                </a:lnTo>
                <a:lnTo>
                  <a:pt x="277619" y="989508"/>
                </a:lnTo>
                <a:lnTo>
                  <a:pt x="278247" y="989295"/>
                </a:lnTo>
                <a:close/>
              </a:path>
              <a:path w="568960" h="1953260">
                <a:moveTo>
                  <a:pt x="289532" y="985474"/>
                </a:moveTo>
                <a:lnTo>
                  <a:pt x="288546" y="985695"/>
                </a:lnTo>
                <a:lnTo>
                  <a:pt x="289051" y="985637"/>
                </a:lnTo>
                <a:lnTo>
                  <a:pt x="289532" y="985474"/>
                </a:lnTo>
                <a:close/>
              </a:path>
              <a:path w="568960" h="1953260">
                <a:moveTo>
                  <a:pt x="289051" y="985637"/>
                </a:moveTo>
                <a:lnTo>
                  <a:pt x="288546" y="985695"/>
                </a:lnTo>
                <a:lnTo>
                  <a:pt x="288880" y="985695"/>
                </a:lnTo>
                <a:lnTo>
                  <a:pt x="289051" y="985637"/>
                </a:lnTo>
                <a:close/>
              </a:path>
              <a:path w="568960" h="1953260">
                <a:moveTo>
                  <a:pt x="290474" y="985474"/>
                </a:moveTo>
                <a:lnTo>
                  <a:pt x="289532" y="985474"/>
                </a:lnTo>
                <a:lnTo>
                  <a:pt x="289051" y="985637"/>
                </a:lnTo>
                <a:lnTo>
                  <a:pt x="290474" y="985474"/>
                </a:lnTo>
                <a:close/>
              </a:path>
              <a:path w="568960" h="1953260">
                <a:moveTo>
                  <a:pt x="312159" y="973401"/>
                </a:moveTo>
                <a:lnTo>
                  <a:pt x="311652" y="973459"/>
                </a:lnTo>
                <a:lnTo>
                  <a:pt x="311167" y="973625"/>
                </a:lnTo>
                <a:lnTo>
                  <a:pt x="312159" y="973401"/>
                </a:lnTo>
                <a:close/>
              </a:path>
              <a:path w="568960" h="1953260">
                <a:moveTo>
                  <a:pt x="335706" y="973401"/>
                </a:moveTo>
                <a:lnTo>
                  <a:pt x="312159" y="973401"/>
                </a:lnTo>
                <a:lnTo>
                  <a:pt x="311167" y="973625"/>
                </a:lnTo>
                <a:lnTo>
                  <a:pt x="335308" y="973625"/>
                </a:lnTo>
                <a:lnTo>
                  <a:pt x="335706" y="973401"/>
                </a:lnTo>
                <a:close/>
              </a:path>
              <a:path w="568960" h="1953260">
                <a:moveTo>
                  <a:pt x="323081" y="969565"/>
                </a:moveTo>
                <a:lnTo>
                  <a:pt x="311652" y="973459"/>
                </a:lnTo>
                <a:lnTo>
                  <a:pt x="312159" y="973401"/>
                </a:lnTo>
                <a:lnTo>
                  <a:pt x="335706" y="973401"/>
                </a:lnTo>
                <a:lnTo>
                  <a:pt x="339635" y="971196"/>
                </a:lnTo>
                <a:lnTo>
                  <a:pt x="340040" y="970949"/>
                </a:lnTo>
                <a:lnTo>
                  <a:pt x="341536" y="969780"/>
                </a:lnTo>
                <a:lnTo>
                  <a:pt x="322697" y="969780"/>
                </a:lnTo>
                <a:lnTo>
                  <a:pt x="323081" y="969565"/>
                </a:lnTo>
                <a:close/>
              </a:path>
              <a:path w="568960" h="1953260">
                <a:moveTo>
                  <a:pt x="323491" y="969425"/>
                </a:moveTo>
                <a:lnTo>
                  <a:pt x="323081" y="969565"/>
                </a:lnTo>
                <a:lnTo>
                  <a:pt x="322697" y="969780"/>
                </a:lnTo>
                <a:lnTo>
                  <a:pt x="323491" y="969425"/>
                </a:lnTo>
                <a:close/>
              </a:path>
              <a:path w="568960" h="1953260">
                <a:moveTo>
                  <a:pt x="341991" y="969425"/>
                </a:moveTo>
                <a:lnTo>
                  <a:pt x="323491" y="969425"/>
                </a:lnTo>
                <a:lnTo>
                  <a:pt x="322697" y="969780"/>
                </a:lnTo>
                <a:lnTo>
                  <a:pt x="341536" y="969780"/>
                </a:lnTo>
                <a:lnTo>
                  <a:pt x="341991" y="969425"/>
                </a:lnTo>
                <a:close/>
              </a:path>
              <a:path w="568960" h="1953260">
                <a:moveTo>
                  <a:pt x="350358" y="962889"/>
                </a:moveTo>
                <a:lnTo>
                  <a:pt x="334973" y="962889"/>
                </a:lnTo>
                <a:lnTo>
                  <a:pt x="334380" y="963283"/>
                </a:lnTo>
                <a:lnTo>
                  <a:pt x="323081" y="969565"/>
                </a:lnTo>
                <a:lnTo>
                  <a:pt x="323491" y="969425"/>
                </a:lnTo>
                <a:lnTo>
                  <a:pt x="341991" y="969425"/>
                </a:lnTo>
                <a:lnTo>
                  <a:pt x="350358" y="962889"/>
                </a:lnTo>
                <a:close/>
              </a:path>
              <a:path w="568960" h="1953260">
                <a:moveTo>
                  <a:pt x="334667" y="963061"/>
                </a:moveTo>
                <a:lnTo>
                  <a:pt x="334272" y="963283"/>
                </a:lnTo>
                <a:lnTo>
                  <a:pt x="334667" y="963061"/>
                </a:lnTo>
                <a:close/>
              </a:path>
              <a:path w="568960" h="1953260">
                <a:moveTo>
                  <a:pt x="334973" y="962889"/>
                </a:moveTo>
                <a:lnTo>
                  <a:pt x="334667" y="963061"/>
                </a:lnTo>
                <a:lnTo>
                  <a:pt x="334380" y="963283"/>
                </a:lnTo>
                <a:lnTo>
                  <a:pt x="334973" y="962889"/>
                </a:lnTo>
                <a:close/>
              </a:path>
              <a:path w="568960" h="1953260">
                <a:moveTo>
                  <a:pt x="559118" y="0"/>
                </a:moveTo>
                <a:lnTo>
                  <a:pt x="557598" y="91862"/>
                </a:lnTo>
                <a:lnTo>
                  <a:pt x="553204" y="182543"/>
                </a:lnTo>
                <a:lnTo>
                  <a:pt x="546104" y="271950"/>
                </a:lnTo>
                <a:lnTo>
                  <a:pt x="536499" y="359208"/>
                </a:lnTo>
                <a:lnTo>
                  <a:pt x="524583" y="443595"/>
                </a:lnTo>
                <a:lnTo>
                  <a:pt x="510549" y="524391"/>
                </a:lnTo>
                <a:lnTo>
                  <a:pt x="502806" y="563178"/>
                </a:lnTo>
                <a:lnTo>
                  <a:pt x="494600" y="600834"/>
                </a:lnTo>
                <a:lnTo>
                  <a:pt x="476917" y="672277"/>
                </a:lnTo>
                <a:lnTo>
                  <a:pt x="457704" y="737957"/>
                </a:lnTo>
                <a:lnTo>
                  <a:pt x="437162" y="797147"/>
                </a:lnTo>
                <a:lnTo>
                  <a:pt x="415498" y="849111"/>
                </a:lnTo>
                <a:lnTo>
                  <a:pt x="392932" y="893107"/>
                </a:lnTo>
                <a:lnTo>
                  <a:pt x="369713" y="928380"/>
                </a:lnTo>
                <a:lnTo>
                  <a:pt x="334667" y="963061"/>
                </a:lnTo>
                <a:lnTo>
                  <a:pt x="334973" y="962889"/>
                </a:lnTo>
                <a:lnTo>
                  <a:pt x="350358" y="962889"/>
                </a:lnTo>
                <a:lnTo>
                  <a:pt x="352861" y="960935"/>
                </a:lnTo>
                <a:lnTo>
                  <a:pt x="389502" y="916868"/>
                </a:lnTo>
                <a:lnTo>
                  <a:pt x="412883" y="876310"/>
                </a:lnTo>
                <a:lnTo>
                  <a:pt x="435309" y="827596"/>
                </a:lnTo>
                <a:lnTo>
                  <a:pt x="456626" y="771413"/>
                </a:lnTo>
                <a:lnTo>
                  <a:pt x="476660" y="708455"/>
                </a:lnTo>
                <a:lnTo>
                  <a:pt x="495230" y="639429"/>
                </a:lnTo>
                <a:lnTo>
                  <a:pt x="512147" y="565043"/>
                </a:lnTo>
                <a:lnTo>
                  <a:pt x="519933" y="526022"/>
                </a:lnTo>
                <a:lnTo>
                  <a:pt x="534014" y="444927"/>
                </a:lnTo>
                <a:lnTo>
                  <a:pt x="545967" y="360250"/>
                </a:lnTo>
                <a:lnTo>
                  <a:pt x="555599" y="272704"/>
                </a:lnTo>
                <a:lnTo>
                  <a:pt x="562718" y="183003"/>
                </a:lnTo>
                <a:lnTo>
                  <a:pt x="567132" y="91705"/>
                </a:lnTo>
                <a:lnTo>
                  <a:pt x="568642" y="156"/>
                </a:lnTo>
                <a:lnTo>
                  <a:pt x="559118" y="0"/>
                </a:lnTo>
                <a:close/>
              </a:path>
            </a:pathLst>
          </a:custGeom>
          <a:solidFill>
            <a:srgbClr val="FF3300"/>
          </a:solidFill>
        </p:spPr>
        <p:txBody>
          <a:bodyPr wrap="square" lIns="0" tIns="0" rIns="0" bIns="0" rtlCol="0"/>
          <a:lstStyle/>
          <a:p/>
        </p:txBody>
      </p:sp>
      <p:sp>
        <p:nvSpPr>
          <p:cNvPr id="64" name="object 64"/>
          <p:cNvSpPr/>
          <p:nvPr/>
        </p:nvSpPr>
        <p:spPr>
          <a:xfrm>
            <a:off x="2712645" y="3136846"/>
            <a:ext cx="1002665" cy="2629535"/>
          </a:xfrm>
          <a:custGeom>
            <a:avLst/>
            <a:gdLst/>
            <a:ahLst/>
            <a:cxnLst/>
            <a:rect l="l" t="t" r="r" b="b"/>
            <a:pathLst>
              <a:path w="1002664" h="2629535">
                <a:moveTo>
                  <a:pt x="0" y="2552166"/>
                </a:moveTo>
                <a:lnTo>
                  <a:pt x="36904" y="2628953"/>
                </a:lnTo>
                <a:lnTo>
                  <a:pt x="69827" y="2565602"/>
                </a:lnTo>
                <a:lnTo>
                  <a:pt x="42658" y="2565602"/>
                </a:lnTo>
                <a:lnTo>
                  <a:pt x="33136" y="2565319"/>
                </a:lnTo>
                <a:lnTo>
                  <a:pt x="33512" y="2552690"/>
                </a:lnTo>
                <a:lnTo>
                  <a:pt x="0" y="2552166"/>
                </a:lnTo>
                <a:close/>
              </a:path>
              <a:path w="1002664" h="2629535">
                <a:moveTo>
                  <a:pt x="33512" y="2552690"/>
                </a:moveTo>
                <a:lnTo>
                  <a:pt x="33136" y="2565319"/>
                </a:lnTo>
                <a:lnTo>
                  <a:pt x="42658" y="2565602"/>
                </a:lnTo>
                <a:lnTo>
                  <a:pt x="43037" y="2552839"/>
                </a:lnTo>
                <a:lnTo>
                  <a:pt x="33512" y="2552690"/>
                </a:lnTo>
                <a:close/>
              </a:path>
              <a:path w="1002664" h="2629535">
                <a:moveTo>
                  <a:pt x="43037" y="2552839"/>
                </a:moveTo>
                <a:lnTo>
                  <a:pt x="42658" y="2565602"/>
                </a:lnTo>
                <a:lnTo>
                  <a:pt x="69827" y="2565602"/>
                </a:lnTo>
                <a:lnTo>
                  <a:pt x="76191" y="2553358"/>
                </a:lnTo>
                <a:lnTo>
                  <a:pt x="43037" y="2552839"/>
                </a:lnTo>
                <a:close/>
              </a:path>
              <a:path w="1002664" h="2629535">
                <a:moveTo>
                  <a:pt x="538839" y="1311034"/>
                </a:moveTo>
                <a:lnTo>
                  <a:pt x="494217" y="1314811"/>
                </a:lnTo>
                <a:lnTo>
                  <a:pt x="447974" y="1330001"/>
                </a:lnTo>
                <a:lnTo>
                  <a:pt x="402683" y="1359326"/>
                </a:lnTo>
                <a:lnTo>
                  <a:pt x="358632" y="1401613"/>
                </a:lnTo>
                <a:lnTo>
                  <a:pt x="316042" y="1455828"/>
                </a:lnTo>
                <a:lnTo>
                  <a:pt x="275172" y="1521010"/>
                </a:lnTo>
                <a:lnTo>
                  <a:pt x="255473" y="1557417"/>
                </a:lnTo>
                <a:lnTo>
                  <a:pt x="236317" y="1596212"/>
                </a:lnTo>
                <a:lnTo>
                  <a:pt x="217746" y="1637276"/>
                </a:lnTo>
                <a:lnTo>
                  <a:pt x="199801" y="1680491"/>
                </a:lnTo>
                <a:lnTo>
                  <a:pt x="182523" y="1725738"/>
                </a:lnTo>
                <a:lnTo>
                  <a:pt x="165955" y="1772899"/>
                </a:lnTo>
                <a:lnTo>
                  <a:pt x="150140" y="1821855"/>
                </a:lnTo>
                <a:lnTo>
                  <a:pt x="135121" y="1872488"/>
                </a:lnTo>
                <a:lnTo>
                  <a:pt x="120942" y="1924676"/>
                </a:lnTo>
                <a:lnTo>
                  <a:pt x="107646" y="1978301"/>
                </a:lnTo>
                <a:lnTo>
                  <a:pt x="95275" y="2033245"/>
                </a:lnTo>
                <a:lnTo>
                  <a:pt x="83874" y="2089390"/>
                </a:lnTo>
                <a:lnTo>
                  <a:pt x="73487" y="2146611"/>
                </a:lnTo>
                <a:lnTo>
                  <a:pt x="64157" y="2204793"/>
                </a:lnTo>
                <a:lnTo>
                  <a:pt x="55929" y="2263815"/>
                </a:lnTo>
                <a:lnTo>
                  <a:pt x="48845" y="2323558"/>
                </a:lnTo>
                <a:lnTo>
                  <a:pt x="42951" y="2383903"/>
                </a:lnTo>
                <a:lnTo>
                  <a:pt x="38289" y="2444728"/>
                </a:lnTo>
                <a:lnTo>
                  <a:pt x="34904" y="2505916"/>
                </a:lnTo>
                <a:lnTo>
                  <a:pt x="33512" y="2552690"/>
                </a:lnTo>
                <a:lnTo>
                  <a:pt x="43037" y="2552839"/>
                </a:lnTo>
                <a:lnTo>
                  <a:pt x="44415" y="2506442"/>
                </a:lnTo>
                <a:lnTo>
                  <a:pt x="47786" y="2445456"/>
                </a:lnTo>
                <a:lnTo>
                  <a:pt x="52430" y="2384828"/>
                </a:lnTo>
                <a:lnTo>
                  <a:pt x="58304" y="2324680"/>
                </a:lnTo>
                <a:lnTo>
                  <a:pt x="65363" y="2265131"/>
                </a:lnTo>
                <a:lnTo>
                  <a:pt x="73562" y="2206301"/>
                </a:lnTo>
                <a:lnTo>
                  <a:pt x="82859" y="2148312"/>
                </a:lnTo>
                <a:lnTo>
                  <a:pt x="93209" y="2091284"/>
                </a:lnTo>
                <a:lnTo>
                  <a:pt x="104567" y="2035338"/>
                </a:lnTo>
                <a:lnTo>
                  <a:pt x="116890" y="1980594"/>
                </a:lnTo>
                <a:lnTo>
                  <a:pt x="130134" y="1927172"/>
                </a:lnTo>
                <a:lnTo>
                  <a:pt x="144254" y="1875195"/>
                </a:lnTo>
                <a:lnTo>
                  <a:pt x="159204" y="1824782"/>
                </a:lnTo>
                <a:lnTo>
                  <a:pt x="174942" y="1776056"/>
                </a:lnTo>
                <a:lnTo>
                  <a:pt x="191422" y="1729136"/>
                </a:lnTo>
                <a:lnTo>
                  <a:pt x="208598" y="1684144"/>
                </a:lnTo>
                <a:lnTo>
                  <a:pt x="226425" y="1641200"/>
                </a:lnTo>
                <a:lnTo>
                  <a:pt x="244858" y="1600428"/>
                </a:lnTo>
                <a:lnTo>
                  <a:pt x="263851" y="1561950"/>
                </a:lnTo>
                <a:lnTo>
                  <a:pt x="283354" y="1525884"/>
                </a:lnTo>
                <a:lnTo>
                  <a:pt x="303321" y="1492357"/>
                </a:lnTo>
                <a:lnTo>
                  <a:pt x="344445" y="1433402"/>
                </a:lnTo>
                <a:lnTo>
                  <a:pt x="386797" y="1386053"/>
                </a:lnTo>
                <a:lnTo>
                  <a:pt x="429912" y="1351245"/>
                </a:lnTo>
                <a:lnTo>
                  <a:pt x="473448" y="1329800"/>
                </a:lnTo>
                <a:lnTo>
                  <a:pt x="473317" y="1329800"/>
                </a:lnTo>
                <a:lnTo>
                  <a:pt x="473975" y="1329583"/>
                </a:lnTo>
                <a:lnTo>
                  <a:pt x="474185" y="1329583"/>
                </a:lnTo>
                <a:lnTo>
                  <a:pt x="495274" y="1324303"/>
                </a:lnTo>
                <a:lnTo>
                  <a:pt x="495020" y="1324303"/>
                </a:lnTo>
                <a:lnTo>
                  <a:pt x="495776" y="1324178"/>
                </a:lnTo>
                <a:lnTo>
                  <a:pt x="496505" y="1324178"/>
                </a:lnTo>
                <a:lnTo>
                  <a:pt x="540028" y="1320492"/>
                </a:lnTo>
                <a:lnTo>
                  <a:pt x="540537" y="1320427"/>
                </a:lnTo>
                <a:lnTo>
                  <a:pt x="563246" y="1314716"/>
                </a:lnTo>
                <a:lnTo>
                  <a:pt x="563693" y="1314585"/>
                </a:lnTo>
                <a:lnTo>
                  <a:pt x="572000" y="1311128"/>
                </a:lnTo>
                <a:lnTo>
                  <a:pt x="538463" y="1311128"/>
                </a:lnTo>
                <a:lnTo>
                  <a:pt x="538839" y="1311034"/>
                </a:lnTo>
                <a:close/>
              </a:path>
              <a:path w="1002664" h="2629535">
                <a:moveTo>
                  <a:pt x="473975" y="1329583"/>
                </a:moveTo>
                <a:lnTo>
                  <a:pt x="473317" y="1329800"/>
                </a:lnTo>
                <a:lnTo>
                  <a:pt x="473651" y="1329716"/>
                </a:lnTo>
                <a:lnTo>
                  <a:pt x="473975" y="1329583"/>
                </a:lnTo>
                <a:close/>
              </a:path>
              <a:path w="1002664" h="2629535">
                <a:moveTo>
                  <a:pt x="473651" y="1329716"/>
                </a:moveTo>
                <a:lnTo>
                  <a:pt x="473317" y="1329800"/>
                </a:lnTo>
                <a:lnTo>
                  <a:pt x="473448" y="1329800"/>
                </a:lnTo>
                <a:lnTo>
                  <a:pt x="473651" y="1329716"/>
                </a:lnTo>
                <a:close/>
              </a:path>
              <a:path w="1002664" h="2629535">
                <a:moveTo>
                  <a:pt x="474185" y="1329583"/>
                </a:moveTo>
                <a:lnTo>
                  <a:pt x="473975" y="1329583"/>
                </a:lnTo>
                <a:lnTo>
                  <a:pt x="473651" y="1329716"/>
                </a:lnTo>
                <a:lnTo>
                  <a:pt x="474185" y="1329583"/>
                </a:lnTo>
                <a:close/>
              </a:path>
              <a:path w="1002664" h="2629535">
                <a:moveTo>
                  <a:pt x="495776" y="1324178"/>
                </a:moveTo>
                <a:lnTo>
                  <a:pt x="495020" y="1324303"/>
                </a:lnTo>
                <a:lnTo>
                  <a:pt x="495403" y="1324271"/>
                </a:lnTo>
                <a:lnTo>
                  <a:pt x="495776" y="1324178"/>
                </a:lnTo>
                <a:close/>
              </a:path>
              <a:path w="1002664" h="2629535">
                <a:moveTo>
                  <a:pt x="495403" y="1324271"/>
                </a:moveTo>
                <a:lnTo>
                  <a:pt x="495020" y="1324303"/>
                </a:lnTo>
                <a:lnTo>
                  <a:pt x="495274" y="1324303"/>
                </a:lnTo>
                <a:lnTo>
                  <a:pt x="495403" y="1324271"/>
                </a:lnTo>
                <a:close/>
              </a:path>
              <a:path w="1002664" h="2629535">
                <a:moveTo>
                  <a:pt x="496505" y="1324178"/>
                </a:moveTo>
                <a:lnTo>
                  <a:pt x="495776" y="1324178"/>
                </a:lnTo>
                <a:lnTo>
                  <a:pt x="495403" y="1324271"/>
                </a:lnTo>
                <a:lnTo>
                  <a:pt x="496505" y="1324178"/>
                </a:lnTo>
                <a:close/>
              </a:path>
              <a:path w="1002664" h="2629535">
                <a:moveTo>
                  <a:pt x="539222" y="1311001"/>
                </a:moveTo>
                <a:lnTo>
                  <a:pt x="538839" y="1311034"/>
                </a:lnTo>
                <a:lnTo>
                  <a:pt x="538463" y="1311128"/>
                </a:lnTo>
                <a:lnTo>
                  <a:pt x="539222" y="1311001"/>
                </a:lnTo>
                <a:close/>
              </a:path>
              <a:path w="1002664" h="2629535">
                <a:moveTo>
                  <a:pt x="572305" y="1311001"/>
                </a:moveTo>
                <a:lnTo>
                  <a:pt x="539222" y="1311001"/>
                </a:lnTo>
                <a:lnTo>
                  <a:pt x="538463" y="1311128"/>
                </a:lnTo>
                <a:lnTo>
                  <a:pt x="572000" y="1311128"/>
                </a:lnTo>
                <a:lnTo>
                  <a:pt x="572305" y="1311001"/>
                </a:lnTo>
                <a:close/>
              </a:path>
              <a:path w="1002664" h="2629535">
                <a:moveTo>
                  <a:pt x="560587" y="1305563"/>
                </a:moveTo>
                <a:lnTo>
                  <a:pt x="538839" y="1311034"/>
                </a:lnTo>
                <a:lnTo>
                  <a:pt x="539222" y="1311001"/>
                </a:lnTo>
                <a:lnTo>
                  <a:pt x="572305" y="1311001"/>
                </a:lnTo>
                <a:lnTo>
                  <a:pt x="585053" y="1305697"/>
                </a:lnTo>
                <a:lnTo>
                  <a:pt x="560261" y="1305697"/>
                </a:lnTo>
                <a:lnTo>
                  <a:pt x="560587" y="1305563"/>
                </a:lnTo>
                <a:close/>
              </a:path>
              <a:path w="1002664" h="2629535">
                <a:moveTo>
                  <a:pt x="560922" y="1305478"/>
                </a:moveTo>
                <a:lnTo>
                  <a:pt x="560587" y="1305563"/>
                </a:lnTo>
                <a:lnTo>
                  <a:pt x="560261" y="1305697"/>
                </a:lnTo>
                <a:lnTo>
                  <a:pt x="560922" y="1305478"/>
                </a:lnTo>
                <a:close/>
              </a:path>
              <a:path w="1002664" h="2629535">
                <a:moveTo>
                  <a:pt x="585578" y="1305478"/>
                </a:moveTo>
                <a:lnTo>
                  <a:pt x="560922" y="1305478"/>
                </a:lnTo>
                <a:lnTo>
                  <a:pt x="560261" y="1305697"/>
                </a:lnTo>
                <a:lnTo>
                  <a:pt x="585053" y="1305697"/>
                </a:lnTo>
                <a:lnTo>
                  <a:pt x="585578" y="1305478"/>
                </a:lnTo>
                <a:close/>
              </a:path>
              <a:path w="1002664" h="2629535">
                <a:moveTo>
                  <a:pt x="992579" y="0"/>
                </a:moveTo>
                <a:lnTo>
                  <a:pt x="991880" y="61849"/>
                </a:lnTo>
                <a:lnTo>
                  <a:pt x="989810" y="123577"/>
                </a:lnTo>
                <a:lnTo>
                  <a:pt x="986414" y="185060"/>
                </a:lnTo>
                <a:lnTo>
                  <a:pt x="981807" y="245455"/>
                </a:lnTo>
                <a:lnTo>
                  <a:pt x="975932" y="305893"/>
                </a:lnTo>
                <a:lnTo>
                  <a:pt x="968871" y="365729"/>
                </a:lnTo>
                <a:lnTo>
                  <a:pt x="960669" y="424841"/>
                </a:lnTo>
                <a:lnTo>
                  <a:pt x="951370" y="483110"/>
                </a:lnTo>
                <a:lnTo>
                  <a:pt x="941019" y="540414"/>
                </a:lnTo>
                <a:lnTo>
                  <a:pt x="929657" y="596632"/>
                </a:lnTo>
                <a:lnTo>
                  <a:pt x="917331" y="651642"/>
                </a:lnTo>
                <a:lnTo>
                  <a:pt x="904085" y="705323"/>
                </a:lnTo>
                <a:lnTo>
                  <a:pt x="889961" y="757555"/>
                </a:lnTo>
                <a:lnTo>
                  <a:pt x="875007" y="808215"/>
                </a:lnTo>
                <a:lnTo>
                  <a:pt x="859264" y="857181"/>
                </a:lnTo>
                <a:lnTo>
                  <a:pt x="842778" y="904335"/>
                </a:lnTo>
                <a:lnTo>
                  <a:pt x="825595" y="949551"/>
                </a:lnTo>
                <a:lnTo>
                  <a:pt x="807759" y="992710"/>
                </a:lnTo>
                <a:lnTo>
                  <a:pt x="789315" y="1033689"/>
                </a:lnTo>
                <a:lnTo>
                  <a:pt x="770310" y="1072366"/>
                </a:lnTo>
                <a:lnTo>
                  <a:pt x="750789" y="1108619"/>
                </a:lnTo>
                <a:lnTo>
                  <a:pt x="730802" y="1142325"/>
                </a:lnTo>
                <a:lnTo>
                  <a:pt x="689617" y="1201604"/>
                </a:lnTo>
                <a:lnTo>
                  <a:pt x="647162" y="1249222"/>
                </a:lnTo>
                <a:lnTo>
                  <a:pt x="603882" y="1284218"/>
                </a:lnTo>
                <a:lnTo>
                  <a:pt x="560587" y="1305563"/>
                </a:lnTo>
                <a:lnTo>
                  <a:pt x="560922" y="1305478"/>
                </a:lnTo>
                <a:lnTo>
                  <a:pt x="585578" y="1305478"/>
                </a:lnTo>
                <a:lnTo>
                  <a:pt x="586826" y="1304959"/>
                </a:lnTo>
                <a:lnTo>
                  <a:pt x="631921" y="1275478"/>
                </a:lnTo>
                <a:lnTo>
                  <a:pt x="675841" y="1233026"/>
                </a:lnTo>
                <a:lnTo>
                  <a:pt x="718353" y="1178593"/>
                </a:lnTo>
                <a:lnTo>
                  <a:pt x="759176" y="1113134"/>
                </a:lnTo>
                <a:lnTo>
                  <a:pt x="778859" y="1076566"/>
                </a:lnTo>
                <a:lnTo>
                  <a:pt x="798001" y="1037598"/>
                </a:lnTo>
                <a:lnTo>
                  <a:pt x="816561" y="996348"/>
                </a:lnTo>
                <a:lnTo>
                  <a:pt x="834499" y="952934"/>
                </a:lnTo>
                <a:lnTo>
                  <a:pt x="851769" y="907478"/>
                </a:lnTo>
                <a:lnTo>
                  <a:pt x="868332" y="860097"/>
                </a:lnTo>
                <a:lnTo>
                  <a:pt x="884142" y="810911"/>
                </a:lnTo>
                <a:lnTo>
                  <a:pt x="899156" y="760040"/>
                </a:lnTo>
                <a:lnTo>
                  <a:pt x="913331" y="707605"/>
                </a:lnTo>
                <a:lnTo>
                  <a:pt x="926626" y="653724"/>
                </a:lnTo>
                <a:lnTo>
                  <a:pt x="938993" y="598519"/>
                </a:lnTo>
                <a:lnTo>
                  <a:pt x="950391" y="542108"/>
                </a:lnTo>
                <a:lnTo>
                  <a:pt x="960776" y="484611"/>
                </a:lnTo>
                <a:lnTo>
                  <a:pt x="970104" y="426151"/>
                </a:lnTo>
                <a:lnTo>
                  <a:pt x="978331" y="366844"/>
                </a:lnTo>
                <a:lnTo>
                  <a:pt x="985413" y="306814"/>
                </a:lnTo>
                <a:lnTo>
                  <a:pt x="991304" y="246179"/>
                </a:lnTo>
                <a:lnTo>
                  <a:pt x="995993" y="184537"/>
                </a:lnTo>
                <a:lnTo>
                  <a:pt x="999358" y="123258"/>
                </a:lnTo>
                <a:lnTo>
                  <a:pt x="1001410" y="61742"/>
                </a:lnTo>
                <a:lnTo>
                  <a:pt x="1002104" y="106"/>
                </a:lnTo>
                <a:lnTo>
                  <a:pt x="992579" y="0"/>
                </a:lnTo>
                <a:close/>
              </a:path>
            </a:pathLst>
          </a:custGeom>
          <a:solidFill>
            <a:srgbClr val="FF3300"/>
          </a:solidFill>
        </p:spPr>
        <p:txBody>
          <a:bodyPr wrap="square" lIns="0" tIns="0" rIns="0" bIns="0" rtlCol="0"/>
          <a:lstStyle/>
          <a:p/>
        </p:txBody>
      </p:sp>
      <p:sp>
        <p:nvSpPr>
          <p:cNvPr id="65" name="object 65"/>
          <p:cNvSpPr/>
          <p:nvPr/>
        </p:nvSpPr>
        <p:spPr>
          <a:xfrm>
            <a:off x="3827810" y="2484353"/>
            <a:ext cx="1498600" cy="2553335"/>
          </a:xfrm>
          <a:custGeom>
            <a:avLst/>
            <a:gdLst/>
            <a:ahLst/>
            <a:cxnLst/>
            <a:rect l="l" t="t" r="r" b="b"/>
            <a:pathLst>
              <a:path w="1498600" h="2553335">
                <a:moveTo>
                  <a:pt x="0" y="2475646"/>
                </a:moveTo>
                <a:lnTo>
                  <a:pt x="36164" y="2552783"/>
                </a:lnTo>
                <a:lnTo>
                  <a:pt x="69816" y="2489523"/>
                </a:lnTo>
                <a:lnTo>
                  <a:pt x="42524" y="2489523"/>
                </a:lnTo>
                <a:lnTo>
                  <a:pt x="33009" y="2489084"/>
                </a:lnTo>
                <a:lnTo>
                  <a:pt x="33593" y="2476494"/>
                </a:lnTo>
                <a:lnTo>
                  <a:pt x="0" y="2475646"/>
                </a:lnTo>
                <a:close/>
              </a:path>
              <a:path w="1498600" h="2553335">
                <a:moveTo>
                  <a:pt x="33593" y="2476494"/>
                </a:moveTo>
                <a:lnTo>
                  <a:pt x="33009" y="2489084"/>
                </a:lnTo>
                <a:lnTo>
                  <a:pt x="42524" y="2489523"/>
                </a:lnTo>
                <a:lnTo>
                  <a:pt x="43115" y="2476734"/>
                </a:lnTo>
                <a:lnTo>
                  <a:pt x="33593" y="2476494"/>
                </a:lnTo>
                <a:close/>
              </a:path>
              <a:path w="1498600" h="2553335">
                <a:moveTo>
                  <a:pt x="43115" y="2476734"/>
                </a:moveTo>
                <a:lnTo>
                  <a:pt x="42524" y="2489523"/>
                </a:lnTo>
                <a:lnTo>
                  <a:pt x="69816" y="2489523"/>
                </a:lnTo>
                <a:lnTo>
                  <a:pt x="76175" y="2477569"/>
                </a:lnTo>
                <a:lnTo>
                  <a:pt x="43115" y="2476734"/>
                </a:lnTo>
                <a:close/>
              </a:path>
              <a:path w="1498600" h="2553335">
                <a:moveTo>
                  <a:pt x="1488728" y="0"/>
                </a:moveTo>
                <a:lnTo>
                  <a:pt x="1487662" y="60126"/>
                </a:lnTo>
                <a:lnTo>
                  <a:pt x="1484553" y="119636"/>
                </a:lnTo>
                <a:lnTo>
                  <a:pt x="1479438" y="179083"/>
                </a:lnTo>
                <a:lnTo>
                  <a:pt x="1472394" y="238184"/>
                </a:lnTo>
                <a:lnTo>
                  <a:pt x="1463487" y="296820"/>
                </a:lnTo>
                <a:lnTo>
                  <a:pt x="1452782" y="354874"/>
                </a:lnTo>
                <a:lnTo>
                  <a:pt x="1440347" y="412228"/>
                </a:lnTo>
                <a:lnTo>
                  <a:pt x="1426249" y="468763"/>
                </a:lnTo>
                <a:lnTo>
                  <a:pt x="1410554" y="524363"/>
                </a:lnTo>
                <a:lnTo>
                  <a:pt x="1393328" y="578910"/>
                </a:lnTo>
                <a:lnTo>
                  <a:pt x="1374640" y="632287"/>
                </a:lnTo>
                <a:lnTo>
                  <a:pt x="1354556" y="684375"/>
                </a:lnTo>
                <a:lnTo>
                  <a:pt x="1333143" y="735056"/>
                </a:lnTo>
                <a:lnTo>
                  <a:pt x="1310468" y="784213"/>
                </a:lnTo>
                <a:lnTo>
                  <a:pt x="1286598" y="831729"/>
                </a:lnTo>
                <a:lnTo>
                  <a:pt x="1261602" y="877486"/>
                </a:lnTo>
                <a:lnTo>
                  <a:pt x="1235547" y="921364"/>
                </a:lnTo>
                <a:lnTo>
                  <a:pt x="1208501" y="963248"/>
                </a:lnTo>
                <a:lnTo>
                  <a:pt x="1180532" y="1003019"/>
                </a:lnTo>
                <a:lnTo>
                  <a:pt x="1151708" y="1040559"/>
                </a:lnTo>
                <a:lnTo>
                  <a:pt x="1122099" y="1075752"/>
                </a:lnTo>
                <a:lnTo>
                  <a:pt x="1091774" y="1108480"/>
                </a:lnTo>
                <a:lnTo>
                  <a:pt x="1060803" y="1138624"/>
                </a:lnTo>
                <a:lnTo>
                  <a:pt x="1029256" y="1166072"/>
                </a:lnTo>
                <a:lnTo>
                  <a:pt x="997202" y="1190703"/>
                </a:lnTo>
                <a:lnTo>
                  <a:pt x="964714" y="1212406"/>
                </a:lnTo>
                <a:lnTo>
                  <a:pt x="898719" y="1246572"/>
                </a:lnTo>
                <a:lnTo>
                  <a:pt x="831829" y="1267679"/>
                </a:lnTo>
                <a:lnTo>
                  <a:pt x="730425" y="1276714"/>
                </a:lnTo>
                <a:lnTo>
                  <a:pt x="695850" y="1282226"/>
                </a:lnTo>
                <a:lnTo>
                  <a:pt x="627279" y="1303747"/>
                </a:lnTo>
                <a:lnTo>
                  <a:pt x="559948" y="1338422"/>
                </a:lnTo>
                <a:lnTo>
                  <a:pt x="526910" y="1360379"/>
                </a:lnTo>
                <a:lnTo>
                  <a:pt x="494377" y="1385255"/>
                </a:lnTo>
                <a:lnTo>
                  <a:pt x="462409" y="1412925"/>
                </a:lnTo>
                <a:lnTo>
                  <a:pt x="431071" y="1443274"/>
                </a:lnTo>
                <a:lnTo>
                  <a:pt x="400423" y="1476184"/>
                </a:lnTo>
                <a:lnTo>
                  <a:pt x="370530" y="1511537"/>
                </a:lnTo>
                <a:lnTo>
                  <a:pt x="341454" y="1549217"/>
                </a:lnTo>
                <a:lnTo>
                  <a:pt x="313262" y="1589105"/>
                </a:lnTo>
                <a:lnTo>
                  <a:pt x="286015" y="1631087"/>
                </a:lnTo>
                <a:lnTo>
                  <a:pt x="259782" y="1675047"/>
                </a:lnTo>
                <a:lnTo>
                  <a:pt x="234624" y="1720867"/>
                </a:lnTo>
                <a:lnTo>
                  <a:pt x="210609" y="1768434"/>
                </a:lnTo>
                <a:lnTo>
                  <a:pt x="187802" y="1817631"/>
                </a:lnTo>
                <a:lnTo>
                  <a:pt x="166270" y="1868340"/>
                </a:lnTo>
                <a:lnTo>
                  <a:pt x="146077" y="1920448"/>
                </a:lnTo>
                <a:lnTo>
                  <a:pt x="127290" y="1973837"/>
                </a:lnTo>
                <a:lnTo>
                  <a:pt x="109976" y="2028391"/>
                </a:lnTo>
                <a:lnTo>
                  <a:pt x="94202" y="2083996"/>
                </a:lnTo>
                <a:lnTo>
                  <a:pt x="80032" y="2140535"/>
                </a:lnTo>
                <a:lnTo>
                  <a:pt x="67536" y="2197891"/>
                </a:lnTo>
                <a:lnTo>
                  <a:pt x="56776" y="2255947"/>
                </a:lnTo>
                <a:lnTo>
                  <a:pt x="47823" y="2314591"/>
                </a:lnTo>
                <a:lnTo>
                  <a:pt x="40742" y="2373703"/>
                </a:lnTo>
                <a:lnTo>
                  <a:pt x="35600" y="2433170"/>
                </a:lnTo>
                <a:lnTo>
                  <a:pt x="33593" y="2476494"/>
                </a:lnTo>
                <a:lnTo>
                  <a:pt x="43115" y="2476734"/>
                </a:lnTo>
                <a:lnTo>
                  <a:pt x="45090" y="2433990"/>
                </a:lnTo>
                <a:lnTo>
                  <a:pt x="50199" y="2374836"/>
                </a:lnTo>
                <a:lnTo>
                  <a:pt x="57238" y="2316029"/>
                </a:lnTo>
                <a:lnTo>
                  <a:pt x="66141" y="2257684"/>
                </a:lnTo>
                <a:lnTo>
                  <a:pt x="76842" y="2199918"/>
                </a:lnTo>
                <a:lnTo>
                  <a:pt x="89272" y="2142849"/>
                </a:lnTo>
                <a:lnTo>
                  <a:pt x="103365" y="2086596"/>
                </a:lnTo>
                <a:lnTo>
                  <a:pt x="119056" y="2031273"/>
                </a:lnTo>
                <a:lnTo>
                  <a:pt x="136276" y="1976998"/>
                </a:lnTo>
                <a:lnTo>
                  <a:pt x="154959" y="1923889"/>
                </a:lnTo>
                <a:lnTo>
                  <a:pt x="175037" y="1872063"/>
                </a:lnTo>
                <a:lnTo>
                  <a:pt x="196444" y="1821637"/>
                </a:lnTo>
                <a:lnTo>
                  <a:pt x="219113" y="1772726"/>
                </a:lnTo>
                <a:lnTo>
                  <a:pt x="242973" y="1725451"/>
                </a:lnTo>
                <a:lnTo>
                  <a:pt x="267961" y="1679928"/>
                </a:lnTo>
                <a:lnTo>
                  <a:pt x="294006" y="1636271"/>
                </a:lnTo>
                <a:lnTo>
                  <a:pt x="321040" y="1594601"/>
                </a:lnTo>
                <a:lnTo>
                  <a:pt x="348996" y="1555034"/>
                </a:lnTo>
                <a:lnTo>
                  <a:pt x="377803" y="1517686"/>
                </a:lnTo>
                <a:lnTo>
                  <a:pt x="407394" y="1482675"/>
                </a:lnTo>
                <a:lnTo>
                  <a:pt x="437699" y="1450116"/>
                </a:lnTo>
                <a:lnTo>
                  <a:pt x="468645" y="1420126"/>
                </a:lnTo>
                <a:lnTo>
                  <a:pt x="500165" y="1392819"/>
                </a:lnTo>
                <a:lnTo>
                  <a:pt x="532185" y="1368310"/>
                </a:lnTo>
                <a:lnTo>
                  <a:pt x="564636" y="1346713"/>
                </a:lnTo>
                <a:lnTo>
                  <a:pt x="630549" y="1312693"/>
                </a:lnTo>
                <a:lnTo>
                  <a:pt x="697357" y="1291631"/>
                </a:lnTo>
                <a:lnTo>
                  <a:pt x="799729" y="1282471"/>
                </a:lnTo>
                <a:lnTo>
                  <a:pt x="834270" y="1276887"/>
                </a:lnTo>
                <a:lnTo>
                  <a:pt x="902759" y="1255198"/>
                </a:lnTo>
                <a:lnTo>
                  <a:pt x="970008" y="1220325"/>
                </a:lnTo>
                <a:lnTo>
                  <a:pt x="1003007" y="1198255"/>
                </a:lnTo>
                <a:lnTo>
                  <a:pt x="1035509" y="1173256"/>
                </a:lnTo>
                <a:lnTo>
                  <a:pt x="1067447" y="1145449"/>
                </a:lnTo>
                <a:lnTo>
                  <a:pt x="1098762" y="1114953"/>
                </a:lnTo>
                <a:lnTo>
                  <a:pt x="1129389" y="1081883"/>
                </a:lnTo>
                <a:lnTo>
                  <a:pt x="1159264" y="1046359"/>
                </a:lnTo>
                <a:lnTo>
                  <a:pt x="1188323" y="1008498"/>
                </a:lnTo>
                <a:lnTo>
                  <a:pt x="1216503" y="968414"/>
                </a:lnTo>
                <a:lnTo>
                  <a:pt x="1243737" y="926227"/>
                </a:lnTo>
                <a:lnTo>
                  <a:pt x="1269961" y="882051"/>
                </a:lnTo>
                <a:lnTo>
                  <a:pt x="1295110" y="836004"/>
                </a:lnTo>
                <a:lnTo>
                  <a:pt x="1319117" y="788202"/>
                </a:lnTo>
                <a:lnTo>
                  <a:pt x="1341917" y="738762"/>
                </a:lnTo>
                <a:lnTo>
                  <a:pt x="1363444" y="687801"/>
                </a:lnTo>
                <a:lnTo>
                  <a:pt x="1383630" y="635434"/>
                </a:lnTo>
                <a:lnTo>
                  <a:pt x="1402411" y="581779"/>
                </a:lnTo>
                <a:lnTo>
                  <a:pt x="1419721" y="526950"/>
                </a:lnTo>
                <a:lnTo>
                  <a:pt x="1435491" y="471068"/>
                </a:lnTo>
                <a:lnTo>
                  <a:pt x="1449656" y="414246"/>
                </a:lnTo>
                <a:lnTo>
                  <a:pt x="1462149" y="356600"/>
                </a:lnTo>
                <a:lnTo>
                  <a:pt x="1472904" y="298250"/>
                </a:lnTo>
                <a:lnTo>
                  <a:pt x="1481852" y="239312"/>
                </a:lnTo>
                <a:lnTo>
                  <a:pt x="1488928" y="179900"/>
                </a:lnTo>
                <a:lnTo>
                  <a:pt x="1494064" y="120133"/>
                </a:lnTo>
                <a:lnTo>
                  <a:pt x="1497198" y="59959"/>
                </a:lnTo>
                <a:lnTo>
                  <a:pt x="1498252" y="167"/>
                </a:lnTo>
                <a:lnTo>
                  <a:pt x="1488728" y="0"/>
                </a:lnTo>
                <a:close/>
              </a:path>
            </a:pathLst>
          </a:custGeom>
          <a:solidFill>
            <a:srgbClr val="FF3300"/>
          </a:solidFill>
        </p:spPr>
        <p:txBody>
          <a:bodyPr wrap="square" lIns="0" tIns="0" rIns="0" bIns="0" rtlCol="0"/>
          <a:lstStyle/>
          <a:p/>
        </p:txBody>
      </p:sp>
      <p:sp>
        <p:nvSpPr>
          <p:cNvPr id="66" name="object 66"/>
          <p:cNvSpPr/>
          <p:nvPr/>
        </p:nvSpPr>
        <p:spPr>
          <a:xfrm>
            <a:off x="3064840" y="1281065"/>
            <a:ext cx="946785" cy="2814955"/>
          </a:xfrm>
          <a:custGeom>
            <a:avLst/>
            <a:gdLst/>
            <a:ahLst/>
            <a:cxnLst/>
            <a:rect l="l" t="t" r="r" b="b"/>
            <a:pathLst>
              <a:path w="946785" h="2814954">
                <a:moveTo>
                  <a:pt x="0" y="2738009"/>
                </a:moveTo>
                <a:lnTo>
                  <a:pt x="37134" y="2814684"/>
                </a:lnTo>
                <a:lnTo>
                  <a:pt x="69825" y="2751315"/>
                </a:lnTo>
                <a:lnTo>
                  <a:pt x="42697" y="2751315"/>
                </a:lnTo>
                <a:lnTo>
                  <a:pt x="33174" y="2751063"/>
                </a:lnTo>
                <a:lnTo>
                  <a:pt x="33508" y="2738432"/>
                </a:lnTo>
                <a:lnTo>
                  <a:pt x="0" y="2738009"/>
                </a:lnTo>
                <a:close/>
              </a:path>
              <a:path w="946785" h="2814954">
                <a:moveTo>
                  <a:pt x="33508" y="2738432"/>
                </a:moveTo>
                <a:lnTo>
                  <a:pt x="33174" y="2751063"/>
                </a:lnTo>
                <a:lnTo>
                  <a:pt x="42697" y="2751315"/>
                </a:lnTo>
                <a:lnTo>
                  <a:pt x="43033" y="2738552"/>
                </a:lnTo>
                <a:lnTo>
                  <a:pt x="33508" y="2738432"/>
                </a:lnTo>
                <a:close/>
              </a:path>
              <a:path w="946785" h="2814954">
                <a:moveTo>
                  <a:pt x="43033" y="2738552"/>
                </a:moveTo>
                <a:lnTo>
                  <a:pt x="42697" y="2751315"/>
                </a:lnTo>
                <a:lnTo>
                  <a:pt x="69825" y="2751315"/>
                </a:lnTo>
                <a:lnTo>
                  <a:pt x="76193" y="2738970"/>
                </a:lnTo>
                <a:lnTo>
                  <a:pt x="43033" y="2738552"/>
                </a:lnTo>
                <a:close/>
              </a:path>
              <a:path w="946785" h="2814954">
                <a:moveTo>
                  <a:pt x="509883" y="1402959"/>
                </a:moveTo>
                <a:lnTo>
                  <a:pt x="467626" y="1407025"/>
                </a:lnTo>
                <a:lnTo>
                  <a:pt x="424111" y="1423333"/>
                </a:lnTo>
                <a:lnTo>
                  <a:pt x="381356" y="1454806"/>
                </a:lnTo>
                <a:lnTo>
                  <a:pt x="339846" y="1500118"/>
                </a:lnTo>
                <a:lnTo>
                  <a:pt x="299739" y="1558183"/>
                </a:lnTo>
                <a:lnTo>
                  <a:pt x="280276" y="1591679"/>
                </a:lnTo>
                <a:lnTo>
                  <a:pt x="261252" y="1627985"/>
                </a:lnTo>
                <a:lnTo>
                  <a:pt x="242704" y="1666974"/>
                </a:lnTo>
                <a:lnTo>
                  <a:pt x="224666" y="1708520"/>
                </a:lnTo>
                <a:lnTo>
                  <a:pt x="207177" y="1752498"/>
                </a:lnTo>
                <a:lnTo>
                  <a:pt x="190277" y="1798782"/>
                </a:lnTo>
                <a:lnTo>
                  <a:pt x="174006" y="1847242"/>
                </a:lnTo>
                <a:lnTo>
                  <a:pt x="158403" y="1897754"/>
                </a:lnTo>
                <a:lnTo>
                  <a:pt x="143508" y="1950189"/>
                </a:lnTo>
                <a:lnTo>
                  <a:pt x="129363" y="2004420"/>
                </a:lnTo>
                <a:lnTo>
                  <a:pt x="116009" y="2060319"/>
                </a:lnTo>
                <a:lnTo>
                  <a:pt x="103485" y="2117759"/>
                </a:lnTo>
                <a:lnTo>
                  <a:pt x="91833" y="2176612"/>
                </a:lnTo>
                <a:lnTo>
                  <a:pt x="81095" y="2236748"/>
                </a:lnTo>
                <a:lnTo>
                  <a:pt x="71313" y="2298040"/>
                </a:lnTo>
                <a:lnTo>
                  <a:pt x="54781" y="2423541"/>
                </a:lnTo>
                <a:lnTo>
                  <a:pt x="48103" y="2487576"/>
                </a:lnTo>
                <a:lnTo>
                  <a:pt x="42551" y="2552214"/>
                </a:lnTo>
                <a:lnTo>
                  <a:pt x="38129" y="2618007"/>
                </a:lnTo>
                <a:lnTo>
                  <a:pt x="34961" y="2683370"/>
                </a:lnTo>
                <a:lnTo>
                  <a:pt x="33508" y="2738432"/>
                </a:lnTo>
                <a:lnTo>
                  <a:pt x="43033" y="2738552"/>
                </a:lnTo>
                <a:lnTo>
                  <a:pt x="44510" y="2682906"/>
                </a:lnTo>
                <a:lnTo>
                  <a:pt x="47707" y="2617367"/>
                </a:lnTo>
                <a:lnTo>
                  <a:pt x="52042" y="2553028"/>
                </a:lnTo>
                <a:lnTo>
                  <a:pt x="57577" y="2488565"/>
                </a:lnTo>
                <a:lnTo>
                  <a:pt x="64223" y="2424785"/>
                </a:lnTo>
                <a:lnTo>
                  <a:pt x="80718" y="2299542"/>
                </a:lnTo>
                <a:lnTo>
                  <a:pt x="90473" y="2238421"/>
                </a:lnTo>
                <a:lnTo>
                  <a:pt x="101178" y="2178461"/>
                </a:lnTo>
                <a:lnTo>
                  <a:pt x="112791" y="2119788"/>
                </a:lnTo>
                <a:lnTo>
                  <a:pt x="125272" y="2062533"/>
                </a:lnTo>
                <a:lnTo>
                  <a:pt x="138579" y="2006824"/>
                </a:lnTo>
                <a:lnTo>
                  <a:pt x="152671" y="1952792"/>
                </a:lnTo>
                <a:lnTo>
                  <a:pt x="167504" y="1900565"/>
                </a:lnTo>
                <a:lnTo>
                  <a:pt x="183036" y="1850274"/>
                </a:lnTo>
                <a:lnTo>
                  <a:pt x="199224" y="1802048"/>
                </a:lnTo>
                <a:lnTo>
                  <a:pt x="216028" y="1756017"/>
                </a:lnTo>
                <a:lnTo>
                  <a:pt x="233403" y="1712313"/>
                </a:lnTo>
                <a:lnTo>
                  <a:pt x="251306" y="1671065"/>
                </a:lnTo>
                <a:lnTo>
                  <a:pt x="269690" y="1632404"/>
                </a:lnTo>
                <a:lnTo>
                  <a:pt x="288513" y="1596463"/>
                </a:lnTo>
                <a:lnTo>
                  <a:pt x="307726" y="1563372"/>
                </a:lnTo>
                <a:lnTo>
                  <a:pt x="347118" y="1506270"/>
                </a:lnTo>
                <a:lnTo>
                  <a:pt x="387431" y="1462142"/>
                </a:lnTo>
                <a:lnTo>
                  <a:pt x="428155" y="1431958"/>
                </a:lnTo>
                <a:lnTo>
                  <a:pt x="448660" y="1422342"/>
                </a:lnTo>
                <a:lnTo>
                  <a:pt x="448514" y="1422342"/>
                </a:lnTo>
                <a:lnTo>
                  <a:pt x="449232" y="1422074"/>
                </a:lnTo>
                <a:lnTo>
                  <a:pt x="449455" y="1422074"/>
                </a:lnTo>
                <a:lnTo>
                  <a:pt x="469111" y="1416479"/>
                </a:lnTo>
                <a:lnTo>
                  <a:pt x="468825" y="1416479"/>
                </a:lnTo>
                <a:lnTo>
                  <a:pt x="469673" y="1416319"/>
                </a:lnTo>
                <a:lnTo>
                  <a:pt x="470488" y="1416319"/>
                </a:lnTo>
                <a:lnTo>
                  <a:pt x="511516" y="1412372"/>
                </a:lnTo>
                <a:lnTo>
                  <a:pt x="511802" y="1412317"/>
                </a:lnTo>
                <a:lnTo>
                  <a:pt x="533239" y="1406193"/>
                </a:lnTo>
                <a:lnTo>
                  <a:pt x="533727" y="1406033"/>
                </a:lnTo>
                <a:lnTo>
                  <a:pt x="539975" y="1403079"/>
                </a:lnTo>
                <a:lnTo>
                  <a:pt x="509464" y="1403079"/>
                </a:lnTo>
                <a:lnTo>
                  <a:pt x="509883" y="1402959"/>
                </a:lnTo>
                <a:close/>
              </a:path>
              <a:path w="946785" h="2814954">
                <a:moveTo>
                  <a:pt x="449232" y="1422074"/>
                </a:moveTo>
                <a:lnTo>
                  <a:pt x="448514" y="1422342"/>
                </a:lnTo>
                <a:lnTo>
                  <a:pt x="448886" y="1422237"/>
                </a:lnTo>
                <a:lnTo>
                  <a:pt x="449232" y="1422074"/>
                </a:lnTo>
                <a:close/>
              </a:path>
              <a:path w="946785" h="2814954">
                <a:moveTo>
                  <a:pt x="448886" y="1422237"/>
                </a:moveTo>
                <a:lnTo>
                  <a:pt x="448514" y="1422342"/>
                </a:lnTo>
                <a:lnTo>
                  <a:pt x="448660" y="1422342"/>
                </a:lnTo>
                <a:lnTo>
                  <a:pt x="448886" y="1422237"/>
                </a:lnTo>
                <a:close/>
              </a:path>
              <a:path w="946785" h="2814954">
                <a:moveTo>
                  <a:pt x="449455" y="1422074"/>
                </a:moveTo>
                <a:lnTo>
                  <a:pt x="449232" y="1422074"/>
                </a:lnTo>
                <a:lnTo>
                  <a:pt x="448886" y="1422237"/>
                </a:lnTo>
                <a:lnTo>
                  <a:pt x="449455" y="1422074"/>
                </a:lnTo>
                <a:close/>
              </a:path>
              <a:path w="946785" h="2814954">
                <a:moveTo>
                  <a:pt x="469673" y="1416319"/>
                </a:moveTo>
                <a:lnTo>
                  <a:pt x="468825" y="1416479"/>
                </a:lnTo>
                <a:lnTo>
                  <a:pt x="469257" y="1416437"/>
                </a:lnTo>
                <a:lnTo>
                  <a:pt x="469673" y="1416319"/>
                </a:lnTo>
                <a:close/>
              </a:path>
              <a:path w="946785" h="2814954">
                <a:moveTo>
                  <a:pt x="469257" y="1416437"/>
                </a:moveTo>
                <a:lnTo>
                  <a:pt x="468825" y="1416479"/>
                </a:lnTo>
                <a:lnTo>
                  <a:pt x="469111" y="1416479"/>
                </a:lnTo>
                <a:lnTo>
                  <a:pt x="469257" y="1416437"/>
                </a:lnTo>
                <a:close/>
              </a:path>
              <a:path w="946785" h="2814954">
                <a:moveTo>
                  <a:pt x="470488" y="1416319"/>
                </a:moveTo>
                <a:lnTo>
                  <a:pt x="469673" y="1416319"/>
                </a:lnTo>
                <a:lnTo>
                  <a:pt x="469257" y="1416437"/>
                </a:lnTo>
                <a:lnTo>
                  <a:pt x="470488" y="1416319"/>
                </a:lnTo>
                <a:close/>
              </a:path>
              <a:path w="946785" h="2814954">
                <a:moveTo>
                  <a:pt x="510315" y="1402918"/>
                </a:moveTo>
                <a:lnTo>
                  <a:pt x="509883" y="1402959"/>
                </a:lnTo>
                <a:lnTo>
                  <a:pt x="509464" y="1403079"/>
                </a:lnTo>
                <a:lnTo>
                  <a:pt x="510315" y="1402918"/>
                </a:lnTo>
                <a:close/>
              </a:path>
              <a:path w="946785" h="2814954">
                <a:moveTo>
                  <a:pt x="540317" y="1402918"/>
                </a:moveTo>
                <a:lnTo>
                  <a:pt x="510315" y="1402918"/>
                </a:lnTo>
                <a:lnTo>
                  <a:pt x="509464" y="1403079"/>
                </a:lnTo>
                <a:lnTo>
                  <a:pt x="539975" y="1403079"/>
                </a:lnTo>
                <a:lnTo>
                  <a:pt x="540317" y="1402918"/>
                </a:lnTo>
                <a:close/>
              </a:path>
              <a:path w="946785" h="2814954">
                <a:moveTo>
                  <a:pt x="530255" y="1397140"/>
                </a:moveTo>
                <a:lnTo>
                  <a:pt x="509883" y="1402959"/>
                </a:lnTo>
                <a:lnTo>
                  <a:pt x="510315" y="1402918"/>
                </a:lnTo>
                <a:lnTo>
                  <a:pt x="540317" y="1402918"/>
                </a:lnTo>
                <a:lnTo>
                  <a:pt x="552190" y="1397304"/>
                </a:lnTo>
                <a:lnTo>
                  <a:pt x="529904" y="1397304"/>
                </a:lnTo>
                <a:lnTo>
                  <a:pt x="530255" y="1397140"/>
                </a:lnTo>
                <a:close/>
              </a:path>
              <a:path w="946785" h="2814954">
                <a:moveTo>
                  <a:pt x="530623" y="1397035"/>
                </a:moveTo>
                <a:lnTo>
                  <a:pt x="530255" y="1397140"/>
                </a:lnTo>
                <a:lnTo>
                  <a:pt x="529904" y="1397304"/>
                </a:lnTo>
                <a:lnTo>
                  <a:pt x="530623" y="1397035"/>
                </a:lnTo>
                <a:close/>
              </a:path>
              <a:path w="946785" h="2814954">
                <a:moveTo>
                  <a:pt x="552759" y="1397035"/>
                </a:moveTo>
                <a:lnTo>
                  <a:pt x="530623" y="1397035"/>
                </a:lnTo>
                <a:lnTo>
                  <a:pt x="529904" y="1397304"/>
                </a:lnTo>
                <a:lnTo>
                  <a:pt x="552190" y="1397304"/>
                </a:lnTo>
                <a:lnTo>
                  <a:pt x="552759" y="1397035"/>
                </a:lnTo>
                <a:close/>
              </a:path>
              <a:path w="946785" h="2814954">
                <a:moveTo>
                  <a:pt x="937247" y="0"/>
                </a:moveTo>
                <a:lnTo>
                  <a:pt x="936589" y="66150"/>
                </a:lnTo>
                <a:lnTo>
                  <a:pt x="934640" y="132170"/>
                </a:lnTo>
                <a:lnTo>
                  <a:pt x="931444" y="197929"/>
                </a:lnTo>
                <a:lnTo>
                  <a:pt x="927041" y="263300"/>
                </a:lnTo>
                <a:lnTo>
                  <a:pt x="921558" y="327339"/>
                </a:lnTo>
                <a:lnTo>
                  <a:pt x="914905" y="391374"/>
                </a:lnTo>
                <a:lnTo>
                  <a:pt x="898406" y="517034"/>
                </a:lnTo>
                <a:lnTo>
                  <a:pt x="888657" y="578316"/>
                </a:lnTo>
                <a:lnTo>
                  <a:pt x="877949" y="638478"/>
                </a:lnTo>
                <a:lnTo>
                  <a:pt x="866333" y="697349"/>
                </a:lnTo>
                <a:lnTo>
                  <a:pt x="853848" y="754797"/>
                </a:lnTo>
                <a:lnTo>
                  <a:pt x="840539" y="810695"/>
                </a:lnTo>
                <a:lnTo>
                  <a:pt x="826444" y="864911"/>
                </a:lnTo>
                <a:lnTo>
                  <a:pt x="811608" y="917318"/>
                </a:lnTo>
                <a:lnTo>
                  <a:pt x="796071" y="967783"/>
                </a:lnTo>
                <a:lnTo>
                  <a:pt x="779876" y="1016177"/>
                </a:lnTo>
                <a:lnTo>
                  <a:pt x="763065" y="1062370"/>
                </a:lnTo>
                <a:lnTo>
                  <a:pt x="745681" y="1106230"/>
                </a:lnTo>
                <a:lnTo>
                  <a:pt x="727768" y="1147630"/>
                </a:lnTo>
                <a:lnTo>
                  <a:pt x="709368" y="1186435"/>
                </a:lnTo>
                <a:lnTo>
                  <a:pt x="690526" y="1222514"/>
                </a:lnTo>
                <a:lnTo>
                  <a:pt x="671290" y="1255737"/>
                </a:lnTo>
                <a:lnTo>
                  <a:pt x="631818" y="1313082"/>
                </a:lnTo>
                <a:lnTo>
                  <a:pt x="591366" y="1357414"/>
                </a:lnTo>
                <a:lnTo>
                  <a:pt x="550407" y="1387708"/>
                </a:lnTo>
                <a:lnTo>
                  <a:pt x="530255" y="1397140"/>
                </a:lnTo>
                <a:lnTo>
                  <a:pt x="530623" y="1397035"/>
                </a:lnTo>
                <a:lnTo>
                  <a:pt x="552759" y="1397035"/>
                </a:lnTo>
                <a:lnTo>
                  <a:pt x="555609" y="1395688"/>
                </a:lnTo>
                <a:lnTo>
                  <a:pt x="598130" y="1364120"/>
                </a:lnTo>
                <a:lnTo>
                  <a:pt x="639500" y="1318714"/>
                </a:lnTo>
                <a:lnTo>
                  <a:pt x="679532" y="1260509"/>
                </a:lnTo>
                <a:lnTo>
                  <a:pt x="698969" y="1226922"/>
                </a:lnTo>
                <a:lnTo>
                  <a:pt x="717975" y="1190515"/>
                </a:lnTo>
                <a:lnTo>
                  <a:pt x="736509" y="1151412"/>
                </a:lnTo>
                <a:lnTo>
                  <a:pt x="754536" y="1109741"/>
                </a:lnTo>
                <a:lnTo>
                  <a:pt x="772016" y="1065627"/>
                </a:lnTo>
                <a:lnTo>
                  <a:pt x="788908" y="1019200"/>
                </a:lnTo>
                <a:lnTo>
                  <a:pt x="805174" y="970586"/>
                </a:lnTo>
                <a:lnTo>
                  <a:pt x="820773" y="919913"/>
                </a:lnTo>
                <a:lnTo>
                  <a:pt x="835663" y="867308"/>
                </a:lnTo>
                <a:lnTo>
                  <a:pt x="849805" y="812901"/>
                </a:lnTo>
                <a:lnTo>
                  <a:pt x="863156" y="756819"/>
                </a:lnTo>
                <a:lnTo>
                  <a:pt x="875678" y="699192"/>
                </a:lnTo>
                <a:lnTo>
                  <a:pt x="887327" y="640147"/>
                </a:lnTo>
                <a:lnTo>
                  <a:pt x="898062" y="579812"/>
                </a:lnTo>
                <a:lnTo>
                  <a:pt x="907850" y="518274"/>
                </a:lnTo>
                <a:lnTo>
                  <a:pt x="924379" y="392358"/>
                </a:lnTo>
                <a:lnTo>
                  <a:pt x="931049" y="328152"/>
                </a:lnTo>
                <a:lnTo>
                  <a:pt x="936642" y="262661"/>
                </a:lnTo>
                <a:lnTo>
                  <a:pt x="941011" y="197468"/>
                </a:lnTo>
                <a:lnTo>
                  <a:pt x="944182" y="131890"/>
                </a:lnTo>
                <a:lnTo>
                  <a:pt x="946116" y="66056"/>
                </a:lnTo>
                <a:lnTo>
                  <a:pt x="946772" y="95"/>
                </a:lnTo>
                <a:lnTo>
                  <a:pt x="937247" y="0"/>
                </a:lnTo>
                <a:close/>
              </a:path>
            </a:pathLst>
          </a:custGeom>
          <a:solidFill>
            <a:srgbClr val="FF3300"/>
          </a:solidFill>
        </p:spPr>
        <p:txBody>
          <a:bodyPr wrap="square" lIns="0" tIns="0" rIns="0" bIns="0" rtlCol="0"/>
          <a:lstStyle/>
          <a:p/>
        </p:txBody>
      </p:sp>
      <p:sp>
        <p:nvSpPr>
          <p:cNvPr id="67" name="object 67"/>
          <p:cNvSpPr txBox="1"/>
          <p:nvPr/>
        </p:nvSpPr>
        <p:spPr>
          <a:xfrm>
            <a:off x="4843462" y="1984755"/>
            <a:ext cx="819785" cy="452120"/>
          </a:xfrm>
          <a:prstGeom prst="rect">
            <a:avLst/>
          </a:prstGeom>
        </p:spPr>
        <p:txBody>
          <a:bodyPr vert="horz" wrap="square" lIns="0" tIns="12700" rIns="0" bIns="0" rtlCol="0">
            <a:spAutoFit/>
          </a:bodyPr>
          <a:lstStyle/>
          <a:p>
            <a:pPr marL="12700">
              <a:lnSpc>
                <a:spcPct val="100000"/>
              </a:lnSpc>
              <a:spcBef>
                <a:spcPts val="100"/>
              </a:spcBef>
            </a:pPr>
            <a:r>
              <a:rPr sz="1850" b="1" spc="70" dirty="0">
                <a:latin typeface="宋体" panose="02010600030101010101" pitchFamily="2" charset="-122"/>
                <a:cs typeface="宋体" panose="02010600030101010101" pitchFamily="2" charset="-122"/>
              </a:rPr>
              <a:t>F</a:t>
            </a:r>
            <a:r>
              <a:rPr sz="2800" b="1" spc="70" dirty="0">
                <a:solidFill>
                  <a:srgbClr val="0000FF"/>
                </a:solidFill>
                <a:latin typeface="Times New Roman" panose="02020603050405020304"/>
                <a:cs typeface="Times New Roman" panose="02020603050405020304"/>
              </a:rPr>
              <a:t>.</a:t>
            </a:r>
            <a:r>
              <a:rPr sz="2800" b="1" spc="-75"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nptr</a:t>
            </a:r>
            <a:endParaRPr sz="2000">
              <a:latin typeface="Times New Roman" panose="02020603050405020304"/>
              <a:cs typeface="Times New Roman" panose="02020603050405020304"/>
            </a:endParaRPr>
          </a:p>
        </p:txBody>
      </p:sp>
      <p:sp>
        <p:nvSpPr>
          <p:cNvPr id="68" name="object 68"/>
          <p:cNvSpPr/>
          <p:nvPr/>
        </p:nvSpPr>
        <p:spPr>
          <a:xfrm>
            <a:off x="4932362" y="1854200"/>
            <a:ext cx="0" cy="269875"/>
          </a:xfrm>
          <a:custGeom>
            <a:avLst/>
            <a:gdLst/>
            <a:ahLst/>
            <a:cxnLst/>
            <a:rect l="l" t="t" r="r" b="b"/>
            <a:pathLst>
              <a:path h="269875">
                <a:moveTo>
                  <a:pt x="0" y="0"/>
                </a:moveTo>
                <a:lnTo>
                  <a:pt x="1" y="269875"/>
                </a:lnTo>
              </a:path>
            </a:pathLst>
          </a:custGeom>
          <a:ln w="9525">
            <a:solidFill>
              <a:srgbClr val="000000"/>
            </a:solidFill>
          </a:ln>
        </p:spPr>
        <p:txBody>
          <a:bodyPr wrap="square" lIns="0" tIns="0" rIns="0" bIns="0" rtlCol="0"/>
          <a:lstStyle/>
          <a:p/>
        </p:txBody>
      </p:sp>
      <p:sp>
        <p:nvSpPr>
          <p:cNvPr id="69" name="object 69"/>
          <p:cNvSpPr txBox="1"/>
          <p:nvPr/>
        </p:nvSpPr>
        <p:spPr>
          <a:xfrm>
            <a:off x="1949450" y="1963419"/>
            <a:ext cx="922655" cy="452120"/>
          </a:xfrm>
          <a:prstGeom prst="rect">
            <a:avLst/>
          </a:prstGeom>
        </p:spPr>
        <p:txBody>
          <a:bodyPr vert="horz" wrap="square" lIns="0" tIns="12700" rIns="0" bIns="0" rtlCol="0">
            <a:spAutoFit/>
          </a:bodyPr>
          <a:lstStyle/>
          <a:p>
            <a:pPr marL="12700">
              <a:lnSpc>
                <a:spcPct val="100000"/>
              </a:lnSpc>
              <a:spcBef>
                <a:spcPts val="100"/>
              </a:spcBef>
            </a:pPr>
            <a:r>
              <a:rPr sz="1850" b="1" spc="15" dirty="0">
                <a:latin typeface="宋体" panose="02010600030101010101" pitchFamily="2" charset="-122"/>
                <a:cs typeface="宋体" panose="02010600030101010101" pitchFamily="2" charset="-122"/>
              </a:rPr>
              <a:t>T </a:t>
            </a:r>
            <a:r>
              <a:rPr sz="2800" b="1" dirty="0">
                <a:solidFill>
                  <a:srgbClr val="0000FF"/>
                </a:solidFill>
                <a:latin typeface="Times New Roman" panose="02020603050405020304"/>
                <a:cs typeface="Times New Roman" panose="02020603050405020304"/>
              </a:rPr>
              <a:t>.</a:t>
            </a:r>
            <a:r>
              <a:rPr sz="2800" b="1" spc="-90" dirty="0">
                <a:solidFill>
                  <a:srgbClr val="0000FF"/>
                </a:solidFill>
                <a:latin typeface="Times New Roman" panose="02020603050405020304"/>
                <a:cs typeface="Times New Roman" panose="02020603050405020304"/>
              </a:rPr>
              <a:t> </a:t>
            </a:r>
            <a:r>
              <a:rPr sz="2000" b="1" spc="-5" dirty="0">
                <a:solidFill>
                  <a:srgbClr val="0000FF"/>
                </a:solidFill>
                <a:latin typeface="Times New Roman" panose="02020603050405020304"/>
                <a:cs typeface="Times New Roman" panose="02020603050405020304"/>
              </a:rPr>
              <a:t>nptr</a:t>
            </a:r>
            <a:endParaRPr sz="2000">
              <a:latin typeface="Times New Roman" panose="02020603050405020304"/>
              <a:cs typeface="Times New Roman" panose="02020603050405020304"/>
            </a:endParaRPr>
          </a:p>
        </p:txBody>
      </p:sp>
      <p:sp>
        <p:nvSpPr>
          <p:cNvPr id="70" name="object 70"/>
          <p:cNvSpPr/>
          <p:nvPr/>
        </p:nvSpPr>
        <p:spPr>
          <a:xfrm>
            <a:off x="2038350" y="1831975"/>
            <a:ext cx="0" cy="269875"/>
          </a:xfrm>
          <a:custGeom>
            <a:avLst/>
            <a:gdLst/>
            <a:ahLst/>
            <a:cxnLst/>
            <a:rect l="l" t="t" r="r" b="b"/>
            <a:pathLst>
              <a:path h="269875">
                <a:moveTo>
                  <a:pt x="0" y="0"/>
                </a:moveTo>
                <a:lnTo>
                  <a:pt x="1" y="269875"/>
                </a:lnTo>
              </a:path>
            </a:pathLst>
          </a:custGeom>
          <a:ln w="9525">
            <a:solidFill>
              <a:srgbClr val="000000"/>
            </a:solidFill>
          </a:ln>
        </p:spPr>
        <p:txBody>
          <a:bodyPr wrap="square" lIns="0" tIns="0" rIns="0" bIns="0" rtlCol="0"/>
          <a:lstStyle/>
          <a:p/>
        </p:txBody>
      </p:sp>
      <p:sp>
        <p:nvSpPr>
          <p:cNvPr id="71" name="object 71"/>
          <p:cNvSpPr/>
          <p:nvPr/>
        </p:nvSpPr>
        <p:spPr>
          <a:xfrm>
            <a:off x="792162" y="3114675"/>
            <a:ext cx="0" cy="271780"/>
          </a:xfrm>
          <a:custGeom>
            <a:avLst/>
            <a:gdLst/>
            <a:ahLst/>
            <a:cxnLst/>
            <a:rect l="l" t="t" r="r" b="b"/>
            <a:pathLst>
              <a:path h="271779">
                <a:moveTo>
                  <a:pt x="0" y="0"/>
                </a:moveTo>
                <a:lnTo>
                  <a:pt x="1" y="271463"/>
                </a:lnTo>
              </a:path>
            </a:pathLst>
          </a:custGeom>
          <a:ln w="9525">
            <a:solidFill>
              <a:srgbClr val="000000"/>
            </a:solidFill>
          </a:ln>
        </p:spPr>
        <p:txBody>
          <a:bodyPr wrap="square" lIns="0" tIns="0" rIns="0" bIns="0" rtlCol="0"/>
          <a:lstStyle/>
          <a:p/>
        </p:txBody>
      </p:sp>
      <p:sp>
        <p:nvSpPr>
          <p:cNvPr id="72" name="object 72"/>
          <p:cNvSpPr/>
          <p:nvPr/>
        </p:nvSpPr>
        <p:spPr>
          <a:xfrm>
            <a:off x="3222625" y="3068637"/>
            <a:ext cx="0" cy="271780"/>
          </a:xfrm>
          <a:custGeom>
            <a:avLst/>
            <a:gdLst/>
            <a:ahLst/>
            <a:cxnLst/>
            <a:rect l="l" t="t" r="r" b="b"/>
            <a:pathLst>
              <a:path h="271779">
                <a:moveTo>
                  <a:pt x="0" y="0"/>
                </a:moveTo>
                <a:lnTo>
                  <a:pt x="1" y="271462"/>
                </a:lnTo>
              </a:path>
            </a:pathLst>
          </a:custGeom>
          <a:ln w="9525">
            <a:solidFill>
              <a:srgbClr val="000000"/>
            </a:solidFill>
          </a:ln>
        </p:spPr>
        <p:txBody>
          <a:bodyPr wrap="square" lIns="0" tIns="0" rIns="0" bIns="0" rtlCol="0"/>
          <a:lstStyle/>
          <a:p/>
        </p:txBody>
      </p:sp>
      <p:sp>
        <p:nvSpPr>
          <p:cNvPr id="73" name="object 73"/>
          <p:cNvSpPr/>
          <p:nvPr/>
        </p:nvSpPr>
        <p:spPr>
          <a:xfrm>
            <a:off x="5343525" y="1854200"/>
            <a:ext cx="76200" cy="269875"/>
          </a:xfrm>
          <a:custGeom>
            <a:avLst/>
            <a:gdLst/>
            <a:ahLst/>
            <a:cxnLst/>
            <a:rect l="l" t="t" r="r" b="b"/>
            <a:pathLst>
              <a:path w="76200" h="269875">
                <a:moveTo>
                  <a:pt x="42863" y="63500"/>
                </a:moveTo>
                <a:lnTo>
                  <a:pt x="33338" y="63500"/>
                </a:lnTo>
                <a:lnTo>
                  <a:pt x="33337" y="269875"/>
                </a:lnTo>
                <a:lnTo>
                  <a:pt x="42862" y="269875"/>
                </a:lnTo>
                <a:lnTo>
                  <a:pt x="42863" y="63500"/>
                </a:lnTo>
                <a:close/>
              </a:path>
              <a:path w="76200" h="269875">
                <a:moveTo>
                  <a:pt x="38101" y="0"/>
                </a:moveTo>
                <a:lnTo>
                  <a:pt x="0" y="76200"/>
                </a:lnTo>
                <a:lnTo>
                  <a:pt x="33338" y="76200"/>
                </a:lnTo>
                <a:lnTo>
                  <a:pt x="33338" y="63500"/>
                </a:lnTo>
                <a:lnTo>
                  <a:pt x="69850" y="63500"/>
                </a:lnTo>
                <a:lnTo>
                  <a:pt x="38101" y="0"/>
                </a:lnTo>
                <a:close/>
              </a:path>
              <a:path w="76200" h="269875">
                <a:moveTo>
                  <a:pt x="69850" y="63500"/>
                </a:moveTo>
                <a:lnTo>
                  <a:pt x="42863" y="63500"/>
                </a:lnTo>
                <a:lnTo>
                  <a:pt x="42863" y="76200"/>
                </a:lnTo>
                <a:lnTo>
                  <a:pt x="76200" y="76200"/>
                </a:lnTo>
                <a:lnTo>
                  <a:pt x="69850" y="63500"/>
                </a:lnTo>
                <a:close/>
              </a:path>
            </a:pathLst>
          </a:custGeom>
          <a:solidFill>
            <a:srgbClr val="0000FF"/>
          </a:solidFill>
        </p:spPr>
        <p:txBody>
          <a:bodyPr wrap="square" lIns="0" tIns="0" rIns="0" bIns="0" rtlCol="0"/>
          <a:lstStyle/>
          <a:p/>
        </p:txBody>
      </p:sp>
      <p:sp>
        <p:nvSpPr>
          <p:cNvPr id="74" name="object 74"/>
          <p:cNvSpPr/>
          <p:nvPr/>
        </p:nvSpPr>
        <p:spPr>
          <a:xfrm>
            <a:off x="2508251" y="1854200"/>
            <a:ext cx="76200" cy="269875"/>
          </a:xfrm>
          <a:custGeom>
            <a:avLst/>
            <a:gdLst/>
            <a:ahLst/>
            <a:cxnLst/>
            <a:rect l="l" t="t" r="r" b="b"/>
            <a:pathLst>
              <a:path w="76200" h="269875">
                <a:moveTo>
                  <a:pt x="42862" y="63500"/>
                </a:moveTo>
                <a:lnTo>
                  <a:pt x="33337" y="63500"/>
                </a:lnTo>
                <a:lnTo>
                  <a:pt x="33336" y="269875"/>
                </a:lnTo>
                <a:lnTo>
                  <a:pt x="42861" y="269875"/>
                </a:lnTo>
                <a:lnTo>
                  <a:pt x="42862" y="63500"/>
                </a:lnTo>
                <a:close/>
              </a:path>
              <a:path w="76200" h="269875">
                <a:moveTo>
                  <a:pt x="38100" y="0"/>
                </a:moveTo>
                <a:lnTo>
                  <a:pt x="0" y="76200"/>
                </a:lnTo>
                <a:lnTo>
                  <a:pt x="33337" y="76200"/>
                </a:lnTo>
                <a:lnTo>
                  <a:pt x="33337" y="63500"/>
                </a:lnTo>
                <a:lnTo>
                  <a:pt x="69850" y="63500"/>
                </a:lnTo>
                <a:lnTo>
                  <a:pt x="38100" y="0"/>
                </a:lnTo>
                <a:close/>
              </a:path>
              <a:path w="76200" h="269875">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49</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53491"/>
            <a:ext cx="6682105" cy="635000"/>
          </a:xfrm>
          <a:prstGeom prst="rect">
            <a:avLst/>
          </a:prstGeom>
        </p:spPr>
        <p:txBody>
          <a:bodyPr vert="horz" wrap="square" lIns="0" tIns="12700" rIns="0" bIns="0" rtlCol="0">
            <a:spAutoFit/>
          </a:bodyPr>
          <a:lstStyle/>
          <a:p>
            <a:pPr marL="12700">
              <a:lnSpc>
                <a:spcPct val="100000"/>
              </a:lnSpc>
              <a:spcBef>
                <a:spcPts val="100"/>
              </a:spcBef>
            </a:pPr>
            <a:r>
              <a:rPr sz="3900" spc="90" dirty="0"/>
              <a:t>表达式的有向非循环图</a:t>
            </a:r>
            <a:r>
              <a:rPr sz="3900" spc="15" dirty="0">
                <a:latin typeface="宋体" panose="02010600030101010101" pitchFamily="2" charset="-122"/>
                <a:cs typeface="宋体" panose="02010600030101010101" pitchFamily="2" charset="-122"/>
              </a:rPr>
              <a:t>(</a:t>
            </a:r>
            <a:r>
              <a:rPr sz="4000" spc="15" dirty="0">
                <a:latin typeface="Verdana" panose="020B0604030504040204"/>
                <a:cs typeface="Verdana" panose="020B0604030504040204"/>
              </a:rPr>
              <a:t>dag</a:t>
            </a:r>
            <a:r>
              <a:rPr sz="3900" spc="15" dirty="0">
                <a:latin typeface="宋体" panose="02010600030101010101" pitchFamily="2" charset="-122"/>
                <a:cs typeface="宋体" panose="02010600030101010101" pitchFamily="2" charset="-122"/>
              </a:rPr>
              <a:t>)</a:t>
            </a:r>
            <a:endParaRPr sz="3900">
              <a:latin typeface="宋体" panose="02010600030101010101" pitchFamily="2" charset="-122"/>
              <a:cs typeface="宋体" panose="02010600030101010101" pitchFamily="2" charset="-122"/>
            </a:endParaRPr>
          </a:p>
        </p:txBody>
      </p:sp>
      <p:sp>
        <p:nvSpPr>
          <p:cNvPr id="6" name="object 6"/>
          <p:cNvSpPr txBox="1"/>
          <p:nvPr/>
        </p:nvSpPr>
        <p:spPr>
          <a:xfrm>
            <a:off x="491490" y="1301800"/>
            <a:ext cx="8137525" cy="5025390"/>
          </a:xfrm>
          <a:prstGeom prst="rect">
            <a:avLst/>
          </a:prstGeom>
        </p:spPr>
        <p:txBody>
          <a:bodyPr vert="horz" wrap="square" lIns="0" tIns="116205" rIns="0" bIns="0" rtlCol="0">
            <a:spAutoFit/>
          </a:bodyPr>
          <a:lstStyle/>
          <a:p>
            <a:pPr marL="355600" indent="-342900">
              <a:lnSpc>
                <a:spcPct val="100000"/>
              </a:lnSpc>
              <a:spcBef>
                <a:spcPts val="915"/>
              </a:spcBef>
              <a:buClr>
                <a:srgbClr val="0000FF"/>
              </a:buClr>
              <a:buSzPct val="71000"/>
              <a:buFont typeface="Arial" panose="020B0604020202020204"/>
              <a:buChar char="■"/>
              <a:tabLst>
                <a:tab pos="354965" algn="l"/>
                <a:tab pos="355600" algn="l"/>
              </a:tabLst>
            </a:pPr>
            <a:r>
              <a:rPr sz="2800" b="1" dirty="0">
                <a:latin typeface="Verdana" panose="020B0604030504040204"/>
                <a:cs typeface="Verdana" panose="020B0604030504040204"/>
              </a:rPr>
              <a:t>dag</a:t>
            </a:r>
            <a:r>
              <a:rPr sz="4125" b="1" spc="67" baseline="1000" dirty="0">
                <a:latin typeface="黑体" panose="02010609060101010101" charset="-122"/>
                <a:cs typeface="黑体" panose="02010609060101010101" charset="-122"/>
              </a:rPr>
              <a:t>与语法树相同的地方：</a:t>
            </a:r>
            <a:endParaRPr sz="4125" baseline="1000">
              <a:latin typeface="黑体" panose="02010609060101010101" charset="-122"/>
              <a:cs typeface="黑体" panose="02010609060101010101" charset="-122"/>
            </a:endParaRPr>
          </a:p>
          <a:p>
            <a:pPr marL="755650" lvl="1" indent="-285750">
              <a:lnSpc>
                <a:spcPct val="100000"/>
              </a:lnSpc>
              <a:spcBef>
                <a:spcPts val="6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表达式的每一个子表达式都有一个结点</a:t>
            </a:r>
            <a:endParaRPr sz="3525" baseline="1000">
              <a:latin typeface="黑体" panose="02010609060101010101" charset="-122"/>
              <a:cs typeface="黑体" panose="02010609060101010101" charset="-122"/>
            </a:endParaRPr>
          </a:p>
          <a:p>
            <a:pPr marL="755650" marR="20955" lvl="1" indent="-285750">
              <a:lnSpc>
                <a:spcPts val="2780"/>
              </a:lnSpc>
              <a:spcBef>
                <a:spcPts val="7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一个内部结点表示一个运算符号，且它的子结点表示它 </a:t>
            </a:r>
            <a:r>
              <a:rPr sz="2350" b="1" spc="50" dirty="0">
                <a:latin typeface="黑体" panose="02010609060101010101" charset="-122"/>
                <a:cs typeface="黑体" panose="02010609060101010101" charset="-122"/>
              </a:rPr>
              <a:t>的运算分量。</a:t>
            </a:r>
            <a:endParaRPr sz="2350">
              <a:latin typeface="黑体" panose="02010609060101010101" charset="-122"/>
              <a:cs typeface="黑体" panose="02010609060101010101" charset="-122"/>
            </a:endParaRPr>
          </a:p>
          <a:p>
            <a:pPr marL="355600" indent="-342900">
              <a:lnSpc>
                <a:spcPct val="100000"/>
              </a:lnSpc>
              <a:spcBef>
                <a:spcPts val="585"/>
              </a:spcBef>
              <a:buClr>
                <a:srgbClr val="0000FF"/>
              </a:buClr>
              <a:buSzPct val="71000"/>
              <a:buFont typeface="Arial" panose="020B0604020202020204"/>
              <a:buChar char="■"/>
              <a:tabLst>
                <a:tab pos="354965" algn="l"/>
                <a:tab pos="355600" algn="l"/>
              </a:tabLst>
            </a:pPr>
            <a:r>
              <a:rPr sz="2800" b="1" dirty="0">
                <a:latin typeface="Verdana" panose="020B0604030504040204"/>
                <a:cs typeface="Verdana" panose="020B0604030504040204"/>
              </a:rPr>
              <a:t>dag</a:t>
            </a:r>
            <a:r>
              <a:rPr sz="4125" b="1" spc="67" baseline="1000" dirty="0">
                <a:latin typeface="黑体" panose="02010609060101010101" charset="-122"/>
                <a:cs typeface="黑体" panose="02010609060101010101" charset="-122"/>
              </a:rPr>
              <a:t>与语法树不同的地方：</a:t>
            </a:r>
            <a:endParaRPr sz="4125" baseline="1000">
              <a:latin typeface="黑体" panose="02010609060101010101" charset="-122"/>
              <a:cs typeface="黑体" panose="02010609060101010101" charset="-122"/>
            </a:endParaRPr>
          </a:p>
          <a:p>
            <a:pPr marL="755650" lvl="1" indent="-285750">
              <a:lnSpc>
                <a:spcPct val="100000"/>
              </a:lnSpc>
              <a:spcBef>
                <a:spcPts val="640"/>
              </a:spcBef>
              <a:buClr>
                <a:srgbClr val="0000FF"/>
              </a:buClr>
              <a:buSzPct val="71000"/>
              <a:buFont typeface="Wingdings" panose="05000000000000000000"/>
              <a:buChar char=""/>
              <a:tabLst>
                <a:tab pos="755650" algn="l"/>
              </a:tabLst>
            </a:pPr>
            <a:r>
              <a:rPr sz="2400" b="1" spc="-5" dirty="0">
                <a:latin typeface="Verdana" panose="020B0604030504040204"/>
                <a:cs typeface="Verdana" panose="020B0604030504040204"/>
              </a:rPr>
              <a:t>dag</a:t>
            </a:r>
            <a:r>
              <a:rPr sz="3525" b="1" spc="75" baseline="1000" dirty="0">
                <a:latin typeface="黑体" panose="02010609060101010101" charset="-122"/>
                <a:cs typeface="黑体" panose="02010609060101010101" charset="-122"/>
              </a:rPr>
              <a:t>中，对应一个公共子表达式的结点具有多个父结点</a:t>
            </a:r>
            <a:endParaRPr sz="3525" baseline="1000">
              <a:latin typeface="黑体" panose="02010609060101010101" charset="-122"/>
              <a:cs typeface="黑体" panose="02010609060101010101" charset="-122"/>
            </a:endParaRPr>
          </a:p>
          <a:p>
            <a:pPr marL="755650" lvl="1" indent="-285750">
              <a:lnSpc>
                <a:spcPct val="100000"/>
              </a:lnSpc>
              <a:spcBef>
                <a:spcPts val="65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语法树中，公共子表达式被表示为重复的子树</a:t>
            </a:r>
            <a:endParaRPr sz="3525" baseline="1000">
              <a:latin typeface="黑体" panose="02010609060101010101" charset="-122"/>
              <a:cs typeface="黑体" panose="02010609060101010101" charset="-122"/>
            </a:endParaRPr>
          </a:p>
          <a:p>
            <a:pPr marL="355600" indent="-342900">
              <a:lnSpc>
                <a:spcPct val="100000"/>
              </a:lnSpc>
              <a:spcBef>
                <a:spcPts val="5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为表达式创建</a:t>
            </a:r>
            <a:r>
              <a:rPr sz="2800" b="1" dirty="0">
                <a:latin typeface="Verdana" panose="020B0604030504040204"/>
                <a:cs typeface="Verdana" panose="020B0604030504040204"/>
              </a:rPr>
              <a:t>dag</a:t>
            </a:r>
            <a:r>
              <a:rPr sz="4125" b="1" spc="67" baseline="1000" dirty="0">
                <a:latin typeface="黑体" panose="02010609060101010101" charset="-122"/>
                <a:cs typeface="黑体" panose="02010609060101010101" charset="-122"/>
              </a:rPr>
              <a:t>的函数</a:t>
            </a:r>
            <a:r>
              <a:rPr sz="2800" b="1" dirty="0">
                <a:latin typeface="Times New Roman" panose="02020603050405020304"/>
                <a:cs typeface="Times New Roman" panose="02020603050405020304"/>
              </a:rPr>
              <a:t>makenode</a:t>
            </a:r>
            <a:r>
              <a:rPr sz="4125" b="1" spc="67" baseline="1000" dirty="0">
                <a:latin typeface="黑体" panose="02010609060101010101" charset="-122"/>
                <a:cs typeface="黑体" panose="02010609060101010101" charset="-122"/>
              </a:rPr>
              <a:t>和</a:t>
            </a:r>
            <a:r>
              <a:rPr sz="2800" b="1" spc="-5" dirty="0">
                <a:latin typeface="Times New Roman" panose="02020603050405020304"/>
                <a:cs typeface="Times New Roman" panose="02020603050405020304"/>
              </a:rPr>
              <a:t>makeleaf</a:t>
            </a:r>
            <a:endParaRPr sz="2800">
              <a:latin typeface="Times New Roman" panose="02020603050405020304"/>
              <a:cs typeface="Times New Roman" panose="02020603050405020304"/>
            </a:endParaRPr>
          </a:p>
          <a:p>
            <a:pPr marL="755650" lvl="1" indent="-285750">
              <a:lnSpc>
                <a:spcPct val="100000"/>
              </a:lnSpc>
              <a:spcBef>
                <a:spcPts val="7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建立新结点之前先检查是否已经存在一个相同的结点</a:t>
            </a:r>
            <a:endParaRPr sz="3525" baseline="1000">
              <a:latin typeface="黑体" panose="02010609060101010101" charset="-122"/>
              <a:cs typeface="黑体" panose="02010609060101010101" charset="-122"/>
            </a:endParaRPr>
          </a:p>
          <a:p>
            <a:pPr marL="755650" lvl="1" indent="-285750">
              <a:lnSpc>
                <a:spcPct val="100000"/>
              </a:lnSpc>
              <a:spcBef>
                <a:spcPts val="5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若已存在，返回一个指向先前已构造好的结点的指针；</a:t>
            </a:r>
            <a:endParaRPr sz="3525" baseline="1000">
              <a:latin typeface="黑体" panose="02010609060101010101" charset="-122"/>
              <a:cs typeface="黑体" panose="02010609060101010101" charset="-122"/>
            </a:endParaRPr>
          </a:p>
          <a:p>
            <a:pPr marL="755650" lvl="1" indent="-285750">
              <a:lnSpc>
                <a:spcPct val="100000"/>
              </a:lnSpc>
              <a:spcBef>
                <a:spcPts val="66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否则，创建一个新结点，返回指向新结点的指针。</a:t>
            </a:r>
            <a:endParaRPr sz="3525" baseline="1000">
              <a:latin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06858"/>
            <a:ext cx="3696335" cy="563880"/>
          </a:xfrm>
          <a:prstGeom prst="rect">
            <a:avLst/>
          </a:prstGeom>
        </p:spPr>
        <p:txBody>
          <a:bodyPr vert="horz" wrap="square" lIns="0" tIns="16510" rIns="0" bIns="0" rtlCol="0">
            <a:spAutoFit/>
          </a:bodyPr>
          <a:lstStyle/>
          <a:p>
            <a:pPr marL="12700">
              <a:lnSpc>
                <a:spcPct val="100000"/>
              </a:lnSpc>
              <a:spcBef>
                <a:spcPts val="130"/>
              </a:spcBef>
            </a:pPr>
            <a:r>
              <a:rPr sz="3500" spc="95" dirty="0">
                <a:solidFill>
                  <a:srgbClr val="FF0000"/>
                </a:solidFill>
              </a:rPr>
              <a:t>语法制导翻译示例</a:t>
            </a:r>
            <a:endParaRPr sz="3500"/>
          </a:p>
        </p:txBody>
      </p:sp>
      <p:sp>
        <p:nvSpPr>
          <p:cNvPr id="5" name="object 5"/>
          <p:cNvSpPr/>
          <p:nvPr/>
        </p:nvSpPr>
        <p:spPr>
          <a:xfrm>
            <a:off x="5742129" y="52721"/>
            <a:ext cx="1170305" cy="2026285"/>
          </a:xfrm>
          <a:custGeom>
            <a:avLst/>
            <a:gdLst/>
            <a:ahLst/>
            <a:cxnLst/>
            <a:rect l="l" t="t" r="r" b="b"/>
            <a:pathLst>
              <a:path w="1170304" h="2026285">
                <a:moveTo>
                  <a:pt x="0" y="2026128"/>
                </a:moveTo>
                <a:lnTo>
                  <a:pt x="1169987" y="2026128"/>
                </a:lnTo>
                <a:lnTo>
                  <a:pt x="1169987" y="0"/>
                </a:lnTo>
                <a:lnTo>
                  <a:pt x="0" y="0"/>
                </a:lnTo>
                <a:lnTo>
                  <a:pt x="0" y="2026128"/>
                </a:lnTo>
                <a:close/>
              </a:path>
            </a:pathLst>
          </a:custGeom>
          <a:solidFill>
            <a:srgbClr val="FFFF00"/>
          </a:solidFill>
        </p:spPr>
        <p:txBody>
          <a:bodyPr wrap="square" lIns="0" tIns="0" rIns="0" bIns="0" rtlCol="0"/>
          <a:lstStyle/>
          <a:p/>
        </p:txBody>
      </p:sp>
      <p:sp>
        <p:nvSpPr>
          <p:cNvPr id="6" name="object 6"/>
          <p:cNvSpPr/>
          <p:nvPr/>
        </p:nvSpPr>
        <p:spPr>
          <a:xfrm>
            <a:off x="5742129" y="52721"/>
            <a:ext cx="1254125" cy="2026285"/>
          </a:xfrm>
          <a:custGeom>
            <a:avLst/>
            <a:gdLst/>
            <a:ahLst/>
            <a:cxnLst/>
            <a:rect l="l" t="t" r="r" b="b"/>
            <a:pathLst>
              <a:path w="1254125" h="2026285">
                <a:moveTo>
                  <a:pt x="0" y="0"/>
                </a:moveTo>
                <a:lnTo>
                  <a:pt x="1254125" y="0"/>
                </a:lnTo>
                <a:lnTo>
                  <a:pt x="1254125" y="2026128"/>
                </a:lnTo>
                <a:lnTo>
                  <a:pt x="0" y="2026128"/>
                </a:lnTo>
                <a:lnTo>
                  <a:pt x="0" y="0"/>
                </a:lnTo>
                <a:close/>
              </a:path>
            </a:pathLst>
          </a:custGeom>
          <a:ln w="9525">
            <a:solidFill>
              <a:srgbClr val="000000"/>
            </a:solidFill>
          </a:ln>
        </p:spPr>
        <p:txBody>
          <a:bodyPr wrap="square" lIns="0" tIns="0" rIns="0" bIns="0" rtlCol="0"/>
          <a:lstStyle/>
          <a:p/>
        </p:txBody>
      </p:sp>
      <p:sp>
        <p:nvSpPr>
          <p:cNvPr id="7" name="object 7"/>
          <p:cNvSpPr txBox="1"/>
          <p:nvPr/>
        </p:nvSpPr>
        <p:spPr>
          <a:xfrm>
            <a:off x="5795469" y="126491"/>
            <a:ext cx="1064895" cy="1549400"/>
          </a:xfrm>
          <a:prstGeom prst="rect">
            <a:avLst/>
          </a:prstGeom>
        </p:spPr>
        <p:txBody>
          <a:bodyPr vert="horz" wrap="square" lIns="0" tIns="12700" rIns="0" bIns="0" rtlCol="0">
            <a:spAutoFit/>
          </a:bodyPr>
          <a:lstStyle/>
          <a:p>
            <a:pPr marL="38100">
              <a:lnSpc>
                <a:spcPct val="100000"/>
              </a:lnSpc>
              <a:spcBef>
                <a:spcPts val="100"/>
              </a:spcBef>
            </a:pPr>
            <a:r>
              <a:rPr sz="2000" b="1" spc="5" dirty="0">
                <a:latin typeface="Times New Roman" panose="02020603050405020304"/>
                <a:cs typeface="Times New Roman" panose="02020603050405020304"/>
              </a:rPr>
              <a:t>E</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a:p>
            <a:pPr marL="38100" marR="61595">
              <a:lnSpc>
                <a:spcPct val="100000"/>
              </a:lnSpc>
            </a:pPr>
            <a:r>
              <a:rPr sz="2000" b="1" spc="15" dirty="0">
                <a:latin typeface="Times New Roman" panose="02020603050405020304"/>
                <a:cs typeface="Times New Roman" panose="02020603050405020304"/>
              </a:rPr>
              <a:t>E</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T  </a:t>
            </a:r>
            <a:r>
              <a:rPr sz="2000" b="1" dirty="0">
                <a:latin typeface="Times New Roman" panose="02020603050405020304"/>
                <a:cs typeface="Times New Roman" panose="02020603050405020304"/>
              </a:rPr>
              <a:t>T</a:t>
            </a:r>
            <a:r>
              <a:rPr sz="2925" b="1" i="1" spc="67" baseline="1000" dirty="0">
                <a:latin typeface="Symbol" panose="05050102010706020507"/>
                <a:cs typeface="Symbol" panose="05050102010706020507"/>
              </a:rPr>
              <a:t></a:t>
            </a:r>
            <a:r>
              <a:rPr sz="2000" b="1" dirty="0">
                <a:latin typeface="Times New Roman" panose="02020603050405020304"/>
                <a:cs typeface="Times New Roman" panose="02020603050405020304"/>
              </a:rPr>
              <a:t>T</a:t>
            </a:r>
            <a:r>
              <a:rPr sz="1950" b="1" spc="15"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*F  </a:t>
            </a:r>
            <a:r>
              <a:rPr sz="2000" b="1" spc="15" dirty="0">
                <a:latin typeface="Times New Roman" panose="02020603050405020304"/>
                <a:cs typeface="Times New Roman" panose="02020603050405020304"/>
              </a:rPr>
              <a:t>T</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F  </a:t>
            </a:r>
            <a:r>
              <a:rPr sz="2000" b="1" spc="5" dirty="0">
                <a:latin typeface="Times New Roman" panose="02020603050405020304"/>
                <a:cs typeface="Times New Roman" panose="02020603050405020304"/>
              </a:rPr>
              <a:t>F</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p:txBody>
      </p:sp>
      <p:sp>
        <p:nvSpPr>
          <p:cNvPr id="8" name="object 8"/>
          <p:cNvSpPr txBox="1"/>
          <p:nvPr/>
        </p:nvSpPr>
        <p:spPr>
          <a:xfrm>
            <a:off x="5820869" y="1650491"/>
            <a:ext cx="92456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F</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digit</a:t>
            </a:r>
            <a:endParaRPr sz="2000">
              <a:latin typeface="Times New Roman" panose="02020603050405020304"/>
              <a:cs typeface="Times New Roman" panose="02020603050405020304"/>
            </a:endParaRPr>
          </a:p>
        </p:txBody>
      </p:sp>
      <p:sp>
        <p:nvSpPr>
          <p:cNvPr id="9" name="object 9"/>
          <p:cNvSpPr/>
          <p:nvPr/>
        </p:nvSpPr>
        <p:spPr>
          <a:xfrm>
            <a:off x="6912117" y="52721"/>
            <a:ext cx="2232025" cy="2026285"/>
          </a:xfrm>
          <a:custGeom>
            <a:avLst/>
            <a:gdLst/>
            <a:ahLst/>
            <a:cxnLst/>
            <a:rect l="l" t="t" r="r" b="b"/>
            <a:pathLst>
              <a:path w="2232025" h="2026285">
                <a:moveTo>
                  <a:pt x="0" y="0"/>
                </a:moveTo>
                <a:lnTo>
                  <a:pt x="2232025" y="0"/>
                </a:lnTo>
                <a:lnTo>
                  <a:pt x="2232025" y="2026128"/>
                </a:lnTo>
                <a:lnTo>
                  <a:pt x="0" y="2026128"/>
                </a:lnTo>
                <a:lnTo>
                  <a:pt x="0" y="0"/>
                </a:lnTo>
                <a:close/>
              </a:path>
            </a:pathLst>
          </a:custGeom>
          <a:solidFill>
            <a:srgbClr val="FFFF00"/>
          </a:solidFill>
        </p:spPr>
        <p:txBody>
          <a:bodyPr wrap="square" lIns="0" tIns="0" rIns="0" bIns="0" rtlCol="0"/>
          <a:lstStyle/>
          <a:p/>
        </p:txBody>
      </p:sp>
      <p:sp>
        <p:nvSpPr>
          <p:cNvPr id="10" name="object 10"/>
          <p:cNvSpPr/>
          <p:nvPr/>
        </p:nvSpPr>
        <p:spPr>
          <a:xfrm>
            <a:off x="6912117" y="52721"/>
            <a:ext cx="2232025" cy="2026285"/>
          </a:xfrm>
          <a:custGeom>
            <a:avLst/>
            <a:gdLst/>
            <a:ahLst/>
            <a:cxnLst/>
            <a:rect l="l" t="t" r="r" b="b"/>
            <a:pathLst>
              <a:path w="2232025" h="2026285">
                <a:moveTo>
                  <a:pt x="0" y="0"/>
                </a:moveTo>
                <a:lnTo>
                  <a:pt x="2232025" y="0"/>
                </a:lnTo>
                <a:lnTo>
                  <a:pt x="2232025" y="2026128"/>
                </a:lnTo>
                <a:lnTo>
                  <a:pt x="0" y="2026128"/>
                </a:lnTo>
                <a:lnTo>
                  <a:pt x="0" y="0"/>
                </a:lnTo>
                <a:close/>
              </a:path>
            </a:pathLst>
          </a:custGeom>
          <a:ln w="9525">
            <a:solidFill>
              <a:srgbClr val="000000"/>
            </a:solidFill>
          </a:ln>
        </p:spPr>
        <p:txBody>
          <a:bodyPr wrap="square" lIns="0" tIns="0" rIns="0" bIns="0" rtlCol="0"/>
          <a:lstStyle/>
          <a:p/>
        </p:txBody>
      </p:sp>
      <p:sp>
        <p:nvSpPr>
          <p:cNvPr id="11" name="object 11"/>
          <p:cNvSpPr txBox="1"/>
          <p:nvPr/>
        </p:nvSpPr>
        <p:spPr>
          <a:xfrm>
            <a:off x="6965457" y="126491"/>
            <a:ext cx="2103120" cy="1854200"/>
          </a:xfrm>
          <a:prstGeom prst="rect">
            <a:avLst/>
          </a:prstGeom>
        </p:spPr>
        <p:txBody>
          <a:bodyPr vert="horz" wrap="square" lIns="0" tIns="12700" rIns="0" bIns="0" rtlCol="0">
            <a:spAutoFit/>
          </a:bodyPr>
          <a:lstStyle/>
          <a:p>
            <a:pPr marL="38100" marR="30480">
              <a:lnSpc>
                <a:spcPct val="100000"/>
              </a:lnSpc>
              <a:spcBef>
                <a:spcPts val="100"/>
              </a:spcBef>
            </a:pPr>
            <a:r>
              <a:rPr sz="2000" b="1" dirty="0">
                <a:latin typeface="Times New Roman" panose="02020603050405020304"/>
                <a:cs typeface="Times New Roman" panose="02020603050405020304"/>
              </a:rPr>
              <a:t>E.va</a:t>
            </a:r>
            <a:r>
              <a:rPr sz="2000" b="1" spc="-10" dirty="0">
                <a:latin typeface="Times New Roman" panose="02020603050405020304"/>
                <a:cs typeface="Times New Roman" panose="02020603050405020304"/>
              </a:rPr>
              <a:t>l</a:t>
            </a:r>
            <a:r>
              <a:rPr sz="2000" b="1" spc="-5" dirty="0">
                <a:latin typeface="Times New Roman" panose="02020603050405020304"/>
                <a:cs typeface="Times New Roman" panose="02020603050405020304"/>
              </a:rPr>
              <a:t>=</a:t>
            </a:r>
            <a:r>
              <a:rPr sz="2000" b="1" dirty="0">
                <a:latin typeface="Times New Roman" panose="02020603050405020304"/>
                <a:cs typeface="Times New Roman" panose="02020603050405020304"/>
              </a:rPr>
              <a:t>E</a:t>
            </a:r>
            <a:r>
              <a:rPr sz="1950" b="1" spc="15"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.va</a:t>
            </a:r>
            <a:r>
              <a:rPr sz="2000" b="1" spc="-10" dirty="0">
                <a:latin typeface="Times New Roman" panose="02020603050405020304"/>
                <a:cs typeface="Times New Roman" panose="02020603050405020304"/>
              </a:rPr>
              <a:t>l</a:t>
            </a:r>
            <a:r>
              <a:rPr sz="2000" b="1" spc="-5" dirty="0">
                <a:latin typeface="Times New Roman" panose="02020603050405020304"/>
                <a:cs typeface="Times New Roman" panose="02020603050405020304"/>
              </a:rPr>
              <a:t>+</a:t>
            </a:r>
            <a:r>
              <a:rPr sz="2000" b="1" spc="-145" dirty="0">
                <a:latin typeface="Times New Roman" panose="02020603050405020304"/>
                <a:cs typeface="Times New Roman" panose="02020603050405020304"/>
              </a:rPr>
              <a:t>T</a:t>
            </a:r>
            <a:r>
              <a:rPr sz="2000" b="1" dirty="0">
                <a:latin typeface="Times New Roman" panose="02020603050405020304"/>
                <a:cs typeface="Times New Roman" panose="02020603050405020304"/>
              </a:rPr>
              <a:t>.val  </a:t>
            </a:r>
            <a:r>
              <a:rPr sz="2000" b="1" spc="-15" dirty="0">
                <a:latin typeface="Times New Roman" panose="02020603050405020304"/>
                <a:cs typeface="Times New Roman" panose="02020603050405020304"/>
              </a:rPr>
              <a:t>E.val=T.val  </a:t>
            </a:r>
            <a:r>
              <a:rPr sz="2000" b="1" spc="-20" dirty="0">
                <a:latin typeface="Times New Roman" panose="02020603050405020304"/>
                <a:cs typeface="Times New Roman" panose="02020603050405020304"/>
              </a:rPr>
              <a:t>T.val=T</a:t>
            </a:r>
            <a:r>
              <a:rPr sz="1950" b="1" spc="-30" baseline="-17000" dirty="0">
                <a:latin typeface="Times New Roman" panose="02020603050405020304"/>
                <a:cs typeface="Times New Roman" panose="02020603050405020304"/>
              </a:rPr>
              <a:t>1</a:t>
            </a:r>
            <a:r>
              <a:rPr sz="2000" b="1" spc="-20" dirty="0">
                <a:latin typeface="Times New Roman" panose="02020603050405020304"/>
                <a:cs typeface="Times New Roman" panose="02020603050405020304"/>
              </a:rPr>
              <a:t>.val*F.val  </a:t>
            </a:r>
            <a:r>
              <a:rPr sz="2000" b="1" spc="-35" dirty="0">
                <a:latin typeface="Times New Roman" panose="02020603050405020304"/>
                <a:cs typeface="Times New Roman" panose="02020603050405020304"/>
              </a:rPr>
              <a:t>T.val=F.val  </a:t>
            </a:r>
            <a:r>
              <a:rPr sz="2000" b="1" spc="-20" dirty="0">
                <a:latin typeface="Times New Roman" panose="02020603050405020304"/>
                <a:cs typeface="Times New Roman" panose="02020603050405020304"/>
              </a:rPr>
              <a:t>F.val=E.val  </a:t>
            </a:r>
            <a:r>
              <a:rPr sz="2000" b="1" spc="-15" dirty="0">
                <a:latin typeface="Times New Roman" panose="02020603050405020304"/>
                <a:cs typeface="Times New Roman" panose="02020603050405020304"/>
              </a:rPr>
              <a:t>F.val=digit.val</a:t>
            </a:r>
            <a:endParaRPr sz="2000">
              <a:latin typeface="Times New Roman" panose="02020603050405020304"/>
              <a:cs typeface="Times New Roman" panose="02020603050405020304"/>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13665">
              <a:lnSpc>
                <a:spcPts val="1630"/>
              </a:lnSpc>
            </a:pPr>
            <a:fld id="{81D60167-4931-47E6-BA6A-407CBD079E47}" type="slidenum">
              <a:rPr dirty="0"/>
            </a:fld>
            <a:endParaRPr dirty="0"/>
          </a:p>
        </p:txBody>
      </p:sp>
      <p:sp>
        <p:nvSpPr>
          <p:cNvPr id="12" name="object 12"/>
          <p:cNvSpPr txBox="1"/>
          <p:nvPr/>
        </p:nvSpPr>
        <p:spPr>
          <a:xfrm>
            <a:off x="285254" y="886941"/>
            <a:ext cx="4044950" cy="923290"/>
          </a:xfrm>
          <a:prstGeom prst="rect">
            <a:avLst/>
          </a:prstGeom>
        </p:spPr>
        <p:txBody>
          <a:bodyPr vert="horz" wrap="square" lIns="0" tIns="102870" rIns="0" bIns="0" rtlCol="0">
            <a:spAutoFit/>
          </a:bodyPr>
          <a:lstStyle/>
          <a:p>
            <a:pPr marL="12700">
              <a:lnSpc>
                <a:spcPct val="100000"/>
              </a:lnSpc>
              <a:spcBef>
                <a:spcPts val="810"/>
              </a:spcBef>
            </a:pPr>
            <a:r>
              <a:rPr sz="2350" b="1" spc="50" dirty="0">
                <a:latin typeface="黑体" panose="02010609060101010101" charset="-122"/>
                <a:cs typeface="黑体" panose="02010609060101010101" charset="-122"/>
              </a:rPr>
              <a:t>例如：考虑算术表达式文法</a:t>
            </a:r>
            <a:endParaRPr sz="2350">
              <a:latin typeface="黑体" panose="02010609060101010101" charset="-122"/>
              <a:cs typeface="黑体" panose="02010609060101010101" charset="-122"/>
            </a:endParaRPr>
          </a:p>
          <a:p>
            <a:pPr marL="355600" indent="-342900">
              <a:lnSpc>
                <a:spcPct val="100000"/>
              </a:lnSpc>
              <a:spcBef>
                <a:spcPts val="715"/>
              </a:spcBef>
              <a:buSzPct val="72000"/>
              <a:buFont typeface="Arial" panose="020B0604020202020204"/>
              <a:buChar char="■"/>
              <a:tabLst>
                <a:tab pos="354965" algn="l"/>
                <a:tab pos="355600" algn="l"/>
              </a:tabLst>
            </a:pPr>
            <a:r>
              <a:rPr sz="3525" b="1" spc="75" baseline="1000" dirty="0">
                <a:solidFill>
                  <a:srgbClr val="0000FF"/>
                </a:solidFill>
                <a:latin typeface="黑体" panose="02010609060101010101" charset="-122"/>
                <a:cs typeface="黑体" panose="02010609060101010101" charset="-122"/>
              </a:rPr>
              <a:t>翻译目标：计算表达式的值</a:t>
            </a:r>
            <a:endParaRPr sz="3525" baseline="1000">
              <a:latin typeface="黑体" panose="02010609060101010101" charset="-122"/>
              <a:cs typeface="黑体" panose="02010609060101010101" charset="-122"/>
            </a:endParaRPr>
          </a:p>
        </p:txBody>
      </p:sp>
      <p:sp>
        <p:nvSpPr>
          <p:cNvPr id="13" name="object 13"/>
          <p:cNvSpPr txBox="1"/>
          <p:nvPr/>
        </p:nvSpPr>
        <p:spPr>
          <a:xfrm>
            <a:off x="247154" y="1800883"/>
            <a:ext cx="7851775" cy="2204720"/>
          </a:xfrm>
          <a:prstGeom prst="rect">
            <a:avLst/>
          </a:prstGeom>
        </p:spPr>
        <p:txBody>
          <a:bodyPr vert="horz" wrap="square" lIns="0" tIns="80010" rIns="0" bIns="0" rtlCol="0">
            <a:spAutoFit/>
          </a:bodyPr>
          <a:lstStyle/>
          <a:p>
            <a:pPr marL="393700" indent="-342900">
              <a:lnSpc>
                <a:spcPct val="100000"/>
              </a:lnSpc>
              <a:spcBef>
                <a:spcPts val="630"/>
              </a:spcBef>
              <a:buClr>
                <a:srgbClr val="0000FF"/>
              </a:buClr>
              <a:buSzPct val="72000"/>
              <a:buFont typeface="Arial" panose="020B0604020202020204"/>
              <a:buChar char="■"/>
              <a:tabLst>
                <a:tab pos="393065" algn="l"/>
                <a:tab pos="393700" algn="l"/>
              </a:tabLst>
            </a:pPr>
            <a:r>
              <a:rPr sz="3525" b="1" spc="75" baseline="1000" dirty="0">
                <a:latin typeface="黑体" panose="02010609060101010101" charset="-122"/>
                <a:cs typeface="黑体" panose="02010609060101010101" charset="-122"/>
              </a:rPr>
              <a:t>根据翻译目标确定每个产生式的语义；</a:t>
            </a:r>
            <a:endParaRPr sz="3525" baseline="1000">
              <a:latin typeface="黑体" panose="02010609060101010101" charset="-122"/>
              <a:cs typeface="黑体" panose="02010609060101010101" charset="-122"/>
            </a:endParaRPr>
          </a:p>
          <a:p>
            <a:pPr marL="793750" lvl="1" indent="-285750">
              <a:lnSpc>
                <a:spcPct val="100000"/>
              </a:lnSpc>
              <a:spcBef>
                <a:spcPts val="535"/>
              </a:spcBef>
              <a:buClr>
                <a:srgbClr val="0000FF"/>
              </a:buClr>
              <a:buSzPct val="71000"/>
              <a:buFont typeface="Wingdings" panose="05000000000000000000"/>
              <a:buChar char=""/>
              <a:tabLst>
                <a:tab pos="793750" algn="l"/>
              </a:tabLst>
            </a:pPr>
            <a:r>
              <a:rPr sz="2400" b="1" spc="10" dirty="0">
                <a:latin typeface="Times New Roman" panose="02020603050405020304"/>
                <a:cs typeface="Times New Roman" panose="02020603050405020304"/>
              </a:rPr>
              <a:t>E</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E</a:t>
            </a:r>
            <a:r>
              <a:rPr sz="2400" b="1" spc="15" baseline="-17000" dirty="0">
                <a:latin typeface="Times New Roman" panose="02020603050405020304"/>
                <a:cs typeface="Times New Roman" panose="02020603050405020304"/>
              </a:rPr>
              <a:t>1</a:t>
            </a:r>
            <a:r>
              <a:rPr sz="2400" b="1" spc="10" dirty="0">
                <a:latin typeface="Times New Roman" panose="02020603050405020304"/>
                <a:cs typeface="Times New Roman" panose="02020603050405020304"/>
              </a:rPr>
              <a:t>+T</a:t>
            </a:r>
            <a:r>
              <a:rPr sz="3525" b="1" spc="15"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表达式的值由两个子表达式的值相加得到</a:t>
            </a:r>
            <a:endParaRPr sz="3525" baseline="1000">
              <a:latin typeface="黑体" panose="02010609060101010101" charset="-122"/>
              <a:cs typeface="黑体" panose="02010609060101010101" charset="-122"/>
            </a:endParaRPr>
          </a:p>
          <a:p>
            <a:pPr marL="793750" lvl="1" indent="-285750">
              <a:lnSpc>
                <a:spcPct val="100000"/>
              </a:lnSpc>
              <a:spcBef>
                <a:spcPts val="625"/>
              </a:spcBef>
              <a:buClr>
                <a:srgbClr val="0000FF"/>
              </a:buClr>
              <a:buSzPct val="71000"/>
              <a:buFont typeface="Wingdings" panose="05000000000000000000"/>
              <a:buChar char=""/>
              <a:tabLst>
                <a:tab pos="793750" algn="l"/>
              </a:tabLst>
            </a:pPr>
            <a:r>
              <a:rPr sz="2400" b="1" spc="10" dirty="0">
                <a:latin typeface="Times New Roman" panose="02020603050405020304"/>
                <a:cs typeface="Times New Roman" panose="02020603050405020304"/>
              </a:rPr>
              <a:t>F</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digit</a:t>
            </a:r>
            <a:r>
              <a:rPr sz="3525" b="1" spc="15"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表达式的值即数字的值</a:t>
            </a:r>
            <a:endParaRPr sz="3525" baseline="1000">
              <a:latin typeface="黑体" panose="02010609060101010101" charset="-122"/>
              <a:cs typeface="黑体" panose="02010609060101010101" charset="-122"/>
            </a:endParaRPr>
          </a:p>
          <a:p>
            <a:pPr marL="393700" indent="-342900">
              <a:lnSpc>
                <a:spcPct val="100000"/>
              </a:lnSpc>
              <a:spcBef>
                <a:spcPts val="580"/>
              </a:spcBef>
              <a:buClr>
                <a:srgbClr val="0000FF"/>
              </a:buClr>
              <a:buSzPct val="72000"/>
              <a:buFont typeface="Arial" panose="020B0604020202020204"/>
              <a:buChar char="■"/>
              <a:tabLst>
                <a:tab pos="393065" algn="l"/>
                <a:tab pos="393700" algn="l"/>
              </a:tabLst>
            </a:pPr>
            <a:r>
              <a:rPr sz="3525" b="1" spc="75" baseline="1000" dirty="0">
                <a:latin typeface="黑体" panose="02010609060101010101" charset="-122"/>
                <a:cs typeface="黑体" panose="02010609060101010101" charset="-122"/>
              </a:rPr>
              <a:t>根据产生式的语义，分析每个符号的语义；</a:t>
            </a:r>
            <a:endParaRPr sz="3525" baseline="1000">
              <a:latin typeface="黑体" panose="02010609060101010101" charset="-122"/>
              <a:cs typeface="黑体" panose="02010609060101010101" charset="-122"/>
            </a:endParaRPr>
          </a:p>
          <a:p>
            <a:pPr marL="793750" lvl="1" indent="-285750">
              <a:lnSpc>
                <a:spcPct val="100000"/>
              </a:lnSpc>
              <a:spcBef>
                <a:spcPts val="610"/>
              </a:spcBef>
              <a:buClr>
                <a:srgbClr val="0000FF"/>
              </a:buClr>
              <a:buSzPct val="71000"/>
              <a:buFont typeface="Wingdings" panose="05000000000000000000"/>
              <a:buChar char=""/>
              <a:tabLst>
                <a:tab pos="793750" algn="l"/>
              </a:tabLst>
            </a:pPr>
            <a:r>
              <a:rPr sz="2400" b="1" spc="-5" dirty="0">
                <a:latin typeface="Times New Roman" panose="02020603050405020304"/>
                <a:cs typeface="Times New Roman" panose="02020603050405020304"/>
              </a:rPr>
              <a:t>E</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T</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F</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digit</a:t>
            </a:r>
            <a:r>
              <a:rPr sz="3525" b="1" spc="75" baseline="1000" dirty="0">
                <a:latin typeface="黑体" panose="02010609060101010101" charset="-122"/>
                <a:cs typeface="黑体" panose="02010609060101010101" charset="-122"/>
              </a:rPr>
              <a:t>、</a:t>
            </a:r>
            <a:r>
              <a:rPr sz="2400" b="1" spc="-10"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p:txBody>
      </p:sp>
      <p:sp>
        <p:nvSpPr>
          <p:cNvPr id="14" name="object 14"/>
          <p:cNvSpPr txBox="1"/>
          <p:nvPr/>
        </p:nvSpPr>
        <p:spPr>
          <a:xfrm>
            <a:off x="247154" y="3974346"/>
            <a:ext cx="8612505" cy="2584450"/>
          </a:xfrm>
          <a:prstGeom prst="rect">
            <a:avLst/>
          </a:prstGeom>
        </p:spPr>
        <p:txBody>
          <a:bodyPr vert="horz" wrap="square" lIns="0" tIns="91440" rIns="0" bIns="0" rtlCol="0">
            <a:spAutoFit/>
          </a:bodyPr>
          <a:lstStyle/>
          <a:p>
            <a:pPr marL="393700" indent="-342900">
              <a:lnSpc>
                <a:spcPct val="100000"/>
              </a:lnSpc>
              <a:spcBef>
                <a:spcPts val="720"/>
              </a:spcBef>
              <a:buClr>
                <a:srgbClr val="0000FF"/>
              </a:buClr>
              <a:buSzPct val="72000"/>
              <a:buFont typeface="Arial" panose="020B0604020202020204"/>
              <a:buChar char="■"/>
              <a:tabLst>
                <a:tab pos="393065" algn="l"/>
                <a:tab pos="393700" algn="l"/>
              </a:tabLst>
            </a:pPr>
            <a:r>
              <a:rPr sz="3525" b="1" spc="75" baseline="1000" dirty="0">
                <a:latin typeface="黑体" panose="02010609060101010101" charset="-122"/>
                <a:cs typeface="黑体" panose="02010609060101010101" charset="-122"/>
              </a:rPr>
              <a:t>把这些语义以</a:t>
            </a:r>
            <a:r>
              <a:rPr sz="3525" b="1" spc="75" baseline="1000" dirty="0">
                <a:solidFill>
                  <a:srgbClr val="0000FF"/>
                </a:solidFill>
                <a:latin typeface="黑体" panose="02010609060101010101" charset="-122"/>
                <a:cs typeface="黑体" panose="02010609060101010101" charset="-122"/>
              </a:rPr>
              <a:t>属性</a:t>
            </a:r>
            <a:r>
              <a:rPr sz="3525" b="1" spc="75" baseline="1000" dirty="0">
                <a:latin typeface="黑体" panose="02010609060101010101" charset="-122"/>
                <a:cs typeface="黑体" panose="02010609060101010101" charset="-122"/>
              </a:rPr>
              <a:t>的形式附加到相应的文法符号上；</a:t>
            </a:r>
            <a:endParaRPr sz="3525" baseline="1000">
              <a:latin typeface="黑体" panose="02010609060101010101" charset="-122"/>
              <a:cs typeface="黑体" panose="02010609060101010101" charset="-122"/>
            </a:endParaRPr>
          </a:p>
          <a:p>
            <a:pPr marL="793750" lvl="1" indent="-285750">
              <a:lnSpc>
                <a:spcPct val="100000"/>
              </a:lnSpc>
              <a:spcBef>
                <a:spcPts val="635"/>
              </a:spcBef>
              <a:buClr>
                <a:srgbClr val="0000FF"/>
              </a:buClr>
              <a:buSzPct val="71000"/>
              <a:buFont typeface="Wingdings" panose="05000000000000000000"/>
              <a:buChar char=""/>
              <a:tabLst>
                <a:tab pos="793750" algn="l"/>
              </a:tabLst>
            </a:pPr>
            <a:r>
              <a:rPr sz="2400" b="1" spc="-5" dirty="0">
                <a:latin typeface="Times New Roman" panose="02020603050405020304"/>
                <a:cs typeface="Times New Roman" panose="02020603050405020304"/>
              </a:rPr>
              <a:t>E.val</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T.val</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F.val</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digit.val</a:t>
            </a:r>
            <a:endParaRPr sz="2400">
              <a:latin typeface="Times New Roman" panose="02020603050405020304"/>
              <a:cs typeface="Times New Roman" panose="02020603050405020304"/>
            </a:endParaRPr>
          </a:p>
          <a:p>
            <a:pPr marL="393065" marR="43180" indent="-342900">
              <a:lnSpc>
                <a:spcPts val="2750"/>
              </a:lnSpc>
              <a:spcBef>
                <a:spcPts val="825"/>
              </a:spcBef>
              <a:buClr>
                <a:srgbClr val="0000FF"/>
              </a:buClr>
              <a:buSzPct val="72000"/>
              <a:buFont typeface="Arial" panose="020B0604020202020204"/>
              <a:buChar char="■"/>
              <a:tabLst>
                <a:tab pos="393065" algn="l"/>
                <a:tab pos="393700" algn="l"/>
              </a:tabLst>
            </a:pPr>
            <a:r>
              <a:rPr sz="3525" b="1" spc="75" baseline="1000" dirty="0">
                <a:latin typeface="黑体" panose="02010609060101010101" charset="-122"/>
                <a:cs typeface="黑体" panose="02010609060101010101" charset="-122"/>
              </a:rPr>
              <a:t>根据产生式的语义，给出符号属性的求值规则</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即</a:t>
            </a:r>
            <a:r>
              <a:rPr sz="3525" b="1" spc="75" baseline="1000" dirty="0">
                <a:solidFill>
                  <a:srgbClr val="0000FF"/>
                </a:solidFill>
                <a:latin typeface="黑体" panose="02010609060101010101" charset="-122"/>
                <a:cs typeface="黑体" panose="02010609060101010101" charset="-122"/>
              </a:rPr>
              <a:t>语义规则</a:t>
            </a:r>
            <a:r>
              <a:rPr sz="2400" b="1" dirty="0">
                <a:latin typeface="Times New Roman" panose="02020603050405020304"/>
                <a:cs typeface="Times New Roman" panose="02020603050405020304"/>
              </a:rPr>
              <a:t>)</a:t>
            </a:r>
            <a:r>
              <a:rPr sz="3525" b="1" spc="44" baseline="1000" dirty="0">
                <a:latin typeface="黑体" panose="02010609060101010101" charset="-122"/>
                <a:cs typeface="黑体" panose="02010609060101010101" charset="-122"/>
              </a:rPr>
              <a:t>， </a:t>
            </a:r>
            <a:r>
              <a:rPr sz="2350" b="1" spc="50" dirty="0">
                <a:latin typeface="黑体" panose="02010609060101010101" charset="-122"/>
                <a:cs typeface="黑体" panose="02010609060101010101" charset="-122"/>
              </a:rPr>
              <a:t>从而形成</a:t>
            </a:r>
            <a:r>
              <a:rPr sz="2350" b="1" spc="50" dirty="0">
                <a:solidFill>
                  <a:srgbClr val="FF3300"/>
                </a:solidFill>
                <a:latin typeface="黑体" panose="02010609060101010101" charset="-122"/>
                <a:cs typeface="黑体" panose="02010609060101010101" charset="-122"/>
              </a:rPr>
              <a:t>语法制导定义</a:t>
            </a:r>
            <a:r>
              <a:rPr sz="2350" b="1" spc="40" dirty="0">
                <a:latin typeface="黑体" panose="02010609060101010101" charset="-122"/>
                <a:cs typeface="黑体" panose="02010609060101010101" charset="-122"/>
              </a:rPr>
              <a:t>。</a:t>
            </a:r>
            <a:endParaRPr sz="2350">
              <a:latin typeface="黑体" panose="02010609060101010101" charset="-122"/>
              <a:cs typeface="黑体" panose="02010609060101010101" charset="-122"/>
            </a:endParaRPr>
          </a:p>
          <a:p>
            <a:pPr marL="793750" lvl="1" indent="-285750">
              <a:lnSpc>
                <a:spcPct val="100000"/>
              </a:lnSpc>
              <a:spcBef>
                <a:spcPts val="590"/>
              </a:spcBef>
              <a:buClr>
                <a:srgbClr val="0000FF"/>
              </a:buClr>
              <a:buSzPct val="71000"/>
              <a:buFont typeface="Wingdings" panose="05000000000000000000"/>
              <a:buChar char=""/>
              <a:tabLst>
                <a:tab pos="793750" algn="l"/>
              </a:tabLst>
            </a:pPr>
            <a:r>
              <a:rPr sz="2400" b="1" dirty="0">
                <a:latin typeface="Times New Roman" panose="02020603050405020304"/>
                <a:cs typeface="Times New Roman" panose="02020603050405020304"/>
              </a:rPr>
              <a:t>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E</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+T</a:t>
            </a:r>
            <a:r>
              <a:rPr sz="3525" b="1" spc="75" baseline="1000" dirty="0">
                <a:latin typeface="黑体" panose="02010609060101010101" charset="-122"/>
                <a:cs typeface="黑体" panose="02010609060101010101" charset="-122"/>
              </a:rPr>
              <a:t>对应的求值规则</a:t>
            </a:r>
            <a:r>
              <a:rPr sz="3525" b="1"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E.val=E</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.val+T.val</a:t>
            </a:r>
            <a:endParaRPr sz="2400">
              <a:latin typeface="Times New Roman" panose="02020603050405020304"/>
              <a:cs typeface="Times New Roman" panose="02020603050405020304"/>
            </a:endParaRPr>
          </a:p>
          <a:p>
            <a:pPr marL="793750" lvl="1" indent="-285750">
              <a:lnSpc>
                <a:spcPct val="100000"/>
              </a:lnSpc>
              <a:spcBef>
                <a:spcPts val="575"/>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语法制导定义：产生</a:t>
            </a:r>
            <a:r>
              <a:rPr sz="3525" b="1" spc="60" baseline="1000" dirty="0">
                <a:latin typeface="黑体" panose="02010609060101010101" charset="-122"/>
                <a:cs typeface="黑体" panose="02010609060101010101" charset="-122"/>
              </a:rPr>
              <a:t>式</a:t>
            </a:r>
            <a:r>
              <a:rPr sz="3525" b="1" spc="30" baseline="1000" dirty="0">
                <a:latin typeface="黑体" panose="02010609060101010101" charset="-122"/>
                <a:cs typeface="黑体" panose="02010609060101010101" charset="-122"/>
              </a:rPr>
              <a:t> </a:t>
            </a:r>
            <a:r>
              <a:rPr sz="3525" b="1" spc="75" baseline="1000" dirty="0">
                <a:latin typeface="黑体" panose="02010609060101010101" charset="-122"/>
                <a:cs typeface="黑体" panose="02010609060101010101" charset="-122"/>
              </a:rPr>
              <a:t>语义规则</a:t>
            </a:r>
            <a:endParaRPr sz="3525" baseline="1000">
              <a:latin typeface="黑体" panose="02010609060101010101" charset="-122"/>
              <a:cs typeface="黑体" panose="0201060906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50</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16586"/>
            <a:ext cx="7842884" cy="563880"/>
          </a:xfrm>
          <a:prstGeom prst="rect">
            <a:avLst/>
          </a:prstGeom>
        </p:spPr>
        <p:txBody>
          <a:bodyPr vert="horz" wrap="square" lIns="0" tIns="16510" rIns="0" bIns="0" rtlCol="0">
            <a:spAutoFit/>
          </a:bodyPr>
          <a:lstStyle/>
          <a:p>
            <a:pPr marL="12700">
              <a:lnSpc>
                <a:spcPct val="100000"/>
              </a:lnSpc>
              <a:spcBef>
                <a:spcPts val="130"/>
              </a:spcBef>
            </a:pPr>
            <a:r>
              <a:rPr sz="3500" spc="95" dirty="0"/>
              <a:t>为表达</a:t>
            </a:r>
            <a:r>
              <a:rPr sz="3500" spc="85" dirty="0"/>
              <a:t>式</a:t>
            </a:r>
            <a:r>
              <a:rPr sz="3500" spc="20" dirty="0"/>
              <a:t> </a:t>
            </a:r>
            <a:r>
              <a:rPr sz="3500" spc="45" dirty="0"/>
              <a:t>a+a*(b-c)+(b-c)*d</a:t>
            </a:r>
            <a:r>
              <a:rPr sz="3500" spc="25" dirty="0"/>
              <a:t> </a:t>
            </a:r>
            <a:r>
              <a:rPr sz="3500" spc="95" dirty="0"/>
              <a:t>构造</a:t>
            </a:r>
            <a:r>
              <a:rPr sz="3500" spc="45" dirty="0"/>
              <a:t>dag</a:t>
            </a:r>
            <a:endParaRPr sz="3500"/>
          </a:p>
        </p:txBody>
      </p:sp>
      <p:sp>
        <p:nvSpPr>
          <p:cNvPr id="6" name="object 6"/>
          <p:cNvSpPr txBox="1"/>
          <p:nvPr/>
        </p:nvSpPr>
        <p:spPr>
          <a:xfrm>
            <a:off x="375603" y="1245318"/>
            <a:ext cx="1250950" cy="384175"/>
          </a:xfrm>
          <a:prstGeom prst="rect">
            <a:avLst/>
          </a:prstGeom>
        </p:spPr>
        <p:txBody>
          <a:bodyPr vert="horz" wrap="square" lIns="0" tIns="12700" rIns="0" bIns="0" rtlCol="0">
            <a:spAutoFit/>
          </a:bodyPr>
          <a:lstStyle/>
          <a:p>
            <a:pPr marL="12700">
              <a:lnSpc>
                <a:spcPct val="100000"/>
              </a:lnSpc>
              <a:spcBef>
                <a:spcPts val="100"/>
              </a:spcBef>
            </a:pPr>
            <a:r>
              <a:rPr sz="2350" b="1" spc="50" dirty="0">
                <a:latin typeface="黑体" panose="02010609060101010101" charset="-122"/>
                <a:cs typeface="黑体" panose="02010609060101010101" charset="-122"/>
              </a:rPr>
              <a:t>函数调用</a:t>
            </a:r>
            <a:endParaRPr sz="2350">
              <a:latin typeface="黑体" panose="02010609060101010101" charset="-122"/>
              <a:cs typeface="黑体" panose="02010609060101010101" charset="-122"/>
            </a:endParaRPr>
          </a:p>
        </p:txBody>
      </p:sp>
      <p:sp>
        <p:nvSpPr>
          <p:cNvPr id="7" name="object 7"/>
          <p:cNvSpPr txBox="1"/>
          <p:nvPr/>
        </p:nvSpPr>
        <p:spPr>
          <a:xfrm>
            <a:off x="883603" y="1610867"/>
            <a:ext cx="3194050" cy="4789805"/>
          </a:xfrm>
          <a:prstGeom prst="rect">
            <a:avLst/>
          </a:prstGeom>
        </p:spPr>
        <p:txBody>
          <a:bodyPr vert="horz" wrap="square" lIns="0" tIns="15240" rIns="0" bIns="0" rtlCol="0">
            <a:spAutoFit/>
          </a:bodyPr>
          <a:lstStyle/>
          <a:p>
            <a:pPr marL="38100" marR="30480">
              <a:lnSpc>
                <a:spcPct val="120000"/>
              </a:lnSpc>
              <a:spcBef>
                <a:spcPts val="120"/>
              </a:spcBef>
            </a:pP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a)</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2</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a)</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3</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b)</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4</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c)</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5</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p</a:t>
            </a:r>
            <a:r>
              <a:rPr sz="1950" b="1" baseline="-17000" dirty="0">
                <a:latin typeface="Times New Roman" panose="02020603050405020304"/>
                <a:cs typeface="Times New Roman" panose="02020603050405020304"/>
              </a:rPr>
              <a:t>3</a:t>
            </a:r>
            <a:r>
              <a:rPr sz="2000" b="1"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4</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6</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p</a:t>
            </a:r>
            <a:r>
              <a:rPr sz="1950" b="1" baseline="-17000" dirty="0">
                <a:latin typeface="Times New Roman" panose="02020603050405020304"/>
                <a:cs typeface="Times New Roman" panose="02020603050405020304"/>
              </a:rPr>
              <a:t>2</a:t>
            </a:r>
            <a:r>
              <a:rPr sz="2000" b="1"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5</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7</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p</a:t>
            </a:r>
            <a:r>
              <a:rPr sz="1950" b="1"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6</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8</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b)</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9</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c)</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10</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p</a:t>
            </a:r>
            <a:r>
              <a:rPr sz="1950" b="1" baseline="-17000" dirty="0">
                <a:latin typeface="Times New Roman" panose="02020603050405020304"/>
                <a:cs typeface="Times New Roman" panose="02020603050405020304"/>
              </a:rPr>
              <a:t>8</a:t>
            </a:r>
            <a:r>
              <a:rPr sz="2000" b="1"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9</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11</a:t>
            </a:r>
            <a:r>
              <a:rPr sz="2000" b="1" spc="-5" dirty="0">
                <a:latin typeface="Times New Roman" panose="02020603050405020304"/>
                <a:cs typeface="Times New Roman" panose="02020603050405020304"/>
              </a:rPr>
              <a:t>=makeleaf(id, </a:t>
            </a:r>
            <a:r>
              <a:rPr sz="2000" b="1" spc="10" dirty="0">
                <a:latin typeface="Times New Roman" panose="02020603050405020304"/>
                <a:cs typeface="Times New Roman" panose="02020603050405020304"/>
              </a:rPr>
              <a:t>d)</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12</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p</a:t>
            </a:r>
            <a:r>
              <a:rPr sz="1950" b="1" spc="7" baseline="-17000" dirty="0">
                <a:latin typeface="Times New Roman" panose="02020603050405020304"/>
                <a:cs typeface="Times New Roman" panose="02020603050405020304"/>
              </a:rPr>
              <a:t>10</a:t>
            </a:r>
            <a:r>
              <a:rPr sz="2000" b="1" spc="5" dirty="0">
                <a:latin typeface="Times New Roman" panose="02020603050405020304"/>
                <a:cs typeface="Times New Roman" panose="02020603050405020304"/>
              </a:rPr>
              <a:t>,</a:t>
            </a:r>
            <a:r>
              <a:rPr sz="2000" b="1" spc="-6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11</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p</a:t>
            </a:r>
            <a:r>
              <a:rPr sz="1950" b="1" baseline="-17000" dirty="0">
                <a:latin typeface="Times New Roman" panose="02020603050405020304"/>
                <a:cs typeface="Times New Roman" panose="02020603050405020304"/>
              </a:rPr>
              <a:t>13</a:t>
            </a:r>
            <a:r>
              <a:rPr sz="2000" b="1" dirty="0">
                <a:latin typeface="Times New Roman" panose="02020603050405020304"/>
                <a:cs typeface="Times New Roman" panose="02020603050405020304"/>
              </a:rPr>
              <a:t>=makenode(</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p</a:t>
            </a:r>
            <a:r>
              <a:rPr sz="1950" b="1" baseline="-17000" dirty="0">
                <a:latin typeface="Times New Roman" panose="02020603050405020304"/>
                <a:cs typeface="Times New Roman" panose="02020603050405020304"/>
              </a:rPr>
              <a:t>7</a:t>
            </a:r>
            <a:r>
              <a:rPr sz="2000" b="1" dirty="0">
                <a:latin typeface="Times New Roman" panose="02020603050405020304"/>
                <a:cs typeface="Times New Roman" panose="02020603050405020304"/>
              </a:rPr>
              <a:t>,</a:t>
            </a:r>
            <a:r>
              <a:rPr sz="2000" b="1" spc="-4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a:t>
            </a:r>
            <a:r>
              <a:rPr sz="1950" b="1" spc="15" baseline="-17000" dirty="0">
                <a:latin typeface="Times New Roman" panose="02020603050405020304"/>
                <a:cs typeface="Times New Roman" panose="02020603050405020304"/>
              </a:rPr>
              <a:t>12</a:t>
            </a:r>
            <a:r>
              <a:rPr sz="2000" b="1" spc="10" dirty="0">
                <a:latin typeface="Times New Roman" panose="02020603050405020304"/>
                <a:cs typeface="Times New Roman" panose="02020603050405020304"/>
              </a:rPr>
              <a:t>)</a:t>
            </a:r>
            <a:r>
              <a:rPr sz="2925" b="1" spc="15" baseline="1000" dirty="0">
                <a:latin typeface="黑体" panose="02010609060101010101" charset="-122"/>
                <a:cs typeface="黑体" panose="02010609060101010101" charset="-122"/>
              </a:rPr>
              <a:t>；</a:t>
            </a:r>
            <a:endParaRPr sz="2925" baseline="1000">
              <a:latin typeface="黑体" panose="02010609060101010101" charset="-122"/>
              <a:cs typeface="黑体" panose="02010609060101010101" charset="-122"/>
            </a:endParaRPr>
          </a:p>
        </p:txBody>
      </p:sp>
      <p:sp>
        <p:nvSpPr>
          <p:cNvPr id="8" name="object 8"/>
          <p:cNvSpPr txBox="1"/>
          <p:nvPr/>
        </p:nvSpPr>
        <p:spPr>
          <a:xfrm>
            <a:off x="5545137" y="3569715"/>
            <a:ext cx="26352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a:t>
            </a:r>
            <a:endParaRPr sz="2800">
              <a:latin typeface="Verdana" panose="020B0604030504040204"/>
              <a:cs typeface="Verdana" panose="020B0604030504040204"/>
            </a:endParaRPr>
          </a:p>
        </p:txBody>
      </p:sp>
      <p:sp>
        <p:nvSpPr>
          <p:cNvPr id="9" name="object 9"/>
          <p:cNvSpPr txBox="1"/>
          <p:nvPr/>
        </p:nvSpPr>
        <p:spPr>
          <a:xfrm>
            <a:off x="5996781" y="4133595"/>
            <a:ext cx="1245235" cy="452120"/>
          </a:xfrm>
          <a:prstGeom prst="rect">
            <a:avLst/>
          </a:prstGeom>
        </p:spPr>
        <p:txBody>
          <a:bodyPr vert="horz" wrap="square" lIns="0" tIns="12700" rIns="0" bIns="0" rtlCol="0">
            <a:spAutoFit/>
          </a:bodyPr>
          <a:lstStyle/>
          <a:p>
            <a:pPr marL="12700">
              <a:lnSpc>
                <a:spcPct val="100000"/>
              </a:lnSpc>
              <a:spcBef>
                <a:spcPts val="100"/>
              </a:spcBef>
              <a:tabLst>
                <a:tab pos="1022985" algn="l"/>
              </a:tabLst>
            </a:pPr>
            <a:r>
              <a:rPr sz="2800" b="1" dirty="0">
                <a:latin typeface="Verdana" panose="020B0604030504040204"/>
                <a:cs typeface="Verdana" panose="020B0604030504040204"/>
              </a:rPr>
              <a:t>b	c</a:t>
            </a:r>
            <a:endParaRPr sz="2800">
              <a:latin typeface="Verdana" panose="020B0604030504040204"/>
              <a:cs typeface="Verdana" panose="020B0604030504040204"/>
            </a:endParaRPr>
          </a:p>
        </p:txBody>
      </p:sp>
      <p:sp>
        <p:nvSpPr>
          <p:cNvPr id="10" name="object 10"/>
          <p:cNvSpPr/>
          <p:nvPr/>
        </p:nvSpPr>
        <p:spPr>
          <a:xfrm>
            <a:off x="6172200" y="3948112"/>
            <a:ext cx="415925" cy="243204"/>
          </a:xfrm>
          <a:custGeom>
            <a:avLst/>
            <a:gdLst/>
            <a:ahLst/>
            <a:cxnLst/>
            <a:rect l="l" t="t" r="r" b="b"/>
            <a:pathLst>
              <a:path w="415925" h="243204">
                <a:moveTo>
                  <a:pt x="415925" y="0"/>
                </a:moveTo>
                <a:lnTo>
                  <a:pt x="0" y="242888"/>
                </a:lnTo>
              </a:path>
            </a:pathLst>
          </a:custGeom>
          <a:ln w="17463">
            <a:solidFill>
              <a:srgbClr val="000000"/>
            </a:solidFill>
          </a:ln>
        </p:spPr>
        <p:txBody>
          <a:bodyPr wrap="square" lIns="0" tIns="0" rIns="0" bIns="0" rtlCol="0"/>
          <a:lstStyle/>
          <a:p/>
        </p:txBody>
      </p:sp>
      <p:sp>
        <p:nvSpPr>
          <p:cNvPr id="11" name="object 11"/>
          <p:cNvSpPr/>
          <p:nvPr/>
        </p:nvSpPr>
        <p:spPr>
          <a:xfrm>
            <a:off x="6643687" y="3948112"/>
            <a:ext cx="415925" cy="243204"/>
          </a:xfrm>
          <a:custGeom>
            <a:avLst/>
            <a:gdLst/>
            <a:ahLst/>
            <a:cxnLst/>
            <a:rect l="l" t="t" r="r" b="b"/>
            <a:pathLst>
              <a:path w="415925" h="243204">
                <a:moveTo>
                  <a:pt x="0" y="0"/>
                </a:moveTo>
                <a:lnTo>
                  <a:pt x="415925" y="242888"/>
                </a:lnTo>
              </a:path>
            </a:pathLst>
          </a:custGeom>
          <a:ln w="17463">
            <a:solidFill>
              <a:srgbClr val="000000"/>
            </a:solidFill>
          </a:ln>
        </p:spPr>
        <p:txBody>
          <a:bodyPr wrap="square" lIns="0" tIns="0" rIns="0" bIns="0" rtlCol="0"/>
          <a:lstStyle/>
          <a:p/>
        </p:txBody>
      </p:sp>
      <p:sp>
        <p:nvSpPr>
          <p:cNvPr id="12" name="object 12"/>
          <p:cNvSpPr txBox="1"/>
          <p:nvPr/>
        </p:nvSpPr>
        <p:spPr>
          <a:xfrm>
            <a:off x="6567487" y="3569715"/>
            <a:ext cx="19621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t>
            </a:r>
            <a:endParaRPr sz="2800">
              <a:latin typeface="Verdana" panose="020B0604030504040204"/>
              <a:cs typeface="Verdana" panose="020B0604030504040204"/>
            </a:endParaRPr>
          </a:p>
        </p:txBody>
      </p:sp>
      <p:sp>
        <p:nvSpPr>
          <p:cNvPr id="13" name="object 13"/>
          <p:cNvSpPr/>
          <p:nvPr/>
        </p:nvSpPr>
        <p:spPr>
          <a:xfrm>
            <a:off x="5735637" y="3414712"/>
            <a:ext cx="415925" cy="243204"/>
          </a:xfrm>
          <a:custGeom>
            <a:avLst/>
            <a:gdLst/>
            <a:ahLst/>
            <a:cxnLst/>
            <a:rect l="l" t="t" r="r" b="b"/>
            <a:pathLst>
              <a:path w="415925" h="243204">
                <a:moveTo>
                  <a:pt x="415925" y="0"/>
                </a:moveTo>
                <a:lnTo>
                  <a:pt x="0" y="242887"/>
                </a:lnTo>
              </a:path>
            </a:pathLst>
          </a:custGeom>
          <a:ln w="17463">
            <a:solidFill>
              <a:srgbClr val="000000"/>
            </a:solidFill>
          </a:ln>
        </p:spPr>
        <p:txBody>
          <a:bodyPr wrap="square" lIns="0" tIns="0" rIns="0" bIns="0" rtlCol="0"/>
          <a:lstStyle/>
          <a:p/>
        </p:txBody>
      </p:sp>
      <p:sp>
        <p:nvSpPr>
          <p:cNvPr id="14" name="object 14"/>
          <p:cNvSpPr/>
          <p:nvPr/>
        </p:nvSpPr>
        <p:spPr>
          <a:xfrm>
            <a:off x="6205537" y="3414712"/>
            <a:ext cx="417830" cy="243204"/>
          </a:xfrm>
          <a:custGeom>
            <a:avLst/>
            <a:gdLst/>
            <a:ahLst/>
            <a:cxnLst/>
            <a:rect l="l" t="t" r="r" b="b"/>
            <a:pathLst>
              <a:path w="417829" h="243204">
                <a:moveTo>
                  <a:pt x="0" y="0"/>
                </a:moveTo>
                <a:lnTo>
                  <a:pt x="417512" y="242887"/>
                </a:lnTo>
              </a:path>
            </a:pathLst>
          </a:custGeom>
          <a:ln w="17463">
            <a:solidFill>
              <a:srgbClr val="000000"/>
            </a:solidFill>
          </a:ln>
        </p:spPr>
        <p:txBody>
          <a:bodyPr wrap="square" lIns="0" tIns="0" rIns="0" bIns="0" rtlCol="0"/>
          <a:lstStyle/>
          <a:p/>
        </p:txBody>
      </p:sp>
      <p:sp>
        <p:nvSpPr>
          <p:cNvPr id="15" name="object 15"/>
          <p:cNvSpPr txBox="1"/>
          <p:nvPr/>
        </p:nvSpPr>
        <p:spPr>
          <a:xfrm>
            <a:off x="6071393" y="2990595"/>
            <a:ext cx="27876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t>
            </a:r>
            <a:endParaRPr sz="2800">
              <a:latin typeface="Verdana" panose="020B0604030504040204"/>
              <a:cs typeface="Verdana" panose="020B0604030504040204"/>
            </a:endParaRPr>
          </a:p>
        </p:txBody>
      </p:sp>
      <p:sp>
        <p:nvSpPr>
          <p:cNvPr id="16" name="object 16"/>
          <p:cNvSpPr/>
          <p:nvPr/>
        </p:nvSpPr>
        <p:spPr>
          <a:xfrm>
            <a:off x="5937250" y="2786062"/>
            <a:ext cx="241300" cy="319405"/>
          </a:xfrm>
          <a:custGeom>
            <a:avLst/>
            <a:gdLst/>
            <a:ahLst/>
            <a:cxnLst/>
            <a:rect l="l" t="t" r="r" b="b"/>
            <a:pathLst>
              <a:path w="241300" h="319405">
                <a:moveTo>
                  <a:pt x="0" y="0"/>
                </a:moveTo>
                <a:lnTo>
                  <a:pt x="241300" y="319088"/>
                </a:lnTo>
              </a:path>
            </a:pathLst>
          </a:custGeom>
          <a:ln w="17463">
            <a:solidFill>
              <a:srgbClr val="000000"/>
            </a:solidFill>
          </a:ln>
        </p:spPr>
        <p:txBody>
          <a:bodyPr wrap="square" lIns="0" tIns="0" rIns="0" bIns="0" rtlCol="0"/>
          <a:lstStyle/>
          <a:p/>
        </p:txBody>
      </p:sp>
      <p:sp>
        <p:nvSpPr>
          <p:cNvPr id="17" name="object 17"/>
          <p:cNvSpPr/>
          <p:nvPr/>
        </p:nvSpPr>
        <p:spPr>
          <a:xfrm>
            <a:off x="5638800" y="2868612"/>
            <a:ext cx="114935" cy="789305"/>
          </a:xfrm>
          <a:custGeom>
            <a:avLst/>
            <a:gdLst/>
            <a:ahLst/>
            <a:cxnLst/>
            <a:rect l="l" t="t" r="r" b="b"/>
            <a:pathLst>
              <a:path w="114935" h="789304">
                <a:moveTo>
                  <a:pt x="304" y="788988"/>
                </a:moveTo>
                <a:lnTo>
                  <a:pt x="171" y="776654"/>
                </a:lnTo>
                <a:lnTo>
                  <a:pt x="76" y="764320"/>
                </a:lnTo>
                <a:lnTo>
                  <a:pt x="19" y="751986"/>
                </a:lnTo>
                <a:lnTo>
                  <a:pt x="0" y="739652"/>
                </a:lnTo>
                <a:lnTo>
                  <a:pt x="625" y="669247"/>
                </a:lnTo>
                <a:lnTo>
                  <a:pt x="2473" y="600443"/>
                </a:lnTo>
                <a:lnTo>
                  <a:pt x="5490" y="533567"/>
                </a:lnTo>
                <a:lnTo>
                  <a:pt x="9627" y="468943"/>
                </a:lnTo>
                <a:lnTo>
                  <a:pt x="14834" y="406899"/>
                </a:lnTo>
                <a:lnTo>
                  <a:pt x="21060" y="347760"/>
                </a:lnTo>
                <a:lnTo>
                  <a:pt x="28254" y="291851"/>
                </a:lnTo>
                <a:lnTo>
                  <a:pt x="36367" y="239499"/>
                </a:lnTo>
                <a:lnTo>
                  <a:pt x="45346" y="191030"/>
                </a:lnTo>
                <a:lnTo>
                  <a:pt x="55142" y="146769"/>
                </a:lnTo>
                <a:lnTo>
                  <a:pt x="65705" y="107043"/>
                </a:lnTo>
                <a:lnTo>
                  <a:pt x="88927" y="42497"/>
                </a:lnTo>
                <a:lnTo>
                  <a:pt x="101486" y="18329"/>
                </a:lnTo>
                <a:lnTo>
                  <a:pt x="114608" y="0"/>
                </a:lnTo>
              </a:path>
            </a:pathLst>
          </a:custGeom>
          <a:ln w="17463">
            <a:solidFill>
              <a:srgbClr val="000000"/>
            </a:solidFill>
          </a:ln>
        </p:spPr>
        <p:txBody>
          <a:bodyPr wrap="square" lIns="0" tIns="0" rIns="0" bIns="0" rtlCol="0"/>
          <a:lstStyle/>
          <a:p/>
        </p:txBody>
      </p:sp>
      <p:sp>
        <p:nvSpPr>
          <p:cNvPr id="18" name="object 18"/>
          <p:cNvSpPr txBox="1"/>
          <p:nvPr/>
        </p:nvSpPr>
        <p:spPr>
          <a:xfrm>
            <a:off x="5662612" y="2426715"/>
            <a:ext cx="33401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t>
            </a:r>
            <a:endParaRPr sz="2800">
              <a:latin typeface="Verdana" panose="020B0604030504040204"/>
              <a:cs typeface="Verdana" panose="020B0604030504040204"/>
            </a:endParaRPr>
          </a:p>
        </p:txBody>
      </p:sp>
      <p:sp>
        <p:nvSpPr>
          <p:cNvPr id="19" name="object 19"/>
          <p:cNvSpPr txBox="1"/>
          <p:nvPr/>
        </p:nvSpPr>
        <p:spPr>
          <a:xfrm>
            <a:off x="7901781" y="3112515"/>
            <a:ext cx="27432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d</a:t>
            </a:r>
            <a:endParaRPr sz="2800">
              <a:latin typeface="Verdana" panose="020B0604030504040204"/>
              <a:cs typeface="Verdana" panose="020B0604030504040204"/>
            </a:endParaRPr>
          </a:p>
        </p:txBody>
      </p:sp>
      <p:sp>
        <p:nvSpPr>
          <p:cNvPr id="20" name="object 20"/>
          <p:cNvSpPr/>
          <p:nvPr/>
        </p:nvSpPr>
        <p:spPr>
          <a:xfrm>
            <a:off x="6673849" y="2747962"/>
            <a:ext cx="836930" cy="843280"/>
          </a:xfrm>
          <a:custGeom>
            <a:avLst/>
            <a:gdLst/>
            <a:ahLst/>
            <a:cxnLst/>
            <a:rect l="l" t="t" r="r" b="b"/>
            <a:pathLst>
              <a:path w="836929" h="843279">
                <a:moveTo>
                  <a:pt x="836613" y="0"/>
                </a:moveTo>
                <a:lnTo>
                  <a:pt x="0" y="842963"/>
                </a:lnTo>
              </a:path>
            </a:pathLst>
          </a:custGeom>
          <a:ln w="17463">
            <a:solidFill>
              <a:srgbClr val="000000"/>
            </a:solidFill>
          </a:ln>
        </p:spPr>
        <p:txBody>
          <a:bodyPr wrap="square" lIns="0" tIns="0" rIns="0" bIns="0" rtlCol="0"/>
          <a:lstStyle/>
          <a:p/>
        </p:txBody>
      </p:sp>
      <p:sp>
        <p:nvSpPr>
          <p:cNvPr id="21" name="object 21"/>
          <p:cNvSpPr/>
          <p:nvPr/>
        </p:nvSpPr>
        <p:spPr>
          <a:xfrm>
            <a:off x="7620000" y="2743200"/>
            <a:ext cx="342900" cy="395605"/>
          </a:xfrm>
          <a:custGeom>
            <a:avLst/>
            <a:gdLst/>
            <a:ahLst/>
            <a:cxnLst/>
            <a:rect l="l" t="t" r="r" b="b"/>
            <a:pathLst>
              <a:path w="342900" h="395605">
                <a:moveTo>
                  <a:pt x="0" y="0"/>
                </a:moveTo>
                <a:lnTo>
                  <a:pt x="342900" y="395288"/>
                </a:lnTo>
              </a:path>
            </a:pathLst>
          </a:custGeom>
          <a:ln w="17463">
            <a:solidFill>
              <a:srgbClr val="000000"/>
            </a:solidFill>
          </a:ln>
        </p:spPr>
        <p:txBody>
          <a:bodyPr wrap="square" lIns="0" tIns="0" rIns="0" bIns="0" rtlCol="0"/>
          <a:lstStyle/>
          <a:p/>
        </p:txBody>
      </p:sp>
      <p:sp>
        <p:nvSpPr>
          <p:cNvPr id="22" name="object 22"/>
          <p:cNvSpPr txBox="1"/>
          <p:nvPr/>
        </p:nvSpPr>
        <p:spPr>
          <a:xfrm>
            <a:off x="7442993" y="2350515"/>
            <a:ext cx="278765"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t>
            </a:r>
            <a:endParaRPr sz="2800">
              <a:latin typeface="Verdana" panose="020B0604030504040204"/>
              <a:cs typeface="Verdana" panose="020B0604030504040204"/>
            </a:endParaRPr>
          </a:p>
        </p:txBody>
      </p:sp>
      <p:sp>
        <p:nvSpPr>
          <p:cNvPr id="23" name="object 23"/>
          <p:cNvSpPr/>
          <p:nvPr/>
        </p:nvSpPr>
        <p:spPr>
          <a:xfrm>
            <a:off x="5881687" y="2209800"/>
            <a:ext cx="781050" cy="255904"/>
          </a:xfrm>
          <a:custGeom>
            <a:avLst/>
            <a:gdLst/>
            <a:ahLst/>
            <a:cxnLst/>
            <a:rect l="l" t="t" r="r" b="b"/>
            <a:pathLst>
              <a:path w="781050" h="255905">
                <a:moveTo>
                  <a:pt x="781050" y="0"/>
                </a:moveTo>
                <a:lnTo>
                  <a:pt x="0" y="255588"/>
                </a:lnTo>
              </a:path>
            </a:pathLst>
          </a:custGeom>
          <a:ln w="17463">
            <a:solidFill>
              <a:srgbClr val="000000"/>
            </a:solidFill>
          </a:ln>
        </p:spPr>
        <p:txBody>
          <a:bodyPr wrap="square" lIns="0" tIns="0" rIns="0" bIns="0" rtlCol="0"/>
          <a:lstStyle/>
          <a:p/>
        </p:txBody>
      </p:sp>
      <p:sp>
        <p:nvSpPr>
          <p:cNvPr id="24" name="object 24"/>
          <p:cNvSpPr/>
          <p:nvPr/>
        </p:nvSpPr>
        <p:spPr>
          <a:xfrm>
            <a:off x="6764337" y="2209800"/>
            <a:ext cx="779780" cy="255904"/>
          </a:xfrm>
          <a:custGeom>
            <a:avLst/>
            <a:gdLst/>
            <a:ahLst/>
            <a:cxnLst/>
            <a:rect l="l" t="t" r="r" b="b"/>
            <a:pathLst>
              <a:path w="779779" h="255905">
                <a:moveTo>
                  <a:pt x="0" y="0"/>
                </a:moveTo>
                <a:lnTo>
                  <a:pt x="779462" y="255588"/>
                </a:lnTo>
              </a:path>
            </a:pathLst>
          </a:custGeom>
          <a:ln w="17463">
            <a:solidFill>
              <a:srgbClr val="000000"/>
            </a:solidFill>
          </a:ln>
        </p:spPr>
        <p:txBody>
          <a:bodyPr wrap="square" lIns="0" tIns="0" rIns="0" bIns="0" rtlCol="0"/>
          <a:lstStyle/>
          <a:p/>
        </p:txBody>
      </p:sp>
      <p:sp>
        <p:nvSpPr>
          <p:cNvPr id="25" name="object 25"/>
          <p:cNvSpPr txBox="1"/>
          <p:nvPr/>
        </p:nvSpPr>
        <p:spPr>
          <a:xfrm>
            <a:off x="6577010" y="1817115"/>
            <a:ext cx="33401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Verdana" panose="020B0604030504040204"/>
                <a:cs typeface="Verdana" panose="020B0604030504040204"/>
              </a:rPr>
              <a:t>+</a:t>
            </a:r>
            <a:endParaRPr sz="2800">
              <a:latin typeface="Verdana" panose="020B0604030504040204"/>
              <a:cs typeface="Verdana" panose="020B0604030504040204"/>
            </a:endParaRPr>
          </a:p>
        </p:txBody>
      </p:sp>
      <p:sp>
        <p:nvSpPr>
          <p:cNvPr id="26" name="object 26"/>
          <p:cNvSpPr txBox="1"/>
          <p:nvPr/>
        </p:nvSpPr>
        <p:spPr>
          <a:xfrm>
            <a:off x="4852193" y="3578571"/>
            <a:ext cx="287655" cy="324485"/>
          </a:xfrm>
          <a:prstGeom prst="rect">
            <a:avLst/>
          </a:prstGeom>
        </p:spPr>
        <p:txBody>
          <a:bodyPr vert="horz" wrap="square" lIns="0" tIns="13970" rIns="0" bIns="0" rtlCol="0">
            <a:spAutoFit/>
          </a:bodyPr>
          <a:lstStyle/>
          <a:p>
            <a:pPr marL="38100">
              <a:lnSpc>
                <a:spcPct val="100000"/>
              </a:lnSpc>
              <a:spcBef>
                <a:spcPts val="110"/>
              </a:spcBef>
            </a:pPr>
            <a:r>
              <a:rPr sz="1950" b="1" spc="20" dirty="0">
                <a:solidFill>
                  <a:srgbClr val="0000FF"/>
                </a:solidFill>
                <a:latin typeface="宋体" panose="02010600030101010101" pitchFamily="2" charset="-122"/>
                <a:cs typeface="宋体" panose="02010600030101010101" pitchFamily="2" charset="-122"/>
              </a:rPr>
              <a:t>p</a:t>
            </a:r>
            <a:r>
              <a:rPr sz="1875" b="1" spc="30" baseline="-18000" dirty="0">
                <a:solidFill>
                  <a:srgbClr val="0000FF"/>
                </a:solidFill>
                <a:latin typeface="宋体" panose="02010600030101010101" pitchFamily="2" charset="-122"/>
                <a:cs typeface="宋体" panose="02010600030101010101" pitchFamily="2" charset="-122"/>
              </a:rPr>
              <a:t>1</a:t>
            </a:r>
            <a:endParaRPr sz="1875" baseline="-18000">
              <a:latin typeface="宋体" panose="02010600030101010101" pitchFamily="2" charset="-122"/>
              <a:cs typeface="宋体" panose="02010600030101010101" pitchFamily="2" charset="-122"/>
            </a:endParaRPr>
          </a:p>
        </p:txBody>
      </p:sp>
      <p:sp>
        <p:nvSpPr>
          <p:cNvPr id="27" name="object 27"/>
          <p:cNvSpPr/>
          <p:nvPr/>
        </p:nvSpPr>
        <p:spPr>
          <a:xfrm>
            <a:off x="5111750" y="3771901"/>
            <a:ext cx="381000" cy="76200"/>
          </a:xfrm>
          <a:custGeom>
            <a:avLst/>
            <a:gdLst/>
            <a:ahLst/>
            <a:cxnLst/>
            <a:rect l="l" t="t" r="r" b="b"/>
            <a:pathLst>
              <a:path w="381000" h="76200">
                <a:moveTo>
                  <a:pt x="304800" y="42862"/>
                </a:moveTo>
                <a:lnTo>
                  <a:pt x="304800" y="76200"/>
                </a:lnTo>
                <a:lnTo>
                  <a:pt x="371475" y="42862"/>
                </a:lnTo>
                <a:lnTo>
                  <a:pt x="304800" y="42862"/>
                </a:lnTo>
                <a:close/>
              </a:path>
              <a:path w="381000" h="76200">
                <a:moveTo>
                  <a:pt x="304800" y="33337"/>
                </a:moveTo>
                <a:lnTo>
                  <a:pt x="304800" y="42862"/>
                </a:lnTo>
                <a:lnTo>
                  <a:pt x="317500" y="42862"/>
                </a:lnTo>
                <a:lnTo>
                  <a:pt x="317500" y="33337"/>
                </a:lnTo>
                <a:lnTo>
                  <a:pt x="304800" y="33337"/>
                </a:lnTo>
                <a:close/>
              </a:path>
              <a:path w="381000" h="76200">
                <a:moveTo>
                  <a:pt x="304800" y="0"/>
                </a:moveTo>
                <a:lnTo>
                  <a:pt x="304800" y="33337"/>
                </a:lnTo>
                <a:lnTo>
                  <a:pt x="317500" y="33337"/>
                </a:lnTo>
                <a:lnTo>
                  <a:pt x="317500" y="42862"/>
                </a:lnTo>
                <a:lnTo>
                  <a:pt x="371477" y="42861"/>
                </a:lnTo>
                <a:lnTo>
                  <a:pt x="381000" y="38100"/>
                </a:lnTo>
                <a:lnTo>
                  <a:pt x="304800" y="0"/>
                </a:lnTo>
                <a:close/>
              </a:path>
              <a:path w="381000" h="76200">
                <a:moveTo>
                  <a:pt x="0" y="33336"/>
                </a:moveTo>
                <a:lnTo>
                  <a:pt x="0" y="42861"/>
                </a:lnTo>
                <a:lnTo>
                  <a:pt x="304800" y="42862"/>
                </a:lnTo>
                <a:lnTo>
                  <a:pt x="304800" y="33337"/>
                </a:lnTo>
                <a:lnTo>
                  <a:pt x="0" y="33336"/>
                </a:lnTo>
                <a:close/>
              </a:path>
            </a:pathLst>
          </a:custGeom>
          <a:solidFill>
            <a:srgbClr val="0000FF"/>
          </a:solidFill>
        </p:spPr>
        <p:txBody>
          <a:bodyPr wrap="square" lIns="0" tIns="0" rIns="0" bIns="0" rtlCol="0"/>
          <a:lstStyle/>
          <a:p/>
        </p:txBody>
      </p:sp>
      <p:sp>
        <p:nvSpPr>
          <p:cNvPr id="28" name="object 28"/>
          <p:cNvSpPr txBox="1"/>
          <p:nvPr/>
        </p:nvSpPr>
        <p:spPr>
          <a:xfrm rot="20460000">
            <a:off x="4827068" y="3905227"/>
            <a:ext cx="283742" cy="250825"/>
          </a:xfrm>
          <a:prstGeom prst="rect">
            <a:avLst/>
          </a:prstGeom>
        </p:spPr>
        <p:txBody>
          <a:bodyPr vert="horz" wrap="square" lIns="0" tIns="0" rIns="0" bIns="0" rtlCol="0">
            <a:spAutoFit/>
          </a:bodyPr>
          <a:lstStyle/>
          <a:p>
            <a:pPr>
              <a:lnSpc>
                <a:spcPts val="1975"/>
              </a:lnSpc>
            </a:pPr>
            <a:r>
              <a:rPr sz="1950" b="1" spc="15" dirty="0">
                <a:solidFill>
                  <a:srgbClr val="FF3300"/>
                </a:solidFill>
                <a:latin typeface="宋体" panose="02010600030101010101" pitchFamily="2" charset="-122"/>
                <a:cs typeface="宋体" panose="02010600030101010101" pitchFamily="2" charset="-122"/>
              </a:rPr>
              <a:t>p</a:t>
            </a:r>
            <a:endParaRPr sz="1950">
              <a:latin typeface="宋体" panose="02010600030101010101" pitchFamily="2" charset="-122"/>
              <a:cs typeface="宋体" panose="02010600030101010101" pitchFamily="2" charset="-122"/>
            </a:endParaRPr>
          </a:p>
        </p:txBody>
      </p:sp>
      <p:sp>
        <p:nvSpPr>
          <p:cNvPr id="29" name="object 29"/>
          <p:cNvSpPr txBox="1"/>
          <p:nvPr/>
        </p:nvSpPr>
        <p:spPr>
          <a:xfrm rot="20460000">
            <a:off x="5004882" y="3989708"/>
            <a:ext cx="184045" cy="163195"/>
          </a:xfrm>
          <a:prstGeom prst="rect">
            <a:avLst/>
          </a:prstGeom>
        </p:spPr>
        <p:txBody>
          <a:bodyPr vert="horz" wrap="square" lIns="0" tIns="0" rIns="0" bIns="0" rtlCol="0">
            <a:spAutoFit/>
          </a:bodyPr>
          <a:lstStyle/>
          <a:p>
            <a:pPr>
              <a:lnSpc>
                <a:spcPts val="1285"/>
              </a:lnSpc>
            </a:pPr>
            <a:r>
              <a:rPr sz="1250" b="1" spc="20" dirty="0">
                <a:solidFill>
                  <a:srgbClr val="FF3300"/>
                </a:solidFill>
                <a:latin typeface="宋体" panose="02010600030101010101" pitchFamily="2" charset="-122"/>
                <a:cs typeface="宋体" panose="02010600030101010101" pitchFamily="2" charset="-122"/>
              </a:rPr>
              <a:t>2</a:t>
            </a:r>
            <a:endParaRPr sz="1250">
              <a:latin typeface="宋体" panose="02010600030101010101" pitchFamily="2" charset="-122"/>
              <a:cs typeface="宋体" panose="02010600030101010101" pitchFamily="2" charset="-122"/>
            </a:endParaRPr>
          </a:p>
        </p:txBody>
      </p:sp>
      <p:sp>
        <p:nvSpPr>
          <p:cNvPr id="30" name="object 30"/>
          <p:cNvSpPr/>
          <p:nvPr/>
        </p:nvSpPr>
        <p:spPr>
          <a:xfrm>
            <a:off x="5135858" y="3893480"/>
            <a:ext cx="360045" cy="144145"/>
          </a:xfrm>
          <a:custGeom>
            <a:avLst/>
            <a:gdLst/>
            <a:ahLst/>
            <a:cxnLst/>
            <a:rect l="l" t="t" r="r" b="b"/>
            <a:pathLst>
              <a:path w="360045" h="144145">
                <a:moveTo>
                  <a:pt x="286628" y="31349"/>
                </a:moveTo>
                <a:lnTo>
                  <a:pt x="0" y="135017"/>
                </a:lnTo>
                <a:lnTo>
                  <a:pt x="3239" y="143974"/>
                </a:lnTo>
                <a:lnTo>
                  <a:pt x="289868" y="40306"/>
                </a:lnTo>
                <a:lnTo>
                  <a:pt x="286628" y="31349"/>
                </a:lnTo>
                <a:close/>
              </a:path>
              <a:path w="360045" h="144145">
                <a:moveTo>
                  <a:pt x="343631" y="27029"/>
                </a:moveTo>
                <a:lnTo>
                  <a:pt x="298571" y="27029"/>
                </a:lnTo>
                <a:lnTo>
                  <a:pt x="301811" y="35986"/>
                </a:lnTo>
                <a:lnTo>
                  <a:pt x="289868" y="40306"/>
                </a:lnTo>
                <a:lnTo>
                  <a:pt x="301207" y="71657"/>
                </a:lnTo>
                <a:lnTo>
                  <a:pt x="343631" y="27029"/>
                </a:lnTo>
                <a:close/>
              </a:path>
              <a:path w="360045" h="144145">
                <a:moveTo>
                  <a:pt x="298571" y="27029"/>
                </a:moveTo>
                <a:lnTo>
                  <a:pt x="286628" y="31349"/>
                </a:lnTo>
                <a:lnTo>
                  <a:pt x="289868" y="40306"/>
                </a:lnTo>
                <a:lnTo>
                  <a:pt x="301811" y="35986"/>
                </a:lnTo>
                <a:lnTo>
                  <a:pt x="298571" y="27029"/>
                </a:lnTo>
                <a:close/>
              </a:path>
              <a:path w="360045" h="144145">
                <a:moveTo>
                  <a:pt x="275290" y="0"/>
                </a:moveTo>
                <a:lnTo>
                  <a:pt x="286628" y="31349"/>
                </a:lnTo>
                <a:lnTo>
                  <a:pt x="298571" y="27029"/>
                </a:lnTo>
                <a:lnTo>
                  <a:pt x="343631" y="27029"/>
                </a:lnTo>
                <a:lnTo>
                  <a:pt x="359905" y="9911"/>
                </a:lnTo>
                <a:lnTo>
                  <a:pt x="275290" y="0"/>
                </a:lnTo>
                <a:close/>
              </a:path>
            </a:pathLst>
          </a:custGeom>
          <a:solidFill>
            <a:srgbClr val="FF3300"/>
          </a:solidFill>
        </p:spPr>
        <p:txBody>
          <a:bodyPr wrap="square" lIns="0" tIns="0" rIns="0" bIns="0" rtlCol="0"/>
          <a:lstStyle/>
          <a:p/>
        </p:txBody>
      </p:sp>
      <p:sp>
        <p:nvSpPr>
          <p:cNvPr id="31" name="object 31"/>
          <p:cNvSpPr txBox="1"/>
          <p:nvPr/>
        </p:nvSpPr>
        <p:spPr>
          <a:xfrm>
            <a:off x="5303043" y="4188171"/>
            <a:ext cx="287655" cy="324485"/>
          </a:xfrm>
          <a:prstGeom prst="rect">
            <a:avLst/>
          </a:prstGeom>
        </p:spPr>
        <p:txBody>
          <a:bodyPr vert="horz" wrap="square" lIns="0" tIns="13970" rIns="0" bIns="0" rtlCol="0">
            <a:spAutoFit/>
          </a:bodyPr>
          <a:lstStyle/>
          <a:p>
            <a:pPr marL="38100">
              <a:lnSpc>
                <a:spcPct val="100000"/>
              </a:lnSpc>
              <a:spcBef>
                <a:spcPts val="110"/>
              </a:spcBef>
            </a:pPr>
            <a:r>
              <a:rPr sz="1950" b="1" spc="20" dirty="0">
                <a:solidFill>
                  <a:srgbClr val="0000FF"/>
                </a:solidFill>
                <a:latin typeface="宋体" panose="02010600030101010101" pitchFamily="2" charset="-122"/>
                <a:cs typeface="宋体" panose="02010600030101010101" pitchFamily="2" charset="-122"/>
              </a:rPr>
              <a:t>p</a:t>
            </a:r>
            <a:r>
              <a:rPr sz="1875" b="1" spc="30" baseline="-18000" dirty="0">
                <a:solidFill>
                  <a:srgbClr val="0000FF"/>
                </a:solidFill>
                <a:latin typeface="宋体" panose="02010600030101010101" pitchFamily="2" charset="-122"/>
                <a:cs typeface="宋体" panose="02010600030101010101" pitchFamily="2" charset="-122"/>
              </a:rPr>
              <a:t>3</a:t>
            </a:r>
            <a:endParaRPr sz="1875" baseline="-18000">
              <a:latin typeface="宋体" panose="02010600030101010101" pitchFamily="2" charset="-122"/>
              <a:cs typeface="宋体" panose="02010600030101010101" pitchFamily="2" charset="-122"/>
            </a:endParaRPr>
          </a:p>
        </p:txBody>
      </p:sp>
      <p:sp>
        <p:nvSpPr>
          <p:cNvPr id="32" name="object 32"/>
          <p:cNvSpPr/>
          <p:nvPr/>
        </p:nvSpPr>
        <p:spPr>
          <a:xfrm>
            <a:off x="5562600" y="4381501"/>
            <a:ext cx="381000" cy="76200"/>
          </a:xfrm>
          <a:custGeom>
            <a:avLst/>
            <a:gdLst/>
            <a:ahLst/>
            <a:cxnLst/>
            <a:rect l="l" t="t" r="r" b="b"/>
            <a:pathLst>
              <a:path w="381000" h="76200">
                <a:moveTo>
                  <a:pt x="304800" y="42862"/>
                </a:moveTo>
                <a:lnTo>
                  <a:pt x="304800" y="76200"/>
                </a:lnTo>
                <a:lnTo>
                  <a:pt x="371475" y="42862"/>
                </a:lnTo>
                <a:lnTo>
                  <a:pt x="304800" y="42862"/>
                </a:lnTo>
                <a:close/>
              </a:path>
              <a:path w="381000" h="76200">
                <a:moveTo>
                  <a:pt x="304800" y="33337"/>
                </a:moveTo>
                <a:lnTo>
                  <a:pt x="304800" y="42862"/>
                </a:lnTo>
                <a:lnTo>
                  <a:pt x="317500" y="42862"/>
                </a:lnTo>
                <a:lnTo>
                  <a:pt x="317500" y="33337"/>
                </a:lnTo>
                <a:lnTo>
                  <a:pt x="304800" y="33337"/>
                </a:lnTo>
                <a:close/>
              </a:path>
              <a:path w="381000" h="76200">
                <a:moveTo>
                  <a:pt x="304800" y="0"/>
                </a:moveTo>
                <a:lnTo>
                  <a:pt x="304800" y="33337"/>
                </a:lnTo>
                <a:lnTo>
                  <a:pt x="317500" y="33337"/>
                </a:lnTo>
                <a:lnTo>
                  <a:pt x="317500" y="42862"/>
                </a:lnTo>
                <a:lnTo>
                  <a:pt x="371477" y="42861"/>
                </a:lnTo>
                <a:lnTo>
                  <a:pt x="381000" y="38100"/>
                </a:lnTo>
                <a:lnTo>
                  <a:pt x="304800" y="0"/>
                </a:lnTo>
                <a:close/>
              </a:path>
              <a:path w="381000" h="76200">
                <a:moveTo>
                  <a:pt x="0" y="33336"/>
                </a:moveTo>
                <a:lnTo>
                  <a:pt x="0" y="42861"/>
                </a:lnTo>
                <a:lnTo>
                  <a:pt x="304800" y="42862"/>
                </a:lnTo>
                <a:lnTo>
                  <a:pt x="304800" y="33337"/>
                </a:lnTo>
                <a:lnTo>
                  <a:pt x="0" y="33336"/>
                </a:lnTo>
                <a:close/>
              </a:path>
            </a:pathLst>
          </a:custGeom>
          <a:solidFill>
            <a:srgbClr val="0000FF"/>
          </a:solidFill>
        </p:spPr>
        <p:txBody>
          <a:bodyPr wrap="square" lIns="0" tIns="0" rIns="0" bIns="0" rtlCol="0"/>
          <a:lstStyle/>
          <a:p/>
        </p:txBody>
      </p:sp>
      <p:sp>
        <p:nvSpPr>
          <p:cNvPr id="33" name="object 33"/>
          <p:cNvSpPr txBox="1"/>
          <p:nvPr/>
        </p:nvSpPr>
        <p:spPr>
          <a:xfrm>
            <a:off x="7735093" y="4188171"/>
            <a:ext cx="287655" cy="324485"/>
          </a:xfrm>
          <a:prstGeom prst="rect">
            <a:avLst/>
          </a:prstGeom>
        </p:spPr>
        <p:txBody>
          <a:bodyPr vert="horz" wrap="square" lIns="0" tIns="13970" rIns="0" bIns="0" rtlCol="0">
            <a:spAutoFit/>
          </a:bodyPr>
          <a:lstStyle/>
          <a:p>
            <a:pPr marL="38100">
              <a:lnSpc>
                <a:spcPct val="100000"/>
              </a:lnSpc>
              <a:spcBef>
                <a:spcPts val="110"/>
              </a:spcBef>
            </a:pPr>
            <a:r>
              <a:rPr sz="1950" b="1" spc="20" dirty="0">
                <a:solidFill>
                  <a:srgbClr val="0000FF"/>
                </a:solidFill>
                <a:latin typeface="宋体" panose="02010600030101010101" pitchFamily="2" charset="-122"/>
                <a:cs typeface="宋体" panose="02010600030101010101" pitchFamily="2" charset="-122"/>
              </a:rPr>
              <a:t>p</a:t>
            </a:r>
            <a:r>
              <a:rPr sz="1875" b="1" spc="30" baseline="-18000" dirty="0">
                <a:solidFill>
                  <a:srgbClr val="0000FF"/>
                </a:solidFill>
                <a:latin typeface="宋体" panose="02010600030101010101" pitchFamily="2" charset="-122"/>
                <a:cs typeface="宋体" panose="02010600030101010101" pitchFamily="2" charset="-122"/>
              </a:rPr>
              <a:t>4</a:t>
            </a:r>
            <a:endParaRPr sz="1875" baseline="-18000">
              <a:latin typeface="宋体" panose="02010600030101010101" pitchFamily="2" charset="-122"/>
              <a:cs typeface="宋体" panose="02010600030101010101" pitchFamily="2" charset="-122"/>
            </a:endParaRPr>
          </a:p>
        </p:txBody>
      </p:sp>
      <p:sp>
        <p:nvSpPr>
          <p:cNvPr id="34" name="object 34"/>
          <p:cNvSpPr/>
          <p:nvPr/>
        </p:nvSpPr>
        <p:spPr>
          <a:xfrm>
            <a:off x="7308850" y="4381501"/>
            <a:ext cx="381000" cy="76200"/>
          </a:xfrm>
          <a:custGeom>
            <a:avLst/>
            <a:gdLst/>
            <a:ahLst/>
            <a:cxnLst/>
            <a:rect l="l" t="t" r="r" b="b"/>
            <a:pathLst>
              <a:path w="381000" h="76200">
                <a:moveTo>
                  <a:pt x="76200" y="0"/>
                </a:moveTo>
                <a:lnTo>
                  <a:pt x="0" y="38100"/>
                </a:lnTo>
                <a:lnTo>
                  <a:pt x="76200" y="76200"/>
                </a:lnTo>
                <a:lnTo>
                  <a:pt x="76200" y="42862"/>
                </a:lnTo>
                <a:lnTo>
                  <a:pt x="63500" y="42862"/>
                </a:lnTo>
                <a:lnTo>
                  <a:pt x="63500" y="33337"/>
                </a:lnTo>
                <a:lnTo>
                  <a:pt x="76200" y="33337"/>
                </a:lnTo>
                <a:lnTo>
                  <a:pt x="76200" y="0"/>
                </a:lnTo>
                <a:close/>
              </a:path>
              <a:path w="381000" h="76200">
                <a:moveTo>
                  <a:pt x="76200" y="33337"/>
                </a:moveTo>
                <a:lnTo>
                  <a:pt x="63500" y="33337"/>
                </a:lnTo>
                <a:lnTo>
                  <a:pt x="63500" y="42862"/>
                </a:lnTo>
                <a:lnTo>
                  <a:pt x="76200" y="42862"/>
                </a:lnTo>
                <a:lnTo>
                  <a:pt x="76200" y="33337"/>
                </a:lnTo>
                <a:close/>
              </a:path>
              <a:path w="381000" h="76200">
                <a:moveTo>
                  <a:pt x="76200" y="42862"/>
                </a:moveTo>
                <a:lnTo>
                  <a:pt x="63500" y="42862"/>
                </a:lnTo>
                <a:lnTo>
                  <a:pt x="76200" y="42862"/>
                </a:lnTo>
                <a:close/>
              </a:path>
              <a:path w="381000" h="76200">
                <a:moveTo>
                  <a:pt x="381000" y="33336"/>
                </a:moveTo>
                <a:lnTo>
                  <a:pt x="76200" y="33337"/>
                </a:lnTo>
                <a:lnTo>
                  <a:pt x="76200" y="42862"/>
                </a:lnTo>
                <a:lnTo>
                  <a:pt x="381000" y="42861"/>
                </a:lnTo>
                <a:lnTo>
                  <a:pt x="381000" y="33336"/>
                </a:lnTo>
                <a:close/>
              </a:path>
            </a:pathLst>
          </a:custGeom>
          <a:solidFill>
            <a:srgbClr val="0000FF"/>
          </a:solidFill>
        </p:spPr>
        <p:txBody>
          <a:bodyPr wrap="square" lIns="0" tIns="0" rIns="0" bIns="0" rtlCol="0"/>
          <a:lstStyle/>
          <a:p/>
        </p:txBody>
      </p:sp>
      <p:sp>
        <p:nvSpPr>
          <p:cNvPr id="35" name="object 35"/>
          <p:cNvSpPr txBox="1"/>
          <p:nvPr/>
        </p:nvSpPr>
        <p:spPr>
          <a:xfrm>
            <a:off x="7354093" y="3578571"/>
            <a:ext cx="287655" cy="324485"/>
          </a:xfrm>
          <a:prstGeom prst="rect">
            <a:avLst/>
          </a:prstGeom>
        </p:spPr>
        <p:txBody>
          <a:bodyPr vert="horz" wrap="square" lIns="0" tIns="13970" rIns="0" bIns="0" rtlCol="0">
            <a:spAutoFit/>
          </a:bodyPr>
          <a:lstStyle/>
          <a:p>
            <a:pPr marL="38100">
              <a:lnSpc>
                <a:spcPct val="100000"/>
              </a:lnSpc>
              <a:spcBef>
                <a:spcPts val="110"/>
              </a:spcBef>
            </a:pPr>
            <a:r>
              <a:rPr sz="1950" b="1" spc="20" dirty="0">
                <a:solidFill>
                  <a:srgbClr val="0000FF"/>
                </a:solidFill>
                <a:latin typeface="宋体" panose="02010600030101010101" pitchFamily="2" charset="-122"/>
                <a:cs typeface="宋体" panose="02010600030101010101" pitchFamily="2" charset="-122"/>
              </a:rPr>
              <a:t>p</a:t>
            </a:r>
            <a:r>
              <a:rPr sz="1875" b="1" spc="30" baseline="-18000" dirty="0">
                <a:solidFill>
                  <a:srgbClr val="0000FF"/>
                </a:solidFill>
                <a:latin typeface="宋体" panose="02010600030101010101" pitchFamily="2" charset="-122"/>
                <a:cs typeface="宋体" panose="02010600030101010101" pitchFamily="2" charset="-122"/>
              </a:rPr>
              <a:t>5</a:t>
            </a:r>
            <a:endParaRPr sz="1875" baseline="-18000">
              <a:latin typeface="宋体" panose="02010600030101010101" pitchFamily="2" charset="-122"/>
              <a:cs typeface="宋体" panose="02010600030101010101" pitchFamily="2" charset="-122"/>
            </a:endParaRPr>
          </a:p>
        </p:txBody>
      </p:sp>
      <p:sp>
        <p:nvSpPr>
          <p:cNvPr id="36" name="object 36"/>
          <p:cNvSpPr/>
          <p:nvPr/>
        </p:nvSpPr>
        <p:spPr>
          <a:xfrm>
            <a:off x="6927850" y="3771901"/>
            <a:ext cx="381000" cy="76200"/>
          </a:xfrm>
          <a:custGeom>
            <a:avLst/>
            <a:gdLst/>
            <a:ahLst/>
            <a:cxnLst/>
            <a:rect l="l" t="t" r="r" b="b"/>
            <a:pathLst>
              <a:path w="381000" h="76200">
                <a:moveTo>
                  <a:pt x="76200" y="0"/>
                </a:moveTo>
                <a:lnTo>
                  <a:pt x="0" y="38100"/>
                </a:lnTo>
                <a:lnTo>
                  <a:pt x="76200" y="76200"/>
                </a:lnTo>
                <a:lnTo>
                  <a:pt x="76200" y="42862"/>
                </a:lnTo>
                <a:lnTo>
                  <a:pt x="63500" y="42862"/>
                </a:lnTo>
                <a:lnTo>
                  <a:pt x="63500" y="33337"/>
                </a:lnTo>
                <a:lnTo>
                  <a:pt x="76200" y="33337"/>
                </a:lnTo>
                <a:lnTo>
                  <a:pt x="76200" y="0"/>
                </a:lnTo>
                <a:close/>
              </a:path>
              <a:path w="381000" h="76200">
                <a:moveTo>
                  <a:pt x="76200" y="33337"/>
                </a:moveTo>
                <a:lnTo>
                  <a:pt x="63500" y="33337"/>
                </a:lnTo>
                <a:lnTo>
                  <a:pt x="63500" y="42862"/>
                </a:lnTo>
                <a:lnTo>
                  <a:pt x="76200" y="42862"/>
                </a:lnTo>
                <a:lnTo>
                  <a:pt x="76200" y="33337"/>
                </a:lnTo>
                <a:close/>
              </a:path>
              <a:path w="381000" h="76200">
                <a:moveTo>
                  <a:pt x="76200" y="42862"/>
                </a:moveTo>
                <a:lnTo>
                  <a:pt x="63500" y="42862"/>
                </a:lnTo>
                <a:lnTo>
                  <a:pt x="76200" y="42862"/>
                </a:lnTo>
                <a:close/>
              </a:path>
              <a:path w="381000" h="76200">
                <a:moveTo>
                  <a:pt x="381000" y="33336"/>
                </a:moveTo>
                <a:lnTo>
                  <a:pt x="76200" y="33337"/>
                </a:lnTo>
                <a:lnTo>
                  <a:pt x="76200" y="42862"/>
                </a:lnTo>
                <a:lnTo>
                  <a:pt x="381000" y="42861"/>
                </a:lnTo>
                <a:lnTo>
                  <a:pt x="381000" y="33336"/>
                </a:lnTo>
                <a:close/>
              </a:path>
            </a:pathLst>
          </a:custGeom>
          <a:solidFill>
            <a:srgbClr val="0000FF"/>
          </a:solidFill>
        </p:spPr>
        <p:txBody>
          <a:bodyPr wrap="square" lIns="0" tIns="0" rIns="0" bIns="0" rtlCol="0"/>
          <a:lstStyle/>
          <a:p/>
        </p:txBody>
      </p:sp>
      <p:sp>
        <p:nvSpPr>
          <p:cNvPr id="37" name="object 37"/>
          <p:cNvSpPr txBox="1"/>
          <p:nvPr/>
        </p:nvSpPr>
        <p:spPr>
          <a:xfrm rot="20160000">
            <a:off x="6700293" y="2727797"/>
            <a:ext cx="280300" cy="248920"/>
          </a:xfrm>
          <a:prstGeom prst="rect">
            <a:avLst/>
          </a:prstGeom>
        </p:spPr>
        <p:txBody>
          <a:bodyPr vert="horz" wrap="square" lIns="0" tIns="0" rIns="0" bIns="0" rtlCol="0">
            <a:spAutoFit/>
          </a:bodyPr>
          <a:lstStyle/>
          <a:p>
            <a:pPr>
              <a:lnSpc>
                <a:spcPts val="1960"/>
              </a:lnSpc>
            </a:pPr>
            <a:r>
              <a:rPr sz="1950" b="1" spc="15" dirty="0">
                <a:solidFill>
                  <a:srgbClr val="0000FF"/>
                </a:solidFill>
                <a:latin typeface="宋体" panose="02010600030101010101" pitchFamily="2" charset="-122"/>
                <a:cs typeface="宋体" panose="02010600030101010101" pitchFamily="2" charset="-122"/>
              </a:rPr>
              <a:t>p</a:t>
            </a:r>
            <a:endParaRPr sz="1950">
              <a:latin typeface="宋体" panose="02010600030101010101" pitchFamily="2" charset="-122"/>
              <a:cs typeface="宋体" panose="02010600030101010101" pitchFamily="2" charset="-122"/>
            </a:endParaRPr>
          </a:p>
        </p:txBody>
      </p:sp>
      <p:sp>
        <p:nvSpPr>
          <p:cNvPr id="38" name="object 38"/>
          <p:cNvSpPr txBox="1"/>
          <p:nvPr/>
        </p:nvSpPr>
        <p:spPr>
          <a:xfrm rot="20160000">
            <a:off x="6880178" y="2803774"/>
            <a:ext cx="182607" cy="161925"/>
          </a:xfrm>
          <a:prstGeom prst="rect">
            <a:avLst/>
          </a:prstGeom>
        </p:spPr>
        <p:txBody>
          <a:bodyPr vert="horz" wrap="square" lIns="0" tIns="0" rIns="0" bIns="0" rtlCol="0">
            <a:spAutoFit/>
          </a:bodyPr>
          <a:lstStyle/>
          <a:p>
            <a:pPr>
              <a:lnSpc>
                <a:spcPts val="1275"/>
              </a:lnSpc>
            </a:pPr>
            <a:r>
              <a:rPr sz="1250" b="1" spc="20" dirty="0">
                <a:solidFill>
                  <a:srgbClr val="0000FF"/>
                </a:solidFill>
                <a:latin typeface="宋体" panose="02010600030101010101" pitchFamily="2" charset="-122"/>
                <a:cs typeface="宋体" panose="02010600030101010101" pitchFamily="2" charset="-122"/>
              </a:rPr>
              <a:t>6</a:t>
            </a:r>
            <a:endParaRPr sz="1250">
              <a:latin typeface="宋体" panose="02010600030101010101" pitchFamily="2" charset="-122"/>
              <a:cs typeface="宋体" panose="02010600030101010101" pitchFamily="2" charset="-122"/>
            </a:endParaRPr>
          </a:p>
        </p:txBody>
      </p:sp>
      <p:sp>
        <p:nvSpPr>
          <p:cNvPr id="39" name="object 39"/>
          <p:cNvSpPr/>
          <p:nvPr/>
        </p:nvSpPr>
        <p:spPr>
          <a:xfrm>
            <a:off x="6382799" y="2962113"/>
            <a:ext cx="349885" cy="163830"/>
          </a:xfrm>
          <a:custGeom>
            <a:avLst/>
            <a:gdLst/>
            <a:ahLst/>
            <a:cxnLst/>
            <a:rect l="l" t="t" r="r" b="b"/>
            <a:pathLst>
              <a:path w="349884" h="163830">
                <a:moveTo>
                  <a:pt x="54015" y="93960"/>
                </a:moveTo>
                <a:lnTo>
                  <a:pt x="0" y="159842"/>
                </a:lnTo>
                <a:lnTo>
                  <a:pt x="85114" y="163525"/>
                </a:lnTo>
                <a:lnTo>
                  <a:pt x="73825" y="138273"/>
                </a:lnTo>
                <a:lnTo>
                  <a:pt x="59914" y="138273"/>
                </a:lnTo>
                <a:lnTo>
                  <a:pt x="56027" y="129578"/>
                </a:lnTo>
                <a:lnTo>
                  <a:pt x="67621" y="124395"/>
                </a:lnTo>
                <a:lnTo>
                  <a:pt x="54015" y="93960"/>
                </a:lnTo>
                <a:close/>
              </a:path>
              <a:path w="349884" h="163830">
                <a:moveTo>
                  <a:pt x="67621" y="124395"/>
                </a:moveTo>
                <a:lnTo>
                  <a:pt x="56027" y="129578"/>
                </a:lnTo>
                <a:lnTo>
                  <a:pt x="59914" y="138273"/>
                </a:lnTo>
                <a:lnTo>
                  <a:pt x="71508" y="133090"/>
                </a:lnTo>
                <a:lnTo>
                  <a:pt x="67621" y="124395"/>
                </a:lnTo>
                <a:close/>
              </a:path>
              <a:path w="349884" h="163830">
                <a:moveTo>
                  <a:pt x="71508" y="133090"/>
                </a:moveTo>
                <a:lnTo>
                  <a:pt x="59914" y="138273"/>
                </a:lnTo>
                <a:lnTo>
                  <a:pt x="73825" y="138273"/>
                </a:lnTo>
                <a:lnTo>
                  <a:pt x="71508" y="133090"/>
                </a:lnTo>
                <a:close/>
              </a:path>
              <a:path w="349884" h="163830">
                <a:moveTo>
                  <a:pt x="345881" y="0"/>
                </a:moveTo>
                <a:lnTo>
                  <a:pt x="67621" y="124395"/>
                </a:lnTo>
                <a:lnTo>
                  <a:pt x="71508" y="133090"/>
                </a:lnTo>
                <a:lnTo>
                  <a:pt x="349769" y="8695"/>
                </a:lnTo>
                <a:lnTo>
                  <a:pt x="345881" y="0"/>
                </a:lnTo>
                <a:close/>
              </a:path>
            </a:pathLst>
          </a:custGeom>
          <a:solidFill>
            <a:srgbClr val="0000FF"/>
          </a:solidFill>
        </p:spPr>
        <p:txBody>
          <a:bodyPr wrap="square" lIns="0" tIns="0" rIns="0" bIns="0" rtlCol="0"/>
          <a:lstStyle/>
          <a:p/>
        </p:txBody>
      </p:sp>
      <p:sp>
        <p:nvSpPr>
          <p:cNvPr id="40" name="object 40"/>
          <p:cNvSpPr txBox="1"/>
          <p:nvPr/>
        </p:nvSpPr>
        <p:spPr>
          <a:xfrm>
            <a:off x="5004593" y="2435571"/>
            <a:ext cx="287655" cy="324485"/>
          </a:xfrm>
          <a:prstGeom prst="rect">
            <a:avLst/>
          </a:prstGeom>
        </p:spPr>
        <p:txBody>
          <a:bodyPr vert="horz" wrap="square" lIns="0" tIns="13970" rIns="0" bIns="0" rtlCol="0">
            <a:spAutoFit/>
          </a:bodyPr>
          <a:lstStyle/>
          <a:p>
            <a:pPr marL="38100">
              <a:lnSpc>
                <a:spcPct val="100000"/>
              </a:lnSpc>
              <a:spcBef>
                <a:spcPts val="110"/>
              </a:spcBef>
            </a:pPr>
            <a:r>
              <a:rPr sz="1950" b="1" spc="20" dirty="0">
                <a:solidFill>
                  <a:srgbClr val="0000FF"/>
                </a:solidFill>
                <a:latin typeface="宋体" panose="02010600030101010101" pitchFamily="2" charset="-122"/>
                <a:cs typeface="宋体" panose="02010600030101010101" pitchFamily="2" charset="-122"/>
              </a:rPr>
              <a:t>p</a:t>
            </a:r>
            <a:r>
              <a:rPr sz="1875" b="1" spc="30" baseline="-18000" dirty="0">
                <a:solidFill>
                  <a:srgbClr val="0000FF"/>
                </a:solidFill>
                <a:latin typeface="宋体" panose="02010600030101010101" pitchFamily="2" charset="-122"/>
                <a:cs typeface="宋体" panose="02010600030101010101" pitchFamily="2" charset="-122"/>
              </a:rPr>
              <a:t>7</a:t>
            </a:r>
            <a:endParaRPr sz="1875" baseline="-18000">
              <a:latin typeface="宋体" panose="02010600030101010101" pitchFamily="2" charset="-122"/>
              <a:cs typeface="宋体" panose="02010600030101010101" pitchFamily="2" charset="-122"/>
            </a:endParaRPr>
          </a:p>
        </p:txBody>
      </p:sp>
      <p:sp>
        <p:nvSpPr>
          <p:cNvPr id="41" name="object 41"/>
          <p:cNvSpPr/>
          <p:nvPr/>
        </p:nvSpPr>
        <p:spPr>
          <a:xfrm>
            <a:off x="5264150" y="2628901"/>
            <a:ext cx="381000" cy="76200"/>
          </a:xfrm>
          <a:custGeom>
            <a:avLst/>
            <a:gdLst/>
            <a:ahLst/>
            <a:cxnLst/>
            <a:rect l="l" t="t" r="r" b="b"/>
            <a:pathLst>
              <a:path w="381000" h="76200">
                <a:moveTo>
                  <a:pt x="304800" y="42862"/>
                </a:moveTo>
                <a:lnTo>
                  <a:pt x="304800" y="76200"/>
                </a:lnTo>
                <a:lnTo>
                  <a:pt x="371475" y="42862"/>
                </a:lnTo>
                <a:lnTo>
                  <a:pt x="304800" y="42862"/>
                </a:lnTo>
                <a:close/>
              </a:path>
              <a:path w="381000" h="76200">
                <a:moveTo>
                  <a:pt x="304800" y="33337"/>
                </a:moveTo>
                <a:lnTo>
                  <a:pt x="304800" y="42862"/>
                </a:lnTo>
                <a:lnTo>
                  <a:pt x="317500" y="42862"/>
                </a:lnTo>
                <a:lnTo>
                  <a:pt x="317500" y="33337"/>
                </a:lnTo>
                <a:lnTo>
                  <a:pt x="304800" y="33337"/>
                </a:lnTo>
                <a:close/>
              </a:path>
              <a:path w="381000" h="76200">
                <a:moveTo>
                  <a:pt x="304800" y="0"/>
                </a:moveTo>
                <a:lnTo>
                  <a:pt x="304800" y="33337"/>
                </a:lnTo>
                <a:lnTo>
                  <a:pt x="317500" y="33337"/>
                </a:lnTo>
                <a:lnTo>
                  <a:pt x="317500" y="42862"/>
                </a:lnTo>
                <a:lnTo>
                  <a:pt x="371477" y="42861"/>
                </a:lnTo>
                <a:lnTo>
                  <a:pt x="381000" y="38100"/>
                </a:lnTo>
                <a:lnTo>
                  <a:pt x="304800" y="0"/>
                </a:lnTo>
                <a:close/>
              </a:path>
              <a:path w="381000" h="76200">
                <a:moveTo>
                  <a:pt x="0" y="33336"/>
                </a:moveTo>
                <a:lnTo>
                  <a:pt x="0" y="42861"/>
                </a:lnTo>
                <a:lnTo>
                  <a:pt x="304800" y="42862"/>
                </a:lnTo>
                <a:lnTo>
                  <a:pt x="304800" y="33337"/>
                </a:lnTo>
                <a:lnTo>
                  <a:pt x="0" y="33336"/>
                </a:lnTo>
                <a:close/>
              </a:path>
            </a:pathLst>
          </a:custGeom>
          <a:solidFill>
            <a:srgbClr val="0000FF"/>
          </a:solidFill>
        </p:spPr>
        <p:txBody>
          <a:bodyPr wrap="square" lIns="0" tIns="0" rIns="0" bIns="0" rtlCol="0"/>
          <a:lstStyle/>
          <a:p/>
        </p:txBody>
      </p:sp>
      <p:sp>
        <p:nvSpPr>
          <p:cNvPr id="42" name="object 42"/>
          <p:cNvSpPr txBox="1"/>
          <p:nvPr/>
        </p:nvSpPr>
        <p:spPr>
          <a:xfrm rot="20460000">
            <a:off x="5284268" y="4514827"/>
            <a:ext cx="283742" cy="250825"/>
          </a:xfrm>
          <a:prstGeom prst="rect">
            <a:avLst/>
          </a:prstGeom>
        </p:spPr>
        <p:txBody>
          <a:bodyPr vert="horz" wrap="square" lIns="0" tIns="0" rIns="0" bIns="0" rtlCol="0">
            <a:spAutoFit/>
          </a:bodyPr>
          <a:lstStyle/>
          <a:p>
            <a:pPr>
              <a:lnSpc>
                <a:spcPts val="1975"/>
              </a:lnSpc>
            </a:pPr>
            <a:r>
              <a:rPr sz="1950" b="1" spc="15" dirty="0">
                <a:solidFill>
                  <a:srgbClr val="FF3300"/>
                </a:solidFill>
                <a:latin typeface="宋体" panose="02010600030101010101" pitchFamily="2" charset="-122"/>
                <a:cs typeface="宋体" panose="02010600030101010101" pitchFamily="2" charset="-122"/>
              </a:rPr>
              <a:t>p</a:t>
            </a:r>
            <a:endParaRPr sz="1950">
              <a:latin typeface="宋体" panose="02010600030101010101" pitchFamily="2" charset="-122"/>
              <a:cs typeface="宋体" panose="02010600030101010101" pitchFamily="2" charset="-122"/>
            </a:endParaRPr>
          </a:p>
        </p:txBody>
      </p:sp>
      <p:sp>
        <p:nvSpPr>
          <p:cNvPr id="43" name="object 43"/>
          <p:cNvSpPr txBox="1"/>
          <p:nvPr/>
        </p:nvSpPr>
        <p:spPr>
          <a:xfrm rot="20460000">
            <a:off x="5462082" y="4599308"/>
            <a:ext cx="184045" cy="163195"/>
          </a:xfrm>
          <a:prstGeom prst="rect">
            <a:avLst/>
          </a:prstGeom>
        </p:spPr>
        <p:txBody>
          <a:bodyPr vert="horz" wrap="square" lIns="0" tIns="0" rIns="0" bIns="0" rtlCol="0">
            <a:spAutoFit/>
          </a:bodyPr>
          <a:lstStyle/>
          <a:p>
            <a:pPr>
              <a:lnSpc>
                <a:spcPts val="1285"/>
              </a:lnSpc>
            </a:pPr>
            <a:r>
              <a:rPr sz="1250" b="1" spc="20" dirty="0">
                <a:solidFill>
                  <a:srgbClr val="FF3300"/>
                </a:solidFill>
                <a:latin typeface="宋体" panose="02010600030101010101" pitchFamily="2" charset="-122"/>
                <a:cs typeface="宋体" panose="02010600030101010101" pitchFamily="2" charset="-122"/>
              </a:rPr>
              <a:t>8</a:t>
            </a:r>
            <a:endParaRPr sz="1250">
              <a:latin typeface="宋体" panose="02010600030101010101" pitchFamily="2" charset="-122"/>
              <a:cs typeface="宋体" panose="02010600030101010101" pitchFamily="2" charset="-122"/>
            </a:endParaRPr>
          </a:p>
        </p:txBody>
      </p:sp>
      <p:sp>
        <p:nvSpPr>
          <p:cNvPr id="44" name="object 44"/>
          <p:cNvSpPr/>
          <p:nvPr/>
        </p:nvSpPr>
        <p:spPr>
          <a:xfrm>
            <a:off x="5593058" y="4503080"/>
            <a:ext cx="360045" cy="144145"/>
          </a:xfrm>
          <a:custGeom>
            <a:avLst/>
            <a:gdLst/>
            <a:ahLst/>
            <a:cxnLst/>
            <a:rect l="l" t="t" r="r" b="b"/>
            <a:pathLst>
              <a:path w="360045" h="144145">
                <a:moveTo>
                  <a:pt x="286628" y="31349"/>
                </a:moveTo>
                <a:lnTo>
                  <a:pt x="0" y="135017"/>
                </a:lnTo>
                <a:lnTo>
                  <a:pt x="3239" y="143974"/>
                </a:lnTo>
                <a:lnTo>
                  <a:pt x="289868" y="40306"/>
                </a:lnTo>
                <a:lnTo>
                  <a:pt x="286628" y="31349"/>
                </a:lnTo>
                <a:close/>
              </a:path>
              <a:path w="360045" h="144145">
                <a:moveTo>
                  <a:pt x="343631" y="27029"/>
                </a:moveTo>
                <a:lnTo>
                  <a:pt x="298571" y="27029"/>
                </a:lnTo>
                <a:lnTo>
                  <a:pt x="301811" y="35986"/>
                </a:lnTo>
                <a:lnTo>
                  <a:pt x="289868" y="40306"/>
                </a:lnTo>
                <a:lnTo>
                  <a:pt x="301207" y="71657"/>
                </a:lnTo>
                <a:lnTo>
                  <a:pt x="343631" y="27029"/>
                </a:lnTo>
                <a:close/>
              </a:path>
              <a:path w="360045" h="144145">
                <a:moveTo>
                  <a:pt x="298571" y="27029"/>
                </a:moveTo>
                <a:lnTo>
                  <a:pt x="286628" y="31349"/>
                </a:lnTo>
                <a:lnTo>
                  <a:pt x="289868" y="40306"/>
                </a:lnTo>
                <a:lnTo>
                  <a:pt x="301811" y="35986"/>
                </a:lnTo>
                <a:lnTo>
                  <a:pt x="298571" y="27029"/>
                </a:lnTo>
                <a:close/>
              </a:path>
              <a:path w="360045" h="144145">
                <a:moveTo>
                  <a:pt x="275290" y="0"/>
                </a:moveTo>
                <a:lnTo>
                  <a:pt x="286628" y="31349"/>
                </a:lnTo>
                <a:lnTo>
                  <a:pt x="298571" y="27029"/>
                </a:lnTo>
                <a:lnTo>
                  <a:pt x="343631" y="27029"/>
                </a:lnTo>
                <a:lnTo>
                  <a:pt x="359905" y="9911"/>
                </a:lnTo>
                <a:lnTo>
                  <a:pt x="275290" y="0"/>
                </a:lnTo>
                <a:close/>
              </a:path>
            </a:pathLst>
          </a:custGeom>
          <a:solidFill>
            <a:srgbClr val="FF3300"/>
          </a:solidFill>
        </p:spPr>
        <p:txBody>
          <a:bodyPr wrap="square" lIns="0" tIns="0" rIns="0" bIns="0" rtlCol="0"/>
          <a:lstStyle/>
          <a:p/>
        </p:txBody>
      </p:sp>
      <p:sp>
        <p:nvSpPr>
          <p:cNvPr id="45" name="object 45"/>
          <p:cNvSpPr txBox="1"/>
          <p:nvPr/>
        </p:nvSpPr>
        <p:spPr>
          <a:xfrm rot="1140000">
            <a:off x="7680956" y="4512303"/>
            <a:ext cx="283742" cy="250825"/>
          </a:xfrm>
          <a:prstGeom prst="rect">
            <a:avLst/>
          </a:prstGeom>
        </p:spPr>
        <p:txBody>
          <a:bodyPr vert="horz" wrap="square" lIns="0" tIns="0" rIns="0" bIns="0" rtlCol="0">
            <a:spAutoFit/>
          </a:bodyPr>
          <a:lstStyle/>
          <a:p>
            <a:pPr>
              <a:lnSpc>
                <a:spcPts val="1975"/>
              </a:lnSpc>
            </a:pPr>
            <a:r>
              <a:rPr sz="1950" b="1" spc="15" dirty="0">
                <a:solidFill>
                  <a:srgbClr val="FF3300"/>
                </a:solidFill>
                <a:latin typeface="宋体" panose="02010600030101010101" pitchFamily="2" charset="-122"/>
                <a:cs typeface="宋体" panose="02010600030101010101" pitchFamily="2" charset="-122"/>
              </a:rPr>
              <a:t>p</a:t>
            </a:r>
            <a:endParaRPr sz="1950">
              <a:latin typeface="宋体" panose="02010600030101010101" pitchFamily="2" charset="-122"/>
              <a:cs typeface="宋体" panose="02010600030101010101" pitchFamily="2" charset="-122"/>
            </a:endParaRPr>
          </a:p>
        </p:txBody>
      </p:sp>
      <p:sp>
        <p:nvSpPr>
          <p:cNvPr id="46" name="object 46"/>
          <p:cNvSpPr txBox="1"/>
          <p:nvPr/>
        </p:nvSpPr>
        <p:spPr>
          <a:xfrm rot="1140000">
            <a:off x="7802316" y="4670057"/>
            <a:ext cx="184045" cy="163195"/>
          </a:xfrm>
          <a:prstGeom prst="rect">
            <a:avLst/>
          </a:prstGeom>
        </p:spPr>
        <p:txBody>
          <a:bodyPr vert="horz" wrap="square" lIns="0" tIns="0" rIns="0" bIns="0" rtlCol="0">
            <a:spAutoFit/>
          </a:bodyPr>
          <a:lstStyle/>
          <a:p>
            <a:pPr>
              <a:lnSpc>
                <a:spcPts val="1285"/>
              </a:lnSpc>
            </a:pPr>
            <a:r>
              <a:rPr sz="1250" b="1" spc="20" dirty="0">
                <a:solidFill>
                  <a:srgbClr val="FF3300"/>
                </a:solidFill>
                <a:latin typeface="宋体" panose="02010600030101010101" pitchFamily="2" charset="-122"/>
                <a:cs typeface="宋体" panose="02010600030101010101" pitchFamily="2" charset="-122"/>
              </a:rPr>
              <a:t>9</a:t>
            </a:r>
            <a:endParaRPr sz="1250">
              <a:latin typeface="宋体" panose="02010600030101010101" pitchFamily="2" charset="-122"/>
              <a:cs typeface="宋体" panose="02010600030101010101" pitchFamily="2" charset="-122"/>
            </a:endParaRPr>
          </a:p>
        </p:txBody>
      </p:sp>
      <p:sp>
        <p:nvSpPr>
          <p:cNvPr id="47" name="object 47"/>
          <p:cNvSpPr/>
          <p:nvPr/>
        </p:nvSpPr>
        <p:spPr>
          <a:xfrm>
            <a:off x="7305836" y="4503080"/>
            <a:ext cx="360045" cy="144145"/>
          </a:xfrm>
          <a:custGeom>
            <a:avLst/>
            <a:gdLst/>
            <a:ahLst/>
            <a:cxnLst/>
            <a:rect l="l" t="t" r="r" b="b"/>
            <a:pathLst>
              <a:path w="360045" h="144145">
                <a:moveTo>
                  <a:pt x="73276" y="31349"/>
                </a:moveTo>
                <a:lnTo>
                  <a:pt x="70037" y="40306"/>
                </a:lnTo>
                <a:lnTo>
                  <a:pt x="356665" y="143974"/>
                </a:lnTo>
                <a:lnTo>
                  <a:pt x="359905" y="135017"/>
                </a:lnTo>
                <a:lnTo>
                  <a:pt x="73276" y="31349"/>
                </a:lnTo>
                <a:close/>
              </a:path>
              <a:path w="360045" h="144145">
                <a:moveTo>
                  <a:pt x="84615" y="0"/>
                </a:moveTo>
                <a:lnTo>
                  <a:pt x="0" y="9911"/>
                </a:lnTo>
                <a:lnTo>
                  <a:pt x="58698" y="71657"/>
                </a:lnTo>
                <a:lnTo>
                  <a:pt x="70037" y="40306"/>
                </a:lnTo>
                <a:lnTo>
                  <a:pt x="58093" y="35986"/>
                </a:lnTo>
                <a:lnTo>
                  <a:pt x="61333" y="27029"/>
                </a:lnTo>
                <a:lnTo>
                  <a:pt x="74839" y="27029"/>
                </a:lnTo>
                <a:lnTo>
                  <a:pt x="84615" y="0"/>
                </a:lnTo>
                <a:close/>
              </a:path>
              <a:path w="360045" h="144145">
                <a:moveTo>
                  <a:pt x="61333" y="27029"/>
                </a:moveTo>
                <a:lnTo>
                  <a:pt x="58093" y="35986"/>
                </a:lnTo>
                <a:lnTo>
                  <a:pt x="70037" y="40306"/>
                </a:lnTo>
                <a:lnTo>
                  <a:pt x="73276" y="31349"/>
                </a:lnTo>
                <a:lnTo>
                  <a:pt x="61333" y="27029"/>
                </a:lnTo>
                <a:close/>
              </a:path>
              <a:path w="360045" h="144145">
                <a:moveTo>
                  <a:pt x="74839" y="27029"/>
                </a:moveTo>
                <a:lnTo>
                  <a:pt x="61333" y="27029"/>
                </a:lnTo>
                <a:lnTo>
                  <a:pt x="73276" y="31349"/>
                </a:lnTo>
                <a:lnTo>
                  <a:pt x="74839" y="27029"/>
                </a:lnTo>
                <a:close/>
              </a:path>
            </a:pathLst>
          </a:custGeom>
          <a:solidFill>
            <a:srgbClr val="FF3300"/>
          </a:solidFill>
        </p:spPr>
        <p:txBody>
          <a:bodyPr wrap="square" lIns="0" tIns="0" rIns="0" bIns="0" rtlCol="0"/>
          <a:lstStyle/>
          <a:p/>
        </p:txBody>
      </p:sp>
      <p:sp>
        <p:nvSpPr>
          <p:cNvPr id="48" name="object 48"/>
          <p:cNvSpPr txBox="1"/>
          <p:nvPr/>
        </p:nvSpPr>
        <p:spPr>
          <a:xfrm rot="20160000">
            <a:off x="7093255" y="3303868"/>
            <a:ext cx="280300" cy="248920"/>
          </a:xfrm>
          <a:prstGeom prst="rect">
            <a:avLst/>
          </a:prstGeom>
        </p:spPr>
        <p:txBody>
          <a:bodyPr vert="horz" wrap="square" lIns="0" tIns="0" rIns="0" bIns="0" rtlCol="0">
            <a:spAutoFit/>
          </a:bodyPr>
          <a:lstStyle/>
          <a:p>
            <a:pPr>
              <a:lnSpc>
                <a:spcPts val="1960"/>
              </a:lnSpc>
            </a:pPr>
            <a:r>
              <a:rPr sz="1950" b="1" spc="15" dirty="0">
                <a:solidFill>
                  <a:srgbClr val="FF3300"/>
                </a:solidFill>
                <a:latin typeface="宋体" panose="02010600030101010101" pitchFamily="2" charset="-122"/>
                <a:cs typeface="宋体" panose="02010600030101010101" pitchFamily="2" charset="-122"/>
              </a:rPr>
              <a:t>p</a:t>
            </a:r>
            <a:endParaRPr sz="1950">
              <a:latin typeface="宋体" panose="02010600030101010101" pitchFamily="2" charset="-122"/>
              <a:cs typeface="宋体" panose="02010600030101010101" pitchFamily="2" charset="-122"/>
            </a:endParaRPr>
          </a:p>
        </p:txBody>
      </p:sp>
      <p:sp>
        <p:nvSpPr>
          <p:cNvPr id="49" name="object 49"/>
          <p:cNvSpPr txBox="1"/>
          <p:nvPr/>
        </p:nvSpPr>
        <p:spPr>
          <a:xfrm rot="20160000">
            <a:off x="7286662" y="3361640"/>
            <a:ext cx="236725" cy="161925"/>
          </a:xfrm>
          <a:prstGeom prst="rect">
            <a:avLst/>
          </a:prstGeom>
        </p:spPr>
        <p:txBody>
          <a:bodyPr vert="horz" wrap="square" lIns="0" tIns="0" rIns="0" bIns="0" rtlCol="0">
            <a:spAutoFit/>
          </a:bodyPr>
          <a:lstStyle/>
          <a:p>
            <a:pPr>
              <a:lnSpc>
                <a:spcPts val="1275"/>
              </a:lnSpc>
            </a:pPr>
            <a:r>
              <a:rPr sz="1250" b="1" spc="45" dirty="0">
                <a:solidFill>
                  <a:srgbClr val="FF3300"/>
                </a:solidFill>
                <a:latin typeface="宋体" panose="02010600030101010101" pitchFamily="2" charset="-122"/>
                <a:cs typeface="宋体" panose="02010600030101010101" pitchFamily="2" charset="-122"/>
              </a:rPr>
              <a:t>10</a:t>
            </a:r>
            <a:endParaRPr sz="1250">
              <a:latin typeface="宋体" panose="02010600030101010101" pitchFamily="2" charset="-122"/>
              <a:cs typeface="宋体" panose="02010600030101010101" pitchFamily="2" charset="-122"/>
            </a:endParaRPr>
          </a:p>
        </p:txBody>
      </p:sp>
      <p:sp>
        <p:nvSpPr>
          <p:cNvPr id="50" name="object 50"/>
          <p:cNvSpPr/>
          <p:nvPr/>
        </p:nvSpPr>
        <p:spPr>
          <a:xfrm>
            <a:off x="6798387" y="3575505"/>
            <a:ext cx="349885" cy="163830"/>
          </a:xfrm>
          <a:custGeom>
            <a:avLst/>
            <a:gdLst/>
            <a:ahLst/>
            <a:cxnLst/>
            <a:rect l="l" t="t" r="r" b="b"/>
            <a:pathLst>
              <a:path w="349884" h="163829">
                <a:moveTo>
                  <a:pt x="54015" y="93959"/>
                </a:moveTo>
                <a:lnTo>
                  <a:pt x="0" y="159842"/>
                </a:lnTo>
                <a:lnTo>
                  <a:pt x="85114" y="163525"/>
                </a:lnTo>
                <a:lnTo>
                  <a:pt x="73825" y="138273"/>
                </a:lnTo>
                <a:lnTo>
                  <a:pt x="59914" y="138273"/>
                </a:lnTo>
                <a:lnTo>
                  <a:pt x="56027" y="129578"/>
                </a:lnTo>
                <a:lnTo>
                  <a:pt x="67621" y="124395"/>
                </a:lnTo>
                <a:lnTo>
                  <a:pt x="54015" y="93959"/>
                </a:lnTo>
                <a:close/>
              </a:path>
              <a:path w="349884" h="163829">
                <a:moveTo>
                  <a:pt x="67621" y="124395"/>
                </a:moveTo>
                <a:lnTo>
                  <a:pt x="56027" y="129578"/>
                </a:lnTo>
                <a:lnTo>
                  <a:pt x="59914" y="138273"/>
                </a:lnTo>
                <a:lnTo>
                  <a:pt x="71508" y="133090"/>
                </a:lnTo>
                <a:lnTo>
                  <a:pt x="67621" y="124395"/>
                </a:lnTo>
                <a:close/>
              </a:path>
              <a:path w="349884" h="163829">
                <a:moveTo>
                  <a:pt x="71508" y="133090"/>
                </a:moveTo>
                <a:lnTo>
                  <a:pt x="59914" y="138273"/>
                </a:lnTo>
                <a:lnTo>
                  <a:pt x="73825" y="138273"/>
                </a:lnTo>
                <a:lnTo>
                  <a:pt x="71508" y="133090"/>
                </a:lnTo>
                <a:close/>
              </a:path>
              <a:path w="349884" h="163829">
                <a:moveTo>
                  <a:pt x="345881" y="0"/>
                </a:moveTo>
                <a:lnTo>
                  <a:pt x="67621" y="124395"/>
                </a:lnTo>
                <a:lnTo>
                  <a:pt x="71508" y="133090"/>
                </a:lnTo>
                <a:lnTo>
                  <a:pt x="349769" y="8695"/>
                </a:lnTo>
                <a:lnTo>
                  <a:pt x="345881" y="0"/>
                </a:lnTo>
                <a:close/>
              </a:path>
            </a:pathLst>
          </a:custGeom>
          <a:solidFill>
            <a:srgbClr val="FF3300"/>
          </a:solidFill>
        </p:spPr>
        <p:txBody>
          <a:bodyPr wrap="square" lIns="0" tIns="0" rIns="0" bIns="0" rtlCol="0"/>
          <a:lstStyle/>
          <a:p/>
        </p:txBody>
      </p:sp>
      <p:sp>
        <p:nvSpPr>
          <p:cNvPr id="51" name="object 51"/>
          <p:cNvSpPr txBox="1"/>
          <p:nvPr/>
        </p:nvSpPr>
        <p:spPr>
          <a:xfrm>
            <a:off x="8641556" y="3247211"/>
            <a:ext cx="376555" cy="324485"/>
          </a:xfrm>
          <a:prstGeom prst="rect">
            <a:avLst/>
          </a:prstGeom>
        </p:spPr>
        <p:txBody>
          <a:bodyPr vert="horz" wrap="square" lIns="0" tIns="13970" rIns="0" bIns="0" rtlCol="0">
            <a:spAutoFit/>
          </a:bodyPr>
          <a:lstStyle/>
          <a:p>
            <a:pPr marL="38100">
              <a:lnSpc>
                <a:spcPct val="100000"/>
              </a:lnSpc>
              <a:spcBef>
                <a:spcPts val="110"/>
              </a:spcBef>
            </a:pPr>
            <a:r>
              <a:rPr sz="2925" b="1" spc="52" baseline="11000" dirty="0">
                <a:solidFill>
                  <a:srgbClr val="0000FF"/>
                </a:solidFill>
                <a:latin typeface="宋体" panose="02010600030101010101" pitchFamily="2" charset="-122"/>
                <a:cs typeface="宋体" panose="02010600030101010101" pitchFamily="2" charset="-122"/>
              </a:rPr>
              <a:t>p</a:t>
            </a:r>
            <a:r>
              <a:rPr sz="1250" b="1" spc="35" dirty="0">
                <a:solidFill>
                  <a:srgbClr val="0000FF"/>
                </a:solidFill>
                <a:latin typeface="宋体" panose="02010600030101010101" pitchFamily="2" charset="-122"/>
                <a:cs typeface="宋体" panose="02010600030101010101" pitchFamily="2" charset="-122"/>
              </a:rPr>
              <a:t>11</a:t>
            </a:r>
            <a:endParaRPr sz="1250">
              <a:latin typeface="宋体" panose="02010600030101010101" pitchFamily="2" charset="-122"/>
              <a:cs typeface="宋体" panose="02010600030101010101" pitchFamily="2" charset="-122"/>
            </a:endParaRPr>
          </a:p>
        </p:txBody>
      </p:sp>
      <p:sp>
        <p:nvSpPr>
          <p:cNvPr id="52" name="object 52"/>
          <p:cNvSpPr/>
          <p:nvPr/>
        </p:nvSpPr>
        <p:spPr>
          <a:xfrm>
            <a:off x="8188325" y="3390901"/>
            <a:ext cx="381000" cy="76200"/>
          </a:xfrm>
          <a:custGeom>
            <a:avLst/>
            <a:gdLst/>
            <a:ahLst/>
            <a:cxnLst/>
            <a:rect l="l" t="t" r="r" b="b"/>
            <a:pathLst>
              <a:path w="381000" h="76200">
                <a:moveTo>
                  <a:pt x="76200" y="0"/>
                </a:moveTo>
                <a:lnTo>
                  <a:pt x="0" y="38100"/>
                </a:lnTo>
                <a:lnTo>
                  <a:pt x="76200" y="76200"/>
                </a:lnTo>
                <a:lnTo>
                  <a:pt x="76200" y="42862"/>
                </a:lnTo>
                <a:lnTo>
                  <a:pt x="63500" y="42862"/>
                </a:lnTo>
                <a:lnTo>
                  <a:pt x="63500" y="33337"/>
                </a:lnTo>
                <a:lnTo>
                  <a:pt x="76200" y="33337"/>
                </a:lnTo>
                <a:lnTo>
                  <a:pt x="76200" y="0"/>
                </a:lnTo>
                <a:close/>
              </a:path>
              <a:path w="381000" h="76200">
                <a:moveTo>
                  <a:pt x="76200" y="33337"/>
                </a:moveTo>
                <a:lnTo>
                  <a:pt x="63500" y="33337"/>
                </a:lnTo>
                <a:lnTo>
                  <a:pt x="63500" y="42862"/>
                </a:lnTo>
                <a:lnTo>
                  <a:pt x="76200" y="42862"/>
                </a:lnTo>
                <a:lnTo>
                  <a:pt x="76200" y="33337"/>
                </a:lnTo>
                <a:close/>
              </a:path>
              <a:path w="381000" h="76200">
                <a:moveTo>
                  <a:pt x="76200" y="42862"/>
                </a:moveTo>
                <a:lnTo>
                  <a:pt x="63500" y="42862"/>
                </a:lnTo>
                <a:lnTo>
                  <a:pt x="76200" y="42862"/>
                </a:lnTo>
                <a:close/>
              </a:path>
              <a:path w="381000" h="76200">
                <a:moveTo>
                  <a:pt x="381000" y="33336"/>
                </a:moveTo>
                <a:lnTo>
                  <a:pt x="76200" y="33337"/>
                </a:lnTo>
                <a:lnTo>
                  <a:pt x="76200" y="42862"/>
                </a:lnTo>
                <a:lnTo>
                  <a:pt x="381000" y="42861"/>
                </a:lnTo>
                <a:lnTo>
                  <a:pt x="381000" y="33336"/>
                </a:lnTo>
                <a:close/>
              </a:path>
            </a:pathLst>
          </a:custGeom>
          <a:solidFill>
            <a:srgbClr val="0000FF"/>
          </a:solidFill>
        </p:spPr>
        <p:txBody>
          <a:bodyPr wrap="square" lIns="0" tIns="0" rIns="0" bIns="0" rtlCol="0"/>
          <a:lstStyle/>
          <a:p/>
        </p:txBody>
      </p:sp>
      <p:sp>
        <p:nvSpPr>
          <p:cNvPr id="53" name="object 53"/>
          <p:cNvSpPr txBox="1"/>
          <p:nvPr/>
        </p:nvSpPr>
        <p:spPr>
          <a:xfrm>
            <a:off x="8184356" y="2409011"/>
            <a:ext cx="376555" cy="324485"/>
          </a:xfrm>
          <a:prstGeom prst="rect">
            <a:avLst/>
          </a:prstGeom>
        </p:spPr>
        <p:txBody>
          <a:bodyPr vert="horz" wrap="square" lIns="0" tIns="13970" rIns="0" bIns="0" rtlCol="0">
            <a:spAutoFit/>
          </a:bodyPr>
          <a:lstStyle/>
          <a:p>
            <a:pPr marL="38100">
              <a:lnSpc>
                <a:spcPct val="100000"/>
              </a:lnSpc>
              <a:spcBef>
                <a:spcPts val="110"/>
              </a:spcBef>
            </a:pPr>
            <a:r>
              <a:rPr sz="2925" b="1" spc="52" baseline="11000" dirty="0">
                <a:solidFill>
                  <a:srgbClr val="0000FF"/>
                </a:solidFill>
                <a:latin typeface="宋体" panose="02010600030101010101" pitchFamily="2" charset="-122"/>
                <a:cs typeface="宋体" panose="02010600030101010101" pitchFamily="2" charset="-122"/>
              </a:rPr>
              <a:t>p</a:t>
            </a:r>
            <a:r>
              <a:rPr sz="1250" b="1" spc="35" dirty="0">
                <a:solidFill>
                  <a:srgbClr val="0000FF"/>
                </a:solidFill>
                <a:latin typeface="宋体" panose="02010600030101010101" pitchFamily="2" charset="-122"/>
                <a:cs typeface="宋体" panose="02010600030101010101" pitchFamily="2" charset="-122"/>
              </a:rPr>
              <a:t>12</a:t>
            </a:r>
            <a:endParaRPr sz="1250">
              <a:latin typeface="宋体" panose="02010600030101010101" pitchFamily="2" charset="-122"/>
              <a:cs typeface="宋体" panose="02010600030101010101" pitchFamily="2" charset="-122"/>
            </a:endParaRPr>
          </a:p>
        </p:txBody>
      </p:sp>
      <p:sp>
        <p:nvSpPr>
          <p:cNvPr id="54" name="object 54"/>
          <p:cNvSpPr/>
          <p:nvPr/>
        </p:nvSpPr>
        <p:spPr>
          <a:xfrm>
            <a:off x="7731125" y="2552701"/>
            <a:ext cx="381000" cy="76200"/>
          </a:xfrm>
          <a:custGeom>
            <a:avLst/>
            <a:gdLst/>
            <a:ahLst/>
            <a:cxnLst/>
            <a:rect l="l" t="t" r="r" b="b"/>
            <a:pathLst>
              <a:path w="381000" h="76200">
                <a:moveTo>
                  <a:pt x="76200" y="0"/>
                </a:moveTo>
                <a:lnTo>
                  <a:pt x="0" y="38100"/>
                </a:lnTo>
                <a:lnTo>
                  <a:pt x="76200" y="76200"/>
                </a:lnTo>
                <a:lnTo>
                  <a:pt x="76200" y="42862"/>
                </a:lnTo>
                <a:lnTo>
                  <a:pt x="63500" y="42862"/>
                </a:lnTo>
                <a:lnTo>
                  <a:pt x="63500" y="33337"/>
                </a:lnTo>
                <a:lnTo>
                  <a:pt x="76200" y="33337"/>
                </a:lnTo>
                <a:lnTo>
                  <a:pt x="76200" y="0"/>
                </a:lnTo>
                <a:close/>
              </a:path>
              <a:path w="381000" h="76200">
                <a:moveTo>
                  <a:pt x="76200" y="33337"/>
                </a:moveTo>
                <a:lnTo>
                  <a:pt x="63500" y="33337"/>
                </a:lnTo>
                <a:lnTo>
                  <a:pt x="63500" y="42862"/>
                </a:lnTo>
                <a:lnTo>
                  <a:pt x="76200" y="42862"/>
                </a:lnTo>
                <a:lnTo>
                  <a:pt x="76200" y="33337"/>
                </a:lnTo>
                <a:close/>
              </a:path>
              <a:path w="381000" h="76200">
                <a:moveTo>
                  <a:pt x="76200" y="42862"/>
                </a:moveTo>
                <a:lnTo>
                  <a:pt x="63500" y="42862"/>
                </a:lnTo>
                <a:lnTo>
                  <a:pt x="76200" y="42862"/>
                </a:lnTo>
                <a:close/>
              </a:path>
              <a:path w="381000" h="76200">
                <a:moveTo>
                  <a:pt x="381000" y="33336"/>
                </a:moveTo>
                <a:lnTo>
                  <a:pt x="76200" y="33337"/>
                </a:lnTo>
                <a:lnTo>
                  <a:pt x="76200" y="42862"/>
                </a:lnTo>
                <a:lnTo>
                  <a:pt x="381000" y="42861"/>
                </a:lnTo>
                <a:lnTo>
                  <a:pt x="381000" y="33336"/>
                </a:lnTo>
                <a:close/>
              </a:path>
            </a:pathLst>
          </a:custGeom>
          <a:solidFill>
            <a:srgbClr val="0000FF"/>
          </a:solidFill>
        </p:spPr>
        <p:txBody>
          <a:bodyPr wrap="square" lIns="0" tIns="0" rIns="0" bIns="0" rtlCol="0"/>
          <a:lstStyle/>
          <a:p/>
        </p:txBody>
      </p:sp>
      <p:sp>
        <p:nvSpPr>
          <p:cNvPr id="55" name="object 55"/>
          <p:cNvSpPr txBox="1"/>
          <p:nvPr/>
        </p:nvSpPr>
        <p:spPr>
          <a:xfrm>
            <a:off x="5876131" y="1875611"/>
            <a:ext cx="376555" cy="324485"/>
          </a:xfrm>
          <a:prstGeom prst="rect">
            <a:avLst/>
          </a:prstGeom>
        </p:spPr>
        <p:txBody>
          <a:bodyPr vert="horz" wrap="square" lIns="0" tIns="13970" rIns="0" bIns="0" rtlCol="0">
            <a:spAutoFit/>
          </a:bodyPr>
          <a:lstStyle/>
          <a:p>
            <a:pPr marL="38100">
              <a:lnSpc>
                <a:spcPct val="100000"/>
              </a:lnSpc>
              <a:spcBef>
                <a:spcPts val="110"/>
              </a:spcBef>
            </a:pPr>
            <a:r>
              <a:rPr sz="2925" b="1" spc="52" baseline="11000" dirty="0">
                <a:solidFill>
                  <a:srgbClr val="0000FF"/>
                </a:solidFill>
                <a:latin typeface="宋体" panose="02010600030101010101" pitchFamily="2" charset="-122"/>
                <a:cs typeface="宋体" panose="02010600030101010101" pitchFamily="2" charset="-122"/>
              </a:rPr>
              <a:t>p</a:t>
            </a:r>
            <a:r>
              <a:rPr sz="1250" b="1" spc="35" dirty="0">
                <a:solidFill>
                  <a:srgbClr val="0000FF"/>
                </a:solidFill>
                <a:latin typeface="宋体" panose="02010600030101010101" pitchFamily="2" charset="-122"/>
                <a:cs typeface="宋体" panose="02010600030101010101" pitchFamily="2" charset="-122"/>
              </a:rPr>
              <a:t>13</a:t>
            </a:r>
            <a:endParaRPr sz="1250">
              <a:latin typeface="宋体" panose="02010600030101010101" pitchFamily="2" charset="-122"/>
              <a:cs typeface="宋体" panose="02010600030101010101" pitchFamily="2" charset="-122"/>
            </a:endParaRPr>
          </a:p>
        </p:txBody>
      </p:sp>
      <p:sp>
        <p:nvSpPr>
          <p:cNvPr id="56" name="object 56"/>
          <p:cNvSpPr/>
          <p:nvPr/>
        </p:nvSpPr>
        <p:spPr>
          <a:xfrm>
            <a:off x="6248400" y="2019301"/>
            <a:ext cx="381000" cy="76200"/>
          </a:xfrm>
          <a:custGeom>
            <a:avLst/>
            <a:gdLst/>
            <a:ahLst/>
            <a:cxnLst/>
            <a:rect l="l" t="t" r="r" b="b"/>
            <a:pathLst>
              <a:path w="381000" h="76200">
                <a:moveTo>
                  <a:pt x="304800" y="42862"/>
                </a:moveTo>
                <a:lnTo>
                  <a:pt x="304800" y="76200"/>
                </a:lnTo>
                <a:lnTo>
                  <a:pt x="371475" y="42862"/>
                </a:lnTo>
                <a:lnTo>
                  <a:pt x="304800" y="42862"/>
                </a:lnTo>
                <a:close/>
              </a:path>
              <a:path w="381000" h="76200">
                <a:moveTo>
                  <a:pt x="304800" y="33337"/>
                </a:moveTo>
                <a:lnTo>
                  <a:pt x="304800" y="42862"/>
                </a:lnTo>
                <a:lnTo>
                  <a:pt x="317500" y="42862"/>
                </a:lnTo>
                <a:lnTo>
                  <a:pt x="317500" y="33337"/>
                </a:lnTo>
                <a:lnTo>
                  <a:pt x="304800" y="33337"/>
                </a:lnTo>
                <a:close/>
              </a:path>
              <a:path w="381000" h="76200">
                <a:moveTo>
                  <a:pt x="304800" y="0"/>
                </a:moveTo>
                <a:lnTo>
                  <a:pt x="304800" y="33337"/>
                </a:lnTo>
                <a:lnTo>
                  <a:pt x="317500" y="33337"/>
                </a:lnTo>
                <a:lnTo>
                  <a:pt x="317500" y="42862"/>
                </a:lnTo>
                <a:lnTo>
                  <a:pt x="371477" y="42861"/>
                </a:lnTo>
                <a:lnTo>
                  <a:pt x="381000" y="38100"/>
                </a:lnTo>
                <a:lnTo>
                  <a:pt x="304800" y="0"/>
                </a:lnTo>
                <a:close/>
              </a:path>
              <a:path w="381000" h="76200">
                <a:moveTo>
                  <a:pt x="0" y="33336"/>
                </a:moveTo>
                <a:lnTo>
                  <a:pt x="0" y="42861"/>
                </a:lnTo>
                <a:lnTo>
                  <a:pt x="304800" y="42862"/>
                </a:lnTo>
                <a:lnTo>
                  <a:pt x="304800" y="33337"/>
                </a:lnTo>
                <a:lnTo>
                  <a:pt x="0" y="33336"/>
                </a:lnTo>
                <a:close/>
              </a:path>
            </a:pathLst>
          </a:custGeom>
          <a:solidFill>
            <a:srgbClr val="0000FF"/>
          </a:solidFill>
        </p:spPr>
        <p:txBody>
          <a:bodyPr wrap="square" lIns="0" tIns="0" rIns="0" bIns="0" rtlCol="0"/>
          <a:lstStyle/>
          <a:p/>
        </p:txBody>
      </p:sp>
      <p:sp>
        <p:nvSpPr>
          <p:cNvPr id="57" name="object 57"/>
          <p:cNvSpPr/>
          <p:nvPr/>
        </p:nvSpPr>
        <p:spPr>
          <a:xfrm>
            <a:off x="444499" y="1873251"/>
            <a:ext cx="358775" cy="85725"/>
          </a:xfrm>
          <a:custGeom>
            <a:avLst/>
            <a:gdLst/>
            <a:ahLst/>
            <a:cxnLst/>
            <a:rect l="l" t="t" r="r" b="b"/>
            <a:pathLst>
              <a:path w="358775" h="85725">
                <a:moveTo>
                  <a:pt x="273050" y="57149"/>
                </a:moveTo>
                <a:lnTo>
                  <a:pt x="273050" y="85725"/>
                </a:lnTo>
                <a:lnTo>
                  <a:pt x="330200" y="57150"/>
                </a:lnTo>
                <a:lnTo>
                  <a:pt x="273050" y="57149"/>
                </a:lnTo>
                <a:close/>
              </a:path>
              <a:path w="358775" h="85725">
                <a:moveTo>
                  <a:pt x="273050" y="28574"/>
                </a:moveTo>
                <a:lnTo>
                  <a:pt x="273050"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50" y="57149"/>
                </a:lnTo>
                <a:lnTo>
                  <a:pt x="273050" y="28574"/>
                </a:lnTo>
                <a:lnTo>
                  <a:pt x="0" y="28573"/>
                </a:lnTo>
                <a:close/>
              </a:path>
            </a:pathLst>
          </a:custGeom>
          <a:solidFill>
            <a:srgbClr val="0000FF"/>
          </a:solidFill>
        </p:spPr>
        <p:txBody>
          <a:bodyPr wrap="square" lIns="0" tIns="0" rIns="0" bIns="0" rtlCol="0"/>
          <a:lstStyle/>
          <a:p/>
        </p:txBody>
      </p:sp>
      <p:sp>
        <p:nvSpPr>
          <p:cNvPr id="58" name="object 58"/>
          <p:cNvSpPr/>
          <p:nvPr/>
        </p:nvSpPr>
        <p:spPr>
          <a:xfrm>
            <a:off x="442912" y="2233613"/>
            <a:ext cx="358775" cy="85725"/>
          </a:xfrm>
          <a:custGeom>
            <a:avLst/>
            <a:gdLst/>
            <a:ahLst/>
            <a:cxnLst/>
            <a:rect l="l" t="t" r="r" b="b"/>
            <a:pathLst>
              <a:path w="358775" h="85725">
                <a:moveTo>
                  <a:pt x="273049" y="57149"/>
                </a:moveTo>
                <a:lnTo>
                  <a:pt x="273049" y="85725"/>
                </a:lnTo>
                <a:lnTo>
                  <a:pt x="330199"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49" y="57149"/>
                </a:lnTo>
                <a:lnTo>
                  <a:pt x="273050" y="28574"/>
                </a:lnTo>
                <a:lnTo>
                  <a:pt x="0" y="28573"/>
                </a:lnTo>
                <a:close/>
              </a:path>
            </a:pathLst>
          </a:custGeom>
          <a:solidFill>
            <a:srgbClr val="0000FF"/>
          </a:solidFill>
        </p:spPr>
        <p:txBody>
          <a:bodyPr wrap="square" lIns="0" tIns="0" rIns="0" bIns="0" rtlCol="0"/>
          <a:lstStyle/>
          <a:p/>
        </p:txBody>
      </p:sp>
      <p:sp>
        <p:nvSpPr>
          <p:cNvPr id="59" name="object 59"/>
          <p:cNvSpPr/>
          <p:nvPr/>
        </p:nvSpPr>
        <p:spPr>
          <a:xfrm>
            <a:off x="444499" y="2593976"/>
            <a:ext cx="358775" cy="85725"/>
          </a:xfrm>
          <a:custGeom>
            <a:avLst/>
            <a:gdLst/>
            <a:ahLst/>
            <a:cxnLst/>
            <a:rect l="l" t="t" r="r" b="b"/>
            <a:pathLst>
              <a:path w="358775" h="85725">
                <a:moveTo>
                  <a:pt x="273050" y="57149"/>
                </a:moveTo>
                <a:lnTo>
                  <a:pt x="273050" y="85725"/>
                </a:lnTo>
                <a:lnTo>
                  <a:pt x="330200" y="57150"/>
                </a:lnTo>
                <a:lnTo>
                  <a:pt x="273050" y="57149"/>
                </a:lnTo>
                <a:close/>
              </a:path>
              <a:path w="358775" h="85725">
                <a:moveTo>
                  <a:pt x="273050" y="28574"/>
                </a:moveTo>
                <a:lnTo>
                  <a:pt x="273050"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50" y="57149"/>
                </a:lnTo>
                <a:lnTo>
                  <a:pt x="273050" y="28574"/>
                </a:lnTo>
                <a:lnTo>
                  <a:pt x="0" y="28573"/>
                </a:lnTo>
                <a:close/>
              </a:path>
            </a:pathLst>
          </a:custGeom>
          <a:solidFill>
            <a:srgbClr val="0000FF"/>
          </a:solidFill>
        </p:spPr>
        <p:txBody>
          <a:bodyPr wrap="square" lIns="0" tIns="0" rIns="0" bIns="0" rtlCol="0"/>
          <a:lstStyle/>
          <a:p/>
        </p:txBody>
      </p:sp>
      <p:sp>
        <p:nvSpPr>
          <p:cNvPr id="60" name="object 60"/>
          <p:cNvSpPr/>
          <p:nvPr/>
        </p:nvSpPr>
        <p:spPr>
          <a:xfrm>
            <a:off x="444499" y="2954337"/>
            <a:ext cx="358775" cy="85725"/>
          </a:xfrm>
          <a:custGeom>
            <a:avLst/>
            <a:gdLst/>
            <a:ahLst/>
            <a:cxnLst/>
            <a:rect l="l" t="t" r="r" b="b"/>
            <a:pathLst>
              <a:path w="358775" h="85725">
                <a:moveTo>
                  <a:pt x="273050" y="57151"/>
                </a:moveTo>
                <a:lnTo>
                  <a:pt x="273050" y="85725"/>
                </a:lnTo>
                <a:lnTo>
                  <a:pt x="330199" y="57151"/>
                </a:lnTo>
                <a:lnTo>
                  <a:pt x="273050" y="57151"/>
                </a:lnTo>
                <a:close/>
              </a:path>
              <a:path w="358775" h="85725">
                <a:moveTo>
                  <a:pt x="273050" y="28576"/>
                </a:moveTo>
                <a:lnTo>
                  <a:pt x="273050" y="57151"/>
                </a:lnTo>
                <a:lnTo>
                  <a:pt x="287337" y="57151"/>
                </a:lnTo>
                <a:lnTo>
                  <a:pt x="287337" y="28576"/>
                </a:lnTo>
                <a:lnTo>
                  <a:pt x="273050" y="28576"/>
                </a:lnTo>
                <a:close/>
              </a:path>
              <a:path w="358775" h="85725">
                <a:moveTo>
                  <a:pt x="273050" y="0"/>
                </a:moveTo>
                <a:lnTo>
                  <a:pt x="273050" y="28576"/>
                </a:lnTo>
                <a:lnTo>
                  <a:pt x="287337" y="28576"/>
                </a:lnTo>
                <a:lnTo>
                  <a:pt x="287337" y="57151"/>
                </a:lnTo>
                <a:lnTo>
                  <a:pt x="330201" y="57150"/>
                </a:lnTo>
                <a:lnTo>
                  <a:pt x="358775" y="42863"/>
                </a:lnTo>
                <a:lnTo>
                  <a:pt x="273050" y="0"/>
                </a:lnTo>
                <a:close/>
              </a:path>
              <a:path w="358775" h="85725">
                <a:moveTo>
                  <a:pt x="0" y="28575"/>
                </a:moveTo>
                <a:lnTo>
                  <a:pt x="0" y="57150"/>
                </a:lnTo>
                <a:lnTo>
                  <a:pt x="273050" y="57151"/>
                </a:lnTo>
                <a:lnTo>
                  <a:pt x="273050" y="28576"/>
                </a:lnTo>
                <a:lnTo>
                  <a:pt x="0" y="28575"/>
                </a:lnTo>
                <a:close/>
              </a:path>
            </a:pathLst>
          </a:custGeom>
          <a:solidFill>
            <a:srgbClr val="0000FF"/>
          </a:solidFill>
        </p:spPr>
        <p:txBody>
          <a:bodyPr wrap="square" lIns="0" tIns="0" rIns="0" bIns="0" rtlCol="0"/>
          <a:lstStyle/>
          <a:p/>
        </p:txBody>
      </p:sp>
      <p:sp>
        <p:nvSpPr>
          <p:cNvPr id="61" name="object 61"/>
          <p:cNvSpPr/>
          <p:nvPr/>
        </p:nvSpPr>
        <p:spPr>
          <a:xfrm>
            <a:off x="442912" y="3314701"/>
            <a:ext cx="358775" cy="85725"/>
          </a:xfrm>
          <a:custGeom>
            <a:avLst/>
            <a:gdLst/>
            <a:ahLst/>
            <a:cxnLst/>
            <a:rect l="l" t="t" r="r" b="b"/>
            <a:pathLst>
              <a:path w="358775" h="85725">
                <a:moveTo>
                  <a:pt x="273049" y="57149"/>
                </a:moveTo>
                <a:lnTo>
                  <a:pt x="273049" y="85725"/>
                </a:lnTo>
                <a:lnTo>
                  <a:pt x="330199"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49" y="57149"/>
                </a:lnTo>
                <a:lnTo>
                  <a:pt x="273050" y="28574"/>
                </a:lnTo>
                <a:lnTo>
                  <a:pt x="0" y="28573"/>
                </a:lnTo>
                <a:close/>
              </a:path>
            </a:pathLst>
          </a:custGeom>
          <a:solidFill>
            <a:srgbClr val="0000FF"/>
          </a:solidFill>
        </p:spPr>
        <p:txBody>
          <a:bodyPr wrap="square" lIns="0" tIns="0" rIns="0" bIns="0" rtlCol="0"/>
          <a:lstStyle/>
          <a:p/>
        </p:txBody>
      </p:sp>
      <p:sp>
        <p:nvSpPr>
          <p:cNvPr id="62" name="object 62"/>
          <p:cNvSpPr/>
          <p:nvPr/>
        </p:nvSpPr>
        <p:spPr>
          <a:xfrm>
            <a:off x="444499" y="3673476"/>
            <a:ext cx="358775" cy="85725"/>
          </a:xfrm>
          <a:custGeom>
            <a:avLst/>
            <a:gdLst/>
            <a:ahLst/>
            <a:cxnLst/>
            <a:rect l="l" t="t" r="r" b="b"/>
            <a:pathLst>
              <a:path w="358775" h="85725">
                <a:moveTo>
                  <a:pt x="273050" y="57149"/>
                </a:moveTo>
                <a:lnTo>
                  <a:pt x="273050" y="85725"/>
                </a:lnTo>
                <a:lnTo>
                  <a:pt x="330200" y="57150"/>
                </a:lnTo>
                <a:lnTo>
                  <a:pt x="273050" y="57149"/>
                </a:lnTo>
                <a:close/>
              </a:path>
              <a:path w="358775" h="85725">
                <a:moveTo>
                  <a:pt x="273050" y="28574"/>
                </a:moveTo>
                <a:lnTo>
                  <a:pt x="273050"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50" y="57149"/>
                </a:lnTo>
                <a:lnTo>
                  <a:pt x="273050" y="28574"/>
                </a:lnTo>
                <a:lnTo>
                  <a:pt x="0" y="28573"/>
                </a:lnTo>
                <a:close/>
              </a:path>
            </a:pathLst>
          </a:custGeom>
          <a:solidFill>
            <a:srgbClr val="0000FF"/>
          </a:solidFill>
        </p:spPr>
        <p:txBody>
          <a:bodyPr wrap="square" lIns="0" tIns="0" rIns="0" bIns="0" rtlCol="0"/>
          <a:lstStyle/>
          <a:p/>
        </p:txBody>
      </p:sp>
      <p:sp>
        <p:nvSpPr>
          <p:cNvPr id="63" name="object 63"/>
          <p:cNvSpPr/>
          <p:nvPr/>
        </p:nvSpPr>
        <p:spPr>
          <a:xfrm>
            <a:off x="442912" y="4033838"/>
            <a:ext cx="358775" cy="85725"/>
          </a:xfrm>
          <a:custGeom>
            <a:avLst/>
            <a:gdLst/>
            <a:ahLst/>
            <a:cxnLst/>
            <a:rect l="l" t="t" r="r" b="b"/>
            <a:pathLst>
              <a:path w="358775" h="85725">
                <a:moveTo>
                  <a:pt x="273049" y="57149"/>
                </a:moveTo>
                <a:lnTo>
                  <a:pt x="273049" y="85725"/>
                </a:lnTo>
                <a:lnTo>
                  <a:pt x="330199"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49" y="57149"/>
                </a:lnTo>
                <a:lnTo>
                  <a:pt x="273050" y="28574"/>
                </a:lnTo>
                <a:lnTo>
                  <a:pt x="0" y="28573"/>
                </a:lnTo>
                <a:close/>
              </a:path>
            </a:pathLst>
          </a:custGeom>
          <a:solidFill>
            <a:srgbClr val="0000FF"/>
          </a:solidFill>
        </p:spPr>
        <p:txBody>
          <a:bodyPr wrap="square" lIns="0" tIns="0" rIns="0" bIns="0" rtlCol="0"/>
          <a:lstStyle/>
          <a:p/>
        </p:txBody>
      </p:sp>
      <p:sp>
        <p:nvSpPr>
          <p:cNvPr id="64" name="object 64"/>
          <p:cNvSpPr/>
          <p:nvPr/>
        </p:nvSpPr>
        <p:spPr>
          <a:xfrm>
            <a:off x="442912" y="4394201"/>
            <a:ext cx="358775" cy="85725"/>
          </a:xfrm>
          <a:custGeom>
            <a:avLst/>
            <a:gdLst/>
            <a:ahLst/>
            <a:cxnLst/>
            <a:rect l="l" t="t" r="r" b="b"/>
            <a:pathLst>
              <a:path w="358775" h="85725">
                <a:moveTo>
                  <a:pt x="273049" y="57149"/>
                </a:moveTo>
                <a:lnTo>
                  <a:pt x="273049" y="85725"/>
                </a:lnTo>
                <a:lnTo>
                  <a:pt x="330199"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49" y="57149"/>
                </a:lnTo>
                <a:lnTo>
                  <a:pt x="273050" y="28574"/>
                </a:lnTo>
                <a:lnTo>
                  <a:pt x="0" y="28573"/>
                </a:lnTo>
                <a:close/>
              </a:path>
            </a:pathLst>
          </a:custGeom>
          <a:solidFill>
            <a:srgbClr val="0000FF"/>
          </a:solidFill>
        </p:spPr>
        <p:txBody>
          <a:bodyPr wrap="square" lIns="0" tIns="0" rIns="0" bIns="0" rtlCol="0"/>
          <a:lstStyle/>
          <a:p/>
        </p:txBody>
      </p:sp>
      <p:sp>
        <p:nvSpPr>
          <p:cNvPr id="65" name="object 65"/>
          <p:cNvSpPr/>
          <p:nvPr/>
        </p:nvSpPr>
        <p:spPr>
          <a:xfrm>
            <a:off x="444499" y="4754563"/>
            <a:ext cx="358775" cy="85725"/>
          </a:xfrm>
          <a:custGeom>
            <a:avLst/>
            <a:gdLst/>
            <a:ahLst/>
            <a:cxnLst/>
            <a:rect l="l" t="t" r="r" b="b"/>
            <a:pathLst>
              <a:path w="358775" h="85725">
                <a:moveTo>
                  <a:pt x="273050" y="57149"/>
                </a:moveTo>
                <a:lnTo>
                  <a:pt x="273050" y="85725"/>
                </a:lnTo>
                <a:lnTo>
                  <a:pt x="330200" y="57150"/>
                </a:lnTo>
                <a:lnTo>
                  <a:pt x="273050" y="57149"/>
                </a:lnTo>
                <a:close/>
              </a:path>
              <a:path w="358775" h="85725">
                <a:moveTo>
                  <a:pt x="273050" y="28574"/>
                </a:moveTo>
                <a:lnTo>
                  <a:pt x="273050"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50" y="57149"/>
                </a:lnTo>
                <a:lnTo>
                  <a:pt x="273050" y="28574"/>
                </a:lnTo>
                <a:lnTo>
                  <a:pt x="0" y="28573"/>
                </a:lnTo>
                <a:close/>
              </a:path>
            </a:pathLst>
          </a:custGeom>
          <a:solidFill>
            <a:srgbClr val="0000FF"/>
          </a:solidFill>
        </p:spPr>
        <p:txBody>
          <a:bodyPr wrap="square" lIns="0" tIns="0" rIns="0" bIns="0" rtlCol="0"/>
          <a:lstStyle/>
          <a:p/>
        </p:txBody>
      </p:sp>
      <p:sp>
        <p:nvSpPr>
          <p:cNvPr id="66" name="object 66"/>
          <p:cNvSpPr/>
          <p:nvPr/>
        </p:nvSpPr>
        <p:spPr>
          <a:xfrm>
            <a:off x="442912" y="5114926"/>
            <a:ext cx="358775" cy="85725"/>
          </a:xfrm>
          <a:custGeom>
            <a:avLst/>
            <a:gdLst/>
            <a:ahLst/>
            <a:cxnLst/>
            <a:rect l="l" t="t" r="r" b="b"/>
            <a:pathLst>
              <a:path w="358775" h="85725">
                <a:moveTo>
                  <a:pt x="273049" y="57149"/>
                </a:moveTo>
                <a:lnTo>
                  <a:pt x="273049" y="85725"/>
                </a:lnTo>
                <a:lnTo>
                  <a:pt x="330199"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49" y="57149"/>
                </a:lnTo>
                <a:lnTo>
                  <a:pt x="273050" y="28574"/>
                </a:lnTo>
                <a:lnTo>
                  <a:pt x="0" y="28573"/>
                </a:lnTo>
                <a:close/>
              </a:path>
            </a:pathLst>
          </a:custGeom>
          <a:solidFill>
            <a:srgbClr val="0000FF"/>
          </a:solidFill>
        </p:spPr>
        <p:txBody>
          <a:bodyPr wrap="square" lIns="0" tIns="0" rIns="0" bIns="0" rtlCol="0"/>
          <a:lstStyle/>
          <a:p/>
        </p:txBody>
      </p:sp>
      <p:sp>
        <p:nvSpPr>
          <p:cNvPr id="67" name="object 67"/>
          <p:cNvSpPr/>
          <p:nvPr/>
        </p:nvSpPr>
        <p:spPr>
          <a:xfrm>
            <a:off x="444499" y="5473701"/>
            <a:ext cx="358775" cy="85725"/>
          </a:xfrm>
          <a:custGeom>
            <a:avLst/>
            <a:gdLst/>
            <a:ahLst/>
            <a:cxnLst/>
            <a:rect l="l" t="t" r="r" b="b"/>
            <a:pathLst>
              <a:path w="358775" h="85725">
                <a:moveTo>
                  <a:pt x="273050" y="57149"/>
                </a:moveTo>
                <a:lnTo>
                  <a:pt x="273050" y="85725"/>
                </a:lnTo>
                <a:lnTo>
                  <a:pt x="330200" y="57150"/>
                </a:lnTo>
                <a:lnTo>
                  <a:pt x="273050" y="57149"/>
                </a:lnTo>
                <a:close/>
              </a:path>
              <a:path w="358775" h="85725">
                <a:moveTo>
                  <a:pt x="273050" y="28574"/>
                </a:moveTo>
                <a:lnTo>
                  <a:pt x="273050"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2" y="57148"/>
                </a:lnTo>
                <a:lnTo>
                  <a:pt x="358775" y="42862"/>
                </a:lnTo>
                <a:lnTo>
                  <a:pt x="273050" y="0"/>
                </a:lnTo>
                <a:close/>
              </a:path>
              <a:path w="358775" h="85725">
                <a:moveTo>
                  <a:pt x="0" y="28573"/>
                </a:moveTo>
                <a:lnTo>
                  <a:pt x="0" y="57148"/>
                </a:lnTo>
                <a:lnTo>
                  <a:pt x="273050" y="57149"/>
                </a:lnTo>
                <a:lnTo>
                  <a:pt x="273050" y="28574"/>
                </a:lnTo>
                <a:lnTo>
                  <a:pt x="0" y="28573"/>
                </a:lnTo>
                <a:close/>
              </a:path>
            </a:pathLst>
          </a:custGeom>
          <a:solidFill>
            <a:srgbClr val="0000FF"/>
          </a:solidFill>
        </p:spPr>
        <p:txBody>
          <a:bodyPr wrap="square" lIns="0" tIns="0" rIns="0" bIns="0" rtlCol="0"/>
          <a:lstStyle/>
          <a:p/>
        </p:txBody>
      </p:sp>
      <p:sp>
        <p:nvSpPr>
          <p:cNvPr id="68" name="object 68"/>
          <p:cNvSpPr/>
          <p:nvPr/>
        </p:nvSpPr>
        <p:spPr>
          <a:xfrm>
            <a:off x="442912" y="5834063"/>
            <a:ext cx="358775" cy="85725"/>
          </a:xfrm>
          <a:custGeom>
            <a:avLst/>
            <a:gdLst/>
            <a:ahLst/>
            <a:cxnLst/>
            <a:rect l="l" t="t" r="r" b="b"/>
            <a:pathLst>
              <a:path w="358775" h="85725">
                <a:moveTo>
                  <a:pt x="273049" y="57149"/>
                </a:moveTo>
                <a:lnTo>
                  <a:pt x="273049" y="85725"/>
                </a:lnTo>
                <a:lnTo>
                  <a:pt x="330200"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1" y="57149"/>
                </a:lnTo>
                <a:lnTo>
                  <a:pt x="358775" y="42862"/>
                </a:lnTo>
                <a:lnTo>
                  <a:pt x="273050" y="0"/>
                </a:lnTo>
                <a:close/>
              </a:path>
              <a:path w="358775" h="85725">
                <a:moveTo>
                  <a:pt x="0" y="28574"/>
                </a:moveTo>
                <a:lnTo>
                  <a:pt x="0" y="57149"/>
                </a:lnTo>
                <a:lnTo>
                  <a:pt x="273049" y="57149"/>
                </a:lnTo>
                <a:lnTo>
                  <a:pt x="273050" y="28574"/>
                </a:lnTo>
                <a:lnTo>
                  <a:pt x="0" y="28574"/>
                </a:lnTo>
                <a:close/>
              </a:path>
            </a:pathLst>
          </a:custGeom>
          <a:solidFill>
            <a:srgbClr val="0000FF"/>
          </a:solidFill>
        </p:spPr>
        <p:txBody>
          <a:bodyPr wrap="square" lIns="0" tIns="0" rIns="0" bIns="0" rtlCol="0"/>
          <a:lstStyle/>
          <a:p/>
        </p:txBody>
      </p:sp>
      <p:sp>
        <p:nvSpPr>
          <p:cNvPr id="69" name="object 69"/>
          <p:cNvSpPr/>
          <p:nvPr/>
        </p:nvSpPr>
        <p:spPr>
          <a:xfrm>
            <a:off x="442912" y="6194426"/>
            <a:ext cx="358775" cy="85725"/>
          </a:xfrm>
          <a:custGeom>
            <a:avLst/>
            <a:gdLst/>
            <a:ahLst/>
            <a:cxnLst/>
            <a:rect l="l" t="t" r="r" b="b"/>
            <a:pathLst>
              <a:path w="358775" h="85725">
                <a:moveTo>
                  <a:pt x="273049" y="57149"/>
                </a:moveTo>
                <a:lnTo>
                  <a:pt x="273049" y="85725"/>
                </a:lnTo>
                <a:lnTo>
                  <a:pt x="330200" y="57150"/>
                </a:lnTo>
                <a:lnTo>
                  <a:pt x="273049" y="57149"/>
                </a:lnTo>
                <a:close/>
              </a:path>
              <a:path w="358775" h="85725">
                <a:moveTo>
                  <a:pt x="273050" y="28574"/>
                </a:moveTo>
                <a:lnTo>
                  <a:pt x="273049" y="57149"/>
                </a:lnTo>
                <a:lnTo>
                  <a:pt x="287337" y="57150"/>
                </a:lnTo>
                <a:lnTo>
                  <a:pt x="287337" y="28575"/>
                </a:lnTo>
                <a:lnTo>
                  <a:pt x="273050" y="28574"/>
                </a:lnTo>
                <a:close/>
              </a:path>
              <a:path w="358775" h="85725">
                <a:moveTo>
                  <a:pt x="273050" y="0"/>
                </a:moveTo>
                <a:lnTo>
                  <a:pt x="273050" y="28574"/>
                </a:lnTo>
                <a:lnTo>
                  <a:pt x="287337" y="28575"/>
                </a:lnTo>
                <a:lnTo>
                  <a:pt x="287337" y="57150"/>
                </a:lnTo>
                <a:lnTo>
                  <a:pt x="330201" y="57149"/>
                </a:lnTo>
                <a:lnTo>
                  <a:pt x="358775" y="42862"/>
                </a:lnTo>
                <a:lnTo>
                  <a:pt x="273050" y="0"/>
                </a:lnTo>
                <a:close/>
              </a:path>
              <a:path w="358775" h="85725">
                <a:moveTo>
                  <a:pt x="0" y="28574"/>
                </a:moveTo>
                <a:lnTo>
                  <a:pt x="0" y="57149"/>
                </a:lnTo>
                <a:lnTo>
                  <a:pt x="273049" y="57149"/>
                </a:lnTo>
                <a:lnTo>
                  <a:pt x="273050" y="28574"/>
                </a:lnTo>
                <a:lnTo>
                  <a:pt x="0" y="28574"/>
                </a:lnTo>
                <a:close/>
              </a:path>
            </a:pathLst>
          </a:custGeom>
          <a:solidFill>
            <a:srgbClr val="0000FF"/>
          </a:solidFill>
        </p:spPr>
        <p:txBody>
          <a:bodyPr wrap="square" lIns="0" tIns="0" rIns="0" bIns="0" rtlCol="0"/>
          <a:lstStyl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51</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41299"/>
            <a:ext cx="7769225" cy="635000"/>
          </a:xfrm>
          <a:prstGeom prst="rect">
            <a:avLst/>
          </a:prstGeom>
        </p:spPr>
        <p:txBody>
          <a:bodyPr vert="horz" wrap="square" lIns="0" tIns="12700" rIns="0" bIns="0" rtlCol="0">
            <a:spAutoFit/>
          </a:bodyPr>
          <a:lstStyle/>
          <a:p>
            <a:pPr marL="12700">
              <a:lnSpc>
                <a:spcPct val="100000"/>
              </a:lnSpc>
              <a:spcBef>
                <a:spcPts val="100"/>
              </a:spcBef>
            </a:pPr>
            <a:r>
              <a:rPr sz="3900" spc="40" dirty="0">
                <a:latin typeface="宋体" panose="02010600030101010101" pitchFamily="2" charset="-122"/>
                <a:cs typeface="宋体" panose="02010600030101010101" pitchFamily="2" charset="-122"/>
              </a:rPr>
              <a:t>5.2.2</a:t>
            </a:r>
            <a:r>
              <a:rPr sz="3900" spc="25" dirty="0">
                <a:latin typeface="宋体" panose="02010600030101010101" pitchFamily="2" charset="-122"/>
                <a:cs typeface="宋体" panose="02010600030101010101" pitchFamily="2" charset="-122"/>
              </a:rPr>
              <a:t> </a:t>
            </a:r>
            <a:r>
              <a:rPr sz="4000" dirty="0">
                <a:latin typeface="Verdana" panose="020B0604030504040204"/>
                <a:cs typeface="Verdana" panose="020B0604030504040204"/>
              </a:rPr>
              <a:t>S-</a:t>
            </a:r>
            <a:r>
              <a:rPr sz="3900" spc="90" dirty="0"/>
              <a:t>属性定义的自底向上实现</a:t>
            </a:r>
            <a:endParaRPr sz="3900">
              <a:latin typeface="Verdana" panose="020B0604030504040204"/>
              <a:cs typeface="Verdana" panose="020B0604030504040204"/>
            </a:endParaRPr>
          </a:p>
        </p:txBody>
      </p:sp>
      <p:sp>
        <p:nvSpPr>
          <p:cNvPr id="6" name="object 6"/>
          <p:cNvSpPr txBox="1"/>
          <p:nvPr/>
        </p:nvSpPr>
        <p:spPr>
          <a:xfrm>
            <a:off x="474027" y="1205041"/>
            <a:ext cx="8123555" cy="4768215"/>
          </a:xfrm>
          <a:prstGeom prst="rect">
            <a:avLst/>
          </a:prstGeom>
        </p:spPr>
        <p:txBody>
          <a:bodyPr vert="horz" wrap="square" lIns="0" tIns="97790" rIns="0" bIns="0" rtlCol="0">
            <a:spAutoFit/>
          </a:bodyPr>
          <a:lstStyle/>
          <a:p>
            <a:pPr marL="355600" indent="-342900">
              <a:lnSpc>
                <a:spcPct val="100000"/>
              </a:lnSpc>
              <a:spcBef>
                <a:spcPts val="77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已知</a:t>
            </a:r>
            <a:endParaRPr sz="4125" baseline="1000">
              <a:latin typeface="黑体" panose="02010609060101010101" charset="-122"/>
              <a:cs typeface="黑体" panose="02010609060101010101" charset="-122"/>
            </a:endParaRPr>
          </a:p>
          <a:p>
            <a:pPr marL="755015" marR="5080" lvl="1" indent="-285750">
              <a:lnSpc>
                <a:spcPct val="102000"/>
              </a:lnSpc>
              <a:spcBef>
                <a:spcPts val="525"/>
              </a:spcBef>
              <a:buClr>
                <a:srgbClr val="0000FF"/>
              </a:buClr>
              <a:buSzPct val="72000"/>
              <a:buFont typeface="Wingdings" panose="05000000000000000000"/>
              <a:buChar char=""/>
              <a:tabLst>
                <a:tab pos="755650" algn="l"/>
              </a:tabLst>
            </a:pPr>
            <a:r>
              <a:rPr sz="3525" b="1" spc="37" baseline="1000" dirty="0">
                <a:latin typeface="宋体" panose="02010600030101010101" pitchFamily="2" charset="-122"/>
                <a:cs typeface="宋体" panose="02010600030101010101" pitchFamily="2" charset="-122"/>
              </a:rPr>
              <a:t>LR</a:t>
            </a:r>
            <a:r>
              <a:rPr sz="3525" b="1" spc="75" baseline="1000" dirty="0">
                <a:latin typeface="黑体" panose="02010609060101010101" charset="-122"/>
                <a:cs typeface="黑体" panose="02010609060101010101" charset="-122"/>
              </a:rPr>
              <a:t>分析方法中，分析程序使用一个</a:t>
            </a:r>
            <a:r>
              <a:rPr sz="3525" b="1" spc="75" baseline="1000" dirty="0">
                <a:solidFill>
                  <a:srgbClr val="0000FF"/>
                </a:solidFill>
                <a:latin typeface="黑体" panose="02010609060101010101" charset="-122"/>
                <a:cs typeface="黑体" panose="02010609060101010101" charset="-122"/>
              </a:rPr>
              <a:t>栈</a:t>
            </a:r>
            <a:r>
              <a:rPr sz="3525" b="1" spc="67" baseline="1000" dirty="0">
                <a:latin typeface="黑体" panose="02010609060101010101" charset="-122"/>
                <a:cs typeface="黑体" panose="02010609060101010101" charset="-122"/>
              </a:rPr>
              <a:t>来存放已经分析过 </a:t>
            </a:r>
            <a:r>
              <a:rPr sz="2350" b="1" spc="50" dirty="0">
                <a:latin typeface="黑体" panose="02010609060101010101" charset="-122"/>
                <a:cs typeface="黑体" panose="02010609060101010101" charset="-122"/>
              </a:rPr>
              <a:t>的子树的信息。</a:t>
            </a:r>
            <a:endParaRPr sz="2350">
              <a:latin typeface="黑体" panose="02010609060101010101" charset="-122"/>
              <a:cs typeface="黑体" panose="02010609060101010101" charset="-122"/>
            </a:endParaRPr>
          </a:p>
          <a:p>
            <a:pPr marL="755015" marR="6350" lvl="1" indent="-285750">
              <a:lnSpc>
                <a:spcPct val="102000"/>
              </a:lnSpc>
              <a:spcBef>
                <a:spcPts val="56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分析树中某结点的</a:t>
            </a:r>
            <a:r>
              <a:rPr sz="3525" b="1" spc="75" baseline="1000" dirty="0">
                <a:solidFill>
                  <a:srgbClr val="0000FF"/>
                </a:solidFill>
                <a:latin typeface="黑体" panose="02010609060101010101" charset="-122"/>
                <a:cs typeface="黑体" panose="02010609060101010101" charset="-122"/>
              </a:rPr>
              <a:t>综合属性</a:t>
            </a:r>
            <a:r>
              <a:rPr sz="3525" b="1" spc="67" baseline="1000" dirty="0">
                <a:latin typeface="黑体" panose="02010609060101010101" charset="-122"/>
                <a:cs typeface="黑体" panose="02010609060101010101" charset="-122"/>
              </a:rPr>
              <a:t>由其子结点的属性值计算得 </a:t>
            </a:r>
            <a:r>
              <a:rPr sz="2350" b="1" spc="40" dirty="0">
                <a:latin typeface="黑体" panose="02010609060101010101" charset="-122"/>
                <a:cs typeface="黑体" panose="02010609060101010101" charset="-122"/>
              </a:rPr>
              <a:t>到</a:t>
            </a:r>
            <a:endParaRPr sz="2350">
              <a:latin typeface="黑体" panose="02010609060101010101" charset="-122"/>
              <a:cs typeface="黑体" panose="02010609060101010101" charset="-122"/>
            </a:endParaRPr>
          </a:p>
          <a:p>
            <a:pPr marL="755650" lvl="1" indent="-286385">
              <a:lnSpc>
                <a:spcPct val="100000"/>
              </a:lnSpc>
              <a:spcBef>
                <a:spcPts val="710"/>
              </a:spcBef>
              <a:buClr>
                <a:srgbClr val="0000FF"/>
              </a:buClr>
              <a:buSzPct val="72000"/>
              <a:buFont typeface="Wingdings" panose="05000000000000000000"/>
              <a:buChar char=""/>
              <a:tabLst>
                <a:tab pos="755650" algn="l"/>
              </a:tabLst>
            </a:pPr>
            <a:r>
              <a:rPr sz="3525" b="1" spc="37" baseline="1000" dirty="0">
                <a:latin typeface="宋体" panose="02010600030101010101" pitchFamily="2" charset="-122"/>
                <a:cs typeface="宋体" panose="02010600030101010101" pitchFamily="2" charset="-122"/>
              </a:rPr>
              <a:t>LR</a:t>
            </a:r>
            <a:r>
              <a:rPr sz="3525" b="1" spc="75" baseline="1000" dirty="0">
                <a:latin typeface="黑体" panose="02010609060101010101" charset="-122"/>
                <a:cs typeface="黑体" panose="02010609060101010101" charset="-122"/>
              </a:rPr>
              <a:t>分析程序在分析输入符号串的</a:t>
            </a:r>
            <a:r>
              <a:rPr sz="3525" b="1" spc="75" baseline="1000" dirty="0">
                <a:solidFill>
                  <a:srgbClr val="0000FF"/>
                </a:solidFill>
                <a:latin typeface="黑体" panose="02010609060101010101" charset="-122"/>
                <a:cs typeface="黑体" panose="02010609060101010101" charset="-122"/>
              </a:rPr>
              <a:t>同时</a:t>
            </a:r>
            <a:r>
              <a:rPr sz="3525" b="1" spc="75" baseline="1000" dirty="0">
                <a:latin typeface="黑体" panose="02010609060101010101" charset="-122"/>
                <a:cs typeface="黑体" panose="02010609060101010101" charset="-122"/>
              </a:rPr>
              <a:t>可以计算综合属性</a:t>
            </a:r>
            <a:endParaRPr sz="3525" baseline="1000">
              <a:latin typeface="黑体" panose="02010609060101010101" charset="-122"/>
              <a:cs typeface="黑体" panose="02010609060101010101" charset="-122"/>
            </a:endParaRPr>
          </a:p>
          <a:p>
            <a:pPr marL="355600" indent="-342900">
              <a:lnSpc>
                <a:spcPct val="100000"/>
              </a:lnSpc>
              <a:spcBef>
                <a:spcPts val="67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考虑</a:t>
            </a:r>
            <a:endParaRPr sz="4125" baseline="1000">
              <a:latin typeface="黑体" panose="02010609060101010101" charset="-122"/>
              <a:cs typeface="黑体" panose="02010609060101010101" charset="-122"/>
            </a:endParaRPr>
          </a:p>
          <a:p>
            <a:pPr marL="755650" lvl="1" indent="-286385">
              <a:lnSpc>
                <a:spcPct val="100000"/>
              </a:lnSpc>
              <a:spcBef>
                <a:spcPts val="70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如何</a:t>
            </a:r>
            <a:r>
              <a:rPr sz="3525" b="1" spc="75" baseline="1000" dirty="0">
                <a:solidFill>
                  <a:srgbClr val="0000FF"/>
                </a:solidFill>
                <a:latin typeface="黑体" panose="02010609060101010101" charset="-122"/>
                <a:cs typeface="黑体" panose="02010609060101010101" charset="-122"/>
              </a:rPr>
              <a:t>保存</a:t>
            </a:r>
            <a:r>
              <a:rPr sz="3525" b="1" spc="75" baseline="1000" dirty="0">
                <a:latin typeface="黑体" panose="02010609060101010101" charset="-122"/>
                <a:cs typeface="黑体" panose="02010609060101010101" charset="-122"/>
              </a:rPr>
              <a:t>文法符号的综合</a:t>
            </a:r>
            <a:r>
              <a:rPr sz="3525" b="1" spc="75" baseline="1000" dirty="0">
                <a:solidFill>
                  <a:srgbClr val="0000FF"/>
                </a:solidFill>
                <a:latin typeface="黑体" panose="02010609060101010101" charset="-122"/>
                <a:cs typeface="黑体" panose="02010609060101010101" charset="-122"/>
              </a:rPr>
              <a:t>属性值</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650" lvl="1" indent="-286385">
              <a:lnSpc>
                <a:spcPct val="100000"/>
              </a:lnSpc>
              <a:spcBef>
                <a:spcPts val="5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保存属性值的</a:t>
            </a:r>
            <a:r>
              <a:rPr sz="3525" b="1" spc="75" baseline="1000" dirty="0">
                <a:solidFill>
                  <a:srgbClr val="0000FF"/>
                </a:solidFill>
                <a:latin typeface="黑体" panose="02010609060101010101" charset="-122"/>
                <a:cs typeface="黑体" panose="02010609060101010101" charset="-122"/>
              </a:rPr>
              <a:t>数据结构</a:t>
            </a:r>
            <a:r>
              <a:rPr sz="3525" b="1" spc="75" baseline="1000" dirty="0">
                <a:latin typeface="黑体" panose="02010609060101010101" charset="-122"/>
                <a:cs typeface="黑体" panose="02010609060101010101" charset="-122"/>
              </a:rPr>
              <a:t>怎样与</a:t>
            </a:r>
            <a:r>
              <a:rPr sz="3525" b="1" spc="75" baseline="1000" dirty="0">
                <a:solidFill>
                  <a:srgbClr val="0000FF"/>
                </a:solidFill>
                <a:latin typeface="黑体" panose="02010609060101010101" charset="-122"/>
                <a:cs typeface="黑体" panose="02010609060101010101" charset="-122"/>
              </a:rPr>
              <a:t>分析栈相联系</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015" marR="6350" lvl="1" indent="-285750">
              <a:lnSpc>
                <a:spcPct val="101000"/>
              </a:lnSpc>
              <a:spcBef>
                <a:spcPts val="650"/>
              </a:spcBef>
              <a:buSzPct val="72000"/>
              <a:buFont typeface="Wingdings" panose="05000000000000000000"/>
              <a:buChar char=""/>
              <a:tabLst>
                <a:tab pos="755650" algn="l"/>
              </a:tabLst>
            </a:pPr>
            <a:r>
              <a:rPr sz="3525" b="1" spc="75" baseline="1000" dirty="0">
                <a:solidFill>
                  <a:srgbClr val="0000FF"/>
                </a:solidFill>
                <a:latin typeface="黑体" panose="02010609060101010101" charset="-122"/>
                <a:cs typeface="黑体" panose="02010609060101010101" charset="-122"/>
              </a:rPr>
              <a:t>怎样保证</a:t>
            </a:r>
            <a:r>
              <a:rPr sz="3525" b="1" spc="67" baseline="1000" dirty="0">
                <a:latin typeface="黑体" panose="02010609060101010101" charset="-122"/>
                <a:cs typeface="黑体" panose="02010609060101010101" charset="-122"/>
              </a:rPr>
              <a:t>：每当进行归约时，由栈中正在归约的产生式 </a:t>
            </a:r>
            <a:r>
              <a:rPr sz="2350" b="1" spc="50" dirty="0">
                <a:latin typeface="黑体" panose="02010609060101010101" charset="-122"/>
                <a:cs typeface="黑体" panose="02010609060101010101" charset="-122"/>
              </a:rPr>
              <a:t>右部符号的属性值计算其左部符号的综合属性值。</a:t>
            </a:r>
            <a:endParaRPr sz="2350">
              <a:latin typeface="黑体" panose="02010609060101010101" charset="-122"/>
              <a:cs typeface="黑体" panose="0201060906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60189"/>
            <a:ext cx="2573655" cy="623570"/>
          </a:xfrm>
          <a:prstGeom prst="rect">
            <a:avLst/>
          </a:prstGeom>
        </p:spPr>
        <p:txBody>
          <a:bodyPr vert="horz" wrap="square" lIns="0" tIns="15240" rIns="0" bIns="0" rtlCol="0">
            <a:spAutoFit/>
          </a:bodyPr>
          <a:lstStyle/>
          <a:p>
            <a:pPr marL="12700">
              <a:lnSpc>
                <a:spcPct val="100000"/>
              </a:lnSpc>
              <a:spcBef>
                <a:spcPts val="120"/>
              </a:spcBef>
            </a:pPr>
            <a:r>
              <a:rPr sz="3900" spc="90" dirty="0"/>
              <a:t>修改分析栈</a:t>
            </a:r>
            <a:endParaRPr sz="3900"/>
          </a:p>
        </p:txBody>
      </p:sp>
      <p:sp>
        <p:nvSpPr>
          <p:cNvPr id="6" name="object 6"/>
          <p:cNvSpPr txBox="1"/>
          <p:nvPr/>
        </p:nvSpPr>
        <p:spPr>
          <a:xfrm>
            <a:off x="688340" y="951951"/>
            <a:ext cx="7526655" cy="1558925"/>
          </a:xfrm>
          <a:prstGeom prst="rect">
            <a:avLst/>
          </a:prstGeom>
        </p:spPr>
        <p:txBody>
          <a:bodyPr vert="horz" wrap="square" lIns="0" tIns="99695" rIns="0" bIns="0" rtlCol="0">
            <a:spAutoFit/>
          </a:bodyPr>
          <a:lstStyle/>
          <a:p>
            <a:pPr marL="12700">
              <a:lnSpc>
                <a:spcPct val="100000"/>
              </a:lnSpc>
              <a:spcBef>
                <a:spcPts val="785"/>
              </a:spcBef>
            </a:pPr>
            <a:r>
              <a:rPr sz="2750" b="1" spc="45" dirty="0">
                <a:latin typeface="黑体" panose="02010609060101010101" charset="-122"/>
                <a:cs typeface="黑体" panose="02010609060101010101" charset="-122"/>
              </a:rPr>
              <a:t>目的：使之能够保存综合属性</a:t>
            </a:r>
            <a:endParaRPr sz="2750">
              <a:latin typeface="黑体" panose="02010609060101010101" charset="-122"/>
              <a:cs typeface="黑体" panose="02010609060101010101" charset="-122"/>
            </a:endParaRPr>
          </a:p>
          <a:p>
            <a:pPr marL="12700" marR="5080">
              <a:lnSpc>
                <a:spcPts val="4100"/>
              </a:lnSpc>
              <a:spcBef>
                <a:spcPts val="150"/>
              </a:spcBef>
            </a:pPr>
            <a:r>
              <a:rPr sz="2750" b="1" spc="45" dirty="0">
                <a:latin typeface="黑体" panose="02010609060101010101" charset="-122"/>
                <a:cs typeface="黑体" panose="02010609060101010101" charset="-122"/>
              </a:rPr>
              <a:t>做法：在分析栈中</a:t>
            </a:r>
            <a:r>
              <a:rPr sz="2750" b="1" spc="45" dirty="0">
                <a:solidFill>
                  <a:srgbClr val="0000FF"/>
                </a:solidFill>
                <a:latin typeface="黑体" panose="02010609060101010101" charset="-122"/>
                <a:cs typeface="黑体" panose="02010609060101010101" charset="-122"/>
              </a:rPr>
              <a:t>增加一个域</a:t>
            </a:r>
            <a:r>
              <a:rPr sz="2750" b="1" spc="45" dirty="0">
                <a:latin typeface="黑体" panose="02010609060101010101" charset="-122"/>
                <a:cs typeface="黑体" panose="02010609060101010101" charset="-122"/>
              </a:rPr>
              <a:t>，存放综合属性值 例：带有综合属性域的分析栈</a:t>
            </a:r>
            <a:endParaRPr sz="2750">
              <a:latin typeface="黑体" panose="02010609060101010101" charset="-122"/>
              <a:cs typeface="黑体" panose="02010609060101010101" charset="-122"/>
            </a:endParaRPr>
          </a:p>
        </p:txBody>
      </p:sp>
      <p:sp>
        <p:nvSpPr>
          <p:cNvPr id="7" name="object 7"/>
          <p:cNvSpPr txBox="1"/>
          <p:nvPr/>
        </p:nvSpPr>
        <p:spPr>
          <a:xfrm>
            <a:off x="3736340" y="2708786"/>
            <a:ext cx="5020310" cy="2825750"/>
          </a:xfrm>
          <a:prstGeom prst="rect">
            <a:avLst/>
          </a:prstGeom>
        </p:spPr>
        <p:txBody>
          <a:bodyPr vert="horz" wrap="square" lIns="0" tIns="99695" rIns="0" bIns="0" rtlCol="0">
            <a:spAutoFit/>
          </a:bodyPr>
          <a:lstStyle/>
          <a:p>
            <a:pPr marL="355600" indent="-342900">
              <a:lnSpc>
                <a:spcPct val="100000"/>
              </a:lnSpc>
              <a:spcBef>
                <a:spcPts val="785"/>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栈由一对数组</a:t>
            </a:r>
            <a:r>
              <a:rPr sz="4125" b="1" spc="30" baseline="1000" dirty="0">
                <a:latin typeface="宋体" panose="02010600030101010101" pitchFamily="2" charset="-122"/>
                <a:cs typeface="宋体" panose="02010600030101010101" pitchFamily="2" charset="-122"/>
              </a:rPr>
              <a:t>state</a:t>
            </a:r>
            <a:r>
              <a:rPr sz="4125" b="1" spc="67" baseline="1000" dirty="0">
                <a:latin typeface="黑体" panose="02010609060101010101" charset="-122"/>
                <a:cs typeface="黑体" panose="02010609060101010101" charset="-122"/>
              </a:rPr>
              <a:t>和</a:t>
            </a:r>
            <a:r>
              <a:rPr sz="4125" b="1" spc="30" baseline="1000" dirty="0">
                <a:latin typeface="宋体" panose="02010600030101010101" pitchFamily="2" charset="-122"/>
                <a:cs typeface="宋体" panose="02010600030101010101" pitchFamily="2" charset="-122"/>
              </a:rPr>
              <a:t>val</a:t>
            </a:r>
            <a:r>
              <a:rPr sz="4125" b="1" spc="67" baseline="1000" dirty="0">
                <a:latin typeface="黑体" panose="02010609060101010101" charset="-122"/>
                <a:cs typeface="黑体" panose="02010609060101010101" charset="-122"/>
              </a:rPr>
              <a:t>实现</a:t>
            </a:r>
            <a:endParaRPr sz="4125" baseline="1000">
              <a:latin typeface="黑体" panose="02010609060101010101" charset="-122"/>
              <a:cs typeface="黑体" panose="02010609060101010101" charset="-122"/>
            </a:endParaRPr>
          </a:p>
          <a:p>
            <a:pPr marL="355600" marR="5080" indent="-342900">
              <a:lnSpc>
                <a:spcPct val="102000"/>
              </a:lnSpc>
              <a:spcBef>
                <a:spcPts val="605"/>
              </a:spcBef>
              <a:buClr>
                <a:srgbClr val="0099CC"/>
              </a:buClr>
              <a:buSzPct val="73000"/>
              <a:buFont typeface="Arial" panose="020B0604020202020204"/>
              <a:buChar char="■"/>
              <a:tabLst>
                <a:tab pos="354965" algn="l"/>
                <a:tab pos="355600" algn="l"/>
              </a:tabLst>
            </a:pPr>
            <a:r>
              <a:rPr sz="4125" b="1" spc="30" baseline="1000" dirty="0">
                <a:latin typeface="宋体" panose="02010600030101010101" pitchFamily="2" charset="-122"/>
                <a:cs typeface="宋体" panose="02010600030101010101" pitchFamily="2" charset="-122"/>
              </a:rPr>
              <a:t>state</a:t>
            </a:r>
            <a:r>
              <a:rPr sz="4125" b="1" spc="67" baseline="1000" dirty="0">
                <a:latin typeface="黑体" panose="02010609060101010101" charset="-122"/>
                <a:cs typeface="黑体" panose="02010609060101010101" charset="-122"/>
              </a:rPr>
              <a:t>元素是指向</a:t>
            </a:r>
            <a:r>
              <a:rPr sz="4125" b="1" spc="30" baseline="1000" dirty="0">
                <a:latin typeface="宋体" panose="02010600030101010101" pitchFamily="2" charset="-122"/>
                <a:cs typeface="宋体" panose="02010600030101010101" pitchFamily="2" charset="-122"/>
              </a:rPr>
              <a:t>LR(1)</a:t>
            </a:r>
            <a:r>
              <a:rPr sz="4125" b="1" spc="67" baseline="1000" dirty="0">
                <a:latin typeface="黑体" panose="02010609060101010101" charset="-122"/>
                <a:cs typeface="黑体" panose="02010609060101010101" charset="-122"/>
              </a:rPr>
              <a:t>分析表 </a:t>
            </a:r>
            <a:r>
              <a:rPr sz="2750" b="1" spc="45" dirty="0">
                <a:latin typeface="黑体" panose="02010609060101010101" charset="-122"/>
                <a:cs typeface="黑体" panose="02010609060101010101" charset="-122"/>
              </a:rPr>
              <a:t>中状态的指针（或索引）</a:t>
            </a:r>
            <a:endParaRPr sz="2750">
              <a:latin typeface="黑体" panose="02010609060101010101" charset="-122"/>
              <a:cs typeface="黑体" panose="02010609060101010101" charset="-122"/>
            </a:endParaRPr>
          </a:p>
          <a:p>
            <a:pPr marL="355600" marR="7620" indent="-342900">
              <a:lnSpc>
                <a:spcPct val="101000"/>
              </a:lnSpc>
              <a:spcBef>
                <a:spcPts val="715"/>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如果</a:t>
            </a:r>
            <a:r>
              <a:rPr sz="4125" b="1" spc="30" baseline="1000" dirty="0">
                <a:latin typeface="宋体" panose="02010600030101010101" pitchFamily="2" charset="-122"/>
                <a:cs typeface="宋体" panose="02010600030101010101" pitchFamily="2" charset="-122"/>
              </a:rPr>
              <a:t>state[i]</a:t>
            </a:r>
            <a:r>
              <a:rPr sz="4125" b="1" spc="67" baseline="1000" dirty="0">
                <a:latin typeface="黑体" panose="02010609060101010101" charset="-122"/>
                <a:cs typeface="黑体" panose="02010609060101010101" charset="-122"/>
              </a:rPr>
              <a:t>保存对应符号</a:t>
            </a:r>
            <a:r>
              <a:rPr sz="4125" b="1" spc="15" baseline="1000" dirty="0">
                <a:latin typeface="宋体" panose="02010600030101010101" pitchFamily="2" charset="-122"/>
                <a:cs typeface="宋体" panose="02010600030101010101" pitchFamily="2" charset="-122"/>
              </a:rPr>
              <a:t>A  </a:t>
            </a:r>
            <a:r>
              <a:rPr sz="2750" b="1" spc="45" dirty="0">
                <a:latin typeface="黑体" panose="02010609060101010101" charset="-122"/>
                <a:cs typeface="黑体" panose="02010609060101010101" charset="-122"/>
              </a:rPr>
              <a:t>的状态，</a:t>
            </a:r>
            <a:r>
              <a:rPr sz="2750" b="1" spc="20" dirty="0">
                <a:latin typeface="宋体" panose="02010600030101010101" pitchFamily="2" charset="-122"/>
                <a:cs typeface="宋体" panose="02010600030101010101" pitchFamily="2" charset="-122"/>
              </a:rPr>
              <a:t>val[i]</a:t>
            </a:r>
            <a:r>
              <a:rPr sz="2750" b="1" spc="45" dirty="0">
                <a:latin typeface="黑体" panose="02010609060101010101" charset="-122"/>
                <a:cs typeface="黑体" panose="02010609060101010101" charset="-122"/>
              </a:rPr>
              <a:t>中就存放分析 </a:t>
            </a:r>
            <a:r>
              <a:rPr sz="2750" b="1" spc="45" dirty="0">
                <a:latin typeface="黑体" panose="02010609060101010101" charset="-122"/>
                <a:cs typeface="黑体" panose="02010609060101010101" charset="-122"/>
              </a:rPr>
              <a:t>树中与结点</a:t>
            </a:r>
            <a:r>
              <a:rPr sz="2750" b="1" spc="20" dirty="0">
                <a:latin typeface="宋体" panose="02010600030101010101" pitchFamily="2" charset="-122"/>
                <a:cs typeface="宋体" panose="02010600030101010101" pitchFamily="2" charset="-122"/>
              </a:rPr>
              <a:t>A</a:t>
            </a:r>
            <a:r>
              <a:rPr sz="2750" b="1" spc="45" dirty="0">
                <a:latin typeface="黑体" panose="02010609060101010101" charset="-122"/>
                <a:cs typeface="黑体" panose="02010609060101010101" charset="-122"/>
              </a:rPr>
              <a:t>对应的属性值。</a:t>
            </a:r>
            <a:endParaRPr sz="2750">
              <a:latin typeface="黑体" panose="02010609060101010101" charset="-122"/>
              <a:cs typeface="黑体" panose="02010609060101010101" charset="-122"/>
            </a:endParaRPr>
          </a:p>
        </p:txBody>
      </p:sp>
      <p:sp>
        <p:nvSpPr>
          <p:cNvPr id="8" name="object 8"/>
          <p:cNvSpPr txBox="1"/>
          <p:nvPr/>
        </p:nvSpPr>
        <p:spPr>
          <a:xfrm>
            <a:off x="688340" y="5646206"/>
            <a:ext cx="6775450" cy="986790"/>
          </a:xfrm>
          <a:prstGeom prst="rect">
            <a:avLst/>
          </a:prstGeom>
        </p:spPr>
        <p:txBody>
          <a:bodyPr vert="horz" wrap="square" lIns="0" tIns="106680" rIns="0" bIns="0" rtlCol="0">
            <a:spAutoFit/>
          </a:bodyPr>
          <a:lstStyle/>
          <a:p>
            <a:pPr marL="355600" indent="-342900">
              <a:lnSpc>
                <a:spcPct val="100000"/>
              </a:lnSpc>
              <a:spcBef>
                <a:spcPts val="840"/>
              </a:spcBef>
              <a:buClr>
                <a:srgbClr val="0099CC"/>
              </a:buClr>
              <a:buSzPct val="73000"/>
              <a:buFont typeface="Arial" panose="020B0604020202020204"/>
              <a:buChar char="■"/>
              <a:tabLst>
                <a:tab pos="354965" algn="l"/>
                <a:tab pos="355600" algn="l"/>
              </a:tabLst>
            </a:pPr>
            <a:r>
              <a:rPr sz="4125" b="1" spc="67" baseline="1000" dirty="0">
                <a:solidFill>
                  <a:srgbClr val="0000FF"/>
                </a:solidFill>
                <a:latin typeface="黑体" panose="02010609060101010101" charset="-122"/>
                <a:cs typeface="黑体" panose="02010609060101010101" charset="-122"/>
              </a:rPr>
              <a:t>假设</a:t>
            </a:r>
            <a:r>
              <a:rPr sz="4125" b="1" spc="67" baseline="1000" dirty="0">
                <a:latin typeface="黑体" panose="02010609060101010101" charset="-122"/>
                <a:cs typeface="黑体" panose="02010609060101010101" charset="-122"/>
              </a:rPr>
              <a:t>综合属性刚好在每次归约前计算</a:t>
            </a:r>
            <a:endParaRPr sz="4125" baseline="1000">
              <a:latin typeface="黑体" panose="02010609060101010101" charset="-122"/>
              <a:cs typeface="黑体" panose="02010609060101010101" charset="-122"/>
            </a:endParaRPr>
          </a:p>
          <a:p>
            <a:pPr marL="469900">
              <a:lnSpc>
                <a:spcPct val="100000"/>
              </a:lnSpc>
              <a:spcBef>
                <a:spcPts val="650"/>
              </a:spcBef>
            </a:pPr>
            <a:r>
              <a:rPr sz="2400" b="1" spc="10" dirty="0">
                <a:latin typeface="Times New Roman" panose="02020603050405020304"/>
                <a:cs typeface="Times New Roman" panose="02020603050405020304"/>
              </a:rPr>
              <a:t>A</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XYZ</a:t>
            </a:r>
            <a:r>
              <a:rPr sz="2400" b="1" spc="-3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对应的语义规则</a:t>
            </a:r>
            <a:r>
              <a:rPr sz="3525" b="1" spc="780" baseline="1000" dirty="0">
                <a:latin typeface="黑体" panose="02010609060101010101" charset="-122"/>
                <a:cs typeface="黑体" panose="02010609060101010101" charset="-122"/>
              </a:rPr>
              <a:t>是</a:t>
            </a:r>
            <a:r>
              <a:rPr sz="2400" b="1" dirty="0">
                <a:latin typeface="Times New Roman" panose="02020603050405020304"/>
                <a:cs typeface="Times New Roman" panose="02020603050405020304"/>
              </a:rPr>
              <a:t>A.a=</a:t>
            </a:r>
            <a:r>
              <a:rPr sz="3525" b="1" baseline="1000" dirty="0">
                <a:latin typeface="Symbol" panose="05050102010706020507"/>
                <a:cs typeface="Symbol" panose="05050102010706020507"/>
              </a:rPr>
              <a:t></a:t>
            </a:r>
            <a:r>
              <a:rPr sz="2400" b="1" dirty="0">
                <a:latin typeface="Times New Roman" panose="02020603050405020304"/>
                <a:cs typeface="Times New Roman" panose="02020603050405020304"/>
              </a:rPr>
              <a:t>(X.x,</a:t>
            </a:r>
            <a:r>
              <a:rPr sz="2400" b="1" spc="-110" dirty="0">
                <a:latin typeface="Times New Roman" panose="02020603050405020304"/>
                <a:cs typeface="Times New Roman" panose="02020603050405020304"/>
              </a:rPr>
              <a:t> </a:t>
            </a:r>
            <a:r>
              <a:rPr sz="2400" b="1" spc="-90" dirty="0">
                <a:latin typeface="Times New Roman" panose="02020603050405020304"/>
                <a:cs typeface="Times New Roman" panose="02020603050405020304"/>
              </a:rPr>
              <a:t>Y.y,</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Z.z)</a:t>
            </a:r>
            <a:endParaRPr sz="2400">
              <a:latin typeface="Times New Roman" panose="02020603050405020304"/>
              <a:cs typeface="Times New Roman" panose="02020603050405020304"/>
            </a:endParaRPr>
          </a:p>
        </p:txBody>
      </p:sp>
      <p:graphicFrame>
        <p:nvGraphicFramePr>
          <p:cNvPr id="9" name="object 9"/>
          <p:cNvGraphicFramePr>
            <a:graphicFrameLocks noGrp="1"/>
          </p:cNvGraphicFramePr>
          <p:nvPr/>
        </p:nvGraphicFramePr>
        <p:xfrm>
          <a:off x="1646238" y="2941637"/>
          <a:ext cx="1516380" cy="2092325"/>
        </p:xfrm>
        <a:graphic>
          <a:graphicData uri="http://schemas.openxmlformats.org/drawingml/2006/table">
            <a:tbl>
              <a:tblPr firstRow="1" bandRow="1">
                <a:tableStyleId>{2D5ABB26-0587-4C30-8999-92F81FD0307C}</a:tableStyleId>
              </a:tblPr>
              <a:tblGrid>
                <a:gridCol w="751205"/>
                <a:gridCol w="751205"/>
              </a:tblGrid>
              <a:tr h="558800">
                <a:tc>
                  <a:txBody>
                    <a:bodyPr/>
                    <a:lstStyle/>
                    <a:p>
                      <a:pPr marL="167005">
                        <a:lnSpc>
                          <a:spcPct val="100000"/>
                        </a:lnSpc>
                        <a:spcBef>
                          <a:spcPts val="1040"/>
                        </a:spcBef>
                      </a:pPr>
                      <a:r>
                        <a:rPr sz="2400" b="1" dirty="0">
                          <a:latin typeface="Times New Roman" panose="02020603050405020304"/>
                          <a:cs typeface="Times New Roman" panose="02020603050405020304"/>
                        </a:rPr>
                        <a:t>Sz</a:t>
                      </a:r>
                      <a:endParaRPr sz="2400">
                        <a:latin typeface="Times New Roman" panose="02020603050405020304"/>
                        <a:cs typeface="Times New Roman" panose="02020603050405020304"/>
                      </a:endParaRPr>
                    </a:p>
                  </a:txBody>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2235">
                        <a:lnSpc>
                          <a:spcPct val="100000"/>
                        </a:lnSpc>
                        <a:spcBef>
                          <a:spcPts val="1040"/>
                        </a:spcBef>
                      </a:pPr>
                      <a:r>
                        <a:rPr sz="2400" b="1" spc="-5" dirty="0">
                          <a:latin typeface="Times New Roman" panose="02020603050405020304"/>
                          <a:cs typeface="Times New Roman" panose="02020603050405020304"/>
                        </a:rPr>
                        <a:t>Z.z</a:t>
                      </a:r>
                      <a:endParaRPr sz="2400">
                        <a:latin typeface="Times New Roman" panose="02020603050405020304"/>
                        <a:cs typeface="Times New Roman" panose="02020603050405020304"/>
                      </a:endParaRPr>
                    </a:p>
                  </a:txBody>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167005">
                        <a:lnSpc>
                          <a:spcPct val="100000"/>
                        </a:lnSpc>
                        <a:spcBef>
                          <a:spcPts val="430"/>
                        </a:spcBef>
                      </a:pPr>
                      <a:r>
                        <a:rPr sz="2400" b="1" dirty="0">
                          <a:latin typeface="Times New Roman" panose="02020603050405020304"/>
                          <a:cs typeface="Times New Roman" panose="02020603050405020304"/>
                        </a:rPr>
                        <a:t>Sy</a:t>
                      </a:r>
                      <a:endParaRPr sz="2400">
                        <a:latin typeface="Times New Roman" panose="02020603050405020304"/>
                        <a:cs typeface="Times New Roman" panose="02020603050405020304"/>
                      </a:endParaRPr>
                    </a:p>
                  </a:txBody>
                  <a:tcPr marL="0" marR="0" marT="546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ct val="100000"/>
                        </a:lnSpc>
                        <a:spcBef>
                          <a:spcPts val="430"/>
                        </a:spcBef>
                      </a:pPr>
                      <a:r>
                        <a:rPr sz="2400" b="1" spc="-75" dirty="0">
                          <a:latin typeface="Times New Roman" panose="02020603050405020304"/>
                          <a:cs typeface="Times New Roman" panose="02020603050405020304"/>
                        </a:rPr>
                        <a:t>Y.y</a:t>
                      </a:r>
                      <a:endParaRPr sz="2400">
                        <a:latin typeface="Times New Roman" panose="02020603050405020304"/>
                        <a:cs typeface="Times New Roman" panose="02020603050405020304"/>
                      </a:endParaRPr>
                    </a:p>
                  </a:txBody>
                  <a:tcPr marL="0" marR="0" marT="546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3400">
                <a:tc>
                  <a:txBody>
                    <a:bodyPr/>
                    <a:lstStyle/>
                    <a:p>
                      <a:pPr marL="167005">
                        <a:lnSpc>
                          <a:spcPct val="100000"/>
                        </a:lnSpc>
                        <a:spcBef>
                          <a:spcPts val="525"/>
                        </a:spcBef>
                      </a:pPr>
                      <a:r>
                        <a:rPr sz="2400" b="1" dirty="0">
                          <a:latin typeface="Times New Roman" panose="02020603050405020304"/>
                          <a:cs typeface="Times New Roman" panose="02020603050405020304"/>
                        </a:rPr>
                        <a:t>Sx</a:t>
                      </a:r>
                      <a:endParaRPr sz="2400">
                        <a:latin typeface="Times New Roman" panose="02020603050405020304"/>
                        <a:cs typeface="Times New Roman" panose="02020603050405020304"/>
                      </a:endParaRPr>
                    </a:p>
                  </a:txBody>
                  <a:tcPr marL="0" marR="0" marT="666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9380">
                        <a:lnSpc>
                          <a:spcPct val="100000"/>
                        </a:lnSpc>
                        <a:spcBef>
                          <a:spcPts val="525"/>
                        </a:spcBef>
                      </a:pPr>
                      <a:r>
                        <a:rPr sz="2400" b="1" dirty="0">
                          <a:latin typeface="Times New Roman" panose="02020603050405020304"/>
                          <a:cs typeface="Times New Roman" panose="02020603050405020304"/>
                        </a:rPr>
                        <a:t>X.x</a:t>
                      </a:r>
                      <a:endParaRPr sz="2400">
                        <a:latin typeface="Times New Roman" panose="02020603050405020304"/>
                        <a:cs typeface="Times New Roman" panose="02020603050405020304"/>
                      </a:endParaRPr>
                    </a:p>
                  </a:txBody>
                  <a:tcPr marL="0" marR="0" marT="666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0374">
                <a:tc>
                  <a:txBody>
                    <a:bodyPr/>
                    <a:lstStyle/>
                    <a:p>
                      <a:pPr marL="167005">
                        <a:lnSpc>
                          <a:spcPct val="100000"/>
                        </a:lnSpc>
                        <a:spcBef>
                          <a:spcPts val="6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179705">
                        <a:lnSpc>
                          <a:spcPct val="100000"/>
                        </a:lnSpc>
                        <a:spcBef>
                          <a:spcPts val="6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r>
              <a:tr h="0">
                <a:tc>
                  <a:txBody>
                    <a:bodyPr/>
                    <a:lstStyle/>
                    <a:p>
                      <a:pPr>
                        <a:lnSpc>
                          <a:spcPct val="100000"/>
                        </a:lnSpc>
                      </a:pPr>
                      <a:endParaRPr sz="300">
                        <a:latin typeface="Times New Roman" panose="02020603050405020304"/>
                        <a:cs typeface="Times New Roman" panose="02020603050405020304"/>
                      </a:endParaRPr>
                    </a:p>
                  </a:txBody>
                  <a:tcPr marL="0" marR="0" marT="0" marB="0">
                    <a:lnL w="12700">
                      <a:solidFill>
                        <a:srgbClr val="000000"/>
                      </a:solidFill>
                      <a:prstDash val="solid"/>
                    </a:lnL>
                    <a:lnT w="19050">
                      <a:solidFill>
                        <a:srgbClr val="000000"/>
                      </a:solidFill>
                      <a:prstDash val="solid"/>
                    </a:lnT>
                    <a:lnB w="12700">
                      <a:solidFill>
                        <a:srgbClr val="000000"/>
                      </a:solidFill>
                      <a:prstDash val="solid"/>
                    </a:lnB>
                  </a:tcPr>
                </a:tc>
                <a:tc>
                  <a:txBody>
                    <a:bodyPr/>
                    <a:lstStyle/>
                    <a:p>
                      <a:pPr>
                        <a:lnSpc>
                          <a:spcPct val="100000"/>
                        </a:lnSpc>
                      </a:pPr>
                      <a:endParaRPr sz="300">
                        <a:latin typeface="Times New Roman" panose="02020603050405020304"/>
                        <a:cs typeface="Times New Roman" panose="02020603050405020304"/>
                      </a:endParaRPr>
                    </a:p>
                  </a:txBody>
                  <a:tcPr marL="0" marR="0" marT="0" marB="0">
                    <a:lnR w="12700">
                      <a:solidFill>
                        <a:srgbClr val="000000"/>
                      </a:solidFill>
                      <a:prstDash val="solid"/>
                    </a:lnR>
                    <a:lnT w="19050">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766762" y="2992628"/>
            <a:ext cx="448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top</a:t>
            </a:r>
            <a:endParaRPr sz="2400">
              <a:latin typeface="Times New Roman" panose="02020603050405020304"/>
              <a:cs typeface="Times New Roman" panose="02020603050405020304"/>
            </a:endParaRPr>
          </a:p>
        </p:txBody>
      </p:sp>
      <p:sp>
        <p:nvSpPr>
          <p:cNvPr id="11" name="object 11"/>
          <p:cNvSpPr/>
          <p:nvPr/>
        </p:nvSpPr>
        <p:spPr>
          <a:xfrm>
            <a:off x="1219200" y="3238501"/>
            <a:ext cx="381000" cy="76200"/>
          </a:xfrm>
          <a:custGeom>
            <a:avLst/>
            <a:gdLst/>
            <a:ahLst/>
            <a:cxnLst/>
            <a:rect l="l" t="t" r="r" b="b"/>
            <a:pathLst>
              <a:path w="381000" h="76200">
                <a:moveTo>
                  <a:pt x="304800" y="42862"/>
                </a:moveTo>
                <a:lnTo>
                  <a:pt x="304800" y="76200"/>
                </a:lnTo>
                <a:lnTo>
                  <a:pt x="371475" y="42862"/>
                </a:lnTo>
                <a:lnTo>
                  <a:pt x="304800" y="42862"/>
                </a:lnTo>
                <a:close/>
              </a:path>
              <a:path w="381000" h="76200">
                <a:moveTo>
                  <a:pt x="304800" y="33337"/>
                </a:moveTo>
                <a:lnTo>
                  <a:pt x="304800" y="42862"/>
                </a:lnTo>
                <a:lnTo>
                  <a:pt x="317500" y="42862"/>
                </a:lnTo>
                <a:lnTo>
                  <a:pt x="317500" y="33337"/>
                </a:lnTo>
                <a:lnTo>
                  <a:pt x="304800" y="33337"/>
                </a:lnTo>
                <a:close/>
              </a:path>
              <a:path w="381000" h="76200">
                <a:moveTo>
                  <a:pt x="304800" y="0"/>
                </a:moveTo>
                <a:lnTo>
                  <a:pt x="304800" y="33337"/>
                </a:lnTo>
                <a:lnTo>
                  <a:pt x="317500" y="33337"/>
                </a:lnTo>
                <a:lnTo>
                  <a:pt x="317500" y="42862"/>
                </a:lnTo>
                <a:lnTo>
                  <a:pt x="371477" y="42861"/>
                </a:lnTo>
                <a:lnTo>
                  <a:pt x="381000" y="38100"/>
                </a:lnTo>
                <a:lnTo>
                  <a:pt x="304800" y="0"/>
                </a:lnTo>
                <a:close/>
              </a:path>
              <a:path w="381000" h="76200">
                <a:moveTo>
                  <a:pt x="0" y="33336"/>
                </a:moveTo>
                <a:lnTo>
                  <a:pt x="0" y="42861"/>
                </a:lnTo>
                <a:lnTo>
                  <a:pt x="304800" y="42862"/>
                </a:lnTo>
                <a:lnTo>
                  <a:pt x="304800" y="33337"/>
                </a:lnTo>
                <a:lnTo>
                  <a:pt x="0" y="33336"/>
                </a:lnTo>
                <a:close/>
              </a:path>
            </a:pathLst>
          </a:custGeom>
          <a:solidFill>
            <a:srgbClr val="000000"/>
          </a:solidFill>
        </p:spPr>
        <p:txBody>
          <a:bodyPr wrap="square" lIns="0" tIns="0" rIns="0" bIns="0" rtlCol="0"/>
          <a:lstStyle/>
          <a:p/>
        </p:txBody>
      </p:sp>
      <p:sp>
        <p:nvSpPr>
          <p:cNvPr id="12" name="object 12"/>
          <p:cNvSpPr txBox="1"/>
          <p:nvPr/>
        </p:nvSpPr>
        <p:spPr>
          <a:xfrm>
            <a:off x="1712912" y="4973828"/>
            <a:ext cx="1329690" cy="391160"/>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2400" b="1" dirty="0">
                <a:latin typeface="Times New Roman" panose="02020603050405020304"/>
                <a:cs typeface="Times New Roman" panose="02020603050405020304"/>
              </a:rPr>
              <a:t>state	val</a:t>
            </a:r>
            <a:endParaRPr sz="2400">
              <a:latin typeface="Times New Roman" panose="02020603050405020304"/>
              <a:cs typeface="Times New Roman" panose="020206030504050203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53</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29709"/>
            <a:ext cx="3082925" cy="623570"/>
          </a:xfrm>
          <a:prstGeom prst="rect">
            <a:avLst/>
          </a:prstGeom>
        </p:spPr>
        <p:txBody>
          <a:bodyPr vert="horz" wrap="square" lIns="0" tIns="15240" rIns="0" bIns="0" rtlCol="0">
            <a:spAutoFit/>
          </a:bodyPr>
          <a:lstStyle/>
          <a:p>
            <a:pPr marL="12700">
              <a:lnSpc>
                <a:spcPct val="100000"/>
              </a:lnSpc>
              <a:spcBef>
                <a:spcPts val="120"/>
              </a:spcBef>
            </a:pPr>
            <a:r>
              <a:rPr sz="3900" spc="90" dirty="0"/>
              <a:t>修改分析程序</a:t>
            </a:r>
            <a:endParaRPr sz="3900"/>
          </a:p>
        </p:txBody>
      </p:sp>
      <p:sp>
        <p:nvSpPr>
          <p:cNvPr id="6" name="object 6"/>
          <p:cNvSpPr txBox="1"/>
          <p:nvPr/>
        </p:nvSpPr>
        <p:spPr>
          <a:xfrm>
            <a:off x="562927" y="1097854"/>
            <a:ext cx="7512684" cy="5054600"/>
          </a:xfrm>
          <a:prstGeom prst="rect">
            <a:avLst/>
          </a:prstGeom>
        </p:spPr>
        <p:txBody>
          <a:bodyPr vert="horz" wrap="square" lIns="0" tIns="100965" rIns="0" bIns="0" rtlCol="0">
            <a:spAutoFit/>
          </a:bodyPr>
          <a:lstStyle/>
          <a:p>
            <a:pPr marL="355600" indent="-342900">
              <a:lnSpc>
                <a:spcPct val="100000"/>
              </a:lnSpc>
              <a:spcBef>
                <a:spcPts val="7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对于终结符号</a:t>
            </a:r>
            <a:endParaRPr sz="4125" baseline="1000">
              <a:latin typeface="黑体" panose="02010609060101010101" charset="-122"/>
              <a:cs typeface="黑体" panose="02010609060101010101" charset="-122"/>
            </a:endParaRPr>
          </a:p>
          <a:p>
            <a:pPr marL="831850" lvl="1" indent="-285750">
              <a:lnSpc>
                <a:spcPct val="100000"/>
              </a:lnSpc>
              <a:spcBef>
                <a:spcPts val="605"/>
              </a:spcBef>
              <a:buClr>
                <a:srgbClr val="0000FF"/>
              </a:buClr>
              <a:buSzPct val="72000"/>
              <a:buFont typeface="Wingdings" panose="05000000000000000000"/>
              <a:buChar char=""/>
              <a:tabLst>
                <a:tab pos="831850" algn="l"/>
              </a:tabLst>
            </a:pPr>
            <a:r>
              <a:rPr sz="3525" b="1" spc="75" baseline="1000" dirty="0">
                <a:latin typeface="黑体" panose="02010609060101010101" charset="-122"/>
                <a:cs typeface="黑体" panose="02010609060101010101" charset="-122"/>
              </a:rPr>
              <a:t>其综合属性值由词法分析程序产生</a:t>
            </a:r>
            <a:endParaRPr sz="3525" baseline="1000">
              <a:latin typeface="黑体" panose="02010609060101010101" charset="-122"/>
              <a:cs typeface="黑体" panose="02010609060101010101" charset="-122"/>
            </a:endParaRPr>
          </a:p>
          <a:p>
            <a:pPr marL="831215" marR="2076450" lvl="1" indent="-285750">
              <a:lnSpc>
                <a:spcPts val="2780"/>
              </a:lnSpc>
              <a:spcBef>
                <a:spcPts val="785"/>
              </a:spcBef>
              <a:buClr>
                <a:srgbClr val="0000FF"/>
              </a:buClr>
              <a:buSzPct val="72000"/>
              <a:buFont typeface="Wingdings" panose="05000000000000000000"/>
              <a:buChar char=""/>
              <a:tabLst>
                <a:tab pos="831850" algn="l"/>
              </a:tabLst>
            </a:pPr>
            <a:r>
              <a:rPr sz="3525" b="1" spc="67" baseline="1000" dirty="0">
                <a:latin typeface="黑体" panose="02010609060101010101" charset="-122"/>
                <a:cs typeface="黑体" panose="02010609060101010101" charset="-122"/>
              </a:rPr>
              <a:t>当分析程序执行移进操作时，其属 </a:t>
            </a:r>
            <a:r>
              <a:rPr sz="2350" b="1" spc="50" dirty="0">
                <a:latin typeface="黑体" panose="02010609060101010101" charset="-122"/>
                <a:cs typeface="黑体" panose="02010609060101010101" charset="-122"/>
              </a:rPr>
              <a:t>性值随状态符号一起入栈。</a:t>
            </a:r>
            <a:endParaRPr sz="2350">
              <a:latin typeface="黑体" panose="02010609060101010101" charset="-122"/>
              <a:cs typeface="黑体" panose="02010609060101010101" charset="-122"/>
            </a:endParaRPr>
          </a:p>
          <a:p>
            <a:pPr marL="355600" indent="-342900">
              <a:lnSpc>
                <a:spcPct val="100000"/>
              </a:lnSpc>
              <a:spcBef>
                <a:spcPts val="73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为每个语义规则编写一段代码，以计算属性值</a:t>
            </a:r>
            <a:endParaRPr sz="4125" baseline="1000">
              <a:latin typeface="黑体" panose="02010609060101010101" charset="-122"/>
              <a:cs typeface="黑体" panose="02010609060101010101" charset="-122"/>
            </a:endParaRPr>
          </a:p>
          <a:p>
            <a:pPr marL="355600" indent="-342900">
              <a:lnSpc>
                <a:spcPct val="100000"/>
              </a:lnSpc>
              <a:spcBef>
                <a:spcPts val="54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对每一个产生式</a:t>
            </a:r>
            <a:r>
              <a:rPr sz="2800" b="1" spc="5" dirty="0">
                <a:latin typeface="Times New Roman" panose="02020603050405020304"/>
                <a:cs typeface="Times New Roman" panose="02020603050405020304"/>
              </a:rPr>
              <a:t>A</a:t>
            </a:r>
            <a:r>
              <a:rPr sz="4125" b="1" i="1" spc="7" baseline="1000" dirty="0">
                <a:latin typeface="Symbol" panose="05050102010706020507"/>
                <a:cs typeface="Symbol" panose="05050102010706020507"/>
              </a:rPr>
              <a:t></a:t>
            </a:r>
            <a:r>
              <a:rPr sz="2800" b="1" spc="5" dirty="0">
                <a:latin typeface="Times New Roman" panose="02020603050405020304"/>
                <a:cs typeface="Times New Roman" panose="02020603050405020304"/>
              </a:rPr>
              <a:t>XYZ</a:t>
            </a:r>
            <a:endParaRPr sz="2800">
              <a:latin typeface="Times New Roman" panose="02020603050405020304"/>
              <a:cs typeface="Times New Roman" panose="02020603050405020304"/>
            </a:endParaRPr>
          </a:p>
          <a:p>
            <a:pPr marL="831850" lvl="1" indent="-285750">
              <a:lnSpc>
                <a:spcPct val="100000"/>
              </a:lnSpc>
              <a:spcBef>
                <a:spcPts val="785"/>
              </a:spcBef>
              <a:buClr>
                <a:srgbClr val="0000FF"/>
              </a:buClr>
              <a:buSzPct val="72000"/>
              <a:buFont typeface="Wingdings" panose="05000000000000000000"/>
              <a:buChar char=""/>
              <a:tabLst>
                <a:tab pos="831850" algn="l"/>
              </a:tabLst>
            </a:pPr>
            <a:r>
              <a:rPr sz="3525" b="1" spc="75" baseline="1000" dirty="0">
                <a:latin typeface="黑体" panose="02010609060101010101" charset="-122"/>
                <a:cs typeface="黑体" panose="02010609060101010101" charset="-122"/>
              </a:rPr>
              <a:t>把属性值的计算</a:t>
            </a:r>
            <a:r>
              <a:rPr sz="3525" b="1" spc="75" baseline="1000" dirty="0">
                <a:solidFill>
                  <a:srgbClr val="0000FF"/>
                </a:solidFill>
                <a:latin typeface="黑体" panose="02010609060101010101" charset="-122"/>
                <a:cs typeface="黑体" panose="02010609060101010101" charset="-122"/>
              </a:rPr>
              <a:t>与归约动作联系起来</a:t>
            </a:r>
            <a:endParaRPr sz="3525" baseline="1000">
              <a:latin typeface="黑体" panose="02010609060101010101" charset="-122"/>
              <a:cs typeface="黑体" panose="02010609060101010101" charset="-122"/>
            </a:endParaRPr>
          </a:p>
          <a:p>
            <a:pPr marL="831850" lvl="1" indent="-285750">
              <a:lnSpc>
                <a:spcPct val="100000"/>
              </a:lnSpc>
              <a:spcBef>
                <a:spcPts val="590"/>
              </a:spcBef>
              <a:buClr>
                <a:srgbClr val="0000FF"/>
              </a:buClr>
              <a:buSzPct val="72000"/>
              <a:buFont typeface="Wingdings" panose="05000000000000000000"/>
              <a:buChar char=""/>
              <a:tabLst>
                <a:tab pos="831850" algn="l"/>
              </a:tabLst>
            </a:pPr>
            <a:r>
              <a:rPr sz="3525" b="1" spc="75" baseline="1000" dirty="0">
                <a:latin typeface="黑体" panose="02010609060101010101" charset="-122"/>
                <a:cs typeface="黑体" panose="02010609060101010101" charset="-122"/>
              </a:rPr>
              <a:t>归约前，</a:t>
            </a:r>
            <a:r>
              <a:rPr sz="3525" b="1" spc="75" baseline="1000" dirty="0">
                <a:solidFill>
                  <a:srgbClr val="0000FF"/>
                </a:solidFill>
                <a:latin typeface="黑体" panose="02010609060101010101" charset="-122"/>
                <a:cs typeface="黑体" panose="02010609060101010101" charset="-122"/>
              </a:rPr>
              <a:t>执行</a:t>
            </a:r>
            <a:r>
              <a:rPr sz="3525" b="1" spc="75" baseline="1000" dirty="0">
                <a:latin typeface="黑体" panose="02010609060101010101" charset="-122"/>
                <a:cs typeface="黑体" panose="02010609060101010101" charset="-122"/>
              </a:rPr>
              <a:t>与产生式相关的</a:t>
            </a:r>
            <a:r>
              <a:rPr sz="3525" b="1" spc="75" baseline="1000" dirty="0">
                <a:solidFill>
                  <a:srgbClr val="0000FF"/>
                </a:solidFill>
                <a:latin typeface="黑体" panose="02010609060101010101" charset="-122"/>
                <a:cs typeface="黑体" panose="02010609060101010101" charset="-122"/>
              </a:rPr>
              <a:t>代码段</a:t>
            </a:r>
            <a:endParaRPr sz="3525" baseline="1000">
              <a:latin typeface="黑体" panose="02010609060101010101" charset="-122"/>
              <a:cs typeface="黑体" panose="02010609060101010101" charset="-122"/>
            </a:endParaRPr>
          </a:p>
          <a:p>
            <a:pPr marL="831850" marR="1130300" lvl="1" indent="-831850">
              <a:lnSpc>
                <a:spcPct val="120000"/>
              </a:lnSpc>
              <a:spcBef>
                <a:spcPts val="125"/>
              </a:spcBef>
              <a:buClr>
                <a:srgbClr val="0000FF"/>
              </a:buClr>
              <a:buSzPct val="72000"/>
              <a:buFont typeface="Wingdings" panose="05000000000000000000"/>
              <a:buChar char=""/>
              <a:tabLst>
                <a:tab pos="831850" algn="l"/>
              </a:tabLst>
            </a:pPr>
            <a:r>
              <a:rPr sz="3525" b="1" spc="75" baseline="1000" dirty="0">
                <a:latin typeface="黑体" panose="02010609060101010101" charset="-122"/>
                <a:cs typeface="黑体" panose="02010609060101010101" charset="-122"/>
              </a:rPr>
              <a:t>归约：右部符号的相应状态及其属性出栈 </a:t>
            </a:r>
            <a:r>
              <a:rPr sz="2350" b="1" spc="50" dirty="0">
                <a:latin typeface="黑体" panose="02010609060101010101" charset="-122"/>
                <a:cs typeface="黑体" panose="02010609060101010101" charset="-122"/>
              </a:rPr>
              <a:t>左部符号的相应状态及其属性入栈</a:t>
            </a:r>
            <a:endParaRPr sz="2350">
              <a:latin typeface="黑体" panose="02010609060101010101" charset="-122"/>
              <a:cs typeface="黑体" panose="02010609060101010101" charset="-122"/>
            </a:endParaRPr>
          </a:p>
          <a:p>
            <a:pPr marL="355600" indent="-342900">
              <a:lnSpc>
                <a:spcPct val="100000"/>
              </a:lnSpc>
              <a:spcBef>
                <a:spcPts val="645"/>
              </a:spcBef>
              <a:buClr>
                <a:srgbClr val="0000FF"/>
              </a:buClr>
              <a:buSzPct val="71000"/>
              <a:buFont typeface="Arial" panose="020B0604020202020204"/>
              <a:buChar char="■"/>
              <a:tabLst>
                <a:tab pos="354965" algn="l"/>
                <a:tab pos="355600" algn="l"/>
              </a:tabLst>
            </a:pPr>
            <a:r>
              <a:rPr sz="2800" b="1" spc="-5" dirty="0">
                <a:latin typeface="Verdana" panose="020B0604030504040204"/>
                <a:cs typeface="Verdana" panose="020B0604030504040204"/>
              </a:rPr>
              <a:t>LR</a:t>
            </a:r>
            <a:r>
              <a:rPr sz="4125" b="1" spc="67" baseline="1000" dirty="0">
                <a:latin typeface="黑体" panose="02010609060101010101" charset="-122"/>
                <a:cs typeface="黑体" panose="02010609060101010101" charset="-122"/>
              </a:rPr>
              <a:t>分析程序中应增加计算属性值的代码段</a:t>
            </a:r>
            <a:endParaRPr sz="4125" baseline="1000">
              <a:latin typeface="黑体" panose="02010609060101010101" charset="-122"/>
              <a:cs typeface="黑体" panose="0201060906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61722"/>
            <a:ext cx="6909434" cy="563880"/>
          </a:xfrm>
          <a:prstGeom prst="rect">
            <a:avLst/>
          </a:prstGeom>
        </p:spPr>
        <p:txBody>
          <a:bodyPr vert="horz" wrap="square" lIns="0" tIns="16510" rIns="0" bIns="0" rtlCol="0">
            <a:spAutoFit/>
          </a:bodyPr>
          <a:lstStyle/>
          <a:p>
            <a:pPr marL="12700">
              <a:lnSpc>
                <a:spcPct val="100000"/>
              </a:lnSpc>
              <a:spcBef>
                <a:spcPts val="130"/>
              </a:spcBef>
            </a:pPr>
            <a:r>
              <a:rPr sz="3500" spc="95" dirty="0"/>
              <a:t>例：用</a:t>
            </a:r>
            <a:r>
              <a:rPr sz="3500" spc="45" dirty="0">
                <a:latin typeface="宋体" panose="02010600030101010101" pitchFamily="2" charset="-122"/>
                <a:cs typeface="宋体" panose="02010600030101010101" pitchFamily="2" charset="-122"/>
              </a:rPr>
              <a:t>LR</a:t>
            </a:r>
            <a:r>
              <a:rPr sz="3500" spc="95" dirty="0"/>
              <a:t>分析程序实现表达式求值</a:t>
            </a:r>
            <a:endParaRPr sz="3500">
              <a:latin typeface="宋体" panose="02010600030101010101" pitchFamily="2" charset="-122"/>
              <a:cs typeface="宋体" panose="02010600030101010101" pitchFamily="2" charset="-122"/>
            </a:endParaRPr>
          </a:p>
        </p:txBody>
      </p:sp>
      <p:sp>
        <p:nvSpPr>
          <p:cNvPr id="5" name="object 5"/>
          <p:cNvSpPr txBox="1"/>
          <p:nvPr/>
        </p:nvSpPr>
        <p:spPr>
          <a:xfrm>
            <a:off x="688340" y="4572168"/>
            <a:ext cx="8350250" cy="2233930"/>
          </a:xfrm>
          <a:prstGeom prst="rect">
            <a:avLst/>
          </a:prstGeom>
        </p:spPr>
        <p:txBody>
          <a:bodyPr vert="horz" wrap="square" lIns="0" tIns="107314" rIns="0" bIns="0" rtlCol="0">
            <a:spAutoFit/>
          </a:bodyPr>
          <a:lstStyle/>
          <a:p>
            <a:pPr marL="12700">
              <a:lnSpc>
                <a:spcPct val="100000"/>
              </a:lnSpc>
              <a:spcBef>
                <a:spcPts val="845"/>
              </a:spcBef>
            </a:pPr>
            <a:r>
              <a:rPr sz="4125" b="1" spc="67" baseline="1000" dirty="0">
                <a:latin typeface="黑体" panose="02010609060101010101" charset="-122"/>
                <a:cs typeface="黑体" panose="02010609060101010101" charset="-122"/>
              </a:rPr>
              <a:t>栈指针变</a:t>
            </a:r>
            <a:r>
              <a:rPr sz="4125" b="1" spc="52" baseline="1000" dirty="0">
                <a:latin typeface="黑体" panose="02010609060101010101" charset="-122"/>
                <a:cs typeface="黑体" panose="02010609060101010101" charset="-122"/>
              </a:rPr>
              <a:t>量</a:t>
            </a:r>
            <a:r>
              <a:rPr sz="4125" b="1" spc="-1019" baseline="1000" dirty="0">
                <a:latin typeface="黑体" panose="02010609060101010101" charset="-122"/>
                <a:cs typeface="黑体" panose="02010609060101010101" charset="-122"/>
              </a:rPr>
              <a:t> </a:t>
            </a:r>
            <a:r>
              <a:rPr sz="2800" b="1" dirty="0">
                <a:latin typeface="Times New Roman" panose="02020603050405020304"/>
                <a:cs typeface="Times New Roman" panose="02020603050405020304"/>
              </a:rPr>
              <a:t>top</a:t>
            </a:r>
            <a:r>
              <a:rPr sz="2800" b="1" spc="5" dirty="0">
                <a:latin typeface="Times New Roman" panose="02020603050405020304"/>
                <a:cs typeface="Times New Roman" panose="02020603050405020304"/>
              </a:rPr>
              <a:t> </a:t>
            </a:r>
            <a:r>
              <a:rPr sz="4125" b="1" spc="52" baseline="1000" dirty="0">
                <a:latin typeface="黑体" panose="02010609060101010101" charset="-122"/>
                <a:cs typeface="黑体" panose="02010609060101010101" charset="-122"/>
              </a:rPr>
              <a:t>和</a:t>
            </a:r>
            <a:r>
              <a:rPr sz="4125" b="1" spc="-1012" baseline="1000" dirty="0">
                <a:latin typeface="黑体" panose="02010609060101010101" charset="-122"/>
                <a:cs typeface="黑体" panose="02010609060101010101" charset="-122"/>
              </a:rPr>
              <a:t> </a:t>
            </a:r>
            <a:r>
              <a:rPr sz="2800" b="1" dirty="0">
                <a:latin typeface="Times New Roman" panose="02020603050405020304"/>
                <a:cs typeface="Times New Roman" panose="02020603050405020304"/>
              </a:rPr>
              <a:t>ntop</a:t>
            </a:r>
            <a:r>
              <a:rPr sz="2800" b="1" spc="5"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的控制：</a:t>
            </a:r>
            <a:endParaRPr sz="4125" baseline="1000">
              <a:latin typeface="黑体" panose="02010609060101010101" charset="-122"/>
              <a:cs typeface="黑体" panose="02010609060101010101" charset="-122"/>
            </a:endParaRPr>
          </a:p>
          <a:p>
            <a:pPr marL="755650" indent="-285750">
              <a:lnSpc>
                <a:spcPct val="100000"/>
              </a:lnSpc>
              <a:spcBef>
                <a:spcPts val="64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当</a:t>
            </a:r>
            <a:r>
              <a:rPr sz="3525" b="1" spc="60" baseline="1000" dirty="0">
                <a:latin typeface="黑体" panose="02010609060101010101" charset="-122"/>
                <a:cs typeface="黑体" panose="02010609060101010101" charset="-122"/>
              </a:rPr>
              <a:t>用</a:t>
            </a:r>
            <a:r>
              <a:rPr sz="3525" b="1" spc="-907" baseline="1000" dirty="0">
                <a:latin typeface="黑体" panose="02010609060101010101" charset="-122"/>
                <a:cs typeface="黑体" panose="02010609060101010101" charset="-122"/>
              </a:rPr>
              <a:t> </a:t>
            </a:r>
            <a:r>
              <a:rPr sz="2400" b="1" spc="25" dirty="0">
                <a:latin typeface="Times New Roman" panose="02020603050405020304"/>
                <a:cs typeface="Times New Roman" panose="02020603050405020304"/>
              </a:rPr>
              <a:t>A</a:t>
            </a:r>
            <a:r>
              <a:rPr sz="3525" b="1" i="1" spc="37" baseline="1000" dirty="0">
                <a:latin typeface="Symbol" panose="05050102010706020507"/>
                <a:cs typeface="Symbol" panose="05050102010706020507"/>
              </a:rPr>
              <a:t></a:t>
            </a:r>
            <a:r>
              <a:rPr sz="3525" b="1" i="1" spc="-172" baseline="1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归约时，若</a:t>
            </a:r>
            <a:r>
              <a:rPr sz="2400" b="1" spc="5" dirty="0">
                <a:latin typeface="Times New Roman" panose="02020603050405020304"/>
                <a:cs typeface="Times New Roman" panose="02020603050405020304"/>
              </a:rPr>
              <a: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|=r</a:t>
            </a:r>
            <a:r>
              <a:rPr sz="3525" b="1" spc="7"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在执行相应的代码段之前，</a:t>
            </a:r>
            <a:endParaRPr sz="3525" baseline="1000">
              <a:latin typeface="黑体" panose="02010609060101010101" charset="-122"/>
              <a:cs typeface="黑体" panose="02010609060101010101" charset="-122"/>
            </a:endParaRPr>
          </a:p>
          <a:p>
            <a:pPr marL="755650">
              <a:lnSpc>
                <a:spcPct val="100000"/>
              </a:lnSpc>
              <a:spcBef>
                <a:spcPts val="25"/>
              </a:spcBef>
            </a:pPr>
            <a:r>
              <a:rPr sz="2400" b="1" spc="-5" dirty="0">
                <a:latin typeface="Times New Roman" panose="02020603050405020304"/>
                <a:cs typeface="Times New Roman" panose="02020603050405020304"/>
              </a:rPr>
              <a:t>ntop=top-r+1</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55650" indent="-285750">
              <a:lnSpc>
                <a:spcPct val="100000"/>
              </a:lnSpc>
              <a:spcBef>
                <a:spcPts val="52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在每一个代码段被执行之后</a:t>
            </a:r>
            <a:r>
              <a:rPr sz="3525" b="1"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top=ntop</a:t>
            </a:r>
            <a:endParaRPr sz="2400">
              <a:latin typeface="Times New Roman" panose="02020603050405020304"/>
              <a:cs typeface="Times New Roman" panose="02020603050405020304"/>
            </a:endParaRPr>
          </a:p>
          <a:p>
            <a:pPr marR="5080" algn="r">
              <a:lnSpc>
                <a:spcPct val="100000"/>
              </a:lnSpc>
              <a:spcBef>
                <a:spcPts val="1770"/>
              </a:spcBef>
            </a:pPr>
            <a:r>
              <a:rPr sz="1400" dirty="0">
                <a:latin typeface="Times New Roman" panose="02020603050405020304"/>
                <a:cs typeface="Times New Roman" panose="02020603050405020304"/>
              </a:rPr>
              <a:t>54</a:t>
            </a:r>
            <a:endParaRPr sz="1400">
              <a:latin typeface="Times New Roman" panose="02020603050405020304"/>
              <a:cs typeface="Times New Roman" panose="02020603050405020304"/>
            </a:endParaRPr>
          </a:p>
        </p:txBody>
      </p:sp>
      <p:graphicFrame>
        <p:nvGraphicFramePr>
          <p:cNvPr id="6" name="object 6"/>
          <p:cNvGraphicFramePr>
            <a:graphicFrameLocks noGrp="1"/>
          </p:cNvGraphicFramePr>
          <p:nvPr/>
        </p:nvGraphicFramePr>
        <p:xfrm>
          <a:off x="427037" y="1131887"/>
          <a:ext cx="3840479" cy="3063875"/>
        </p:xfrm>
        <a:graphic>
          <a:graphicData uri="http://schemas.openxmlformats.org/drawingml/2006/table">
            <a:tbl>
              <a:tblPr firstRow="1" bandRow="1">
                <a:tableStyleId>{2D5ABB26-0587-4C30-8999-92F81FD0307C}</a:tableStyleId>
              </a:tblPr>
              <a:tblGrid>
                <a:gridCol w="1275080"/>
                <a:gridCol w="2550160"/>
              </a:tblGrid>
              <a:tr h="457200">
                <a:tc>
                  <a:txBody>
                    <a:bodyPr/>
                    <a:lstStyle/>
                    <a:p>
                      <a:pPr marL="154940">
                        <a:lnSpc>
                          <a:spcPct val="100000"/>
                        </a:lnSpc>
                        <a:spcBef>
                          <a:spcPts val="595"/>
                        </a:spcBef>
                      </a:pPr>
                      <a:r>
                        <a:rPr sz="1950" b="1" spc="50" dirty="0">
                          <a:latin typeface="宋体" panose="02010600030101010101" pitchFamily="2" charset="-122"/>
                          <a:cs typeface="宋体" panose="02010600030101010101" pitchFamily="2" charset="-122"/>
                        </a:rPr>
                        <a:t>产生式</a:t>
                      </a:r>
                      <a:endParaRPr sz="1950">
                        <a:latin typeface="宋体" panose="02010600030101010101" pitchFamily="2" charset="-122"/>
                        <a:cs typeface="宋体" panose="02010600030101010101" pitchFamily="2" charset="-122"/>
                      </a:endParaRPr>
                    </a:p>
                  </a:txBody>
                  <a:tcPr marL="0" marR="0" marT="75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ct val="100000"/>
                        </a:lnSpc>
                        <a:spcBef>
                          <a:spcPts val="595"/>
                        </a:spcBef>
                      </a:pPr>
                      <a:r>
                        <a:rPr sz="1950" b="1" spc="50" dirty="0">
                          <a:latin typeface="黑体" panose="02010609060101010101" charset="-122"/>
                          <a:cs typeface="黑体" panose="02010609060101010101" charset="-122"/>
                        </a:rPr>
                        <a:t>语义规则</a:t>
                      </a:r>
                      <a:endParaRPr sz="1950">
                        <a:latin typeface="黑体" panose="02010609060101010101" charset="-122"/>
                        <a:cs typeface="黑体" panose="02010609060101010101" charset="-122"/>
                      </a:endParaRPr>
                    </a:p>
                  </a:txBody>
                  <a:tcPr marL="0" marR="0" marT="75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154940">
                        <a:lnSpc>
                          <a:spcPts val="2155"/>
                        </a:lnSpc>
                      </a:pPr>
                      <a:r>
                        <a:rPr sz="2000" b="1" spc="15" dirty="0">
                          <a:latin typeface="Times New Roman" panose="02020603050405020304"/>
                          <a:cs typeface="Times New Roman" panose="02020603050405020304"/>
                        </a:rPr>
                        <a:t>L</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ts val="2155"/>
                        </a:lnSpc>
                      </a:pPr>
                      <a:r>
                        <a:rPr sz="2000" b="1" spc="-5" dirty="0">
                          <a:latin typeface="Times New Roman" panose="02020603050405020304"/>
                          <a:cs typeface="Times New Roman" panose="02020603050405020304"/>
                        </a:rPr>
                        <a:t>print(E.val)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55600">
                <a:tc>
                  <a:txBody>
                    <a:bodyPr/>
                    <a:lstStyle/>
                    <a:p>
                      <a:pPr marL="154940">
                        <a:lnSpc>
                          <a:spcPts val="2250"/>
                        </a:lnSpc>
                      </a:pPr>
                      <a:r>
                        <a:rPr sz="2000" b="1" spc="5" dirty="0">
                          <a:latin typeface="Times New Roman" panose="02020603050405020304"/>
                          <a:cs typeface="Times New Roman" panose="02020603050405020304"/>
                        </a:rPr>
                        <a:t>E</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ts val="2060"/>
                        </a:lnSpc>
                      </a:pPr>
                      <a:r>
                        <a:rPr sz="2000" b="1" spc="-10" dirty="0">
                          <a:latin typeface="Times New Roman" panose="02020603050405020304"/>
                          <a:cs typeface="Times New Roman" panose="02020603050405020304"/>
                        </a:rPr>
                        <a:t>E.val=E</a:t>
                      </a:r>
                      <a:r>
                        <a:rPr sz="1950" b="1" spc="-15" baseline="-17000" dirty="0">
                          <a:latin typeface="Times New Roman" panose="02020603050405020304"/>
                          <a:cs typeface="Times New Roman" panose="02020603050405020304"/>
                        </a:rPr>
                        <a:t>1</a:t>
                      </a:r>
                      <a:r>
                        <a:rPr sz="2000" b="1" spc="-10" dirty="0">
                          <a:latin typeface="Times New Roman" panose="02020603050405020304"/>
                          <a:cs typeface="Times New Roman" panose="02020603050405020304"/>
                        </a:rPr>
                        <a:t>.val+T.val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6550">
                <a:tc>
                  <a:txBody>
                    <a:bodyPr/>
                    <a:lstStyle/>
                    <a:p>
                      <a:pPr marL="154940">
                        <a:lnSpc>
                          <a:spcPts val="2355"/>
                        </a:lnSpc>
                      </a:pPr>
                      <a:r>
                        <a:rPr sz="2000" b="1" spc="15" dirty="0">
                          <a:latin typeface="Times New Roman" panose="02020603050405020304"/>
                          <a:cs typeface="Times New Roman" panose="02020603050405020304"/>
                        </a:rPr>
                        <a:t>E</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ts val="2160"/>
                        </a:lnSpc>
                      </a:pPr>
                      <a:r>
                        <a:rPr sz="2000" b="1" spc="-15" dirty="0">
                          <a:latin typeface="Times New Roman" panose="02020603050405020304"/>
                          <a:cs typeface="Times New Roman" panose="02020603050405020304"/>
                        </a:rPr>
                        <a:t>E.val=T.val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4812">
                <a:tc>
                  <a:txBody>
                    <a:bodyPr/>
                    <a:lstStyle/>
                    <a:p>
                      <a:pPr marL="149860">
                        <a:lnSpc>
                          <a:spcPct val="100000"/>
                        </a:lnSpc>
                        <a:spcBef>
                          <a:spcPts val="205"/>
                        </a:spcBef>
                      </a:pPr>
                      <a:r>
                        <a:rPr sz="2000" b="1" spc="5" dirty="0">
                          <a:latin typeface="Times New Roman" panose="02020603050405020304"/>
                          <a:cs typeface="Times New Roman" panose="02020603050405020304"/>
                        </a:rPr>
                        <a:t>T</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T</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*F</a:t>
                      </a:r>
                      <a:endParaRPr sz="2000">
                        <a:latin typeface="Times New Roman" panose="02020603050405020304"/>
                        <a:cs typeface="Times New Roman" panose="02020603050405020304"/>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9860">
                        <a:lnSpc>
                          <a:spcPct val="100000"/>
                        </a:lnSpc>
                        <a:spcBef>
                          <a:spcPts val="205"/>
                        </a:spcBef>
                      </a:pPr>
                      <a:r>
                        <a:rPr sz="2000" b="1" spc="-20" dirty="0">
                          <a:latin typeface="Times New Roman" panose="02020603050405020304"/>
                          <a:cs typeface="Times New Roman" panose="02020603050405020304"/>
                        </a:rPr>
                        <a:t>T.val=T</a:t>
                      </a:r>
                      <a:r>
                        <a:rPr sz="1950" b="1" spc="-30" baseline="-17000" dirty="0">
                          <a:latin typeface="Times New Roman" panose="02020603050405020304"/>
                          <a:cs typeface="Times New Roman" panose="02020603050405020304"/>
                        </a:rPr>
                        <a:t>1</a:t>
                      </a:r>
                      <a:r>
                        <a:rPr sz="2000" b="1" spc="-20" dirty="0">
                          <a:latin typeface="Times New Roman" panose="02020603050405020304"/>
                          <a:cs typeface="Times New Roman" panose="02020603050405020304"/>
                        </a:rPr>
                        <a:t>.val*F.val</a:t>
                      </a:r>
                      <a:endParaRPr sz="2000">
                        <a:latin typeface="Times New Roman" panose="02020603050405020304"/>
                        <a:cs typeface="Times New Roman" panose="02020603050405020304"/>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12">
                <a:tc>
                  <a:txBody>
                    <a:bodyPr/>
                    <a:lstStyle/>
                    <a:p>
                      <a:pPr marL="149860">
                        <a:lnSpc>
                          <a:spcPts val="2325"/>
                        </a:lnSpc>
                      </a:pPr>
                      <a:r>
                        <a:rPr sz="2000" b="1" spc="15" dirty="0">
                          <a:latin typeface="Times New Roman" panose="02020603050405020304"/>
                          <a:cs typeface="Times New Roman" panose="02020603050405020304"/>
                        </a:rPr>
                        <a:t>T</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F</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9860">
                        <a:lnSpc>
                          <a:spcPts val="2325"/>
                        </a:lnSpc>
                      </a:pPr>
                      <a:r>
                        <a:rPr sz="2000" b="1" spc="-35" dirty="0">
                          <a:latin typeface="Times New Roman" panose="02020603050405020304"/>
                          <a:cs typeface="Times New Roman" panose="02020603050405020304"/>
                        </a:rPr>
                        <a:t>T.val=F.val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5125">
                <a:tc>
                  <a:txBody>
                    <a:bodyPr/>
                    <a:lstStyle/>
                    <a:p>
                      <a:pPr marL="154940">
                        <a:lnSpc>
                          <a:spcPts val="2340"/>
                        </a:lnSpc>
                      </a:pPr>
                      <a:r>
                        <a:rPr sz="2000" b="1" spc="5" dirty="0">
                          <a:latin typeface="Times New Roman" panose="02020603050405020304"/>
                          <a:cs typeface="Times New Roman" panose="02020603050405020304"/>
                        </a:rPr>
                        <a:t>F</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ts val="2340"/>
                        </a:lnSpc>
                      </a:pPr>
                      <a:r>
                        <a:rPr sz="2000" b="1" spc="-20" dirty="0">
                          <a:latin typeface="Times New Roman" panose="02020603050405020304"/>
                          <a:cs typeface="Times New Roman" panose="02020603050405020304"/>
                        </a:rPr>
                        <a:t>F.val=E.val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7349">
                <a:tc>
                  <a:txBody>
                    <a:bodyPr/>
                    <a:lstStyle/>
                    <a:p>
                      <a:pPr marL="154940">
                        <a:lnSpc>
                          <a:spcPts val="2370"/>
                        </a:lnSpc>
                      </a:pPr>
                      <a:r>
                        <a:rPr sz="2000" b="1" dirty="0">
                          <a:latin typeface="Times New Roman" panose="02020603050405020304"/>
                          <a:cs typeface="Times New Roman" panose="02020603050405020304"/>
                        </a:rPr>
                        <a:t>F</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digit</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4940">
                        <a:lnSpc>
                          <a:spcPts val="2370"/>
                        </a:lnSpc>
                      </a:pPr>
                      <a:r>
                        <a:rPr sz="2000" b="1" spc="-15" dirty="0">
                          <a:latin typeface="Times New Roman" panose="02020603050405020304"/>
                          <a:cs typeface="Times New Roman" panose="02020603050405020304"/>
                        </a:rPr>
                        <a:t>F.val=digit.lexval</a:t>
                      </a:r>
                      <a:endParaRPr sz="2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7" name="object 7"/>
          <p:cNvSpPr txBox="1"/>
          <p:nvPr/>
        </p:nvSpPr>
        <p:spPr>
          <a:xfrm>
            <a:off x="4353877" y="1158433"/>
            <a:ext cx="3201035" cy="2605405"/>
          </a:xfrm>
          <a:prstGeom prst="rect">
            <a:avLst/>
          </a:prstGeom>
        </p:spPr>
        <p:txBody>
          <a:bodyPr vert="horz" wrap="square" lIns="0" tIns="71755" rIns="0" bIns="0" rtlCol="0">
            <a:spAutoFit/>
          </a:bodyPr>
          <a:lstStyle/>
          <a:p>
            <a:pPr marL="660400">
              <a:lnSpc>
                <a:spcPct val="100000"/>
              </a:lnSpc>
              <a:spcBef>
                <a:spcPts val="565"/>
              </a:spcBef>
            </a:pPr>
            <a:r>
              <a:rPr sz="1950" b="1" spc="50" dirty="0">
                <a:latin typeface="宋体" panose="02010600030101010101" pitchFamily="2" charset="-122"/>
                <a:cs typeface="宋体" panose="02010600030101010101" pitchFamily="2" charset="-122"/>
              </a:rPr>
              <a:t>代码段</a:t>
            </a:r>
            <a:endParaRPr sz="1950">
              <a:latin typeface="宋体" panose="02010600030101010101" pitchFamily="2" charset="-122"/>
              <a:cs typeface="宋体" panose="02010600030101010101" pitchFamily="2" charset="-122"/>
            </a:endParaRPr>
          </a:p>
          <a:p>
            <a:pPr marL="12700" marR="5080">
              <a:lnSpc>
                <a:spcPct val="115000"/>
              </a:lnSpc>
              <a:spcBef>
                <a:spcPts val="110"/>
              </a:spcBef>
            </a:pPr>
            <a:r>
              <a:rPr sz="2000" b="1" spc="-5" dirty="0">
                <a:solidFill>
                  <a:srgbClr val="0000FF"/>
                </a:solidFill>
                <a:latin typeface="Times New Roman" panose="02020603050405020304"/>
                <a:cs typeface="Times New Roman" panose="02020603050405020304"/>
              </a:rPr>
              <a:t>print(val[top])  </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n</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2</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a:t>
            </a:r>
            <a:endParaRPr sz="2000">
              <a:latin typeface="Times New Roman" panose="02020603050405020304"/>
              <a:cs typeface="Times New Roman" panose="02020603050405020304"/>
            </a:endParaRPr>
          </a:p>
          <a:p>
            <a:pPr marL="12700" marR="22225">
              <a:lnSpc>
                <a:spcPts val="6000"/>
              </a:lnSpc>
              <a:spcBef>
                <a:spcPts val="680"/>
              </a:spcBef>
            </a:pP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n</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2</a:t>
            </a:r>
            <a:r>
              <a:rPr sz="2000" b="1" spc="-5"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a:t>
            </a:r>
            <a:r>
              <a:rPr sz="2000" b="1" spc="-10" dirty="0">
                <a:solidFill>
                  <a:srgbClr val="0000FF"/>
                </a:solidFill>
                <a:latin typeface="Times New Roman" panose="02020603050405020304"/>
                <a:cs typeface="Times New Roman" panose="02020603050405020304"/>
              </a:rPr>
              <a:t>l</a:t>
            </a:r>
            <a:r>
              <a:rPr sz="2000" b="1" spc="-5" dirty="0">
                <a:solidFill>
                  <a:srgbClr val="0000FF"/>
                </a:solidFill>
                <a:latin typeface="Times New Roman" panose="02020603050405020304"/>
                <a:cs typeface="Times New Roman" panose="02020603050405020304"/>
              </a:rPr>
              <a:t>[t</a:t>
            </a:r>
            <a:r>
              <a:rPr sz="2000" b="1" dirty="0">
                <a:solidFill>
                  <a:srgbClr val="0000FF"/>
                </a:solidFill>
                <a:latin typeface="Times New Roman" panose="02020603050405020304"/>
                <a:cs typeface="Times New Roman" panose="02020603050405020304"/>
              </a:rPr>
              <a:t>op]  </a:t>
            </a:r>
            <a:r>
              <a:rPr sz="2000" b="1" spc="-5" dirty="0">
                <a:solidFill>
                  <a:srgbClr val="0000FF"/>
                </a:solidFill>
                <a:latin typeface="Times New Roman" panose="02020603050405020304"/>
                <a:cs typeface="Times New Roman" panose="02020603050405020304"/>
              </a:rPr>
              <a:t>val[ntop]=val[top-1]</a:t>
            </a:r>
            <a:endParaRPr sz="2000">
              <a:latin typeface="Times New Roman" panose="02020603050405020304"/>
              <a:cs typeface="Times New Roman" panose="0202060305040502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55</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35636"/>
            <a:ext cx="8306434" cy="513080"/>
          </a:xfrm>
          <a:prstGeom prst="rect">
            <a:avLst/>
          </a:prstGeom>
        </p:spPr>
        <p:txBody>
          <a:bodyPr vert="horz" wrap="square" lIns="0" tIns="12700" rIns="0" bIns="0" rtlCol="0">
            <a:spAutoFit/>
          </a:bodyPr>
          <a:lstStyle/>
          <a:p>
            <a:pPr marL="12700">
              <a:lnSpc>
                <a:spcPct val="100000"/>
              </a:lnSpc>
              <a:spcBef>
                <a:spcPts val="100"/>
              </a:spcBef>
            </a:pPr>
            <a:r>
              <a:rPr sz="3100" spc="85" dirty="0"/>
              <a:t>对</a:t>
            </a:r>
            <a:r>
              <a:rPr sz="3100" spc="-765" dirty="0"/>
              <a:t> </a:t>
            </a:r>
            <a:r>
              <a:rPr sz="3200" dirty="0">
                <a:latin typeface="Times New Roman" panose="02020603050405020304"/>
                <a:cs typeface="Times New Roman" panose="02020603050405020304"/>
              </a:rPr>
              <a:t>3*5+4</a:t>
            </a:r>
            <a:r>
              <a:rPr sz="3200" spc="-15" dirty="0">
                <a:latin typeface="Times New Roman" panose="02020603050405020304"/>
                <a:cs typeface="Times New Roman" panose="02020603050405020304"/>
              </a:rPr>
              <a:t> </a:t>
            </a:r>
            <a:r>
              <a:rPr sz="3100" spc="95" dirty="0"/>
              <a:t>进行分析的动作序</a:t>
            </a:r>
            <a:r>
              <a:rPr sz="3100" spc="85" dirty="0"/>
              <a:t>列</a:t>
            </a:r>
            <a:r>
              <a:rPr sz="3100" spc="-760" dirty="0"/>
              <a:t> </a:t>
            </a:r>
            <a:r>
              <a:rPr sz="3200" spc="-5" dirty="0">
                <a:latin typeface="Times New Roman" panose="02020603050405020304"/>
                <a:cs typeface="Times New Roman" panose="02020603050405020304"/>
              </a:rPr>
              <a:t>(</a:t>
            </a:r>
            <a:r>
              <a:rPr sz="3100" spc="95" dirty="0"/>
              <a:t>分析表见表</a:t>
            </a:r>
            <a:r>
              <a:rPr sz="3200" spc="-5" dirty="0">
                <a:latin typeface="Times New Roman" panose="02020603050405020304"/>
                <a:cs typeface="Times New Roman" panose="02020603050405020304"/>
              </a:rPr>
              <a:t>4-8)</a:t>
            </a:r>
            <a:endParaRPr sz="3200">
              <a:latin typeface="Times New Roman" panose="02020603050405020304"/>
              <a:cs typeface="Times New Roman" panose="02020603050405020304"/>
            </a:endParaRPr>
          </a:p>
        </p:txBody>
      </p:sp>
      <p:sp>
        <p:nvSpPr>
          <p:cNvPr id="6" name="object 6"/>
          <p:cNvSpPr txBox="1"/>
          <p:nvPr/>
        </p:nvSpPr>
        <p:spPr>
          <a:xfrm>
            <a:off x="253365" y="847563"/>
            <a:ext cx="5369560" cy="324485"/>
          </a:xfrm>
          <a:prstGeom prst="rect">
            <a:avLst/>
          </a:prstGeom>
        </p:spPr>
        <p:txBody>
          <a:bodyPr vert="horz" wrap="square" lIns="0" tIns="13970" rIns="0" bIns="0" rtlCol="0">
            <a:spAutoFit/>
          </a:bodyPr>
          <a:lstStyle/>
          <a:p>
            <a:pPr marL="12700">
              <a:lnSpc>
                <a:spcPct val="100000"/>
              </a:lnSpc>
              <a:spcBef>
                <a:spcPts val="110"/>
              </a:spcBef>
              <a:tabLst>
                <a:tab pos="872490" algn="l"/>
                <a:tab pos="2344420" algn="l"/>
                <a:tab pos="4333240" algn="l"/>
              </a:tabLst>
            </a:pPr>
            <a:r>
              <a:rPr sz="1950" b="1" spc="50" dirty="0">
                <a:latin typeface="黑体" panose="02010609060101010101" charset="-122"/>
                <a:cs typeface="黑体" panose="02010609060101010101" charset="-122"/>
              </a:rPr>
              <a:t>步</a:t>
            </a:r>
            <a:r>
              <a:rPr sz="1950" b="1" spc="40" dirty="0">
                <a:latin typeface="黑体" panose="02010609060101010101" charset="-122"/>
                <a:cs typeface="黑体" panose="02010609060101010101" charset="-122"/>
              </a:rPr>
              <a:t>骤</a:t>
            </a:r>
            <a:r>
              <a:rPr sz="1950" b="1" dirty="0">
                <a:latin typeface="黑体" panose="02010609060101010101" charset="-122"/>
                <a:cs typeface="黑体" panose="02010609060101010101" charset="-122"/>
              </a:rPr>
              <a:t>	</a:t>
            </a:r>
            <a:r>
              <a:rPr sz="1950" b="1" spc="50" dirty="0">
                <a:latin typeface="黑体" panose="02010609060101010101" charset="-122"/>
                <a:cs typeface="黑体" panose="02010609060101010101" charset="-122"/>
              </a:rPr>
              <a:t>输</a:t>
            </a:r>
            <a:r>
              <a:rPr sz="1950" b="1" spc="40" dirty="0">
                <a:latin typeface="黑体" panose="02010609060101010101" charset="-122"/>
                <a:cs typeface="黑体" panose="02010609060101010101" charset="-122"/>
              </a:rPr>
              <a:t>入</a:t>
            </a:r>
            <a:r>
              <a:rPr sz="1950" b="1" dirty="0">
                <a:latin typeface="黑体" panose="02010609060101010101" charset="-122"/>
                <a:cs typeface="黑体" panose="02010609060101010101" charset="-122"/>
              </a:rPr>
              <a:t>	</a:t>
            </a:r>
            <a:r>
              <a:rPr sz="1950" b="1" spc="50" dirty="0">
                <a:latin typeface="黑体" panose="02010609060101010101" charset="-122"/>
                <a:cs typeface="黑体" panose="02010609060101010101" charset="-122"/>
              </a:rPr>
              <a:t>分析</a:t>
            </a:r>
            <a:r>
              <a:rPr sz="1950" b="1" spc="40" dirty="0">
                <a:latin typeface="黑体" panose="02010609060101010101" charset="-122"/>
                <a:cs typeface="黑体" panose="02010609060101010101" charset="-122"/>
              </a:rPr>
              <a:t>栈</a:t>
            </a:r>
            <a:r>
              <a:rPr sz="1950" b="1" dirty="0">
                <a:latin typeface="黑体" panose="02010609060101010101" charset="-122"/>
                <a:cs typeface="黑体" panose="02010609060101010101" charset="-122"/>
              </a:rPr>
              <a:t>	</a:t>
            </a:r>
            <a:r>
              <a:rPr sz="1950" b="1" spc="50" dirty="0">
                <a:latin typeface="黑体" panose="02010609060101010101" charset="-122"/>
                <a:cs typeface="黑体" panose="02010609060101010101" charset="-122"/>
              </a:rPr>
              <a:t>分析动作</a:t>
            </a:r>
            <a:endParaRPr sz="1950">
              <a:latin typeface="黑体" panose="02010609060101010101" charset="-122"/>
              <a:cs typeface="黑体" panose="02010609060101010101" charset="-122"/>
            </a:endParaRPr>
          </a:p>
        </p:txBody>
      </p:sp>
      <p:sp>
        <p:nvSpPr>
          <p:cNvPr id="7" name="object 7"/>
          <p:cNvSpPr txBox="1"/>
          <p:nvPr/>
        </p:nvSpPr>
        <p:spPr>
          <a:xfrm>
            <a:off x="4653915" y="1848611"/>
            <a:ext cx="804545"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移</a:t>
            </a:r>
            <a:r>
              <a:rPr sz="2925" b="1" spc="60" baseline="1000" dirty="0">
                <a:latin typeface="黑体" panose="02010609060101010101" charset="-122"/>
                <a:cs typeface="黑体" panose="02010609060101010101" charset="-122"/>
              </a:rPr>
              <a:t>进</a:t>
            </a:r>
            <a:r>
              <a:rPr sz="2925" b="1" spc="-555" baseline="1000" dirty="0">
                <a:latin typeface="黑体" panose="02010609060101010101" charset="-122"/>
                <a:cs typeface="黑体" panose="02010609060101010101" charset="-122"/>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p:txBody>
      </p:sp>
      <p:sp>
        <p:nvSpPr>
          <p:cNvPr id="8" name="object 8"/>
          <p:cNvSpPr txBox="1"/>
          <p:nvPr/>
        </p:nvSpPr>
        <p:spPr>
          <a:xfrm>
            <a:off x="4660265" y="2510028"/>
            <a:ext cx="4043045" cy="330200"/>
          </a:xfrm>
          <a:prstGeom prst="rect">
            <a:avLst/>
          </a:prstGeom>
        </p:spPr>
        <p:txBody>
          <a:bodyPr vert="horz" wrap="square" lIns="0" tIns="12700" rIns="0" bIns="0" rtlCol="0">
            <a:spAutoFit/>
          </a:bodyPr>
          <a:lstStyle/>
          <a:p>
            <a:pPr marL="12700">
              <a:lnSpc>
                <a:spcPct val="100000"/>
              </a:lnSpc>
              <a:spcBef>
                <a:spcPts val="100"/>
              </a:spcBef>
              <a:tabLst>
                <a:tab pos="2271395" algn="l"/>
              </a:tabLst>
            </a:pPr>
            <a:r>
              <a:rPr sz="2925" b="1" spc="75" baseline="1000" dirty="0">
                <a:latin typeface="黑体" panose="02010609060101010101" charset="-122"/>
                <a:cs typeface="黑体" panose="02010609060101010101" charset="-122"/>
              </a:rPr>
              <a:t>归约，用</a:t>
            </a:r>
            <a:r>
              <a:rPr sz="2000" b="1" spc="5" dirty="0">
                <a:latin typeface="Verdana" panose="020B0604030504040204"/>
                <a:cs typeface="Verdana" panose="020B0604030504040204"/>
              </a:rPr>
              <a:t>F</a:t>
            </a:r>
            <a:r>
              <a:rPr sz="2925" b="1" i="1" spc="7" baseline="1000" dirty="0">
                <a:latin typeface="Symbol" panose="05050102010706020507"/>
                <a:cs typeface="Symbol" panose="05050102010706020507"/>
              </a:rPr>
              <a:t></a:t>
            </a:r>
            <a:r>
              <a:rPr sz="2000" b="1" spc="5" dirty="0">
                <a:latin typeface="Verdana" panose="020B0604030504040204"/>
                <a:cs typeface="Verdana" panose="020B0604030504040204"/>
              </a:rPr>
              <a:t>digit	</a:t>
            </a:r>
            <a:r>
              <a:rPr sz="2000" b="1" spc="-5" dirty="0">
                <a:latin typeface="Verdana" panose="020B0604030504040204"/>
                <a:cs typeface="Verdana" panose="020B0604030504040204"/>
              </a:rPr>
              <a:t>goto[0,F]=3</a:t>
            </a:r>
            <a:endParaRPr sz="2000">
              <a:latin typeface="Verdana" panose="020B0604030504040204"/>
              <a:cs typeface="Verdana" panose="020B0604030504040204"/>
            </a:endParaRPr>
          </a:p>
        </p:txBody>
      </p:sp>
      <p:sp>
        <p:nvSpPr>
          <p:cNvPr id="9" name="object 9"/>
          <p:cNvSpPr txBox="1"/>
          <p:nvPr/>
        </p:nvSpPr>
        <p:spPr>
          <a:xfrm>
            <a:off x="4660265" y="3183635"/>
            <a:ext cx="3578225" cy="330200"/>
          </a:xfrm>
          <a:prstGeom prst="rect">
            <a:avLst/>
          </a:prstGeom>
        </p:spPr>
        <p:txBody>
          <a:bodyPr vert="horz" wrap="square" lIns="0" tIns="12700" rIns="0" bIns="0" rtlCol="0">
            <a:spAutoFit/>
          </a:bodyPr>
          <a:lstStyle/>
          <a:p>
            <a:pPr marL="12700">
              <a:lnSpc>
                <a:spcPct val="100000"/>
              </a:lnSpc>
              <a:spcBef>
                <a:spcPts val="100"/>
              </a:spcBef>
              <a:tabLst>
                <a:tab pos="1798320" algn="l"/>
              </a:tabLst>
            </a:pPr>
            <a:r>
              <a:rPr sz="2925" b="1" spc="75" baseline="1000" dirty="0">
                <a:latin typeface="黑体" panose="02010609060101010101" charset="-122"/>
                <a:cs typeface="黑体" panose="02010609060101010101" charset="-122"/>
              </a:rPr>
              <a:t>归约，用</a:t>
            </a:r>
            <a:r>
              <a:rPr sz="2000" b="1" spc="10" dirty="0">
                <a:latin typeface="Verdana" panose="020B0604030504040204"/>
                <a:cs typeface="Verdana" panose="020B0604030504040204"/>
              </a:rPr>
              <a:t>T</a:t>
            </a:r>
            <a:r>
              <a:rPr sz="2925" b="1" i="1" spc="15" baseline="1000" dirty="0">
                <a:latin typeface="Symbol" panose="05050102010706020507"/>
                <a:cs typeface="Symbol" panose="05050102010706020507"/>
              </a:rPr>
              <a:t></a:t>
            </a:r>
            <a:r>
              <a:rPr sz="2000" b="1" spc="10" dirty="0">
                <a:latin typeface="Verdana" panose="020B0604030504040204"/>
                <a:cs typeface="Verdana" panose="020B0604030504040204"/>
              </a:rPr>
              <a:t>F	</a:t>
            </a:r>
            <a:r>
              <a:rPr sz="2000" b="1" spc="-5" dirty="0">
                <a:latin typeface="Verdana" panose="020B0604030504040204"/>
                <a:cs typeface="Verdana" panose="020B0604030504040204"/>
              </a:rPr>
              <a:t>goto[0,T]=2</a:t>
            </a:r>
            <a:endParaRPr sz="2000">
              <a:latin typeface="Verdana" panose="020B0604030504040204"/>
              <a:cs typeface="Verdana" panose="020B0604030504040204"/>
            </a:endParaRPr>
          </a:p>
        </p:txBody>
      </p:sp>
      <p:sp>
        <p:nvSpPr>
          <p:cNvPr id="10" name="object 10"/>
          <p:cNvSpPr txBox="1"/>
          <p:nvPr/>
        </p:nvSpPr>
        <p:spPr>
          <a:xfrm>
            <a:off x="4660265" y="3854196"/>
            <a:ext cx="804545"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移</a:t>
            </a:r>
            <a:r>
              <a:rPr sz="2925" b="1" spc="60" baseline="1000" dirty="0">
                <a:latin typeface="黑体" panose="02010609060101010101" charset="-122"/>
                <a:cs typeface="黑体" panose="02010609060101010101" charset="-122"/>
              </a:rPr>
              <a:t>进</a:t>
            </a:r>
            <a:r>
              <a:rPr sz="2925" b="1" spc="-555" baseline="1000" dirty="0">
                <a:latin typeface="黑体" panose="02010609060101010101" charset="-122"/>
                <a:cs typeface="黑体" panose="02010609060101010101" charset="-122"/>
              </a:rPr>
              <a:t> </a:t>
            </a:r>
            <a:r>
              <a:rPr sz="2000" b="1" dirty="0">
                <a:latin typeface="Verdana" panose="020B0604030504040204"/>
                <a:cs typeface="Verdana" panose="020B0604030504040204"/>
              </a:rPr>
              <a:t>7</a:t>
            </a:r>
            <a:endParaRPr sz="2000">
              <a:latin typeface="Verdana" panose="020B0604030504040204"/>
              <a:cs typeface="Verdana" panose="020B0604030504040204"/>
            </a:endParaRPr>
          </a:p>
        </p:txBody>
      </p:sp>
      <p:sp>
        <p:nvSpPr>
          <p:cNvPr id="11" name="object 11"/>
          <p:cNvSpPr txBox="1"/>
          <p:nvPr/>
        </p:nvSpPr>
        <p:spPr>
          <a:xfrm>
            <a:off x="4695190" y="4527804"/>
            <a:ext cx="804545"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移</a:t>
            </a:r>
            <a:r>
              <a:rPr sz="2925" b="1" spc="60" baseline="1000" dirty="0">
                <a:latin typeface="黑体" panose="02010609060101010101" charset="-122"/>
                <a:cs typeface="黑体" panose="02010609060101010101" charset="-122"/>
              </a:rPr>
              <a:t>进</a:t>
            </a:r>
            <a:r>
              <a:rPr sz="2925" b="1" spc="-555" baseline="1000" dirty="0">
                <a:latin typeface="黑体" panose="02010609060101010101" charset="-122"/>
                <a:cs typeface="黑体" panose="02010609060101010101" charset="-122"/>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p:txBody>
      </p:sp>
      <p:sp>
        <p:nvSpPr>
          <p:cNvPr id="12" name="object 12"/>
          <p:cNvSpPr txBox="1"/>
          <p:nvPr/>
        </p:nvSpPr>
        <p:spPr>
          <a:xfrm>
            <a:off x="253365" y="1507235"/>
            <a:ext cx="1870075" cy="4353560"/>
          </a:xfrm>
          <a:prstGeom prst="rect">
            <a:avLst/>
          </a:prstGeom>
        </p:spPr>
        <p:txBody>
          <a:bodyPr vert="horz" wrap="square" lIns="0" tIns="12700" rIns="0" bIns="0" rtlCol="0">
            <a:spAutoFit/>
          </a:bodyPr>
          <a:lstStyle/>
          <a:p>
            <a:pPr marL="12700">
              <a:lnSpc>
                <a:spcPct val="100000"/>
              </a:lnSpc>
              <a:spcBef>
                <a:spcPts val="100"/>
              </a:spcBef>
              <a:tabLst>
                <a:tab pos="731520" algn="l"/>
              </a:tabLst>
            </a:pPr>
            <a:r>
              <a:rPr sz="2000" b="1" dirty="0">
                <a:latin typeface="Verdana" panose="020B0604030504040204"/>
                <a:cs typeface="Verdana" panose="020B0604030504040204"/>
              </a:rPr>
              <a:t>(1)	3*5+4$</a:t>
            </a:r>
            <a:endParaRPr sz="2000">
              <a:latin typeface="Verdana" panose="020B0604030504040204"/>
              <a:cs typeface="Verdana" panose="020B0604030504040204"/>
            </a:endParaRPr>
          </a:p>
          <a:p>
            <a:pPr>
              <a:lnSpc>
                <a:spcPct val="100000"/>
              </a:lnSpc>
              <a:spcBef>
                <a:spcPts val="5"/>
              </a:spcBef>
            </a:pPr>
            <a:endParaRPr sz="2500">
              <a:latin typeface="Times New Roman" panose="02020603050405020304"/>
              <a:cs typeface="Times New Roman" panose="02020603050405020304"/>
            </a:endParaRPr>
          </a:p>
          <a:p>
            <a:pPr marL="12700">
              <a:lnSpc>
                <a:spcPct val="100000"/>
              </a:lnSpc>
              <a:tabLst>
                <a:tab pos="818515" algn="l"/>
              </a:tabLst>
            </a:pPr>
            <a:r>
              <a:rPr sz="2000" b="1" dirty="0">
                <a:latin typeface="Verdana" panose="020B0604030504040204"/>
                <a:cs typeface="Verdana" panose="020B0604030504040204"/>
              </a:rPr>
              <a:t>(2)	*5+4$</a:t>
            </a:r>
            <a:endParaRPr sz="2000">
              <a:latin typeface="Verdana" panose="020B0604030504040204"/>
              <a:cs typeface="Verdana" panose="020B0604030504040204"/>
            </a:endParaRPr>
          </a:p>
          <a:p>
            <a:pPr>
              <a:lnSpc>
                <a:spcPct val="100000"/>
              </a:lnSpc>
              <a:spcBef>
                <a:spcPts val="25"/>
              </a:spcBef>
            </a:pPr>
            <a:endParaRPr sz="2500">
              <a:latin typeface="Times New Roman" panose="02020603050405020304"/>
              <a:cs typeface="Times New Roman" panose="02020603050405020304"/>
            </a:endParaRPr>
          </a:p>
          <a:p>
            <a:pPr marL="12700">
              <a:lnSpc>
                <a:spcPct val="100000"/>
              </a:lnSpc>
              <a:spcBef>
                <a:spcPts val="5"/>
              </a:spcBef>
              <a:tabLst>
                <a:tab pos="818515" algn="l"/>
              </a:tabLst>
            </a:pPr>
            <a:r>
              <a:rPr sz="2000" b="1" dirty="0">
                <a:latin typeface="Verdana" panose="020B0604030504040204"/>
                <a:cs typeface="Verdana" panose="020B0604030504040204"/>
              </a:rPr>
              <a:t>(3)	*5+4$</a:t>
            </a:r>
            <a:endParaRPr sz="2000">
              <a:latin typeface="Verdana" panose="020B0604030504040204"/>
              <a:cs typeface="Verdana" panose="020B0604030504040204"/>
            </a:endParaRPr>
          </a:p>
          <a:p>
            <a:pPr>
              <a:lnSpc>
                <a:spcPct val="100000"/>
              </a:lnSpc>
              <a:spcBef>
                <a:spcPts val="25"/>
              </a:spcBef>
            </a:pPr>
            <a:endParaRPr sz="2500">
              <a:latin typeface="Times New Roman" panose="02020603050405020304"/>
              <a:cs typeface="Times New Roman" panose="02020603050405020304"/>
            </a:endParaRPr>
          </a:p>
          <a:p>
            <a:pPr marL="12700">
              <a:lnSpc>
                <a:spcPct val="100000"/>
              </a:lnSpc>
              <a:tabLst>
                <a:tab pos="818515" algn="l"/>
              </a:tabLst>
            </a:pPr>
            <a:r>
              <a:rPr sz="2000" b="1" dirty="0">
                <a:latin typeface="Verdana" panose="020B0604030504040204"/>
                <a:cs typeface="Verdana" panose="020B0604030504040204"/>
              </a:rPr>
              <a:t>(4)	*5+4$</a:t>
            </a:r>
            <a:endParaRPr sz="2000">
              <a:latin typeface="Verdana" panose="020B0604030504040204"/>
              <a:cs typeface="Verdana" panose="020B0604030504040204"/>
            </a:endParaRPr>
          </a:p>
          <a:p>
            <a:pPr>
              <a:lnSpc>
                <a:spcPct val="100000"/>
              </a:lnSpc>
              <a:spcBef>
                <a:spcPts val="50"/>
              </a:spcBef>
            </a:pPr>
            <a:endParaRPr sz="2400">
              <a:latin typeface="Times New Roman" panose="02020603050405020304"/>
              <a:cs typeface="Times New Roman" panose="02020603050405020304"/>
            </a:endParaRPr>
          </a:p>
          <a:p>
            <a:pPr marL="12700">
              <a:lnSpc>
                <a:spcPct val="100000"/>
              </a:lnSpc>
              <a:tabLst>
                <a:tab pos="993140" algn="l"/>
              </a:tabLst>
            </a:pPr>
            <a:r>
              <a:rPr sz="2000" b="1" dirty="0">
                <a:latin typeface="Verdana" panose="020B0604030504040204"/>
                <a:cs typeface="Verdana" panose="020B0604030504040204"/>
              </a:rPr>
              <a:t>(5)	5+4$</a:t>
            </a:r>
            <a:endParaRPr sz="2000">
              <a:latin typeface="Verdana" panose="020B0604030504040204"/>
              <a:cs typeface="Verdana" panose="020B0604030504040204"/>
            </a:endParaRPr>
          </a:p>
          <a:p>
            <a:pPr>
              <a:lnSpc>
                <a:spcPct val="100000"/>
              </a:lnSpc>
              <a:spcBef>
                <a:spcPts val="30"/>
              </a:spcBef>
            </a:pPr>
            <a:endParaRPr sz="2500">
              <a:latin typeface="Times New Roman" panose="02020603050405020304"/>
              <a:cs typeface="Times New Roman" panose="02020603050405020304"/>
            </a:endParaRPr>
          </a:p>
          <a:p>
            <a:pPr marL="12700">
              <a:lnSpc>
                <a:spcPct val="100000"/>
              </a:lnSpc>
              <a:tabLst>
                <a:tab pos="1167765" algn="l"/>
              </a:tabLst>
            </a:pPr>
            <a:r>
              <a:rPr sz="2000" b="1" dirty="0">
                <a:latin typeface="Verdana" panose="020B0604030504040204"/>
                <a:cs typeface="Verdana" panose="020B0604030504040204"/>
              </a:rPr>
              <a:t>(6)	+4$</a:t>
            </a:r>
            <a:endParaRPr sz="2000">
              <a:latin typeface="Verdana" panose="020B0604030504040204"/>
              <a:cs typeface="Verdana" panose="020B0604030504040204"/>
            </a:endParaRPr>
          </a:p>
          <a:p>
            <a:pPr>
              <a:lnSpc>
                <a:spcPct val="100000"/>
              </a:lnSpc>
              <a:spcBef>
                <a:spcPts val="5"/>
              </a:spcBef>
            </a:pPr>
            <a:endParaRPr sz="2500">
              <a:latin typeface="Times New Roman" panose="02020603050405020304"/>
              <a:cs typeface="Times New Roman" panose="02020603050405020304"/>
            </a:endParaRPr>
          </a:p>
          <a:p>
            <a:pPr marL="99695">
              <a:lnSpc>
                <a:spcPct val="100000"/>
              </a:lnSpc>
              <a:tabLst>
                <a:tab pos="1167765" algn="l"/>
              </a:tabLst>
            </a:pPr>
            <a:r>
              <a:rPr sz="2000" b="1" dirty="0">
                <a:latin typeface="Verdana" panose="020B0604030504040204"/>
                <a:cs typeface="Verdana" panose="020B0604030504040204"/>
              </a:rPr>
              <a:t>(7)	+4$</a:t>
            </a:r>
            <a:endParaRPr sz="2000">
              <a:latin typeface="Verdana" panose="020B0604030504040204"/>
              <a:cs typeface="Verdana" panose="020B0604030504040204"/>
            </a:endParaRPr>
          </a:p>
        </p:txBody>
      </p:sp>
      <p:sp>
        <p:nvSpPr>
          <p:cNvPr id="13" name="object 13"/>
          <p:cNvSpPr txBox="1"/>
          <p:nvPr/>
        </p:nvSpPr>
        <p:spPr>
          <a:xfrm>
            <a:off x="2341085" y="1470659"/>
            <a:ext cx="2101850" cy="4722495"/>
          </a:xfrm>
          <a:prstGeom prst="rect">
            <a:avLst/>
          </a:prstGeom>
        </p:spPr>
        <p:txBody>
          <a:bodyPr vert="horz" wrap="square" lIns="0" tIns="48895" rIns="0" bIns="0" rtlCol="0">
            <a:spAutoFit/>
          </a:bodyPr>
          <a:lstStyle/>
          <a:p>
            <a:pPr marL="31750">
              <a:lnSpc>
                <a:spcPct val="100000"/>
              </a:lnSpc>
              <a:spcBef>
                <a:spcPts val="385"/>
              </a:spcBef>
            </a:pPr>
            <a:r>
              <a:rPr sz="2000" b="1" spc="-5" dirty="0">
                <a:latin typeface="Verdana" panose="020B0604030504040204"/>
                <a:cs typeface="Verdana" panose="020B0604030504040204"/>
              </a:rPr>
              <a:t>state:</a:t>
            </a:r>
            <a:r>
              <a:rPr sz="2000" b="1" spc="-15" dirty="0">
                <a:latin typeface="Verdana" panose="020B0604030504040204"/>
                <a:cs typeface="Verdana" panose="020B0604030504040204"/>
              </a:rPr>
              <a:t> </a:t>
            </a:r>
            <a:r>
              <a:rPr sz="2000" b="1" dirty="0">
                <a:latin typeface="Verdana" panose="020B0604030504040204"/>
                <a:cs typeface="Verdana" panose="020B0604030504040204"/>
              </a:rPr>
              <a:t>0</a:t>
            </a:r>
            <a:endParaRPr sz="2000">
              <a:latin typeface="Verdana" panose="020B0604030504040204"/>
              <a:cs typeface="Verdana" panose="020B0604030504040204"/>
            </a:endParaRPr>
          </a:p>
          <a:p>
            <a:pPr marL="25400" marR="709930" indent="344170">
              <a:lnSpc>
                <a:spcPct val="108000"/>
              </a:lnSpc>
              <a:spcBef>
                <a:spcPts val="100"/>
              </a:spcBef>
            </a:pPr>
            <a:r>
              <a:rPr sz="2000" b="1" dirty="0">
                <a:latin typeface="Verdana" panose="020B0604030504040204"/>
                <a:cs typeface="Verdana" panose="020B0604030504040204"/>
              </a:rPr>
              <a:t>val: -  </a:t>
            </a: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80" dirty="0">
                <a:latin typeface="Verdana" panose="020B0604030504040204"/>
                <a:cs typeface="Verdana" panose="020B0604030504040204"/>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a:p>
            <a:pPr marR="722630" algn="r">
              <a:lnSpc>
                <a:spcPct val="100000"/>
              </a:lnSpc>
              <a:spcBef>
                <a:spcPts val="215"/>
              </a:spcBef>
              <a:tabLst>
                <a:tab pos="907415" algn="l"/>
              </a:tabLst>
            </a:pPr>
            <a:r>
              <a:rPr sz="2000" b="1" dirty="0">
                <a:latin typeface="Verdana" panose="020B0604030504040204"/>
                <a:cs typeface="Verdana" panose="020B0604030504040204"/>
              </a:rPr>
              <a:t>val:</a:t>
            </a:r>
            <a:r>
              <a:rPr sz="2000" b="1" spc="-5" dirty="0">
                <a:latin typeface="Verdana" panose="020B0604030504040204"/>
                <a:cs typeface="Verdana" panose="020B0604030504040204"/>
              </a:rPr>
              <a:t> </a:t>
            </a:r>
            <a:r>
              <a:rPr sz="2000" b="1" dirty="0">
                <a:latin typeface="Verdana" panose="020B0604030504040204"/>
                <a:cs typeface="Verdana" panose="020B0604030504040204"/>
              </a:rPr>
              <a:t>-	3</a:t>
            </a:r>
            <a:endParaRPr sz="2000">
              <a:latin typeface="Verdana" panose="020B0604030504040204"/>
              <a:cs typeface="Verdana" panose="020B0604030504040204"/>
            </a:endParaRPr>
          </a:p>
          <a:p>
            <a:pPr marR="709930" algn="r">
              <a:lnSpc>
                <a:spcPct val="100000"/>
              </a:lnSpc>
              <a:spcBef>
                <a:spcPts val="285"/>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80" dirty="0">
                <a:latin typeface="Verdana" panose="020B0604030504040204"/>
                <a:cs typeface="Verdana" panose="020B0604030504040204"/>
              </a:rPr>
              <a:t> </a:t>
            </a:r>
            <a:r>
              <a:rPr sz="2000" b="1" dirty="0">
                <a:latin typeface="Verdana" panose="020B0604030504040204"/>
                <a:cs typeface="Verdana" panose="020B0604030504040204"/>
              </a:rPr>
              <a:t>3</a:t>
            </a:r>
            <a:endParaRPr sz="2000">
              <a:latin typeface="Verdana" panose="020B0604030504040204"/>
              <a:cs typeface="Verdana" panose="020B0604030504040204"/>
            </a:endParaRPr>
          </a:p>
          <a:p>
            <a:pPr marR="722630" algn="r">
              <a:lnSpc>
                <a:spcPct val="100000"/>
              </a:lnSpc>
              <a:spcBef>
                <a:spcPts val="215"/>
              </a:spcBef>
            </a:pPr>
            <a:r>
              <a:rPr sz="2000" b="1" dirty="0">
                <a:latin typeface="Verdana" panose="020B0604030504040204"/>
                <a:cs typeface="Verdana" panose="020B0604030504040204"/>
              </a:rPr>
              <a:t>val: -</a:t>
            </a:r>
            <a:r>
              <a:rPr sz="2000" b="1" spc="-100" dirty="0">
                <a:latin typeface="Verdana" panose="020B0604030504040204"/>
                <a:cs typeface="Verdana" panose="020B0604030504040204"/>
              </a:rPr>
              <a:t> </a:t>
            </a:r>
            <a:r>
              <a:rPr sz="2000" b="1" dirty="0">
                <a:latin typeface="Verdana" panose="020B0604030504040204"/>
                <a:cs typeface="Verdana" panose="020B0604030504040204"/>
              </a:rPr>
              <a:t>3</a:t>
            </a:r>
            <a:endParaRPr sz="2000">
              <a:latin typeface="Verdana" panose="020B0604030504040204"/>
              <a:cs typeface="Verdana" panose="020B0604030504040204"/>
            </a:endParaRPr>
          </a:p>
          <a:p>
            <a:pPr marR="709930" algn="r">
              <a:lnSpc>
                <a:spcPct val="100000"/>
              </a:lnSpc>
              <a:spcBef>
                <a:spcPts val="290"/>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80" dirty="0">
                <a:latin typeface="Verdana" panose="020B0604030504040204"/>
                <a:cs typeface="Verdana" panose="020B0604030504040204"/>
              </a:rPr>
              <a:t> </a:t>
            </a:r>
            <a:r>
              <a:rPr sz="2000" b="1" dirty="0">
                <a:latin typeface="Verdana" panose="020B0604030504040204"/>
                <a:cs typeface="Verdana" panose="020B0604030504040204"/>
              </a:rPr>
              <a:t>2</a:t>
            </a:r>
            <a:endParaRPr sz="2000">
              <a:latin typeface="Verdana" panose="020B0604030504040204"/>
              <a:cs typeface="Verdana" panose="020B0604030504040204"/>
            </a:endParaRPr>
          </a:p>
          <a:p>
            <a:pPr marR="722630" algn="r">
              <a:lnSpc>
                <a:spcPct val="100000"/>
              </a:lnSpc>
              <a:spcBef>
                <a:spcPts val="190"/>
              </a:spcBef>
            </a:pPr>
            <a:r>
              <a:rPr sz="2000" b="1" dirty="0">
                <a:latin typeface="Verdana" panose="020B0604030504040204"/>
                <a:cs typeface="Verdana" panose="020B0604030504040204"/>
              </a:rPr>
              <a:t>val: -</a:t>
            </a:r>
            <a:r>
              <a:rPr sz="2000" b="1" spc="-100" dirty="0">
                <a:latin typeface="Verdana" panose="020B0604030504040204"/>
                <a:cs typeface="Verdana" panose="020B0604030504040204"/>
              </a:rPr>
              <a:t> </a:t>
            </a:r>
            <a:r>
              <a:rPr sz="2000" b="1" dirty="0">
                <a:latin typeface="Verdana" panose="020B0604030504040204"/>
                <a:cs typeface="Verdana" panose="020B0604030504040204"/>
              </a:rPr>
              <a:t>3</a:t>
            </a:r>
            <a:endParaRPr sz="2000">
              <a:latin typeface="Verdana" panose="020B0604030504040204"/>
              <a:cs typeface="Verdana" panose="020B0604030504040204"/>
            </a:endParaRPr>
          </a:p>
          <a:p>
            <a:pPr marL="369570" marR="447675" indent="-351155">
              <a:lnSpc>
                <a:spcPts val="2690"/>
              </a:lnSpc>
              <a:spcBef>
                <a:spcPts val="65"/>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0 2</a:t>
            </a:r>
            <a:r>
              <a:rPr sz="2000" b="1" spc="-75" dirty="0">
                <a:latin typeface="Verdana" panose="020B0604030504040204"/>
                <a:cs typeface="Verdana" panose="020B0604030504040204"/>
              </a:rPr>
              <a:t> </a:t>
            </a:r>
            <a:r>
              <a:rPr sz="2000" b="1" dirty="0">
                <a:latin typeface="Verdana" panose="020B0604030504040204"/>
                <a:cs typeface="Verdana" panose="020B0604030504040204"/>
              </a:rPr>
              <a:t>7  val: - 3</a:t>
            </a:r>
            <a:r>
              <a:rPr sz="2000" b="1" spc="-75" dirty="0">
                <a:latin typeface="Verdana" panose="020B0604030504040204"/>
                <a:cs typeface="Verdana" panose="020B0604030504040204"/>
              </a:rPr>
              <a:t> </a:t>
            </a:r>
            <a:r>
              <a:rPr sz="2000" b="1" dirty="0">
                <a:latin typeface="Verdana" panose="020B0604030504040204"/>
                <a:cs typeface="Verdana" panose="020B0604030504040204"/>
              </a:rPr>
              <a:t>-</a:t>
            </a:r>
            <a:endParaRPr sz="2000">
              <a:latin typeface="Verdana" panose="020B0604030504040204"/>
              <a:cs typeface="Verdana" panose="020B0604030504040204"/>
            </a:endParaRPr>
          </a:p>
          <a:p>
            <a:pPr marR="186055" algn="r">
              <a:lnSpc>
                <a:spcPct val="100000"/>
              </a:lnSpc>
              <a:spcBef>
                <a:spcPts val="75"/>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0 2 7</a:t>
            </a:r>
            <a:r>
              <a:rPr sz="2000" b="1" spc="-70" dirty="0">
                <a:latin typeface="Verdana" panose="020B0604030504040204"/>
                <a:cs typeface="Verdana" panose="020B0604030504040204"/>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a:p>
            <a:pPr marR="157480" algn="r">
              <a:lnSpc>
                <a:spcPct val="100000"/>
              </a:lnSpc>
              <a:spcBef>
                <a:spcPts val="290"/>
              </a:spcBef>
              <a:tabLst>
                <a:tab pos="1385570" algn="l"/>
              </a:tabLst>
            </a:pPr>
            <a:r>
              <a:rPr sz="2000" b="1" dirty="0">
                <a:latin typeface="Verdana" panose="020B0604030504040204"/>
                <a:cs typeface="Verdana" panose="020B0604030504040204"/>
              </a:rPr>
              <a:t>val:</a:t>
            </a:r>
            <a:r>
              <a:rPr sz="2000" b="1" spc="-5" dirty="0">
                <a:latin typeface="Verdana" panose="020B0604030504040204"/>
                <a:cs typeface="Verdana" panose="020B0604030504040204"/>
              </a:rPr>
              <a:t> </a:t>
            </a:r>
            <a:r>
              <a:rPr sz="2000" b="1" dirty="0">
                <a:latin typeface="Verdana" panose="020B0604030504040204"/>
                <a:cs typeface="Verdana" panose="020B0604030504040204"/>
              </a:rPr>
              <a:t>-</a:t>
            </a:r>
            <a:r>
              <a:rPr sz="2000" b="1" spc="5" dirty="0">
                <a:latin typeface="Verdana" panose="020B0604030504040204"/>
                <a:cs typeface="Verdana" panose="020B0604030504040204"/>
              </a:rPr>
              <a:t> </a:t>
            </a:r>
            <a:r>
              <a:rPr sz="2000" b="1" dirty="0">
                <a:latin typeface="Verdana" panose="020B0604030504040204"/>
                <a:cs typeface="Verdana" panose="020B0604030504040204"/>
              </a:rPr>
              <a:t>3</a:t>
            </a:r>
            <a:r>
              <a:rPr sz="2000" b="1" spc="5" dirty="0">
                <a:latin typeface="Verdana" panose="020B0604030504040204"/>
                <a:cs typeface="Verdana" panose="020B0604030504040204"/>
              </a:rPr>
              <a:t> </a:t>
            </a:r>
            <a:r>
              <a:rPr sz="2000" b="1" dirty="0">
                <a:latin typeface="Verdana" panose="020B0604030504040204"/>
                <a:cs typeface="Verdana" panose="020B0604030504040204"/>
              </a:rPr>
              <a:t>-	5</a:t>
            </a:r>
            <a:endParaRPr sz="2000">
              <a:latin typeface="Verdana" panose="020B0604030504040204"/>
              <a:cs typeface="Verdana" panose="020B0604030504040204"/>
            </a:endParaRPr>
          </a:p>
          <a:p>
            <a:pPr marL="12700">
              <a:lnSpc>
                <a:spcPct val="100000"/>
              </a:lnSpc>
              <a:spcBef>
                <a:spcPts val="195"/>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0 2 7</a:t>
            </a:r>
            <a:r>
              <a:rPr sz="2000" b="1" spc="-70" dirty="0">
                <a:latin typeface="Verdana" panose="020B0604030504040204"/>
                <a:cs typeface="Verdana" panose="020B0604030504040204"/>
              </a:rPr>
              <a:t> </a:t>
            </a:r>
            <a:r>
              <a:rPr sz="2000" b="1" dirty="0">
                <a:latin typeface="Verdana" panose="020B0604030504040204"/>
                <a:cs typeface="Verdana" panose="020B0604030504040204"/>
              </a:rPr>
              <a:t>10</a:t>
            </a:r>
            <a:endParaRPr sz="2000">
              <a:latin typeface="Verdana" panose="020B0604030504040204"/>
              <a:cs typeface="Verdana" panose="020B0604030504040204"/>
            </a:endParaRPr>
          </a:p>
          <a:p>
            <a:pPr marL="369570">
              <a:lnSpc>
                <a:spcPct val="100000"/>
              </a:lnSpc>
              <a:spcBef>
                <a:spcPts val="215"/>
              </a:spcBef>
              <a:tabLst>
                <a:tab pos="1754505" algn="l"/>
              </a:tabLst>
            </a:pPr>
            <a:r>
              <a:rPr sz="2000" b="1" dirty="0">
                <a:latin typeface="Verdana" panose="020B0604030504040204"/>
                <a:cs typeface="Verdana" panose="020B0604030504040204"/>
              </a:rPr>
              <a:t>val: - 3</a:t>
            </a:r>
            <a:r>
              <a:rPr sz="2000" b="1" spc="5" dirty="0">
                <a:latin typeface="Verdana" panose="020B0604030504040204"/>
                <a:cs typeface="Verdana" panose="020B0604030504040204"/>
              </a:rPr>
              <a:t> </a:t>
            </a:r>
            <a:r>
              <a:rPr sz="2000" b="1" dirty="0">
                <a:latin typeface="Verdana" panose="020B0604030504040204"/>
                <a:cs typeface="Verdana" panose="020B0604030504040204"/>
              </a:rPr>
              <a:t>-	5</a:t>
            </a:r>
            <a:endParaRPr sz="2000">
              <a:latin typeface="Verdana" panose="020B0604030504040204"/>
              <a:cs typeface="Verdana" panose="020B0604030504040204"/>
            </a:endParaRPr>
          </a:p>
        </p:txBody>
      </p:sp>
      <p:sp>
        <p:nvSpPr>
          <p:cNvPr id="14" name="object 14"/>
          <p:cNvSpPr txBox="1"/>
          <p:nvPr/>
        </p:nvSpPr>
        <p:spPr>
          <a:xfrm>
            <a:off x="4701540" y="5201411"/>
            <a:ext cx="4137025" cy="991869"/>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归约，用</a:t>
            </a:r>
            <a:r>
              <a:rPr sz="2000" b="1" spc="5" dirty="0">
                <a:latin typeface="Verdana" panose="020B0604030504040204"/>
                <a:cs typeface="Verdana" panose="020B0604030504040204"/>
              </a:rPr>
              <a:t>F</a:t>
            </a:r>
            <a:r>
              <a:rPr sz="2925" b="1" i="1" spc="7" baseline="1000" dirty="0">
                <a:latin typeface="Symbol" panose="05050102010706020507"/>
                <a:cs typeface="Symbol" panose="05050102010706020507"/>
              </a:rPr>
              <a:t></a:t>
            </a:r>
            <a:r>
              <a:rPr sz="2000" b="1" spc="5" dirty="0">
                <a:latin typeface="Verdana" panose="020B0604030504040204"/>
                <a:cs typeface="Verdana" panose="020B0604030504040204"/>
              </a:rPr>
              <a:t>digit</a:t>
            </a:r>
            <a:r>
              <a:rPr sz="2000" b="1" spc="-25" dirty="0">
                <a:latin typeface="Verdana" panose="020B0604030504040204"/>
                <a:cs typeface="Verdana" panose="020B0604030504040204"/>
              </a:rPr>
              <a:t> </a:t>
            </a:r>
            <a:r>
              <a:rPr sz="2000" b="1" spc="-5" dirty="0">
                <a:latin typeface="Verdana" panose="020B0604030504040204"/>
                <a:cs typeface="Verdana" panose="020B0604030504040204"/>
              </a:rPr>
              <a:t>goto[7,F]=10</a:t>
            </a:r>
            <a:endParaRPr sz="2000">
              <a:latin typeface="Verdana" panose="020B0604030504040204"/>
              <a:cs typeface="Verdana" panose="020B0604030504040204"/>
            </a:endParaRPr>
          </a:p>
          <a:p>
            <a:pPr>
              <a:lnSpc>
                <a:spcPct val="100000"/>
              </a:lnSpc>
              <a:spcBef>
                <a:spcPts val="45"/>
              </a:spcBef>
            </a:pPr>
            <a:endParaRPr sz="2400">
              <a:latin typeface="Times New Roman" panose="02020603050405020304"/>
              <a:cs typeface="Times New Roman" panose="02020603050405020304"/>
            </a:endParaRPr>
          </a:p>
          <a:p>
            <a:pPr marL="12700">
              <a:lnSpc>
                <a:spcPct val="100000"/>
              </a:lnSpc>
              <a:tabLst>
                <a:tab pos="2239645" algn="l"/>
              </a:tabLst>
            </a:pPr>
            <a:r>
              <a:rPr sz="2925" b="1" spc="75" baseline="1000" dirty="0">
                <a:latin typeface="黑体" panose="02010609060101010101" charset="-122"/>
                <a:cs typeface="黑体" panose="02010609060101010101" charset="-122"/>
              </a:rPr>
              <a:t>归约，用</a:t>
            </a:r>
            <a:r>
              <a:rPr sz="2000" b="1" spc="5" dirty="0">
                <a:latin typeface="Verdana" panose="020B0604030504040204"/>
                <a:cs typeface="Verdana" panose="020B0604030504040204"/>
              </a:rPr>
              <a:t>T</a:t>
            </a:r>
            <a:r>
              <a:rPr sz="2925" b="1" i="1" spc="7" baseline="1000" dirty="0">
                <a:latin typeface="Symbol" panose="05050102010706020507"/>
                <a:cs typeface="Symbol" panose="05050102010706020507"/>
              </a:rPr>
              <a:t></a:t>
            </a:r>
            <a:r>
              <a:rPr sz="2000" b="1" spc="5" dirty="0">
                <a:latin typeface="Verdana" panose="020B0604030504040204"/>
                <a:cs typeface="Verdana" panose="020B0604030504040204"/>
              </a:rPr>
              <a:t>T*F	</a:t>
            </a:r>
            <a:r>
              <a:rPr sz="2000" b="1" spc="-5" dirty="0">
                <a:latin typeface="Verdana" panose="020B0604030504040204"/>
                <a:cs typeface="Verdana" panose="020B0604030504040204"/>
              </a:rPr>
              <a:t>goto[0,T]=2</a:t>
            </a:r>
            <a:endParaRPr sz="2000">
              <a:latin typeface="Verdana" panose="020B0604030504040204"/>
              <a:cs typeface="Verdana" panose="020B060403050404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420052" y="295875"/>
            <a:ext cx="1397635" cy="324485"/>
          </a:xfrm>
          <a:prstGeom prst="rect">
            <a:avLst/>
          </a:prstGeom>
        </p:spPr>
        <p:txBody>
          <a:bodyPr vert="horz" wrap="square" lIns="0" tIns="13970" rIns="0" bIns="0" rtlCol="0">
            <a:spAutoFit/>
          </a:bodyPr>
          <a:lstStyle/>
          <a:p>
            <a:pPr marL="12700">
              <a:lnSpc>
                <a:spcPct val="100000"/>
              </a:lnSpc>
              <a:spcBef>
                <a:spcPts val="110"/>
              </a:spcBef>
              <a:tabLst>
                <a:tab pos="872490" algn="l"/>
              </a:tabLst>
            </a:pPr>
            <a:r>
              <a:rPr sz="1950" b="1" spc="50" dirty="0">
                <a:latin typeface="黑体" panose="02010609060101010101" charset="-122"/>
                <a:cs typeface="黑体" panose="02010609060101010101" charset="-122"/>
              </a:rPr>
              <a:t>步</a:t>
            </a:r>
            <a:r>
              <a:rPr sz="1950" b="1" spc="40" dirty="0">
                <a:latin typeface="黑体" panose="02010609060101010101" charset="-122"/>
                <a:cs typeface="黑体" panose="02010609060101010101" charset="-122"/>
              </a:rPr>
              <a:t>骤</a:t>
            </a:r>
            <a:r>
              <a:rPr sz="1950" b="1" dirty="0">
                <a:latin typeface="黑体" panose="02010609060101010101" charset="-122"/>
                <a:cs typeface="黑体" panose="02010609060101010101" charset="-122"/>
              </a:rPr>
              <a:t>	</a:t>
            </a:r>
            <a:r>
              <a:rPr sz="1950" b="1" spc="50" dirty="0">
                <a:latin typeface="黑体" panose="02010609060101010101" charset="-122"/>
                <a:cs typeface="黑体" panose="02010609060101010101" charset="-122"/>
              </a:rPr>
              <a:t>输入</a:t>
            </a:r>
            <a:endParaRPr sz="1950">
              <a:latin typeface="黑体" panose="02010609060101010101" charset="-122"/>
              <a:cs typeface="黑体" panose="02010609060101010101" charset="-122"/>
            </a:endParaRPr>
          </a:p>
        </p:txBody>
      </p:sp>
      <p:sp>
        <p:nvSpPr>
          <p:cNvPr id="5" name="object 5"/>
          <p:cNvSpPr txBox="1"/>
          <p:nvPr/>
        </p:nvSpPr>
        <p:spPr>
          <a:xfrm>
            <a:off x="2752089" y="295875"/>
            <a:ext cx="792480" cy="324485"/>
          </a:xfrm>
          <a:prstGeom prst="rect">
            <a:avLst/>
          </a:prstGeom>
        </p:spPr>
        <p:txBody>
          <a:bodyPr vert="horz" wrap="square" lIns="0" tIns="13970" rIns="0" bIns="0" rtlCol="0">
            <a:spAutoFit/>
          </a:bodyPr>
          <a:lstStyle/>
          <a:p>
            <a:pPr marL="12700">
              <a:lnSpc>
                <a:spcPct val="100000"/>
              </a:lnSpc>
              <a:spcBef>
                <a:spcPts val="110"/>
              </a:spcBef>
            </a:pPr>
            <a:r>
              <a:rPr sz="1950" b="1" spc="50" dirty="0">
                <a:latin typeface="黑体" panose="02010609060101010101" charset="-122"/>
                <a:cs typeface="黑体" panose="02010609060101010101" charset="-122"/>
              </a:rPr>
              <a:t>分析栈</a:t>
            </a:r>
            <a:endParaRPr sz="1950">
              <a:latin typeface="黑体" panose="02010609060101010101" charset="-122"/>
              <a:cs typeface="黑体" panose="02010609060101010101" charset="-122"/>
            </a:endParaRPr>
          </a:p>
        </p:txBody>
      </p:sp>
      <p:sp>
        <p:nvSpPr>
          <p:cNvPr id="6" name="object 6"/>
          <p:cNvSpPr txBox="1">
            <a:spLocks noGrp="1"/>
          </p:cNvSpPr>
          <p:nvPr>
            <p:ph type="title"/>
          </p:nvPr>
        </p:nvSpPr>
        <p:spPr>
          <a:xfrm>
            <a:off x="4828540" y="295875"/>
            <a:ext cx="1048385" cy="324485"/>
          </a:xfrm>
          <a:prstGeom prst="rect">
            <a:avLst/>
          </a:prstGeom>
        </p:spPr>
        <p:txBody>
          <a:bodyPr vert="horz" wrap="square" lIns="0" tIns="13970" rIns="0" bIns="0" rtlCol="0">
            <a:spAutoFit/>
          </a:bodyPr>
          <a:lstStyle/>
          <a:p>
            <a:pPr marL="12700">
              <a:lnSpc>
                <a:spcPct val="100000"/>
              </a:lnSpc>
              <a:spcBef>
                <a:spcPts val="110"/>
              </a:spcBef>
            </a:pPr>
            <a:r>
              <a:rPr sz="1950" spc="50" dirty="0">
                <a:solidFill>
                  <a:srgbClr val="000000"/>
                </a:solidFill>
              </a:rPr>
              <a:t>分析动作</a:t>
            </a:r>
            <a:endParaRPr sz="1950"/>
          </a:p>
        </p:txBody>
      </p:sp>
      <p:sp>
        <p:nvSpPr>
          <p:cNvPr id="7" name="object 7"/>
          <p:cNvSpPr txBox="1"/>
          <p:nvPr/>
        </p:nvSpPr>
        <p:spPr>
          <a:xfrm>
            <a:off x="4658677" y="1348740"/>
            <a:ext cx="3498850"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归约，用</a:t>
            </a:r>
            <a:r>
              <a:rPr sz="2000" b="1" spc="10" dirty="0">
                <a:latin typeface="Verdana" panose="020B0604030504040204"/>
                <a:cs typeface="Verdana" panose="020B0604030504040204"/>
              </a:rPr>
              <a:t>E</a:t>
            </a:r>
            <a:r>
              <a:rPr sz="2925" b="1" i="1" spc="15" baseline="1000" dirty="0">
                <a:latin typeface="Symbol" panose="05050102010706020507"/>
                <a:cs typeface="Symbol" panose="05050102010706020507"/>
              </a:rPr>
              <a:t></a:t>
            </a:r>
            <a:r>
              <a:rPr sz="2000" b="1" spc="10" dirty="0">
                <a:latin typeface="Verdana" panose="020B0604030504040204"/>
                <a:cs typeface="Verdana" panose="020B0604030504040204"/>
              </a:rPr>
              <a:t>T</a:t>
            </a:r>
            <a:r>
              <a:rPr sz="2000" b="1" spc="-30" dirty="0">
                <a:latin typeface="Verdana" panose="020B0604030504040204"/>
                <a:cs typeface="Verdana" panose="020B0604030504040204"/>
              </a:rPr>
              <a:t> </a:t>
            </a:r>
            <a:r>
              <a:rPr sz="2000" b="1" spc="-5" dirty="0">
                <a:latin typeface="Verdana" panose="020B0604030504040204"/>
                <a:cs typeface="Verdana" panose="020B0604030504040204"/>
              </a:rPr>
              <a:t>goto[0,E]=1</a:t>
            </a:r>
            <a:endParaRPr sz="2000">
              <a:latin typeface="Verdana" panose="020B0604030504040204"/>
              <a:cs typeface="Verdana" panose="020B0604030504040204"/>
            </a:endParaRPr>
          </a:p>
        </p:txBody>
      </p:sp>
      <p:sp>
        <p:nvSpPr>
          <p:cNvPr id="8" name="object 8"/>
          <p:cNvSpPr txBox="1"/>
          <p:nvPr/>
        </p:nvSpPr>
        <p:spPr>
          <a:xfrm>
            <a:off x="420052" y="1790700"/>
            <a:ext cx="1588770" cy="330200"/>
          </a:xfrm>
          <a:prstGeom prst="rect">
            <a:avLst/>
          </a:prstGeom>
        </p:spPr>
        <p:txBody>
          <a:bodyPr vert="horz" wrap="square" lIns="0" tIns="12700" rIns="0" bIns="0" rtlCol="0">
            <a:spAutoFit/>
          </a:bodyPr>
          <a:lstStyle/>
          <a:p>
            <a:pPr marL="12700">
              <a:lnSpc>
                <a:spcPct val="100000"/>
              </a:lnSpc>
              <a:spcBef>
                <a:spcPts val="100"/>
              </a:spcBef>
              <a:tabLst>
                <a:tab pos="993140" algn="l"/>
              </a:tabLst>
            </a:pPr>
            <a:r>
              <a:rPr sz="2000" b="1" dirty="0">
                <a:latin typeface="Verdana" panose="020B0604030504040204"/>
                <a:cs typeface="Verdana" panose="020B0604030504040204"/>
              </a:rPr>
              <a:t>(9)	+4$</a:t>
            </a:r>
            <a:endParaRPr sz="2000">
              <a:latin typeface="Verdana" panose="020B0604030504040204"/>
              <a:cs typeface="Verdana" panose="020B0604030504040204"/>
            </a:endParaRPr>
          </a:p>
        </p:txBody>
      </p:sp>
      <p:sp>
        <p:nvSpPr>
          <p:cNvPr id="9" name="object 9"/>
          <p:cNvSpPr txBox="1"/>
          <p:nvPr/>
        </p:nvSpPr>
        <p:spPr>
          <a:xfrm>
            <a:off x="4658677" y="2095500"/>
            <a:ext cx="804545"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移</a:t>
            </a:r>
            <a:r>
              <a:rPr sz="2925" b="1" spc="60" baseline="1000" dirty="0">
                <a:latin typeface="黑体" panose="02010609060101010101" charset="-122"/>
                <a:cs typeface="黑体" panose="02010609060101010101" charset="-122"/>
              </a:rPr>
              <a:t>进</a:t>
            </a:r>
            <a:r>
              <a:rPr sz="2925" b="1" spc="-555" baseline="1000" dirty="0">
                <a:latin typeface="黑体" panose="02010609060101010101" charset="-122"/>
                <a:cs typeface="黑体" panose="02010609060101010101" charset="-122"/>
              </a:rPr>
              <a:t> </a:t>
            </a:r>
            <a:r>
              <a:rPr sz="2000" b="1" dirty="0">
                <a:latin typeface="Verdana" panose="020B0604030504040204"/>
                <a:cs typeface="Verdana" panose="020B0604030504040204"/>
              </a:rPr>
              <a:t>6</a:t>
            </a:r>
            <a:endParaRPr sz="2000">
              <a:latin typeface="Verdana" panose="020B0604030504040204"/>
              <a:cs typeface="Verdana" panose="020B0604030504040204"/>
            </a:endParaRPr>
          </a:p>
        </p:txBody>
      </p:sp>
      <p:sp>
        <p:nvSpPr>
          <p:cNvPr id="10" name="object 10"/>
          <p:cNvSpPr txBox="1"/>
          <p:nvPr/>
        </p:nvSpPr>
        <p:spPr>
          <a:xfrm>
            <a:off x="420052" y="2528315"/>
            <a:ext cx="6635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(10)</a:t>
            </a:r>
            <a:endParaRPr sz="2000">
              <a:latin typeface="Verdana" panose="020B0604030504040204"/>
              <a:cs typeface="Verdana" panose="020B0604030504040204"/>
            </a:endParaRPr>
          </a:p>
        </p:txBody>
      </p:sp>
      <p:sp>
        <p:nvSpPr>
          <p:cNvPr id="11" name="object 11"/>
          <p:cNvSpPr txBox="1"/>
          <p:nvPr/>
        </p:nvSpPr>
        <p:spPr>
          <a:xfrm>
            <a:off x="1669434" y="2528315"/>
            <a:ext cx="38735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4$</a:t>
            </a:r>
            <a:endParaRPr sz="2000">
              <a:latin typeface="Verdana" panose="020B0604030504040204"/>
              <a:cs typeface="Verdana" panose="020B0604030504040204"/>
            </a:endParaRPr>
          </a:p>
        </p:txBody>
      </p:sp>
      <p:sp>
        <p:nvSpPr>
          <p:cNvPr id="12" name="object 12"/>
          <p:cNvSpPr txBox="1"/>
          <p:nvPr/>
        </p:nvSpPr>
        <p:spPr>
          <a:xfrm>
            <a:off x="4693602" y="2845308"/>
            <a:ext cx="804545" cy="330200"/>
          </a:xfrm>
          <a:prstGeom prst="rect">
            <a:avLst/>
          </a:prstGeom>
        </p:spPr>
        <p:txBody>
          <a:bodyPr vert="horz" wrap="square" lIns="0" tIns="12700" rIns="0" bIns="0" rtlCol="0">
            <a:spAutoFit/>
          </a:bodyPr>
          <a:lstStyle/>
          <a:p>
            <a:pPr marL="12700">
              <a:lnSpc>
                <a:spcPct val="100000"/>
              </a:lnSpc>
              <a:spcBef>
                <a:spcPts val="100"/>
              </a:spcBef>
            </a:pPr>
            <a:r>
              <a:rPr sz="2925" b="1" spc="75" baseline="1000" dirty="0">
                <a:latin typeface="黑体" panose="02010609060101010101" charset="-122"/>
                <a:cs typeface="黑体" panose="02010609060101010101" charset="-122"/>
              </a:rPr>
              <a:t>移</a:t>
            </a:r>
            <a:r>
              <a:rPr sz="2925" b="1" spc="60" baseline="1000" dirty="0">
                <a:latin typeface="黑体" panose="02010609060101010101" charset="-122"/>
                <a:cs typeface="黑体" panose="02010609060101010101" charset="-122"/>
              </a:rPr>
              <a:t>进</a:t>
            </a:r>
            <a:r>
              <a:rPr sz="2925" b="1" spc="-555" baseline="1000" dirty="0">
                <a:latin typeface="黑体" panose="02010609060101010101" charset="-122"/>
                <a:cs typeface="黑体" panose="02010609060101010101" charset="-122"/>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p:txBody>
      </p:sp>
      <p:sp>
        <p:nvSpPr>
          <p:cNvPr id="13" name="object 13"/>
          <p:cNvSpPr txBox="1"/>
          <p:nvPr/>
        </p:nvSpPr>
        <p:spPr>
          <a:xfrm>
            <a:off x="420052" y="3278123"/>
            <a:ext cx="6635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(11)</a:t>
            </a:r>
            <a:endParaRPr sz="2000">
              <a:latin typeface="Verdana" panose="020B0604030504040204"/>
              <a:cs typeface="Verdana" panose="020B0604030504040204"/>
            </a:endParaRPr>
          </a:p>
        </p:txBody>
      </p:sp>
      <p:sp>
        <p:nvSpPr>
          <p:cNvPr id="14" name="object 14"/>
          <p:cNvSpPr txBox="1"/>
          <p:nvPr/>
        </p:nvSpPr>
        <p:spPr>
          <a:xfrm>
            <a:off x="1756759" y="3278123"/>
            <a:ext cx="2063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a:t>
            </a:r>
            <a:endParaRPr sz="2000">
              <a:latin typeface="Verdana" panose="020B0604030504040204"/>
              <a:cs typeface="Verdana" panose="020B0604030504040204"/>
            </a:endParaRPr>
          </a:p>
        </p:txBody>
      </p:sp>
      <p:sp>
        <p:nvSpPr>
          <p:cNvPr id="15" name="object 15"/>
          <p:cNvSpPr txBox="1"/>
          <p:nvPr/>
        </p:nvSpPr>
        <p:spPr>
          <a:xfrm>
            <a:off x="4699952" y="3582923"/>
            <a:ext cx="4043045" cy="330200"/>
          </a:xfrm>
          <a:prstGeom prst="rect">
            <a:avLst/>
          </a:prstGeom>
        </p:spPr>
        <p:txBody>
          <a:bodyPr vert="horz" wrap="square" lIns="0" tIns="12700" rIns="0" bIns="0" rtlCol="0">
            <a:spAutoFit/>
          </a:bodyPr>
          <a:lstStyle/>
          <a:p>
            <a:pPr marL="12700">
              <a:lnSpc>
                <a:spcPct val="100000"/>
              </a:lnSpc>
              <a:spcBef>
                <a:spcPts val="100"/>
              </a:spcBef>
              <a:tabLst>
                <a:tab pos="2271395" algn="l"/>
              </a:tabLst>
            </a:pPr>
            <a:r>
              <a:rPr sz="2925" b="1" spc="75" baseline="1000" dirty="0">
                <a:latin typeface="黑体" panose="02010609060101010101" charset="-122"/>
                <a:cs typeface="黑体" panose="02010609060101010101" charset="-122"/>
              </a:rPr>
              <a:t>归约，用</a:t>
            </a:r>
            <a:r>
              <a:rPr sz="2000" b="1" spc="5" dirty="0">
                <a:latin typeface="Verdana" panose="020B0604030504040204"/>
                <a:cs typeface="Verdana" panose="020B0604030504040204"/>
              </a:rPr>
              <a:t>F</a:t>
            </a:r>
            <a:r>
              <a:rPr sz="2925" b="1" i="1" spc="7" baseline="1000" dirty="0">
                <a:latin typeface="Symbol" panose="05050102010706020507"/>
                <a:cs typeface="Symbol" panose="05050102010706020507"/>
              </a:rPr>
              <a:t></a:t>
            </a:r>
            <a:r>
              <a:rPr sz="2000" b="1" spc="5" dirty="0">
                <a:latin typeface="Verdana" panose="020B0604030504040204"/>
                <a:cs typeface="Verdana" panose="020B0604030504040204"/>
              </a:rPr>
              <a:t>digit	</a:t>
            </a:r>
            <a:r>
              <a:rPr sz="2000" b="1" spc="-5" dirty="0">
                <a:latin typeface="Verdana" panose="020B0604030504040204"/>
                <a:cs typeface="Verdana" panose="020B0604030504040204"/>
              </a:rPr>
              <a:t>goto[6,F]=3</a:t>
            </a:r>
            <a:endParaRPr sz="2000">
              <a:latin typeface="Verdana" panose="020B0604030504040204"/>
              <a:cs typeface="Verdana" panose="020B0604030504040204"/>
            </a:endParaRPr>
          </a:p>
        </p:txBody>
      </p:sp>
      <p:sp>
        <p:nvSpPr>
          <p:cNvPr id="16" name="object 16"/>
          <p:cNvSpPr txBox="1"/>
          <p:nvPr/>
        </p:nvSpPr>
        <p:spPr>
          <a:xfrm>
            <a:off x="420052" y="4027932"/>
            <a:ext cx="6635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(12)</a:t>
            </a:r>
            <a:endParaRPr sz="2000">
              <a:latin typeface="Verdana" panose="020B0604030504040204"/>
              <a:cs typeface="Verdana" panose="020B0604030504040204"/>
            </a:endParaRPr>
          </a:p>
        </p:txBody>
      </p:sp>
      <p:sp>
        <p:nvSpPr>
          <p:cNvPr id="17" name="object 17"/>
          <p:cNvSpPr txBox="1"/>
          <p:nvPr/>
        </p:nvSpPr>
        <p:spPr>
          <a:xfrm>
            <a:off x="1756759" y="4027932"/>
            <a:ext cx="2063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a:t>
            </a:r>
            <a:endParaRPr sz="2000">
              <a:latin typeface="Verdana" panose="020B0604030504040204"/>
              <a:cs typeface="Verdana" panose="020B0604030504040204"/>
            </a:endParaRPr>
          </a:p>
        </p:txBody>
      </p:sp>
      <p:sp>
        <p:nvSpPr>
          <p:cNvPr id="18" name="object 18"/>
          <p:cNvSpPr txBox="1"/>
          <p:nvPr/>
        </p:nvSpPr>
        <p:spPr>
          <a:xfrm>
            <a:off x="4699952" y="4332732"/>
            <a:ext cx="3578225" cy="330200"/>
          </a:xfrm>
          <a:prstGeom prst="rect">
            <a:avLst/>
          </a:prstGeom>
        </p:spPr>
        <p:txBody>
          <a:bodyPr vert="horz" wrap="square" lIns="0" tIns="12700" rIns="0" bIns="0" rtlCol="0">
            <a:spAutoFit/>
          </a:bodyPr>
          <a:lstStyle/>
          <a:p>
            <a:pPr marL="12700">
              <a:lnSpc>
                <a:spcPct val="100000"/>
              </a:lnSpc>
              <a:spcBef>
                <a:spcPts val="100"/>
              </a:spcBef>
              <a:tabLst>
                <a:tab pos="1798320" algn="l"/>
              </a:tabLst>
            </a:pPr>
            <a:r>
              <a:rPr sz="2925" b="1" spc="75" baseline="1000" dirty="0">
                <a:latin typeface="黑体" panose="02010609060101010101" charset="-122"/>
                <a:cs typeface="黑体" panose="02010609060101010101" charset="-122"/>
              </a:rPr>
              <a:t>归约，用</a:t>
            </a:r>
            <a:r>
              <a:rPr sz="2000" b="1" spc="10" dirty="0">
                <a:latin typeface="Verdana" panose="020B0604030504040204"/>
                <a:cs typeface="Verdana" panose="020B0604030504040204"/>
              </a:rPr>
              <a:t>T</a:t>
            </a:r>
            <a:r>
              <a:rPr sz="2925" b="1" i="1" spc="15" baseline="1000" dirty="0">
                <a:latin typeface="Symbol" panose="05050102010706020507"/>
                <a:cs typeface="Symbol" panose="05050102010706020507"/>
              </a:rPr>
              <a:t></a:t>
            </a:r>
            <a:r>
              <a:rPr sz="2000" b="1" spc="10" dirty="0">
                <a:latin typeface="Verdana" panose="020B0604030504040204"/>
                <a:cs typeface="Verdana" panose="020B0604030504040204"/>
              </a:rPr>
              <a:t>F	</a:t>
            </a:r>
            <a:r>
              <a:rPr sz="2000" b="1" spc="-5" dirty="0">
                <a:latin typeface="Verdana" panose="020B0604030504040204"/>
                <a:cs typeface="Verdana" panose="020B0604030504040204"/>
              </a:rPr>
              <a:t>goto[6,T]=9</a:t>
            </a:r>
            <a:endParaRPr sz="2000">
              <a:latin typeface="Verdana" panose="020B0604030504040204"/>
              <a:cs typeface="Verdana" panose="020B0604030504040204"/>
            </a:endParaRPr>
          </a:p>
        </p:txBody>
      </p:sp>
      <p:sp>
        <p:nvSpPr>
          <p:cNvPr id="19" name="object 19"/>
          <p:cNvSpPr txBox="1"/>
          <p:nvPr/>
        </p:nvSpPr>
        <p:spPr>
          <a:xfrm>
            <a:off x="420052" y="4777740"/>
            <a:ext cx="6635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(13)</a:t>
            </a:r>
            <a:endParaRPr sz="2000">
              <a:latin typeface="Verdana" panose="020B0604030504040204"/>
              <a:cs typeface="Verdana" panose="020B0604030504040204"/>
            </a:endParaRPr>
          </a:p>
        </p:txBody>
      </p:sp>
      <p:sp>
        <p:nvSpPr>
          <p:cNvPr id="20" name="object 20"/>
          <p:cNvSpPr txBox="1"/>
          <p:nvPr/>
        </p:nvSpPr>
        <p:spPr>
          <a:xfrm>
            <a:off x="1756759" y="4777740"/>
            <a:ext cx="2063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a:t>
            </a:r>
            <a:endParaRPr sz="2000">
              <a:latin typeface="Verdana" panose="020B0604030504040204"/>
              <a:cs typeface="Verdana" panose="020B0604030504040204"/>
            </a:endParaRPr>
          </a:p>
        </p:txBody>
      </p:sp>
      <p:sp>
        <p:nvSpPr>
          <p:cNvPr id="21" name="object 21"/>
          <p:cNvSpPr txBox="1"/>
          <p:nvPr/>
        </p:nvSpPr>
        <p:spPr>
          <a:xfrm>
            <a:off x="4699952" y="5082540"/>
            <a:ext cx="3979545" cy="330200"/>
          </a:xfrm>
          <a:prstGeom prst="rect">
            <a:avLst/>
          </a:prstGeom>
        </p:spPr>
        <p:txBody>
          <a:bodyPr vert="horz" wrap="square" lIns="0" tIns="12700" rIns="0" bIns="0" rtlCol="0">
            <a:spAutoFit/>
          </a:bodyPr>
          <a:lstStyle/>
          <a:p>
            <a:pPr marL="12700">
              <a:lnSpc>
                <a:spcPct val="100000"/>
              </a:lnSpc>
              <a:spcBef>
                <a:spcPts val="100"/>
              </a:spcBef>
              <a:tabLst>
                <a:tab pos="2199640" algn="l"/>
              </a:tabLst>
            </a:pPr>
            <a:r>
              <a:rPr sz="2925" b="1" spc="75" baseline="1000" dirty="0">
                <a:latin typeface="黑体" panose="02010609060101010101" charset="-122"/>
                <a:cs typeface="黑体" panose="02010609060101010101" charset="-122"/>
              </a:rPr>
              <a:t>归约，用</a:t>
            </a:r>
            <a:r>
              <a:rPr sz="2000" b="1" spc="5" dirty="0">
                <a:latin typeface="Verdana" panose="020B0604030504040204"/>
                <a:cs typeface="Verdana" panose="020B0604030504040204"/>
              </a:rPr>
              <a:t>E</a:t>
            </a:r>
            <a:r>
              <a:rPr sz="2925" b="1" i="1" spc="7" baseline="1000" dirty="0">
                <a:latin typeface="Symbol" panose="05050102010706020507"/>
                <a:cs typeface="Symbol" panose="05050102010706020507"/>
              </a:rPr>
              <a:t></a:t>
            </a:r>
            <a:r>
              <a:rPr sz="2000" b="1" spc="5" dirty="0">
                <a:latin typeface="Verdana" panose="020B0604030504040204"/>
                <a:cs typeface="Verdana" panose="020B0604030504040204"/>
              </a:rPr>
              <a:t>E+T	</a:t>
            </a:r>
            <a:r>
              <a:rPr sz="2000" b="1" spc="-5" dirty="0">
                <a:latin typeface="Verdana" panose="020B0604030504040204"/>
                <a:cs typeface="Verdana" panose="020B0604030504040204"/>
              </a:rPr>
              <a:t>goto[0,E]=1</a:t>
            </a:r>
            <a:endParaRPr sz="2000">
              <a:latin typeface="Verdana" panose="020B0604030504040204"/>
              <a:cs typeface="Verdana" panose="020B0604030504040204"/>
            </a:endParaRPr>
          </a:p>
        </p:txBody>
      </p:sp>
      <p:sp>
        <p:nvSpPr>
          <p:cNvPr id="22" name="object 22"/>
          <p:cNvSpPr txBox="1"/>
          <p:nvPr/>
        </p:nvSpPr>
        <p:spPr>
          <a:xfrm>
            <a:off x="420052" y="5524500"/>
            <a:ext cx="6635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(14)</a:t>
            </a:r>
            <a:endParaRPr sz="2000">
              <a:latin typeface="Verdana" panose="020B0604030504040204"/>
              <a:cs typeface="Verdana" panose="020B0604030504040204"/>
            </a:endParaRPr>
          </a:p>
        </p:txBody>
      </p:sp>
      <p:sp>
        <p:nvSpPr>
          <p:cNvPr id="23" name="object 23"/>
          <p:cNvSpPr txBox="1"/>
          <p:nvPr/>
        </p:nvSpPr>
        <p:spPr>
          <a:xfrm>
            <a:off x="1756759" y="5524500"/>
            <a:ext cx="20637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panose="020B0604030504040204"/>
                <a:cs typeface="Verdana" panose="020B0604030504040204"/>
              </a:rPr>
              <a:t>$</a:t>
            </a:r>
            <a:endParaRPr sz="2000">
              <a:latin typeface="Verdana" panose="020B0604030504040204"/>
              <a:cs typeface="Verdana" panose="020B0604030504040204"/>
            </a:endParaRPr>
          </a:p>
        </p:txBody>
      </p:sp>
      <p:sp>
        <p:nvSpPr>
          <p:cNvPr id="24" name="object 24"/>
          <p:cNvSpPr txBox="1"/>
          <p:nvPr/>
        </p:nvSpPr>
        <p:spPr>
          <a:xfrm>
            <a:off x="420052" y="1043940"/>
            <a:ext cx="3962400" cy="5115560"/>
          </a:xfrm>
          <a:prstGeom prst="rect">
            <a:avLst/>
          </a:prstGeom>
        </p:spPr>
        <p:txBody>
          <a:bodyPr vert="horz" wrap="square" lIns="0" tIns="12700" rIns="0" bIns="0" rtlCol="0">
            <a:spAutoFit/>
          </a:bodyPr>
          <a:lstStyle/>
          <a:p>
            <a:pPr marL="12700">
              <a:lnSpc>
                <a:spcPct val="100000"/>
              </a:lnSpc>
              <a:spcBef>
                <a:spcPts val="100"/>
              </a:spcBef>
              <a:tabLst>
                <a:tab pos="993140" algn="l"/>
                <a:tab pos="2012950" algn="l"/>
              </a:tabLst>
            </a:pPr>
            <a:r>
              <a:rPr sz="2000" b="1" dirty="0">
                <a:latin typeface="Verdana" panose="020B0604030504040204"/>
                <a:cs typeface="Verdana" panose="020B0604030504040204"/>
              </a:rPr>
              <a:t>(8)	+4$	</a:t>
            </a: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15" dirty="0">
                <a:latin typeface="Verdana" panose="020B0604030504040204"/>
                <a:cs typeface="Verdana" panose="020B0604030504040204"/>
              </a:rPr>
              <a:t> </a:t>
            </a:r>
            <a:r>
              <a:rPr sz="2000" b="1" dirty="0">
                <a:latin typeface="Verdana" panose="020B0604030504040204"/>
                <a:cs typeface="Verdana" panose="020B0604030504040204"/>
              </a:rPr>
              <a:t>2</a:t>
            </a:r>
            <a:endParaRPr sz="2000">
              <a:latin typeface="Verdana" panose="020B0604030504040204"/>
              <a:cs typeface="Verdana" panose="020B0604030504040204"/>
            </a:endParaRPr>
          </a:p>
          <a:p>
            <a:pPr marL="2369820">
              <a:lnSpc>
                <a:spcPct val="100000"/>
              </a:lnSpc>
            </a:pPr>
            <a:r>
              <a:rPr sz="2000" b="1" dirty="0">
                <a:latin typeface="Verdana" panose="020B0604030504040204"/>
                <a:cs typeface="Verdana" panose="020B0604030504040204"/>
              </a:rPr>
              <a:t>val: -</a:t>
            </a:r>
            <a:r>
              <a:rPr sz="2000" b="1" spc="-30" dirty="0">
                <a:latin typeface="Verdana" panose="020B0604030504040204"/>
                <a:cs typeface="Verdana" panose="020B0604030504040204"/>
              </a:rPr>
              <a:t> </a:t>
            </a:r>
            <a:r>
              <a:rPr sz="2000" b="1" dirty="0">
                <a:latin typeface="Verdana" panose="020B0604030504040204"/>
                <a:cs typeface="Verdana" panose="020B0604030504040204"/>
              </a:rPr>
              <a:t>15</a:t>
            </a:r>
            <a:endParaRPr sz="2000">
              <a:latin typeface="Verdana" panose="020B0604030504040204"/>
              <a:cs typeface="Verdana" panose="020B0604030504040204"/>
            </a:endParaRPr>
          </a:p>
          <a:p>
            <a:pPr marL="2012950">
              <a:lnSpc>
                <a:spcPct val="100000"/>
              </a:lnSpc>
              <a:spcBef>
                <a:spcPts val="1080"/>
              </a:spcBef>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15" dirty="0">
                <a:latin typeface="Verdana" panose="020B0604030504040204"/>
                <a:cs typeface="Verdana" panose="020B0604030504040204"/>
              </a:rPr>
              <a:t> </a:t>
            </a:r>
            <a:r>
              <a:rPr sz="2000" b="1" dirty="0">
                <a:latin typeface="Verdana" panose="020B0604030504040204"/>
                <a:cs typeface="Verdana" panose="020B0604030504040204"/>
              </a:rPr>
              <a:t>1</a:t>
            </a:r>
            <a:endParaRPr sz="2000">
              <a:latin typeface="Verdana" panose="020B0604030504040204"/>
              <a:cs typeface="Verdana" panose="020B0604030504040204"/>
            </a:endParaRPr>
          </a:p>
          <a:p>
            <a:pPr marL="2369820">
              <a:lnSpc>
                <a:spcPct val="100000"/>
              </a:lnSpc>
            </a:pPr>
            <a:r>
              <a:rPr sz="2000" b="1" dirty="0">
                <a:latin typeface="Verdana" panose="020B0604030504040204"/>
                <a:cs typeface="Verdana" panose="020B0604030504040204"/>
              </a:rPr>
              <a:t>val: -</a:t>
            </a:r>
            <a:r>
              <a:rPr sz="2000" b="1" spc="-30" dirty="0">
                <a:latin typeface="Verdana" panose="020B0604030504040204"/>
                <a:cs typeface="Verdana" panose="020B0604030504040204"/>
              </a:rPr>
              <a:t> </a:t>
            </a:r>
            <a:r>
              <a:rPr sz="2000" b="1" dirty="0">
                <a:latin typeface="Verdana" panose="020B0604030504040204"/>
                <a:cs typeface="Verdana" panose="020B0604030504040204"/>
              </a:rPr>
              <a:t>15</a:t>
            </a:r>
            <a:endParaRPr sz="2000">
              <a:latin typeface="Verdana" panose="020B0604030504040204"/>
              <a:cs typeface="Verdana" panose="020B0604030504040204"/>
            </a:endParaRPr>
          </a:p>
          <a:p>
            <a:pPr marL="2282190" marR="266700" indent="-309880">
              <a:lnSpc>
                <a:spcPct val="104000"/>
              </a:lnSpc>
              <a:spcBef>
                <a:spcPts val="910"/>
              </a:spcBef>
              <a:tabLst>
                <a:tab pos="3506470" algn="l"/>
              </a:tabLst>
            </a:pPr>
            <a:r>
              <a:rPr sz="2000" b="1" dirty="0">
                <a:latin typeface="Verdana" panose="020B0604030504040204"/>
                <a:cs typeface="Verdana" panose="020B0604030504040204"/>
              </a:rPr>
              <a:t>s</a:t>
            </a:r>
            <a:r>
              <a:rPr sz="2000" b="1" spc="-5" dirty="0">
                <a:latin typeface="Verdana" panose="020B0604030504040204"/>
                <a:cs typeface="Verdana" panose="020B0604030504040204"/>
              </a:rPr>
              <a:t>t</a:t>
            </a:r>
            <a:r>
              <a:rPr sz="2000" b="1" dirty="0">
                <a:latin typeface="Verdana" panose="020B0604030504040204"/>
                <a:cs typeface="Verdana" panose="020B0604030504040204"/>
              </a:rPr>
              <a:t>a</a:t>
            </a:r>
            <a:r>
              <a:rPr sz="2000" b="1" spc="-5" dirty="0">
                <a:latin typeface="Verdana" panose="020B0604030504040204"/>
                <a:cs typeface="Verdana" panose="020B0604030504040204"/>
              </a:rPr>
              <a:t>te</a:t>
            </a:r>
            <a:r>
              <a:rPr sz="2000" b="1" dirty="0">
                <a:latin typeface="Verdana" panose="020B0604030504040204"/>
                <a:cs typeface="Verdana" panose="020B0604030504040204"/>
              </a:rPr>
              <a:t>:</a:t>
            </a:r>
            <a:r>
              <a:rPr sz="2000" b="1" spc="-5" dirty="0">
                <a:latin typeface="Verdana" panose="020B0604030504040204"/>
                <a:cs typeface="Verdana" panose="020B0604030504040204"/>
              </a:rPr>
              <a:t> </a:t>
            </a:r>
            <a:r>
              <a:rPr sz="2000" b="1" dirty="0">
                <a:latin typeface="Verdana" panose="020B0604030504040204"/>
                <a:cs typeface="Verdana" panose="020B0604030504040204"/>
              </a:rPr>
              <a:t>0</a:t>
            </a:r>
            <a:r>
              <a:rPr sz="2000" b="1" spc="5" dirty="0">
                <a:latin typeface="Verdana" panose="020B0604030504040204"/>
                <a:cs typeface="Verdana" panose="020B0604030504040204"/>
              </a:rPr>
              <a:t> </a:t>
            </a:r>
            <a:r>
              <a:rPr sz="2000" b="1" dirty="0">
                <a:latin typeface="Verdana" panose="020B0604030504040204"/>
                <a:cs typeface="Verdana" panose="020B0604030504040204"/>
              </a:rPr>
              <a:t>1	6  val: - 15</a:t>
            </a:r>
            <a:r>
              <a:rPr sz="2000" b="1" spc="-90" dirty="0">
                <a:latin typeface="Verdana" panose="020B0604030504040204"/>
                <a:cs typeface="Verdana" panose="020B0604030504040204"/>
              </a:rPr>
              <a:t> </a:t>
            </a:r>
            <a:r>
              <a:rPr sz="2000" b="1" dirty="0">
                <a:latin typeface="Verdana" panose="020B0604030504040204"/>
                <a:cs typeface="Verdana" panose="020B0604030504040204"/>
              </a:rPr>
              <a:t>-</a:t>
            </a:r>
            <a:endParaRPr sz="2000">
              <a:latin typeface="Verdana" panose="020B0604030504040204"/>
              <a:cs typeface="Verdana" panose="020B0604030504040204"/>
            </a:endParaRPr>
          </a:p>
          <a:p>
            <a:pPr marR="5080" algn="r">
              <a:lnSpc>
                <a:spcPct val="100000"/>
              </a:lnSpc>
              <a:spcBef>
                <a:spcPts val="1010"/>
              </a:spcBef>
              <a:tabLst>
                <a:tab pos="1532890" algn="l"/>
              </a:tabLst>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10" dirty="0">
                <a:latin typeface="Verdana" panose="020B0604030504040204"/>
                <a:cs typeface="Verdana" panose="020B0604030504040204"/>
              </a:rPr>
              <a:t> </a:t>
            </a:r>
            <a:r>
              <a:rPr sz="2000" b="1" dirty="0">
                <a:latin typeface="Verdana" panose="020B0604030504040204"/>
                <a:cs typeface="Verdana" panose="020B0604030504040204"/>
              </a:rPr>
              <a:t>1	6</a:t>
            </a:r>
            <a:r>
              <a:rPr sz="2000" b="1" spc="-95" dirty="0">
                <a:latin typeface="Verdana" panose="020B0604030504040204"/>
                <a:cs typeface="Verdana" panose="020B0604030504040204"/>
              </a:rPr>
              <a:t> </a:t>
            </a:r>
            <a:r>
              <a:rPr sz="2000" b="1" dirty="0">
                <a:latin typeface="Verdana" panose="020B0604030504040204"/>
                <a:cs typeface="Verdana" panose="020B0604030504040204"/>
              </a:rPr>
              <a:t>5</a:t>
            </a:r>
            <a:endParaRPr sz="2000">
              <a:latin typeface="Verdana" panose="020B0604030504040204"/>
              <a:cs typeface="Verdana" panose="020B0604030504040204"/>
            </a:endParaRPr>
          </a:p>
          <a:p>
            <a:pPr marR="11430" algn="r">
              <a:lnSpc>
                <a:spcPct val="100000"/>
              </a:lnSpc>
            </a:pPr>
            <a:r>
              <a:rPr sz="2000" b="1" dirty="0">
                <a:latin typeface="Verdana" panose="020B0604030504040204"/>
                <a:cs typeface="Verdana" panose="020B0604030504040204"/>
              </a:rPr>
              <a:t>val: - 15 -</a:t>
            </a:r>
            <a:r>
              <a:rPr sz="2000" b="1" spc="-90" dirty="0">
                <a:latin typeface="Verdana" panose="020B0604030504040204"/>
                <a:cs typeface="Verdana" panose="020B0604030504040204"/>
              </a:rPr>
              <a:t> </a:t>
            </a:r>
            <a:r>
              <a:rPr sz="2000" b="1" dirty="0">
                <a:latin typeface="Verdana" panose="020B0604030504040204"/>
                <a:cs typeface="Verdana" panose="020B0604030504040204"/>
              </a:rPr>
              <a:t>4</a:t>
            </a:r>
            <a:endParaRPr sz="2000">
              <a:latin typeface="Verdana" panose="020B0604030504040204"/>
              <a:cs typeface="Verdana" panose="020B0604030504040204"/>
            </a:endParaRPr>
          </a:p>
          <a:p>
            <a:pPr marR="5080" algn="r">
              <a:lnSpc>
                <a:spcPct val="100000"/>
              </a:lnSpc>
              <a:spcBef>
                <a:spcPts val="1100"/>
              </a:spcBef>
              <a:tabLst>
                <a:tab pos="1532890" algn="l"/>
              </a:tabLst>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10" dirty="0">
                <a:latin typeface="Verdana" panose="020B0604030504040204"/>
                <a:cs typeface="Verdana" panose="020B0604030504040204"/>
              </a:rPr>
              <a:t> </a:t>
            </a:r>
            <a:r>
              <a:rPr sz="2000" b="1" dirty="0">
                <a:latin typeface="Verdana" panose="020B0604030504040204"/>
                <a:cs typeface="Verdana" panose="020B0604030504040204"/>
              </a:rPr>
              <a:t>1	6</a:t>
            </a:r>
            <a:r>
              <a:rPr sz="2000" b="1" spc="-95" dirty="0">
                <a:latin typeface="Verdana" panose="020B0604030504040204"/>
                <a:cs typeface="Verdana" panose="020B0604030504040204"/>
              </a:rPr>
              <a:t> </a:t>
            </a:r>
            <a:r>
              <a:rPr sz="2000" b="1" dirty="0">
                <a:latin typeface="Verdana" panose="020B0604030504040204"/>
                <a:cs typeface="Verdana" panose="020B0604030504040204"/>
              </a:rPr>
              <a:t>3</a:t>
            </a:r>
            <a:endParaRPr sz="2000">
              <a:latin typeface="Verdana" panose="020B0604030504040204"/>
              <a:cs typeface="Verdana" panose="020B0604030504040204"/>
            </a:endParaRPr>
          </a:p>
          <a:p>
            <a:pPr marR="11430" algn="r">
              <a:lnSpc>
                <a:spcPct val="100000"/>
              </a:lnSpc>
            </a:pPr>
            <a:r>
              <a:rPr sz="2000" b="1" dirty="0">
                <a:latin typeface="Verdana" panose="020B0604030504040204"/>
                <a:cs typeface="Verdana" panose="020B0604030504040204"/>
              </a:rPr>
              <a:t>val: - 15 -</a:t>
            </a:r>
            <a:r>
              <a:rPr sz="2000" b="1" spc="-90" dirty="0">
                <a:latin typeface="Verdana" panose="020B0604030504040204"/>
                <a:cs typeface="Verdana" panose="020B0604030504040204"/>
              </a:rPr>
              <a:t> </a:t>
            </a:r>
            <a:r>
              <a:rPr sz="2000" b="1" dirty="0">
                <a:latin typeface="Verdana" panose="020B0604030504040204"/>
                <a:cs typeface="Verdana" panose="020B0604030504040204"/>
              </a:rPr>
              <a:t>4</a:t>
            </a:r>
            <a:endParaRPr sz="2000">
              <a:latin typeface="Verdana" panose="020B0604030504040204"/>
              <a:cs typeface="Verdana" panose="020B0604030504040204"/>
            </a:endParaRPr>
          </a:p>
          <a:p>
            <a:pPr marR="5080" algn="r">
              <a:lnSpc>
                <a:spcPct val="100000"/>
              </a:lnSpc>
              <a:spcBef>
                <a:spcPts val="1105"/>
              </a:spcBef>
              <a:tabLst>
                <a:tab pos="1532890" algn="l"/>
              </a:tabLst>
            </a:pPr>
            <a:r>
              <a:rPr sz="2000" b="1" spc="-5" dirty="0">
                <a:latin typeface="Verdana" panose="020B0604030504040204"/>
                <a:cs typeface="Verdana" panose="020B0604030504040204"/>
              </a:rPr>
              <a:t>state: </a:t>
            </a:r>
            <a:r>
              <a:rPr sz="2000" b="1" dirty="0">
                <a:latin typeface="Verdana" panose="020B0604030504040204"/>
                <a:cs typeface="Verdana" panose="020B0604030504040204"/>
              </a:rPr>
              <a:t>0</a:t>
            </a:r>
            <a:r>
              <a:rPr sz="2000" b="1" spc="10" dirty="0">
                <a:latin typeface="Verdana" panose="020B0604030504040204"/>
                <a:cs typeface="Verdana" panose="020B0604030504040204"/>
              </a:rPr>
              <a:t> </a:t>
            </a:r>
            <a:r>
              <a:rPr sz="2000" b="1" dirty="0">
                <a:latin typeface="Verdana" panose="020B0604030504040204"/>
                <a:cs typeface="Verdana" panose="020B0604030504040204"/>
              </a:rPr>
              <a:t>1	6</a:t>
            </a:r>
            <a:r>
              <a:rPr sz="2000" b="1" spc="-95" dirty="0">
                <a:latin typeface="Verdana" panose="020B0604030504040204"/>
                <a:cs typeface="Verdana" panose="020B0604030504040204"/>
              </a:rPr>
              <a:t> </a:t>
            </a:r>
            <a:r>
              <a:rPr sz="2000" b="1" dirty="0">
                <a:latin typeface="Verdana" panose="020B0604030504040204"/>
                <a:cs typeface="Verdana" panose="020B0604030504040204"/>
              </a:rPr>
              <a:t>9</a:t>
            </a:r>
            <a:endParaRPr sz="2000">
              <a:latin typeface="Verdana" panose="020B0604030504040204"/>
              <a:cs typeface="Verdana" panose="020B0604030504040204"/>
            </a:endParaRPr>
          </a:p>
          <a:p>
            <a:pPr marR="11430" algn="r">
              <a:lnSpc>
                <a:spcPct val="100000"/>
              </a:lnSpc>
            </a:pPr>
            <a:r>
              <a:rPr sz="2000" b="1" dirty="0">
                <a:latin typeface="Verdana" panose="020B0604030504040204"/>
                <a:cs typeface="Verdana" panose="020B0604030504040204"/>
              </a:rPr>
              <a:t>val: - 15 -</a:t>
            </a:r>
            <a:r>
              <a:rPr sz="2000" b="1" spc="-90" dirty="0">
                <a:latin typeface="Verdana" panose="020B0604030504040204"/>
                <a:cs typeface="Verdana" panose="020B0604030504040204"/>
              </a:rPr>
              <a:t> </a:t>
            </a:r>
            <a:r>
              <a:rPr sz="2000" b="1" dirty="0">
                <a:latin typeface="Verdana" panose="020B0604030504040204"/>
                <a:cs typeface="Verdana" panose="020B0604030504040204"/>
              </a:rPr>
              <a:t>4</a:t>
            </a:r>
            <a:endParaRPr sz="2000">
              <a:latin typeface="Verdana" panose="020B0604030504040204"/>
              <a:cs typeface="Verdana" panose="020B0604030504040204"/>
            </a:endParaRPr>
          </a:p>
          <a:p>
            <a:pPr marR="541655" algn="r">
              <a:lnSpc>
                <a:spcPct val="100000"/>
              </a:lnSpc>
              <a:spcBef>
                <a:spcPts val="1080"/>
              </a:spcBef>
              <a:tabLst>
                <a:tab pos="1264285" algn="l"/>
              </a:tabLst>
            </a:pPr>
            <a:r>
              <a:rPr sz="2000" b="1" dirty="0">
                <a:latin typeface="Verdana" panose="020B0604030504040204"/>
                <a:cs typeface="Verdana" panose="020B0604030504040204"/>
              </a:rPr>
              <a:t>s</a:t>
            </a:r>
            <a:r>
              <a:rPr sz="2000" b="1" spc="-5" dirty="0">
                <a:latin typeface="Verdana" panose="020B0604030504040204"/>
                <a:cs typeface="Verdana" panose="020B0604030504040204"/>
              </a:rPr>
              <a:t>t</a:t>
            </a:r>
            <a:r>
              <a:rPr sz="2000" b="1" dirty="0">
                <a:latin typeface="Verdana" panose="020B0604030504040204"/>
                <a:cs typeface="Verdana" panose="020B0604030504040204"/>
              </a:rPr>
              <a:t>a</a:t>
            </a:r>
            <a:r>
              <a:rPr sz="2000" b="1" spc="-5" dirty="0">
                <a:latin typeface="Verdana" panose="020B0604030504040204"/>
                <a:cs typeface="Verdana" panose="020B0604030504040204"/>
              </a:rPr>
              <a:t>te</a:t>
            </a:r>
            <a:r>
              <a:rPr sz="2000" b="1" dirty="0">
                <a:latin typeface="Verdana" panose="020B0604030504040204"/>
                <a:cs typeface="Verdana" panose="020B0604030504040204"/>
              </a:rPr>
              <a:t>:</a:t>
            </a:r>
            <a:r>
              <a:rPr sz="2000" b="1" spc="-5" dirty="0">
                <a:latin typeface="Verdana" panose="020B0604030504040204"/>
                <a:cs typeface="Verdana" panose="020B0604030504040204"/>
              </a:rPr>
              <a:t> </a:t>
            </a:r>
            <a:r>
              <a:rPr sz="2000" b="1" dirty="0">
                <a:latin typeface="Verdana" panose="020B0604030504040204"/>
                <a:cs typeface="Verdana" panose="020B0604030504040204"/>
              </a:rPr>
              <a:t>0	1</a:t>
            </a:r>
            <a:endParaRPr sz="2000">
              <a:latin typeface="Verdana" panose="020B0604030504040204"/>
              <a:cs typeface="Verdana" panose="020B0604030504040204"/>
            </a:endParaRPr>
          </a:p>
          <a:p>
            <a:pPr marR="488315" algn="r">
              <a:lnSpc>
                <a:spcPct val="100000"/>
              </a:lnSpc>
            </a:pPr>
            <a:r>
              <a:rPr sz="2000" b="1" dirty="0">
                <a:latin typeface="Verdana" panose="020B0604030504040204"/>
                <a:cs typeface="Verdana" panose="020B0604030504040204"/>
              </a:rPr>
              <a:t>val: -</a:t>
            </a:r>
            <a:r>
              <a:rPr sz="2000" b="1" spc="-100" dirty="0">
                <a:latin typeface="Verdana" panose="020B0604030504040204"/>
                <a:cs typeface="Verdana" panose="020B0604030504040204"/>
              </a:rPr>
              <a:t> </a:t>
            </a:r>
            <a:r>
              <a:rPr sz="2000" b="1" dirty="0">
                <a:latin typeface="Verdana" panose="020B0604030504040204"/>
                <a:cs typeface="Verdana" panose="020B0604030504040204"/>
              </a:rPr>
              <a:t>19</a:t>
            </a:r>
            <a:endParaRPr sz="2000">
              <a:latin typeface="Verdana" panose="020B0604030504040204"/>
              <a:cs typeface="Verdana" panose="020B0604030504040204"/>
            </a:endParaRPr>
          </a:p>
        </p:txBody>
      </p:sp>
      <p:sp>
        <p:nvSpPr>
          <p:cNvPr id="25" name="object 25"/>
          <p:cNvSpPr txBox="1"/>
          <p:nvPr/>
        </p:nvSpPr>
        <p:spPr>
          <a:xfrm>
            <a:off x="4745990" y="5831043"/>
            <a:ext cx="537210" cy="324485"/>
          </a:xfrm>
          <a:prstGeom prst="rect">
            <a:avLst/>
          </a:prstGeom>
        </p:spPr>
        <p:txBody>
          <a:bodyPr vert="horz" wrap="square" lIns="0" tIns="13970" rIns="0" bIns="0" rtlCol="0">
            <a:spAutoFit/>
          </a:bodyPr>
          <a:lstStyle/>
          <a:p>
            <a:pPr marL="12700">
              <a:lnSpc>
                <a:spcPct val="100000"/>
              </a:lnSpc>
              <a:spcBef>
                <a:spcPts val="110"/>
              </a:spcBef>
            </a:pPr>
            <a:r>
              <a:rPr sz="1950" b="1" spc="50" dirty="0">
                <a:latin typeface="黑体" panose="02010609060101010101" charset="-122"/>
                <a:cs typeface="黑体" panose="02010609060101010101" charset="-122"/>
              </a:rPr>
              <a:t>接受</a:t>
            </a:r>
            <a:endParaRPr sz="1950">
              <a:latin typeface="黑体" panose="02010609060101010101" charset="-122"/>
              <a:cs typeface="黑体" panose="0201060906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0952"/>
            <a:ext cx="8156575" cy="683260"/>
          </a:xfrm>
          <a:prstGeom prst="rect">
            <a:avLst/>
          </a:prstGeom>
        </p:spPr>
        <p:txBody>
          <a:bodyPr vert="horz" wrap="square" lIns="0" tIns="13970" rIns="0" bIns="0" rtlCol="0">
            <a:spAutoFit/>
          </a:bodyPr>
          <a:lstStyle/>
          <a:p>
            <a:pPr marL="12700">
              <a:lnSpc>
                <a:spcPct val="100000"/>
              </a:lnSpc>
              <a:spcBef>
                <a:spcPts val="110"/>
              </a:spcBef>
              <a:tabLst>
                <a:tab pos="1417320" algn="l"/>
              </a:tabLst>
            </a:pPr>
            <a:r>
              <a:rPr sz="4300" spc="35" dirty="0">
                <a:latin typeface="宋体" panose="02010600030101010101" pitchFamily="2" charset="-122"/>
                <a:cs typeface="宋体" panose="02010600030101010101" pitchFamily="2" charset="-122"/>
              </a:rPr>
              <a:t>5.3	</a:t>
            </a:r>
            <a:r>
              <a:rPr sz="4300" spc="40" dirty="0">
                <a:latin typeface="宋体" panose="02010600030101010101" pitchFamily="2" charset="-122"/>
                <a:cs typeface="宋体" panose="02010600030101010101" pitchFamily="2" charset="-122"/>
              </a:rPr>
              <a:t>L-</a:t>
            </a:r>
            <a:r>
              <a:rPr sz="4300" spc="90" dirty="0"/>
              <a:t>属性定义的自顶向下翻译</a:t>
            </a:r>
            <a:endParaRPr sz="4300">
              <a:latin typeface="宋体" panose="02010600030101010101" pitchFamily="2" charset="-122"/>
              <a:cs typeface="宋体" panose="02010600030101010101" pitchFamily="2" charset="-122"/>
            </a:endParaRPr>
          </a:p>
        </p:txBody>
      </p:sp>
      <p:sp>
        <p:nvSpPr>
          <p:cNvPr id="5" name="object 5"/>
          <p:cNvSpPr txBox="1"/>
          <p:nvPr/>
        </p:nvSpPr>
        <p:spPr>
          <a:xfrm>
            <a:off x="307340" y="1184785"/>
            <a:ext cx="7691755" cy="3816350"/>
          </a:xfrm>
          <a:prstGeom prst="rect">
            <a:avLst/>
          </a:prstGeom>
        </p:spPr>
        <p:txBody>
          <a:bodyPr vert="horz" wrap="square" lIns="0" tIns="99695" rIns="0" bIns="0" rtlCol="0">
            <a:spAutoFit/>
          </a:bodyPr>
          <a:lstStyle/>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在自顶向下的分析过程中实现</a:t>
            </a:r>
            <a:r>
              <a:rPr sz="4125" b="1" spc="30" baseline="1000" dirty="0">
                <a:latin typeface="宋体" panose="02010600030101010101" pitchFamily="2" charset="-122"/>
                <a:cs typeface="宋体" panose="02010600030101010101" pitchFamily="2" charset="-122"/>
              </a:rPr>
              <a:t>L</a:t>
            </a:r>
            <a:r>
              <a:rPr sz="4125" b="1" spc="67" baseline="1000" dirty="0">
                <a:latin typeface="黑体" panose="02010609060101010101" charset="-122"/>
                <a:cs typeface="黑体" panose="02010609060101010101" charset="-122"/>
              </a:rPr>
              <a:t>属性定义的翻译</a:t>
            </a:r>
            <a:endParaRPr sz="4125" baseline="1000">
              <a:latin typeface="黑体" panose="02010609060101010101" charset="-122"/>
              <a:cs typeface="黑体" panose="02010609060101010101" charset="-122"/>
            </a:endParaRPr>
          </a:p>
          <a:p>
            <a:pPr marL="355600" indent="-342900">
              <a:lnSpc>
                <a:spcPct val="100000"/>
              </a:lnSpc>
              <a:spcBef>
                <a:spcPts val="6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预测分析方法对文法的要求</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不含左递归</a:t>
            </a:r>
            <a:endParaRPr sz="3525" baseline="1000">
              <a:latin typeface="黑体" panose="02010609060101010101" charset="-122"/>
              <a:cs typeface="黑体" panose="02010609060101010101" charset="-122"/>
            </a:endParaRPr>
          </a:p>
          <a:p>
            <a:pPr marL="679450" marR="3272155" lvl="1" indent="-209550">
              <a:lnSpc>
                <a:spcPct val="118000"/>
              </a:lnSpc>
              <a:spcBef>
                <a:spcPts val="10"/>
              </a:spcBef>
              <a:buClr>
                <a:srgbClr val="0000FF"/>
              </a:buClr>
              <a:buSzPct val="71000"/>
              <a:buFont typeface="Wingdings" panose="05000000000000000000"/>
              <a:buChar char=""/>
              <a:tabLst>
                <a:tab pos="755650" algn="l"/>
              </a:tabLst>
            </a:pPr>
            <a:r>
              <a:rPr sz="2400" b="1" spc="25" dirty="0">
                <a:latin typeface="Verdana" panose="020B0604030504040204"/>
                <a:cs typeface="Verdana" panose="020B0604030504040204"/>
              </a:rPr>
              <a:t>A</a:t>
            </a:r>
            <a:r>
              <a:rPr sz="3525" b="1" i="1" spc="37" baseline="1000" dirty="0">
                <a:latin typeface="Symbol" panose="05050102010706020507"/>
                <a:cs typeface="Symbol" panose="05050102010706020507"/>
              </a:rPr>
              <a:t></a:t>
            </a:r>
            <a:r>
              <a:rPr sz="2350" b="1" i="1" spc="25" dirty="0">
                <a:latin typeface="Times New Roman" panose="02020603050405020304"/>
                <a:cs typeface="Times New Roman" panose="02020603050405020304"/>
              </a:rPr>
              <a:t> </a:t>
            </a:r>
            <a:r>
              <a:rPr sz="2400" b="1" dirty="0">
                <a:latin typeface="Verdana" panose="020B0604030504040204"/>
                <a:cs typeface="Verdana" panose="020B0604030504040204"/>
              </a:rPr>
              <a:t>FIRST(</a:t>
            </a:r>
            <a:r>
              <a:rPr sz="3525" b="1" i="1" baseline="1000" dirty="0">
                <a:latin typeface="Symbol" panose="05050102010706020507"/>
                <a:cs typeface="Symbol" panose="05050102010706020507"/>
              </a:rPr>
              <a:t></a:t>
            </a:r>
            <a:r>
              <a:rPr sz="2400" b="1" dirty="0">
                <a:latin typeface="Verdana" panose="020B0604030504040204"/>
                <a:cs typeface="Verdana" panose="020B0604030504040204"/>
              </a:rPr>
              <a:t>)</a:t>
            </a:r>
            <a:r>
              <a:rPr sz="3525" b="1" i="1" baseline="1000" dirty="0">
                <a:latin typeface="Symbol" panose="05050102010706020507"/>
                <a:cs typeface="Symbol" panose="05050102010706020507"/>
              </a:rPr>
              <a:t></a:t>
            </a:r>
            <a:r>
              <a:rPr sz="2400" b="1" dirty="0">
                <a:latin typeface="Verdana" panose="020B0604030504040204"/>
                <a:cs typeface="Verdana" panose="020B0604030504040204"/>
              </a:rPr>
              <a:t>FIRST(</a:t>
            </a:r>
            <a:r>
              <a:rPr sz="3525" b="1" i="1" baseline="1000" dirty="0">
                <a:latin typeface="Symbol" panose="05050102010706020507"/>
                <a:cs typeface="Symbol" panose="05050102010706020507"/>
              </a:rPr>
              <a:t></a:t>
            </a:r>
            <a:r>
              <a:rPr sz="2400" b="1" dirty="0">
                <a:latin typeface="Verdana" panose="020B0604030504040204"/>
                <a:cs typeface="Verdana" panose="020B0604030504040204"/>
              </a:rPr>
              <a:t>)=</a:t>
            </a:r>
            <a:r>
              <a:rPr sz="3525" b="1" i="1" baseline="1000" dirty="0">
                <a:latin typeface="Symbol" panose="05050102010706020507"/>
                <a:cs typeface="Symbol" panose="05050102010706020507"/>
              </a:rPr>
              <a:t></a:t>
            </a:r>
            <a:endParaRPr sz="3525" baseline="1000">
              <a:latin typeface="Symbol" panose="05050102010706020507"/>
              <a:cs typeface="Symbol" panose="05050102010706020507"/>
            </a:endParaRPr>
          </a:p>
          <a:p>
            <a:pPr>
              <a:lnSpc>
                <a:spcPct val="100000"/>
              </a:lnSpc>
              <a:spcBef>
                <a:spcPts val="10"/>
              </a:spcBef>
            </a:pPr>
            <a:endParaRPr sz="3750">
              <a:latin typeface="Times New Roman" panose="02020603050405020304"/>
              <a:cs typeface="Times New Roman" panose="02020603050405020304"/>
            </a:endParaRPr>
          </a:p>
          <a:p>
            <a:pPr marL="1089025" lvl="2" indent="-1076325">
              <a:lnSpc>
                <a:spcPct val="100000"/>
              </a:lnSpc>
              <a:buAutoNum type="arabicPeriod"/>
              <a:tabLst>
                <a:tab pos="1089025" algn="l"/>
              </a:tabLst>
            </a:pPr>
            <a:r>
              <a:rPr sz="2750" b="1" spc="45" dirty="0">
                <a:latin typeface="黑体" panose="02010609060101010101" charset="-122"/>
                <a:cs typeface="黑体" panose="02010609060101010101" charset="-122"/>
              </a:rPr>
              <a:t>消除翻译方案中的左递归</a:t>
            </a:r>
            <a:endParaRPr sz="2750">
              <a:latin typeface="黑体" panose="02010609060101010101" charset="-122"/>
              <a:cs typeface="黑体" panose="02010609060101010101" charset="-122"/>
            </a:endParaRPr>
          </a:p>
          <a:p>
            <a:pPr marL="1089025" lvl="2" indent="-1076325">
              <a:lnSpc>
                <a:spcPct val="100000"/>
              </a:lnSpc>
              <a:spcBef>
                <a:spcPts val="710"/>
              </a:spcBef>
              <a:buAutoNum type="arabicPeriod"/>
              <a:tabLst>
                <a:tab pos="1089025" algn="l"/>
              </a:tabLst>
            </a:pPr>
            <a:r>
              <a:rPr sz="2750" b="1" spc="45" dirty="0">
                <a:latin typeface="黑体" panose="02010609060101010101" charset="-122"/>
                <a:cs typeface="黑体" panose="02010609060101010101" charset="-122"/>
              </a:rPr>
              <a:t>预测翻译程序的设计</a:t>
            </a:r>
            <a:endParaRPr sz="2750">
              <a:latin typeface="黑体" panose="02010609060101010101" charset="-122"/>
              <a:cs typeface="黑体" panose="0201060906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58</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45533"/>
            <a:ext cx="7164705" cy="623570"/>
          </a:xfrm>
          <a:prstGeom prst="rect">
            <a:avLst/>
          </a:prstGeom>
        </p:spPr>
        <p:txBody>
          <a:bodyPr vert="horz" wrap="square" lIns="0" tIns="15240" rIns="0" bIns="0" rtlCol="0">
            <a:spAutoFit/>
          </a:bodyPr>
          <a:lstStyle/>
          <a:p>
            <a:pPr marL="12700">
              <a:lnSpc>
                <a:spcPct val="100000"/>
              </a:lnSpc>
              <a:spcBef>
                <a:spcPts val="120"/>
              </a:spcBef>
            </a:pPr>
            <a:r>
              <a:rPr sz="3900" spc="40" dirty="0">
                <a:latin typeface="宋体" panose="02010600030101010101" pitchFamily="2" charset="-122"/>
                <a:cs typeface="宋体" panose="02010600030101010101" pitchFamily="2" charset="-122"/>
              </a:rPr>
              <a:t>5.3.1</a:t>
            </a:r>
            <a:r>
              <a:rPr sz="3900" spc="25" dirty="0">
                <a:latin typeface="宋体" panose="02010600030101010101" pitchFamily="2" charset="-122"/>
                <a:cs typeface="宋体" panose="02010600030101010101" pitchFamily="2" charset="-122"/>
              </a:rPr>
              <a:t> </a:t>
            </a:r>
            <a:r>
              <a:rPr sz="3900" spc="90" dirty="0"/>
              <a:t>消除翻译方案中的左递归</a:t>
            </a:r>
            <a:endParaRPr sz="3900">
              <a:latin typeface="宋体" panose="02010600030101010101" pitchFamily="2" charset="-122"/>
              <a:cs typeface="宋体" panose="02010600030101010101" pitchFamily="2" charset="-122"/>
            </a:endParaRPr>
          </a:p>
        </p:txBody>
      </p:sp>
      <p:sp>
        <p:nvSpPr>
          <p:cNvPr id="6" name="object 6"/>
          <p:cNvSpPr txBox="1"/>
          <p:nvPr/>
        </p:nvSpPr>
        <p:spPr>
          <a:xfrm>
            <a:off x="402590" y="1077328"/>
            <a:ext cx="7155180" cy="443865"/>
          </a:xfrm>
          <a:prstGeom prst="rect">
            <a:avLst/>
          </a:prstGeom>
        </p:spPr>
        <p:txBody>
          <a:bodyPr vert="horz" wrap="square" lIns="0" tIns="12065" rIns="0" bIns="0" rtlCol="0">
            <a:spAutoFit/>
          </a:bodyPr>
          <a:lstStyle/>
          <a:p>
            <a:pPr marL="355600" indent="-342900">
              <a:lnSpc>
                <a:spcPct val="100000"/>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例：考虑对简单表达式求值的语法制导定义</a:t>
            </a:r>
            <a:endParaRPr sz="4125" baseline="1000">
              <a:latin typeface="黑体" panose="02010609060101010101" charset="-122"/>
              <a:cs typeface="黑体" panose="02010609060101010101" charset="-122"/>
            </a:endParaRPr>
          </a:p>
        </p:txBody>
      </p:sp>
      <p:sp>
        <p:nvSpPr>
          <p:cNvPr id="7" name="object 7"/>
          <p:cNvSpPr txBox="1"/>
          <p:nvPr/>
        </p:nvSpPr>
        <p:spPr>
          <a:xfrm>
            <a:off x="395288" y="1671637"/>
            <a:ext cx="3952875" cy="2540000"/>
          </a:xfrm>
          <a:prstGeom prst="rect">
            <a:avLst/>
          </a:prstGeom>
          <a:ln w="9525">
            <a:solidFill>
              <a:srgbClr val="000000"/>
            </a:solidFill>
          </a:ln>
        </p:spPr>
        <p:txBody>
          <a:bodyPr vert="horz" wrap="square" lIns="0" tIns="67945" rIns="0" bIns="0" rtlCol="0">
            <a:spAutoFit/>
          </a:bodyPr>
          <a:lstStyle/>
          <a:p>
            <a:pPr marL="219710">
              <a:lnSpc>
                <a:spcPts val="2310"/>
              </a:lnSpc>
              <a:spcBef>
                <a:spcPts val="535"/>
              </a:spcBef>
              <a:tabLst>
                <a:tab pos="1500505" algn="l"/>
              </a:tabLst>
            </a:pPr>
            <a:r>
              <a:rPr sz="1950" b="1" spc="50" dirty="0">
                <a:latin typeface="宋体" panose="02010600030101010101" pitchFamily="2" charset="-122"/>
                <a:cs typeface="宋体" panose="02010600030101010101" pitchFamily="2" charset="-122"/>
              </a:rPr>
              <a:t>产生</a:t>
            </a:r>
            <a:r>
              <a:rPr sz="1950" b="1" spc="40" dirty="0">
                <a:latin typeface="宋体" panose="02010600030101010101" pitchFamily="2" charset="-122"/>
                <a:cs typeface="宋体" panose="02010600030101010101" pitchFamily="2" charset="-122"/>
              </a:rPr>
              <a:t>式	</a:t>
            </a:r>
            <a:r>
              <a:rPr sz="1950" b="1" spc="50" dirty="0">
                <a:latin typeface="宋体" panose="02010600030101010101" pitchFamily="2" charset="-122"/>
                <a:cs typeface="宋体" panose="02010600030101010101" pitchFamily="2" charset="-122"/>
              </a:rPr>
              <a:t>语义规则</a:t>
            </a:r>
            <a:endParaRPr sz="1950">
              <a:latin typeface="宋体" panose="02010600030101010101" pitchFamily="2" charset="-122"/>
              <a:cs typeface="宋体" panose="02010600030101010101" pitchFamily="2" charset="-122"/>
            </a:endParaRPr>
          </a:p>
          <a:p>
            <a:pPr marL="219710" marR="216535">
              <a:lnSpc>
                <a:spcPts val="2400"/>
              </a:lnSpc>
              <a:tabLst>
                <a:tab pos="1456690" algn="l"/>
                <a:tab pos="1486535" algn="l"/>
              </a:tabLst>
            </a:pPr>
            <a:r>
              <a:rPr sz="1950" b="1" spc="30" dirty="0">
                <a:latin typeface="宋体" panose="02010600030101010101" pitchFamily="2" charset="-122"/>
                <a:cs typeface="宋体" panose="02010600030101010101" pitchFamily="2" charset="-122"/>
              </a:rPr>
              <a:t>L</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E		</a:t>
            </a:r>
            <a:r>
              <a:rPr sz="1950" b="1" spc="25" dirty="0">
                <a:latin typeface="宋体" panose="02010600030101010101" pitchFamily="2" charset="-122"/>
                <a:cs typeface="宋体" panose="02010600030101010101" pitchFamily="2" charset="-122"/>
              </a:rPr>
              <a:t>print(E.val)  </a:t>
            </a:r>
            <a:r>
              <a:rPr sz="1950" b="1" spc="25" dirty="0">
                <a:latin typeface="宋体" panose="02010600030101010101" pitchFamily="2" charset="-122"/>
                <a:cs typeface="宋体" panose="02010600030101010101" pitchFamily="2" charset="-122"/>
              </a:rPr>
              <a:t>E</a:t>
            </a:r>
            <a:r>
              <a:rPr sz="1950" b="1" i="1" spc="4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E</a:t>
            </a:r>
            <a:r>
              <a:rPr sz="1875" b="1" spc="6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a:t>
            </a:r>
            <a:r>
              <a:rPr sz="1950" b="1" spc="15" dirty="0">
                <a:latin typeface="宋体" panose="02010600030101010101" pitchFamily="2" charset="-122"/>
                <a:cs typeface="宋体" panose="02010600030101010101" pitchFamily="2" charset="-122"/>
              </a:rPr>
              <a:t>T</a:t>
            </a:r>
            <a:r>
              <a:rPr sz="1950" b="1"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E.val=E</a:t>
            </a:r>
            <a:r>
              <a:rPr sz="1875" b="1" spc="6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.val+T.val  </a:t>
            </a:r>
            <a:r>
              <a:rPr sz="1950" b="1" spc="30" dirty="0">
                <a:latin typeface="宋体" panose="02010600030101010101" pitchFamily="2" charset="-122"/>
                <a:cs typeface="宋体" panose="02010600030101010101" pitchFamily="2" charset="-122"/>
              </a:rPr>
              <a:t>E</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T		</a:t>
            </a:r>
            <a:r>
              <a:rPr sz="1950" b="1" spc="25" dirty="0">
                <a:latin typeface="宋体" panose="02010600030101010101" pitchFamily="2" charset="-122"/>
                <a:cs typeface="宋体" panose="02010600030101010101" pitchFamily="2" charset="-122"/>
              </a:rPr>
              <a:t>E.val=T.val  </a:t>
            </a:r>
            <a:r>
              <a:rPr sz="1950" b="1" spc="25" dirty="0">
                <a:latin typeface="宋体" panose="02010600030101010101" pitchFamily="2" charset="-122"/>
                <a:cs typeface="宋体" panose="02010600030101010101" pitchFamily="2" charset="-122"/>
              </a:rPr>
              <a:t>T</a:t>
            </a:r>
            <a:r>
              <a:rPr sz="1950" b="1" i="1" spc="4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T</a:t>
            </a:r>
            <a:r>
              <a:rPr sz="1875" b="1" spc="6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a:t>
            </a:r>
            <a:r>
              <a:rPr sz="1950" b="1" spc="15" dirty="0">
                <a:latin typeface="宋体" panose="02010600030101010101" pitchFamily="2" charset="-122"/>
                <a:cs typeface="宋体" panose="02010600030101010101" pitchFamily="2" charset="-122"/>
              </a:rPr>
              <a:t>F</a:t>
            </a:r>
            <a:r>
              <a:rPr sz="1950" b="1"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T.val=T</a:t>
            </a:r>
            <a:r>
              <a:rPr sz="1875" b="1" spc="6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.val*F.val  </a:t>
            </a:r>
            <a:r>
              <a:rPr sz="1950" b="1" spc="30" dirty="0">
                <a:latin typeface="宋体" panose="02010600030101010101" pitchFamily="2" charset="-122"/>
                <a:cs typeface="宋体" panose="02010600030101010101" pitchFamily="2" charset="-122"/>
              </a:rPr>
              <a:t>T</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F	</a:t>
            </a:r>
            <a:r>
              <a:rPr sz="1950" b="1" spc="25" dirty="0">
                <a:latin typeface="宋体" panose="02010600030101010101" pitchFamily="2" charset="-122"/>
                <a:cs typeface="宋体" panose="02010600030101010101" pitchFamily="2" charset="-122"/>
              </a:rPr>
              <a:t>T.val=F.val  F</a:t>
            </a:r>
            <a:r>
              <a:rPr sz="1950" b="1" i="1" spc="2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(E)	F.val=E.val  F</a:t>
            </a:r>
            <a:r>
              <a:rPr sz="1950" b="1" i="1" spc="2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digit		F.val=digit.val</a:t>
            </a:r>
            <a:endParaRPr sz="1950">
              <a:latin typeface="宋体" panose="02010600030101010101" pitchFamily="2" charset="-122"/>
              <a:cs typeface="宋体" panose="02010600030101010101" pitchFamily="2" charset="-122"/>
            </a:endParaRPr>
          </a:p>
        </p:txBody>
      </p:sp>
      <p:sp>
        <p:nvSpPr>
          <p:cNvPr id="8" name="object 8"/>
          <p:cNvSpPr txBox="1"/>
          <p:nvPr/>
        </p:nvSpPr>
        <p:spPr>
          <a:xfrm>
            <a:off x="4481512" y="1673225"/>
            <a:ext cx="4467225" cy="2540000"/>
          </a:xfrm>
          <a:prstGeom prst="rect">
            <a:avLst/>
          </a:prstGeom>
          <a:solidFill>
            <a:srgbClr val="CCECFF"/>
          </a:solidFill>
          <a:ln w="9525">
            <a:solidFill>
              <a:srgbClr val="000000"/>
            </a:solidFill>
          </a:ln>
        </p:spPr>
        <p:txBody>
          <a:bodyPr vert="horz" wrap="square" lIns="0" tIns="66040" rIns="0" bIns="0" rtlCol="0">
            <a:spAutoFit/>
          </a:bodyPr>
          <a:lstStyle/>
          <a:p>
            <a:pPr marL="219710">
              <a:lnSpc>
                <a:spcPts val="2320"/>
              </a:lnSpc>
              <a:spcBef>
                <a:spcPts val="520"/>
              </a:spcBef>
            </a:pPr>
            <a:r>
              <a:rPr sz="1950" b="1" spc="50" dirty="0">
                <a:latin typeface="宋体" panose="02010600030101010101" pitchFamily="2" charset="-122"/>
                <a:cs typeface="宋体" panose="02010600030101010101" pitchFamily="2" charset="-122"/>
              </a:rPr>
              <a:t>翻译方案：</a:t>
            </a:r>
            <a:endParaRPr sz="1950">
              <a:latin typeface="宋体" panose="02010600030101010101" pitchFamily="2" charset="-122"/>
              <a:cs typeface="宋体" panose="02010600030101010101" pitchFamily="2" charset="-122"/>
            </a:endParaRPr>
          </a:p>
          <a:p>
            <a:pPr marL="605790" indent="-515620">
              <a:lnSpc>
                <a:spcPts val="2320"/>
              </a:lnSpc>
              <a:buAutoNum type="arabicParenBoth"/>
              <a:tabLst>
                <a:tab pos="606425" algn="l"/>
              </a:tabLst>
            </a:pPr>
            <a:r>
              <a:rPr sz="1950" b="1" spc="30" dirty="0">
                <a:latin typeface="宋体" panose="02010600030101010101" pitchFamily="2" charset="-122"/>
                <a:cs typeface="宋体" panose="02010600030101010101" pitchFamily="2" charset="-122"/>
              </a:rPr>
              <a:t>L</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E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print(E.val)</a:t>
            </a:r>
            <a:r>
              <a:rPr sz="1950" b="1" spc="55"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30" dirty="0">
                <a:latin typeface="宋体" panose="02010600030101010101" pitchFamily="2" charset="-122"/>
                <a:cs typeface="宋体" panose="02010600030101010101" pitchFamily="2" charset="-122"/>
              </a:rPr>
              <a:t>E</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E</a:t>
            </a:r>
            <a:r>
              <a:rPr sz="1875" b="1" spc="44" baseline="-18000" dirty="0">
                <a:latin typeface="宋体" panose="02010600030101010101" pitchFamily="2" charset="-122"/>
                <a:cs typeface="宋体" panose="02010600030101010101" pitchFamily="2" charset="-122"/>
              </a:rPr>
              <a:t>1</a:t>
            </a:r>
            <a:r>
              <a:rPr sz="1950" b="1" spc="30" dirty="0">
                <a:latin typeface="宋体" panose="02010600030101010101" pitchFamily="2" charset="-122"/>
                <a:cs typeface="宋体" panose="02010600030101010101" pitchFamily="2" charset="-122"/>
              </a:rPr>
              <a:t>+T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E.val=E</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.val+T.val</a:t>
            </a:r>
            <a:r>
              <a:rPr sz="1950" b="1" spc="50"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30" dirty="0">
                <a:latin typeface="宋体" panose="02010600030101010101" pitchFamily="2" charset="-122"/>
                <a:cs typeface="宋体" panose="02010600030101010101" pitchFamily="2" charset="-122"/>
              </a:rPr>
              <a:t>E</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T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E.val=T.val</a:t>
            </a:r>
            <a:r>
              <a:rPr sz="1950" b="1" spc="55"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30" dirty="0">
                <a:latin typeface="宋体" panose="02010600030101010101" pitchFamily="2" charset="-122"/>
                <a:cs typeface="宋体" panose="02010600030101010101" pitchFamily="2" charset="-122"/>
              </a:rPr>
              <a:t>T</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T</a:t>
            </a:r>
            <a:r>
              <a:rPr sz="1875" b="1" spc="44" baseline="-18000" dirty="0">
                <a:latin typeface="宋体" panose="02010600030101010101" pitchFamily="2" charset="-122"/>
                <a:cs typeface="宋体" panose="02010600030101010101" pitchFamily="2" charset="-122"/>
              </a:rPr>
              <a:t>1</a:t>
            </a:r>
            <a:r>
              <a:rPr sz="1950" b="1" spc="30" dirty="0">
                <a:latin typeface="宋体" panose="02010600030101010101" pitchFamily="2" charset="-122"/>
                <a:cs typeface="宋体" panose="02010600030101010101" pitchFamily="2" charset="-122"/>
              </a:rPr>
              <a:t>*F </a:t>
            </a:r>
            <a:r>
              <a:rPr sz="1950" b="1" spc="25" dirty="0">
                <a:latin typeface="宋体" panose="02010600030101010101" pitchFamily="2" charset="-122"/>
                <a:cs typeface="宋体" panose="02010600030101010101" pitchFamily="2" charset="-122"/>
              </a:rPr>
              <a:t>{T.val=T</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.val*F.val</a:t>
            </a:r>
            <a:r>
              <a:rPr sz="1950" b="1" spc="30"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30" dirty="0">
                <a:latin typeface="宋体" panose="02010600030101010101" pitchFamily="2" charset="-122"/>
                <a:cs typeface="宋体" panose="02010600030101010101" pitchFamily="2" charset="-122"/>
              </a:rPr>
              <a:t>T</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F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T.val=F.val</a:t>
            </a:r>
            <a:r>
              <a:rPr sz="1950" b="1" spc="55"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25" dirty="0">
                <a:latin typeface="宋体" panose="02010600030101010101" pitchFamily="2" charset="-122"/>
                <a:cs typeface="宋体" panose="02010600030101010101" pitchFamily="2" charset="-122"/>
              </a:rPr>
              <a:t>F</a:t>
            </a:r>
            <a:r>
              <a:rPr sz="1950" b="1" i="1" spc="2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(E)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F.val=E.val</a:t>
            </a:r>
            <a:r>
              <a:rPr sz="1950" b="1" spc="60"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605790" indent="-515620">
              <a:lnSpc>
                <a:spcPct val="100000"/>
              </a:lnSpc>
              <a:spcBef>
                <a:spcPts val="60"/>
              </a:spcBef>
              <a:buAutoNum type="arabicParenBoth"/>
              <a:tabLst>
                <a:tab pos="606425" algn="l"/>
              </a:tabLst>
            </a:pPr>
            <a:r>
              <a:rPr sz="1950" b="1" spc="25" dirty="0">
                <a:latin typeface="宋体" panose="02010600030101010101" pitchFamily="2" charset="-122"/>
                <a:cs typeface="宋体" panose="02010600030101010101" pitchFamily="2" charset="-122"/>
              </a:rPr>
              <a:t>F</a:t>
            </a:r>
            <a:r>
              <a:rPr sz="1950" b="1" i="1" spc="2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digit </a:t>
            </a:r>
            <a:r>
              <a:rPr sz="1950" b="1" spc="15"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F.val=digit.val</a:t>
            </a:r>
            <a:r>
              <a:rPr sz="1950" b="1" spc="55"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p:txBody>
      </p:sp>
      <p:sp>
        <p:nvSpPr>
          <p:cNvPr id="9" name="object 9"/>
          <p:cNvSpPr txBox="1"/>
          <p:nvPr/>
        </p:nvSpPr>
        <p:spPr>
          <a:xfrm>
            <a:off x="3683952" y="4550883"/>
            <a:ext cx="1819910" cy="324485"/>
          </a:xfrm>
          <a:prstGeom prst="rect">
            <a:avLst/>
          </a:prstGeom>
        </p:spPr>
        <p:txBody>
          <a:bodyPr vert="horz" wrap="square" lIns="0" tIns="13970" rIns="0" bIns="0" rtlCol="0">
            <a:spAutoFit/>
          </a:bodyPr>
          <a:lstStyle/>
          <a:p>
            <a:pPr marL="12700">
              <a:lnSpc>
                <a:spcPct val="100000"/>
              </a:lnSpc>
              <a:spcBef>
                <a:spcPts val="110"/>
              </a:spcBef>
            </a:pPr>
            <a:r>
              <a:rPr sz="1950" b="1" spc="50" dirty="0">
                <a:latin typeface="宋体" panose="02010600030101010101" pitchFamily="2" charset="-122"/>
                <a:cs typeface="宋体" panose="02010600030101010101" pitchFamily="2" charset="-122"/>
              </a:rPr>
              <a:t>由</a:t>
            </a:r>
            <a:r>
              <a:rPr sz="1950" b="1" spc="25" dirty="0">
                <a:latin typeface="宋体" panose="02010600030101010101" pitchFamily="2" charset="-122"/>
                <a:cs typeface="宋体" panose="02010600030101010101" pitchFamily="2" charset="-122"/>
              </a:rPr>
              <a:t>(2)</a:t>
            </a:r>
            <a:r>
              <a:rPr sz="1950" b="1" spc="50" dirty="0">
                <a:latin typeface="宋体" panose="02010600030101010101" pitchFamily="2" charset="-122"/>
                <a:cs typeface="宋体" panose="02010600030101010101" pitchFamily="2" charset="-122"/>
              </a:rPr>
              <a:t>和</a:t>
            </a:r>
            <a:r>
              <a:rPr sz="1950" b="1" spc="25" dirty="0">
                <a:latin typeface="宋体" panose="02010600030101010101" pitchFamily="2" charset="-122"/>
                <a:cs typeface="宋体" panose="02010600030101010101" pitchFamily="2" charset="-122"/>
              </a:rPr>
              <a:t>(3)</a:t>
            </a:r>
            <a:r>
              <a:rPr sz="1950" b="1" spc="50" dirty="0">
                <a:latin typeface="宋体" panose="02010600030101010101" pitchFamily="2" charset="-122"/>
                <a:cs typeface="宋体" panose="02010600030101010101" pitchFamily="2" charset="-122"/>
              </a:rPr>
              <a:t>有：</a:t>
            </a:r>
            <a:endParaRPr sz="1950">
              <a:latin typeface="宋体" panose="02010600030101010101" pitchFamily="2" charset="-122"/>
              <a:cs typeface="宋体" panose="02010600030101010101" pitchFamily="2" charset="-122"/>
            </a:endParaRPr>
          </a:p>
        </p:txBody>
      </p:sp>
      <p:sp>
        <p:nvSpPr>
          <p:cNvPr id="10" name="object 10"/>
          <p:cNvSpPr txBox="1"/>
          <p:nvPr/>
        </p:nvSpPr>
        <p:spPr>
          <a:xfrm>
            <a:off x="4141152" y="4843491"/>
            <a:ext cx="540385" cy="934085"/>
          </a:xfrm>
          <a:prstGeom prst="rect">
            <a:avLst/>
          </a:prstGeom>
        </p:spPr>
        <p:txBody>
          <a:bodyPr vert="horz" wrap="square" lIns="0" tIns="13970" rIns="0" bIns="0" rtlCol="0">
            <a:spAutoFit/>
          </a:bodyPr>
          <a:lstStyle/>
          <a:p>
            <a:pPr marL="12700">
              <a:lnSpc>
                <a:spcPct val="100000"/>
              </a:lnSpc>
              <a:spcBef>
                <a:spcPts val="110"/>
              </a:spcBef>
            </a:pPr>
            <a:r>
              <a:rPr sz="1950" b="1" spc="20" dirty="0">
                <a:latin typeface="宋体" panose="02010600030101010101" pitchFamily="2" charset="-122"/>
                <a:cs typeface="宋体" panose="02010600030101010101" pitchFamily="2" charset="-122"/>
              </a:rPr>
              <a:t>(2</a:t>
            </a:r>
            <a:r>
              <a:rPr sz="1950" b="1" i="1" spc="20" dirty="0">
                <a:latin typeface="Symbol" panose="05050102010706020507"/>
                <a:cs typeface="Symbol" panose="05050102010706020507"/>
              </a:rPr>
              <a:t></a:t>
            </a:r>
            <a:r>
              <a:rPr sz="1950" b="1" spc="20"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12700" marR="5080">
              <a:lnSpc>
                <a:spcPct val="103000"/>
              </a:lnSpc>
            </a:pPr>
            <a:r>
              <a:rPr sz="1950" b="1" spc="20" dirty="0">
                <a:latin typeface="宋体" panose="02010600030101010101" pitchFamily="2" charset="-122"/>
                <a:cs typeface="宋体" panose="02010600030101010101" pitchFamily="2" charset="-122"/>
              </a:rPr>
              <a:t>(3</a:t>
            </a:r>
            <a:r>
              <a:rPr sz="1950" b="1" i="1" spc="20" dirty="0">
                <a:latin typeface="Symbol" panose="05050102010706020507"/>
                <a:cs typeface="Symbol" panose="05050102010706020507"/>
              </a:rPr>
              <a:t></a:t>
            </a:r>
            <a:r>
              <a:rPr sz="1950" b="1" spc="20"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(3")</a:t>
            </a:r>
            <a:endParaRPr sz="1950">
              <a:latin typeface="宋体" panose="02010600030101010101" pitchFamily="2" charset="-122"/>
              <a:cs typeface="宋体" panose="02010600030101010101" pitchFamily="2" charset="-122"/>
            </a:endParaRPr>
          </a:p>
        </p:txBody>
      </p:sp>
      <p:sp>
        <p:nvSpPr>
          <p:cNvPr id="11" name="object 11"/>
          <p:cNvSpPr txBox="1"/>
          <p:nvPr/>
        </p:nvSpPr>
        <p:spPr>
          <a:xfrm>
            <a:off x="4950828" y="4843491"/>
            <a:ext cx="3710304" cy="934085"/>
          </a:xfrm>
          <a:prstGeom prst="rect">
            <a:avLst/>
          </a:prstGeom>
        </p:spPr>
        <p:txBody>
          <a:bodyPr vert="horz" wrap="square" lIns="0" tIns="13970" rIns="0" bIns="0" rtlCol="0">
            <a:spAutoFit/>
          </a:bodyPr>
          <a:lstStyle/>
          <a:p>
            <a:pPr marL="38100">
              <a:lnSpc>
                <a:spcPct val="100000"/>
              </a:lnSpc>
              <a:spcBef>
                <a:spcPts val="110"/>
              </a:spcBef>
            </a:pPr>
            <a:r>
              <a:rPr sz="1950" b="1" spc="30" dirty="0">
                <a:latin typeface="宋体" panose="02010600030101010101" pitchFamily="2" charset="-122"/>
                <a:cs typeface="宋体" panose="02010600030101010101" pitchFamily="2" charset="-122"/>
              </a:rPr>
              <a:t>E</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T </a:t>
            </a:r>
            <a:r>
              <a:rPr sz="1950" b="1" spc="25" dirty="0">
                <a:latin typeface="宋体" panose="02010600030101010101" pitchFamily="2" charset="-122"/>
                <a:cs typeface="宋体" panose="02010600030101010101" pitchFamily="2" charset="-122"/>
              </a:rPr>
              <a:t>{E.val=T.val}</a:t>
            </a:r>
            <a:r>
              <a:rPr sz="1950" b="1" spc="35" dirty="0">
                <a:latin typeface="宋体" panose="02010600030101010101" pitchFamily="2" charset="-122"/>
                <a:cs typeface="宋体" panose="02010600030101010101" pitchFamily="2" charset="-122"/>
              </a:rPr>
              <a:t> </a:t>
            </a:r>
            <a:r>
              <a:rPr sz="1950" b="1" spc="15" dirty="0">
                <a:latin typeface="宋体" panose="02010600030101010101" pitchFamily="2" charset="-122"/>
                <a:cs typeface="宋体" panose="02010600030101010101" pitchFamily="2" charset="-122"/>
              </a:rPr>
              <a:t>M</a:t>
            </a:r>
            <a:endParaRPr sz="1950">
              <a:latin typeface="宋体" panose="02010600030101010101" pitchFamily="2" charset="-122"/>
              <a:cs typeface="宋体" panose="02010600030101010101" pitchFamily="2" charset="-122"/>
            </a:endParaRPr>
          </a:p>
          <a:p>
            <a:pPr marL="52070" marR="30480" indent="-14605">
              <a:lnSpc>
                <a:spcPct val="103000"/>
              </a:lnSpc>
            </a:pPr>
            <a:r>
              <a:rPr sz="1950" b="1" spc="30" dirty="0">
                <a:latin typeface="宋体" panose="02010600030101010101" pitchFamily="2" charset="-122"/>
                <a:cs typeface="宋体" panose="02010600030101010101" pitchFamily="2" charset="-122"/>
              </a:rPr>
              <a:t>M</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+T </a:t>
            </a:r>
            <a:r>
              <a:rPr sz="1950" b="1" spc="25" dirty="0">
                <a:latin typeface="宋体" panose="02010600030101010101" pitchFamily="2" charset="-122"/>
                <a:cs typeface="宋体" panose="02010600030101010101" pitchFamily="2" charset="-122"/>
              </a:rPr>
              <a:t>{E.val=E</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.val+T.val} </a:t>
            </a:r>
            <a:r>
              <a:rPr sz="1950" b="1" spc="20" dirty="0">
                <a:latin typeface="宋体" panose="02010600030101010101" pitchFamily="2" charset="-122"/>
                <a:cs typeface="宋体" panose="02010600030101010101" pitchFamily="2" charset="-122"/>
              </a:rPr>
              <a:t>M</a:t>
            </a:r>
            <a:r>
              <a:rPr sz="1875" b="1" spc="30" baseline="-18000" dirty="0">
                <a:latin typeface="宋体" panose="02010600030101010101" pitchFamily="2" charset="-122"/>
                <a:cs typeface="宋体" panose="02010600030101010101" pitchFamily="2" charset="-122"/>
              </a:rPr>
              <a:t>1  </a:t>
            </a:r>
            <a:r>
              <a:rPr sz="1950" b="1" spc="30" dirty="0">
                <a:latin typeface="宋体" panose="02010600030101010101" pitchFamily="2" charset="-122"/>
                <a:cs typeface="宋体" panose="02010600030101010101" pitchFamily="2" charset="-122"/>
              </a:rPr>
              <a:t>M</a:t>
            </a:r>
            <a:r>
              <a:rPr sz="1950" b="1" i="1" spc="30" dirty="0">
                <a:latin typeface="Symbol" panose="05050102010706020507"/>
                <a:cs typeface="Symbol" panose="05050102010706020507"/>
              </a:rPr>
              <a:t></a:t>
            </a:r>
            <a:endParaRPr sz="1950">
              <a:latin typeface="Symbol" panose="05050102010706020507"/>
              <a:cs typeface="Symbol" panose="05050102010706020507"/>
            </a:endParaRPr>
          </a:p>
        </p:txBody>
      </p:sp>
      <p:sp>
        <p:nvSpPr>
          <p:cNvPr id="12" name="object 12"/>
          <p:cNvSpPr/>
          <p:nvPr/>
        </p:nvSpPr>
        <p:spPr>
          <a:xfrm>
            <a:off x="685800" y="5937249"/>
            <a:ext cx="8153400" cy="822325"/>
          </a:xfrm>
          <a:custGeom>
            <a:avLst/>
            <a:gdLst/>
            <a:ahLst/>
            <a:cxnLst/>
            <a:rect l="l" t="t" r="r" b="b"/>
            <a:pathLst>
              <a:path w="8153400" h="822325">
                <a:moveTo>
                  <a:pt x="0" y="0"/>
                </a:moveTo>
                <a:lnTo>
                  <a:pt x="8153400" y="0"/>
                </a:lnTo>
                <a:lnTo>
                  <a:pt x="8153400" y="822324"/>
                </a:lnTo>
                <a:lnTo>
                  <a:pt x="0" y="822324"/>
                </a:lnTo>
                <a:lnTo>
                  <a:pt x="0" y="0"/>
                </a:lnTo>
                <a:close/>
              </a:path>
            </a:pathLst>
          </a:custGeom>
          <a:solidFill>
            <a:srgbClr val="FFFF00"/>
          </a:solidFill>
        </p:spPr>
        <p:txBody>
          <a:bodyPr wrap="square" lIns="0" tIns="0" rIns="0" bIns="0" rtlCol="0"/>
          <a:lstStyle/>
          <a:p/>
        </p:txBody>
      </p:sp>
      <p:sp>
        <p:nvSpPr>
          <p:cNvPr id="13" name="object 13"/>
          <p:cNvSpPr txBox="1"/>
          <p:nvPr/>
        </p:nvSpPr>
        <p:spPr>
          <a:xfrm>
            <a:off x="764540" y="5984958"/>
            <a:ext cx="7381875" cy="753110"/>
          </a:xfrm>
          <a:prstGeom prst="rect">
            <a:avLst/>
          </a:prstGeom>
        </p:spPr>
        <p:txBody>
          <a:bodyPr vert="horz" wrap="square" lIns="0" tIns="1905" rIns="0" bIns="0" rtlCol="0">
            <a:spAutoFit/>
          </a:bodyPr>
          <a:lstStyle/>
          <a:p>
            <a:pPr marL="12700" marR="5080">
              <a:lnSpc>
                <a:spcPct val="103000"/>
              </a:lnSpc>
              <a:spcBef>
                <a:spcPts val="15"/>
              </a:spcBef>
            </a:pPr>
            <a:r>
              <a:rPr sz="2350" b="1" spc="50" dirty="0">
                <a:latin typeface="宋体" panose="02010600030101010101" pitchFamily="2" charset="-122"/>
                <a:cs typeface="宋体" panose="02010600030101010101" pitchFamily="2" charset="-122"/>
              </a:rPr>
              <a:t>继承属性</a:t>
            </a:r>
            <a:r>
              <a:rPr sz="2350" b="1" spc="25" dirty="0">
                <a:latin typeface="宋体" panose="02010600030101010101" pitchFamily="2" charset="-122"/>
                <a:cs typeface="宋体" panose="02010600030101010101" pitchFamily="2" charset="-122"/>
              </a:rPr>
              <a:t>M.i</a:t>
            </a:r>
            <a:r>
              <a:rPr sz="2350" b="1" spc="50" dirty="0">
                <a:latin typeface="宋体" panose="02010600030101010101" pitchFamily="2" charset="-122"/>
                <a:cs typeface="宋体" panose="02010600030101010101" pitchFamily="2" charset="-122"/>
              </a:rPr>
              <a:t>：表示在</a:t>
            </a:r>
            <a:r>
              <a:rPr sz="2350" b="1" spc="25" dirty="0">
                <a:latin typeface="宋体" panose="02010600030101010101" pitchFamily="2" charset="-122"/>
                <a:cs typeface="宋体" panose="02010600030101010101" pitchFamily="2" charset="-122"/>
              </a:rPr>
              <a:t>M</a:t>
            </a:r>
            <a:r>
              <a:rPr sz="2350" b="1" spc="45" dirty="0">
                <a:latin typeface="宋体" panose="02010600030101010101" pitchFamily="2" charset="-122"/>
                <a:cs typeface="宋体" panose="02010600030101010101" pitchFamily="2" charset="-122"/>
              </a:rPr>
              <a:t>之前已经推导出的子表达式的值 综合属性</a:t>
            </a:r>
            <a:r>
              <a:rPr sz="2350" b="1" spc="25" dirty="0">
                <a:latin typeface="宋体" panose="02010600030101010101" pitchFamily="2" charset="-122"/>
                <a:cs typeface="宋体" panose="02010600030101010101" pitchFamily="2" charset="-122"/>
              </a:rPr>
              <a:t>M.s</a:t>
            </a:r>
            <a:r>
              <a:rPr sz="2350" b="1" spc="50" dirty="0">
                <a:latin typeface="宋体" panose="02010600030101010101" pitchFamily="2" charset="-122"/>
                <a:cs typeface="宋体" panose="02010600030101010101" pitchFamily="2" charset="-122"/>
              </a:rPr>
              <a:t>：表示在</a:t>
            </a:r>
            <a:r>
              <a:rPr sz="2350" b="1" spc="25" dirty="0">
                <a:latin typeface="宋体" panose="02010600030101010101" pitchFamily="2" charset="-122"/>
                <a:cs typeface="宋体" panose="02010600030101010101" pitchFamily="2" charset="-122"/>
              </a:rPr>
              <a:t>M</a:t>
            </a:r>
            <a:r>
              <a:rPr sz="2350" b="1" spc="50" dirty="0">
                <a:latin typeface="宋体" panose="02010600030101010101" pitchFamily="2" charset="-122"/>
                <a:cs typeface="宋体" panose="02010600030101010101" pitchFamily="2" charset="-122"/>
              </a:rPr>
              <a:t>完全展开之后得到的表达式的值</a:t>
            </a:r>
            <a:endParaRPr sz="2350">
              <a:latin typeface="宋体" panose="02010600030101010101" pitchFamily="2" charset="-122"/>
              <a:cs typeface="宋体" panose="02010600030101010101" pitchFamily="2" charset="-122"/>
            </a:endParaRPr>
          </a:p>
        </p:txBody>
      </p:sp>
      <p:sp>
        <p:nvSpPr>
          <p:cNvPr id="14" name="object 14"/>
          <p:cNvSpPr txBox="1"/>
          <p:nvPr/>
        </p:nvSpPr>
        <p:spPr>
          <a:xfrm>
            <a:off x="733425" y="4503737"/>
            <a:ext cx="2484755" cy="1311275"/>
          </a:xfrm>
          <a:prstGeom prst="rect">
            <a:avLst/>
          </a:prstGeom>
          <a:solidFill>
            <a:srgbClr val="CCECFF"/>
          </a:solidFill>
        </p:spPr>
        <p:txBody>
          <a:bodyPr vert="horz" wrap="square" lIns="0" tIns="74930" rIns="0" bIns="0" rtlCol="0">
            <a:spAutoFit/>
          </a:bodyPr>
          <a:lstStyle/>
          <a:p>
            <a:pPr marL="605790" marR="84455" indent="-514350">
              <a:lnSpc>
                <a:spcPts val="2300"/>
              </a:lnSpc>
              <a:spcBef>
                <a:spcPts val="590"/>
              </a:spcBef>
            </a:pPr>
            <a:r>
              <a:rPr sz="1950" b="1" spc="45" dirty="0">
                <a:latin typeface="宋体" panose="02010600030101010101" pitchFamily="2" charset="-122"/>
                <a:cs typeface="宋体" panose="02010600030101010101" pitchFamily="2" charset="-122"/>
              </a:rPr>
              <a:t>消除左递归的方法：  </a:t>
            </a: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a:t>
            </a:r>
            <a:r>
              <a:rPr sz="1950" b="1" i="1" spc="30" dirty="0">
                <a:latin typeface="Symbol" panose="05050102010706020507"/>
                <a:cs typeface="Symbol" panose="05050102010706020507"/>
              </a:rPr>
              <a:t></a:t>
            </a:r>
            <a:endParaRPr sz="1950">
              <a:latin typeface="Symbol" panose="05050102010706020507"/>
              <a:cs typeface="Symbol" panose="05050102010706020507"/>
            </a:endParaRPr>
          </a:p>
          <a:p>
            <a:pPr marL="91440">
              <a:lnSpc>
                <a:spcPts val="2335"/>
              </a:lnSpc>
            </a:pPr>
            <a:r>
              <a:rPr sz="1950" b="1" spc="50" dirty="0">
                <a:latin typeface="宋体" panose="02010600030101010101" pitchFamily="2" charset="-122"/>
                <a:cs typeface="宋体" panose="02010600030101010101" pitchFamily="2" charset="-122"/>
              </a:rPr>
              <a:t>替换为</a:t>
            </a: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R</a:t>
            </a:r>
            <a:endParaRPr sz="1950">
              <a:latin typeface="宋体" panose="02010600030101010101" pitchFamily="2" charset="-122"/>
              <a:cs typeface="宋体" panose="02010600030101010101" pitchFamily="2" charset="-122"/>
            </a:endParaRPr>
          </a:p>
          <a:p>
            <a:pPr marL="1119505">
              <a:lnSpc>
                <a:spcPct val="100000"/>
              </a:lnSpc>
              <a:spcBef>
                <a:spcPts val="60"/>
              </a:spcBef>
            </a:pPr>
            <a:r>
              <a:rPr sz="1950" b="1" spc="30" dirty="0">
                <a:latin typeface="宋体" panose="02010600030101010101" pitchFamily="2" charset="-122"/>
                <a:cs typeface="宋体" panose="02010600030101010101" pitchFamily="2" charset="-122"/>
              </a:rPr>
              <a:t>R</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R|</a:t>
            </a:r>
            <a:r>
              <a:rPr sz="1950" b="1" i="1" spc="30" dirty="0">
                <a:latin typeface="Symbol" panose="05050102010706020507"/>
                <a:cs typeface="Symbol" panose="05050102010706020507"/>
              </a:rPr>
              <a:t></a:t>
            </a:r>
            <a:endParaRPr sz="1950">
              <a:latin typeface="Symbol" panose="05050102010706020507"/>
              <a:cs typeface="Symbol" panose="05050102010706020507"/>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59</a:t>
            </a:r>
            <a:endParaRPr sz="1400">
              <a:latin typeface="Times New Roman" panose="02020603050405020304"/>
              <a:cs typeface="Times New Roman" panose="02020603050405020304"/>
            </a:endParaRPr>
          </a:p>
        </p:txBody>
      </p:sp>
      <p:sp>
        <p:nvSpPr>
          <p:cNvPr id="5" name="object 5"/>
          <p:cNvSpPr/>
          <p:nvPr/>
        </p:nvSpPr>
        <p:spPr>
          <a:xfrm>
            <a:off x="5337175" y="3384550"/>
            <a:ext cx="3735704" cy="3330575"/>
          </a:xfrm>
          <a:custGeom>
            <a:avLst/>
            <a:gdLst/>
            <a:ahLst/>
            <a:cxnLst/>
            <a:rect l="l" t="t" r="r" b="b"/>
            <a:pathLst>
              <a:path w="3735704" h="3330575">
                <a:moveTo>
                  <a:pt x="1755775" y="0"/>
                </a:moveTo>
                <a:lnTo>
                  <a:pt x="765175" y="0"/>
                </a:lnTo>
                <a:lnTo>
                  <a:pt x="0" y="765175"/>
                </a:lnTo>
                <a:lnTo>
                  <a:pt x="0" y="2159000"/>
                </a:lnTo>
                <a:lnTo>
                  <a:pt x="2160587" y="2609849"/>
                </a:lnTo>
                <a:lnTo>
                  <a:pt x="2609850" y="3330574"/>
                </a:lnTo>
                <a:lnTo>
                  <a:pt x="3735387" y="3330574"/>
                </a:lnTo>
                <a:lnTo>
                  <a:pt x="3690937" y="944562"/>
                </a:lnTo>
                <a:lnTo>
                  <a:pt x="2655887" y="674687"/>
                </a:lnTo>
                <a:lnTo>
                  <a:pt x="1755775" y="0"/>
                </a:lnTo>
                <a:close/>
              </a:path>
            </a:pathLst>
          </a:custGeom>
          <a:solidFill>
            <a:srgbClr val="FFFF00"/>
          </a:solidFill>
        </p:spPr>
        <p:txBody>
          <a:bodyPr wrap="square" lIns="0" tIns="0" rIns="0" bIns="0" rtlCol="0"/>
          <a:lstStyle/>
          <a:p/>
        </p:txBody>
      </p:sp>
      <p:sp>
        <p:nvSpPr>
          <p:cNvPr id="6" name="object 6"/>
          <p:cNvSpPr/>
          <p:nvPr/>
        </p:nvSpPr>
        <p:spPr>
          <a:xfrm>
            <a:off x="6146800" y="1584325"/>
            <a:ext cx="2835275" cy="2339975"/>
          </a:xfrm>
          <a:custGeom>
            <a:avLst/>
            <a:gdLst/>
            <a:ahLst/>
            <a:cxnLst/>
            <a:rect l="l" t="t" r="r" b="b"/>
            <a:pathLst>
              <a:path w="2835275" h="2339975">
                <a:moveTo>
                  <a:pt x="2835275" y="0"/>
                </a:moveTo>
                <a:lnTo>
                  <a:pt x="1260475" y="0"/>
                </a:lnTo>
                <a:lnTo>
                  <a:pt x="0" y="1035050"/>
                </a:lnTo>
                <a:lnTo>
                  <a:pt x="1935162" y="2339975"/>
                </a:lnTo>
                <a:lnTo>
                  <a:pt x="2835275" y="2339975"/>
                </a:lnTo>
                <a:lnTo>
                  <a:pt x="2835275" y="0"/>
                </a:lnTo>
                <a:close/>
              </a:path>
            </a:pathLst>
          </a:custGeom>
          <a:solidFill>
            <a:srgbClr val="FFFF00"/>
          </a:solidFill>
        </p:spPr>
        <p:txBody>
          <a:bodyPr wrap="square" lIns="0" tIns="0" rIns="0" bIns="0" rtlCol="0"/>
          <a:lstStyle/>
          <a:p/>
        </p:txBody>
      </p:sp>
      <p:sp>
        <p:nvSpPr>
          <p:cNvPr id="7" name="object 7"/>
          <p:cNvSpPr txBox="1"/>
          <p:nvPr/>
        </p:nvSpPr>
        <p:spPr>
          <a:xfrm>
            <a:off x="294640" y="4344665"/>
            <a:ext cx="4308475" cy="2188210"/>
          </a:xfrm>
          <a:prstGeom prst="rect">
            <a:avLst/>
          </a:prstGeom>
        </p:spPr>
        <p:txBody>
          <a:bodyPr vert="horz" wrap="square" lIns="0" tIns="83185" rIns="0" bIns="0" rtlCol="0">
            <a:spAutoFit/>
          </a:bodyPr>
          <a:lstStyle/>
          <a:p>
            <a:pPr marL="38100">
              <a:lnSpc>
                <a:spcPct val="100000"/>
              </a:lnSpc>
              <a:spcBef>
                <a:spcPts val="655"/>
              </a:spcBef>
            </a:pPr>
            <a:r>
              <a:rPr sz="2350" b="1" spc="50" dirty="0">
                <a:latin typeface="黑体" panose="02010609060101010101" charset="-122"/>
                <a:cs typeface="黑体" panose="02010609060101010101" charset="-122"/>
              </a:rPr>
              <a:t>于是得到：</a:t>
            </a:r>
            <a:endParaRPr sz="2350">
              <a:latin typeface="黑体" panose="02010609060101010101" charset="-122"/>
              <a:cs typeface="黑体" panose="02010609060101010101" charset="-122"/>
            </a:endParaRPr>
          </a:p>
          <a:p>
            <a:pPr algn="ctr">
              <a:lnSpc>
                <a:spcPct val="100000"/>
              </a:lnSpc>
              <a:spcBef>
                <a:spcPts val="570"/>
              </a:spcBef>
              <a:tabLst>
                <a:tab pos="583565" algn="l"/>
              </a:tabLst>
            </a:pPr>
            <a:r>
              <a:rPr sz="2400" b="1" dirty="0">
                <a:solidFill>
                  <a:srgbClr val="0000FF"/>
                </a:solidFill>
                <a:latin typeface="Times New Roman" panose="02020603050405020304"/>
                <a:cs typeface="Times New Roman" panose="02020603050405020304"/>
              </a:rPr>
              <a:t>(3</a:t>
            </a:r>
            <a:r>
              <a:rPr sz="3525" b="1" i="1"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M</a:t>
            </a:r>
            <a:r>
              <a:rPr sz="3525" b="1" i="1" spc="7" baseline="1000" dirty="0">
                <a:solidFill>
                  <a:srgbClr val="0000FF"/>
                </a:solidFill>
                <a:latin typeface="Symbol" panose="05050102010706020507"/>
                <a:cs typeface="Symbol" panose="05050102010706020507"/>
              </a:rPr>
              <a:t></a:t>
            </a:r>
            <a:r>
              <a:rPr sz="2400" b="1" spc="5" dirty="0">
                <a:solidFill>
                  <a:srgbClr val="0000FF"/>
                </a:solidFill>
                <a:latin typeface="Times New Roman" panose="02020603050405020304"/>
                <a:cs typeface="Times New Roman" panose="02020603050405020304"/>
              </a:rPr>
              <a:t>+T</a:t>
            </a:r>
            <a:r>
              <a:rPr sz="2400" b="1" spc="-60" dirty="0">
                <a:solidFill>
                  <a:srgbClr val="0000FF"/>
                </a:solidFill>
                <a:latin typeface="Times New Roman" panose="02020603050405020304"/>
                <a:cs typeface="Times New Roman" panose="02020603050405020304"/>
              </a:rPr>
              <a:t> </a:t>
            </a:r>
            <a:r>
              <a:rPr sz="2400" b="1" spc="-15" dirty="0">
                <a:solidFill>
                  <a:srgbClr val="0000FF"/>
                </a:solidFill>
                <a:latin typeface="Times New Roman" panose="02020603050405020304"/>
                <a:cs typeface="Times New Roman" panose="02020603050405020304"/>
              </a:rPr>
              <a:t>{M</a:t>
            </a:r>
            <a:r>
              <a:rPr sz="2400" b="1" spc="-22" baseline="-17000" dirty="0">
                <a:solidFill>
                  <a:srgbClr val="0000FF"/>
                </a:solidFill>
                <a:latin typeface="Times New Roman" panose="02020603050405020304"/>
                <a:cs typeface="Times New Roman" panose="02020603050405020304"/>
              </a:rPr>
              <a:t>1</a:t>
            </a:r>
            <a:r>
              <a:rPr sz="2400" b="1" spc="-15" dirty="0">
                <a:solidFill>
                  <a:srgbClr val="0000FF"/>
                </a:solidFill>
                <a:latin typeface="Times New Roman" panose="02020603050405020304"/>
                <a:cs typeface="Times New Roman" panose="02020603050405020304"/>
              </a:rPr>
              <a:t>.i=M.i+T.val}</a:t>
            </a:r>
            <a:endParaRPr sz="2400">
              <a:latin typeface="Times New Roman" panose="02020603050405020304"/>
              <a:cs typeface="Times New Roman" panose="02020603050405020304"/>
            </a:endParaRPr>
          </a:p>
          <a:p>
            <a:pPr marL="532765" algn="ctr">
              <a:lnSpc>
                <a:spcPct val="100000"/>
              </a:lnSpc>
              <a:spcBef>
                <a:spcPts val="530"/>
              </a:spcBef>
            </a:pPr>
            <a:r>
              <a:rPr sz="2400" b="1" spc="-5" dirty="0">
                <a:solidFill>
                  <a:srgbClr val="0000FF"/>
                </a:solidFill>
                <a:latin typeface="Times New Roman" panose="02020603050405020304"/>
                <a:cs typeface="Times New Roman" panose="02020603050405020304"/>
              </a:rPr>
              <a:t>M</a:t>
            </a:r>
            <a:r>
              <a:rPr sz="2400" b="1" spc="-7" baseline="-17000" dirty="0">
                <a:solidFill>
                  <a:srgbClr val="0000FF"/>
                </a:solidFill>
                <a:latin typeface="Times New Roman" panose="02020603050405020304"/>
                <a:cs typeface="Times New Roman" panose="02020603050405020304"/>
              </a:rPr>
              <a:t>1</a:t>
            </a:r>
            <a:r>
              <a:rPr sz="2400" b="1" spc="292" baseline="-17000"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{M.s=M</a:t>
            </a:r>
            <a:r>
              <a:rPr sz="2400" b="1" spc="-7" baseline="-17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a:p>
            <a:pPr marL="495300" marR="30480" indent="-457200">
              <a:lnSpc>
                <a:spcPct val="114000"/>
              </a:lnSpc>
              <a:spcBef>
                <a:spcPts val="215"/>
              </a:spcBef>
            </a:pPr>
            <a:r>
              <a:rPr sz="3525" b="1" spc="75" baseline="1000" dirty="0">
                <a:latin typeface="黑体" panose="02010609060101010101" charset="-122"/>
                <a:cs typeface="黑体" panose="02010609060101010101" charset="-122"/>
              </a:rPr>
              <a:t>同样，通过引入非终结符号</a:t>
            </a:r>
            <a:r>
              <a:rPr sz="2400" b="1" spc="20" dirty="0">
                <a:latin typeface="Times New Roman" panose="02020603050405020304"/>
                <a:cs typeface="Times New Roman" panose="02020603050405020304"/>
              </a:rPr>
              <a:t>N</a:t>
            </a:r>
            <a:r>
              <a:rPr sz="3525" b="1" spc="30" baseline="1000" dirty="0">
                <a:latin typeface="黑体" panose="02010609060101010101" charset="-122"/>
                <a:cs typeface="黑体" panose="02010609060101010101" charset="-122"/>
              </a:rPr>
              <a:t>，  </a:t>
            </a:r>
            <a:r>
              <a:rPr sz="3525" b="1" spc="75" baseline="1000" dirty="0">
                <a:latin typeface="黑体" panose="02010609060101010101" charset="-122"/>
                <a:cs typeface="黑体" panose="02010609060101010101" charset="-122"/>
              </a:rPr>
              <a:t>可以得到</a:t>
            </a:r>
            <a:r>
              <a:rPr sz="2400" b="1" dirty="0">
                <a:latin typeface="Times New Roman" panose="02020603050405020304"/>
                <a:cs typeface="Times New Roman" panose="02020603050405020304"/>
              </a:rPr>
              <a:t>(4)</a:t>
            </a:r>
            <a:r>
              <a:rPr sz="3525" b="1" spc="75" baseline="1000" dirty="0">
                <a:latin typeface="黑体" panose="02010609060101010101" charset="-122"/>
                <a:cs typeface="黑体" panose="02010609060101010101" charset="-122"/>
              </a:rPr>
              <a:t>和</a:t>
            </a:r>
            <a:r>
              <a:rPr sz="2400" b="1" dirty="0">
                <a:latin typeface="Times New Roman" panose="02020603050405020304"/>
                <a:cs typeface="Times New Roman" panose="02020603050405020304"/>
              </a:rPr>
              <a:t>(5)</a:t>
            </a:r>
            <a:r>
              <a:rPr sz="3525" b="1" spc="75" baseline="1000" dirty="0">
                <a:latin typeface="黑体" panose="02010609060101010101" charset="-122"/>
                <a:cs typeface="黑体" panose="02010609060101010101" charset="-122"/>
              </a:rPr>
              <a:t>的变换结果</a:t>
            </a:r>
            <a:endParaRPr sz="3525" baseline="1000">
              <a:latin typeface="黑体" panose="02010609060101010101" charset="-122"/>
              <a:cs typeface="黑体" panose="02010609060101010101" charset="-122"/>
            </a:endParaRPr>
          </a:p>
        </p:txBody>
      </p:sp>
      <p:sp>
        <p:nvSpPr>
          <p:cNvPr id="8" name="object 8"/>
          <p:cNvSpPr txBox="1">
            <a:spLocks noGrp="1"/>
          </p:cNvSpPr>
          <p:nvPr>
            <p:ph type="title"/>
          </p:nvPr>
        </p:nvSpPr>
        <p:spPr>
          <a:xfrm>
            <a:off x="194628" y="97027"/>
            <a:ext cx="6383655" cy="391160"/>
          </a:xfrm>
          <a:prstGeom prst="rect">
            <a:avLst/>
          </a:prstGeom>
        </p:spPr>
        <p:txBody>
          <a:bodyPr vert="horz" wrap="square" lIns="0" tIns="12700" rIns="0" bIns="0" rtlCol="0">
            <a:spAutoFit/>
          </a:bodyPr>
          <a:lstStyle/>
          <a:p>
            <a:pPr marL="12700">
              <a:lnSpc>
                <a:spcPct val="100000"/>
              </a:lnSpc>
              <a:spcBef>
                <a:spcPts val="100"/>
              </a:spcBef>
            </a:pPr>
            <a:r>
              <a:rPr sz="3525" spc="75" baseline="1000" dirty="0">
                <a:solidFill>
                  <a:srgbClr val="000000"/>
                </a:solidFill>
              </a:rPr>
              <a:t>为</a:t>
            </a:r>
            <a:r>
              <a:rPr sz="2400" dirty="0">
                <a:solidFill>
                  <a:srgbClr val="000000"/>
                </a:solidFill>
                <a:latin typeface="Times New Roman" panose="02020603050405020304"/>
                <a:cs typeface="Times New Roman" panose="02020603050405020304"/>
              </a:rPr>
              <a:t>(3")</a:t>
            </a:r>
            <a:r>
              <a:rPr sz="3525" spc="75" baseline="1000" dirty="0">
                <a:solidFill>
                  <a:srgbClr val="000000"/>
                </a:solidFill>
              </a:rPr>
              <a:t>设置把</a:t>
            </a:r>
            <a:r>
              <a:rPr sz="2400" spc="-5" dirty="0">
                <a:solidFill>
                  <a:srgbClr val="000000"/>
                </a:solidFill>
                <a:latin typeface="Times New Roman" panose="02020603050405020304"/>
                <a:cs typeface="Times New Roman" panose="02020603050405020304"/>
              </a:rPr>
              <a:t>M.i</a:t>
            </a:r>
            <a:r>
              <a:rPr sz="3525" spc="75" baseline="1000" dirty="0">
                <a:solidFill>
                  <a:srgbClr val="000000"/>
                </a:solidFill>
              </a:rPr>
              <a:t>传递给</a:t>
            </a:r>
            <a:r>
              <a:rPr sz="2400" spc="-5" dirty="0">
                <a:solidFill>
                  <a:srgbClr val="000000"/>
                </a:solidFill>
                <a:latin typeface="Times New Roman" panose="02020603050405020304"/>
                <a:cs typeface="Times New Roman" panose="02020603050405020304"/>
              </a:rPr>
              <a:t>M.s</a:t>
            </a:r>
            <a:r>
              <a:rPr sz="3525" spc="75" baseline="1000" dirty="0">
                <a:solidFill>
                  <a:srgbClr val="000000"/>
                </a:solidFill>
              </a:rPr>
              <a:t>的语义动作，得到：</a:t>
            </a:r>
            <a:endParaRPr sz="3525" baseline="1000">
              <a:latin typeface="Times New Roman" panose="02020603050405020304"/>
              <a:cs typeface="Times New Roman" panose="02020603050405020304"/>
            </a:endParaRPr>
          </a:p>
        </p:txBody>
      </p:sp>
      <p:sp>
        <p:nvSpPr>
          <p:cNvPr id="9" name="object 9"/>
          <p:cNvSpPr txBox="1"/>
          <p:nvPr/>
        </p:nvSpPr>
        <p:spPr>
          <a:xfrm>
            <a:off x="213678" y="465835"/>
            <a:ext cx="8178165" cy="1000760"/>
          </a:xfrm>
          <a:prstGeom prst="rect">
            <a:avLst/>
          </a:prstGeom>
        </p:spPr>
        <p:txBody>
          <a:bodyPr vert="horz" wrap="square" lIns="0" tIns="12700" rIns="0" bIns="0" rtlCol="0">
            <a:spAutoFit/>
          </a:bodyPr>
          <a:lstStyle/>
          <a:p>
            <a:pPr marL="222250">
              <a:lnSpc>
                <a:spcPct val="100000"/>
              </a:lnSpc>
              <a:spcBef>
                <a:spcPts val="100"/>
              </a:spcBef>
              <a:tabLst>
                <a:tab pos="899160" algn="l"/>
              </a:tabLst>
            </a:pPr>
            <a:r>
              <a:rPr sz="2400" b="1" dirty="0">
                <a:solidFill>
                  <a:srgbClr val="0000FF"/>
                </a:solidFill>
                <a:latin typeface="Times New Roman" panose="02020603050405020304"/>
                <a:cs typeface="Times New Roman" panose="02020603050405020304"/>
              </a:rPr>
              <a:t>(3")	</a:t>
            </a:r>
            <a:r>
              <a:rPr sz="2400" b="1" spc="20" dirty="0">
                <a:solidFill>
                  <a:srgbClr val="0000FF"/>
                </a:solidFill>
                <a:latin typeface="Times New Roman" panose="02020603050405020304"/>
                <a:cs typeface="Times New Roman" panose="02020603050405020304"/>
              </a:rPr>
              <a:t>M</a:t>
            </a:r>
            <a:r>
              <a:rPr sz="3525" b="1" i="1" spc="30" baseline="1000" dirty="0">
                <a:solidFill>
                  <a:srgbClr val="0000FF"/>
                </a:solidFill>
                <a:latin typeface="Symbol" panose="05050102010706020507"/>
                <a:cs typeface="Symbol" panose="05050102010706020507"/>
              </a:rPr>
              <a:t></a:t>
            </a:r>
            <a:r>
              <a:rPr sz="3525" b="1" i="1" baseline="1000"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{M.s=M.i}</a:t>
            </a:r>
            <a:endParaRPr sz="2400">
              <a:latin typeface="Times New Roman" panose="02020603050405020304"/>
              <a:cs typeface="Times New Roman" panose="02020603050405020304"/>
            </a:endParaRPr>
          </a:p>
          <a:p>
            <a:pPr marL="12700">
              <a:lnSpc>
                <a:spcPct val="100000"/>
              </a:lnSpc>
              <a:spcBef>
                <a:spcPts val="1920"/>
              </a:spcBef>
              <a:tabLst>
                <a:tab pos="4775200" algn="l"/>
              </a:tabLst>
            </a:pPr>
            <a:r>
              <a:rPr sz="3525" b="1" spc="75" baseline="1000" dirty="0">
                <a:latin typeface="黑体" panose="02010609060101010101" charset="-122"/>
                <a:cs typeface="黑体" panose="02010609060101010101" charset="-122"/>
              </a:rPr>
              <a:t>对于</a:t>
            </a:r>
            <a:r>
              <a:rPr sz="2400" b="1" spc="10" dirty="0">
                <a:latin typeface="Times New Roman" panose="02020603050405020304"/>
                <a:cs typeface="Times New Roman" panose="02020603050405020304"/>
              </a:rPr>
              <a:t>(2</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a:t>
            </a:r>
            <a:r>
              <a:rPr sz="3525" b="1" spc="15" baseline="1000" dirty="0">
                <a:latin typeface="黑体" panose="02010609060101010101" charset="-122"/>
                <a:cs typeface="黑体" panose="02010609060101010101" charset="-122"/>
              </a:rPr>
              <a:t>，</a:t>
            </a:r>
            <a:r>
              <a:rPr sz="3525" b="1" spc="-442" baseline="1000" dirty="0">
                <a:latin typeface="黑体" panose="02010609060101010101" charset="-122"/>
                <a:cs typeface="黑体" panose="02010609060101010101" charset="-122"/>
              </a:rPr>
              <a:t> </a:t>
            </a:r>
            <a:r>
              <a:rPr sz="2400" b="1" spc="15" dirty="0">
                <a:latin typeface="Times New Roman" panose="02020603050405020304"/>
                <a:cs typeface="Times New Roman" panose="02020603050405020304"/>
              </a:rPr>
              <a:t>E</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a:t>
            </a:r>
            <a:r>
              <a:rPr sz="2400" b="1" spc="28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{E.val=T.val}</a:t>
            </a:r>
            <a:r>
              <a:rPr sz="2400" b="1" spc="28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M	</a:t>
            </a:r>
            <a:r>
              <a:rPr sz="3525" b="1" spc="75" baseline="1000" dirty="0">
                <a:latin typeface="黑体" panose="02010609060101010101" charset="-122"/>
                <a:cs typeface="黑体" panose="02010609060101010101" charset="-122"/>
              </a:rPr>
              <a:t>通过</a:t>
            </a:r>
            <a:r>
              <a:rPr sz="2400" b="1" spc="-5" dirty="0">
                <a:latin typeface="Times New Roman" panose="02020603050405020304"/>
                <a:cs typeface="Times New Roman" panose="02020603050405020304"/>
              </a:rPr>
              <a:t>M</a:t>
            </a:r>
            <a:r>
              <a:rPr sz="3525" b="1" spc="75" baseline="1000" dirty="0">
                <a:latin typeface="黑体" panose="02010609060101010101" charset="-122"/>
                <a:cs typeface="黑体" panose="02010609060101010101" charset="-122"/>
              </a:rPr>
              <a:t>的属</a:t>
            </a:r>
            <a:r>
              <a:rPr sz="3525" b="1" spc="60" baseline="1000" dirty="0">
                <a:latin typeface="黑体" panose="02010609060101010101" charset="-122"/>
                <a:cs typeface="黑体" panose="02010609060101010101" charset="-122"/>
              </a:rPr>
              <a:t>性</a:t>
            </a:r>
            <a:r>
              <a:rPr sz="3525" b="1" spc="-480"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M.s</a:t>
            </a:r>
            <a:r>
              <a:rPr sz="2400" b="1" spc="250" dirty="0">
                <a:latin typeface="Times New Roman" panose="02020603050405020304"/>
                <a:cs typeface="Times New Roman" panose="02020603050405020304"/>
              </a:rPr>
              <a:t> </a:t>
            </a:r>
            <a:r>
              <a:rPr sz="3525" b="1" spc="60" baseline="1000" dirty="0">
                <a:latin typeface="黑体" panose="02010609060101010101" charset="-122"/>
                <a:cs typeface="黑体" panose="02010609060101010101" charset="-122"/>
              </a:rPr>
              <a:t>和</a:t>
            </a:r>
            <a:r>
              <a:rPr sz="3525" b="1" spc="-487"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M.i</a:t>
            </a:r>
            <a:endParaRPr sz="2400">
              <a:latin typeface="Times New Roman" panose="02020603050405020304"/>
              <a:cs typeface="Times New Roman" panose="02020603050405020304"/>
            </a:endParaRPr>
          </a:p>
        </p:txBody>
      </p:sp>
      <p:sp>
        <p:nvSpPr>
          <p:cNvPr id="10" name="object 10"/>
          <p:cNvSpPr txBox="1"/>
          <p:nvPr/>
        </p:nvSpPr>
        <p:spPr>
          <a:xfrm>
            <a:off x="213678" y="1361948"/>
            <a:ext cx="6537325" cy="915669"/>
          </a:xfrm>
          <a:prstGeom prst="rect">
            <a:avLst/>
          </a:prstGeom>
        </p:spPr>
        <p:txBody>
          <a:bodyPr vert="horz" wrap="square" lIns="0" tIns="91440" rIns="0" bIns="0" rtlCol="0">
            <a:spAutoFit/>
          </a:bodyPr>
          <a:lstStyle/>
          <a:p>
            <a:pPr marL="12700">
              <a:lnSpc>
                <a:spcPct val="100000"/>
              </a:lnSpc>
              <a:spcBef>
                <a:spcPts val="720"/>
              </a:spcBef>
            </a:pPr>
            <a:r>
              <a:rPr sz="3525" b="1" spc="75" baseline="1000" dirty="0">
                <a:latin typeface="黑体" panose="02010609060101010101" charset="-122"/>
                <a:cs typeface="黑体" panose="02010609060101010101" charset="-122"/>
              </a:rPr>
              <a:t>完成</a:t>
            </a:r>
            <a:r>
              <a:rPr sz="2400" b="1" spc="-5" dirty="0">
                <a:latin typeface="Times New Roman" panose="02020603050405020304"/>
                <a:cs typeface="Times New Roman" panose="02020603050405020304"/>
              </a:rPr>
              <a:t>E</a:t>
            </a:r>
            <a:r>
              <a:rPr sz="3525" b="1" spc="75" baseline="1000" dirty="0">
                <a:latin typeface="黑体" panose="02010609060101010101" charset="-122"/>
                <a:cs typeface="黑体" panose="02010609060101010101" charset="-122"/>
              </a:rPr>
              <a:t>和</a:t>
            </a:r>
            <a:r>
              <a:rPr sz="2400" b="1" spc="-5" dirty="0">
                <a:latin typeface="Times New Roman" panose="02020603050405020304"/>
                <a:cs typeface="Times New Roman" panose="02020603050405020304"/>
              </a:rPr>
              <a:t>T</a:t>
            </a:r>
            <a:r>
              <a:rPr sz="3525" b="1" spc="75" baseline="1000" dirty="0">
                <a:latin typeface="黑体" panose="02010609060101010101" charset="-122"/>
                <a:cs typeface="黑体" panose="02010609060101010101" charset="-122"/>
              </a:rPr>
              <a:t>的综合属性的传递</a:t>
            </a:r>
            <a:r>
              <a:rPr sz="2400" b="1" dirty="0">
                <a:latin typeface="Times New Roman" panose="02020603050405020304"/>
                <a:cs typeface="Times New Roman" panose="02020603050405020304"/>
              </a:rPr>
              <a:t>E.val=T.val</a:t>
            </a:r>
            <a:r>
              <a:rPr sz="3525" b="1"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得到：</a:t>
            </a:r>
            <a:endParaRPr sz="3525" baseline="1000">
              <a:latin typeface="黑体" panose="02010609060101010101" charset="-122"/>
              <a:cs typeface="黑体" panose="02010609060101010101" charset="-122"/>
            </a:endParaRPr>
          </a:p>
          <a:p>
            <a:pPr marL="492125">
              <a:lnSpc>
                <a:spcPct val="100000"/>
              </a:lnSpc>
              <a:spcBef>
                <a:spcPts val="625"/>
              </a:spcBef>
              <a:tabLst>
                <a:tab pos="1075690" algn="l"/>
              </a:tabLst>
            </a:pPr>
            <a:r>
              <a:rPr sz="2400" b="1" dirty="0">
                <a:solidFill>
                  <a:srgbClr val="0000FF"/>
                </a:solidFill>
                <a:latin typeface="Times New Roman" panose="02020603050405020304"/>
                <a:cs typeface="Times New Roman" panose="02020603050405020304"/>
              </a:rPr>
              <a:t>(2</a:t>
            </a:r>
            <a:r>
              <a:rPr sz="3525" b="1" i="1"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	</a:t>
            </a:r>
            <a:r>
              <a:rPr sz="2400" b="1" spc="15" dirty="0">
                <a:solidFill>
                  <a:srgbClr val="0000FF"/>
                </a:solidFill>
                <a:latin typeface="Times New Roman" panose="02020603050405020304"/>
                <a:cs typeface="Times New Roman" panose="02020603050405020304"/>
              </a:rPr>
              <a:t>E</a:t>
            </a:r>
            <a:r>
              <a:rPr sz="3525" b="1" i="1" spc="22" baseline="1000" dirty="0">
                <a:solidFill>
                  <a:srgbClr val="0000FF"/>
                </a:solidFill>
                <a:latin typeface="Symbol" panose="05050102010706020507"/>
                <a:cs typeface="Symbol" panose="05050102010706020507"/>
              </a:rPr>
              <a:t></a:t>
            </a:r>
            <a:r>
              <a:rPr sz="2400" b="1" spc="15" dirty="0">
                <a:solidFill>
                  <a:srgbClr val="0000FF"/>
                </a:solidFill>
                <a:latin typeface="Times New Roman" panose="02020603050405020304"/>
                <a:cs typeface="Times New Roman" panose="02020603050405020304"/>
              </a:rPr>
              <a:t>T</a:t>
            </a:r>
            <a:r>
              <a:rPr sz="2400" b="1" spc="-10"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{M.i=T.val}</a:t>
            </a:r>
            <a:endParaRPr sz="2400">
              <a:latin typeface="Times New Roman" panose="02020603050405020304"/>
              <a:cs typeface="Times New Roman" panose="02020603050405020304"/>
            </a:endParaRPr>
          </a:p>
        </p:txBody>
      </p:sp>
      <p:sp>
        <p:nvSpPr>
          <p:cNvPr id="11" name="object 11"/>
          <p:cNvSpPr txBox="1"/>
          <p:nvPr/>
        </p:nvSpPr>
        <p:spPr>
          <a:xfrm>
            <a:off x="169228" y="2242820"/>
            <a:ext cx="5737225" cy="2119630"/>
          </a:xfrm>
          <a:prstGeom prst="rect">
            <a:avLst/>
          </a:prstGeom>
        </p:spPr>
        <p:txBody>
          <a:bodyPr vert="horz" wrap="square" lIns="0" tIns="12700" rIns="0" bIns="0" rtlCol="0">
            <a:spAutoFit/>
          </a:bodyPr>
          <a:lstStyle/>
          <a:p>
            <a:pPr marR="632460" algn="ctr">
              <a:lnSpc>
                <a:spcPct val="100000"/>
              </a:lnSpc>
              <a:spcBef>
                <a:spcPts val="100"/>
              </a:spcBef>
            </a:pPr>
            <a:r>
              <a:rPr sz="2400" b="1" dirty="0">
                <a:solidFill>
                  <a:srgbClr val="0000FF"/>
                </a:solidFill>
                <a:latin typeface="Times New Roman" panose="02020603050405020304"/>
                <a:cs typeface="Times New Roman" panose="02020603050405020304"/>
              </a:rPr>
              <a:t>M</a:t>
            </a:r>
            <a:r>
              <a:rPr sz="2400" b="1" spc="-10"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{E.val=M.s}</a:t>
            </a:r>
            <a:endParaRPr sz="2400">
              <a:latin typeface="Times New Roman" panose="02020603050405020304"/>
              <a:cs typeface="Times New Roman" panose="02020603050405020304"/>
            </a:endParaRPr>
          </a:p>
          <a:p>
            <a:pPr marL="38100">
              <a:lnSpc>
                <a:spcPct val="100000"/>
              </a:lnSpc>
              <a:spcBef>
                <a:spcPts val="1940"/>
              </a:spcBef>
            </a:pPr>
            <a:r>
              <a:rPr sz="2350" b="1" spc="50" dirty="0">
                <a:latin typeface="黑体" panose="02010609060101010101" charset="-122"/>
                <a:cs typeface="黑体" panose="02010609060101010101" charset="-122"/>
              </a:rPr>
              <a:t>对于</a:t>
            </a:r>
            <a:r>
              <a:rPr sz="2350" b="1" spc="20" dirty="0">
                <a:latin typeface="宋体" panose="02010600030101010101" pitchFamily="2" charset="-122"/>
                <a:cs typeface="宋体" panose="02010600030101010101" pitchFamily="2" charset="-122"/>
              </a:rPr>
              <a:t>(3</a:t>
            </a:r>
            <a:r>
              <a:rPr sz="2350" b="1" i="1" spc="20" dirty="0">
                <a:latin typeface="Symbol" panose="05050102010706020507"/>
                <a:cs typeface="Symbol" panose="05050102010706020507"/>
              </a:rPr>
              <a:t></a:t>
            </a:r>
            <a:r>
              <a:rPr sz="2350" b="1" spc="20" dirty="0">
                <a:latin typeface="宋体" panose="02010600030101010101" pitchFamily="2" charset="-122"/>
                <a:cs typeface="宋体" panose="02010600030101010101" pitchFamily="2" charset="-122"/>
              </a:rPr>
              <a:t>)</a:t>
            </a:r>
            <a:r>
              <a:rPr sz="2350" b="1" spc="15" dirty="0">
                <a:latin typeface="宋体" panose="02010600030101010101" pitchFamily="2" charset="-122"/>
                <a:cs typeface="宋体" panose="02010600030101010101" pitchFamily="2" charset="-122"/>
              </a:rPr>
              <a:t> </a:t>
            </a:r>
            <a:r>
              <a:rPr sz="2350" b="1" spc="30" dirty="0">
                <a:latin typeface="宋体" panose="02010600030101010101" pitchFamily="2" charset="-122"/>
                <a:cs typeface="宋体" panose="02010600030101010101" pitchFamily="2" charset="-122"/>
              </a:rPr>
              <a:t>M</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+T</a:t>
            </a:r>
            <a:r>
              <a:rPr sz="2350" b="1" spc="15" dirty="0">
                <a:latin typeface="宋体" panose="02010600030101010101" pitchFamily="2" charset="-122"/>
                <a:cs typeface="宋体" panose="02010600030101010101" pitchFamily="2" charset="-122"/>
              </a:rPr>
              <a:t> </a:t>
            </a:r>
            <a:r>
              <a:rPr sz="2350" b="1" spc="25" dirty="0">
                <a:latin typeface="宋体" panose="02010600030101010101" pitchFamily="2" charset="-122"/>
                <a:cs typeface="宋体" panose="02010600030101010101" pitchFamily="2" charset="-122"/>
              </a:rPr>
              <a:t>{E.val=E</a:t>
            </a:r>
            <a:r>
              <a:rPr sz="2325" b="1" spc="37" baseline="-18000" dirty="0">
                <a:latin typeface="宋体" panose="02010600030101010101" pitchFamily="2" charset="-122"/>
                <a:cs typeface="宋体" panose="02010600030101010101" pitchFamily="2" charset="-122"/>
              </a:rPr>
              <a:t>1</a:t>
            </a:r>
            <a:r>
              <a:rPr sz="2350" b="1" spc="25" dirty="0">
                <a:latin typeface="宋体" panose="02010600030101010101" pitchFamily="2" charset="-122"/>
                <a:cs typeface="宋体" panose="02010600030101010101" pitchFamily="2" charset="-122"/>
              </a:rPr>
              <a:t>.val+T.val}</a:t>
            </a:r>
            <a:r>
              <a:rPr sz="2350" b="1" spc="15" dirty="0">
                <a:latin typeface="宋体" panose="02010600030101010101" pitchFamily="2" charset="-122"/>
                <a:cs typeface="宋体" panose="02010600030101010101" pitchFamily="2" charset="-122"/>
              </a:rPr>
              <a:t> </a:t>
            </a:r>
            <a:r>
              <a:rPr sz="2350" b="1" spc="20" dirty="0">
                <a:latin typeface="宋体" panose="02010600030101010101" pitchFamily="2" charset="-122"/>
                <a:cs typeface="宋体" panose="02010600030101010101" pitchFamily="2" charset="-122"/>
              </a:rPr>
              <a:t>M</a:t>
            </a:r>
            <a:r>
              <a:rPr sz="2325" b="1" spc="30" baseline="-18000" dirty="0">
                <a:latin typeface="宋体" panose="02010600030101010101" pitchFamily="2" charset="-122"/>
                <a:cs typeface="宋体" panose="02010600030101010101" pitchFamily="2" charset="-122"/>
              </a:rPr>
              <a:t>1</a:t>
            </a:r>
            <a:endParaRPr sz="2325" baseline="-18000">
              <a:latin typeface="宋体" panose="02010600030101010101" pitchFamily="2" charset="-122"/>
              <a:cs typeface="宋体" panose="02010600030101010101" pitchFamily="2" charset="-122"/>
            </a:endParaRPr>
          </a:p>
          <a:p>
            <a:pPr marL="163195" marR="831850">
              <a:lnSpc>
                <a:spcPct val="122000"/>
              </a:lnSpc>
              <a:spcBef>
                <a:spcPts val="1840"/>
              </a:spcBef>
            </a:pP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1</a:t>
            </a:r>
            <a:r>
              <a:rPr sz="2400" b="1" spc="-30" baseline="-1700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a:t>
            </a:r>
            <a:r>
              <a:rPr sz="3525" b="1" spc="75" baseline="1000" dirty="0">
                <a:latin typeface="黑体" panose="02010609060101010101" charset="-122"/>
                <a:cs typeface="黑体" panose="02010609060101010101" charset="-122"/>
              </a:rPr>
              <a:t>的语义规则为</a:t>
            </a:r>
            <a:r>
              <a:rPr sz="3525" b="1" spc="-22" baseline="1000" dirty="0">
                <a:latin typeface="黑体" panose="02010609060101010101" charset="-122"/>
                <a:cs typeface="黑体" panose="02010609060101010101" charset="-122"/>
              </a:rPr>
              <a:t>：</a:t>
            </a:r>
            <a:r>
              <a:rPr sz="2400" b="1" spc="-15" dirty="0">
                <a:latin typeface="Times New Roman" panose="02020603050405020304"/>
                <a:cs typeface="Times New Roman" panose="02020603050405020304"/>
              </a:rPr>
              <a:t>M</a:t>
            </a:r>
            <a:r>
              <a:rPr sz="2400" b="1" spc="-22" baseline="-17000" dirty="0">
                <a:latin typeface="Times New Roman" panose="02020603050405020304"/>
                <a:cs typeface="Times New Roman" panose="02020603050405020304"/>
              </a:rPr>
              <a:t>1</a:t>
            </a:r>
            <a:r>
              <a:rPr sz="2400" b="1" spc="-15" dirty="0">
                <a:latin typeface="Times New Roman" panose="02020603050405020304"/>
                <a:cs typeface="Times New Roman" panose="02020603050405020304"/>
              </a:rPr>
              <a:t>.i=M.i+T.val  </a:t>
            </a:r>
            <a:r>
              <a:rPr sz="2400" b="1" spc="-5" dirty="0">
                <a:latin typeface="Times New Roman" panose="02020603050405020304"/>
                <a:cs typeface="Times New Roman" panose="02020603050405020304"/>
              </a:rPr>
              <a:t>M.s</a:t>
            </a:r>
            <a:r>
              <a:rPr sz="3525" b="1" spc="75" baseline="1000" dirty="0">
                <a:latin typeface="黑体" panose="02010609060101010101" charset="-122"/>
                <a:cs typeface="黑体" panose="02010609060101010101" charset="-122"/>
              </a:rPr>
              <a:t>的语义规则为</a:t>
            </a:r>
            <a:r>
              <a:rPr sz="3525" b="1"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M.s=M</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12" name="object 12"/>
          <p:cNvSpPr/>
          <p:nvPr/>
        </p:nvSpPr>
        <p:spPr>
          <a:xfrm>
            <a:off x="6783387" y="2014537"/>
            <a:ext cx="723900" cy="457200"/>
          </a:xfrm>
          <a:custGeom>
            <a:avLst/>
            <a:gdLst/>
            <a:ahLst/>
            <a:cxnLst/>
            <a:rect l="l" t="t" r="r" b="b"/>
            <a:pathLst>
              <a:path w="723900" h="457200">
                <a:moveTo>
                  <a:pt x="723900" y="0"/>
                </a:moveTo>
                <a:lnTo>
                  <a:pt x="0" y="457200"/>
                </a:lnTo>
              </a:path>
            </a:pathLst>
          </a:custGeom>
          <a:ln w="9525">
            <a:solidFill>
              <a:srgbClr val="000000"/>
            </a:solidFill>
          </a:ln>
        </p:spPr>
        <p:txBody>
          <a:bodyPr wrap="square" lIns="0" tIns="0" rIns="0" bIns="0" rtlCol="0"/>
          <a:lstStyle/>
          <a:p/>
        </p:txBody>
      </p:sp>
      <p:sp>
        <p:nvSpPr>
          <p:cNvPr id="13" name="object 13"/>
          <p:cNvSpPr/>
          <p:nvPr/>
        </p:nvSpPr>
        <p:spPr>
          <a:xfrm>
            <a:off x="7507287" y="2014537"/>
            <a:ext cx="723900" cy="457200"/>
          </a:xfrm>
          <a:custGeom>
            <a:avLst/>
            <a:gdLst/>
            <a:ahLst/>
            <a:cxnLst/>
            <a:rect l="l" t="t" r="r" b="b"/>
            <a:pathLst>
              <a:path w="723900" h="457200">
                <a:moveTo>
                  <a:pt x="0" y="0"/>
                </a:moveTo>
                <a:lnTo>
                  <a:pt x="723900" y="457200"/>
                </a:lnTo>
              </a:path>
            </a:pathLst>
          </a:custGeom>
          <a:ln w="9525">
            <a:solidFill>
              <a:srgbClr val="000000"/>
            </a:solidFill>
          </a:ln>
        </p:spPr>
        <p:txBody>
          <a:bodyPr wrap="square" lIns="0" tIns="0" rIns="0" bIns="0" rtlCol="0"/>
          <a:lstStyle/>
          <a:p/>
        </p:txBody>
      </p:sp>
      <p:sp>
        <p:nvSpPr>
          <p:cNvPr id="14" name="object 14"/>
          <p:cNvSpPr txBox="1"/>
          <p:nvPr/>
        </p:nvSpPr>
        <p:spPr>
          <a:xfrm>
            <a:off x="8297227" y="3442926"/>
            <a:ext cx="159385" cy="384175"/>
          </a:xfrm>
          <a:prstGeom prst="rect">
            <a:avLst/>
          </a:prstGeom>
        </p:spPr>
        <p:txBody>
          <a:bodyPr vert="horz" wrap="square" lIns="0" tIns="12700" rIns="0" bIns="0" rtlCol="0">
            <a:spAutoFit/>
          </a:bodyPr>
          <a:lstStyle/>
          <a:p>
            <a:pPr marL="12700">
              <a:lnSpc>
                <a:spcPct val="100000"/>
              </a:lnSpc>
              <a:spcBef>
                <a:spcPts val="100"/>
              </a:spcBef>
            </a:pPr>
            <a:r>
              <a:rPr sz="2350" b="1" i="1" spc="20" dirty="0">
                <a:latin typeface="Symbol" panose="05050102010706020507"/>
                <a:cs typeface="Symbol" panose="05050102010706020507"/>
              </a:rPr>
              <a:t></a:t>
            </a:r>
            <a:endParaRPr sz="2350">
              <a:latin typeface="Symbol" panose="05050102010706020507"/>
              <a:cs typeface="Symbol" panose="05050102010706020507"/>
            </a:endParaRPr>
          </a:p>
        </p:txBody>
      </p:sp>
      <p:sp>
        <p:nvSpPr>
          <p:cNvPr id="15" name="object 15"/>
          <p:cNvSpPr/>
          <p:nvPr/>
        </p:nvSpPr>
        <p:spPr>
          <a:xfrm>
            <a:off x="8383587" y="2776537"/>
            <a:ext cx="0" cy="685800"/>
          </a:xfrm>
          <a:custGeom>
            <a:avLst/>
            <a:gdLst/>
            <a:ahLst/>
            <a:cxnLst/>
            <a:rect l="l" t="t" r="r" b="b"/>
            <a:pathLst>
              <a:path h="685800">
                <a:moveTo>
                  <a:pt x="0" y="0"/>
                </a:moveTo>
                <a:lnTo>
                  <a:pt x="1" y="685800"/>
                </a:lnTo>
              </a:path>
            </a:pathLst>
          </a:custGeom>
          <a:ln w="9525">
            <a:solidFill>
              <a:srgbClr val="000000"/>
            </a:solidFill>
          </a:ln>
        </p:spPr>
        <p:txBody>
          <a:bodyPr wrap="square" lIns="0" tIns="0" rIns="0" bIns="0" rtlCol="0"/>
          <a:lstStyle/>
          <a:p/>
        </p:txBody>
      </p:sp>
      <p:sp>
        <p:nvSpPr>
          <p:cNvPr id="16" name="object 16"/>
          <p:cNvSpPr txBox="1"/>
          <p:nvPr/>
        </p:nvSpPr>
        <p:spPr>
          <a:xfrm>
            <a:off x="6557327" y="2338323"/>
            <a:ext cx="850265" cy="452120"/>
          </a:xfrm>
          <a:prstGeom prst="rect">
            <a:avLst/>
          </a:prstGeom>
        </p:spPr>
        <p:txBody>
          <a:bodyPr vert="horz" wrap="square" lIns="0" tIns="12700" rIns="0" bIns="0" rtlCol="0">
            <a:spAutoFit/>
          </a:bodyPr>
          <a:lstStyle/>
          <a:p>
            <a:pPr marL="12700">
              <a:lnSpc>
                <a:spcPct val="100000"/>
              </a:lnSpc>
              <a:spcBef>
                <a:spcPts val="100"/>
              </a:spcBef>
            </a:pPr>
            <a:r>
              <a:rPr sz="3600" b="1" baseline="-5000" dirty="0">
                <a:latin typeface="Times New Roman" panose="02020603050405020304"/>
                <a:cs typeface="Times New Roman" panose="02020603050405020304"/>
              </a:rPr>
              <a:t>T </a:t>
            </a:r>
            <a:r>
              <a:rPr sz="2800" b="1" dirty="0">
                <a:solidFill>
                  <a:srgbClr val="0000FF"/>
                </a:solidFill>
                <a:latin typeface="Times New Roman" panose="02020603050405020304"/>
                <a:cs typeface="Times New Roman" panose="02020603050405020304"/>
              </a:rPr>
              <a:t>.</a:t>
            </a:r>
            <a:r>
              <a:rPr sz="2800" b="1" spc="-27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17" name="object 17"/>
          <p:cNvSpPr txBox="1"/>
          <p:nvPr/>
        </p:nvSpPr>
        <p:spPr>
          <a:xfrm>
            <a:off x="7928927" y="2338323"/>
            <a:ext cx="101917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i </a:t>
            </a:r>
            <a:r>
              <a:rPr sz="3600" b="1" baseline="-5000" dirty="0">
                <a:latin typeface="Times New Roman" panose="02020603050405020304"/>
                <a:cs typeface="Times New Roman" panose="02020603050405020304"/>
              </a:rPr>
              <a:t>M </a:t>
            </a:r>
            <a:r>
              <a:rPr sz="2800" b="1" dirty="0">
                <a:solidFill>
                  <a:srgbClr val="0000FF"/>
                </a:solidFill>
                <a:latin typeface="Times New Roman" panose="02020603050405020304"/>
                <a:cs typeface="Times New Roman" panose="02020603050405020304"/>
              </a:rPr>
              <a:t>.</a:t>
            </a:r>
            <a:r>
              <a:rPr sz="2800" b="1" spc="-15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18" name="object 18"/>
          <p:cNvSpPr/>
          <p:nvPr/>
        </p:nvSpPr>
        <p:spPr>
          <a:xfrm>
            <a:off x="6856583" y="2776537"/>
            <a:ext cx="1078865" cy="233679"/>
          </a:xfrm>
          <a:custGeom>
            <a:avLst/>
            <a:gdLst/>
            <a:ahLst/>
            <a:cxnLst/>
            <a:rect l="l" t="t" r="r" b="b"/>
            <a:pathLst>
              <a:path w="1078865" h="233680">
                <a:moveTo>
                  <a:pt x="9185" y="19983"/>
                </a:moveTo>
                <a:lnTo>
                  <a:pt x="0" y="22499"/>
                </a:lnTo>
                <a:lnTo>
                  <a:pt x="2994" y="33434"/>
                </a:lnTo>
                <a:lnTo>
                  <a:pt x="7311" y="44655"/>
                </a:lnTo>
                <a:lnTo>
                  <a:pt x="35807" y="86987"/>
                </a:lnTo>
                <a:lnTo>
                  <a:pt x="80818" y="125206"/>
                </a:lnTo>
                <a:lnTo>
                  <a:pt x="140207" y="158628"/>
                </a:lnTo>
                <a:lnTo>
                  <a:pt x="212115" y="186707"/>
                </a:lnTo>
                <a:lnTo>
                  <a:pt x="252192" y="198549"/>
                </a:lnTo>
                <a:lnTo>
                  <a:pt x="294714" y="208810"/>
                </a:lnTo>
                <a:lnTo>
                  <a:pt x="339453" y="217407"/>
                </a:lnTo>
                <a:lnTo>
                  <a:pt x="386177" y="224251"/>
                </a:lnTo>
                <a:lnTo>
                  <a:pt x="434656" y="229251"/>
                </a:lnTo>
                <a:lnTo>
                  <a:pt x="484658" y="232318"/>
                </a:lnTo>
                <a:lnTo>
                  <a:pt x="535953" y="233362"/>
                </a:lnTo>
                <a:lnTo>
                  <a:pt x="590725" y="232181"/>
                </a:lnTo>
                <a:lnTo>
                  <a:pt x="643929" y="228709"/>
                </a:lnTo>
                <a:lnTo>
                  <a:pt x="688192" y="223838"/>
                </a:lnTo>
                <a:lnTo>
                  <a:pt x="536147" y="223838"/>
                </a:lnTo>
                <a:lnTo>
                  <a:pt x="485241" y="222811"/>
                </a:lnTo>
                <a:lnTo>
                  <a:pt x="435632" y="219776"/>
                </a:lnTo>
                <a:lnTo>
                  <a:pt x="387557" y="214826"/>
                </a:lnTo>
                <a:lnTo>
                  <a:pt x="341250" y="208053"/>
                </a:lnTo>
                <a:lnTo>
                  <a:pt x="296948" y="199551"/>
                </a:lnTo>
                <a:lnTo>
                  <a:pt x="254890" y="189414"/>
                </a:lnTo>
                <a:lnTo>
                  <a:pt x="215311" y="177735"/>
                </a:lnTo>
                <a:lnTo>
                  <a:pt x="178451" y="164613"/>
                </a:lnTo>
                <a:lnTo>
                  <a:pt x="113842" y="134446"/>
                </a:lnTo>
                <a:lnTo>
                  <a:pt x="62966" y="99772"/>
                </a:lnTo>
                <a:lnTo>
                  <a:pt x="27714" y="61567"/>
                </a:lnTo>
                <a:lnTo>
                  <a:pt x="27199" y="60921"/>
                </a:lnTo>
                <a:lnTo>
                  <a:pt x="16193" y="41217"/>
                </a:lnTo>
                <a:lnTo>
                  <a:pt x="12181" y="30916"/>
                </a:lnTo>
                <a:lnTo>
                  <a:pt x="9185" y="19983"/>
                </a:lnTo>
                <a:close/>
              </a:path>
              <a:path w="1078865" h="233680">
                <a:moveTo>
                  <a:pt x="1033496" y="75832"/>
                </a:moveTo>
                <a:lnTo>
                  <a:pt x="1002638" y="105075"/>
                </a:lnTo>
                <a:lnTo>
                  <a:pt x="945889" y="141105"/>
                </a:lnTo>
                <a:lnTo>
                  <a:pt x="874113" y="171866"/>
                </a:lnTo>
                <a:lnTo>
                  <a:pt x="833274" y="184951"/>
                </a:lnTo>
                <a:lnTo>
                  <a:pt x="789504" y="196347"/>
                </a:lnTo>
                <a:lnTo>
                  <a:pt x="743070" y="205931"/>
                </a:lnTo>
                <a:lnTo>
                  <a:pt x="694248" y="213589"/>
                </a:lnTo>
                <a:lnTo>
                  <a:pt x="643308" y="219204"/>
                </a:lnTo>
                <a:lnTo>
                  <a:pt x="590519" y="222658"/>
                </a:lnTo>
                <a:lnTo>
                  <a:pt x="536147" y="223838"/>
                </a:lnTo>
                <a:lnTo>
                  <a:pt x="688192" y="223838"/>
                </a:lnTo>
                <a:lnTo>
                  <a:pt x="744546" y="215342"/>
                </a:lnTo>
                <a:lnTo>
                  <a:pt x="791428" y="205675"/>
                </a:lnTo>
                <a:lnTo>
                  <a:pt x="835673" y="194170"/>
                </a:lnTo>
                <a:lnTo>
                  <a:pt x="877017" y="180936"/>
                </a:lnTo>
                <a:lnTo>
                  <a:pt x="915197" y="166085"/>
                </a:lnTo>
                <a:lnTo>
                  <a:pt x="949949" y="149722"/>
                </a:lnTo>
                <a:lnTo>
                  <a:pt x="1008127" y="112859"/>
                </a:lnTo>
                <a:lnTo>
                  <a:pt x="1041196" y="81530"/>
                </a:lnTo>
                <a:lnTo>
                  <a:pt x="1043994" y="76370"/>
                </a:lnTo>
                <a:lnTo>
                  <a:pt x="1033211" y="76370"/>
                </a:lnTo>
                <a:lnTo>
                  <a:pt x="1033496" y="75832"/>
                </a:lnTo>
                <a:close/>
              </a:path>
              <a:path w="1078865" h="233680">
                <a:moveTo>
                  <a:pt x="1075893" y="57247"/>
                </a:moveTo>
                <a:lnTo>
                  <a:pt x="1043367" y="57247"/>
                </a:lnTo>
                <a:lnTo>
                  <a:pt x="1051778" y="61714"/>
                </a:lnTo>
                <a:lnTo>
                  <a:pt x="1046063" y="72475"/>
                </a:lnTo>
                <a:lnTo>
                  <a:pt x="1078814" y="84716"/>
                </a:lnTo>
                <a:lnTo>
                  <a:pt x="1075893" y="57247"/>
                </a:lnTo>
                <a:close/>
              </a:path>
              <a:path w="1078865" h="233680">
                <a:moveTo>
                  <a:pt x="1033913" y="75378"/>
                </a:moveTo>
                <a:lnTo>
                  <a:pt x="1033496" y="75832"/>
                </a:lnTo>
                <a:lnTo>
                  <a:pt x="1033211" y="76370"/>
                </a:lnTo>
                <a:lnTo>
                  <a:pt x="1033913" y="75378"/>
                </a:lnTo>
                <a:close/>
              </a:path>
              <a:path w="1078865" h="233680">
                <a:moveTo>
                  <a:pt x="1044521" y="75378"/>
                </a:moveTo>
                <a:lnTo>
                  <a:pt x="1033913" y="75378"/>
                </a:lnTo>
                <a:lnTo>
                  <a:pt x="1033211" y="76370"/>
                </a:lnTo>
                <a:lnTo>
                  <a:pt x="1043994" y="76370"/>
                </a:lnTo>
                <a:lnTo>
                  <a:pt x="1044521" y="75378"/>
                </a:lnTo>
                <a:close/>
              </a:path>
              <a:path w="1078865" h="233680">
                <a:moveTo>
                  <a:pt x="1037065" y="69112"/>
                </a:moveTo>
                <a:lnTo>
                  <a:pt x="1033496" y="75832"/>
                </a:lnTo>
                <a:lnTo>
                  <a:pt x="1033913" y="75378"/>
                </a:lnTo>
                <a:lnTo>
                  <a:pt x="1044521" y="75378"/>
                </a:lnTo>
                <a:lnTo>
                  <a:pt x="1046063" y="72475"/>
                </a:lnTo>
                <a:lnTo>
                  <a:pt x="1037065" y="69112"/>
                </a:lnTo>
                <a:close/>
              </a:path>
              <a:path w="1078865" h="233680">
                <a:moveTo>
                  <a:pt x="1043367" y="57247"/>
                </a:moveTo>
                <a:lnTo>
                  <a:pt x="1037065" y="69112"/>
                </a:lnTo>
                <a:lnTo>
                  <a:pt x="1046063" y="72475"/>
                </a:lnTo>
                <a:lnTo>
                  <a:pt x="1051778" y="61714"/>
                </a:lnTo>
                <a:lnTo>
                  <a:pt x="1043367" y="57247"/>
                </a:lnTo>
                <a:close/>
              </a:path>
              <a:path w="1078865" h="233680">
                <a:moveTo>
                  <a:pt x="1069806" y="0"/>
                </a:moveTo>
                <a:lnTo>
                  <a:pt x="1007437" y="58037"/>
                </a:lnTo>
                <a:lnTo>
                  <a:pt x="1037065" y="69112"/>
                </a:lnTo>
                <a:lnTo>
                  <a:pt x="1043367" y="57247"/>
                </a:lnTo>
                <a:lnTo>
                  <a:pt x="1075893" y="57247"/>
                </a:lnTo>
                <a:lnTo>
                  <a:pt x="1069806" y="0"/>
                </a:lnTo>
                <a:close/>
              </a:path>
              <a:path w="1078865" h="233680">
                <a:moveTo>
                  <a:pt x="27199" y="60921"/>
                </a:moveTo>
                <a:lnTo>
                  <a:pt x="27632" y="61567"/>
                </a:lnTo>
                <a:lnTo>
                  <a:pt x="27438" y="61220"/>
                </a:lnTo>
                <a:lnTo>
                  <a:pt x="27199" y="60921"/>
                </a:lnTo>
                <a:close/>
              </a:path>
              <a:path w="1078865" h="233680">
                <a:moveTo>
                  <a:pt x="27438" y="61220"/>
                </a:moveTo>
                <a:lnTo>
                  <a:pt x="27632" y="61567"/>
                </a:lnTo>
                <a:lnTo>
                  <a:pt x="27438" y="61220"/>
                </a:lnTo>
                <a:close/>
              </a:path>
              <a:path w="1078865" h="233680">
                <a:moveTo>
                  <a:pt x="27269" y="60921"/>
                </a:moveTo>
                <a:lnTo>
                  <a:pt x="27438" y="61220"/>
                </a:lnTo>
                <a:lnTo>
                  <a:pt x="27269" y="60921"/>
                </a:lnTo>
                <a:close/>
              </a:path>
            </a:pathLst>
          </a:custGeom>
          <a:solidFill>
            <a:srgbClr val="0000FF"/>
          </a:solidFill>
        </p:spPr>
        <p:txBody>
          <a:bodyPr wrap="square" lIns="0" tIns="0" rIns="0" bIns="0" rtlCol="0"/>
          <a:lstStyle/>
          <a:p/>
        </p:txBody>
      </p:sp>
      <p:sp>
        <p:nvSpPr>
          <p:cNvPr id="19" name="object 19"/>
          <p:cNvSpPr/>
          <p:nvPr/>
        </p:nvSpPr>
        <p:spPr>
          <a:xfrm>
            <a:off x="8075752" y="2776537"/>
            <a:ext cx="541655" cy="157480"/>
          </a:xfrm>
          <a:custGeom>
            <a:avLst/>
            <a:gdLst/>
            <a:ahLst/>
            <a:cxnLst/>
            <a:rect l="l" t="t" r="r" b="b"/>
            <a:pathLst>
              <a:path w="541654" h="157480">
                <a:moveTo>
                  <a:pt x="9246" y="13018"/>
                </a:moveTo>
                <a:lnTo>
                  <a:pt x="0" y="15303"/>
                </a:lnTo>
                <a:lnTo>
                  <a:pt x="3633" y="30005"/>
                </a:lnTo>
                <a:lnTo>
                  <a:pt x="3806" y="30464"/>
                </a:lnTo>
                <a:lnTo>
                  <a:pt x="28381" y="71756"/>
                </a:lnTo>
                <a:lnTo>
                  <a:pt x="70726" y="106857"/>
                </a:lnTo>
                <a:lnTo>
                  <a:pt x="106982" y="125782"/>
                </a:lnTo>
                <a:lnTo>
                  <a:pt x="148565" y="140653"/>
                </a:lnTo>
                <a:lnTo>
                  <a:pt x="194562" y="151033"/>
                </a:lnTo>
                <a:lnTo>
                  <a:pt x="244055" y="156456"/>
                </a:lnTo>
                <a:lnTo>
                  <a:pt x="269828" y="157161"/>
                </a:lnTo>
                <a:lnTo>
                  <a:pt x="297338" y="156373"/>
                </a:lnTo>
                <a:lnTo>
                  <a:pt x="324074" y="154048"/>
                </a:lnTo>
                <a:lnTo>
                  <a:pt x="349890" y="150261"/>
                </a:lnTo>
                <a:lnTo>
                  <a:pt x="362434" y="147640"/>
                </a:lnTo>
                <a:lnTo>
                  <a:pt x="270085" y="147640"/>
                </a:lnTo>
                <a:lnTo>
                  <a:pt x="244831" y="146963"/>
                </a:lnTo>
                <a:lnTo>
                  <a:pt x="196388" y="141685"/>
                </a:lnTo>
                <a:lnTo>
                  <a:pt x="151485" y="131588"/>
                </a:lnTo>
                <a:lnTo>
                  <a:pt x="111074" y="117180"/>
                </a:lnTo>
                <a:lnTo>
                  <a:pt x="76100" y="98993"/>
                </a:lnTo>
                <a:lnTo>
                  <a:pt x="35871" y="65871"/>
                </a:lnTo>
                <a:lnTo>
                  <a:pt x="18499" y="40754"/>
                </a:lnTo>
                <a:lnTo>
                  <a:pt x="18139" y="40152"/>
                </a:lnTo>
                <a:lnTo>
                  <a:pt x="12882" y="27481"/>
                </a:lnTo>
                <a:lnTo>
                  <a:pt x="12704" y="27126"/>
                </a:lnTo>
                <a:lnTo>
                  <a:pt x="12649" y="26784"/>
                </a:lnTo>
                <a:lnTo>
                  <a:pt x="9246" y="13018"/>
                </a:lnTo>
                <a:close/>
              </a:path>
              <a:path w="541654" h="157480">
                <a:moveTo>
                  <a:pt x="500395" y="69757"/>
                </a:moveTo>
                <a:lnTo>
                  <a:pt x="456187" y="103539"/>
                </a:lnTo>
                <a:lnTo>
                  <a:pt x="417382" y="121875"/>
                </a:lnTo>
                <a:lnTo>
                  <a:pt x="372705" y="135762"/>
                </a:lnTo>
                <a:lnTo>
                  <a:pt x="323246" y="144560"/>
                </a:lnTo>
                <a:lnTo>
                  <a:pt x="270085" y="147640"/>
                </a:lnTo>
                <a:lnTo>
                  <a:pt x="362434" y="147640"/>
                </a:lnTo>
                <a:lnTo>
                  <a:pt x="420509" y="130873"/>
                </a:lnTo>
                <a:lnTo>
                  <a:pt x="460580" y="111991"/>
                </a:lnTo>
                <a:lnTo>
                  <a:pt x="493817" y="88993"/>
                </a:lnTo>
                <a:lnTo>
                  <a:pt x="510118" y="71622"/>
                </a:lnTo>
                <a:lnTo>
                  <a:pt x="507505" y="70504"/>
                </a:lnTo>
                <a:lnTo>
                  <a:pt x="500019" y="70504"/>
                </a:lnTo>
                <a:lnTo>
                  <a:pt x="500395" y="69757"/>
                </a:lnTo>
                <a:close/>
              </a:path>
              <a:path w="541654" h="157480">
                <a:moveTo>
                  <a:pt x="539773" y="56238"/>
                </a:moveTo>
                <a:lnTo>
                  <a:pt x="507198" y="56238"/>
                </a:lnTo>
                <a:lnTo>
                  <a:pt x="515706" y="60519"/>
                </a:lnTo>
                <a:lnTo>
                  <a:pt x="510118" y="71622"/>
                </a:lnTo>
                <a:lnTo>
                  <a:pt x="541482" y="85045"/>
                </a:lnTo>
                <a:lnTo>
                  <a:pt x="539773" y="56238"/>
                </a:lnTo>
                <a:close/>
              </a:path>
              <a:path w="541654" h="157480">
                <a:moveTo>
                  <a:pt x="507198" y="56238"/>
                </a:moveTo>
                <a:lnTo>
                  <a:pt x="501345" y="67867"/>
                </a:lnTo>
                <a:lnTo>
                  <a:pt x="510118" y="71622"/>
                </a:lnTo>
                <a:lnTo>
                  <a:pt x="515706" y="60519"/>
                </a:lnTo>
                <a:lnTo>
                  <a:pt x="507198" y="56238"/>
                </a:lnTo>
                <a:close/>
              </a:path>
              <a:path w="541654" h="157480">
                <a:moveTo>
                  <a:pt x="501008" y="69178"/>
                </a:moveTo>
                <a:lnTo>
                  <a:pt x="500395" y="69757"/>
                </a:lnTo>
                <a:lnTo>
                  <a:pt x="500019" y="70504"/>
                </a:lnTo>
                <a:lnTo>
                  <a:pt x="501008" y="69178"/>
                </a:lnTo>
                <a:close/>
              </a:path>
              <a:path w="541654" h="157480">
                <a:moveTo>
                  <a:pt x="504407" y="69178"/>
                </a:moveTo>
                <a:lnTo>
                  <a:pt x="501008" y="69178"/>
                </a:lnTo>
                <a:lnTo>
                  <a:pt x="500019" y="70504"/>
                </a:lnTo>
                <a:lnTo>
                  <a:pt x="507505" y="70504"/>
                </a:lnTo>
                <a:lnTo>
                  <a:pt x="504407" y="69178"/>
                </a:lnTo>
                <a:close/>
              </a:path>
              <a:path w="541654" h="157480">
                <a:moveTo>
                  <a:pt x="501345" y="67867"/>
                </a:moveTo>
                <a:lnTo>
                  <a:pt x="500395" y="69757"/>
                </a:lnTo>
                <a:lnTo>
                  <a:pt x="501008" y="69178"/>
                </a:lnTo>
                <a:lnTo>
                  <a:pt x="504407" y="69178"/>
                </a:lnTo>
                <a:lnTo>
                  <a:pt x="501345" y="67867"/>
                </a:lnTo>
                <a:close/>
              </a:path>
              <a:path w="541654" h="157480">
                <a:moveTo>
                  <a:pt x="536436" y="0"/>
                </a:moveTo>
                <a:lnTo>
                  <a:pt x="471427" y="55063"/>
                </a:lnTo>
                <a:lnTo>
                  <a:pt x="501345" y="67867"/>
                </a:lnTo>
                <a:lnTo>
                  <a:pt x="507198" y="56238"/>
                </a:lnTo>
                <a:lnTo>
                  <a:pt x="539773" y="56238"/>
                </a:lnTo>
                <a:lnTo>
                  <a:pt x="536436" y="0"/>
                </a:lnTo>
                <a:close/>
              </a:path>
              <a:path w="541654" h="157480">
                <a:moveTo>
                  <a:pt x="18139" y="40152"/>
                </a:moveTo>
                <a:lnTo>
                  <a:pt x="18444" y="40754"/>
                </a:lnTo>
                <a:lnTo>
                  <a:pt x="18315" y="40446"/>
                </a:lnTo>
                <a:lnTo>
                  <a:pt x="18139" y="40152"/>
                </a:lnTo>
                <a:close/>
              </a:path>
              <a:path w="541654" h="157480">
                <a:moveTo>
                  <a:pt x="18315" y="40446"/>
                </a:moveTo>
                <a:lnTo>
                  <a:pt x="18444" y="40754"/>
                </a:lnTo>
                <a:lnTo>
                  <a:pt x="18315" y="40446"/>
                </a:lnTo>
                <a:close/>
              </a:path>
              <a:path w="541654" h="157480">
                <a:moveTo>
                  <a:pt x="18191" y="40152"/>
                </a:moveTo>
                <a:lnTo>
                  <a:pt x="18315" y="40446"/>
                </a:lnTo>
                <a:lnTo>
                  <a:pt x="18191" y="40152"/>
                </a:lnTo>
                <a:close/>
              </a:path>
              <a:path w="541654" h="157480">
                <a:moveTo>
                  <a:pt x="12590" y="26784"/>
                </a:moveTo>
                <a:lnTo>
                  <a:pt x="12821" y="27481"/>
                </a:lnTo>
                <a:lnTo>
                  <a:pt x="12734" y="27126"/>
                </a:lnTo>
                <a:lnTo>
                  <a:pt x="12590" y="26784"/>
                </a:lnTo>
                <a:close/>
              </a:path>
              <a:path w="541654" h="157480">
                <a:moveTo>
                  <a:pt x="12734" y="27126"/>
                </a:moveTo>
                <a:lnTo>
                  <a:pt x="12821" y="27481"/>
                </a:lnTo>
                <a:lnTo>
                  <a:pt x="12734" y="27126"/>
                </a:lnTo>
                <a:close/>
              </a:path>
              <a:path w="541654" h="157480">
                <a:moveTo>
                  <a:pt x="12649" y="26784"/>
                </a:moveTo>
                <a:lnTo>
                  <a:pt x="12734" y="27126"/>
                </a:lnTo>
                <a:lnTo>
                  <a:pt x="12649" y="26784"/>
                </a:lnTo>
                <a:close/>
              </a:path>
            </a:pathLst>
          </a:custGeom>
          <a:solidFill>
            <a:srgbClr val="0000FF"/>
          </a:solidFill>
        </p:spPr>
        <p:txBody>
          <a:bodyPr wrap="square" lIns="0" tIns="0" rIns="0" bIns="0" rtlCol="0"/>
          <a:lstStyle/>
          <a:p/>
        </p:txBody>
      </p:sp>
      <p:sp>
        <p:nvSpPr>
          <p:cNvPr id="20" name="object 20"/>
          <p:cNvSpPr txBox="1"/>
          <p:nvPr/>
        </p:nvSpPr>
        <p:spPr>
          <a:xfrm>
            <a:off x="7482840" y="1576323"/>
            <a:ext cx="915035" cy="452120"/>
          </a:xfrm>
          <a:prstGeom prst="rect">
            <a:avLst/>
          </a:prstGeom>
        </p:spPr>
        <p:txBody>
          <a:bodyPr vert="horz" wrap="square" lIns="0" tIns="12700" rIns="0" bIns="0" rtlCol="0">
            <a:spAutoFit/>
          </a:bodyPr>
          <a:lstStyle/>
          <a:p>
            <a:pPr marL="12700">
              <a:lnSpc>
                <a:spcPct val="100000"/>
              </a:lnSpc>
              <a:spcBef>
                <a:spcPts val="100"/>
              </a:spcBef>
            </a:pPr>
            <a:r>
              <a:rPr sz="3600" b="1" baseline="1000" dirty="0">
                <a:latin typeface="Times New Roman" panose="02020603050405020304"/>
                <a:cs typeface="Times New Roman" panose="02020603050405020304"/>
              </a:rPr>
              <a:t>E </a:t>
            </a:r>
            <a:r>
              <a:rPr sz="2800" b="1" dirty="0">
                <a:solidFill>
                  <a:srgbClr val="0000FF"/>
                </a:solidFill>
                <a:latin typeface="Times New Roman" panose="02020603050405020304"/>
                <a:cs typeface="Times New Roman" panose="02020603050405020304"/>
              </a:rPr>
              <a:t>.</a:t>
            </a:r>
            <a:r>
              <a:rPr sz="2800" b="1" spc="-36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21" name="object 21"/>
          <p:cNvSpPr/>
          <p:nvPr/>
        </p:nvSpPr>
        <p:spPr>
          <a:xfrm>
            <a:off x="7850187" y="2014537"/>
            <a:ext cx="765175" cy="537845"/>
          </a:xfrm>
          <a:custGeom>
            <a:avLst/>
            <a:gdLst/>
            <a:ahLst/>
            <a:cxnLst/>
            <a:rect l="l" t="t" r="r" b="b"/>
            <a:pathLst>
              <a:path w="765175" h="537844">
                <a:moveTo>
                  <a:pt x="65157" y="39795"/>
                </a:moveTo>
                <a:lnTo>
                  <a:pt x="59694" y="47599"/>
                </a:lnTo>
                <a:lnTo>
                  <a:pt x="759269" y="537302"/>
                </a:lnTo>
                <a:lnTo>
                  <a:pt x="764731" y="529498"/>
                </a:lnTo>
                <a:lnTo>
                  <a:pt x="65157" y="39795"/>
                </a:lnTo>
                <a:close/>
              </a:path>
              <a:path w="765175" h="537844">
                <a:moveTo>
                  <a:pt x="0" y="0"/>
                </a:moveTo>
                <a:lnTo>
                  <a:pt x="40576" y="74910"/>
                </a:lnTo>
                <a:lnTo>
                  <a:pt x="59694" y="47599"/>
                </a:lnTo>
                <a:lnTo>
                  <a:pt x="49291" y="40317"/>
                </a:lnTo>
                <a:lnTo>
                  <a:pt x="54753" y="32513"/>
                </a:lnTo>
                <a:lnTo>
                  <a:pt x="70255" y="32513"/>
                </a:lnTo>
                <a:lnTo>
                  <a:pt x="84274" y="12485"/>
                </a:lnTo>
                <a:lnTo>
                  <a:pt x="0" y="0"/>
                </a:lnTo>
                <a:close/>
              </a:path>
              <a:path w="765175" h="537844">
                <a:moveTo>
                  <a:pt x="54753" y="32513"/>
                </a:moveTo>
                <a:lnTo>
                  <a:pt x="49291" y="40317"/>
                </a:lnTo>
                <a:lnTo>
                  <a:pt x="59694" y="47599"/>
                </a:lnTo>
                <a:lnTo>
                  <a:pt x="65157" y="39795"/>
                </a:lnTo>
                <a:lnTo>
                  <a:pt x="54753" y="32513"/>
                </a:lnTo>
                <a:close/>
              </a:path>
              <a:path w="765175" h="537844">
                <a:moveTo>
                  <a:pt x="70255" y="32513"/>
                </a:moveTo>
                <a:lnTo>
                  <a:pt x="54753" y="32513"/>
                </a:lnTo>
                <a:lnTo>
                  <a:pt x="65157" y="39795"/>
                </a:lnTo>
                <a:lnTo>
                  <a:pt x="70255" y="32513"/>
                </a:lnTo>
                <a:close/>
              </a:path>
            </a:pathLst>
          </a:custGeom>
          <a:solidFill>
            <a:srgbClr val="0000FF"/>
          </a:solidFill>
        </p:spPr>
        <p:txBody>
          <a:bodyPr wrap="square" lIns="0" tIns="0" rIns="0" bIns="0" rtlCol="0"/>
          <a:lstStyle/>
          <a:p/>
        </p:txBody>
      </p:sp>
      <p:sp>
        <p:nvSpPr>
          <p:cNvPr id="22" name="object 22"/>
          <p:cNvSpPr txBox="1"/>
          <p:nvPr/>
        </p:nvSpPr>
        <p:spPr>
          <a:xfrm>
            <a:off x="8181340" y="6152598"/>
            <a:ext cx="159385" cy="384175"/>
          </a:xfrm>
          <a:prstGeom prst="rect">
            <a:avLst/>
          </a:prstGeom>
        </p:spPr>
        <p:txBody>
          <a:bodyPr vert="horz" wrap="square" lIns="0" tIns="12700" rIns="0" bIns="0" rtlCol="0">
            <a:spAutoFit/>
          </a:bodyPr>
          <a:lstStyle/>
          <a:p>
            <a:pPr marL="12700">
              <a:lnSpc>
                <a:spcPct val="100000"/>
              </a:lnSpc>
              <a:spcBef>
                <a:spcPts val="100"/>
              </a:spcBef>
            </a:pPr>
            <a:r>
              <a:rPr sz="2350" b="1" i="1" spc="20" dirty="0">
                <a:latin typeface="Symbol" panose="05050102010706020507"/>
                <a:cs typeface="Symbol" panose="05050102010706020507"/>
              </a:rPr>
              <a:t></a:t>
            </a:r>
            <a:endParaRPr sz="2350">
              <a:latin typeface="Symbol" panose="05050102010706020507"/>
              <a:cs typeface="Symbol" panose="05050102010706020507"/>
            </a:endParaRPr>
          </a:p>
        </p:txBody>
      </p:sp>
      <p:sp>
        <p:nvSpPr>
          <p:cNvPr id="23" name="object 23"/>
          <p:cNvSpPr/>
          <p:nvPr/>
        </p:nvSpPr>
        <p:spPr>
          <a:xfrm>
            <a:off x="8267700" y="5486400"/>
            <a:ext cx="0" cy="685800"/>
          </a:xfrm>
          <a:custGeom>
            <a:avLst/>
            <a:gdLst/>
            <a:ahLst/>
            <a:cxnLst/>
            <a:rect l="l" t="t" r="r" b="b"/>
            <a:pathLst>
              <a:path h="685800">
                <a:moveTo>
                  <a:pt x="0" y="0"/>
                </a:moveTo>
                <a:lnTo>
                  <a:pt x="1" y="685800"/>
                </a:lnTo>
              </a:path>
            </a:pathLst>
          </a:custGeom>
          <a:ln w="9525">
            <a:solidFill>
              <a:srgbClr val="000000"/>
            </a:solidFill>
          </a:ln>
        </p:spPr>
        <p:txBody>
          <a:bodyPr wrap="square" lIns="0" tIns="0" rIns="0" bIns="0" rtlCol="0"/>
          <a:lstStyle/>
          <a:p/>
        </p:txBody>
      </p:sp>
      <p:sp>
        <p:nvSpPr>
          <p:cNvPr id="24" name="object 24"/>
          <p:cNvSpPr/>
          <p:nvPr/>
        </p:nvSpPr>
        <p:spPr>
          <a:xfrm>
            <a:off x="8021776" y="5486400"/>
            <a:ext cx="541655" cy="157480"/>
          </a:xfrm>
          <a:custGeom>
            <a:avLst/>
            <a:gdLst/>
            <a:ahLst/>
            <a:cxnLst/>
            <a:rect l="l" t="t" r="r" b="b"/>
            <a:pathLst>
              <a:path w="541654" h="157479">
                <a:moveTo>
                  <a:pt x="9246" y="13017"/>
                </a:moveTo>
                <a:lnTo>
                  <a:pt x="0" y="15303"/>
                </a:lnTo>
                <a:lnTo>
                  <a:pt x="3633" y="30005"/>
                </a:lnTo>
                <a:lnTo>
                  <a:pt x="3806" y="30463"/>
                </a:lnTo>
                <a:lnTo>
                  <a:pt x="28381" y="71756"/>
                </a:lnTo>
                <a:lnTo>
                  <a:pt x="70726" y="106856"/>
                </a:lnTo>
                <a:lnTo>
                  <a:pt x="106982" y="125781"/>
                </a:lnTo>
                <a:lnTo>
                  <a:pt x="148565" y="140653"/>
                </a:lnTo>
                <a:lnTo>
                  <a:pt x="194562" y="151032"/>
                </a:lnTo>
                <a:lnTo>
                  <a:pt x="244055" y="156455"/>
                </a:lnTo>
                <a:lnTo>
                  <a:pt x="269828" y="157160"/>
                </a:lnTo>
                <a:lnTo>
                  <a:pt x="297338" y="156373"/>
                </a:lnTo>
                <a:lnTo>
                  <a:pt x="324074" y="154048"/>
                </a:lnTo>
                <a:lnTo>
                  <a:pt x="349891" y="150260"/>
                </a:lnTo>
                <a:lnTo>
                  <a:pt x="362436" y="147639"/>
                </a:lnTo>
                <a:lnTo>
                  <a:pt x="270085" y="147639"/>
                </a:lnTo>
                <a:lnTo>
                  <a:pt x="244831" y="146962"/>
                </a:lnTo>
                <a:lnTo>
                  <a:pt x="196388" y="141684"/>
                </a:lnTo>
                <a:lnTo>
                  <a:pt x="151485" y="131587"/>
                </a:lnTo>
                <a:lnTo>
                  <a:pt x="111074" y="117180"/>
                </a:lnTo>
                <a:lnTo>
                  <a:pt x="76100" y="98993"/>
                </a:lnTo>
                <a:lnTo>
                  <a:pt x="35871" y="65869"/>
                </a:lnTo>
                <a:lnTo>
                  <a:pt x="18499" y="40754"/>
                </a:lnTo>
                <a:lnTo>
                  <a:pt x="18139" y="40152"/>
                </a:lnTo>
                <a:lnTo>
                  <a:pt x="12883" y="27481"/>
                </a:lnTo>
                <a:lnTo>
                  <a:pt x="12703" y="27123"/>
                </a:lnTo>
                <a:lnTo>
                  <a:pt x="12649" y="26783"/>
                </a:lnTo>
                <a:lnTo>
                  <a:pt x="9246" y="13017"/>
                </a:lnTo>
                <a:close/>
              </a:path>
              <a:path w="541654" h="157479">
                <a:moveTo>
                  <a:pt x="500396" y="69755"/>
                </a:moveTo>
                <a:lnTo>
                  <a:pt x="456187" y="103538"/>
                </a:lnTo>
                <a:lnTo>
                  <a:pt x="417382" y="121874"/>
                </a:lnTo>
                <a:lnTo>
                  <a:pt x="372705" y="135762"/>
                </a:lnTo>
                <a:lnTo>
                  <a:pt x="323246" y="144559"/>
                </a:lnTo>
                <a:lnTo>
                  <a:pt x="270085" y="147639"/>
                </a:lnTo>
                <a:lnTo>
                  <a:pt x="362436" y="147639"/>
                </a:lnTo>
                <a:lnTo>
                  <a:pt x="420509" y="130872"/>
                </a:lnTo>
                <a:lnTo>
                  <a:pt x="460580" y="111990"/>
                </a:lnTo>
                <a:lnTo>
                  <a:pt x="493817" y="88992"/>
                </a:lnTo>
                <a:lnTo>
                  <a:pt x="510118" y="71621"/>
                </a:lnTo>
                <a:lnTo>
                  <a:pt x="507507" y="70504"/>
                </a:lnTo>
                <a:lnTo>
                  <a:pt x="500019" y="70504"/>
                </a:lnTo>
                <a:lnTo>
                  <a:pt x="500396" y="69755"/>
                </a:lnTo>
                <a:close/>
              </a:path>
              <a:path w="541654" h="157479">
                <a:moveTo>
                  <a:pt x="539773" y="56236"/>
                </a:moveTo>
                <a:lnTo>
                  <a:pt x="507198" y="56236"/>
                </a:lnTo>
                <a:lnTo>
                  <a:pt x="515706" y="60519"/>
                </a:lnTo>
                <a:lnTo>
                  <a:pt x="510118" y="71621"/>
                </a:lnTo>
                <a:lnTo>
                  <a:pt x="541482" y="85044"/>
                </a:lnTo>
                <a:lnTo>
                  <a:pt x="539773" y="56236"/>
                </a:lnTo>
                <a:close/>
              </a:path>
              <a:path w="541654" h="157479">
                <a:moveTo>
                  <a:pt x="507198" y="56236"/>
                </a:moveTo>
                <a:lnTo>
                  <a:pt x="501346" y="67867"/>
                </a:lnTo>
                <a:lnTo>
                  <a:pt x="510118" y="71621"/>
                </a:lnTo>
                <a:lnTo>
                  <a:pt x="515706" y="60519"/>
                </a:lnTo>
                <a:lnTo>
                  <a:pt x="507198" y="56236"/>
                </a:lnTo>
                <a:close/>
              </a:path>
              <a:path w="541654" h="157479">
                <a:moveTo>
                  <a:pt x="501008" y="69176"/>
                </a:moveTo>
                <a:lnTo>
                  <a:pt x="500396" y="69755"/>
                </a:lnTo>
                <a:lnTo>
                  <a:pt x="500019" y="70504"/>
                </a:lnTo>
                <a:lnTo>
                  <a:pt x="501008" y="69176"/>
                </a:lnTo>
                <a:close/>
              </a:path>
              <a:path w="541654" h="157479">
                <a:moveTo>
                  <a:pt x="504405" y="69176"/>
                </a:moveTo>
                <a:lnTo>
                  <a:pt x="501008" y="69176"/>
                </a:lnTo>
                <a:lnTo>
                  <a:pt x="500019" y="70504"/>
                </a:lnTo>
                <a:lnTo>
                  <a:pt x="507507" y="70504"/>
                </a:lnTo>
                <a:lnTo>
                  <a:pt x="504405" y="69176"/>
                </a:lnTo>
                <a:close/>
              </a:path>
              <a:path w="541654" h="157479">
                <a:moveTo>
                  <a:pt x="501346" y="67867"/>
                </a:moveTo>
                <a:lnTo>
                  <a:pt x="500396" y="69755"/>
                </a:lnTo>
                <a:lnTo>
                  <a:pt x="501008" y="69176"/>
                </a:lnTo>
                <a:lnTo>
                  <a:pt x="504405" y="69176"/>
                </a:lnTo>
                <a:lnTo>
                  <a:pt x="501346" y="67867"/>
                </a:lnTo>
                <a:close/>
              </a:path>
              <a:path w="541654" h="157479">
                <a:moveTo>
                  <a:pt x="536436" y="0"/>
                </a:moveTo>
                <a:lnTo>
                  <a:pt x="471427" y="55063"/>
                </a:lnTo>
                <a:lnTo>
                  <a:pt x="501346" y="67867"/>
                </a:lnTo>
                <a:lnTo>
                  <a:pt x="507198" y="56236"/>
                </a:lnTo>
                <a:lnTo>
                  <a:pt x="539773" y="56236"/>
                </a:lnTo>
                <a:lnTo>
                  <a:pt x="536436" y="0"/>
                </a:lnTo>
                <a:close/>
              </a:path>
              <a:path w="541654" h="157479">
                <a:moveTo>
                  <a:pt x="18139" y="40152"/>
                </a:moveTo>
                <a:lnTo>
                  <a:pt x="18444" y="40754"/>
                </a:lnTo>
                <a:lnTo>
                  <a:pt x="18315" y="40447"/>
                </a:lnTo>
                <a:lnTo>
                  <a:pt x="18139" y="40152"/>
                </a:lnTo>
                <a:close/>
              </a:path>
              <a:path w="541654" h="157479">
                <a:moveTo>
                  <a:pt x="18315" y="40447"/>
                </a:moveTo>
                <a:lnTo>
                  <a:pt x="18444" y="40754"/>
                </a:lnTo>
                <a:lnTo>
                  <a:pt x="18315" y="40447"/>
                </a:lnTo>
                <a:close/>
              </a:path>
              <a:path w="541654" h="157479">
                <a:moveTo>
                  <a:pt x="18192" y="40152"/>
                </a:moveTo>
                <a:lnTo>
                  <a:pt x="18315" y="40447"/>
                </a:lnTo>
                <a:lnTo>
                  <a:pt x="18192" y="40152"/>
                </a:lnTo>
                <a:close/>
              </a:path>
              <a:path w="541654" h="157479">
                <a:moveTo>
                  <a:pt x="12590" y="26783"/>
                </a:moveTo>
                <a:lnTo>
                  <a:pt x="12821" y="27481"/>
                </a:lnTo>
                <a:lnTo>
                  <a:pt x="12733" y="27123"/>
                </a:lnTo>
                <a:lnTo>
                  <a:pt x="12590" y="26783"/>
                </a:lnTo>
                <a:close/>
              </a:path>
              <a:path w="541654" h="157479">
                <a:moveTo>
                  <a:pt x="12733" y="27123"/>
                </a:moveTo>
                <a:lnTo>
                  <a:pt x="12821" y="27481"/>
                </a:lnTo>
                <a:lnTo>
                  <a:pt x="12733" y="27123"/>
                </a:lnTo>
                <a:close/>
              </a:path>
              <a:path w="541654" h="157479">
                <a:moveTo>
                  <a:pt x="12649" y="26783"/>
                </a:moveTo>
                <a:lnTo>
                  <a:pt x="12733" y="27123"/>
                </a:lnTo>
                <a:lnTo>
                  <a:pt x="12649" y="26783"/>
                </a:lnTo>
                <a:close/>
              </a:path>
            </a:pathLst>
          </a:custGeom>
          <a:solidFill>
            <a:srgbClr val="0000FF"/>
          </a:solidFill>
        </p:spPr>
        <p:txBody>
          <a:bodyPr wrap="square" lIns="0" tIns="0" rIns="0" bIns="0" rtlCol="0"/>
          <a:lstStyle/>
          <a:p/>
        </p:txBody>
      </p:sp>
      <p:sp>
        <p:nvSpPr>
          <p:cNvPr id="25" name="object 25"/>
          <p:cNvSpPr txBox="1"/>
          <p:nvPr/>
        </p:nvSpPr>
        <p:spPr>
          <a:xfrm>
            <a:off x="5514340" y="4288028"/>
            <a:ext cx="2292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T</a:t>
            </a:r>
            <a:endParaRPr sz="2400">
              <a:latin typeface="Times New Roman" panose="02020603050405020304"/>
              <a:cs typeface="Times New Roman" panose="02020603050405020304"/>
            </a:endParaRPr>
          </a:p>
        </p:txBody>
      </p:sp>
      <p:sp>
        <p:nvSpPr>
          <p:cNvPr id="26" name="object 26"/>
          <p:cNvSpPr txBox="1"/>
          <p:nvPr/>
        </p:nvSpPr>
        <p:spPr>
          <a:xfrm>
            <a:off x="7236002" y="4288028"/>
            <a:ext cx="31369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M</a:t>
            </a:r>
            <a:endParaRPr sz="2400">
              <a:latin typeface="Times New Roman" panose="02020603050405020304"/>
              <a:cs typeface="Times New Roman" panose="02020603050405020304"/>
            </a:endParaRPr>
          </a:p>
        </p:txBody>
      </p:sp>
      <p:sp>
        <p:nvSpPr>
          <p:cNvPr id="27" name="object 27"/>
          <p:cNvSpPr/>
          <p:nvPr/>
        </p:nvSpPr>
        <p:spPr>
          <a:xfrm>
            <a:off x="5741987" y="3878262"/>
            <a:ext cx="723900" cy="457200"/>
          </a:xfrm>
          <a:custGeom>
            <a:avLst/>
            <a:gdLst/>
            <a:ahLst/>
            <a:cxnLst/>
            <a:rect l="l" t="t" r="r" b="b"/>
            <a:pathLst>
              <a:path w="723900" h="457200">
                <a:moveTo>
                  <a:pt x="723900" y="0"/>
                </a:moveTo>
                <a:lnTo>
                  <a:pt x="0" y="457200"/>
                </a:lnTo>
              </a:path>
            </a:pathLst>
          </a:custGeom>
          <a:ln w="9525">
            <a:solidFill>
              <a:srgbClr val="000000"/>
            </a:solidFill>
          </a:ln>
        </p:spPr>
        <p:txBody>
          <a:bodyPr wrap="square" lIns="0" tIns="0" rIns="0" bIns="0" rtlCol="0"/>
          <a:lstStyle/>
          <a:p/>
        </p:txBody>
      </p:sp>
      <p:sp>
        <p:nvSpPr>
          <p:cNvPr id="28" name="object 28"/>
          <p:cNvSpPr/>
          <p:nvPr/>
        </p:nvSpPr>
        <p:spPr>
          <a:xfrm>
            <a:off x="6465887" y="3878262"/>
            <a:ext cx="723900" cy="457200"/>
          </a:xfrm>
          <a:custGeom>
            <a:avLst/>
            <a:gdLst/>
            <a:ahLst/>
            <a:cxnLst/>
            <a:rect l="l" t="t" r="r" b="b"/>
            <a:pathLst>
              <a:path w="723900" h="457200">
                <a:moveTo>
                  <a:pt x="0" y="0"/>
                </a:moveTo>
                <a:lnTo>
                  <a:pt x="723900" y="457200"/>
                </a:lnTo>
              </a:path>
            </a:pathLst>
          </a:custGeom>
          <a:ln w="9525">
            <a:solidFill>
              <a:srgbClr val="000000"/>
            </a:solidFill>
          </a:ln>
        </p:spPr>
        <p:txBody>
          <a:bodyPr wrap="square" lIns="0" tIns="0" rIns="0" bIns="0" rtlCol="0"/>
          <a:lstStyle/>
          <a:p/>
        </p:txBody>
      </p:sp>
      <p:sp>
        <p:nvSpPr>
          <p:cNvPr id="29" name="object 29"/>
          <p:cNvSpPr txBox="1"/>
          <p:nvPr/>
        </p:nvSpPr>
        <p:spPr>
          <a:xfrm>
            <a:off x="5771515" y="4209795"/>
            <a:ext cx="59309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FF"/>
                </a:solidFill>
                <a:latin typeface="Times New Roman" panose="02020603050405020304"/>
                <a:cs typeface="Times New Roman" panose="02020603050405020304"/>
              </a:rPr>
              <a:t>.</a:t>
            </a:r>
            <a:r>
              <a:rPr sz="2800" b="1" spc="-9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30" name="object 30"/>
          <p:cNvSpPr txBox="1"/>
          <p:nvPr/>
        </p:nvSpPr>
        <p:spPr>
          <a:xfrm>
            <a:off x="6885940" y="4209795"/>
            <a:ext cx="1019175" cy="452120"/>
          </a:xfrm>
          <a:prstGeom prst="rect">
            <a:avLst/>
          </a:prstGeom>
        </p:spPr>
        <p:txBody>
          <a:bodyPr vert="horz" wrap="square" lIns="0" tIns="12700" rIns="0" bIns="0" rtlCol="0">
            <a:spAutoFit/>
          </a:bodyPr>
          <a:lstStyle/>
          <a:p>
            <a:pPr marL="12700">
              <a:lnSpc>
                <a:spcPct val="100000"/>
              </a:lnSpc>
              <a:spcBef>
                <a:spcPts val="100"/>
              </a:spcBef>
              <a:tabLst>
                <a:tab pos="709295" algn="l"/>
              </a:tabLst>
            </a:pP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i	</a:t>
            </a:r>
            <a:r>
              <a:rPr sz="2800" b="1" dirty="0">
                <a:solidFill>
                  <a:srgbClr val="0000FF"/>
                </a:solidFill>
                <a:latin typeface="Times New Roman" panose="02020603050405020304"/>
                <a:cs typeface="Times New Roman" panose="02020603050405020304"/>
              </a:rPr>
              <a:t>.</a:t>
            </a:r>
            <a:r>
              <a:rPr sz="2800" b="1" spc="-9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31" name="object 31"/>
          <p:cNvSpPr/>
          <p:nvPr/>
        </p:nvSpPr>
        <p:spPr>
          <a:xfrm>
            <a:off x="5813595" y="4648200"/>
            <a:ext cx="1078865" cy="233679"/>
          </a:xfrm>
          <a:custGeom>
            <a:avLst/>
            <a:gdLst/>
            <a:ahLst/>
            <a:cxnLst/>
            <a:rect l="l" t="t" r="r" b="b"/>
            <a:pathLst>
              <a:path w="1078865" h="233679">
                <a:moveTo>
                  <a:pt x="9185" y="19982"/>
                </a:moveTo>
                <a:lnTo>
                  <a:pt x="0" y="22499"/>
                </a:lnTo>
                <a:lnTo>
                  <a:pt x="2994" y="33432"/>
                </a:lnTo>
                <a:lnTo>
                  <a:pt x="7311" y="44654"/>
                </a:lnTo>
                <a:lnTo>
                  <a:pt x="35806" y="86986"/>
                </a:lnTo>
                <a:lnTo>
                  <a:pt x="80818" y="125206"/>
                </a:lnTo>
                <a:lnTo>
                  <a:pt x="140208" y="158626"/>
                </a:lnTo>
                <a:lnTo>
                  <a:pt x="212115" y="186707"/>
                </a:lnTo>
                <a:lnTo>
                  <a:pt x="252192" y="198547"/>
                </a:lnTo>
                <a:lnTo>
                  <a:pt x="294714" y="208810"/>
                </a:lnTo>
                <a:lnTo>
                  <a:pt x="339453" y="217407"/>
                </a:lnTo>
                <a:lnTo>
                  <a:pt x="386176" y="224250"/>
                </a:lnTo>
                <a:lnTo>
                  <a:pt x="434654" y="229250"/>
                </a:lnTo>
                <a:lnTo>
                  <a:pt x="484658" y="232317"/>
                </a:lnTo>
                <a:lnTo>
                  <a:pt x="535953" y="233361"/>
                </a:lnTo>
                <a:lnTo>
                  <a:pt x="590725" y="232181"/>
                </a:lnTo>
                <a:lnTo>
                  <a:pt x="643928" y="228707"/>
                </a:lnTo>
                <a:lnTo>
                  <a:pt x="688180" y="223838"/>
                </a:lnTo>
                <a:lnTo>
                  <a:pt x="536147" y="223838"/>
                </a:lnTo>
                <a:lnTo>
                  <a:pt x="485240" y="222810"/>
                </a:lnTo>
                <a:lnTo>
                  <a:pt x="435631" y="219776"/>
                </a:lnTo>
                <a:lnTo>
                  <a:pt x="387555" y="214825"/>
                </a:lnTo>
                <a:lnTo>
                  <a:pt x="341249" y="208053"/>
                </a:lnTo>
                <a:lnTo>
                  <a:pt x="296948" y="199551"/>
                </a:lnTo>
                <a:lnTo>
                  <a:pt x="254890" y="189412"/>
                </a:lnTo>
                <a:lnTo>
                  <a:pt x="215310" y="177735"/>
                </a:lnTo>
                <a:lnTo>
                  <a:pt x="178451" y="164613"/>
                </a:lnTo>
                <a:lnTo>
                  <a:pt x="113841" y="134446"/>
                </a:lnTo>
                <a:lnTo>
                  <a:pt x="62965" y="99772"/>
                </a:lnTo>
                <a:lnTo>
                  <a:pt x="27713" y="61565"/>
                </a:lnTo>
                <a:lnTo>
                  <a:pt x="27199" y="60921"/>
                </a:lnTo>
                <a:lnTo>
                  <a:pt x="16193" y="41216"/>
                </a:lnTo>
                <a:lnTo>
                  <a:pt x="12180" y="30916"/>
                </a:lnTo>
                <a:lnTo>
                  <a:pt x="9185" y="19982"/>
                </a:lnTo>
                <a:close/>
              </a:path>
              <a:path w="1078865" h="233679">
                <a:moveTo>
                  <a:pt x="1033496" y="75831"/>
                </a:moveTo>
                <a:lnTo>
                  <a:pt x="1002638" y="105074"/>
                </a:lnTo>
                <a:lnTo>
                  <a:pt x="945889" y="141105"/>
                </a:lnTo>
                <a:lnTo>
                  <a:pt x="874111" y="171865"/>
                </a:lnTo>
                <a:lnTo>
                  <a:pt x="833274" y="184951"/>
                </a:lnTo>
                <a:lnTo>
                  <a:pt x="789503" y="196345"/>
                </a:lnTo>
                <a:lnTo>
                  <a:pt x="743070" y="205931"/>
                </a:lnTo>
                <a:lnTo>
                  <a:pt x="694248" y="213588"/>
                </a:lnTo>
                <a:lnTo>
                  <a:pt x="643307" y="219203"/>
                </a:lnTo>
                <a:lnTo>
                  <a:pt x="590519" y="222658"/>
                </a:lnTo>
                <a:lnTo>
                  <a:pt x="536147" y="223838"/>
                </a:lnTo>
                <a:lnTo>
                  <a:pt x="688180" y="223838"/>
                </a:lnTo>
                <a:lnTo>
                  <a:pt x="744546" y="215341"/>
                </a:lnTo>
                <a:lnTo>
                  <a:pt x="791428" y="205675"/>
                </a:lnTo>
                <a:lnTo>
                  <a:pt x="835673" y="194169"/>
                </a:lnTo>
                <a:lnTo>
                  <a:pt x="877017" y="180936"/>
                </a:lnTo>
                <a:lnTo>
                  <a:pt x="915196" y="166085"/>
                </a:lnTo>
                <a:lnTo>
                  <a:pt x="949949" y="149721"/>
                </a:lnTo>
                <a:lnTo>
                  <a:pt x="1008127" y="112859"/>
                </a:lnTo>
                <a:lnTo>
                  <a:pt x="1041195" y="81528"/>
                </a:lnTo>
                <a:lnTo>
                  <a:pt x="1043995" y="76368"/>
                </a:lnTo>
                <a:lnTo>
                  <a:pt x="1033211" y="76368"/>
                </a:lnTo>
                <a:lnTo>
                  <a:pt x="1033496" y="75831"/>
                </a:lnTo>
                <a:close/>
              </a:path>
              <a:path w="1078865" h="233679">
                <a:moveTo>
                  <a:pt x="1075893" y="57246"/>
                </a:moveTo>
                <a:lnTo>
                  <a:pt x="1043365" y="57246"/>
                </a:lnTo>
                <a:lnTo>
                  <a:pt x="1051778" y="61714"/>
                </a:lnTo>
                <a:lnTo>
                  <a:pt x="1046063" y="72474"/>
                </a:lnTo>
                <a:lnTo>
                  <a:pt x="1078814" y="84716"/>
                </a:lnTo>
                <a:lnTo>
                  <a:pt x="1075893" y="57246"/>
                </a:lnTo>
                <a:close/>
              </a:path>
              <a:path w="1078865" h="233679">
                <a:moveTo>
                  <a:pt x="1033913" y="75377"/>
                </a:moveTo>
                <a:lnTo>
                  <a:pt x="1033496" y="75831"/>
                </a:lnTo>
                <a:lnTo>
                  <a:pt x="1033211" y="76368"/>
                </a:lnTo>
                <a:lnTo>
                  <a:pt x="1033913" y="75377"/>
                </a:lnTo>
                <a:close/>
              </a:path>
              <a:path w="1078865" h="233679">
                <a:moveTo>
                  <a:pt x="1044522" y="75377"/>
                </a:moveTo>
                <a:lnTo>
                  <a:pt x="1033913" y="75377"/>
                </a:lnTo>
                <a:lnTo>
                  <a:pt x="1033211" y="76368"/>
                </a:lnTo>
                <a:lnTo>
                  <a:pt x="1043995" y="76368"/>
                </a:lnTo>
                <a:lnTo>
                  <a:pt x="1044522" y="75377"/>
                </a:lnTo>
                <a:close/>
              </a:path>
              <a:path w="1078865" h="233679">
                <a:moveTo>
                  <a:pt x="1037065" y="69111"/>
                </a:moveTo>
                <a:lnTo>
                  <a:pt x="1033496" y="75831"/>
                </a:lnTo>
                <a:lnTo>
                  <a:pt x="1033913" y="75377"/>
                </a:lnTo>
                <a:lnTo>
                  <a:pt x="1044522" y="75377"/>
                </a:lnTo>
                <a:lnTo>
                  <a:pt x="1046063" y="72474"/>
                </a:lnTo>
                <a:lnTo>
                  <a:pt x="1037065" y="69111"/>
                </a:lnTo>
                <a:close/>
              </a:path>
              <a:path w="1078865" h="233679">
                <a:moveTo>
                  <a:pt x="1043365" y="57246"/>
                </a:moveTo>
                <a:lnTo>
                  <a:pt x="1037065" y="69111"/>
                </a:lnTo>
                <a:lnTo>
                  <a:pt x="1046063" y="72474"/>
                </a:lnTo>
                <a:lnTo>
                  <a:pt x="1051778" y="61714"/>
                </a:lnTo>
                <a:lnTo>
                  <a:pt x="1043365" y="57246"/>
                </a:lnTo>
                <a:close/>
              </a:path>
              <a:path w="1078865" h="233679">
                <a:moveTo>
                  <a:pt x="1069806" y="0"/>
                </a:moveTo>
                <a:lnTo>
                  <a:pt x="1007437" y="58036"/>
                </a:lnTo>
                <a:lnTo>
                  <a:pt x="1037065" y="69111"/>
                </a:lnTo>
                <a:lnTo>
                  <a:pt x="1043365" y="57246"/>
                </a:lnTo>
                <a:lnTo>
                  <a:pt x="1075893" y="57246"/>
                </a:lnTo>
                <a:lnTo>
                  <a:pt x="1069806" y="0"/>
                </a:lnTo>
                <a:close/>
              </a:path>
              <a:path w="1078865" h="233679">
                <a:moveTo>
                  <a:pt x="27199" y="60921"/>
                </a:moveTo>
                <a:lnTo>
                  <a:pt x="27632" y="61565"/>
                </a:lnTo>
                <a:lnTo>
                  <a:pt x="27440" y="61223"/>
                </a:lnTo>
                <a:lnTo>
                  <a:pt x="27199" y="60921"/>
                </a:lnTo>
                <a:close/>
              </a:path>
              <a:path w="1078865" h="233679">
                <a:moveTo>
                  <a:pt x="27440" y="61223"/>
                </a:moveTo>
                <a:lnTo>
                  <a:pt x="27632" y="61565"/>
                </a:lnTo>
                <a:lnTo>
                  <a:pt x="27440" y="61223"/>
                </a:lnTo>
                <a:close/>
              </a:path>
              <a:path w="1078865" h="233679">
                <a:moveTo>
                  <a:pt x="27270" y="60921"/>
                </a:moveTo>
                <a:lnTo>
                  <a:pt x="27440" y="61223"/>
                </a:lnTo>
                <a:lnTo>
                  <a:pt x="27270" y="60921"/>
                </a:lnTo>
                <a:close/>
              </a:path>
            </a:pathLst>
          </a:custGeom>
          <a:solidFill>
            <a:srgbClr val="0000FF"/>
          </a:solidFill>
        </p:spPr>
        <p:txBody>
          <a:bodyPr wrap="square" lIns="0" tIns="0" rIns="0" bIns="0" rtlCol="0"/>
          <a:lstStyle/>
          <a:p/>
        </p:txBody>
      </p:sp>
      <p:sp>
        <p:nvSpPr>
          <p:cNvPr id="32" name="object 32"/>
          <p:cNvSpPr txBox="1"/>
          <p:nvPr/>
        </p:nvSpPr>
        <p:spPr>
          <a:xfrm>
            <a:off x="6360477" y="3405123"/>
            <a:ext cx="862965" cy="452120"/>
          </a:xfrm>
          <a:prstGeom prst="rect">
            <a:avLst/>
          </a:prstGeom>
        </p:spPr>
        <p:txBody>
          <a:bodyPr vert="horz" wrap="square" lIns="0" tIns="12700" rIns="0" bIns="0" rtlCol="0">
            <a:spAutoFit/>
          </a:bodyPr>
          <a:lstStyle/>
          <a:p>
            <a:pPr marL="12700">
              <a:lnSpc>
                <a:spcPct val="100000"/>
              </a:lnSpc>
              <a:spcBef>
                <a:spcPts val="100"/>
              </a:spcBef>
            </a:pPr>
            <a:r>
              <a:rPr sz="3600" b="1" baseline="1000" dirty="0">
                <a:latin typeface="Times New Roman" panose="02020603050405020304"/>
                <a:cs typeface="Times New Roman" panose="02020603050405020304"/>
              </a:rPr>
              <a:t>E </a:t>
            </a:r>
            <a:r>
              <a:rPr sz="2800" b="1" dirty="0">
                <a:solidFill>
                  <a:srgbClr val="0000FF"/>
                </a:solidFill>
                <a:latin typeface="Times New Roman" panose="02020603050405020304"/>
                <a:cs typeface="Times New Roman" panose="02020603050405020304"/>
              </a:rPr>
              <a:t>.</a:t>
            </a:r>
            <a:r>
              <a:rPr sz="2800" b="1" spc="-17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33" name="object 33"/>
          <p:cNvSpPr/>
          <p:nvPr/>
        </p:nvSpPr>
        <p:spPr>
          <a:xfrm>
            <a:off x="6807200" y="3886200"/>
            <a:ext cx="765175" cy="537845"/>
          </a:xfrm>
          <a:custGeom>
            <a:avLst/>
            <a:gdLst/>
            <a:ahLst/>
            <a:cxnLst/>
            <a:rect l="l" t="t" r="r" b="b"/>
            <a:pathLst>
              <a:path w="765175" h="537845">
                <a:moveTo>
                  <a:pt x="65156" y="39796"/>
                </a:moveTo>
                <a:lnTo>
                  <a:pt x="59694" y="47599"/>
                </a:lnTo>
                <a:lnTo>
                  <a:pt x="759268" y="537301"/>
                </a:lnTo>
                <a:lnTo>
                  <a:pt x="764730" y="529498"/>
                </a:lnTo>
                <a:lnTo>
                  <a:pt x="65156" y="39796"/>
                </a:lnTo>
                <a:close/>
              </a:path>
              <a:path w="765175" h="537845">
                <a:moveTo>
                  <a:pt x="0" y="0"/>
                </a:moveTo>
                <a:lnTo>
                  <a:pt x="40576" y="74910"/>
                </a:lnTo>
                <a:lnTo>
                  <a:pt x="59694" y="47599"/>
                </a:lnTo>
                <a:lnTo>
                  <a:pt x="49289" y="40316"/>
                </a:lnTo>
                <a:lnTo>
                  <a:pt x="54752" y="32513"/>
                </a:lnTo>
                <a:lnTo>
                  <a:pt x="70254" y="32513"/>
                </a:lnTo>
                <a:lnTo>
                  <a:pt x="84273" y="12485"/>
                </a:lnTo>
                <a:lnTo>
                  <a:pt x="0" y="0"/>
                </a:lnTo>
                <a:close/>
              </a:path>
              <a:path w="765175" h="537845">
                <a:moveTo>
                  <a:pt x="54752" y="32513"/>
                </a:moveTo>
                <a:lnTo>
                  <a:pt x="49289" y="40316"/>
                </a:lnTo>
                <a:lnTo>
                  <a:pt x="59694" y="47599"/>
                </a:lnTo>
                <a:lnTo>
                  <a:pt x="65156" y="39796"/>
                </a:lnTo>
                <a:lnTo>
                  <a:pt x="54752" y="32513"/>
                </a:lnTo>
                <a:close/>
              </a:path>
              <a:path w="765175" h="537845">
                <a:moveTo>
                  <a:pt x="70254" y="32513"/>
                </a:moveTo>
                <a:lnTo>
                  <a:pt x="54752" y="32513"/>
                </a:lnTo>
                <a:lnTo>
                  <a:pt x="65156" y="39796"/>
                </a:lnTo>
                <a:lnTo>
                  <a:pt x="70254" y="32513"/>
                </a:lnTo>
                <a:close/>
              </a:path>
            </a:pathLst>
          </a:custGeom>
          <a:solidFill>
            <a:srgbClr val="0000FF"/>
          </a:solidFill>
        </p:spPr>
        <p:txBody>
          <a:bodyPr wrap="square" lIns="0" tIns="0" rIns="0" bIns="0" rtlCol="0"/>
          <a:lstStyle/>
          <a:p/>
        </p:txBody>
      </p:sp>
      <p:sp>
        <p:nvSpPr>
          <p:cNvPr id="34" name="object 34"/>
          <p:cNvSpPr/>
          <p:nvPr/>
        </p:nvSpPr>
        <p:spPr>
          <a:xfrm>
            <a:off x="6502400" y="4724400"/>
            <a:ext cx="838200" cy="457200"/>
          </a:xfrm>
          <a:custGeom>
            <a:avLst/>
            <a:gdLst/>
            <a:ahLst/>
            <a:cxnLst/>
            <a:rect l="l" t="t" r="r" b="b"/>
            <a:pathLst>
              <a:path w="838200" h="457200">
                <a:moveTo>
                  <a:pt x="838200" y="0"/>
                </a:moveTo>
                <a:lnTo>
                  <a:pt x="0" y="457200"/>
                </a:lnTo>
              </a:path>
            </a:pathLst>
          </a:custGeom>
          <a:ln w="9525">
            <a:solidFill>
              <a:srgbClr val="000000"/>
            </a:solidFill>
          </a:ln>
        </p:spPr>
        <p:txBody>
          <a:bodyPr wrap="square" lIns="0" tIns="0" rIns="0" bIns="0" rtlCol="0"/>
          <a:lstStyle/>
          <a:p/>
        </p:txBody>
      </p:sp>
      <p:sp>
        <p:nvSpPr>
          <p:cNvPr id="35" name="object 35"/>
          <p:cNvSpPr/>
          <p:nvPr/>
        </p:nvSpPr>
        <p:spPr>
          <a:xfrm>
            <a:off x="7340600" y="4724400"/>
            <a:ext cx="838200" cy="457200"/>
          </a:xfrm>
          <a:custGeom>
            <a:avLst/>
            <a:gdLst/>
            <a:ahLst/>
            <a:cxnLst/>
            <a:rect l="l" t="t" r="r" b="b"/>
            <a:pathLst>
              <a:path w="838200" h="457200">
                <a:moveTo>
                  <a:pt x="0" y="0"/>
                </a:moveTo>
                <a:lnTo>
                  <a:pt x="838200" y="457200"/>
                </a:lnTo>
              </a:path>
            </a:pathLst>
          </a:custGeom>
          <a:ln w="9525">
            <a:solidFill>
              <a:srgbClr val="000000"/>
            </a:solidFill>
          </a:ln>
        </p:spPr>
        <p:txBody>
          <a:bodyPr wrap="square" lIns="0" tIns="0" rIns="0" bIns="0" rtlCol="0"/>
          <a:lstStyle/>
          <a:p/>
        </p:txBody>
      </p:sp>
      <p:sp>
        <p:nvSpPr>
          <p:cNvPr id="36" name="object 36"/>
          <p:cNvSpPr/>
          <p:nvPr/>
        </p:nvSpPr>
        <p:spPr>
          <a:xfrm>
            <a:off x="7112000" y="4724400"/>
            <a:ext cx="228600" cy="381000"/>
          </a:xfrm>
          <a:custGeom>
            <a:avLst/>
            <a:gdLst/>
            <a:ahLst/>
            <a:cxnLst/>
            <a:rect l="l" t="t" r="r" b="b"/>
            <a:pathLst>
              <a:path w="228600" h="381000">
                <a:moveTo>
                  <a:pt x="228600" y="0"/>
                </a:moveTo>
                <a:lnTo>
                  <a:pt x="0" y="381000"/>
                </a:lnTo>
              </a:path>
            </a:pathLst>
          </a:custGeom>
          <a:ln w="9525">
            <a:solidFill>
              <a:srgbClr val="000000"/>
            </a:solidFill>
          </a:ln>
        </p:spPr>
        <p:txBody>
          <a:bodyPr wrap="square" lIns="0" tIns="0" rIns="0" bIns="0" rtlCol="0"/>
          <a:lstStyle/>
          <a:p/>
        </p:txBody>
      </p:sp>
      <p:sp>
        <p:nvSpPr>
          <p:cNvPr id="37" name="object 37"/>
          <p:cNvSpPr txBox="1"/>
          <p:nvPr/>
        </p:nvSpPr>
        <p:spPr>
          <a:xfrm>
            <a:off x="6352540" y="5075427"/>
            <a:ext cx="2508250" cy="452120"/>
          </a:xfrm>
          <a:prstGeom prst="rect">
            <a:avLst/>
          </a:prstGeom>
        </p:spPr>
        <p:txBody>
          <a:bodyPr vert="horz" wrap="square" lIns="0" tIns="12700" rIns="0" bIns="0" rtlCol="0">
            <a:spAutoFit/>
          </a:bodyPr>
          <a:lstStyle/>
          <a:p>
            <a:pPr marL="12700">
              <a:lnSpc>
                <a:spcPct val="100000"/>
              </a:lnSpc>
              <a:spcBef>
                <a:spcPts val="100"/>
              </a:spcBef>
              <a:tabLst>
                <a:tab pos="636905" algn="l"/>
              </a:tabLst>
            </a:pPr>
            <a:r>
              <a:rPr sz="2400" b="1" dirty="0">
                <a:latin typeface="Times New Roman" panose="02020603050405020304"/>
                <a:cs typeface="Times New Roman" panose="02020603050405020304"/>
              </a:rPr>
              <a:t>+	T</a:t>
            </a:r>
            <a:r>
              <a:rPr sz="2400" b="1" spc="-305" dirty="0">
                <a:latin typeface="Times New Roman" panose="02020603050405020304"/>
                <a:cs typeface="Times New Roman" panose="02020603050405020304"/>
              </a:rPr>
              <a:t> </a:t>
            </a:r>
            <a:r>
              <a:rPr sz="4200" b="1" baseline="2000" dirty="0">
                <a:solidFill>
                  <a:srgbClr val="0000FF"/>
                </a:solidFill>
                <a:latin typeface="Times New Roman" panose="02020603050405020304"/>
                <a:cs typeface="Times New Roman" panose="02020603050405020304"/>
              </a:rPr>
              <a:t>.</a:t>
            </a:r>
            <a:r>
              <a:rPr sz="4200" b="1" spc="-22"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val</a:t>
            </a:r>
            <a:r>
              <a:rPr sz="3600" b="1" spc="-270" baseline="2000" dirty="0">
                <a:solidFill>
                  <a:srgbClr val="0000FF"/>
                </a:solidFill>
                <a:latin typeface="Times New Roman" panose="02020603050405020304"/>
                <a:cs typeface="Times New Roman" panose="02020603050405020304"/>
              </a:rPr>
              <a:t> </a:t>
            </a:r>
            <a:r>
              <a:rPr sz="4200" b="1" baseline="2000" dirty="0">
                <a:solidFill>
                  <a:srgbClr val="0000FF"/>
                </a:solidFill>
                <a:latin typeface="Times New Roman" panose="02020603050405020304"/>
                <a:cs typeface="Times New Roman" panose="02020603050405020304"/>
              </a:rPr>
              <a:t>.</a:t>
            </a:r>
            <a:r>
              <a:rPr sz="4200" b="1" spc="-30"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i</a:t>
            </a:r>
            <a:r>
              <a:rPr sz="3600" b="1" spc="-195" baseline="2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M</a:t>
            </a:r>
            <a:r>
              <a:rPr sz="2400" b="1" spc="50" dirty="0">
                <a:latin typeface="Times New Roman" panose="02020603050405020304"/>
                <a:cs typeface="Times New Roman" panose="02020603050405020304"/>
              </a:rPr>
              <a:t> </a:t>
            </a:r>
            <a:r>
              <a:rPr sz="4200" b="1" baseline="2000" dirty="0">
                <a:solidFill>
                  <a:srgbClr val="0000FF"/>
                </a:solidFill>
                <a:latin typeface="Times New Roman" panose="02020603050405020304"/>
                <a:cs typeface="Times New Roman" panose="02020603050405020304"/>
              </a:rPr>
              <a:t>.</a:t>
            </a:r>
            <a:r>
              <a:rPr sz="4200" b="1" spc="-22"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s</a:t>
            </a:r>
            <a:endParaRPr sz="3600" baseline="2000">
              <a:latin typeface="Times New Roman" panose="02020603050405020304"/>
              <a:cs typeface="Times New Roman" panose="02020603050405020304"/>
            </a:endParaRPr>
          </a:p>
        </p:txBody>
      </p:sp>
      <p:sp>
        <p:nvSpPr>
          <p:cNvPr id="38" name="object 38"/>
          <p:cNvSpPr/>
          <p:nvPr/>
        </p:nvSpPr>
        <p:spPr>
          <a:xfrm>
            <a:off x="7250653" y="5486400"/>
            <a:ext cx="623570" cy="167005"/>
          </a:xfrm>
          <a:custGeom>
            <a:avLst/>
            <a:gdLst/>
            <a:ahLst/>
            <a:cxnLst/>
            <a:rect l="l" t="t" r="r" b="b"/>
            <a:pathLst>
              <a:path w="623570" h="167004">
                <a:moveTo>
                  <a:pt x="27492" y="10266"/>
                </a:moveTo>
                <a:lnTo>
                  <a:pt x="0" y="18054"/>
                </a:lnTo>
                <a:lnTo>
                  <a:pt x="4320" y="33305"/>
                </a:lnTo>
                <a:lnTo>
                  <a:pt x="4610" y="34071"/>
                </a:lnTo>
                <a:lnTo>
                  <a:pt x="34655" y="78375"/>
                </a:lnTo>
                <a:lnTo>
                  <a:pt x="66485" y="103925"/>
                </a:lnTo>
                <a:lnTo>
                  <a:pt x="105807" y="125454"/>
                </a:lnTo>
                <a:lnTo>
                  <a:pt x="151566" y="142831"/>
                </a:lnTo>
                <a:lnTo>
                  <a:pt x="202774" y="155763"/>
                </a:lnTo>
                <a:lnTo>
                  <a:pt x="258438" y="163860"/>
                </a:lnTo>
                <a:lnTo>
                  <a:pt x="317550" y="166683"/>
                </a:lnTo>
                <a:lnTo>
                  <a:pt x="349478" y="165896"/>
                </a:lnTo>
                <a:lnTo>
                  <a:pt x="410537" y="159720"/>
                </a:lnTo>
                <a:lnTo>
                  <a:pt x="466824" y="147898"/>
                </a:lnTo>
                <a:lnTo>
                  <a:pt x="498006" y="138116"/>
                </a:lnTo>
                <a:lnTo>
                  <a:pt x="318225" y="138116"/>
                </a:lnTo>
                <a:lnTo>
                  <a:pt x="289661" y="137457"/>
                </a:lnTo>
                <a:lnTo>
                  <a:pt x="234914" y="132274"/>
                </a:lnTo>
                <a:lnTo>
                  <a:pt x="184280" y="122365"/>
                </a:lnTo>
                <a:lnTo>
                  <a:pt x="138897" y="108284"/>
                </a:lnTo>
                <a:lnTo>
                  <a:pt x="99915" y="90653"/>
                </a:lnTo>
                <a:lnTo>
                  <a:pt x="55887" y="59250"/>
                </a:lnTo>
                <a:lnTo>
                  <a:pt x="37633" y="36409"/>
                </a:lnTo>
                <a:lnTo>
                  <a:pt x="37431" y="36409"/>
                </a:lnTo>
                <a:lnTo>
                  <a:pt x="36341" y="34522"/>
                </a:lnTo>
                <a:lnTo>
                  <a:pt x="36525" y="34522"/>
                </a:lnTo>
                <a:lnTo>
                  <a:pt x="31822" y="24729"/>
                </a:lnTo>
                <a:lnTo>
                  <a:pt x="31589" y="24729"/>
                </a:lnTo>
                <a:lnTo>
                  <a:pt x="30722" y="22438"/>
                </a:lnTo>
                <a:lnTo>
                  <a:pt x="30940" y="22438"/>
                </a:lnTo>
                <a:lnTo>
                  <a:pt x="27492" y="10266"/>
                </a:lnTo>
                <a:close/>
              </a:path>
              <a:path w="623570" h="167004">
                <a:moveTo>
                  <a:pt x="561507" y="74492"/>
                </a:moveTo>
                <a:lnTo>
                  <a:pt x="527977" y="94752"/>
                </a:lnTo>
                <a:lnTo>
                  <a:pt x="484526" y="112700"/>
                </a:lnTo>
                <a:lnTo>
                  <a:pt x="434218" y="126369"/>
                </a:lnTo>
                <a:lnTo>
                  <a:pt x="378362" y="135057"/>
                </a:lnTo>
                <a:lnTo>
                  <a:pt x="318225" y="138116"/>
                </a:lnTo>
                <a:lnTo>
                  <a:pt x="498006" y="138116"/>
                </a:lnTo>
                <a:lnTo>
                  <a:pt x="539777" y="120777"/>
                </a:lnTo>
                <a:lnTo>
                  <a:pt x="580254" y="96329"/>
                </a:lnTo>
                <a:lnTo>
                  <a:pt x="593179" y="81084"/>
                </a:lnTo>
                <a:lnTo>
                  <a:pt x="583828" y="76080"/>
                </a:lnTo>
                <a:lnTo>
                  <a:pt x="560188" y="76080"/>
                </a:lnTo>
                <a:lnTo>
                  <a:pt x="561507" y="74492"/>
                </a:lnTo>
                <a:close/>
              </a:path>
              <a:path w="623570" h="167004">
                <a:moveTo>
                  <a:pt x="621853" y="53855"/>
                </a:moveTo>
                <a:lnTo>
                  <a:pt x="578651" y="53855"/>
                </a:lnTo>
                <a:lnTo>
                  <a:pt x="600629" y="72115"/>
                </a:lnTo>
                <a:lnTo>
                  <a:pt x="593179" y="81084"/>
                </a:lnTo>
                <a:lnTo>
                  <a:pt x="620690" y="95806"/>
                </a:lnTo>
                <a:lnTo>
                  <a:pt x="621853" y="53855"/>
                </a:lnTo>
                <a:close/>
              </a:path>
              <a:path w="623570" h="167004">
                <a:moveTo>
                  <a:pt x="578651" y="53855"/>
                </a:moveTo>
                <a:lnTo>
                  <a:pt x="567463" y="67323"/>
                </a:lnTo>
                <a:lnTo>
                  <a:pt x="593179" y="81084"/>
                </a:lnTo>
                <a:lnTo>
                  <a:pt x="600629" y="72115"/>
                </a:lnTo>
                <a:lnTo>
                  <a:pt x="578651" y="53855"/>
                </a:lnTo>
                <a:close/>
              </a:path>
              <a:path w="623570" h="167004">
                <a:moveTo>
                  <a:pt x="563247" y="73324"/>
                </a:moveTo>
                <a:lnTo>
                  <a:pt x="561507" y="74492"/>
                </a:lnTo>
                <a:lnTo>
                  <a:pt x="560188" y="76080"/>
                </a:lnTo>
                <a:lnTo>
                  <a:pt x="563247" y="73324"/>
                </a:lnTo>
                <a:close/>
              </a:path>
              <a:path w="623570" h="167004">
                <a:moveTo>
                  <a:pt x="578678" y="73324"/>
                </a:moveTo>
                <a:lnTo>
                  <a:pt x="563247" y="73324"/>
                </a:lnTo>
                <a:lnTo>
                  <a:pt x="560188" y="76080"/>
                </a:lnTo>
                <a:lnTo>
                  <a:pt x="583828" y="76080"/>
                </a:lnTo>
                <a:lnTo>
                  <a:pt x="578678" y="73324"/>
                </a:lnTo>
                <a:close/>
              </a:path>
              <a:path w="623570" h="167004">
                <a:moveTo>
                  <a:pt x="567463" y="67323"/>
                </a:moveTo>
                <a:lnTo>
                  <a:pt x="561507" y="74492"/>
                </a:lnTo>
                <a:lnTo>
                  <a:pt x="563247" y="73324"/>
                </a:lnTo>
                <a:lnTo>
                  <a:pt x="578678" y="73324"/>
                </a:lnTo>
                <a:lnTo>
                  <a:pt x="567463" y="67323"/>
                </a:lnTo>
                <a:close/>
              </a:path>
              <a:path w="623570" h="167004">
                <a:moveTo>
                  <a:pt x="623346" y="0"/>
                </a:moveTo>
                <a:lnTo>
                  <a:pt x="545108" y="55360"/>
                </a:lnTo>
                <a:lnTo>
                  <a:pt x="567463" y="67323"/>
                </a:lnTo>
                <a:lnTo>
                  <a:pt x="578651" y="53855"/>
                </a:lnTo>
                <a:lnTo>
                  <a:pt x="621853" y="53855"/>
                </a:lnTo>
                <a:lnTo>
                  <a:pt x="623346" y="0"/>
                </a:lnTo>
                <a:close/>
              </a:path>
              <a:path w="623570" h="167004">
                <a:moveTo>
                  <a:pt x="36341" y="34522"/>
                </a:moveTo>
                <a:lnTo>
                  <a:pt x="37431" y="36409"/>
                </a:lnTo>
                <a:lnTo>
                  <a:pt x="36959" y="35425"/>
                </a:lnTo>
                <a:lnTo>
                  <a:pt x="36341" y="34522"/>
                </a:lnTo>
                <a:close/>
              </a:path>
              <a:path w="623570" h="167004">
                <a:moveTo>
                  <a:pt x="36959" y="35425"/>
                </a:moveTo>
                <a:lnTo>
                  <a:pt x="37431" y="36409"/>
                </a:lnTo>
                <a:lnTo>
                  <a:pt x="37633" y="36409"/>
                </a:lnTo>
                <a:lnTo>
                  <a:pt x="36959" y="35425"/>
                </a:lnTo>
                <a:close/>
              </a:path>
              <a:path w="623570" h="167004">
                <a:moveTo>
                  <a:pt x="36525" y="34522"/>
                </a:moveTo>
                <a:lnTo>
                  <a:pt x="36341" y="34522"/>
                </a:lnTo>
                <a:lnTo>
                  <a:pt x="36959" y="35425"/>
                </a:lnTo>
                <a:lnTo>
                  <a:pt x="36525" y="34522"/>
                </a:lnTo>
                <a:close/>
              </a:path>
              <a:path w="623570" h="167004">
                <a:moveTo>
                  <a:pt x="30722" y="22438"/>
                </a:moveTo>
                <a:lnTo>
                  <a:pt x="31589" y="24729"/>
                </a:lnTo>
                <a:lnTo>
                  <a:pt x="31255" y="23547"/>
                </a:lnTo>
                <a:lnTo>
                  <a:pt x="30722" y="22438"/>
                </a:lnTo>
                <a:close/>
              </a:path>
              <a:path w="623570" h="167004">
                <a:moveTo>
                  <a:pt x="31255" y="23547"/>
                </a:moveTo>
                <a:lnTo>
                  <a:pt x="31589" y="24729"/>
                </a:lnTo>
                <a:lnTo>
                  <a:pt x="31822" y="24729"/>
                </a:lnTo>
                <a:lnTo>
                  <a:pt x="31255" y="23547"/>
                </a:lnTo>
                <a:close/>
              </a:path>
              <a:path w="623570" h="167004">
                <a:moveTo>
                  <a:pt x="30940" y="22438"/>
                </a:moveTo>
                <a:lnTo>
                  <a:pt x="30722" y="22438"/>
                </a:lnTo>
                <a:lnTo>
                  <a:pt x="31255" y="23547"/>
                </a:lnTo>
                <a:lnTo>
                  <a:pt x="30940" y="22438"/>
                </a:lnTo>
                <a:close/>
              </a:path>
            </a:pathLst>
          </a:custGeom>
          <a:solidFill>
            <a:srgbClr val="CC3300"/>
          </a:solidFill>
        </p:spPr>
        <p:txBody>
          <a:bodyPr wrap="square" lIns="0" tIns="0" rIns="0" bIns="0" rtlCol="0"/>
          <a:lstStyle/>
          <a:p/>
        </p:txBody>
      </p:sp>
      <p:sp>
        <p:nvSpPr>
          <p:cNvPr id="39" name="object 39"/>
          <p:cNvSpPr/>
          <p:nvPr/>
        </p:nvSpPr>
        <p:spPr>
          <a:xfrm>
            <a:off x="7026874" y="4637042"/>
            <a:ext cx="771525" cy="621030"/>
          </a:xfrm>
          <a:custGeom>
            <a:avLst/>
            <a:gdLst/>
            <a:ahLst/>
            <a:cxnLst/>
            <a:rect l="l" t="t" r="r" b="b"/>
            <a:pathLst>
              <a:path w="771525" h="621029">
                <a:moveTo>
                  <a:pt x="695059" y="578361"/>
                </a:moveTo>
                <a:lnTo>
                  <a:pt x="677209" y="600674"/>
                </a:lnTo>
                <a:lnTo>
                  <a:pt x="770925" y="620756"/>
                </a:lnTo>
                <a:lnTo>
                  <a:pt x="755477" y="587287"/>
                </a:lnTo>
                <a:lnTo>
                  <a:pt x="706216" y="587287"/>
                </a:lnTo>
                <a:lnTo>
                  <a:pt x="695059" y="578361"/>
                </a:lnTo>
                <a:close/>
              </a:path>
              <a:path w="771525" h="621029">
                <a:moveTo>
                  <a:pt x="712910" y="556047"/>
                </a:moveTo>
                <a:lnTo>
                  <a:pt x="695059" y="578361"/>
                </a:lnTo>
                <a:lnTo>
                  <a:pt x="706216" y="587287"/>
                </a:lnTo>
                <a:lnTo>
                  <a:pt x="724067" y="564973"/>
                </a:lnTo>
                <a:lnTo>
                  <a:pt x="712910" y="556047"/>
                </a:lnTo>
                <a:close/>
              </a:path>
              <a:path w="771525" h="621029">
                <a:moveTo>
                  <a:pt x="730760" y="533735"/>
                </a:moveTo>
                <a:lnTo>
                  <a:pt x="712910" y="556047"/>
                </a:lnTo>
                <a:lnTo>
                  <a:pt x="724067" y="564973"/>
                </a:lnTo>
                <a:lnTo>
                  <a:pt x="706216" y="587287"/>
                </a:lnTo>
                <a:lnTo>
                  <a:pt x="755477" y="587287"/>
                </a:lnTo>
                <a:lnTo>
                  <a:pt x="730760" y="533735"/>
                </a:lnTo>
                <a:close/>
              </a:path>
              <a:path w="771525" h="621029">
                <a:moveTo>
                  <a:pt x="17851" y="0"/>
                </a:moveTo>
                <a:lnTo>
                  <a:pt x="0" y="22313"/>
                </a:lnTo>
                <a:lnTo>
                  <a:pt x="695059" y="578361"/>
                </a:lnTo>
                <a:lnTo>
                  <a:pt x="712910" y="556047"/>
                </a:lnTo>
                <a:lnTo>
                  <a:pt x="17851" y="0"/>
                </a:lnTo>
                <a:close/>
              </a:path>
            </a:pathLst>
          </a:custGeom>
          <a:solidFill>
            <a:srgbClr val="CC3300"/>
          </a:solidFill>
        </p:spPr>
        <p:txBody>
          <a:bodyPr wrap="square" lIns="0" tIns="0" rIns="0" bIns="0" rtlCol="0"/>
          <a:lstStyle/>
          <a:p/>
        </p:txBody>
      </p:sp>
      <p:sp>
        <p:nvSpPr>
          <p:cNvPr id="40" name="object 40"/>
          <p:cNvSpPr/>
          <p:nvPr/>
        </p:nvSpPr>
        <p:spPr>
          <a:xfrm>
            <a:off x="7721600" y="4648200"/>
            <a:ext cx="841375" cy="614045"/>
          </a:xfrm>
          <a:custGeom>
            <a:avLst/>
            <a:gdLst/>
            <a:ahLst/>
            <a:cxnLst/>
            <a:rect l="l" t="t" r="r" b="b"/>
            <a:pathLst>
              <a:path w="841375" h="614045">
                <a:moveTo>
                  <a:pt x="64426" y="40966"/>
                </a:moveTo>
                <a:lnTo>
                  <a:pt x="58823" y="48670"/>
                </a:lnTo>
                <a:lnTo>
                  <a:pt x="835398" y="613451"/>
                </a:lnTo>
                <a:lnTo>
                  <a:pt x="841000" y="605748"/>
                </a:lnTo>
                <a:lnTo>
                  <a:pt x="64426" y="40966"/>
                </a:lnTo>
                <a:close/>
              </a:path>
              <a:path w="841375" h="614045">
                <a:moveTo>
                  <a:pt x="0" y="0"/>
                </a:moveTo>
                <a:lnTo>
                  <a:pt x="39216" y="75631"/>
                </a:lnTo>
                <a:lnTo>
                  <a:pt x="58823" y="48670"/>
                </a:lnTo>
                <a:lnTo>
                  <a:pt x="48552" y="41200"/>
                </a:lnTo>
                <a:lnTo>
                  <a:pt x="54155" y="33496"/>
                </a:lnTo>
                <a:lnTo>
                  <a:pt x="69859" y="33496"/>
                </a:lnTo>
                <a:lnTo>
                  <a:pt x="84034" y="14005"/>
                </a:lnTo>
                <a:lnTo>
                  <a:pt x="0" y="0"/>
                </a:lnTo>
                <a:close/>
              </a:path>
              <a:path w="841375" h="614045">
                <a:moveTo>
                  <a:pt x="54155" y="33496"/>
                </a:moveTo>
                <a:lnTo>
                  <a:pt x="48552" y="41200"/>
                </a:lnTo>
                <a:lnTo>
                  <a:pt x="58823" y="48670"/>
                </a:lnTo>
                <a:lnTo>
                  <a:pt x="64426" y="40966"/>
                </a:lnTo>
                <a:lnTo>
                  <a:pt x="54155" y="33496"/>
                </a:lnTo>
                <a:close/>
              </a:path>
              <a:path w="841375" h="614045">
                <a:moveTo>
                  <a:pt x="69859" y="33496"/>
                </a:moveTo>
                <a:lnTo>
                  <a:pt x="54155" y="33496"/>
                </a:lnTo>
                <a:lnTo>
                  <a:pt x="64426" y="40966"/>
                </a:lnTo>
                <a:lnTo>
                  <a:pt x="69859" y="33496"/>
                </a:lnTo>
                <a:close/>
              </a:path>
            </a:pathLst>
          </a:custGeom>
          <a:solidFill>
            <a:srgbClr val="0000FF"/>
          </a:solid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2411759" y="2572397"/>
            <a:ext cx="4500356" cy="4190616"/>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title"/>
          </p:nvPr>
        </p:nvSpPr>
        <p:spPr>
          <a:xfrm>
            <a:off x="383540" y="106858"/>
            <a:ext cx="5072380" cy="563880"/>
          </a:xfrm>
          <a:prstGeom prst="rect">
            <a:avLst/>
          </a:prstGeom>
        </p:spPr>
        <p:txBody>
          <a:bodyPr vert="horz" wrap="square" lIns="0" tIns="16510" rIns="0" bIns="0" rtlCol="0">
            <a:spAutoFit/>
          </a:bodyPr>
          <a:lstStyle/>
          <a:p>
            <a:pPr marL="12700">
              <a:lnSpc>
                <a:spcPct val="100000"/>
              </a:lnSpc>
              <a:spcBef>
                <a:spcPts val="130"/>
              </a:spcBef>
            </a:pPr>
            <a:r>
              <a:rPr sz="3500" spc="95" dirty="0">
                <a:solidFill>
                  <a:srgbClr val="FF0000"/>
                </a:solidFill>
              </a:rPr>
              <a:t>语法制导翻译示例（续）</a:t>
            </a:r>
            <a:endParaRPr sz="3500"/>
          </a:p>
        </p:txBody>
      </p:sp>
      <p:sp>
        <p:nvSpPr>
          <p:cNvPr id="6" name="object 6"/>
          <p:cNvSpPr/>
          <p:nvPr/>
        </p:nvSpPr>
        <p:spPr>
          <a:xfrm>
            <a:off x="5742129" y="52721"/>
            <a:ext cx="1170305" cy="2026285"/>
          </a:xfrm>
          <a:custGeom>
            <a:avLst/>
            <a:gdLst/>
            <a:ahLst/>
            <a:cxnLst/>
            <a:rect l="l" t="t" r="r" b="b"/>
            <a:pathLst>
              <a:path w="1170304" h="2026285">
                <a:moveTo>
                  <a:pt x="0" y="2026128"/>
                </a:moveTo>
                <a:lnTo>
                  <a:pt x="1169987" y="2026128"/>
                </a:lnTo>
                <a:lnTo>
                  <a:pt x="1169987" y="0"/>
                </a:lnTo>
                <a:lnTo>
                  <a:pt x="0" y="0"/>
                </a:lnTo>
                <a:lnTo>
                  <a:pt x="0" y="2026128"/>
                </a:lnTo>
                <a:close/>
              </a:path>
            </a:pathLst>
          </a:custGeom>
          <a:solidFill>
            <a:srgbClr val="FFFF00"/>
          </a:solidFill>
        </p:spPr>
        <p:txBody>
          <a:bodyPr wrap="square" lIns="0" tIns="0" rIns="0" bIns="0" rtlCol="0"/>
          <a:lstStyle/>
          <a:p/>
        </p:txBody>
      </p:sp>
      <p:sp>
        <p:nvSpPr>
          <p:cNvPr id="7" name="object 7"/>
          <p:cNvSpPr/>
          <p:nvPr/>
        </p:nvSpPr>
        <p:spPr>
          <a:xfrm>
            <a:off x="5742129" y="52721"/>
            <a:ext cx="1254125" cy="2026285"/>
          </a:xfrm>
          <a:custGeom>
            <a:avLst/>
            <a:gdLst/>
            <a:ahLst/>
            <a:cxnLst/>
            <a:rect l="l" t="t" r="r" b="b"/>
            <a:pathLst>
              <a:path w="1254125" h="2026285">
                <a:moveTo>
                  <a:pt x="0" y="0"/>
                </a:moveTo>
                <a:lnTo>
                  <a:pt x="1254125" y="0"/>
                </a:lnTo>
                <a:lnTo>
                  <a:pt x="1254125" y="2026128"/>
                </a:lnTo>
                <a:lnTo>
                  <a:pt x="0" y="2026128"/>
                </a:lnTo>
                <a:lnTo>
                  <a:pt x="0" y="0"/>
                </a:lnTo>
                <a:close/>
              </a:path>
            </a:pathLst>
          </a:custGeom>
          <a:ln w="9525">
            <a:solidFill>
              <a:srgbClr val="000000"/>
            </a:solidFill>
          </a:ln>
        </p:spPr>
        <p:txBody>
          <a:bodyPr wrap="square" lIns="0" tIns="0" rIns="0" bIns="0" rtlCol="0"/>
          <a:lstStyle/>
          <a:p/>
        </p:txBody>
      </p:sp>
      <p:sp>
        <p:nvSpPr>
          <p:cNvPr id="8" name="object 8"/>
          <p:cNvSpPr txBox="1"/>
          <p:nvPr/>
        </p:nvSpPr>
        <p:spPr>
          <a:xfrm>
            <a:off x="5795469" y="126491"/>
            <a:ext cx="1064895" cy="1854200"/>
          </a:xfrm>
          <a:prstGeom prst="rect">
            <a:avLst/>
          </a:prstGeom>
        </p:spPr>
        <p:txBody>
          <a:bodyPr vert="horz" wrap="square" lIns="0" tIns="12700" rIns="0" bIns="0" rtlCol="0">
            <a:spAutoFit/>
          </a:bodyPr>
          <a:lstStyle/>
          <a:p>
            <a:pPr marL="38100">
              <a:lnSpc>
                <a:spcPct val="100000"/>
              </a:lnSpc>
              <a:spcBef>
                <a:spcPts val="100"/>
              </a:spcBef>
            </a:pPr>
            <a:r>
              <a:rPr sz="2000" b="1" spc="5" dirty="0">
                <a:latin typeface="Times New Roman" panose="02020603050405020304"/>
                <a:cs typeface="Times New Roman" panose="02020603050405020304"/>
              </a:rPr>
              <a:t>E</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a:p>
            <a:pPr marL="38100" marR="61595">
              <a:lnSpc>
                <a:spcPct val="100000"/>
              </a:lnSpc>
            </a:pPr>
            <a:r>
              <a:rPr sz="2000" b="1" spc="15" dirty="0">
                <a:latin typeface="Times New Roman" panose="02020603050405020304"/>
                <a:cs typeface="Times New Roman" panose="02020603050405020304"/>
              </a:rPr>
              <a:t>E</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T  </a:t>
            </a:r>
            <a:r>
              <a:rPr sz="2000" b="1" dirty="0">
                <a:latin typeface="Times New Roman" panose="02020603050405020304"/>
                <a:cs typeface="Times New Roman" panose="02020603050405020304"/>
              </a:rPr>
              <a:t>T</a:t>
            </a:r>
            <a:r>
              <a:rPr sz="2925" b="1" i="1" spc="67" baseline="1000" dirty="0">
                <a:latin typeface="Symbol" panose="05050102010706020507"/>
                <a:cs typeface="Symbol" panose="05050102010706020507"/>
              </a:rPr>
              <a:t></a:t>
            </a:r>
            <a:r>
              <a:rPr sz="2000" b="1" dirty="0">
                <a:latin typeface="Times New Roman" panose="02020603050405020304"/>
                <a:cs typeface="Times New Roman" panose="02020603050405020304"/>
              </a:rPr>
              <a:t>T</a:t>
            </a:r>
            <a:r>
              <a:rPr sz="1950" b="1" spc="15"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*F  </a:t>
            </a:r>
            <a:r>
              <a:rPr sz="2000" b="1" spc="15" dirty="0">
                <a:latin typeface="Times New Roman" panose="02020603050405020304"/>
                <a:cs typeface="Times New Roman" panose="02020603050405020304"/>
              </a:rPr>
              <a:t>T</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F  </a:t>
            </a:r>
            <a:r>
              <a:rPr sz="2000" b="1" spc="5" dirty="0">
                <a:latin typeface="Times New Roman" panose="02020603050405020304"/>
                <a:cs typeface="Times New Roman" panose="02020603050405020304"/>
              </a:rPr>
              <a:t>F</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a:p>
            <a:pPr marL="38100">
              <a:lnSpc>
                <a:spcPct val="100000"/>
              </a:lnSpc>
            </a:pPr>
            <a:r>
              <a:rPr sz="2000" b="1" dirty="0">
                <a:latin typeface="Times New Roman" panose="02020603050405020304"/>
                <a:cs typeface="Times New Roman" panose="02020603050405020304"/>
              </a:rPr>
              <a:t>F</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digit</a:t>
            </a:r>
            <a:endParaRPr sz="2000">
              <a:latin typeface="Times New Roman" panose="02020603050405020304"/>
              <a:cs typeface="Times New Roman" panose="02020603050405020304"/>
            </a:endParaRPr>
          </a:p>
        </p:txBody>
      </p:sp>
      <p:sp>
        <p:nvSpPr>
          <p:cNvPr id="9" name="object 9"/>
          <p:cNvSpPr/>
          <p:nvPr/>
        </p:nvSpPr>
        <p:spPr>
          <a:xfrm>
            <a:off x="6912117" y="52721"/>
            <a:ext cx="2232025" cy="2026285"/>
          </a:xfrm>
          <a:custGeom>
            <a:avLst/>
            <a:gdLst/>
            <a:ahLst/>
            <a:cxnLst/>
            <a:rect l="l" t="t" r="r" b="b"/>
            <a:pathLst>
              <a:path w="2232025" h="2026285">
                <a:moveTo>
                  <a:pt x="0" y="0"/>
                </a:moveTo>
                <a:lnTo>
                  <a:pt x="2232025" y="0"/>
                </a:lnTo>
                <a:lnTo>
                  <a:pt x="2232025" y="2026128"/>
                </a:lnTo>
                <a:lnTo>
                  <a:pt x="0" y="2026128"/>
                </a:lnTo>
                <a:lnTo>
                  <a:pt x="0" y="0"/>
                </a:lnTo>
                <a:close/>
              </a:path>
            </a:pathLst>
          </a:custGeom>
          <a:solidFill>
            <a:srgbClr val="FFFF00"/>
          </a:solidFill>
        </p:spPr>
        <p:txBody>
          <a:bodyPr wrap="square" lIns="0" tIns="0" rIns="0" bIns="0" rtlCol="0"/>
          <a:lstStyle/>
          <a:p/>
        </p:txBody>
      </p:sp>
      <p:sp>
        <p:nvSpPr>
          <p:cNvPr id="10" name="object 10"/>
          <p:cNvSpPr/>
          <p:nvPr/>
        </p:nvSpPr>
        <p:spPr>
          <a:xfrm>
            <a:off x="6912117" y="52721"/>
            <a:ext cx="2232025" cy="2026285"/>
          </a:xfrm>
          <a:custGeom>
            <a:avLst/>
            <a:gdLst/>
            <a:ahLst/>
            <a:cxnLst/>
            <a:rect l="l" t="t" r="r" b="b"/>
            <a:pathLst>
              <a:path w="2232025" h="2026285">
                <a:moveTo>
                  <a:pt x="0" y="0"/>
                </a:moveTo>
                <a:lnTo>
                  <a:pt x="2232025" y="0"/>
                </a:lnTo>
                <a:lnTo>
                  <a:pt x="2232025" y="2026128"/>
                </a:lnTo>
                <a:lnTo>
                  <a:pt x="0" y="2026128"/>
                </a:lnTo>
                <a:lnTo>
                  <a:pt x="0" y="0"/>
                </a:lnTo>
                <a:close/>
              </a:path>
            </a:pathLst>
          </a:custGeom>
          <a:ln w="9525">
            <a:solidFill>
              <a:srgbClr val="000000"/>
            </a:solidFill>
          </a:ln>
        </p:spPr>
        <p:txBody>
          <a:bodyPr wrap="square" lIns="0" tIns="0" rIns="0" bIns="0" rtlCol="0"/>
          <a:lstStyle/>
          <a:p/>
        </p:txBody>
      </p:sp>
      <p:sp>
        <p:nvSpPr>
          <p:cNvPr id="11" name="object 11"/>
          <p:cNvSpPr txBox="1"/>
          <p:nvPr/>
        </p:nvSpPr>
        <p:spPr>
          <a:xfrm>
            <a:off x="6965457" y="126491"/>
            <a:ext cx="2103120" cy="1854200"/>
          </a:xfrm>
          <a:prstGeom prst="rect">
            <a:avLst/>
          </a:prstGeom>
        </p:spPr>
        <p:txBody>
          <a:bodyPr vert="horz" wrap="square" lIns="0" tIns="12700" rIns="0" bIns="0" rtlCol="0">
            <a:spAutoFit/>
          </a:bodyPr>
          <a:lstStyle/>
          <a:p>
            <a:pPr marL="38100" marR="30480">
              <a:lnSpc>
                <a:spcPct val="100000"/>
              </a:lnSpc>
              <a:spcBef>
                <a:spcPts val="100"/>
              </a:spcBef>
            </a:pPr>
            <a:r>
              <a:rPr sz="2000" b="1" dirty="0">
                <a:latin typeface="Times New Roman" panose="02020603050405020304"/>
                <a:cs typeface="Times New Roman" panose="02020603050405020304"/>
              </a:rPr>
              <a:t>E.va</a:t>
            </a:r>
            <a:r>
              <a:rPr sz="2000" b="1" spc="-10" dirty="0">
                <a:latin typeface="Times New Roman" panose="02020603050405020304"/>
                <a:cs typeface="Times New Roman" panose="02020603050405020304"/>
              </a:rPr>
              <a:t>l</a:t>
            </a:r>
            <a:r>
              <a:rPr sz="2000" b="1" spc="-5" dirty="0">
                <a:latin typeface="Times New Roman" panose="02020603050405020304"/>
                <a:cs typeface="Times New Roman" panose="02020603050405020304"/>
              </a:rPr>
              <a:t>=</a:t>
            </a:r>
            <a:r>
              <a:rPr sz="2000" b="1" dirty="0">
                <a:latin typeface="Times New Roman" panose="02020603050405020304"/>
                <a:cs typeface="Times New Roman" panose="02020603050405020304"/>
              </a:rPr>
              <a:t>E</a:t>
            </a:r>
            <a:r>
              <a:rPr sz="1950" b="1" spc="15" baseline="-17000" dirty="0">
                <a:latin typeface="Times New Roman" panose="02020603050405020304"/>
                <a:cs typeface="Times New Roman" panose="02020603050405020304"/>
              </a:rPr>
              <a:t>1</a:t>
            </a:r>
            <a:r>
              <a:rPr sz="2000" b="1" dirty="0">
                <a:latin typeface="Times New Roman" panose="02020603050405020304"/>
                <a:cs typeface="Times New Roman" panose="02020603050405020304"/>
              </a:rPr>
              <a:t>.va</a:t>
            </a:r>
            <a:r>
              <a:rPr sz="2000" b="1" spc="-10" dirty="0">
                <a:latin typeface="Times New Roman" panose="02020603050405020304"/>
                <a:cs typeface="Times New Roman" panose="02020603050405020304"/>
              </a:rPr>
              <a:t>l</a:t>
            </a:r>
            <a:r>
              <a:rPr sz="2000" b="1" spc="-5" dirty="0">
                <a:latin typeface="Times New Roman" panose="02020603050405020304"/>
                <a:cs typeface="Times New Roman" panose="02020603050405020304"/>
              </a:rPr>
              <a:t>+</a:t>
            </a:r>
            <a:r>
              <a:rPr sz="2000" b="1" spc="-145" dirty="0">
                <a:latin typeface="Times New Roman" panose="02020603050405020304"/>
                <a:cs typeface="Times New Roman" panose="02020603050405020304"/>
              </a:rPr>
              <a:t>T</a:t>
            </a:r>
            <a:r>
              <a:rPr sz="2000" b="1" dirty="0">
                <a:latin typeface="Times New Roman" panose="02020603050405020304"/>
                <a:cs typeface="Times New Roman" panose="02020603050405020304"/>
              </a:rPr>
              <a:t>.val  </a:t>
            </a:r>
            <a:r>
              <a:rPr sz="2000" b="1" spc="-15" dirty="0">
                <a:latin typeface="Times New Roman" panose="02020603050405020304"/>
                <a:cs typeface="Times New Roman" panose="02020603050405020304"/>
              </a:rPr>
              <a:t>E.val=T.val  </a:t>
            </a:r>
            <a:r>
              <a:rPr sz="2000" b="1" spc="-20" dirty="0">
                <a:latin typeface="Times New Roman" panose="02020603050405020304"/>
                <a:cs typeface="Times New Roman" panose="02020603050405020304"/>
              </a:rPr>
              <a:t>T.val=T</a:t>
            </a:r>
            <a:r>
              <a:rPr sz="1950" b="1" spc="-30" baseline="-17000" dirty="0">
                <a:latin typeface="Times New Roman" panose="02020603050405020304"/>
                <a:cs typeface="Times New Roman" panose="02020603050405020304"/>
              </a:rPr>
              <a:t>1</a:t>
            </a:r>
            <a:r>
              <a:rPr sz="2000" b="1" spc="-20" dirty="0">
                <a:latin typeface="Times New Roman" panose="02020603050405020304"/>
                <a:cs typeface="Times New Roman" panose="02020603050405020304"/>
              </a:rPr>
              <a:t>.val*F.val  </a:t>
            </a:r>
            <a:r>
              <a:rPr sz="2000" b="1" spc="-35" dirty="0">
                <a:latin typeface="Times New Roman" panose="02020603050405020304"/>
                <a:cs typeface="Times New Roman" panose="02020603050405020304"/>
              </a:rPr>
              <a:t>T.val=F.val  </a:t>
            </a:r>
            <a:r>
              <a:rPr sz="2000" b="1" spc="-20" dirty="0">
                <a:latin typeface="Times New Roman" panose="02020603050405020304"/>
                <a:cs typeface="Times New Roman" panose="02020603050405020304"/>
              </a:rPr>
              <a:t>F.val=E.val  </a:t>
            </a:r>
            <a:r>
              <a:rPr sz="2000" b="1" spc="-15" dirty="0">
                <a:latin typeface="Times New Roman" panose="02020603050405020304"/>
                <a:cs typeface="Times New Roman" panose="02020603050405020304"/>
              </a:rPr>
              <a:t>F.val=digit.val</a:t>
            </a:r>
            <a:endParaRPr sz="2000">
              <a:latin typeface="Times New Roman" panose="02020603050405020304"/>
              <a:cs typeface="Times New Roman" panose="02020603050405020304"/>
            </a:endParaRPr>
          </a:p>
        </p:txBody>
      </p:sp>
      <p:sp>
        <p:nvSpPr>
          <p:cNvPr id="12" name="object 12"/>
          <p:cNvSpPr txBox="1"/>
          <p:nvPr/>
        </p:nvSpPr>
        <p:spPr>
          <a:xfrm>
            <a:off x="285254" y="999717"/>
            <a:ext cx="5270500" cy="1236980"/>
          </a:xfrm>
          <a:prstGeom prst="rect">
            <a:avLst/>
          </a:prstGeom>
        </p:spPr>
        <p:txBody>
          <a:bodyPr vert="horz" wrap="square" lIns="0" tIns="63500" rIns="0" bIns="0" rtlCol="0">
            <a:spAutoFit/>
          </a:bodyPr>
          <a:lstStyle/>
          <a:p>
            <a:pPr marL="12700">
              <a:lnSpc>
                <a:spcPct val="100000"/>
              </a:lnSpc>
              <a:spcBef>
                <a:spcPts val="500"/>
              </a:spcBef>
            </a:pPr>
            <a:r>
              <a:rPr sz="2350" b="1" spc="50" dirty="0">
                <a:latin typeface="黑体" panose="02010609060101010101" charset="-122"/>
                <a:cs typeface="黑体" panose="02010609060101010101" charset="-122"/>
              </a:rPr>
              <a:t>例如：考虑算术表达式文法</a:t>
            </a:r>
            <a:endParaRPr sz="2350">
              <a:latin typeface="黑体" panose="02010609060101010101" charset="-122"/>
              <a:cs typeface="黑体" panose="02010609060101010101" charset="-122"/>
            </a:endParaRPr>
          </a:p>
          <a:p>
            <a:pPr marL="355600" indent="-342900">
              <a:lnSpc>
                <a:spcPct val="100000"/>
              </a:lnSpc>
              <a:spcBef>
                <a:spcPts val="400"/>
              </a:spcBef>
              <a:buSzPct val="72000"/>
              <a:buFont typeface="Arial" panose="020B0604020202020204"/>
              <a:buChar char="■"/>
              <a:tabLst>
                <a:tab pos="354965" algn="l"/>
                <a:tab pos="355600" algn="l"/>
              </a:tabLst>
            </a:pPr>
            <a:r>
              <a:rPr sz="3525" b="1" spc="75" baseline="1000" dirty="0">
                <a:solidFill>
                  <a:srgbClr val="0000FF"/>
                </a:solidFill>
                <a:latin typeface="黑体" panose="02010609060101010101" charset="-122"/>
                <a:cs typeface="黑体" panose="02010609060101010101" charset="-122"/>
              </a:rPr>
              <a:t>翻译目标：计算</a:t>
            </a:r>
            <a:r>
              <a:rPr sz="3525" b="1" spc="75" baseline="1000" dirty="0">
                <a:solidFill>
                  <a:srgbClr val="FF0000"/>
                </a:solidFill>
                <a:latin typeface="黑体" panose="02010609060101010101" charset="-122"/>
                <a:cs typeface="黑体" panose="02010609060101010101" charset="-122"/>
              </a:rPr>
              <a:t>并打印</a:t>
            </a:r>
            <a:r>
              <a:rPr sz="3525" b="1" spc="75" baseline="1000" dirty="0">
                <a:solidFill>
                  <a:srgbClr val="0000FF"/>
                </a:solidFill>
                <a:latin typeface="黑体" panose="02010609060101010101" charset="-122"/>
                <a:cs typeface="黑体" panose="02010609060101010101" charset="-122"/>
              </a:rPr>
              <a:t>表达式的值</a:t>
            </a:r>
            <a:endParaRPr sz="3525" baseline="1000">
              <a:latin typeface="黑体" panose="02010609060101010101" charset="-122"/>
              <a:cs typeface="黑体" panose="02010609060101010101" charset="-122"/>
            </a:endParaRPr>
          </a:p>
          <a:p>
            <a:pPr marL="355600" indent="-342900">
              <a:lnSpc>
                <a:spcPct val="100000"/>
              </a:lnSpc>
              <a:spcBef>
                <a:spcPts val="275"/>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根据语法分析过程中使用的产生式，</a:t>
            </a:r>
            <a:endParaRPr sz="3525" baseline="1000">
              <a:latin typeface="黑体" panose="02010609060101010101" charset="-122"/>
              <a:cs typeface="黑体" panose="02010609060101010101" charset="-122"/>
            </a:endParaRPr>
          </a:p>
        </p:txBody>
      </p:sp>
      <p:sp>
        <p:nvSpPr>
          <p:cNvPr id="13" name="object 13"/>
          <p:cNvSpPr txBox="1"/>
          <p:nvPr/>
        </p:nvSpPr>
        <p:spPr>
          <a:xfrm>
            <a:off x="285254" y="2130524"/>
            <a:ext cx="8641080" cy="1642745"/>
          </a:xfrm>
          <a:prstGeom prst="rect">
            <a:avLst/>
          </a:prstGeom>
        </p:spPr>
        <p:txBody>
          <a:bodyPr vert="horz" wrap="square" lIns="0" tIns="63500" rIns="0" bIns="0" rtlCol="0">
            <a:spAutoFit/>
          </a:bodyPr>
          <a:lstStyle/>
          <a:p>
            <a:pPr marL="354965">
              <a:lnSpc>
                <a:spcPct val="100000"/>
              </a:lnSpc>
              <a:spcBef>
                <a:spcPts val="500"/>
              </a:spcBef>
            </a:pPr>
            <a:r>
              <a:rPr sz="2350" b="1" spc="50" dirty="0">
                <a:latin typeface="黑体" panose="02010609060101010101" charset="-122"/>
                <a:cs typeface="黑体" panose="02010609060101010101" charset="-122"/>
              </a:rPr>
              <a:t>执行相应的语义规则，完成相应的属性求值，从而完成翻译。</a:t>
            </a:r>
            <a:endParaRPr sz="2350">
              <a:latin typeface="黑体" panose="02010609060101010101" charset="-122"/>
              <a:cs typeface="黑体" panose="02010609060101010101" charset="-122"/>
            </a:endParaRPr>
          </a:p>
          <a:p>
            <a:pPr marL="355600" indent="-342900">
              <a:lnSpc>
                <a:spcPct val="100000"/>
              </a:lnSpc>
              <a:spcBef>
                <a:spcPts val="40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例如</a:t>
            </a:r>
            <a:r>
              <a:rPr sz="3525" b="1" spc="44" baseline="1000" dirty="0">
                <a:latin typeface="黑体" panose="02010609060101010101" charset="-122"/>
                <a:cs typeface="黑体" panose="02010609060101010101" charset="-122"/>
              </a:rPr>
              <a:t>：</a:t>
            </a:r>
            <a:r>
              <a:rPr sz="3525" b="1" spc="44" baseline="1000" dirty="0">
                <a:latin typeface="宋体" panose="02010600030101010101" pitchFamily="2" charset="-122"/>
                <a:cs typeface="宋体" panose="02010600030101010101" pitchFamily="2" charset="-122"/>
              </a:rPr>
              <a:t>3*4+5</a:t>
            </a:r>
            <a:endParaRPr sz="3525" baseline="1000">
              <a:latin typeface="宋体" panose="02010600030101010101" pitchFamily="2" charset="-122"/>
              <a:cs typeface="宋体" panose="02010600030101010101" pitchFamily="2" charset="-122"/>
            </a:endParaRPr>
          </a:p>
          <a:p>
            <a:pPr marL="755650" lvl="1" indent="-285750">
              <a:lnSpc>
                <a:spcPct val="100000"/>
              </a:lnSpc>
              <a:spcBef>
                <a:spcPts val="27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拓广文法：增</a:t>
            </a:r>
            <a:r>
              <a:rPr sz="3525" b="1" spc="60" baseline="1000" dirty="0">
                <a:latin typeface="黑体" panose="02010609060101010101" charset="-122"/>
                <a:cs typeface="黑体" panose="02010609060101010101" charset="-122"/>
              </a:rPr>
              <a:t>加</a:t>
            </a:r>
            <a:r>
              <a:rPr sz="3525" b="1" spc="52" baseline="1000" dirty="0">
                <a:latin typeface="黑体" panose="02010609060101010101" charset="-122"/>
                <a:cs typeface="黑体" panose="02010609060101010101" charset="-122"/>
              </a:rPr>
              <a:t> </a:t>
            </a:r>
            <a:r>
              <a:rPr sz="3525" b="1" spc="44" baseline="1000" dirty="0">
                <a:latin typeface="宋体" panose="02010600030101010101" pitchFamily="2" charset="-122"/>
                <a:cs typeface="宋体" panose="02010600030101010101" pitchFamily="2" charset="-122"/>
              </a:rPr>
              <a:t>L</a:t>
            </a:r>
            <a:r>
              <a:rPr sz="3525" b="1" i="1" spc="44" baseline="1000" dirty="0">
                <a:latin typeface="Symbol" panose="05050102010706020507"/>
                <a:cs typeface="Symbol" panose="05050102010706020507"/>
              </a:rPr>
              <a:t></a:t>
            </a:r>
            <a:r>
              <a:rPr sz="3525" b="1" spc="44" baseline="1000" dirty="0">
                <a:latin typeface="宋体" panose="02010600030101010101" pitchFamily="2" charset="-122"/>
                <a:cs typeface="宋体" panose="02010600030101010101" pitchFamily="2" charset="-122"/>
              </a:rPr>
              <a:t>E</a:t>
            </a:r>
            <a:endParaRPr sz="3525" baseline="1000">
              <a:latin typeface="宋体" panose="02010600030101010101" pitchFamily="2" charset="-122"/>
              <a:cs typeface="宋体" panose="02010600030101010101" pitchFamily="2" charset="-122"/>
            </a:endParaRPr>
          </a:p>
          <a:p>
            <a:pPr marL="755650" lvl="1" indent="-285750">
              <a:lnSpc>
                <a:spcPct val="100000"/>
              </a:lnSpc>
              <a:spcBef>
                <a:spcPts val="37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分析树：</a:t>
            </a:r>
            <a:endParaRPr sz="3525" baseline="1000">
              <a:latin typeface="黑体" panose="02010609060101010101" charset="-122"/>
              <a:cs typeface="黑体" panose="02010609060101010101" charset="-122"/>
            </a:endParaRPr>
          </a:p>
        </p:txBody>
      </p:sp>
      <p:sp>
        <p:nvSpPr>
          <p:cNvPr id="14" name="object 14"/>
          <p:cNvSpPr/>
          <p:nvPr/>
        </p:nvSpPr>
        <p:spPr>
          <a:xfrm>
            <a:off x="2902995" y="6438139"/>
            <a:ext cx="723899" cy="276225"/>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5082284" y="5791639"/>
            <a:ext cx="704850" cy="24765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6995364" y="5186814"/>
            <a:ext cx="638175" cy="180975"/>
          </a:xfrm>
          <a:prstGeom prst="rect">
            <a:avLst/>
          </a:prstGeom>
          <a:blipFill>
            <a:blip r:embed="rId4" cstate="print"/>
            <a:stretch>
              <a:fillRect/>
            </a:stretch>
          </a:blipFill>
        </p:spPr>
        <p:txBody>
          <a:bodyPr wrap="square" lIns="0" tIns="0" rIns="0" bIns="0" rtlCol="0"/>
          <a:lstStyle/>
          <a:p/>
        </p:txBody>
      </p:sp>
      <p:sp>
        <p:nvSpPr>
          <p:cNvPr id="17" name="object 17"/>
          <p:cNvSpPr/>
          <p:nvPr/>
        </p:nvSpPr>
        <p:spPr>
          <a:xfrm>
            <a:off x="2861810" y="5814264"/>
            <a:ext cx="723900" cy="276225"/>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958725" y="6120008"/>
            <a:ext cx="76200" cy="318135"/>
          </a:xfrm>
          <a:custGeom>
            <a:avLst/>
            <a:gdLst/>
            <a:ahLst/>
            <a:cxnLst/>
            <a:rect l="l" t="t" r="r" b="b"/>
            <a:pathLst>
              <a:path w="76200" h="318135">
                <a:moveTo>
                  <a:pt x="28575" y="76199"/>
                </a:moveTo>
                <a:lnTo>
                  <a:pt x="28575" y="318131"/>
                </a:lnTo>
                <a:lnTo>
                  <a:pt x="47625" y="318132"/>
                </a:lnTo>
                <a:lnTo>
                  <a:pt x="47625" y="76200"/>
                </a:lnTo>
                <a:lnTo>
                  <a:pt x="28575" y="76199"/>
                </a:lnTo>
                <a:close/>
              </a:path>
              <a:path w="76200" h="318135">
                <a:moveTo>
                  <a:pt x="69850" y="63500"/>
                </a:moveTo>
                <a:lnTo>
                  <a:pt x="47625" y="63500"/>
                </a:lnTo>
                <a:lnTo>
                  <a:pt x="47625" y="76200"/>
                </a:lnTo>
                <a:lnTo>
                  <a:pt x="76200" y="76200"/>
                </a:lnTo>
                <a:lnTo>
                  <a:pt x="69850" y="63500"/>
                </a:lnTo>
                <a:close/>
              </a:path>
              <a:path w="76200" h="318135">
                <a:moveTo>
                  <a:pt x="47625" y="63500"/>
                </a:moveTo>
                <a:lnTo>
                  <a:pt x="28575" y="63500"/>
                </a:lnTo>
                <a:lnTo>
                  <a:pt x="28575" y="76199"/>
                </a:lnTo>
                <a:lnTo>
                  <a:pt x="47625" y="76200"/>
                </a:lnTo>
                <a:lnTo>
                  <a:pt x="47625" y="63500"/>
                </a:lnTo>
                <a:close/>
              </a:path>
              <a:path w="76200" h="318135">
                <a:moveTo>
                  <a:pt x="38101" y="0"/>
                </a:moveTo>
                <a:lnTo>
                  <a:pt x="0" y="76199"/>
                </a:lnTo>
                <a:lnTo>
                  <a:pt x="28575" y="76199"/>
                </a:lnTo>
                <a:lnTo>
                  <a:pt x="28575" y="63500"/>
                </a:lnTo>
                <a:lnTo>
                  <a:pt x="69850" y="63500"/>
                </a:lnTo>
                <a:lnTo>
                  <a:pt x="38101" y="0"/>
                </a:lnTo>
                <a:close/>
              </a:path>
            </a:pathLst>
          </a:custGeom>
          <a:solidFill>
            <a:srgbClr val="000000"/>
          </a:solidFill>
        </p:spPr>
        <p:txBody>
          <a:bodyPr wrap="square" lIns="0" tIns="0" rIns="0" bIns="0" rtlCol="0"/>
          <a:lstStyle/>
          <a:p/>
        </p:txBody>
      </p:sp>
      <p:sp>
        <p:nvSpPr>
          <p:cNvPr id="19" name="object 19"/>
          <p:cNvSpPr/>
          <p:nvPr/>
        </p:nvSpPr>
        <p:spPr>
          <a:xfrm>
            <a:off x="2861810" y="5184194"/>
            <a:ext cx="723900" cy="276225"/>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2958725" y="5489938"/>
            <a:ext cx="76200" cy="318135"/>
          </a:xfrm>
          <a:custGeom>
            <a:avLst/>
            <a:gdLst/>
            <a:ahLst/>
            <a:cxnLst/>
            <a:rect l="l" t="t" r="r" b="b"/>
            <a:pathLst>
              <a:path w="76200" h="318135">
                <a:moveTo>
                  <a:pt x="47625" y="63500"/>
                </a:moveTo>
                <a:lnTo>
                  <a:pt x="28575" y="63500"/>
                </a:lnTo>
                <a:lnTo>
                  <a:pt x="28575" y="318131"/>
                </a:lnTo>
                <a:lnTo>
                  <a:pt x="47625" y="318131"/>
                </a:lnTo>
                <a:lnTo>
                  <a:pt x="47625" y="63500"/>
                </a:lnTo>
                <a:close/>
              </a:path>
              <a:path w="76200" h="318135">
                <a:moveTo>
                  <a:pt x="38101" y="0"/>
                </a:moveTo>
                <a:lnTo>
                  <a:pt x="0" y="76200"/>
                </a:lnTo>
                <a:lnTo>
                  <a:pt x="28575" y="76200"/>
                </a:lnTo>
                <a:lnTo>
                  <a:pt x="28575" y="63500"/>
                </a:lnTo>
                <a:lnTo>
                  <a:pt x="69850" y="63500"/>
                </a:lnTo>
                <a:lnTo>
                  <a:pt x="38101" y="0"/>
                </a:lnTo>
                <a:close/>
              </a:path>
              <a:path w="76200" h="31813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21" name="object 21"/>
          <p:cNvSpPr/>
          <p:nvPr/>
        </p:nvSpPr>
        <p:spPr>
          <a:xfrm>
            <a:off x="5163969" y="5451128"/>
            <a:ext cx="76200" cy="318135"/>
          </a:xfrm>
          <a:custGeom>
            <a:avLst/>
            <a:gdLst/>
            <a:ahLst/>
            <a:cxnLst/>
            <a:rect l="l" t="t" r="r" b="b"/>
            <a:pathLst>
              <a:path w="76200" h="318135">
                <a:moveTo>
                  <a:pt x="47626" y="63499"/>
                </a:moveTo>
                <a:lnTo>
                  <a:pt x="28576" y="63499"/>
                </a:lnTo>
                <a:lnTo>
                  <a:pt x="28575" y="318131"/>
                </a:lnTo>
                <a:lnTo>
                  <a:pt x="47625" y="318131"/>
                </a:lnTo>
                <a:lnTo>
                  <a:pt x="47626" y="63499"/>
                </a:lnTo>
                <a:close/>
              </a:path>
              <a:path w="76200" h="318135">
                <a:moveTo>
                  <a:pt x="38101" y="0"/>
                </a:moveTo>
                <a:lnTo>
                  <a:pt x="0" y="76199"/>
                </a:lnTo>
                <a:lnTo>
                  <a:pt x="28576" y="76199"/>
                </a:lnTo>
                <a:lnTo>
                  <a:pt x="28576" y="63499"/>
                </a:lnTo>
                <a:lnTo>
                  <a:pt x="69850" y="63499"/>
                </a:lnTo>
                <a:lnTo>
                  <a:pt x="38101" y="0"/>
                </a:lnTo>
                <a:close/>
              </a:path>
              <a:path w="76200" h="318135">
                <a:moveTo>
                  <a:pt x="69850" y="63499"/>
                </a:moveTo>
                <a:lnTo>
                  <a:pt x="47626" y="63499"/>
                </a:lnTo>
                <a:lnTo>
                  <a:pt x="47626" y="76199"/>
                </a:lnTo>
                <a:lnTo>
                  <a:pt x="76200" y="76199"/>
                </a:lnTo>
                <a:lnTo>
                  <a:pt x="69850" y="63499"/>
                </a:lnTo>
                <a:close/>
              </a:path>
            </a:pathLst>
          </a:custGeom>
          <a:solidFill>
            <a:srgbClr val="000000"/>
          </a:solidFill>
        </p:spPr>
        <p:txBody>
          <a:bodyPr wrap="square" lIns="0" tIns="0" rIns="0" bIns="0" rtlCol="0"/>
          <a:lstStyle/>
          <a:p/>
        </p:txBody>
      </p:sp>
      <p:sp>
        <p:nvSpPr>
          <p:cNvPr id="22" name="object 22"/>
          <p:cNvSpPr/>
          <p:nvPr/>
        </p:nvSpPr>
        <p:spPr>
          <a:xfrm>
            <a:off x="5067055" y="5161569"/>
            <a:ext cx="704850" cy="24765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3941930" y="3834045"/>
            <a:ext cx="819150" cy="285750"/>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4038844" y="4119795"/>
            <a:ext cx="76200" cy="318135"/>
          </a:xfrm>
          <a:custGeom>
            <a:avLst/>
            <a:gdLst/>
            <a:ahLst/>
            <a:cxnLst/>
            <a:rect l="l" t="t" r="r" b="b"/>
            <a:pathLst>
              <a:path w="76200" h="318135">
                <a:moveTo>
                  <a:pt x="47625" y="63500"/>
                </a:moveTo>
                <a:lnTo>
                  <a:pt x="28575" y="63500"/>
                </a:lnTo>
                <a:lnTo>
                  <a:pt x="28575" y="318132"/>
                </a:lnTo>
                <a:lnTo>
                  <a:pt x="47625" y="318132"/>
                </a:lnTo>
                <a:lnTo>
                  <a:pt x="47625" y="63500"/>
                </a:lnTo>
                <a:close/>
              </a:path>
              <a:path w="76200" h="318135">
                <a:moveTo>
                  <a:pt x="38100" y="0"/>
                </a:moveTo>
                <a:lnTo>
                  <a:pt x="0" y="76200"/>
                </a:lnTo>
                <a:lnTo>
                  <a:pt x="28575" y="76200"/>
                </a:lnTo>
                <a:lnTo>
                  <a:pt x="28575" y="63500"/>
                </a:lnTo>
                <a:lnTo>
                  <a:pt x="69850" y="63500"/>
                </a:lnTo>
                <a:lnTo>
                  <a:pt x="38100" y="0"/>
                </a:lnTo>
                <a:close/>
              </a:path>
              <a:path w="76200" h="31813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p:txBody>
      </p:sp>
      <p:sp>
        <p:nvSpPr>
          <p:cNvPr id="25" name="object 25"/>
          <p:cNvSpPr/>
          <p:nvPr/>
        </p:nvSpPr>
        <p:spPr>
          <a:xfrm>
            <a:off x="3941930" y="4419109"/>
            <a:ext cx="819150" cy="285750"/>
          </a:xfrm>
          <a:prstGeom prst="rect">
            <a:avLst/>
          </a:prstGeom>
          <a:blipFill>
            <a:blip r:embed="rId5" cstate="print"/>
            <a:stretch>
              <a:fillRect/>
            </a:stretch>
          </a:blipFill>
        </p:spPr>
        <p:txBody>
          <a:bodyPr wrap="square" lIns="0" tIns="0" rIns="0" bIns="0" rtlCol="0"/>
          <a:lstStyle/>
          <a:p/>
        </p:txBody>
      </p:sp>
      <p:sp>
        <p:nvSpPr>
          <p:cNvPr id="26" name="object 26"/>
          <p:cNvSpPr/>
          <p:nvPr/>
        </p:nvSpPr>
        <p:spPr>
          <a:xfrm>
            <a:off x="3220034" y="4699603"/>
            <a:ext cx="1131570" cy="493395"/>
          </a:xfrm>
          <a:custGeom>
            <a:avLst/>
            <a:gdLst/>
            <a:ahLst/>
            <a:cxnLst/>
            <a:rect l="l" t="t" r="r" b="b"/>
            <a:pathLst>
              <a:path w="1131570" h="493395">
                <a:moveTo>
                  <a:pt x="1057616" y="26297"/>
                </a:moveTo>
                <a:lnTo>
                  <a:pt x="0" y="475827"/>
                </a:lnTo>
                <a:lnTo>
                  <a:pt x="7451" y="493358"/>
                </a:lnTo>
                <a:lnTo>
                  <a:pt x="1065068" y="43829"/>
                </a:lnTo>
                <a:lnTo>
                  <a:pt x="1057616" y="26297"/>
                </a:lnTo>
                <a:close/>
              </a:path>
              <a:path w="1131570" h="493395">
                <a:moveTo>
                  <a:pt x="1117788" y="21329"/>
                </a:moveTo>
                <a:lnTo>
                  <a:pt x="1069305" y="21329"/>
                </a:lnTo>
                <a:lnTo>
                  <a:pt x="1076756" y="38861"/>
                </a:lnTo>
                <a:lnTo>
                  <a:pt x="1065068" y="43829"/>
                </a:lnTo>
                <a:lnTo>
                  <a:pt x="1076246" y="70128"/>
                </a:lnTo>
                <a:lnTo>
                  <a:pt x="1117788" y="21329"/>
                </a:lnTo>
                <a:close/>
              </a:path>
              <a:path w="1131570" h="493395">
                <a:moveTo>
                  <a:pt x="1069305" y="21329"/>
                </a:moveTo>
                <a:lnTo>
                  <a:pt x="1057616" y="26297"/>
                </a:lnTo>
                <a:lnTo>
                  <a:pt x="1065068" y="43829"/>
                </a:lnTo>
                <a:lnTo>
                  <a:pt x="1076756" y="38861"/>
                </a:lnTo>
                <a:lnTo>
                  <a:pt x="1069305" y="21329"/>
                </a:lnTo>
                <a:close/>
              </a:path>
              <a:path w="1131570" h="493395">
                <a:moveTo>
                  <a:pt x="1046439" y="0"/>
                </a:moveTo>
                <a:lnTo>
                  <a:pt x="1057616" y="26297"/>
                </a:lnTo>
                <a:lnTo>
                  <a:pt x="1069305" y="21329"/>
                </a:lnTo>
                <a:lnTo>
                  <a:pt x="1117788" y="21329"/>
                </a:lnTo>
                <a:lnTo>
                  <a:pt x="1131470" y="5256"/>
                </a:lnTo>
                <a:lnTo>
                  <a:pt x="1046439" y="0"/>
                </a:lnTo>
                <a:close/>
              </a:path>
            </a:pathLst>
          </a:custGeom>
          <a:solidFill>
            <a:srgbClr val="000000"/>
          </a:solidFill>
        </p:spPr>
        <p:txBody>
          <a:bodyPr wrap="square" lIns="0" tIns="0" rIns="0" bIns="0" rtlCol="0"/>
          <a:lstStyle/>
          <a:p/>
        </p:txBody>
      </p:sp>
      <p:sp>
        <p:nvSpPr>
          <p:cNvPr id="27" name="object 27"/>
          <p:cNvSpPr/>
          <p:nvPr/>
        </p:nvSpPr>
        <p:spPr>
          <a:xfrm>
            <a:off x="4351505" y="4699789"/>
            <a:ext cx="1071880" cy="470534"/>
          </a:xfrm>
          <a:custGeom>
            <a:avLst/>
            <a:gdLst/>
            <a:ahLst/>
            <a:cxnLst/>
            <a:rect l="l" t="t" r="r" b="b"/>
            <a:pathLst>
              <a:path w="1071879" h="470535">
                <a:moveTo>
                  <a:pt x="73807" y="26273"/>
                </a:moveTo>
                <a:lnTo>
                  <a:pt x="66316" y="43789"/>
                </a:lnTo>
                <a:lnTo>
                  <a:pt x="1064229" y="470537"/>
                </a:lnTo>
                <a:lnTo>
                  <a:pt x="1071719" y="453021"/>
                </a:lnTo>
                <a:lnTo>
                  <a:pt x="73807" y="26273"/>
                </a:lnTo>
                <a:close/>
              </a:path>
              <a:path w="1071879" h="470535">
                <a:moveTo>
                  <a:pt x="85043" y="0"/>
                </a:moveTo>
                <a:lnTo>
                  <a:pt x="0" y="5069"/>
                </a:lnTo>
                <a:lnTo>
                  <a:pt x="55081" y="70062"/>
                </a:lnTo>
                <a:lnTo>
                  <a:pt x="66316" y="43789"/>
                </a:lnTo>
                <a:lnTo>
                  <a:pt x="54639" y="38795"/>
                </a:lnTo>
                <a:lnTo>
                  <a:pt x="62129" y="21280"/>
                </a:lnTo>
                <a:lnTo>
                  <a:pt x="75942" y="21280"/>
                </a:lnTo>
                <a:lnTo>
                  <a:pt x="85043" y="0"/>
                </a:lnTo>
                <a:close/>
              </a:path>
              <a:path w="1071879" h="470535">
                <a:moveTo>
                  <a:pt x="62129" y="21280"/>
                </a:moveTo>
                <a:lnTo>
                  <a:pt x="54639" y="38795"/>
                </a:lnTo>
                <a:lnTo>
                  <a:pt x="66316" y="43789"/>
                </a:lnTo>
                <a:lnTo>
                  <a:pt x="73807" y="26273"/>
                </a:lnTo>
                <a:lnTo>
                  <a:pt x="62129" y="21280"/>
                </a:lnTo>
                <a:close/>
              </a:path>
              <a:path w="1071879" h="470535">
                <a:moveTo>
                  <a:pt x="75942" y="21280"/>
                </a:moveTo>
                <a:lnTo>
                  <a:pt x="62129" y="21280"/>
                </a:lnTo>
                <a:lnTo>
                  <a:pt x="73807" y="26273"/>
                </a:lnTo>
                <a:lnTo>
                  <a:pt x="75942" y="21280"/>
                </a:lnTo>
                <a:close/>
              </a:path>
            </a:pathLst>
          </a:custGeom>
          <a:solidFill>
            <a:srgbClr val="000000"/>
          </a:solidFill>
        </p:spPr>
        <p:txBody>
          <a:bodyPr wrap="square" lIns="0" tIns="0" rIns="0" bIns="0" rtlCol="0"/>
          <a:lstStyle/>
          <a:p/>
        </p:txBody>
      </p:sp>
      <p:sp>
        <p:nvSpPr>
          <p:cNvPr id="28" name="object 28"/>
          <p:cNvSpPr/>
          <p:nvPr/>
        </p:nvSpPr>
        <p:spPr>
          <a:xfrm>
            <a:off x="6952386" y="4572455"/>
            <a:ext cx="638175" cy="180975"/>
          </a:xfrm>
          <a:prstGeom prst="rect">
            <a:avLst/>
          </a:prstGeom>
          <a:blipFill>
            <a:blip r:embed="rId4" cstate="print"/>
            <a:stretch>
              <a:fillRect/>
            </a:stretch>
          </a:blipFill>
        </p:spPr>
        <p:txBody>
          <a:bodyPr wrap="square" lIns="0" tIns="0" rIns="0" bIns="0" rtlCol="0"/>
          <a:lstStyle/>
          <a:p/>
        </p:txBody>
      </p:sp>
      <p:sp>
        <p:nvSpPr>
          <p:cNvPr id="29" name="object 29"/>
          <p:cNvSpPr/>
          <p:nvPr/>
        </p:nvSpPr>
        <p:spPr>
          <a:xfrm>
            <a:off x="7009176" y="4824154"/>
            <a:ext cx="76200" cy="318135"/>
          </a:xfrm>
          <a:custGeom>
            <a:avLst/>
            <a:gdLst/>
            <a:ahLst/>
            <a:cxnLst/>
            <a:rect l="l" t="t" r="r" b="b"/>
            <a:pathLst>
              <a:path w="76200" h="318135">
                <a:moveTo>
                  <a:pt x="47625" y="63500"/>
                </a:moveTo>
                <a:lnTo>
                  <a:pt x="28575" y="63500"/>
                </a:lnTo>
                <a:lnTo>
                  <a:pt x="28573" y="318132"/>
                </a:lnTo>
                <a:lnTo>
                  <a:pt x="47623" y="318132"/>
                </a:lnTo>
                <a:lnTo>
                  <a:pt x="47625" y="63500"/>
                </a:lnTo>
                <a:close/>
              </a:path>
              <a:path w="76200" h="318135">
                <a:moveTo>
                  <a:pt x="38100" y="0"/>
                </a:moveTo>
                <a:lnTo>
                  <a:pt x="0" y="76200"/>
                </a:lnTo>
                <a:lnTo>
                  <a:pt x="28574" y="76200"/>
                </a:lnTo>
                <a:lnTo>
                  <a:pt x="28575" y="63500"/>
                </a:lnTo>
                <a:lnTo>
                  <a:pt x="69850" y="63500"/>
                </a:lnTo>
                <a:lnTo>
                  <a:pt x="38100" y="0"/>
                </a:lnTo>
                <a:close/>
              </a:path>
              <a:path w="76200" h="318135">
                <a:moveTo>
                  <a:pt x="69850" y="63500"/>
                </a:moveTo>
                <a:lnTo>
                  <a:pt x="47625" y="63500"/>
                </a:lnTo>
                <a:lnTo>
                  <a:pt x="47624" y="76200"/>
                </a:lnTo>
                <a:lnTo>
                  <a:pt x="76200" y="76200"/>
                </a:lnTo>
                <a:lnTo>
                  <a:pt x="69850" y="63500"/>
                </a:lnTo>
                <a:close/>
              </a:path>
            </a:pathLst>
          </a:custGeom>
          <a:solidFill>
            <a:srgbClr val="000000"/>
          </a:solidFill>
        </p:spPr>
        <p:txBody>
          <a:bodyPr wrap="square" lIns="0" tIns="0" rIns="0" bIns="0" rtlCol="0"/>
          <a:lstStyle/>
          <a:p/>
        </p:txBody>
      </p:sp>
      <p:sp>
        <p:nvSpPr>
          <p:cNvPr id="30" name="object 30"/>
          <p:cNvSpPr/>
          <p:nvPr/>
        </p:nvSpPr>
        <p:spPr>
          <a:xfrm>
            <a:off x="6908439" y="3834045"/>
            <a:ext cx="723900" cy="285750"/>
          </a:xfrm>
          <a:prstGeom prst="rect">
            <a:avLst/>
          </a:prstGeom>
          <a:blipFill>
            <a:blip r:embed="rId6" cstate="print"/>
            <a:stretch>
              <a:fillRect/>
            </a:stretch>
          </a:blipFill>
        </p:spPr>
        <p:txBody>
          <a:bodyPr wrap="square" lIns="0" tIns="0" rIns="0" bIns="0" rtlCol="0"/>
          <a:lstStyle/>
          <a:p/>
        </p:txBody>
      </p:sp>
      <p:sp>
        <p:nvSpPr>
          <p:cNvPr id="31" name="object 31"/>
          <p:cNvSpPr/>
          <p:nvPr/>
        </p:nvSpPr>
        <p:spPr>
          <a:xfrm>
            <a:off x="7009176" y="4190988"/>
            <a:ext cx="76200" cy="318135"/>
          </a:xfrm>
          <a:custGeom>
            <a:avLst/>
            <a:gdLst/>
            <a:ahLst/>
            <a:cxnLst/>
            <a:rect l="l" t="t" r="r" b="b"/>
            <a:pathLst>
              <a:path w="76200" h="318135">
                <a:moveTo>
                  <a:pt x="28574" y="76199"/>
                </a:moveTo>
                <a:lnTo>
                  <a:pt x="28573" y="318131"/>
                </a:lnTo>
                <a:lnTo>
                  <a:pt x="47623" y="318131"/>
                </a:lnTo>
                <a:lnTo>
                  <a:pt x="47624" y="76199"/>
                </a:lnTo>
                <a:lnTo>
                  <a:pt x="28574" y="76199"/>
                </a:lnTo>
                <a:close/>
              </a:path>
              <a:path w="76200" h="318135">
                <a:moveTo>
                  <a:pt x="69850" y="63500"/>
                </a:moveTo>
                <a:lnTo>
                  <a:pt x="47625" y="63500"/>
                </a:lnTo>
                <a:lnTo>
                  <a:pt x="47624" y="76199"/>
                </a:lnTo>
                <a:lnTo>
                  <a:pt x="76200" y="76200"/>
                </a:lnTo>
                <a:lnTo>
                  <a:pt x="69850" y="63500"/>
                </a:lnTo>
                <a:close/>
              </a:path>
              <a:path w="76200" h="318135">
                <a:moveTo>
                  <a:pt x="47625" y="63500"/>
                </a:moveTo>
                <a:lnTo>
                  <a:pt x="28575" y="63500"/>
                </a:lnTo>
                <a:lnTo>
                  <a:pt x="28574" y="76199"/>
                </a:lnTo>
                <a:lnTo>
                  <a:pt x="47624" y="76199"/>
                </a:lnTo>
                <a:lnTo>
                  <a:pt x="47625" y="63500"/>
                </a:lnTo>
                <a:close/>
              </a:path>
              <a:path w="76200" h="318135">
                <a:moveTo>
                  <a:pt x="38100" y="0"/>
                </a:moveTo>
                <a:lnTo>
                  <a:pt x="0" y="76198"/>
                </a:lnTo>
                <a:lnTo>
                  <a:pt x="28574" y="76199"/>
                </a:lnTo>
                <a:lnTo>
                  <a:pt x="28575" y="63500"/>
                </a:lnTo>
                <a:lnTo>
                  <a:pt x="69850" y="63500"/>
                </a:lnTo>
                <a:lnTo>
                  <a:pt x="38100" y="0"/>
                </a:lnTo>
                <a:close/>
              </a:path>
            </a:pathLst>
          </a:custGeom>
          <a:solidFill>
            <a:srgbClr val="000000"/>
          </a:solidFill>
        </p:spPr>
        <p:txBody>
          <a:bodyPr wrap="square" lIns="0" tIns="0" rIns="0" bIns="0" rtlCol="0"/>
          <a:lstStyle/>
          <a:p/>
        </p:txBody>
      </p:sp>
      <p:sp>
        <p:nvSpPr>
          <p:cNvPr id="32" name="object 32"/>
          <p:cNvSpPr/>
          <p:nvPr/>
        </p:nvSpPr>
        <p:spPr>
          <a:xfrm>
            <a:off x="5443989" y="3203974"/>
            <a:ext cx="838200" cy="276225"/>
          </a:xfrm>
          <a:prstGeom prst="rect">
            <a:avLst/>
          </a:prstGeom>
          <a:blipFill>
            <a:blip r:embed="rId7" cstate="print"/>
            <a:stretch>
              <a:fillRect/>
            </a:stretch>
          </a:blipFill>
        </p:spPr>
        <p:txBody>
          <a:bodyPr wrap="square" lIns="0" tIns="0" rIns="0" bIns="0" rtlCol="0"/>
          <a:lstStyle/>
          <a:p/>
        </p:txBody>
      </p:sp>
      <p:sp>
        <p:nvSpPr>
          <p:cNvPr id="33" name="object 33"/>
          <p:cNvSpPr/>
          <p:nvPr/>
        </p:nvSpPr>
        <p:spPr>
          <a:xfrm>
            <a:off x="5863089" y="3461830"/>
            <a:ext cx="1409700" cy="381635"/>
          </a:xfrm>
          <a:custGeom>
            <a:avLst/>
            <a:gdLst/>
            <a:ahLst/>
            <a:cxnLst/>
            <a:rect l="l" t="t" r="r" b="b"/>
            <a:pathLst>
              <a:path w="1409700" h="381635">
                <a:moveTo>
                  <a:pt x="76222" y="27713"/>
                </a:moveTo>
                <a:lnTo>
                  <a:pt x="71577" y="46187"/>
                </a:lnTo>
                <a:lnTo>
                  <a:pt x="1404978" y="381452"/>
                </a:lnTo>
                <a:lnTo>
                  <a:pt x="1409622" y="362976"/>
                </a:lnTo>
                <a:lnTo>
                  <a:pt x="76222" y="27713"/>
                </a:lnTo>
                <a:close/>
              </a:path>
              <a:path w="1409700" h="381635">
                <a:moveTo>
                  <a:pt x="83190" y="0"/>
                </a:moveTo>
                <a:lnTo>
                  <a:pt x="0" y="18369"/>
                </a:lnTo>
                <a:lnTo>
                  <a:pt x="64609" y="73900"/>
                </a:lnTo>
                <a:lnTo>
                  <a:pt x="71577" y="46187"/>
                </a:lnTo>
                <a:lnTo>
                  <a:pt x="59260" y="43091"/>
                </a:lnTo>
                <a:lnTo>
                  <a:pt x="63906" y="24616"/>
                </a:lnTo>
                <a:lnTo>
                  <a:pt x="77000" y="24616"/>
                </a:lnTo>
                <a:lnTo>
                  <a:pt x="83190" y="0"/>
                </a:lnTo>
                <a:close/>
              </a:path>
              <a:path w="1409700" h="381635">
                <a:moveTo>
                  <a:pt x="63906" y="24616"/>
                </a:moveTo>
                <a:lnTo>
                  <a:pt x="59260" y="43091"/>
                </a:lnTo>
                <a:lnTo>
                  <a:pt x="71577" y="46187"/>
                </a:lnTo>
                <a:lnTo>
                  <a:pt x="76222" y="27713"/>
                </a:lnTo>
                <a:lnTo>
                  <a:pt x="63906" y="24616"/>
                </a:lnTo>
                <a:close/>
              </a:path>
              <a:path w="1409700" h="381635">
                <a:moveTo>
                  <a:pt x="77000" y="24616"/>
                </a:moveTo>
                <a:lnTo>
                  <a:pt x="63906" y="24616"/>
                </a:lnTo>
                <a:lnTo>
                  <a:pt x="76222" y="27713"/>
                </a:lnTo>
                <a:lnTo>
                  <a:pt x="77000" y="24616"/>
                </a:lnTo>
                <a:close/>
              </a:path>
            </a:pathLst>
          </a:custGeom>
          <a:solidFill>
            <a:srgbClr val="000000"/>
          </a:solidFill>
        </p:spPr>
        <p:txBody>
          <a:bodyPr wrap="square" lIns="0" tIns="0" rIns="0" bIns="0" rtlCol="0"/>
          <a:lstStyle/>
          <a:p/>
        </p:txBody>
      </p:sp>
      <p:sp>
        <p:nvSpPr>
          <p:cNvPr id="34" name="object 34"/>
          <p:cNvSpPr/>
          <p:nvPr/>
        </p:nvSpPr>
        <p:spPr>
          <a:xfrm>
            <a:off x="4349334" y="3460470"/>
            <a:ext cx="1513840" cy="382905"/>
          </a:xfrm>
          <a:custGeom>
            <a:avLst/>
            <a:gdLst/>
            <a:ahLst/>
            <a:cxnLst/>
            <a:rect l="l" t="t" r="r" b="b"/>
            <a:pathLst>
              <a:path w="1513839" h="382904">
                <a:moveTo>
                  <a:pt x="1437390" y="27823"/>
                </a:moveTo>
                <a:lnTo>
                  <a:pt x="0" y="364299"/>
                </a:lnTo>
                <a:lnTo>
                  <a:pt x="4340" y="382849"/>
                </a:lnTo>
                <a:lnTo>
                  <a:pt x="1441731" y="46371"/>
                </a:lnTo>
                <a:lnTo>
                  <a:pt x="1437390" y="27823"/>
                </a:lnTo>
                <a:close/>
              </a:path>
              <a:path w="1513839" h="382904">
                <a:moveTo>
                  <a:pt x="1507501" y="24928"/>
                </a:moveTo>
                <a:lnTo>
                  <a:pt x="1449755" y="24928"/>
                </a:lnTo>
                <a:lnTo>
                  <a:pt x="1454097" y="43477"/>
                </a:lnTo>
                <a:lnTo>
                  <a:pt x="1441731" y="46371"/>
                </a:lnTo>
                <a:lnTo>
                  <a:pt x="1448244" y="74194"/>
                </a:lnTo>
                <a:lnTo>
                  <a:pt x="1507501" y="24928"/>
                </a:lnTo>
                <a:close/>
              </a:path>
              <a:path w="1513839" h="382904">
                <a:moveTo>
                  <a:pt x="1449755" y="24928"/>
                </a:moveTo>
                <a:lnTo>
                  <a:pt x="1437390" y="27823"/>
                </a:lnTo>
                <a:lnTo>
                  <a:pt x="1441731" y="46371"/>
                </a:lnTo>
                <a:lnTo>
                  <a:pt x="1454097" y="43477"/>
                </a:lnTo>
                <a:lnTo>
                  <a:pt x="1449755" y="24928"/>
                </a:lnTo>
                <a:close/>
              </a:path>
              <a:path w="1513839" h="382904">
                <a:moveTo>
                  <a:pt x="1430877" y="0"/>
                </a:moveTo>
                <a:lnTo>
                  <a:pt x="1437390" y="27823"/>
                </a:lnTo>
                <a:lnTo>
                  <a:pt x="1449755" y="24928"/>
                </a:lnTo>
                <a:lnTo>
                  <a:pt x="1507501" y="24928"/>
                </a:lnTo>
                <a:lnTo>
                  <a:pt x="1513754" y="19729"/>
                </a:lnTo>
                <a:lnTo>
                  <a:pt x="1430877" y="0"/>
                </a:lnTo>
                <a:close/>
              </a:path>
            </a:pathLst>
          </a:custGeom>
          <a:solidFill>
            <a:srgbClr val="000000"/>
          </a:solidFill>
        </p:spPr>
        <p:txBody>
          <a:bodyPr wrap="square" lIns="0" tIns="0" rIns="0" bIns="0" rtlCol="0"/>
          <a:lstStyle/>
          <a:p/>
        </p:txBody>
      </p:sp>
      <p:sp>
        <p:nvSpPr>
          <p:cNvPr id="35" name="object 35"/>
          <p:cNvSpPr/>
          <p:nvPr/>
        </p:nvSpPr>
        <p:spPr>
          <a:xfrm>
            <a:off x="5524010" y="2885842"/>
            <a:ext cx="76200" cy="318135"/>
          </a:xfrm>
          <a:custGeom>
            <a:avLst/>
            <a:gdLst/>
            <a:ahLst/>
            <a:cxnLst/>
            <a:rect l="l" t="t" r="r" b="b"/>
            <a:pathLst>
              <a:path w="76200" h="318135">
                <a:moveTo>
                  <a:pt x="47625" y="63500"/>
                </a:moveTo>
                <a:lnTo>
                  <a:pt x="28575" y="63500"/>
                </a:lnTo>
                <a:lnTo>
                  <a:pt x="28573" y="318132"/>
                </a:lnTo>
                <a:lnTo>
                  <a:pt x="47623" y="318132"/>
                </a:lnTo>
                <a:lnTo>
                  <a:pt x="47625" y="63500"/>
                </a:lnTo>
                <a:close/>
              </a:path>
              <a:path w="76200" h="318135">
                <a:moveTo>
                  <a:pt x="38100" y="0"/>
                </a:moveTo>
                <a:lnTo>
                  <a:pt x="0" y="76200"/>
                </a:lnTo>
                <a:lnTo>
                  <a:pt x="28574" y="76200"/>
                </a:lnTo>
                <a:lnTo>
                  <a:pt x="28575" y="63500"/>
                </a:lnTo>
                <a:lnTo>
                  <a:pt x="69850" y="63500"/>
                </a:lnTo>
                <a:lnTo>
                  <a:pt x="38100" y="0"/>
                </a:lnTo>
                <a:close/>
              </a:path>
              <a:path w="76200" h="318135">
                <a:moveTo>
                  <a:pt x="69850" y="63500"/>
                </a:moveTo>
                <a:lnTo>
                  <a:pt x="47625" y="63500"/>
                </a:lnTo>
                <a:lnTo>
                  <a:pt x="47624" y="76200"/>
                </a:lnTo>
                <a:lnTo>
                  <a:pt x="76200" y="76200"/>
                </a:lnTo>
                <a:lnTo>
                  <a:pt x="69850" y="63500"/>
                </a:lnTo>
                <a:close/>
              </a:path>
            </a:pathLst>
          </a:custGeom>
          <a:solidFill>
            <a:srgbClr val="000000"/>
          </a:solidFill>
        </p:spPr>
        <p:txBody>
          <a:bodyPr wrap="square" lIns="0" tIns="0" rIns="0" bIns="0" rtlCol="0"/>
          <a:lstStyle/>
          <a:p/>
        </p:txBody>
      </p:sp>
      <p:sp>
        <p:nvSpPr>
          <p:cNvPr id="36" name="object 36"/>
          <p:cNvSpPr/>
          <p:nvPr/>
        </p:nvSpPr>
        <p:spPr>
          <a:xfrm>
            <a:off x="5443989" y="2572397"/>
            <a:ext cx="1123949" cy="304800"/>
          </a:xfrm>
          <a:prstGeom prst="rect">
            <a:avLst/>
          </a:prstGeom>
          <a:blipFill>
            <a:blip r:embed="rId8" cstate="print"/>
            <a:stretch>
              <a:fillRect/>
            </a:stretch>
          </a:blipFill>
        </p:spPr>
        <p:txBody>
          <a:bodyPr wrap="square" lIns="0" tIns="0" rIns="0" bIns="0" rtlCol="0"/>
          <a:lstStyle/>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113665">
              <a:lnSpc>
                <a:spcPts val="1630"/>
              </a:lnSpc>
            </a:pPr>
            <a:fld id="{81D60167-4931-47E6-BA6A-407CBD079E47}" type="slidenum">
              <a:rPr dirty="0"/>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60</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60189"/>
            <a:ext cx="2063750" cy="623570"/>
          </a:xfrm>
          <a:prstGeom prst="rect">
            <a:avLst/>
          </a:prstGeom>
        </p:spPr>
        <p:txBody>
          <a:bodyPr vert="horz" wrap="square" lIns="0" tIns="15240" rIns="0" bIns="0" rtlCol="0">
            <a:spAutoFit/>
          </a:bodyPr>
          <a:lstStyle/>
          <a:p>
            <a:pPr marL="12700">
              <a:lnSpc>
                <a:spcPct val="100000"/>
              </a:lnSpc>
              <a:spcBef>
                <a:spcPts val="120"/>
              </a:spcBef>
            </a:pPr>
            <a:r>
              <a:rPr sz="3900" spc="90" dirty="0"/>
              <a:t>翻译方案</a:t>
            </a:r>
            <a:endParaRPr sz="3900"/>
          </a:p>
        </p:txBody>
      </p:sp>
      <p:sp>
        <p:nvSpPr>
          <p:cNvPr id="6" name="object 6"/>
          <p:cNvSpPr txBox="1"/>
          <p:nvPr/>
        </p:nvSpPr>
        <p:spPr>
          <a:xfrm>
            <a:off x="227965" y="1013459"/>
            <a:ext cx="2668905" cy="1854200"/>
          </a:xfrm>
          <a:prstGeom prst="rect">
            <a:avLst/>
          </a:prstGeom>
        </p:spPr>
        <p:txBody>
          <a:bodyPr vert="horz" wrap="square" lIns="0" tIns="12700" rIns="0" bIns="0" rtlCol="0">
            <a:spAutoFit/>
          </a:bodyPr>
          <a:lstStyle/>
          <a:p>
            <a:pPr marL="25400" marR="442595">
              <a:lnSpc>
                <a:spcPct val="100000"/>
              </a:lnSpc>
              <a:spcBef>
                <a:spcPts val="100"/>
              </a:spcBef>
            </a:pPr>
            <a:r>
              <a:rPr sz="2000" b="1" spc="20" dirty="0">
                <a:latin typeface="Times New Roman" panose="02020603050405020304"/>
                <a:cs typeface="Times New Roman" panose="02020603050405020304"/>
              </a:rPr>
              <a:t>L</a:t>
            </a:r>
            <a:r>
              <a:rPr sz="2925" b="1" i="1" spc="30" baseline="1000" dirty="0">
                <a:latin typeface="Symbol" panose="05050102010706020507"/>
                <a:cs typeface="Symbol" panose="05050102010706020507"/>
              </a:rPr>
              <a:t></a:t>
            </a:r>
            <a:r>
              <a:rPr sz="2925" b="1" i="1" spc="30" baseline="10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E</a:t>
            </a:r>
            <a:r>
              <a:rPr sz="2000" b="1" spc="-7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{print(E.val)}  </a:t>
            </a:r>
            <a:r>
              <a:rPr sz="2000" b="1" spc="20" dirty="0">
                <a:latin typeface="Times New Roman" panose="02020603050405020304"/>
                <a:cs typeface="Times New Roman" panose="02020603050405020304"/>
              </a:rPr>
              <a:t>E</a:t>
            </a:r>
            <a:r>
              <a:rPr sz="2925" b="1" i="1" spc="30" baseline="1000" dirty="0">
                <a:latin typeface="Symbol" panose="05050102010706020507"/>
                <a:cs typeface="Symbol" panose="05050102010706020507"/>
              </a:rPr>
              <a:t></a:t>
            </a:r>
            <a:r>
              <a:rPr sz="2925" b="1" i="1" spc="30" baseline="10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T</a:t>
            </a:r>
            <a:r>
              <a:rPr sz="2000" b="1" spc="-4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{M.i=T.val}</a:t>
            </a:r>
            <a:endParaRPr sz="2000">
              <a:latin typeface="Times New Roman" panose="02020603050405020304"/>
              <a:cs typeface="Times New Roman" panose="02020603050405020304"/>
            </a:endParaRPr>
          </a:p>
          <a:p>
            <a:pPr marL="25400" marR="584200" indent="444500">
              <a:lnSpc>
                <a:spcPct val="100000"/>
              </a:lnSpc>
            </a:pPr>
            <a:r>
              <a:rPr sz="2000" b="1" dirty="0">
                <a:latin typeface="Times New Roman" panose="02020603050405020304"/>
                <a:cs typeface="Times New Roman" panose="02020603050405020304"/>
              </a:rPr>
              <a:t>M</a:t>
            </a:r>
            <a:r>
              <a:rPr sz="2000" b="1" spc="-7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{E.val=M.s}  </a:t>
            </a:r>
            <a:r>
              <a:rPr sz="2000" b="1" spc="20" dirty="0">
                <a:latin typeface="Times New Roman" panose="02020603050405020304"/>
                <a:cs typeface="Times New Roman" panose="02020603050405020304"/>
              </a:rPr>
              <a:t>M</a:t>
            </a:r>
            <a:r>
              <a:rPr sz="2925" b="1" i="1" spc="30" baseline="1000" dirty="0">
                <a:latin typeface="Symbol" panose="05050102010706020507"/>
                <a:cs typeface="Symbol" panose="05050102010706020507"/>
              </a:rPr>
              <a:t></a:t>
            </a:r>
            <a:r>
              <a:rPr sz="2925" b="1" i="1" spc="7" baseline="10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469900" marR="17780" indent="63500">
              <a:lnSpc>
                <a:spcPct val="100000"/>
              </a:lnSpc>
            </a:pPr>
            <a:r>
              <a:rPr sz="2000" b="1" dirty="0">
                <a:latin typeface="Times New Roman" panose="02020603050405020304"/>
                <a:cs typeface="Times New Roman" panose="02020603050405020304"/>
              </a:rPr>
              <a:t>T</a:t>
            </a:r>
            <a:r>
              <a:rPr sz="2000" b="1" spc="-6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{M</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.i=M.i+T.val}  M</a:t>
            </a:r>
            <a:r>
              <a:rPr sz="1950" b="1" spc="-7" baseline="-17000" dirty="0">
                <a:latin typeface="Times New Roman" panose="02020603050405020304"/>
                <a:cs typeface="Times New Roman" panose="02020603050405020304"/>
              </a:rPr>
              <a:t>1</a:t>
            </a:r>
            <a:r>
              <a:rPr sz="1950" b="1" spc="262" baseline="-1700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{M.s=M</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7" name="object 7"/>
          <p:cNvSpPr txBox="1"/>
          <p:nvPr/>
        </p:nvSpPr>
        <p:spPr>
          <a:xfrm>
            <a:off x="240665" y="2842259"/>
            <a:ext cx="1965960" cy="1244600"/>
          </a:xfrm>
          <a:prstGeom prst="rect">
            <a:avLst/>
          </a:prstGeom>
        </p:spPr>
        <p:txBody>
          <a:bodyPr vert="horz" wrap="square" lIns="0" tIns="12700" rIns="0" bIns="0" rtlCol="0">
            <a:spAutoFit/>
          </a:bodyPr>
          <a:lstStyle/>
          <a:p>
            <a:pPr marL="12700" marR="5080" algn="r">
              <a:lnSpc>
                <a:spcPct val="100000"/>
              </a:lnSpc>
              <a:spcBef>
                <a:spcPts val="100"/>
              </a:spcBef>
              <a:tabLst>
                <a:tab pos="715645" algn="l"/>
              </a:tabLst>
            </a:pPr>
            <a:r>
              <a:rPr sz="2000" b="1" spc="20" dirty="0">
                <a:latin typeface="Times New Roman" panose="02020603050405020304"/>
                <a:cs typeface="Times New Roman" panose="02020603050405020304"/>
              </a:rPr>
              <a:t>M</a:t>
            </a:r>
            <a:r>
              <a:rPr sz="2925" b="1" i="1" spc="30" baseline="1000" dirty="0">
                <a:latin typeface="Symbol" panose="05050102010706020507"/>
                <a:cs typeface="Symbol" panose="05050102010706020507"/>
              </a:rPr>
              <a:t></a:t>
            </a:r>
            <a:r>
              <a:rPr sz="2925" b="1" i="1" spc="-52" baseline="1000" dirty="0">
                <a:latin typeface="Times New Roman" panose="02020603050405020304"/>
                <a:cs typeface="Times New Roman" panose="02020603050405020304"/>
              </a:rPr>
              <a:t> </a:t>
            </a:r>
            <a:r>
              <a:rPr sz="2925" b="1" i="1" spc="30" baseline="1000" dirty="0">
                <a:latin typeface="Symbol" panose="05050102010706020507"/>
                <a:cs typeface="Symbol" panose="05050102010706020507"/>
              </a:rPr>
              <a:t></a:t>
            </a:r>
            <a:r>
              <a:rPr sz="2925" b="1" i="1" spc="-60" baseline="100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{M.s=M.i} </a:t>
            </a:r>
            <a:r>
              <a:rPr sz="2000" b="1" dirty="0">
                <a:latin typeface="Times New Roman" panose="02020603050405020304"/>
                <a:cs typeface="Times New Roman" panose="02020603050405020304"/>
              </a:rPr>
              <a:t> T</a:t>
            </a:r>
            <a:r>
              <a:rPr sz="2925" b="1" i="1" spc="67" baseline="1000" dirty="0">
                <a:latin typeface="Symbol" panose="05050102010706020507"/>
                <a:cs typeface="Symbol" panose="05050102010706020507"/>
              </a:rPr>
              <a:t></a:t>
            </a:r>
            <a:r>
              <a:rPr sz="2000" b="1" dirty="0">
                <a:latin typeface="Times New Roman" panose="02020603050405020304"/>
                <a:cs typeface="Times New Roman" panose="02020603050405020304"/>
              </a:rPr>
              <a:t>F	</a:t>
            </a:r>
            <a:r>
              <a:rPr sz="2000" b="1" spc="-5" dirty="0">
                <a:latin typeface="Times New Roman" panose="02020603050405020304"/>
                <a:cs typeface="Times New Roman" panose="02020603050405020304"/>
              </a:rPr>
              <a:t>{</a:t>
            </a:r>
            <a:r>
              <a:rPr sz="2000" b="1" spc="5" dirty="0">
                <a:latin typeface="Times New Roman" panose="02020603050405020304"/>
                <a:cs typeface="Times New Roman" panose="02020603050405020304"/>
              </a:rPr>
              <a:t>N</a:t>
            </a:r>
            <a:r>
              <a:rPr sz="2000" b="1" dirty="0">
                <a:latin typeface="Times New Roman" panose="02020603050405020304"/>
                <a:cs typeface="Times New Roman" panose="02020603050405020304"/>
              </a:rPr>
              <a:t>.</a:t>
            </a:r>
            <a:r>
              <a:rPr sz="2000" b="1" spc="-10"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a:t>
            </a:r>
            <a:r>
              <a:rPr sz="2000" b="1" dirty="0">
                <a:latin typeface="Times New Roman" panose="02020603050405020304"/>
                <a:cs typeface="Times New Roman" panose="02020603050405020304"/>
              </a:rPr>
              <a:t>F.va</a:t>
            </a:r>
            <a:r>
              <a:rPr sz="2000" b="1" spc="-10" dirty="0">
                <a:latin typeface="Times New Roman" panose="02020603050405020304"/>
                <a:cs typeface="Times New Roman" panose="02020603050405020304"/>
              </a:rPr>
              <a:t>l</a:t>
            </a:r>
            <a:r>
              <a:rPr sz="2000" b="1" dirty="0">
                <a:latin typeface="Times New Roman" panose="02020603050405020304"/>
                <a:cs typeface="Times New Roman" panose="02020603050405020304"/>
              </a:rPr>
              <a:t>}  N</a:t>
            </a:r>
            <a:r>
              <a:rPr sz="2000" b="1" spc="-6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{T.val=N.s}</a:t>
            </a:r>
            <a:endParaRPr sz="2000">
              <a:latin typeface="Times New Roman" panose="02020603050405020304"/>
              <a:cs typeface="Times New Roman" panose="02020603050405020304"/>
            </a:endParaRPr>
          </a:p>
          <a:p>
            <a:pPr marL="12700">
              <a:lnSpc>
                <a:spcPct val="100000"/>
              </a:lnSpc>
            </a:pPr>
            <a:r>
              <a:rPr sz="2000" b="1" spc="25" dirty="0">
                <a:latin typeface="Times New Roman" panose="02020603050405020304"/>
                <a:cs typeface="Times New Roman" panose="02020603050405020304"/>
              </a:rPr>
              <a:t>N</a:t>
            </a:r>
            <a:r>
              <a:rPr sz="2925" b="1" i="1" spc="37" baseline="1000" dirty="0">
                <a:latin typeface="Symbol" panose="05050102010706020507"/>
                <a:cs typeface="Symbol" panose="05050102010706020507"/>
              </a:rPr>
              <a:t></a:t>
            </a:r>
            <a:r>
              <a:rPr sz="2925" b="1" i="1" spc="7" baseline="10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8" name="object 8"/>
          <p:cNvSpPr txBox="1"/>
          <p:nvPr/>
        </p:nvSpPr>
        <p:spPr>
          <a:xfrm>
            <a:off x="215265" y="4061460"/>
            <a:ext cx="2409825" cy="1549400"/>
          </a:xfrm>
          <a:prstGeom prst="rect">
            <a:avLst/>
          </a:prstGeom>
        </p:spPr>
        <p:txBody>
          <a:bodyPr vert="horz" wrap="square" lIns="0" tIns="12700" rIns="0" bIns="0" rtlCol="0">
            <a:spAutoFit/>
          </a:bodyPr>
          <a:lstStyle/>
          <a:p>
            <a:pPr marL="355600" marR="30480" indent="63500">
              <a:lnSpc>
                <a:spcPct val="100000"/>
              </a:lnSpc>
              <a:spcBef>
                <a:spcPts val="100"/>
              </a:spcBef>
            </a:pPr>
            <a:r>
              <a:rPr sz="2000" b="1" dirty="0">
                <a:latin typeface="Times New Roman" panose="02020603050405020304"/>
                <a:cs typeface="Times New Roman" panose="02020603050405020304"/>
              </a:rPr>
              <a:t>F</a:t>
            </a:r>
            <a:r>
              <a:rPr sz="2000" b="1" spc="-4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a:t>
            </a:r>
            <a:r>
              <a:rPr sz="1950" b="1" spc="-7" baseline="-17000" dirty="0">
                <a:latin typeface="Times New Roman" panose="02020603050405020304"/>
                <a:cs typeface="Times New Roman" panose="02020603050405020304"/>
              </a:rPr>
              <a:t>1</a:t>
            </a:r>
            <a:r>
              <a:rPr sz="2000" b="1" spc="-5" dirty="0">
                <a:latin typeface="Times New Roman" panose="02020603050405020304"/>
                <a:cs typeface="Times New Roman" panose="02020603050405020304"/>
              </a:rPr>
              <a:t>.i=N.i*F.val}  </a:t>
            </a:r>
            <a:r>
              <a:rPr sz="2000" b="1" dirty="0">
                <a:latin typeface="Times New Roman" panose="02020603050405020304"/>
                <a:cs typeface="Times New Roman" panose="02020603050405020304"/>
              </a:rPr>
              <a:t>N</a:t>
            </a:r>
            <a:r>
              <a:rPr sz="1950" b="1" baseline="-17000" dirty="0">
                <a:latin typeface="Times New Roman" panose="02020603050405020304"/>
                <a:cs typeface="Times New Roman" panose="02020603050405020304"/>
              </a:rPr>
              <a:t>1</a:t>
            </a:r>
            <a:r>
              <a:rPr sz="1950" b="1" spc="262" baseline="-1700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{N.s=N1.s}</a:t>
            </a:r>
            <a:endParaRPr sz="2000">
              <a:latin typeface="Times New Roman" panose="02020603050405020304"/>
              <a:cs typeface="Times New Roman" panose="02020603050405020304"/>
            </a:endParaRPr>
          </a:p>
          <a:p>
            <a:pPr marL="38100" marR="682625">
              <a:lnSpc>
                <a:spcPct val="100000"/>
              </a:lnSpc>
            </a:pPr>
            <a:r>
              <a:rPr sz="2000" b="1" spc="25" dirty="0">
                <a:latin typeface="Times New Roman" panose="02020603050405020304"/>
                <a:cs typeface="Times New Roman" panose="02020603050405020304"/>
              </a:rPr>
              <a:t>N</a:t>
            </a:r>
            <a:r>
              <a:rPr sz="2925" b="1" i="1" spc="37" baseline="1000" dirty="0">
                <a:latin typeface="Symbol" panose="05050102010706020507"/>
                <a:cs typeface="Symbol" panose="05050102010706020507"/>
              </a:rPr>
              <a:t></a:t>
            </a:r>
            <a:r>
              <a:rPr sz="2925" b="1" i="1" spc="37" baseline="1000" dirty="0">
                <a:latin typeface="Times New Roman" panose="02020603050405020304"/>
                <a:cs typeface="Times New Roman" panose="02020603050405020304"/>
              </a:rPr>
              <a:t> </a:t>
            </a:r>
            <a:r>
              <a:rPr sz="2925" b="1" i="1" spc="30" baseline="1000" dirty="0">
                <a:latin typeface="Symbol" panose="05050102010706020507"/>
                <a:cs typeface="Symbol" panose="05050102010706020507"/>
              </a:rPr>
              <a:t></a:t>
            </a:r>
            <a:r>
              <a:rPr sz="2925" b="1" i="1" spc="-112" baseline="100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{N.s=N.i}  </a:t>
            </a:r>
            <a:r>
              <a:rPr sz="2000" b="1" spc="15" dirty="0">
                <a:latin typeface="Times New Roman" panose="02020603050405020304"/>
                <a:cs typeface="Times New Roman" panose="02020603050405020304"/>
              </a:rPr>
              <a:t>F</a:t>
            </a:r>
            <a:r>
              <a:rPr sz="2925" b="1" i="1" spc="22" baseline="1000" dirty="0">
                <a:latin typeface="Symbol" panose="05050102010706020507"/>
                <a:cs typeface="Symbol" panose="05050102010706020507"/>
              </a:rPr>
              <a:t></a:t>
            </a:r>
            <a:r>
              <a:rPr sz="2000" b="1" spc="1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546100">
              <a:lnSpc>
                <a:spcPct val="100000"/>
              </a:lnSpc>
            </a:pPr>
            <a:r>
              <a:rPr sz="2000" b="1" dirty="0">
                <a:latin typeface="Times New Roman" panose="02020603050405020304"/>
                <a:cs typeface="Times New Roman" panose="02020603050405020304"/>
              </a:rPr>
              <a:t>E</a:t>
            </a:r>
            <a:endParaRPr sz="2000">
              <a:latin typeface="Times New Roman" panose="02020603050405020304"/>
              <a:cs typeface="Times New Roman" panose="02020603050405020304"/>
            </a:endParaRPr>
          </a:p>
        </p:txBody>
      </p:sp>
      <p:sp>
        <p:nvSpPr>
          <p:cNvPr id="9" name="object 9"/>
          <p:cNvSpPr txBox="1"/>
          <p:nvPr/>
        </p:nvSpPr>
        <p:spPr>
          <a:xfrm>
            <a:off x="240665" y="5585460"/>
            <a:ext cx="3063875" cy="635000"/>
          </a:xfrm>
          <a:prstGeom prst="rect">
            <a:avLst/>
          </a:prstGeom>
        </p:spPr>
        <p:txBody>
          <a:bodyPr vert="horz" wrap="square" lIns="0" tIns="12700" rIns="0" bIns="0" rtlCol="0">
            <a:spAutoFit/>
          </a:bodyPr>
          <a:lstStyle/>
          <a:p>
            <a:pPr marL="12700" marR="5080" indent="508000">
              <a:lnSpc>
                <a:spcPct val="100000"/>
              </a:lnSpc>
              <a:spcBef>
                <a:spcPts val="100"/>
              </a:spcBef>
            </a:pP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{F.val=E.val}  </a:t>
            </a:r>
            <a:r>
              <a:rPr sz="2000" b="1" dirty="0">
                <a:latin typeface="Times New Roman" panose="02020603050405020304"/>
                <a:cs typeface="Times New Roman" panose="02020603050405020304"/>
              </a:rPr>
              <a:t>F</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digit</a:t>
            </a:r>
            <a:r>
              <a:rPr sz="2000" b="1" spc="-4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{F.val=digit.lexval}</a:t>
            </a:r>
            <a:endParaRPr sz="2000">
              <a:latin typeface="Times New Roman" panose="02020603050405020304"/>
              <a:cs typeface="Times New Roman" panose="02020603050405020304"/>
            </a:endParaRPr>
          </a:p>
        </p:txBody>
      </p:sp>
      <p:sp>
        <p:nvSpPr>
          <p:cNvPr id="10" name="object 10"/>
          <p:cNvSpPr/>
          <p:nvPr/>
        </p:nvSpPr>
        <p:spPr>
          <a:xfrm>
            <a:off x="6391274" y="3492501"/>
            <a:ext cx="450850" cy="444500"/>
          </a:xfrm>
          <a:custGeom>
            <a:avLst/>
            <a:gdLst/>
            <a:ahLst/>
            <a:cxnLst/>
            <a:rect l="l" t="t" r="r" b="b"/>
            <a:pathLst>
              <a:path w="450850" h="444500">
                <a:moveTo>
                  <a:pt x="450462" y="0"/>
                </a:moveTo>
                <a:lnTo>
                  <a:pt x="0" y="444239"/>
                </a:lnTo>
              </a:path>
            </a:pathLst>
          </a:custGeom>
          <a:ln w="9525">
            <a:solidFill>
              <a:srgbClr val="000000"/>
            </a:solidFill>
          </a:ln>
        </p:spPr>
        <p:txBody>
          <a:bodyPr wrap="square" lIns="0" tIns="0" rIns="0" bIns="0" rtlCol="0"/>
          <a:lstStyle/>
          <a:p/>
        </p:txBody>
      </p:sp>
      <p:sp>
        <p:nvSpPr>
          <p:cNvPr id="11" name="object 11"/>
          <p:cNvSpPr/>
          <p:nvPr/>
        </p:nvSpPr>
        <p:spPr>
          <a:xfrm>
            <a:off x="6841736" y="3492501"/>
            <a:ext cx="664210" cy="450850"/>
          </a:xfrm>
          <a:custGeom>
            <a:avLst/>
            <a:gdLst/>
            <a:ahLst/>
            <a:cxnLst/>
            <a:rect l="l" t="t" r="r" b="b"/>
            <a:pathLst>
              <a:path w="664209" h="450850">
                <a:moveTo>
                  <a:pt x="0" y="0"/>
                </a:moveTo>
                <a:lnTo>
                  <a:pt x="663963" y="450850"/>
                </a:lnTo>
              </a:path>
            </a:pathLst>
          </a:custGeom>
          <a:ln w="9525">
            <a:solidFill>
              <a:srgbClr val="000000"/>
            </a:solidFill>
          </a:ln>
        </p:spPr>
        <p:txBody>
          <a:bodyPr wrap="square" lIns="0" tIns="0" rIns="0" bIns="0" rtlCol="0"/>
          <a:lstStyle/>
          <a:p/>
        </p:txBody>
      </p:sp>
      <p:sp>
        <p:nvSpPr>
          <p:cNvPr id="12" name="object 12"/>
          <p:cNvSpPr txBox="1"/>
          <p:nvPr/>
        </p:nvSpPr>
        <p:spPr>
          <a:xfrm>
            <a:off x="8279765" y="3798027"/>
            <a:ext cx="137160" cy="324485"/>
          </a:xfrm>
          <a:prstGeom prst="rect">
            <a:avLst/>
          </a:prstGeom>
        </p:spPr>
        <p:txBody>
          <a:bodyPr vert="horz" wrap="square" lIns="0" tIns="13970" rIns="0" bIns="0" rtlCol="0">
            <a:spAutoFit/>
          </a:bodyPr>
          <a:lstStyle/>
          <a:p>
            <a:pPr marL="12700">
              <a:lnSpc>
                <a:spcPct val="100000"/>
              </a:lnSpc>
              <a:spcBef>
                <a:spcPts val="110"/>
              </a:spcBef>
            </a:pPr>
            <a:r>
              <a:rPr sz="1950" b="1" i="1" spc="20" dirty="0">
                <a:latin typeface="Symbol" panose="05050102010706020507"/>
                <a:cs typeface="Symbol" panose="05050102010706020507"/>
              </a:rPr>
              <a:t></a:t>
            </a:r>
            <a:endParaRPr sz="1950">
              <a:latin typeface="Symbol" panose="05050102010706020507"/>
              <a:cs typeface="Symbol" panose="05050102010706020507"/>
            </a:endParaRPr>
          </a:p>
        </p:txBody>
      </p:sp>
      <p:sp>
        <p:nvSpPr>
          <p:cNvPr id="13" name="object 13"/>
          <p:cNvSpPr/>
          <p:nvPr/>
        </p:nvSpPr>
        <p:spPr>
          <a:xfrm>
            <a:off x="8335962" y="3538537"/>
            <a:ext cx="0" cy="316230"/>
          </a:xfrm>
          <a:custGeom>
            <a:avLst/>
            <a:gdLst/>
            <a:ahLst/>
            <a:cxnLst/>
            <a:rect l="l" t="t" r="r" b="b"/>
            <a:pathLst>
              <a:path h="316229">
                <a:moveTo>
                  <a:pt x="0" y="0"/>
                </a:moveTo>
                <a:lnTo>
                  <a:pt x="1" y="315913"/>
                </a:lnTo>
              </a:path>
            </a:pathLst>
          </a:custGeom>
          <a:ln w="9525">
            <a:solidFill>
              <a:srgbClr val="000000"/>
            </a:solidFill>
          </a:ln>
        </p:spPr>
        <p:txBody>
          <a:bodyPr wrap="square" lIns="0" tIns="0" rIns="0" bIns="0" rtlCol="0"/>
          <a:lstStyle/>
          <a:p/>
        </p:txBody>
      </p:sp>
      <p:sp>
        <p:nvSpPr>
          <p:cNvPr id="14" name="object 14"/>
          <p:cNvSpPr/>
          <p:nvPr/>
        </p:nvSpPr>
        <p:spPr>
          <a:xfrm>
            <a:off x="6399212" y="4257676"/>
            <a:ext cx="0" cy="360680"/>
          </a:xfrm>
          <a:custGeom>
            <a:avLst/>
            <a:gdLst/>
            <a:ahLst/>
            <a:cxnLst/>
            <a:rect l="l" t="t" r="r" b="b"/>
            <a:pathLst>
              <a:path h="360679">
                <a:moveTo>
                  <a:pt x="0" y="0"/>
                </a:moveTo>
                <a:lnTo>
                  <a:pt x="1" y="360363"/>
                </a:lnTo>
              </a:path>
            </a:pathLst>
          </a:custGeom>
          <a:ln w="9525">
            <a:solidFill>
              <a:srgbClr val="000000"/>
            </a:solidFill>
          </a:ln>
        </p:spPr>
        <p:txBody>
          <a:bodyPr wrap="square" lIns="0" tIns="0" rIns="0" bIns="0" rtlCol="0"/>
          <a:lstStyle/>
          <a:p/>
        </p:txBody>
      </p:sp>
      <p:sp>
        <p:nvSpPr>
          <p:cNvPr id="15" name="object 15"/>
          <p:cNvSpPr txBox="1"/>
          <p:nvPr/>
        </p:nvSpPr>
        <p:spPr>
          <a:xfrm>
            <a:off x="7470140" y="4517355"/>
            <a:ext cx="137160" cy="324485"/>
          </a:xfrm>
          <a:prstGeom prst="rect">
            <a:avLst/>
          </a:prstGeom>
        </p:spPr>
        <p:txBody>
          <a:bodyPr vert="horz" wrap="square" lIns="0" tIns="13970" rIns="0" bIns="0" rtlCol="0">
            <a:spAutoFit/>
          </a:bodyPr>
          <a:lstStyle/>
          <a:p>
            <a:pPr marL="12700">
              <a:lnSpc>
                <a:spcPct val="100000"/>
              </a:lnSpc>
              <a:spcBef>
                <a:spcPts val="110"/>
              </a:spcBef>
            </a:pPr>
            <a:r>
              <a:rPr sz="1950" b="1" i="1" spc="20" dirty="0">
                <a:latin typeface="Symbol" panose="05050102010706020507"/>
                <a:cs typeface="Symbol" panose="05050102010706020507"/>
              </a:rPr>
              <a:t></a:t>
            </a:r>
            <a:endParaRPr sz="1950">
              <a:latin typeface="Symbol" panose="05050102010706020507"/>
              <a:cs typeface="Symbol" panose="05050102010706020507"/>
            </a:endParaRPr>
          </a:p>
        </p:txBody>
      </p:sp>
      <p:sp>
        <p:nvSpPr>
          <p:cNvPr id="16" name="object 16"/>
          <p:cNvSpPr/>
          <p:nvPr/>
        </p:nvSpPr>
        <p:spPr>
          <a:xfrm>
            <a:off x="7526339" y="4257676"/>
            <a:ext cx="0" cy="316230"/>
          </a:xfrm>
          <a:custGeom>
            <a:avLst/>
            <a:gdLst/>
            <a:ahLst/>
            <a:cxnLst/>
            <a:rect l="l" t="t" r="r" b="b"/>
            <a:pathLst>
              <a:path h="316229">
                <a:moveTo>
                  <a:pt x="0" y="0"/>
                </a:moveTo>
                <a:lnTo>
                  <a:pt x="1" y="315913"/>
                </a:lnTo>
              </a:path>
            </a:pathLst>
          </a:custGeom>
          <a:ln w="9525">
            <a:solidFill>
              <a:srgbClr val="000000"/>
            </a:solidFill>
          </a:ln>
        </p:spPr>
        <p:txBody>
          <a:bodyPr wrap="square" lIns="0" tIns="0" rIns="0" bIns="0" rtlCol="0"/>
          <a:lstStyle/>
          <a:p/>
        </p:txBody>
      </p:sp>
      <p:sp>
        <p:nvSpPr>
          <p:cNvPr id="17" name="object 17"/>
          <p:cNvSpPr/>
          <p:nvPr/>
        </p:nvSpPr>
        <p:spPr>
          <a:xfrm>
            <a:off x="3770312" y="3313112"/>
            <a:ext cx="304800" cy="533400"/>
          </a:xfrm>
          <a:custGeom>
            <a:avLst/>
            <a:gdLst/>
            <a:ahLst/>
            <a:cxnLst/>
            <a:rect l="l" t="t" r="r" b="b"/>
            <a:pathLst>
              <a:path w="304800" h="533400">
                <a:moveTo>
                  <a:pt x="304800" y="0"/>
                </a:moveTo>
                <a:lnTo>
                  <a:pt x="0" y="533400"/>
                </a:lnTo>
              </a:path>
            </a:pathLst>
          </a:custGeom>
          <a:ln w="9525">
            <a:solidFill>
              <a:srgbClr val="000000"/>
            </a:solidFill>
          </a:ln>
        </p:spPr>
        <p:txBody>
          <a:bodyPr wrap="square" lIns="0" tIns="0" rIns="0" bIns="0" rtlCol="0"/>
          <a:lstStyle/>
          <a:p/>
        </p:txBody>
      </p:sp>
      <p:sp>
        <p:nvSpPr>
          <p:cNvPr id="18" name="object 18"/>
          <p:cNvSpPr/>
          <p:nvPr/>
        </p:nvSpPr>
        <p:spPr>
          <a:xfrm>
            <a:off x="4075112" y="3313112"/>
            <a:ext cx="1295400" cy="533400"/>
          </a:xfrm>
          <a:custGeom>
            <a:avLst/>
            <a:gdLst/>
            <a:ahLst/>
            <a:cxnLst/>
            <a:rect l="l" t="t" r="r" b="b"/>
            <a:pathLst>
              <a:path w="1295400" h="533400">
                <a:moveTo>
                  <a:pt x="0" y="0"/>
                </a:moveTo>
                <a:lnTo>
                  <a:pt x="1295400" y="533400"/>
                </a:lnTo>
              </a:path>
            </a:pathLst>
          </a:custGeom>
          <a:ln w="9525">
            <a:solidFill>
              <a:srgbClr val="000000"/>
            </a:solidFill>
          </a:ln>
        </p:spPr>
        <p:txBody>
          <a:bodyPr wrap="square" lIns="0" tIns="0" rIns="0" bIns="0" rtlCol="0"/>
          <a:lstStyle/>
          <a:p/>
        </p:txBody>
      </p:sp>
      <p:sp>
        <p:nvSpPr>
          <p:cNvPr id="19" name="object 19"/>
          <p:cNvSpPr/>
          <p:nvPr/>
        </p:nvSpPr>
        <p:spPr>
          <a:xfrm>
            <a:off x="4075112" y="3313112"/>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20" name="object 20"/>
          <p:cNvSpPr txBox="1"/>
          <p:nvPr/>
        </p:nvSpPr>
        <p:spPr>
          <a:xfrm>
            <a:off x="5309552" y="4428963"/>
            <a:ext cx="137160" cy="324485"/>
          </a:xfrm>
          <a:prstGeom prst="rect">
            <a:avLst/>
          </a:prstGeom>
        </p:spPr>
        <p:txBody>
          <a:bodyPr vert="horz" wrap="square" lIns="0" tIns="13970" rIns="0" bIns="0" rtlCol="0">
            <a:spAutoFit/>
          </a:bodyPr>
          <a:lstStyle/>
          <a:p>
            <a:pPr marL="12700">
              <a:lnSpc>
                <a:spcPct val="100000"/>
              </a:lnSpc>
              <a:spcBef>
                <a:spcPts val="110"/>
              </a:spcBef>
            </a:pPr>
            <a:r>
              <a:rPr sz="1950" b="1" i="1" spc="20" dirty="0">
                <a:latin typeface="Symbol" panose="05050102010706020507"/>
                <a:cs typeface="Symbol" panose="05050102010706020507"/>
              </a:rPr>
              <a:t></a:t>
            </a:r>
            <a:endParaRPr sz="1950">
              <a:latin typeface="Symbol" panose="05050102010706020507"/>
              <a:cs typeface="Symbol" panose="05050102010706020507"/>
            </a:endParaRPr>
          </a:p>
        </p:txBody>
      </p:sp>
      <p:sp>
        <p:nvSpPr>
          <p:cNvPr id="21" name="object 21"/>
          <p:cNvSpPr/>
          <p:nvPr/>
        </p:nvSpPr>
        <p:spPr>
          <a:xfrm>
            <a:off x="5365751" y="4168776"/>
            <a:ext cx="0" cy="316230"/>
          </a:xfrm>
          <a:custGeom>
            <a:avLst/>
            <a:gdLst/>
            <a:ahLst/>
            <a:cxnLst/>
            <a:rect l="l" t="t" r="r" b="b"/>
            <a:pathLst>
              <a:path h="316229">
                <a:moveTo>
                  <a:pt x="0" y="0"/>
                </a:moveTo>
                <a:lnTo>
                  <a:pt x="1" y="315913"/>
                </a:lnTo>
              </a:path>
            </a:pathLst>
          </a:custGeom>
          <a:ln w="9525">
            <a:solidFill>
              <a:srgbClr val="000000"/>
            </a:solidFill>
          </a:ln>
        </p:spPr>
        <p:txBody>
          <a:bodyPr wrap="square" lIns="0" tIns="0" rIns="0" bIns="0" rtlCol="0"/>
          <a:lstStyle/>
          <a:p/>
        </p:txBody>
      </p:sp>
      <p:sp>
        <p:nvSpPr>
          <p:cNvPr id="22" name="object 22"/>
          <p:cNvSpPr/>
          <p:nvPr/>
        </p:nvSpPr>
        <p:spPr>
          <a:xfrm>
            <a:off x="2844800" y="3313113"/>
            <a:ext cx="0" cy="360680"/>
          </a:xfrm>
          <a:custGeom>
            <a:avLst/>
            <a:gdLst/>
            <a:ahLst/>
            <a:cxnLst/>
            <a:rect l="l" t="t" r="r" b="b"/>
            <a:pathLst>
              <a:path h="360679">
                <a:moveTo>
                  <a:pt x="0" y="0"/>
                </a:moveTo>
                <a:lnTo>
                  <a:pt x="1" y="360363"/>
                </a:lnTo>
              </a:path>
            </a:pathLst>
          </a:custGeom>
          <a:ln w="9525">
            <a:solidFill>
              <a:srgbClr val="000000"/>
            </a:solidFill>
          </a:ln>
        </p:spPr>
        <p:txBody>
          <a:bodyPr wrap="square" lIns="0" tIns="0" rIns="0" bIns="0" rtlCol="0"/>
          <a:lstStyle/>
          <a:p/>
        </p:txBody>
      </p:sp>
      <p:sp>
        <p:nvSpPr>
          <p:cNvPr id="23" name="object 23"/>
          <p:cNvSpPr/>
          <p:nvPr/>
        </p:nvSpPr>
        <p:spPr>
          <a:xfrm>
            <a:off x="6562725" y="2624137"/>
            <a:ext cx="304800" cy="533400"/>
          </a:xfrm>
          <a:custGeom>
            <a:avLst/>
            <a:gdLst/>
            <a:ahLst/>
            <a:cxnLst/>
            <a:rect l="l" t="t" r="r" b="b"/>
            <a:pathLst>
              <a:path w="304800" h="533400">
                <a:moveTo>
                  <a:pt x="304800" y="0"/>
                </a:moveTo>
                <a:lnTo>
                  <a:pt x="0" y="533400"/>
                </a:lnTo>
              </a:path>
            </a:pathLst>
          </a:custGeom>
          <a:ln w="9525">
            <a:solidFill>
              <a:srgbClr val="000000"/>
            </a:solidFill>
          </a:ln>
        </p:spPr>
        <p:txBody>
          <a:bodyPr wrap="square" lIns="0" tIns="0" rIns="0" bIns="0" rtlCol="0"/>
          <a:lstStyle/>
          <a:p/>
        </p:txBody>
      </p:sp>
      <p:sp>
        <p:nvSpPr>
          <p:cNvPr id="24" name="object 24"/>
          <p:cNvSpPr/>
          <p:nvPr/>
        </p:nvSpPr>
        <p:spPr>
          <a:xfrm>
            <a:off x="6867525" y="2624137"/>
            <a:ext cx="1295400" cy="533400"/>
          </a:xfrm>
          <a:custGeom>
            <a:avLst/>
            <a:gdLst/>
            <a:ahLst/>
            <a:cxnLst/>
            <a:rect l="l" t="t" r="r" b="b"/>
            <a:pathLst>
              <a:path w="1295400" h="533400">
                <a:moveTo>
                  <a:pt x="0" y="0"/>
                </a:moveTo>
                <a:lnTo>
                  <a:pt x="1295400" y="533400"/>
                </a:lnTo>
              </a:path>
            </a:pathLst>
          </a:custGeom>
          <a:ln w="9525">
            <a:solidFill>
              <a:srgbClr val="000000"/>
            </a:solidFill>
          </a:ln>
        </p:spPr>
        <p:txBody>
          <a:bodyPr wrap="square" lIns="0" tIns="0" rIns="0" bIns="0" rtlCol="0"/>
          <a:lstStyle/>
          <a:p/>
        </p:txBody>
      </p:sp>
      <p:sp>
        <p:nvSpPr>
          <p:cNvPr id="25" name="object 25"/>
          <p:cNvSpPr/>
          <p:nvPr/>
        </p:nvSpPr>
        <p:spPr>
          <a:xfrm>
            <a:off x="6867525" y="2624137"/>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26" name="object 26"/>
          <p:cNvSpPr/>
          <p:nvPr/>
        </p:nvSpPr>
        <p:spPr>
          <a:xfrm>
            <a:off x="3409949" y="1785937"/>
            <a:ext cx="1710055" cy="457200"/>
          </a:xfrm>
          <a:custGeom>
            <a:avLst/>
            <a:gdLst/>
            <a:ahLst/>
            <a:cxnLst/>
            <a:rect l="l" t="t" r="r" b="b"/>
            <a:pathLst>
              <a:path w="1710054" h="457200">
                <a:moveTo>
                  <a:pt x="1709738" y="0"/>
                </a:moveTo>
                <a:lnTo>
                  <a:pt x="0" y="457200"/>
                </a:lnTo>
              </a:path>
            </a:pathLst>
          </a:custGeom>
          <a:ln w="9525">
            <a:solidFill>
              <a:srgbClr val="000000"/>
            </a:solidFill>
          </a:ln>
        </p:spPr>
        <p:txBody>
          <a:bodyPr wrap="square" lIns="0" tIns="0" rIns="0" bIns="0" rtlCol="0"/>
          <a:lstStyle/>
          <a:p/>
        </p:txBody>
      </p:sp>
      <p:sp>
        <p:nvSpPr>
          <p:cNvPr id="27" name="object 27"/>
          <p:cNvSpPr/>
          <p:nvPr/>
        </p:nvSpPr>
        <p:spPr>
          <a:xfrm>
            <a:off x="5119687" y="1785937"/>
            <a:ext cx="1710055" cy="457200"/>
          </a:xfrm>
          <a:custGeom>
            <a:avLst/>
            <a:gdLst/>
            <a:ahLst/>
            <a:cxnLst/>
            <a:rect l="l" t="t" r="r" b="b"/>
            <a:pathLst>
              <a:path w="1710054" h="457200">
                <a:moveTo>
                  <a:pt x="0" y="0"/>
                </a:moveTo>
                <a:lnTo>
                  <a:pt x="1709738" y="457200"/>
                </a:lnTo>
              </a:path>
            </a:pathLst>
          </a:custGeom>
          <a:ln w="9525">
            <a:solidFill>
              <a:srgbClr val="000000"/>
            </a:solidFill>
          </a:ln>
        </p:spPr>
        <p:txBody>
          <a:bodyPr wrap="square" lIns="0" tIns="0" rIns="0" bIns="0" rtlCol="0"/>
          <a:lstStyle/>
          <a:p/>
        </p:txBody>
      </p:sp>
      <p:sp>
        <p:nvSpPr>
          <p:cNvPr id="28" name="object 28"/>
          <p:cNvSpPr txBox="1"/>
          <p:nvPr/>
        </p:nvSpPr>
        <p:spPr>
          <a:xfrm>
            <a:off x="3905250" y="142138"/>
            <a:ext cx="3259454" cy="982344"/>
          </a:xfrm>
          <a:prstGeom prst="rect">
            <a:avLst/>
          </a:prstGeom>
        </p:spPr>
        <p:txBody>
          <a:bodyPr vert="horz" wrap="square" lIns="0" tIns="168275" rIns="0" bIns="0" rtlCol="0">
            <a:spAutoFit/>
          </a:bodyPr>
          <a:lstStyle/>
          <a:p>
            <a:pPr marL="12700">
              <a:lnSpc>
                <a:spcPct val="100000"/>
              </a:lnSpc>
              <a:spcBef>
                <a:spcPts val="1325"/>
              </a:spcBef>
            </a:pPr>
            <a:r>
              <a:rPr sz="3525" b="1" spc="75" baseline="1000" dirty="0">
                <a:latin typeface="宋体" panose="02010600030101010101" pitchFamily="2" charset="-122"/>
                <a:cs typeface="宋体" panose="02010600030101010101" pitchFamily="2" charset="-122"/>
              </a:rPr>
              <a:t>表达式</a:t>
            </a:r>
            <a:r>
              <a:rPr sz="2400" b="1" spc="-5" dirty="0">
                <a:latin typeface="Times New Roman" panose="02020603050405020304"/>
                <a:cs typeface="Times New Roman" panose="02020603050405020304"/>
              </a:rPr>
              <a:t>3*5+4</a:t>
            </a:r>
            <a:r>
              <a:rPr sz="3525" b="1" spc="75" baseline="1000" dirty="0">
                <a:latin typeface="宋体" panose="02010600030101010101" pitchFamily="2" charset="-122"/>
                <a:cs typeface="宋体" panose="02010600030101010101" pitchFamily="2" charset="-122"/>
              </a:rPr>
              <a:t>的翻译过程</a:t>
            </a:r>
            <a:endParaRPr sz="3525" baseline="1000">
              <a:latin typeface="宋体" panose="02010600030101010101" pitchFamily="2" charset="-122"/>
              <a:cs typeface="宋体" panose="02010600030101010101" pitchFamily="2" charset="-122"/>
            </a:endParaRPr>
          </a:p>
          <a:p>
            <a:pPr marR="773430" algn="ctr">
              <a:lnSpc>
                <a:spcPct val="100000"/>
              </a:lnSpc>
              <a:spcBef>
                <a:spcPts val="1025"/>
              </a:spcBef>
            </a:pPr>
            <a:r>
              <a:rPr sz="2000" b="1" dirty="0">
                <a:latin typeface="Times New Roman" panose="02020603050405020304"/>
                <a:cs typeface="Times New Roman" panose="02020603050405020304"/>
              </a:rPr>
              <a:t>L</a:t>
            </a:r>
            <a:endParaRPr sz="2000">
              <a:latin typeface="Times New Roman" panose="02020603050405020304"/>
              <a:cs typeface="Times New Roman" panose="02020603050405020304"/>
            </a:endParaRPr>
          </a:p>
        </p:txBody>
      </p:sp>
      <p:sp>
        <p:nvSpPr>
          <p:cNvPr id="29" name="object 29"/>
          <p:cNvSpPr/>
          <p:nvPr/>
        </p:nvSpPr>
        <p:spPr>
          <a:xfrm>
            <a:off x="5140326" y="1177926"/>
            <a:ext cx="0" cy="269875"/>
          </a:xfrm>
          <a:custGeom>
            <a:avLst/>
            <a:gdLst/>
            <a:ahLst/>
            <a:cxnLst/>
            <a:rect l="l" t="t" r="r" b="b"/>
            <a:pathLst>
              <a:path h="269875">
                <a:moveTo>
                  <a:pt x="0" y="0"/>
                </a:moveTo>
                <a:lnTo>
                  <a:pt x="1" y="269875"/>
                </a:lnTo>
              </a:path>
            </a:pathLst>
          </a:custGeom>
          <a:ln w="9525">
            <a:solidFill>
              <a:srgbClr val="000000"/>
            </a:solidFill>
          </a:ln>
        </p:spPr>
        <p:txBody>
          <a:bodyPr wrap="square" lIns="0" tIns="0" rIns="0" bIns="0" rtlCol="0"/>
          <a:lstStyle/>
          <a:p/>
        </p:txBody>
      </p:sp>
      <p:sp>
        <p:nvSpPr>
          <p:cNvPr id="30" name="object 30"/>
          <p:cNvSpPr/>
          <p:nvPr/>
        </p:nvSpPr>
        <p:spPr>
          <a:xfrm>
            <a:off x="2870200" y="2547937"/>
            <a:ext cx="491490" cy="444500"/>
          </a:xfrm>
          <a:custGeom>
            <a:avLst/>
            <a:gdLst/>
            <a:ahLst/>
            <a:cxnLst/>
            <a:rect l="l" t="t" r="r" b="b"/>
            <a:pathLst>
              <a:path w="491489" h="444500">
                <a:moveTo>
                  <a:pt x="490889" y="0"/>
                </a:moveTo>
                <a:lnTo>
                  <a:pt x="0" y="444239"/>
                </a:lnTo>
              </a:path>
            </a:pathLst>
          </a:custGeom>
          <a:ln w="9525">
            <a:solidFill>
              <a:srgbClr val="000000"/>
            </a:solidFill>
          </a:ln>
        </p:spPr>
        <p:txBody>
          <a:bodyPr wrap="square" lIns="0" tIns="0" rIns="0" bIns="0" rtlCol="0"/>
          <a:lstStyle/>
          <a:p/>
        </p:txBody>
      </p:sp>
      <p:sp>
        <p:nvSpPr>
          <p:cNvPr id="31" name="object 31"/>
          <p:cNvSpPr/>
          <p:nvPr/>
        </p:nvSpPr>
        <p:spPr>
          <a:xfrm>
            <a:off x="3361089" y="2547937"/>
            <a:ext cx="723900" cy="450850"/>
          </a:xfrm>
          <a:custGeom>
            <a:avLst/>
            <a:gdLst/>
            <a:ahLst/>
            <a:cxnLst/>
            <a:rect l="l" t="t" r="r" b="b"/>
            <a:pathLst>
              <a:path w="723900" h="450850">
                <a:moveTo>
                  <a:pt x="0" y="0"/>
                </a:moveTo>
                <a:lnTo>
                  <a:pt x="723549" y="450850"/>
                </a:lnTo>
              </a:path>
            </a:pathLst>
          </a:custGeom>
          <a:ln w="9525">
            <a:solidFill>
              <a:srgbClr val="000000"/>
            </a:solidFill>
          </a:ln>
        </p:spPr>
        <p:txBody>
          <a:bodyPr wrap="square" lIns="0" tIns="0" rIns="0" bIns="0" rtlCol="0"/>
          <a:lstStyle/>
          <a:p/>
        </p:txBody>
      </p:sp>
      <p:sp>
        <p:nvSpPr>
          <p:cNvPr id="32" name="object 32"/>
          <p:cNvSpPr/>
          <p:nvPr/>
        </p:nvSpPr>
        <p:spPr>
          <a:xfrm>
            <a:off x="4060825" y="4122737"/>
            <a:ext cx="0" cy="360680"/>
          </a:xfrm>
          <a:custGeom>
            <a:avLst/>
            <a:gdLst/>
            <a:ahLst/>
            <a:cxnLst/>
            <a:rect l="l" t="t" r="r" b="b"/>
            <a:pathLst>
              <a:path h="360679">
                <a:moveTo>
                  <a:pt x="0" y="0"/>
                </a:moveTo>
                <a:lnTo>
                  <a:pt x="1" y="360363"/>
                </a:lnTo>
              </a:path>
            </a:pathLst>
          </a:custGeom>
          <a:ln w="9525">
            <a:solidFill>
              <a:srgbClr val="000000"/>
            </a:solidFill>
          </a:ln>
        </p:spPr>
        <p:txBody>
          <a:bodyPr wrap="square" lIns="0" tIns="0" rIns="0" bIns="0" rtlCol="0"/>
          <a:lstStyle/>
          <a:p/>
        </p:txBody>
      </p:sp>
      <p:sp>
        <p:nvSpPr>
          <p:cNvPr id="33" name="object 33"/>
          <p:cNvSpPr txBox="1"/>
          <p:nvPr/>
        </p:nvSpPr>
        <p:spPr>
          <a:xfrm>
            <a:off x="3013836" y="3299459"/>
            <a:ext cx="2971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=3</a:t>
            </a:r>
            <a:endParaRPr sz="2000">
              <a:latin typeface="Times New Roman" panose="02020603050405020304"/>
              <a:cs typeface="Times New Roman" panose="02020603050405020304"/>
            </a:endParaRPr>
          </a:p>
        </p:txBody>
      </p:sp>
      <p:sp>
        <p:nvSpPr>
          <p:cNvPr id="34" name="object 34"/>
          <p:cNvSpPr txBox="1"/>
          <p:nvPr/>
        </p:nvSpPr>
        <p:spPr>
          <a:xfrm>
            <a:off x="2542539" y="3577844"/>
            <a:ext cx="923925" cy="391160"/>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d</a:t>
            </a:r>
            <a:r>
              <a:rPr sz="2000" b="1" spc="-10" dirty="0">
                <a:latin typeface="Times New Roman" panose="02020603050405020304"/>
                <a:cs typeface="Times New Roman" panose="02020603050405020304"/>
              </a:rPr>
              <a:t>i</a:t>
            </a:r>
            <a:r>
              <a:rPr sz="2000" b="1" dirty="0">
                <a:latin typeface="Times New Roman" panose="02020603050405020304"/>
                <a:cs typeface="Times New Roman" panose="02020603050405020304"/>
              </a:rPr>
              <a:t>g</a:t>
            </a:r>
            <a:r>
              <a:rPr sz="2000" b="1" spc="-10" dirty="0">
                <a:latin typeface="Times New Roman" panose="02020603050405020304"/>
                <a:cs typeface="Times New Roman" panose="02020603050405020304"/>
              </a:rPr>
              <a:t>i</a:t>
            </a:r>
            <a:r>
              <a:rPr sz="2000" b="1" spc="35" dirty="0">
                <a:latin typeface="Times New Roman" panose="02020603050405020304"/>
                <a:cs typeface="Times New Roman" panose="02020603050405020304"/>
              </a:rPr>
              <a:t>t</a:t>
            </a:r>
            <a:r>
              <a:rPr sz="3600" b="1" baseline="-5000" dirty="0">
                <a:solidFill>
                  <a:srgbClr val="0000FF"/>
                </a:solidFill>
                <a:latin typeface="Times New Roman" panose="02020603050405020304"/>
                <a:cs typeface="Times New Roman" panose="02020603050405020304"/>
              </a:rPr>
              <a:t>.</a:t>
            </a:r>
            <a:r>
              <a:rPr sz="3000" b="1" baseline="-6000" dirty="0">
                <a:solidFill>
                  <a:srgbClr val="0000FF"/>
                </a:solidFill>
                <a:latin typeface="Times New Roman" panose="02020603050405020304"/>
                <a:cs typeface="Times New Roman" panose="02020603050405020304"/>
              </a:rPr>
              <a:t>val</a:t>
            </a:r>
            <a:endParaRPr sz="3000" baseline="-6000">
              <a:latin typeface="Times New Roman" panose="02020603050405020304"/>
              <a:cs typeface="Times New Roman" panose="02020603050405020304"/>
            </a:endParaRPr>
          </a:p>
        </p:txBody>
      </p:sp>
      <p:sp>
        <p:nvSpPr>
          <p:cNvPr id="35" name="object 35"/>
          <p:cNvSpPr txBox="1"/>
          <p:nvPr/>
        </p:nvSpPr>
        <p:spPr>
          <a:xfrm>
            <a:off x="3104324" y="3973067"/>
            <a:ext cx="2971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=3</a:t>
            </a:r>
            <a:endParaRPr sz="2000">
              <a:latin typeface="Times New Roman" panose="02020603050405020304"/>
              <a:cs typeface="Times New Roman" panose="02020603050405020304"/>
            </a:endParaRPr>
          </a:p>
        </p:txBody>
      </p:sp>
      <p:sp>
        <p:nvSpPr>
          <p:cNvPr id="36" name="object 36"/>
          <p:cNvSpPr txBox="1"/>
          <p:nvPr/>
        </p:nvSpPr>
        <p:spPr>
          <a:xfrm>
            <a:off x="3733165" y="4350207"/>
            <a:ext cx="1017905" cy="761365"/>
          </a:xfrm>
          <a:prstGeom prst="rect">
            <a:avLst/>
          </a:prstGeom>
        </p:spPr>
        <p:txBody>
          <a:bodyPr vert="horz" wrap="square" lIns="0" tIns="47625" rIns="0" bIns="0" rtlCol="0">
            <a:spAutoFit/>
          </a:bodyPr>
          <a:lstStyle/>
          <a:p>
            <a:pPr marR="30480" algn="r">
              <a:lnSpc>
                <a:spcPct val="100000"/>
              </a:lnSpc>
              <a:spcBef>
                <a:spcPts val="375"/>
              </a:spcBef>
            </a:pPr>
            <a:r>
              <a:rPr sz="2000" b="1" spc="-5" dirty="0">
                <a:latin typeface="Times New Roman" panose="02020603050405020304"/>
                <a:cs typeface="Times New Roman" panose="02020603050405020304"/>
              </a:rPr>
              <a:t>digit</a:t>
            </a:r>
            <a:r>
              <a:rPr sz="2000" b="1" spc="-220" dirty="0">
                <a:latin typeface="Times New Roman" panose="02020603050405020304"/>
                <a:cs typeface="Times New Roman" panose="02020603050405020304"/>
              </a:rPr>
              <a:t> </a:t>
            </a:r>
            <a:r>
              <a:rPr sz="3600" b="1" baseline="-5000" dirty="0">
                <a:solidFill>
                  <a:srgbClr val="0000FF"/>
                </a:solidFill>
                <a:latin typeface="Times New Roman" panose="02020603050405020304"/>
                <a:cs typeface="Times New Roman" panose="02020603050405020304"/>
              </a:rPr>
              <a:t>.</a:t>
            </a:r>
            <a:r>
              <a:rPr sz="3000" b="1" baseline="-6000" dirty="0">
                <a:solidFill>
                  <a:srgbClr val="0000FF"/>
                </a:solidFill>
                <a:latin typeface="Times New Roman" panose="02020603050405020304"/>
                <a:cs typeface="Times New Roman" panose="02020603050405020304"/>
              </a:rPr>
              <a:t>val</a:t>
            </a:r>
            <a:endParaRPr sz="3000" baseline="-6000">
              <a:latin typeface="Times New Roman" panose="02020603050405020304"/>
              <a:cs typeface="Times New Roman" panose="02020603050405020304"/>
            </a:endParaRPr>
          </a:p>
          <a:p>
            <a:pPr marR="95250" algn="r">
              <a:lnSpc>
                <a:spcPct val="100000"/>
              </a:lnSpc>
              <a:spcBef>
                <a:spcPts val="235"/>
              </a:spcBef>
            </a:pPr>
            <a:r>
              <a:rPr sz="2000" b="1" spc="-5" dirty="0">
                <a:solidFill>
                  <a:srgbClr val="0000FF"/>
                </a:solidFill>
                <a:latin typeface="Times New Roman" panose="02020603050405020304"/>
                <a:cs typeface="Times New Roman" panose="02020603050405020304"/>
              </a:rPr>
              <a:t>=5</a:t>
            </a:r>
            <a:endParaRPr sz="2000">
              <a:latin typeface="Times New Roman" panose="02020603050405020304"/>
              <a:cs typeface="Times New Roman" panose="02020603050405020304"/>
            </a:endParaRPr>
          </a:p>
        </p:txBody>
      </p:sp>
      <p:sp>
        <p:nvSpPr>
          <p:cNvPr id="37" name="object 37"/>
          <p:cNvSpPr txBox="1"/>
          <p:nvPr/>
        </p:nvSpPr>
        <p:spPr>
          <a:xfrm>
            <a:off x="4228274" y="4149852"/>
            <a:ext cx="2971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=5</a:t>
            </a:r>
            <a:endParaRPr sz="2000">
              <a:latin typeface="Times New Roman" panose="02020603050405020304"/>
              <a:cs typeface="Times New Roman" panose="02020603050405020304"/>
            </a:endParaRPr>
          </a:p>
        </p:txBody>
      </p:sp>
      <p:sp>
        <p:nvSpPr>
          <p:cNvPr id="38" name="object 38"/>
          <p:cNvSpPr txBox="1"/>
          <p:nvPr/>
        </p:nvSpPr>
        <p:spPr>
          <a:xfrm>
            <a:off x="6568249" y="4241292"/>
            <a:ext cx="2971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=4</a:t>
            </a:r>
            <a:endParaRPr sz="2000">
              <a:latin typeface="Times New Roman" panose="02020603050405020304"/>
              <a:cs typeface="Times New Roman" panose="02020603050405020304"/>
            </a:endParaRPr>
          </a:p>
        </p:txBody>
      </p:sp>
      <p:sp>
        <p:nvSpPr>
          <p:cNvPr id="39" name="object 39"/>
          <p:cNvSpPr txBox="1"/>
          <p:nvPr/>
        </p:nvSpPr>
        <p:spPr>
          <a:xfrm>
            <a:off x="6096952" y="4522723"/>
            <a:ext cx="970280" cy="683260"/>
          </a:xfrm>
          <a:prstGeom prst="rect">
            <a:avLst/>
          </a:prstGeom>
        </p:spPr>
        <p:txBody>
          <a:bodyPr vert="horz" wrap="square" lIns="0" tIns="12700" rIns="0" bIns="0" rtlCol="0">
            <a:spAutoFit/>
          </a:bodyPr>
          <a:lstStyle/>
          <a:p>
            <a:pPr marL="12700">
              <a:lnSpc>
                <a:spcPts val="2830"/>
              </a:lnSpc>
              <a:spcBef>
                <a:spcPts val="100"/>
              </a:spcBef>
            </a:pPr>
            <a:r>
              <a:rPr sz="2000" b="1" spc="-5" dirty="0">
                <a:latin typeface="Times New Roman" panose="02020603050405020304"/>
                <a:cs typeface="Times New Roman" panose="02020603050405020304"/>
              </a:rPr>
              <a:t>digit</a:t>
            </a:r>
            <a:r>
              <a:rPr sz="2000" b="1" spc="-195" dirty="0">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a:t>
            </a:r>
            <a:r>
              <a:rPr sz="3000" b="1" baseline="3000" dirty="0">
                <a:solidFill>
                  <a:srgbClr val="0000FF"/>
                </a:solidFill>
                <a:latin typeface="Times New Roman" panose="02020603050405020304"/>
                <a:cs typeface="Times New Roman" panose="02020603050405020304"/>
              </a:rPr>
              <a:t>val</a:t>
            </a:r>
            <a:endParaRPr sz="3000" baseline="3000">
              <a:latin typeface="Times New Roman" panose="02020603050405020304"/>
              <a:cs typeface="Times New Roman" panose="02020603050405020304"/>
            </a:endParaRPr>
          </a:p>
          <a:p>
            <a:pPr marL="620395">
              <a:lnSpc>
                <a:spcPts val="2350"/>
              </a:lnSpc>
            </a:pPr>
            <a:r>
              <a:rPr sz="2000" b="1" spc="-5" dirty="0">
                <a:solidFill>
                  <a:srgbClr val="0000FF"/>
                </a:solidFill>
                <a:latin typeface="Times New Roman" panose="02020603050405020304"/>
                <a:cs typeface="Times New Roman" panose="02020603050405020304"/>
              </a:rPr>
              <a:t>=4</a:t>
            </a:r>
            <a:endParaRPr sz="2000">
              <a:latin typeface="Times New Roman" panose="02020603050405020304"/>
              <a:cs typeface="Times New Roman" panose="02020603050405020304"/>
            </a:endParaRPr>
          </a:p>
        </p:txBody>
      </p:sp>
      <p:sp>
        <p:nvSpPr>
          <p:cNvPr id="40" name="object 40"/>
          <p:cNvSpPr/>
          <p:nvPr/>
        </p:nvSpPr>
        <p:spPr>
          <a:xfrm>
            <a:off x="6689759" y="3803652"/>
            <a:ext cx="410845" cy="138430"/>
          </a:xfrm>
          <a:custGeom>
            <a:avLst/>
            <a:gdLst/>
            <a:ahLst/>
            <a:cxnLst/>
            <a:rect l="l" t="t" r="r" b="b"/>
            <a:pathLst>
              <a:path w="410845" h="138429">
                <a:moveTo>
                  <a:pt x="207046" y="0"/>
                </a:moveTo>
                <a:lnTo>
                  <a:pt x="166075" y="2745"/>
                </a:lnTo>
                <a:lnTo>
                  <a:pt x="127640" y="10646"/>
                </a:lnTo>
                <a:lnTo>
                  <a:pt x="77165" y="30830"/>
                </a:lnTo>
                <a:lnTo>
                  <a:pt x="37040" y="59808"/>
                </a:lnTo>
                <a:lnTo>
                  <a:pt x="10262" y="95985"/>
                </a:lnTo>
                <a:lnTo>
                  <a:pt x="0" y="136875"/>
                </a:lnTo>
                <a:lnTo>
                  <a:pt x="9476" y="137834"/>
                </a:lnTo>
                <a:lnTo>
                  <a:pt x="10783" y="124905"/>
                </a:lnTo>
                <a:lnTo>
                  <a:pt x="10853" y="124216"/>
                </a:lnTo>
                <a:lnTo>
                  <a:pt x="14076" y="111696"/>
                </a:lnTo>
                <a:lnTo>
                  <a:pt x="19079" y="99593"/>
                </a:lnTo>
                <a:lnTo>
                  <a:pt x="43999" y="66313"/>
                </a:lnTo>
                <a:lnTo>
                  <a:pt x="82040" y="39014"/>
                </a:lnTo>
                <a:lnTo>
                  <a:pt x="130840" y="19616"/>
                </a:lnTo>
                <a:lnTo>
                  <a:pt x="187264" y="10179"/>
                </a:lnTo>
                <a:lnTo>
                  <a:pt x="207364" y="9519"/>
                </a:lnTo>
                <a:lnTo>
                  <a:pt x="282323" y="9519"/>
                </a:lnTo>
                <a:lnTo>
                  <a:pt x="266628" y="5812"/>
                </a:lnTo>
                <a:lnTo>
                  <a:pt x="247382" y="2617"/>
                </a:lnTo>
                <a:lnTo>
                  <a:pt x="227490" y="659"/>
                </a:lnTo>
                <a:lnTo>
                  <a:pt x="207046" y="0"/>
                </a:lnTo>
                <a:close/>
              </a:path>
              <a:path w="410845" h="138429">
                <a:moveTo>
                  <a:pt x="370848" y="68313"/>
                </a:moveTo>
                <a:lnTo>
                  <a:pt x="342012" y="82302"/>
                </a:lnTo>
                <a:lnTo>
                  <a:pt x="409549" y="134231"/>
                </a:lnTo>
                <a:lnTo>
                  <a:pt x="410204" y="79592"/>
                </a:lnTo>
                <a:lnTo>
                  <a:pt x="377776" y="79592"/>
                </a:lnTo>
                <a:lnTo>
                  <a:pt x="370848" y="68313"/>
                </a:lnTo>
                <a:close/>
              </a:path>
              <a:path w="410845" h="138429">
                <a:moveTo>
                  <a:pt x="10818" y="124562"/>
                </a:moveTo>
                <a:lnTo>
                  <a:pt x="10731" y="124905"/>
                </a:lnTo>
                <a:lnTo>
                  <a:pt x="10818" y="124562"/>
                </a:lnTo>
                <a:close/>
              </a:path>
              <a:path w="410845" h="138429">
                <a:moveTo>
                  <a:pt x="10906" y="124216"/>
                </a:moveTo>
                <a:lnTo>
                  <a:pt x="10818" y="124562"/>
                </a:lnTo>
                <a:lnTo>
                  <a:pt x="10906" y="124216"/>
                </a:lnTo>
                <a:close/>
              </a:path>
              <a:path w="410845" h="138429">
                <a:moveTo>
                  <a:pt x="379460" y="64135"/>
                </a:moveTo>
                <a:lnTo>
                  <a:pt x="370848" y="68313"/>
                </a:lnTo>
                <a:lnTo>
                  <a:pt x="377776" y="79592"/>
                </a:lnTo>
                <a:lnTo>
                  <a:pt x="385892" y="74606"/>
                </a:lnTo>
                <a:lnTo>
                  <a:pt x="379460" y="64135"/>
                </a:lnTo>
                <a:close/>
              </a:path>
              <a:path w="410845" h="138429">
                <a:moveTo>
                  <a:pt x="410570" y="49043"/>
                </a:moveTo>
                <a:lnTo>
                  <a:pt x="379460" y="64135"/>
                </a:lnTo>
                <a:lnTo>
                  <a:pt x="385892" y="74606"/>
                </a:lnTo>
                <a:lnTo>
                  <a:pt x="377776" y="79592"/>
                </a:lnTo>
                <a:lnTo>
                  <a:pt x="410204" y="79592"/>
                </a:lnTo>
                <a:lnTo>
                  <a:pt x="410570" y="49043"/>
                </a:lnTo>
                <a:close/>
              </a:path>
              <a:path w="410845" h="138429">
                <a:moveTo>
                  <a:pt x="368577" y="64617"/>
                </a:moveTo>
                <a:lnTo>
                  <a:pt x="370848" y="68313"/>
                </a:lnTo>
                <a:lnTo>
                  <a:pt x="377451" y="65110"/>
                </a:lnTo>
                <a:lnTo>
                  <a:pt x="369157" y="65110"/>
                </a:lnTo>
                <a:lnTo>
                  <a:pt x="368577" y="64617"/>
                </a:lnTo>
                <a:close/>
              </a:path>
              <a:path w="410845" h="138429">
                <a:moveTo>
                  <a:pt x="368180" y="63971"/>
                </a:moveTo>
                <a:lnTo>
                  <a:pt x="368577" y="64617"/>
                </a:lnTo>
                <a:lnTo>
                  <a:pt x="369157" y="65110"/>
                </a:lnTo>
                <a:lnTo>
                  <a:pt x="368180" y="63971"/>
                </a:lnTo>
                <a:close/>
              </a:path>
              <a:path w="410845" h="138429">
                <a:moveTo>
                  <a:pt x="379359" y="63971"/>
                </a:moveTo>
                <a:lnTo>
                  <a:pt x="368180" y="63971"/>
                </a:lnTo>
                <a:lnTo>
                  <a:pt x="369157" y="65110"/>
                </a:lnTo>
                <a:lnTo>
                  <a:pt x="377451" y="65110"/>
                </a:lnTo>
                <a:lnTo>
                  <a:pt x="379460" y="64135"/>
                </a:lnTo>
                <a:lnTo>
                  <a:pt x="379359" y="63971"/>
                </a:lnTo>
                <a:close/>
              </a:path>
              <a:path w="410845" h="138429">
                <a:moveTo>
                  <a:pt x="282323" y="9519"/>
                </a:moveTo>
                <a:lnTo>
                  <a:pt x="207364" y="9519"/>
                </a:lnTo>
                <a:lnTo>
                  <a:pt x="227228" y="10184"/>
                </a:lnTo>
                <a:lnTo>
                  <a:pt x="246444" y="12095"/>
                </a:lnTo>
                <a:lnTo>
                  <a:pt x="316237" y="31148"/>
                </a:lnTo>
                <a:lnTo>
                  <a:pt x="357775" y="55427"/>
                </a:lnTo>
                <a:lnTo>
                  <a:pt x="368577" y="64617"/>
                </a:lnTo>
                <a:lnTo>
                  <a:pt x="368180" y="63971"/>
                </a:lnTo>
                <a:lnTo>
                  <a:pt x="379359" y="63971"/>
                </a:lnTo>
                <a:lnTo>
                  <a:pt x="376033" y="58555"/>
                </a:lnTo>
                <a:lnTo>
                  <a:pt x="335268" y="29764"/>
                </a:lnTo>
                <a:lnTo>
                  <a:pt x="285113" y="10179"/>
                </a:lnTo>
                <a:lnTo>
                  <a:pt x="282323" y="9519"/>
                </a:lnTo>
                <a:close/>
              </a:path>
            </a:pathLst>
          </a:custGeom>
          <a:solidFill>
            <a:srgbClr val="0000FF"/>
          </a:solidFill>
        </p:spPr>
        <p:txBody>
          <a:bodyPr wrap="square" lIns="0" tIns="0" rIns="0" bIns="0" rtlCol="0"/>
          <a:lstStyle/>
          <a:p/>
        </p:txBody>
      </p:sp>
      <p:sp>
        <p:nvSpPr>
          <p:cNvPr id="41" name="object 41"/>
          <p:cNvSpPr txBox="1"/>
          <p:nvPr/>
        </p:nvSpPr>
        <p:spPr>
          <a:xfrm>
            <a:off x="6329362" y="3873500"/>
            <a:ext cx="1771650" cy="391160"/>
          </a:xfrm>
          <a:prstGeom prst="rect">
            <a:avLst/>
          </a:prstGeom>
        </p:spPr>
        <p:txBody>
          <a:bodyPr vert="horz" wrap="square" lIns="0" tIns="12700" rIns="0" bIns="0" rtlCol="0">
            <a:spAutoFit/>
          </a:bodyPr>
          <a:lstStyle/>
          <a:p>
            <a:pPr marL="12700">
              <a:lnSpc>
                <a:spcPct val="100000"/>
              </a:lnSpc>
              <a:spcBef>
                <a:spcPts val="100"/>
              </a:spcBef>
            </a:pPr>
            <a:r>
              <a:rPr sz="3000" b="1" spc="44" baseline="1000" dirty="0">
                <a:latin typeface="Times New Roman" panose="02020603050405020304"/>
                <a:cs typeface="Times New Roman" panose="02020603050405020304"/>
              </a:rPr>
              <a:t>F</a:t>
            </a:r>
            <a:r>
              <a:rPr sz="2400" b="1" spc="30" dirty="0">
                <a:solidFill>
                  <a:srgbClr val="0000FF"/>
                </a:solidFill>
                <a:latin typeface="Times New Roman" panose="02020603050405020304"/>
                <a:cs typeface="Times New Roman" panose="02020603050405020304"/>
              </a:rPr>
              <a:t>.</a:t>
            </a:r>
            <a:r>
              <a:rPr sz="2000" b="1" spc="30" dirty="0">
                <a:solidFill>
                  <a:srgbClr val="0000FF"/>
                </a:solidFill>
                <a:latin typeface="Times New Roman" panose="02020603050405020304"/>
                <a:cs typeface="Times New Roman" panose="02020603050405020304"/>
              </a:rPr>
              <a:t>val</a:t>
            </a:r>
            <a:r>
              <a:rPr sz="2000" b="1" spc="165" dirty="0">
                <a:solidFill>
                  <a:srgbClr val="0000FF"/>
                </a:solidFill>
                <a:latin typeface="Times New Roman" panose="02020603050405020304"/>
                <a:cs typeface="Times New Roman" panose="02020603050405020304"/>
              </a:rPr>
              <a:t> </a:t>
            </a:r>
            <a:r>
              <a:rPr sz="2400" b="1" spc="20" dirty="0">
                <a:solidFill>
                  <a:srgbClr val="0000FF"/>
                </a:solidFill>
                <a:latin typeface="Times New Roman" panose="02020603050405020304"/>
                <a:cs typeface="Times New Roman" panose="02020603050405020304"/>
              </a:rPr>
              <a:t>.</a:t>
            </a:r>
            <a:r>
              <a:rPr sz="2000" b="1" spc="20" dirty="0">
                <a:solidFill>
                  <a:srgbClr val="0000FF"/>
                </a:solidFill>
                <a:latin typeface="Times New Roman" panose="02020603050405020304"/>
                <a:cs typeface="Times New Roman" panose="02020603050405020304"/>
              </a:rPr>
              <a:t>i=4</a:t>
            </a:r>
            <a:r>
              <a:rPr sz="3000" b="1" spc="30" baseline="1000" dirty="0">
                <a:latin typeface="Times New Roman" panose="02020603050405020304"/>
                <a:cs typeface="Times New Roman" panose="02020603050405020304"/>
              </a:rPr>
              <a:t>N</a:t>
            </a:r>
            <a:r>
              <a:rPr sz="3600" b="1" spc="30" baseline="1000" dirty="0">
                <a:solidFill>
                  <a:srgbClr val="0000FF"/>
                </a:solidFill>
                <a:latin typeface="Times New Roman" panose="02020603050405020304"/>
                <a:cs typeface="Times New Roman" panose="02020603050405020304"/>
              </a:rPr>
              <a:t>.</a:t>
            </a:r>
            <a:r>
              <a:rPr sz="3000" b="1" spc="30" baseline="1000" dirty="0">
                <a:solidFill>
                  <a:srgbClr val="0000FF"/>
                </a:solidFill>
                <a:latin typeface="Times New Roman" panose="02020603050405020304"/>
                <a:cs typeface="Times New Roman" panose="02020603050405020304"/>
              </a:rPr>
              <a:t>s=4</a:t>
            </a:r>
            <a:endParaRPr sz="3000" baseline="1000">
              <a:latin typeface="Times New Roman" panose="02020603050405020304"/>
              <a:cs typeface="Times New Roman" panose="02020603050405020304"/>
            </a:endParaRPr>
          </a:p>
        </p:txBody>
      </p:sp>
      <p:sp>
        <p:nvSpPr>
          <p:cNvPr id="42" name="object 42"/>
          <p:cNvSpPr/>
          <p:nvPr/>
        </p:nvSpPr>
        <p:spPr>
          <a:xfrm>
            <a:off x="3809358" y="3344336"/>
            <a:ext cx="996315" cy="425450"/>
          </a:xfrm>
          <a:custGeom>
            <a:avLst/>
            <a:gdLst/>
            <a:ahLst/>
            <a:cxnLst/>
            <a:rect l="l" t="t" r="r" b="b"/>
            <a:pathLst>
              <a:path w="996314" h="425450">
                <a:moveTo>
                  <a:pt x="911244" y="398836"/>
                </a:moveTo>
                <a:lnTo>
                  <a:pt x="900435" y="425287"/>
                </a:lnTo>
                <a:lnTo>
                  <a:pt x="996003" y="418039"/>
                </a:lnTo>
                <a:lnTo>
                  <a:pt x="983921" y="404241"/>
                </a:lnTo>
                <a:lnTo>
                  <a:pt x="924469" y="404241"/>
                </a:lnTo>
                <a:lnTo>
                  <a:pt x="911244" y="398836"/>
                </a:lnTo>
                <a:close/>
              </a:path>
              <a:path w="996314" h="425450">
                <a:moveTo>
                  <a:pt x="922053" y="372384"/>
                </a:moveTo>
                <a:lnTo>
                  <a:pt x="911244" y="398836"/>
                </a:lnTo>
                <a:lnTo>
                  <a:pt x="924469" y="404241"/>
                </a:lnTo>
                <a:lnTo>
                  <a:pt x="935280" y="377789"/>
                </a:lnTo>
                <a:lnTo>
                  <a:pt x="922053" y="372384"/>
                </a:lnTo>
                <a:close/>
              </a:path>
              <a:path w="996314" h="425450">
                <a:moveTo>
                  <a:pt x="932863" y="345932"/>
                </a:moveTo>
                <a:lnTo>
                  <a:pt x="922053" y="372384"/>
                </a:lnTo>
                <a:lnTo>
                  <a:pt x="935280" y="377789"/>
                </a:lnTo>
                <a:lnTo>
                  <a:pt x="924469" y="404241"/>
                </a:lnTo>
                <a:lnTo>
                  <a:pt x="983921" y="404241"/>
                </a:lnTo>
                <a:lnTo>
                  <a:pt x="932863" y="345932"/>
                </a:lnTo>
                <a:close/>
              </a:path>
              <a:path w="996314" h="425450">
                <a:moveTo>
                  <a:pt x="10808" y="0"/>
                </a:moveTo>
                <a:lnTo>
                  <a:pt x="0" y="26451"/>
                </a:lnTo>
                <a:lnTo>
                  <a:pt x="911244" y="398836"/>
                </a:lnTo>
                <a:lnTo>
                  <a:pt x="922053" y="372384"/>
                </a:lnTo>
                <a:lnTo>
                  <a:pt x="10808" y="0"/>
                </a:lnTo>
                <a:close/>
              </a:path>
            </a:pathLst>
          </a:custGeom>
          <a:solidFill>
            <a:srgbClr val="FF3300"/>
          </a:solidFill>
        </p:spPr>
        <p:txBody>
          <a:bodyPr wrap="square" lIns="0" tIns="0" rIns="0" bIns="0" rtlCol="0"/>
          <a:lstStyle/>
          <a:p/>
        </p:txBody>
      </p:sp>
      <p:sp>
        <p:nvSpPr>
          <p:cNvPr id="43" name="object 43"/>
          <p:cNvSpPr/>
          <p:nvPr/>
        </p:nvSpPr>
        <p:spPr>
          <a:xfrm>
            <a:off x="4553965" y="4102051"/>
            <a:ext cx="365125" cy="260985"/>
          </a:xfrm>
          <a:custGeom>
            <a:avLst/>
            <a:gdLst/>
            <a:ahLst/>
            <a:cxnLst/>
            <a:rect l="l" t="t" r="r" b="b"/>
            <a:pathLst>
              <a:path w="365125" h="260985">
                <a:moveTo>
                  <a:pt x="17039" y="191698"/>
                </a:moveTo>
                <a:lnTo>
                  <a:pt x="0" y="214637"/>
                </a:lnTo>
                <a:lnTo>
                  <a:pt x="13319" y="224532"/>
                </a:lnTo>
                <a:lnTo>
                  <a:pt x="28055" y="233813"/>
                </a:lnTo>
                <a:lnTo>
                  <a:pt x="74992" y="253519"/>
                </a:lnTo>
                <a:lnTo>
                  <a:pt x="124669" y="260384"/>
                </a:lnTo>
                <a:lnTo>
                  <a:pt x="146899" y="259139"/>
                </a:lnTo>
                <a:lnTo>
                  <a:pt x="168783" y="255311"/>
                </a:lnTo>
                <a:lnTo>
                  <a:pt x="189971" y="249011"/>
                </a:lnTo>
                <a:lnTo>
                  <a:pt x="210336" y="240374"/>
                </a:lnTo>
                <a:lnTo>
                  <a:pt x="225631" y="231838"/>
                </a:lnTo>
                <a:lnTo>
                  <a:pt x="125958" y="231838"/>
                </a:lnTo>
                <a:lnTo>
                  <a:pt x="111747" y="231253"/>
                </a:lnTo>
                <a:lnTo>
                  <a:pt x="69941" y="221960"/>
                </a:lnTo>
                <a:lnTo>
                  <a:pt x="30359" y="201593"/>
                </a:lnTo>
                <a:lnTo>
                  <a:pt x="17039" y="191698"/>
                </a:lnTo>
                <a:close/>
              </a:path>
              <a:path w="365125" h="260985">
                <a:moveTo>
                  <a:pt x="304808" y="92357"/>
                </a:moveTo>
                <a:lnTo>
                  <a:pt x="285545" y="131168"/>
                </a:lnTo>
                <a:lnTo>
                  <a:pt x="260733" y="165409"/>
                </a:lnTo>
                <a:lnTo>
                  <a:pt x="231640" y="193300"/>
                </a:lnTo>
                <a:lnTo>
                  <a:pt x="199071" y="214113"/>
                </a:lnTo>
                <a:lnTo>
                  <a:pt x="145201" y="230615"/>
                </a:lnTo>
                <a:lnTo>
                  <a:pt x="125958" y="231838"/>
                </a:lnTo>
                <a:lnTo>
                  <a:pt x="225631" y="231838"/>
                </a:lnTo>
                <a:lnTo>
                  <a:pt x="265374" y="201799"/>
                </a:lnTo>
                <a:lnTo>
                  <a:pt x="296061" y="166857"/>
                </a:lnTo>
                <a:lnTo>
                  <a:pt x="321120" y="125690"/>
                </a:lnTo>
                <a:lnTo>
                  <a:pt x="334189" y="93376"/>
                </a:lnTo>
                <a:lnTo>
                  <a:pt x="304524" y="93376"/>
                </a:lnTo>
                <a:lnTo>
                  <a:pt x="304808" y="92357"/>
                </a:lnTo>
                <a:close/>
              </a:path>
              <a:path w="365125" h="260985">
                <a:moveTo>
                  <a:pt x="305249" y="91368"/>
                </a:moveTo>
                <a:lnTo>
                  <a:pt x="304808" y="92357"/>
                </a:lnTo>
                <a:lnTo>
                  <a:pt x="304524" y="93376"/>
                </a:lnTo>
                <a:lnTo>
                  <a:pt x="305249" y="91368"/>
                </a:lnTo>
                <a:close/>
              </a:path>
              <a:path w="365125" h="260985">
                <a:moveTo>
                  <a:pt x="334749" y="91368"/>
                </a:moveTo>
                <a:lnTo>
                  <a:pt x="305249" y="91368"/>
                </a:lnTo>
                <a:lnTo>
                  <a:pt x="304524" y="93376"/>
                </a:lnTo>
                <a:lnTo>
                  <a:pt x="334189" y="93376"/>
                </a:lnTo>
                <a:lnTo>
                  <a:pt x="334749" y="91368"/>
                </a:lnTo>
                <a:close/>
              </a:path>
              <a:path w="365125" h="260985">
                <a:moveTo>
                  <a:pt x="357926" y="66127"/>
                </a:moveTo>
                <a:lnTo>
                  <a:pt x="312125" y="66127"/>
                </a:lnTo>
                <a:lnTo>
                  <a:pt x="339648" y="73806"/>
                </a:lnTo>
                <a:lnTo>
                  <a:pt x="336065" y="86652"/>
                </a:lnTo>
                <a:lnTo>
                  <a:pt x="364982" y="92612"/>
                </a:lnTo>
                <a:lnTo>
                  <a:pt x="357926" y="66127"/>
                </a:lnTo>
                <a:close/>
              </a:path>
              <a:path w="365125" h="260985">
                <a:moveTo>
                  <a:pt x="308012" y="80870"/>
                </a:moveTo>
                <a:lnTo>
                  <a:pt x="304808" y="92357"/>
                </a:lnTo>
                <a:lnTo>
                  <a:pt x="305249" y="91368"/>
                </a:lnTo>
                <a:lnTo>
                  <a:pt x="334749" y="91368"/>
                </a:lnTo>
                <a:lnTo>
                  <a:pt x="336065" y="86652"/>
                </a:lnTo>
                <a:lnTo>
                  <a:pt x="308012" y="80870"/>
                </a:lnTo>
                <a:close/>
              </a:path>
              <a:path w="365125" h="260985">
                <a:moveTo>
                  <a:pt x="312125" y="66127"/>
                </a:moveTo>
                <a:lnTo>
                  <a:pt x="308012" y="80870"/>
                </a:lnTo>
                <a:lnTo>
                  <a:pt x="336065" y="86652"/>
                </a:lnTo>
                <a:lnTo>
                  <a:pt x="339648" y="73806"/>
                </a:lnTo>
                <a:lnTo>
                  <a:pt x="312125" y="66127"/>
                </a:lnTo>
                <a:close/>
              </a:path>
              <a:path w="365125" h="260985">
                <a:moveTo>
                  <a:pt x="340307" y="0"/>
                </a:moveTo>
                <a:lnTo>
                  <a:pt x="281023" y="75308"/>
                </a:lnTo>
                <a:lnTo>
                  <a:pt x="308012" y="80870"/>
                </a:lnTo>
                <a:lnTo>
                  <a:pt x="312125" y="66127"/>
                </a:lnTo>
                <a:lnTo>
                  <a:pt x="357926" y="66127"/>
                </a:lnTo>
                <a:lnTo>
                  <a:pt x="340307" y="0"/>
                </a:lnTo>
                <a:close/>
              </a:path>
            </a:pathLst>
          </a:custGeom>
          <a:solidFill>
            <a:srgbClr val="FF3300"/>
          </a:solidFill>
        </p:spPr>
        <p:txBody>
          <a:bodyPr wrap="square" lIns="0" tIns="0" rIns="0" bIns="0" rtlCol="0"/>
          <a:lstStyle/>
          <a:p/>
        </p:txBody>
      </p:sp>
      <p:sp>
        <p:nvSpPr>
          <p:cNvPr id="44" name="object 44"/>
          <p:cNvSpPr/>
          <p:nvPr/>
        </p:nvSpPr>
        <p:spPr>
          <a:xfrm>
            <a:off x="7140633" y="4260184"/>
            <a:ext cx="725805" cy="183515"/>
          </a:xfrm>
          <a:custGeom>
            <a:avLst/>
            <a:gdLst/>
            <a:ahLst/>
            <a:cxnLst/>
            <a:rect l="l" t="t" r="r" b="b"/>
            <a:pathLst>
              <a:path w="725804" h="183514">
                <a:moveTo>
                  <a:pt x="9441" y="0"/>
                </a:moveTo>
                <a:lnTo>
                  <a:pt x="0" y="1264"/>
                </a:lnTo>
                <a:lnTo>
                  <a:pt x="2486" y="19827"/>
                </a:lnTo>
                <a:lnTo>
                  <a:pt x="2555" y="20123"/>
                </a:lnTo>
                <a:lnTo>
                  <a:pt x="18294" y="56178"/>
                </a:lnTo>
                <a:lnTo>
                  <a:pt x="46743" y="88960"/>
                </a:lnTo>
                <a:lnTo>
                  <a:pt x="86432" y="117929"/>
                </a:lnTo>
                <a:lnTo>
                  <a:pt x="135763" y="142355"/>
                </a:lnTo>
                <a:lnTo>
                  <a:pt x="193338" y="161657"/>
                </a:lnTo>
                <a:lnTo>
                  <a:pt x="257778" y="175195"/>
                </a:lnTo>
                <a:lnTo>
                  <a:pt x="327698" y="182299"/>
                </a:lnTo>
                <a:lnTo>
                  <a:pt x="364277" y="183226"/>
                </a:lnTo>
                <a:lnTo>
                  <a:pt x="400273" y="182342"/>
                </a:lnTo>
                <a:lnTo>
                  <a:pt x="435292" y="179732"/>
                </a:lnTo>
                <a:lnTo>
                  <a:pt x="469165" y="175479"/>
                </a:lnTo>
                <a:lnTo>
                  <a:pt x="479107" y="173704"/>
                </a:lnTo>
                <a:lnTo>
                  <a:pt x="364517" y="173704"/>
                </a:lnTo>
                <a:lnTo>
                  <a:pt x="328419" y="172802"/>
                </a:lnTo>
                <a:lnTo>
                  <a:pt x="259482" y="165823"/>
                </a:lnTo>
                <a:lnTo>
                  <a:pt x="196088" y="152537"/>
                </a:lnTo>
                <a:lnTo>
                  <a:pt x="139669" y="133668"/>
                </a:lnTo>
                <a:lnTo>
                  <a:pt x="91672" y="109975"/>
                </a:lnTo>
                <a:lnTo>
                  <a:pt x="53520" y="82268"/>
                </a:lnTo>
                <a:lnTo>
                  <a:pt x="26622" y="51427"/>
                </a:lnTo>
                <a:lnTo>
                  <a:pt x="26162" y="50820"/>
                </a:lnTo>
                <a:lnTo>
                  <a:pt x="17704" y="35098"/>
                </a:lnTo>
                <a:lnTo>
                  <a:pt x="17294" y="34343"/>
                </a:lnTo>
                <a:lnTo>
                  <a:pt x="11978" y="18263"/>
                </a:lnTo>
                <a:lnTo>
                  <a:pt x="11781" y="17809"/>
                </a:lnTo>
                <a:lnTo>
                  <a:pt x="11768" y="17381"/>
                </a:lnTo>
                <a:lnTo>
                  <a:pt x="9441" y="0"/>
                </a:lnTo>
                <a:close/>
              </a:path>
              <a:path w="725804" h="183514">
                <a:moveTo>
                  <a:pt x="672510" y="84683"/>
                </a:moveTo>
                <a:lnTo>
                  <a:pt x="634512" y="111530"/>
                </a:lnTo>
                <a:lnTo>
                  <a:pt x="586604" y="134696"/>
                </a:lnTo>
                <a:lnTo>
                  <a:pt x="530628" y="153095"/>
                </a:lnTo>
                <a:lnTo>
                  <a:pt x="467978" y="166028"/>
                </a:lnTo>
                <a:lnTo>
                  <a:pt x="400038" y="172820"/>
                </a:lnTo>
                <a:lnTo>
                  <a:pt x="364517" y="173704"/>
                </a:lnTo>
                <a:lnTo>
                  <a:pt x="479107" y="173704"/>
                </a:lnTo>
                <a:lnTo>
                  <a:pt x="532808" y="162368"/>
                </a:lnTo>
                <a:lnTo>
                  <a:pt x="589856" y="143649"/>
                </a:lnTo>
                <a:lnTo>
                  <a:pt x="638973" y="119945"/>
                </a:lnTo>
                <a:lnTo>
                  <a:pt x="679127" y="91601"/>
                </a:lnTo>
                <a:lnTo>
                  <a:pt x="684274" y="85138"/>
                </a:lnTo>
                <a:lnTo>
                  <a:pt x="672152" y="85138"/>
                </a:lnTo>
                <a:lnTo>
                  <a:pt x="672510" y="84683"/>
                </a:lnTo>
                <a:close/>
              </a:path>
              <a:path w="725804" h="183514">
                <a:moveTo>
                  <a:pt x="724730" y="59121"/>
                </a:moveTo>
                <a:lnTo>
                  <a:pt x="692633" y="59121"/>
                </a:lnTo>
                <a:lnTo>
                  <a:pt x="700117" y="65012"/>
                </a:lnTo>
                <a:lnTo>
                  <a:pt x="692726" y="74402"/>
                </a:lnTo>
                <a:lnTo>
                  <a:pt x="725227" y="90004"/>
                </a:lnTo>
                <a:lnTo>
                  <a:pt x="724730" y="59121"/>
                </a:lnTo>
                <a:close/>
              </a:path>
              <a:path w="725804" h="183514">
                <a:moveTo>
                  <a:pt x="672961" y="84330"/>
                </a:moveTo>
                <a:lnTo>
                  <a:pt x="672510" y="84683"/>
                </a:lnTo>
                <a:lnTo>
                  <a:pt x="672152" y="85138"/>
                </a:lnTo>
                <a:lnTo>
                  <a:pt x="672961" y="84330"/>
                </a:lnTo>
                <a:close/>
              </a:path>
              <a:path w="725804" h="183514">
                <a:moveTo>
                  <a:pt x="684910" y="84330"/>
                </a:moveTo>
                <a:lnTo>
                  <a:pt x="672961" y="84330"/>
                </a:lnTo>
                <a:lnTo>
                  <a:pt x="672152" y="85138"/>
                </a:lnTo>
                <a:lnTo>
                  <a:pt x="684274" y="85138"/>
                </a:lnTo>
                <a:lnTo>
                  <a:pt x="684910" y="84330"/>
                </a:lnTo>
                <a:close/>
              </a:path>
              <a:path w="725804" h="183514">
                <a:moveTo>
                  <a:pt x="683928" y="70178"/>
                </a:moveTo>
                <a:lnTo>
                  <a:pt x="672510" y="84683"/>
                </a:lnTo>
                <a:lnTo>
                  <a:pt x="672961" y="84330"/>
                </a:lnTo>
                <a:lnTo>
                  <a:pt x="684910" y="84330"/>
                </a:lnTo>
                <a:lnTo>
                  <a:pt x="692726" y="74402"/>
                </a:lnTo>
                <a:lnTo>
                  <a:pt x="683928" y="70178"/>
                </a:lnTo>
                <a:close/>
              </a:path>
              <a:path w="725804" h="183514">
                <a:moveTo>
                  <a:pt x="692633" y="59121"/>
                </a:moveTo>
                <a:lnTo>
                  <a:pt x="683928" y="70178"/>
                </a:lnTo>
                <a:lnTo>
                  <a:pt x="692726" y="74402"/>
                </a:lnTo>
                <a:lnTo>
                  <a:pt x="700117" y="65012"/>
                </a:lnTo>
                <a:lnTo>
                  <a:pt x="692633" y="59121"/>
                </a:lnTo>
                <a:close/>
              </a:path>
              <a:path w="725804" h="183514">
                <a:moveTo>
                  <a:pt x="723858" y="4820"/>
                </a:moveTo>
                <a:lnTo>
                  <a:pt x="656532" y="57026"/>
                </a:lnTo>
                <a:lnTo>
                  <a:pt x="683928" y="70178"/>
                </a:lnTo>
                <a:lnTo>
                  <a:pt x="692633" y="59121"/>
                </a:lnTo>
                <a:lnTo>
                  <a:pt x="724730" y="59121"/>
                </a:lnTo>
                <a:lnTo>
                  <a:pt x="723858" y="4820"/>
                </a:lnTo>
                <a:close/>
              </a:path>
              <a:path w="725804" h="183514">
                <a:moveTo>
                  <a:pt x="26162" y="50820"/>
                </a:moveTo>
                <a:lnTo>
                  <a:pt x="26553" y="51427"/>
                </a:lnTo>
                <a:lnTo>
                  <a:pt x="26380" y="51108"/>
                </a:lnTo>
                <a:lnTo>
                  <a:pt x="26162" y="50820"/>
                </a:lnTo>
                <a:close/>
              </a:path>
              <a:path w="725804" h="183514">
                <a:moveTo>
                  <a:pt x="26380" y="51108"/>
                </a:moveTo>
                <a:lnTo>
                  <a:pt x="26553" y="51427"/>
                </a:lnTo>
                <a:lnTo>
                  <a:pt x="26380" y="51108"/>
                </a:lnTo>
                <a:close/>
              </a:path>
              <a:path w="725804" h="183514">
                <a:moveTo>
                  <a:pt x="26224" y="50820"/>
                </a:moveTo>
                <a:lnTo>
                  <a:pt x="26380" y="51108"/>
                </a:lnTo>
                <a:lnTo>
                  <a:pt x="26224" y="50820"/>
                </a:lnTo>
                <a:close/>
              </a:path>
              <a:path w="725804" h="183514">
                <a:moveTo>
                  <a:pt x="17294" y="34343"/>
                </a:moveTo>
                <a:lnTo>
                  <a:pt x="17622" y="35098"/>
                </a:lnTo>
                <a:lnTo>
                  <a:pt x="17489" y="34702"/>
                </a:lnTo>
                <a:lnTo>
                  <a:pt x="17294" y="34343"/>
                </a:lnTo>
                <a:close/>
              </a:path>
              <a:path w="725804" h="183514">
                <a:moveTo>
                  <a:pt x="17489" y="34702"/>
                </a:moveTo>
                <a:lnTo>
                  <a:pt x="17622" y="35098"/>
                </a:lnTo>
                <a:lnTo>
                  <a:pt x="17489" y="34702"/>
                </a:lnTo>
                <a:close/>
              </a:path>
              <a:path w="725804" h="183514">
                <a:moveTo>
                  <a:pt x="17369" y="34343"/>
                </a:moveTo>
                <a:lnTo>
                  <a:pt x="17489" y="34702"/>
                </a:lnTo>
                <a:lnTo>
                  <a:pt x="17369" y="34343"/>
                </a:lnTo>
                <a:close/>
              </a:path>
              <a:path w="725804" h="183514">
                <a:moveTo>
                  <a:pt x="11682" y="17381"/>
                </a:moveTo>
                <a:lnTo>
                  <a:pt x="11887" y="18263"/>
                </a:lnTo>
                <a:lnTo>
                  <a:pt x="11826" y="17809"/>
                </a:lnTo>
                <a:lnTo>
                  <a:pt x="11682" y="17381"/>
                </a:lnTo>
                <a:close/>
              </a:path>
              <a:path w="725804" h="183514">
                <a:moveTo>
                  <a:pt x="11826" y="17809"/>
                </a:moveTo>
                <a:lnTo>
                  <a:pt x="11887" y="18263"/>
                </a:lnTo>
                <a:lnTo>
                  <a:pt x="11826" y="17809"/>
                </a:lnTo>
                <a:close/>
              </a:path>
              <a:path w="725804" h="183514">
                <a:moveTo>
                  <a:pt x="11768" y="17381"/>
                </a:moveTo>
                <a:lnTo>
                  <a:pt x="11826" y="17809"/>
                </a:lnTo>
                <a:lnTo>
                  <a:pt x="11768" y="17381"/>
                </a:lnTo>
                <a:close/>
              </a:path>
            </a:pathLst>
          </a:custGeom>
          <a:solidFill>
            <a:srgbClr val="0000FF"/>
          </a:solidFill>
        </p:spPr>
        <p:txBody>
          <a:bodyPr wrap="square" lIns="0" tIns="0" rIns="0" bIns="0" rtlCol="0"/>
          <a:lstStyle/>
          <a:p/>
        </p:txBody>
      </p:sp>
      <p:sp>
        <p:nvSpPr>
          <p:cNvPr id="45" name="object 45"/>
          <p:cNvSpPr/>
          <p:nvPr/>
        </p:nvSpPr>
        <p:spPr>
          <a:xfrm>
            <a:off x="5024496" y="4125248"/>
            <a:ext cx="725805" cy="183515"/>
          </a:xfrm>
          <a:custGeom>
            <a:avLst/>
            <a:gdLst/>
            <a:ahLst/>
            <a:cxnLst/>
            <a:rect l="l" t="t" r="r" b="b"/>
            <a:pathLst>
              <a:path w="725804" h="183514">
                <a:moveTo>
                  <a:pt x="9441" y="0"/>
                </a:moveTo>
                <a:lnTo>
                  <a:pt x="0" y="1263"/>
                </a:lnTo>
                <a:lnTo>
                  <a:pt x="2486" y="19827"/>
                </a:lnTo>
                <a:lnTo>
                  <a:pt x="2555" y="20121"/>
                </a:lnTo>
                <a:lnTo>
                  <a:pt x="18294" y="56177"/>
                </a:lnTo>
                <a:lnTo>
                  <a:pt x="46743" y="88960"/>
                </a:lnTo>
                <a:lnTo>
                  <a:pt x="86432" y="117929"/>
                </a:lnTo>
                <a:lnTo>
                  <a:pt x="135762" y="142355"/>
                </a:lnTo>
                <a:lnTo>
                  <a:pt x="193338" y="161657"/>
                </a:lnTo>
                <a:lnTo>
                  <a:pt x="257778" y="175193"/>
                </a:lnTo>
                <a:lnTo>
                  <a:pt x="327698" y="182299"/>
                </a:lnTo>
                <a:lnTo>
                  <a:pt x="364277" y="183225"/>
                </a:lnTo>
                <a:lnTo>
                  <a:pt x="400273" y="182341"/>
                </a:lnTo>
                <a:lnTo>
                  <a:pt x="435292" y="179731"/>
                </a:lnTo>
                <a:lnTo>
                  <a:pt x="469167" y="175478"/>
                </a:lnTo>
                <a:lnTo>
                  <a:pt x="479100" y="173704"/>
                </a:lnTo>
                <a:lnTo>
                  <a:pt x="364517" y="173704"/>
                </a:lnTo>
                <a:lnTo>
                  <a:pt x="328419" y="172801"/>
                </a:lnTo>
                <a:lnTo>
                  <a:pt x="259482" y="165822"/>
                </a:lnTo>
                <a:lnTo>
                  <a:pt x="196087" y="152537"/>
                </a:lnTo>
                <a:lnTo>
                  <a:pt x="139669" y="133668"/>
                </a:lnTo>
                <a:lnTo>
                  <a:pt x="91671" y="109974"/>
                </a:lnTo>
                <a:lnTo>
                  <a:pt x="53519" y="82266"/>
                </a:lnTo>
                <a:lnTo>
                  <a:pt x="26622" y="51426"/>
                </a:lnTo>
                <a:lnTo>
                  <a:pt x="26162" y="50819"/>
                </a:lnTo>
                <a:lnTo>
                  <a:pt x="17703" y="35097"/>
                </a:lnTo>
                <a:lnTo>
                  <a:pt x="17294" y="34343"/>
                </a:lnTo>
                <a:lnTo>
                  <a:pt x="11977" y="18262"/>
                </a:lnTo>
                <a:lnTo>
                  <a:pt x="11783" y="17816"/>
                </a:lnTo>
                <a:lnTo>
                  <a:pt x="11769" y="17381"/>
                </a:lnTo>
                <a:lnTo>
                  <a:pt x="9441" y="0"/>
                </a:lnTo>
                <a:close/>
              </a:path>
              <a:path w="725804" h="183514">
                <a:moveTo>
                  <a:pt x="672505" y="84688"/>
                </a:moveTo>
                <a:lnTo>
                  <a:pt x="634513" y="111528"/>
                </a:lnTo>
                <a:lnTo>
                  <a:pt x="586605" y="134696"/>
                </a:lnTo>
                <a:lnTo>
                  <a:pt x="530628" y="153094"/>
                </a:lnTo>
                <a:lnTo>
                  <a:pt x="467978" y="166028"/>
                </a:lnTo>
                <a:lnTo>
                  <a:pt x="400038" y="172819"/>
                </a:lnTo>
                <a:lnTo>
                  <a:pt x="364517" y="173704"/>
                </a:lnTo>
                <a:lnTo>
                  <a:pt x="479100" y="173704"/>
                </a:lnTo>
                <a:lnTo>
                  <a:pt x="532808" y="162366"/>
                </a:lnTo>
                <a:lnTo>
                  <a:pt x="589856" y="143648"/>
                </a:lnTo>
                <a:lnTo>
                  <a:pt x="638975" y="119945"/>
                </a:lnTo>
                <a:lnTo>
                  <a:pt x="679128" y="91601"/>
                </a:lnTo>
                <a:lnTo>
                  <a:pt x="684275" y="85136"/>
                </a:lnTo>
                <a:lnTo>
                  <a:pt x="672152" y="85136"/>
                </a:lnTo>
                <a:lnTo>
                  <a:pt x="672505" y="84688"/>
                </a:lnTo>
                <a:close/>
              </a:path>
              <a:path w="725804" h="183514">
                <a:moveTo>
                  <a:pt x="724730" y="59119"/>
                </a:moveTo>
                <a:lnTo>
                  <a:pt x="692635" y="59119"/>
                </a:lnTo>
                <a:lnTo>
                  <a:pt x="700119" y="65011"/>
                </a:lnTo>
                <a:lnTo>
                  <a:pt x="692727" y="74401"/>
                </a:lnTo>
                <a:lnTo>
                  <a:pt x="725227" y="90003"/>
                </a:lnTo>
                <a:lnTo>
                  <a:pt x="724730" y="59119"/>
                </a:lnTo>
                <a:close/>
              </a:path>
              <a:path w="725804" h="183514">
                <a:moveTo>
                  <a:pt x="672962" y="84330"/>
                </a:moveTo>
                <a:lnTo>
                  <a:pt x="672505" y="84688"/>
                </a:lnTo>
                <a:lnTo>
                  <a:pt x="672152" y="85136"/>
                </a:lnTo>
                <a:lnTo>
                  <a:pt x="672962" y="84330"/>
                </a:lnTo>
                <a:close/>
              </a:path>
              <a:path w="725804" h="183514">
                <a:moveTo>
                  <a:pt x="684910" y="84330"/>
                </a:moveTo>
                <a:lnTo>
                  <a:pt x="672962" y="84330"/>
                </a:lnTo>
                <a:lnTo>
                  <a:pt x="672152" y="85136"/>
                </a:lnTo>
                <a:lnTo>
                  <a:pt x="684275" y="85136"/>
                </a:lnTo>
                <a:lnTo>
                  <a:pt x="684910" y="84330"/>
                </a:lnTo>
                <a:close/>
              </a:path>
              <a:path w="725804" h="183514">
                <a:moveTo>
                  <a:pt x="683929" y="70177"/>
                </a:moveTo>
                <a:lnTo>
                  <a:pt x="672505" y="84688"/>
                </a:lnTo>
                <a:lnTo>
                  <a:pt x="672962" y="84330"/>
                </a:lnTo>
                <a:lnTo>
                  <a:pt x="684910" y="84330"/>
                </a:lnTo>
                <a:lnTo>
                  <a:pt x="692727" y="74401"/>
                </a:lnTo>
                <a:lnTo>
                  <a:pt x="683929" y="70177"/>
                </a:lnTo>
                <a:close/>
              </a:path>
              <a:path w="725804" h="183514">
                <a:moveTo>
                  <a:pt x="692635" y="59119"/>
                </a:moveTo>
                <a:lnTo>
                  <a:pt x="683929" y="70177"/>
                </a:lnTo>
                <a:lnTo>
                  <a:pt x="692727" y="74401"/>
                </a:lnTo>
                <a:lnTo>
                  <a:pt x="700119" y="65011"/>
                </a:lnTo>
                <a:lnTo>
                  <a:pt x="692635" y="59119"/>
                </a:lnTo>
                <a:close/>
              </a:path>
              <a:path w="725804" h="183514">
                <a:moveTo>
                  <a:pt x="723858" y="4820"/>
                </a:moveTo>
                <a:lnTo>
                  <a:pt x="656532" y="57025"/>
                </a:lnTo>
                <a:lnTo>
                  <a:pt x="683929" y="70177"/>
                </a:lnTo>
                <a:lnTo>
                  <a:pt x="692635" y="59119"/>
                </a:lnTo>
                <a:lnTo>
                  <a:pt x="724730" y="59119"/>
                </a:lnTo>
                <a:lnTo>
                  <a:pt x="723858" y="4820"/>
                </a:lnTo>
                <a:close/>
              </a:path>
              <a:path w="725804" h="183514">
                <a:moveTo>
                  <a:pt x="26162" y="50819"/>
                </a:moveTo>
                <a:lnTo>
                  <a:pt x="26553" y="51426"/>
                </a:lnTo>
                <a:lnTo>
                  <a:pt x="26380" y="51107"/>
                </a:lnTo>
                <a:lnTo>
                  <a:pt x="26162" y="50819"/>
                </a:lnTo>
                <a:close/>
              </a:path>
              <a:path w="725804" h="183514">
                <a:moveTo>
                  <a:pt x="26380" y="51107"/>
                </a:moveTo>
                <a:lnTo>
                  <a:pt x="26553" y="51426"/>
                </a:lnTo>
                <a:lnTo>
                  <a:pt x="26380" y="51107"/>
                </a:lnTo>
                <a:close/>
              </a:path>
              <a:path w="725804" h="183514">
                <a:moveTo>
                  <a:pt x="26224" y="50819"/>
                </a:moveTo>
                <a:lnTo>
                  <a:pt x="26380" y="51107"/>
                </a:lnTo>
                <a:lnTo>
                  <a:pt x="26224" y="50819"/>
                </a:lnTo>
                <a:close/>
              </a:path>
              <a:path w="725804" h="183514">
                <a:moveTo>
                  <a:pt x="17294" y="34343"/>
                </a:moveTo>
                <a:lnTo>
                  <a:pt x="17622" y="35097"/>
                </a:lnTo>
                <a:lnTo>
                  <a:pt x="17490" y="34704"/>
                </a:lnTo>
                <a:lnTo>
                  <a:pt x="17294" y="34343"/>
                </a:lnTo>
                <a:close/>
              </a:path>
              <a:path w="725804" h="183514">
                <a:moveTo>
                  <a:pt x="17490" y="34704"/>
                </a:moveTo>
                <a:lnTo>
                  <a:pt x="17622" y="35097"/>
                </a:lnTo>
                <a:lnTo>
                  <a:pt x="17490" y="34704"/>
                </a:lnTo>
                <a:close/>
              </a:path>
              <a:path w="725804" h="183514">
                <a:moveTo>
                  <a:pt x="17369" y="34343"/>
                </a:moveTo>
                <a:lnTo>
                  <a:pt x="17490" y="34704"/>
                </a:lnTo>
                <a:lnTo>
                  <a:pt x="17369" y="34343"/>
                </a:lnTo>
                <a:close/>
              </a:path>
              <a:path w="725804" h="183514">
                <a:moveTo>
                  <a:pt x="11681" y="17381"/>
                </a:moveTo>
                <a:lnTo>
                  <a:pt x="11887" y="18262"/>
                </a:lnTo>
                <a:lnTo>
                  <a:pt x="11827" y="17816"/>
                </a:lnTo>
                <a:lnTo>
                  <a:pt x="11681" y="17381"/>
                </a:lnTo>
                <a:close/>
              </a:path>
              <a:path w="725804" h="183514">
                <a:moveTo>
                  <a:pt x="11827" y="17816"/>
                </a:moveTo>
                <a:lnTo>
                  <a:pt x="11887" y="18262"/>
                </a:lnTo>
                <a:lnTo>
                  <a:pt x="11827" y="17816"/>
                </a:lnTo>
                <a:close/>
              </a:path>
              <a:path w="725804" h="183514">
                <a:moveTo>
                  <a:pt x="11769" y="17381"/>
                </a:moveTo>
                <a:lnTo>
                  <a:pt x="11827" y="17816"/>
                </a:lnTo>
                <a:lnTo>
                  <a:pt x="11769" y="17381"/>
                </a:lnTo>
                <a:close/>
              </a:path>
            </a:pathLst>
          </a:custGeom>
          <a:solidFill>
            <a:srgbClr val="0000FF"/>
          </a:solidFill>
        </p:spPr>
        <p:txBody>
          <a:bodyPr wrap="square" lIns="0" tIns="0" rIns="0" bIns="0" rtlCol="0"/>
          <a:lstStyle/>
          <a:p/>
        </p:txBody>
      </p:sp>
      <p:sp>
        <p:nvSpPr>
          <p:cNvPr id="46" name="object 46"/>
          <p:cNvSpPr txBox="1"/>
          <p:nvPr/>
        </p:nvSpPr>
        <p:spPr>
          <a:xfrm>
            <a:off x="3615690" y="3739388"/>
            <a:ext cx="2498090" cy="391160"/>
          </a:xfrm>
          <a:prstGeom prst="rect">
            <a:avLst/>
          </a:prstGeom>
        </p:spPr>
        <p:txBody>
          <a:bodyPr vert="horz" wrap="square" lIns="0" tIns="12700" rIns="0" bIns="0" rtlCol="0">
            <a:spAutoFit/>
          </a:bodyPr>
          <a:lstStyle/>
          <a:p>
            <a:pPr marL="38100">
              <a:lnSpc>
                <a:spcPct val="100000"/>
              </a:lnSpc>
              <a:spcBef>
                <a:spcPts val="100"/>
              </a:spcBef>
              <a:tabLst>
                <a:tab pos="354965" algn="l"/>
                <a:tab pos="1100455" algn="l"/>
              </a:tabLst>
            </a:pPr>
            <a:r>
              <a:rPr sz="3000" b="1" baseline="1000" dirty="0">
                <a:latin typeface="Times New Roman" panose="02020603050405020304"/>
                <a:cs typeface="Times New Roman" panose="02020603050405020304"/>
              </a:rPr>
              <a:t>*	F</a:t>
            </a:r>
            <a:r>
              <a:rPr sz="3000" b="1" spc="-157" baseline="1000" dirty="0">
                <a:latin typeface="Times New Roman" panose="02020603050405020304"/>
                <a:cs typeface="Times New Roman" panose="02020603050405020304"/>
              </a:rPr>
              <a:t> </a:t>
            </a:r>
            <a:r>
              <a:rPr sz="3600" b="1" baseline="-8000" dirty="0">
                <a:solidFill>
                  <a:srgbClr val="0000FF"/>
                </a:solidFill>
                <a:latin typeface="Times New Roman" panose="02020603050405020304"/>
                <a:cs typeface="Times New Roman" panose="02020603050405020304"/>
              </a:rPr>
              <a:t>.</a:t>
            </a:r>
            <a:r>
              <a:rPr sz="3000" b="1" baseline="-10000" dirty="0">
                <a:solidFill>
                  <a:srgbClr val="0000FF"/>
                </a:solidFill>
                <a:latin typeface="Times New Roman" panose="02020603050405020304"/>
                <a:cs typeface="Times New Roman" panose="02020603050405020304"/>
              </a:rPr>
              <a:t>val	</a:t>
            </a:r>
            <a:r>
              <a:rPr sz="2400" b="1" spc="-5" dirty="0">
                <a:solidFill>
                  <a:srgbClr val="FF3300"/>
                </a:solidFill>
                <a:latin typeface="Times New Roman" panose="02020603050405020304"/>
                <a:cs typeface="Times New Roman" panose="02020603050405020304"/>
              </a:rPr>
              <a:t>.</a:t>
            </a:r>
            <a:r>
              <a:rPr sz="2000" b="1" spc="-5" dirty="0">
                <a:solidFill>
                  <a:srgbClr val="FF3300"/>
                </a:solidFill>
                <a:latin typeface="Times New Roman" panose="02020603050405020304"/>
                <a:cs typeface="Times New Roman" panose="02020603050405020304"/>
              </a:rPr>
              <a:t>i=15</a:t>
            </a:r>
            <a:r>
              <a:rPr sz="3000" b="1" spc="-7" baseline="1000" dirty="0">
                <a:latin typeface="Times New Roman" panose="02020603050405020304"/>
                <a:cs typeface="Times New Roman" panose="02020603050405020304"/>
              </a:rPr>
              <a:t>N</a:t>
            </a:r>
            <a:r>
              <a:rPr sz="3000" b="1" spc="-270" baseline="1000" dirty="0">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s=15</a:t>
            </a:r>
            <a:endParaRPr sz="2000">
              <a:latin typeface="Times New Roman" panose="02020603050405020304"/>
              <a:cs typeface="Times New Roman" panose="02020603050405020304"/>
            </a:endParaRPr>
          </a:p>
        </p:txBody>
      </p:sp>
      <p:sp>
        <p:nvSpPr>
          <p:cNvPr id="47" name="object 47"/>
          <p:cNvSpPr/>
          <p:nvPr/>
        </p:nvSpPr>
        <p:spPr>
          <a:xfrm>
            <a:off x="3133773" y="2903538"/>
            <a:ext cx="500380" cy="138430"/>
          </a:xfrm>
          <a:custGeom>
            <a:avLst/>
            <a:gdLst/>
            <a:ahLst/>
            <a:cxnLst/>
            <a:rect l="l" t="t" r="r" b="b"/>
            <a:pathLst>
              <a:path w="500379" h="138430">
                <a:moveTo>
                  <a:pt x="252321" y="0"/>
                </a:moveTo>
                <a:lnTo>
                  <a:pt x="202446" y="2724"/>
                </a:lnTo>
                <a:lnTo>
                  <a:pt x="155864" y="10521"/>
                </a:lnTo>
                <a:lnTo>
                  <a:pt x="113524" y="22891"/>
                </a:lnTo>
                <a:lnTo>
                  <a:pt x="76373" y="39357"/>
                </a:lnTo>
                <a:lnTo>
                  <a:pt x="32484" y="70782"/>
                </a:lnTo>
                <a:lnTo>
                  <a:pt x="6243" y="108397"/>
                </a:lnTo>
                <a:lnTo>
                  <a:pt x="0" y="136771"/>
                </a:lnTo>
                <a:lnTo>
                  <a:pt x="9452" y="137941"/>
                </a:lnTo>
                <a:lnTo>
                  <a:pt x="11034" y="125148"/>
                </a:lnTo>
                <a:lnTo>
                  <a:pt x="11136" y="124324"/>
                </a:lnTo>
                <a:lnTo>
                  <a:pt x="14828" y="112660"/>
                </a:lnTo>
                <a:lnTo>
                  <a:pt x="15052" y="111937"/>
                </a:lnTo>
                <a:lnTo>
                  <a:pt x="20837" y="100521"/>
                </a:lnTo>
                <a:lnTo>
                  <a:pt x="21137" y="99922"/>
                </a:lnTo>
                <a:lnTo>
                  <a:pt x="29321" y="88322"/>
                </a:lnTo>
                <a:lnTo>
                  <a:pt x="39519" y="77202"/>
                </a:lnTo>
                <a:lnTo>
                  <a:pt x="81203" y="47566"/>
                </a:lnTo>
                <a:lnTo>
                  <a:pt x="117069" y="31732"/>
                </a:lnTo>
                <a:lnTo>
                  <a:pt x="158252" y="19742"/>
                </a:lnTo>
                <a:lnTo>
                  <a:pt x="203752" y="12158"/>
                </a:lnTo>
                <a:lnTo>
                  <a:pt x="252580" y="9522"/>
                </a:lnTo>
                <a:lnTo>
                  <a:pt x="344148" y="9522"/>
                </a:lnTo>
                <a:lnTo>
                  <a:pt x="324843" y="5792"/>
                </a:lnTo>
                <a:lnTo>
                  <a:pt x="301417" y="2611"/>
                </a:lnTo>
                <a:lnTo>
                  <a:pt x="277206" y="659"/>
                </a:lnTo>
                <a:lnTo>
                  <a:pt x="252321" y="0"/>
                </a:lnTo>
                <a:close/>
              </a:path>
              <a:path w="500379" h="138430">
                <a:moveTo>
                  <a:pt x="456275" y="71473"/>
                </a:moveTo>
                <a:lnTo>
                  <a:pt x="429119" y="87007"/>
                </a:lnTo>
                <a:lnTo>
                  <a:pt x="500025" y="134232"/>
                </a:lnTo>
                <a:lnTo>
                  <a:pt x="497105" y="82091"/>
                </a:lnTo>
                <a:lnTo>
                  <a:pt x="464778" y="82091"/>
                </a:lnTo>
                <a:lnTo>
                  <a:pt x="456275" y="71473"/>
                </a:lnTo>
                <a:close/>
              </a:path>
              <a:path w="500379" h="138430">
                <a:moveTo>
                  <a:pt x="11136" y="124324"/>
                </a:moveTo>
                <a:lnTo>
                  <a:pt x="10960" y="125148"/>
                </a:lnTo>
                <a:lnTo>
                  <a:pt x="11084" y="124747"/>
                </a:lnTo>
                <a:lnTo>
                  <a:pt x="11136" y="124324"/>
                </a:lnTo>
                <a:close/>
              </a:path>
              <a:path w="500379" h="138430">
                <a:moveTo>
                  <a:pt x="11084" y="124747"/>
                </a:moveTo>
                <a:lnTo>
                  <a:pt x="10960" y="125148"/>
                </a:lnTo>
                <a:lnTo>
                  <a:pt x="11084" y="124747"/>
                </a:lnTo>
                <a:close/>
              </a:path>
              <a:path w="500379" h="138430">
                <a:moveTo>
                  <a:pt x="11215" y="124324"/>
                </a:moveTo>
                <a:lnTo>
                  <a:pt x="11084" y="124747"/>
                </a:lnTo>
                <a:lnTo>
                  <a:pt x="11215" y="124324"/>
                </a:lnTo>
                <a:close/>
              </a:path>
              <a:path w="500379" h="138430">
                <a:moveTo>
                  <a:pt x="15052" y="111937"/>
                </a:moveTo>
                <a:lnTo>
                  <a:pt x="14761" y="112660"/>
                </a:lnTo>
                <a:lnTo>
                  <a:pt x="14936" y="112309"/>
                </a:lnTo>
                <a:lnTo>
                  <a:pt x="15052" y="111937"/>
                </a:lnTo>
                <a:close/>
              </a:path>
              <a:path w="500379" h="138430">
                <a:moveTo>
                  <a:pt x="14936" y="112309"/>
                </a:moveTo>
                <a:lnTo>
                  <a:pt x="14761" y="112660"/>
                </a:lnTo>
                <a:lnTo>
                  <a:pt x="14936" y="112309"/>
                </a:lnTo>
                <a:close/>
              </a:path>
              <a:path w="500379" h="138430">
                <a:moveTo>
                  <a:pt x="15122" y="111937"/>
                </a:moveTo>
                <a:lnTo>
                  <a:pt x="14936" y="112309"/>
                </a:lnTo>
                <a:lnTo>
                  <a:pt x="15122" y="111937"/>
                </a:lnTo>
                <a:close/>
              </a:path>
              <a:path w="500379" h="138430">
                <a:moveTo>
                  <a:pt x="21137" y="99922"/>
                </a:moveTo>
                <a:lnTo>
                  <a:pt x="20781" y="100521"/>
                </a:lnTo>
                <a:lnTo>
                  <a:pt x="20980" y="100237"/>
                </a:lnTo>
                <a:lnTo>
                  <a:pt x="21137" y="99922"/>
                </a:lnTo>
                <a:close/>
              </a:path>
              <a:path w="500379" h="138430">
                <a:moveTo>
                  <a:pt x="20980" y="100237"/>
                </a:moveTo>
                <a:lnTo>
                  <a:pt x="20781" y="100521"/>
                </a:lnTo>
                <a:lnTo>
                  <a:pt x="20980" y="100237"/>
                </a:lnTo>
                <a:close/>
              </a:path>
              <a:path w="500379" h="138430">
                <a:moveTo>
                  <a:pt x="21200" y="99922"/>
                </a:moveTo>
                <a:lnTo>
                  <a:pt x="20980" y="100237"/>
                </a:lnTo>
                <a:lnTo>
                  <a:pt x="21200" y="99922"/>
                </a:lnTo>
                <a:close/>
              </a:path>
              <a:path w="500379" h="138430">
                <a:moveTo>
                  <a:pt x="464644" y="66685"/>
                </a:moveTo>
                <a:lnTo>
                  <a:pt x="456275" y="71473"/>
                </a:lnTo>
                <a:lnTo>
                  <a:pt x="464778" y="82091"/>
                </a:lnTo>
                <a:lnTo>
                  <a:pt x="472213" y="76136"/>
                </a:lnTo>
                <a:lnTo>
                  <a:pt x="464644" y="66685"/>
                </a:lnTo>
                <a:close/>
              </a:path>
              <a:path w="500379" h="138430">
                <a:moveTo>
                  <a:pt x="495261" y="49171"/>
                </a:moveTo>
                <a:lnTo>
                  <a:pt x="464644" y="66685"/>
                </a:lnTo>
                <a:lnTo>
                  <a:pt x="472213" y="76136"/>
                </a:lnTo>
                <a:lnTo>
                  <a:pt x="464778" y="82091"/>
                </a:lnTo>
                <a:lnTo>
                  <a:pt x="497105" y="82091"/>
                </a:lnTo>
                <a:lnTo>
                  <a:pt x="495261" y="49171"/>
                </a:lnTo>
                <a:close/>
              </a:path>
              <a:path w="500379" h="138430">
                <a:moveTo>
                  <a:pt x="451090" y="64997"/>
                </a:moveTo>
                <a:lnTo>
                  <a:pt x="456275" y="71473"/>
                </a:lnTo>
                <a:lnTo>
                  <a:pt x="464644" y="66685"/>
                </a:lnTo>
                <a:lnTo>
                  <a:pt x="463610" y="65393"/>
                </a:lnTo>
                <a:lnTo>
                  <a:pt x="451660" y="65393"/>
                </a:lnTo>
                <a:lnTo>
                  <a:pt x="451090" y="64997"/>
                </a:lnTo>
                <a:close/>
              </a:path>
              <a:path w="500379" h="138430">
                <a:moveTo>
                  <a:pt x="450656" y="64456"/>
                </a:moveTo>
                <a:lnTo>
                  <a:pt x="451090" y="64997"/>
                </a:lnTo>
                <a:lnTo>
                  <a:pt x="451660" y="65393"/>
                </a:lnTo>
                <a:lnTo>
                  <a:pt x="450656" y="64456"/>
                </a:lnTo>
                <a:close/>
              </a:path>
              <a:path w="500379" h="138430">
                <a:moveTo>
                  <a:pt x="462859" y="64456"/>
                </a:moveTo>
                <a:lnTo>
                  <a:pt x="450656" y="64456"/>
                </a:lnTo>
                <a:lnTo>
                  <a:pt x="451660" y="65393"/>
                </a:lnTo>
                <a:lnTo>
                  <a:pt x="463610" y="65393"/>
                </a:lnTo>
                <a:lnTo>
                  <a:pt x="462859" y="64456"/>
                </a:lnTo>
                <a:close/>
              </a:path>
              <a:path w="500379" h="138430">
                <a:moveTo>
                  <a:pt x="344148" y="9522"/>
                </a:moveTo>
                <a:lnTo>
                  <a:pt x="252580" y="9522"/>
                </a:lnTo>
                <a:lnTo>
                  <a:pt x="277045" y="10189"/>
                </a:lnTo>
                <a:lnTo>
                  <a:pt x="300650" y="12104"/>
                </a:lnTo>
                <a:lnTo>
                  <a:pt x="345553" y="19494"/>
                </a:lnTo>
                <a:lnTo>
                  <a:pt x="386330" y="31189"/>
                </a:lnTo>
                <a:lnTo>
                  <a:pt x="422019" y="46671"/>
                </a:lnTo>
                <a:lnTo>
                  <a:pt x="451090" y="64997"/>
                </a:lnTo>
                <a:lnTo>
                  <a:pt x="450656" y="64456"/>
                </a:lnTo>
                <a:lnTo>
                  <a:pt x="462859" y="64456"/>
                </a:lnTo>
                <a:lnTo>
                  <a:pt x="457803" y="58143"/>
                </a:lnTo>
                <a:lnTo>
                  <a:pt x="408355" y="29625"/>
                </a:lnTo>
                <a:lnTo>
                  <a:pt x="368865" y="15604"/>
                </a:lnTo>
                <a:lnTo>
                  <a:pt x="347362" y="10143"/>
                </a:lnTo>
                <a:lnTo>
                  <a:pt x="344148" y="9522"/>
                </a:lnTo>
                <a:close/>
              </a:path>
            </a:pathLst>
          </a:custGeom>
          <a:solidFill>
            <a:srgbClr val="0000FF"/>
          </a:solidFill>
        </p:spPr>
        <p:txBody>
          <a:bodyPr wrap="square" lIns="0" tIns="0" rIns="0" bIns="0" rtlCol="0"/>
          <a:lstStyle/>
          <a:p/>
        </p:txBody>
      </p:sp>
      <p:sp>
        <p:nvSpPr>
          <p:cNvPr id="48" name="object 48"/>
          <p:cNvSpPr txBox="1"/>
          <p:nvPr/>
        </p:nvSpPr>
        <p:spPr>
          <a:xfrm>
            <a:off x="2749550" y="2931667"/>
            <a:ext cx="2103755" cy="391160"/>
          </a:xfrm>
          <a:prstGeom prst="rect">
            <a:avLst/>
          </a:prstGeom>
        </p:spPr>
        <p:txBody>
          <a:bodyPr vert="horz" wrap="square" lIns="0" tIns="12700" rIns="0" bIns="0" rtlCol="0">
            <a:spAutoFit/>
          </a:bodyPr>
          <a:lstStyle/>
          <a:p>
            <a:pPr marL="38100">
              <a:lnSpc>
                <a:spcPct val="100000"/>
              </a:lnSpc>
              <a:spcBef>
                <a:spcPts val="100"/>
              </a:spcBef>
              <a:tabLst>
                <a:tab pos="826135" algn="l"/>
              </a:tabLst>
            </a:pPr>
            <a:r>
              <a:rPr sz="3000" b="1" spc="44" baseline="1000" dirty="0">
                <a:latin typeface="Times New Roman" panose="02020603050405020304"/>
                <a:cs typeface="Times New Roman" panose="02020603050405020304"/>
              </a:rPr>
              <a:t>F</a:t>
            </a:r>
            <a:r>
              <a:rPr sz="2400" b="1" spc="30" dirty="0">
                <a:solidFill>
                  <a:srgbClr val="0000FF"/>
                </a:solidFill>
                <a:latin typeface="Times New Roman" panose="02020603050405020304"/>
                <a:cs typeface="Times New Roman" panose="02020603050405020304"/>
              </a:rPr>
              <a:t>.</a:t>
            </a:r>
            <a:r>
              <a:rPr sz="2000" b="1" spc="30" dirty="0">
                <a:solidFill>
                  <a:srgbClr val="0000FF"/>
                </a:solidFill>
                <a:latin typeface="Times New Roman" panose="02020603050405020304"/>
                <a:cs typeface="Times New Roman" panose="02020603050405020304"/>
              </a:rPr>
              <a:t>val	</a:t>
            </a:r>
            <a:r>
              <a:rPr sz="3600" b="1" baseline="-6000" dirty="0">
                <a:solidFill>
                  <a:srgbClr val="0000FF"/>
                </a:solidFill>
                <a:latin typeface="Times New Roman" panose="02020603050405020304"/>
                <a:cs typeface="Times New Roman" panose="02020603050405020304"/>
              </a:rPr>
              <a:t>.</a:t>
            </a:r>
            <a:r>
              <a:rPr sz="3000" b="1" baseline="-7000" dirty="0">
                <a:solidFill>
                  <a:srgbClr val="0000FF"/>
                </a:solidFill>
                <a:latin typeface="Times New Roman" panose="02020603050405020304"/>
                <a:cs typeface="Times New Roman" panose="02020603050405020304"/>
              </a:rPr>
              <a:t>i=3</a:t>
            </a:r>
            <a:r>
              <a:rPr sz="3000" b="1" baseline="1000" dirty="0">
                <a:latin typeface="Times New Roman" panose="02020603050405020304"/>
                <a:cs typeface="Times New Roman" panose="02020603050405020304"/>
              </a:rPr>
              <a:t>N</a:t>
            </a:r>
            <a:r>
              <a:rPr sz="3000" b="1" spc="-232" baseline="1000" dirty="0">
                <a:latin typeface="Times New Roman" panose="02020603050405020304"/>
                <a:cs typeface="Times New Roman" panose="02020603050405020304"/>
              </a:rPr>
              <a:t> </a:t>
            </a:r>
            <a:r>
              <a:rPr sz="3600" b="1" spc="-7" baseline="2000" dirty="0">
                <a:solidFill>
                  <a:srgbClr val="0000FF"/>
                </a:solidFill>
                <a:latin typeface="Times New Roman" panose="02020603050405020304"/>
                <a:cs typeface="Times New Roman" panose="02020603050405020304"/>
              </a:rPr>
              <a:t>.</a:t>
            </a:r>
            <a:r>
              <a:rPr sz="3000" b="1" spc="-7" baseline="3000" dirty="0">
                <a:solidFill>
                  <a:srgbClr val="0000FF"/>
                </a:solidFill>
                <a:latin typeface="Times New Roman" panose="02020603050405020304"/>
                <a:cs typeface="Times New Roman" panose="02020603050405020304"/>
              </a:rPr>
              <a:t>s=15</a:t>
            </a:r>
            <a:endParaRPr sz="3000" baseline="3000">
              <a:latin typeface="Times New Roman" panose="02020603050405020304"/>
              <a:cs typeface="Times New Roman" panose="02020603050405020304"/>
            </a:endParaRPr>
          </a:p>
        </p:txBody>
      </p:sp>
      <p:sp>
        <p:nvSpPr>
          <p:cNvPr id="49" name="object 49"/>
          <p:cNvSpPr/>
          <p:nvPr/>
        </p:nvSpPr>
        <p:spPr>
          <a:xfrm>
            <a:off x="4579937" y="3351772"/>
            <a:ext cx="1081405" cy="461645"/>
          </a:xfrm>
          <a:custGeom>
            <a:avLst/>
            <a:gdLst/>
            <a:ahLst/>
            <a:cxnLst/>
            <a:rect l="l" t="t" r="r" b="b"/>
            <a:pathLst>
              <a:path w="1081404" h="461645">
                <a:moveTo>
                  <a:pt x="72149" y="30762"/>
                </a:moveTo>
                <a:lnTo>
                  <a:pt x="68478" y="39551"/>
                </a:lnTo>
                <a:lnTo>
                  <a:pt x="1077664" y="461035"/>
                </a:lnTo>
                <a:lnTo>
                  <a:pt x="1081335" y="452245"/>
                </a:lnTo>
                <a:lnTo>
                  <a:pt x="72149" y="30762"/>
                </a:lnTo>
                <a:close/>
              </a:path>
              <a:path w="1081404" h="461645">
                <a:moveTo>
                  <a:pt x="84997" y="0"/>
                </a:moveTo>
                <a:lnTo>
                  <a:pt x="0" y="5789"/>
                </a:lnTo>
                <a:lnTo>
                  <a:pt x="55631" y="70313"/>
                </a:lnTo>
                <a:lnTo>
                  <a:pt x="68478" y="39551"/>
                </a:lnTo>
                <a:lnTo>
                  <a:pt x="56761" y="34658"/>
                </a:lnTo>
                <a:lnTo>
                  <a:pt x="60431" y="25868"/>
                </a:lnTo>
                <a:lnTo>
                  <a:pt x="74193" y="25868"/>
                </a:lnTo>
                <a:lnTo>
                  <a:pt x="84997" y="0"/>
                </a:lnTo>
                <a:close/>
              </a:path>
              <a:path w="1081404" h="461645">
                <a:moveTo>
                  <a:pt x="60431" y="25868"/>
                </a:moveTo>
                <a:lnTo>
                  <a:pt x="56761" y="34658"/>
                </a:lnTo>
                <a:lnTo>
                  <a:pt x="68478" y="39551"/>
                </a:lnTo>
                <a:lnTo>
                  <a:pt x="72149" y="30762"/>
                </a:lnTo>
                <a:lnTo>
                  <a:pt x="60431" y="25868"/>
                </a:lnTo>
                <a:close/>
              </a:path>
              <a:path w="1081404" h="461645">
                <a:moveTo>
                  <a:pt x="74193" y="25868"/>
                </a:moveTo>
                <a:lnTo>
                  <a:pt x="60431" y="25868"/>
                </a:lnTo>
                <a:lnTo>
                  <a:pt x="72149" y="30762"/>
                </a:lnTo>
                <a:lnTo>
                  <a:pt x="74193" y="25868"/>
                </a:lnTo>
                <a:close/>
              </a:path>
            </a:pathLst>
          </a:custGeom>
          <a:solidFill>
            <a:srgbClr val="0000FF"/>
          </a:solidFill>
        </p:spPr>
        <p:txBody>
          <a:bodyPr wrap="square" lIns="0" tIns="0" rIns="0" bIns="0" rtlCol="0"/>
          <a:lstStyle/>
          <a:p/>
        </p:txBody>
      </p:sp>
      <p:sp>
        <p:nvSpPr>
          <p:cNvPr id="50" name="object 50"/>
          <p:cNvSpPr txBox="1"/>
          <p:nvPr/>
        </p:nvSpPr>
        <p:spPr>
          <a:xfrm>
            <a:off x="3244214" y="2200147"/>
            <a:ext cx="1056640" cy="391160"/>
          </a:xfrm>
          <a:prstGeom prst="rect">
            <a:avLst/>
          </a:prstGeom>
        </p:spPr>
        <p:txBody>
          <a:bodyPr vert="horz" wrap="square" lIns="0" tIns="12700" rIns="0" bIns="0" rtlCol="0">
            <a:spAutoFit/>
          </a:bodyPr>
          <a:lstStyle/>
          <a:p>
            <a:pPr marL="38100">
              <a:lnSpc>
                <a:spcPct val="100000"/>
              </a:lnSpc>
              <a:spcBef>
                <a:spcPts val="100"/>
              </a:spcBef>
            </a:pPr>
            <a:r>
              <a:rPr sz="3000" b="1" spc="15" baseline="10000" dirty="0">
                <a:latin typeface="Times New Roman" panose="02020603050405020304"/>
                <a:cs typeface="Times New Roman" panose="02020603050405020304"/>
              </a:rPr>
              <a:t>T</a:t>
            </a:r>
            <a:r>
              <a:rPr sz="2400" b="1" spc="10" dirty="0">
                <a:solidFill>
                  <a:srgbClr val="0000FF"/>
                </a:solidFill>
                <a:latin typeface="Times New Roman" panose="02020603050405020304"/>
                <a:cs typeface="Times New Roman" panose="02020603050405020304"/>
              </a:rPr>
              <a:t>.</a:t>
            </a:r>
            <a:r>
              <a:rPr sz="2000" b="1" spc="10" dirty="0">
                <a:solidFill>
                  <a:srgbClr val="0000FF"/>
                </a:solidFill>
                <a:latin typeface="Times New Roman" panose="02020603050405020304"/>
                <a:cs typeface="Times New Roman" panose="02020603050405020304"/>
              </a:rPr>
              <a:t>val=15</a:t>
            </a:r>
            <a:endParaRPr sz="2000">
              <a:latin typeface="Times New Roman" panose="02020603050405020304"/>
              <a:cs typeface="Times New Roman" panose="02020603050405020304"/>
            </a:endParaRPr>
          </a:p>
        </p:txBody>
      </p:sp>
      <p:sp>
        <p:nvSpPr>
          <p:cNvPr id="51" name="object 51"/>
          <p:cNvSpPr/>
          <p:nvPr/>
        </p:nvSpPr>
        <p:spPr>
          <a:xfrm>
            <a:off x="3905250" y="2592387"/>
            <a:ext cx="587375" cy="408940"/>
          </a:xfrm>
          <a:custGeom>
            <a:avLst/>
            <a:gdLst/>
            <a:ahLst/>
            <a:cxnLst/>
            <a:rect l="l" t="t" r="r" b="b"/>
            <a:pathLst>
              <a:path w="587375" h="408939">
                <a:moveTo>
                  <a:pt x="65344" y="39486"/>
                </a:moveTo>
                <a:lnTo>
                  <a:pt x="59919" y="47315"/>
                </a:lnTo>
                <a:lnTo>
                  <a:pt x="581487" y="408726"/>
                </a:lnTo>
                <a:lnTo>
                  <a:pt x="586912" y="400898"/>
                </a:lnTo>
                <a:lnTo>
                  <a:pt x="65344" y="39486"/>
                </a:lnTo>
                <a:close/>
              </a:path>
              <a:path w="587375" h="408939">
                <a:moveTo>
                  <a:pt x="0" y="0"/>
                </a:moveTo>
                <a:lnTo>
                  <a:pt x="40932" y="74716"/>
                </a:lnTo>
                <a:lnTo>
                  <a:pt x="59919" y="47315"/>
                </a:lnTo>
                <a:lnTo>
                  <a:pt x="49481" y="40082"/>
                </a:lnTo>
                <a:lnTo>
                  <a:pt x="54905" y="32252"/>
                </a:lnTo>
                <a:lnTo>
                  <a:pt x="70357" y="32252"/>
                </a:lnTo>
                <a:lnTo>
                  <a:pt x="84333" y="12084"/>
                </a:lnTo>
                <a:lnTo>
                  <a:pt x="0" y="0"/>
                </a:lnTo>
                <a:close/>
              </a:path>
              <a:path w="587375" h="408939">
                <a:moveTo>
                  <a:pt x="54905" y="32252"/>
                </a:moveTo>
                <a:lnTo>
                  <a:pt x="49481" y="40082"/>
                </a:lnTo>
                <a:lnTo>
                  <a:pt x="59919" y="47315"/>
                </a:lnTo>
                <a:lnTo>
                  <a:pt x="65344" y="39486"/>
                </a:lnTo>
                <a:lnTo>
                  <a:pt x="54905" y="32252"/>
                </a:lnTo>
                <a:close/>
              </a:path>
              <a:path w="587375" h="408939">
                <a:moveTo>
                  <a:pt x="70357" y="32252"/>
                </a:moveTo>
                <a:lnTo>
                  <a:pt x="54905" y="32252"/>
                </a:lnTo>
                <a:lnTo>
                  <a:pt x="65344" y="39486"/>
                </a:lnTo>
                <a:lnTo>
                  <a:pt x="70357" y="32252"/>
                </a:lnTo>
                <a:close/>
              </a:path>
            </a:pathLst>
          </a:custGeom>
          <a:solidFill>
            <a:srgbClr val="0000FF"/>
          </a:solidFill>
        </p:spPr>
        <p:txBody>
          <a:bodyPr wrap="square" lIns="0" tIns="0" rIns="0" bIns="0" rtlCol="0"/>
          <a:lstStyle/>
          <a:p/>
        </p:txBody>
      </p:sp>
      <p:sp>
        <p:nvSpPr>
          <p:cNvPr id="52" name="object 52"/>
          <p:cNvSpPr/>
          <p:nvPr/>
        </p:nvSpPr>
        <p:spPr>
          <a:xfrm>
            <a:off x="4398962" y="2419351"/>
            <a:ext cx="1665605" cy="76200"/>
          </a:xfrm>
          <a:custGeom>
            <a:avLst/>
            <a:gdLst/>
            <a:ahLst/>
            <a:cxnLst/>
            <a:rect l="l" t="t" r="r" b="b"/>
            <a:pathLst>
              <a:path w="1665604" h="76200">
                <a:moveTo>
                  <a:pt x="1589087" y="42862"/>
                </a:moveTo>
                <a:lnTo>
                  <a:pt x="1589087" y="76200"/>
                </a:lnTo>
                <a:lnTo>
                  <a:pt x="1655762" y="42862"/>
                </a:lnTo>
                <a:lnTo>
                  <a:pt x="1589087" y="42862"/>
                </a:lnTo>
                <a:close/>
              </a:path>
              <a:path w="1665604" h="76200">
                <a:moveTo>
                  <a:pt x="1589087" y="33337"/>
                </a:moveTo>
                <a:lnTo>
                  <a:pt x="1589087" y="42862"/>
                </a:lnTo>
                <a:lnTo>
                  <a:pt x="1601787" y="42862"/>
                </a:lnTo>
                <a:lnTo>
                  <a:pt x="1601787" y="33337"/>
                </a:lnTo>
                <a:lnTo>
                  <a:pt x="1589087" y="33337"/>
                </a:lnTo>
                <a:close/>
              </a:path>
              <a:path w="1665604" h="76200">
                <a:moveTo>
                  <a:pt x="1589087" y="0"/>
                </a:moveTo>
                <a:lnTo>
                  <a:pt x="1589087" y="33337"/>
                </a:lnTo>
                <a:lnTo>
                  <a:pt x="1601787" y="33337"/>
                </a:lnTo>
                <a:lnTo>
                  <a:pt x="1601787" y="42862"/>
                </a:lnTo>
                <a:lnTo>
                  <a:pt x="1655765" y="42861"/>
                </a:lnTo>
                <a:lnTo>
                  <a:pt x="1665287" y="38100"/>
                </a:lnTo>
                <a:lnTo>
                  <a:pt x="1589087" y="0"/>
                </a:lnTo>
                <a:close/>
              </a:path>
              <a:path w="1665604" h="76200">
                <a:moveTo>
                  <a:pt x="0" y="33336"/>
                </a:moveTo>
                <a:lnTo>
                  <a:pt x="0" y="42861"/>
                </a:lnTo>
                <a:lnTo>
                  <a:pt x="1589087" y="42862"/>
                </a:lnTo>
                <a:lnTo>
                  <a:pt x="1589087" y="33337"/>
                </a:lnTo>
                <a:lnTo>
                  <a:pt x="0" y="33336"/>
                </a:lnTo>
                <a:close/>
              </a:path>
            </a:pathLst>
          </a:custGeom>
          <a:solidFill>
            <a:srgbClr val="0000FF"/>
          </a:solidFill>
        </p:spPr>
        <p:txBody>
          <a:bodyPr wrap="square" lIns="0" tIns="0" rIns="0" bIns="0" rtlCol="0"/>
          <a:lstStyle/>
          <a:p/>
        </p:txBody>
      </p:sp>
      <p:sp>
        <p:nvSpPr>
          <p:cNvPr id="53" name="object 53"/>
          <p:cNvSpPr/>
          <p:nvPr/>
        </p:nvSpPr>
        <p:spPr>
          <a:xfrm>
            <a:off x="7505700" y="3673475"/>
            <a:ext cx="317500" cy="273685"/>
          </a:xfrm>
          <a:custGeom>
            <a:avLst/>
            <a:gdLst/>
            <a:ahLst/>
            <a:cxnLst/>
            <a:rect l="l" t="t" r="r" b="b"/>
            <a:pathLst>
              <a:path w="317500" h="273685">
                <a:moveTo>
                  <a:pt x="60915" y="46025"/>
                </a:moveTo>
                <a:lnTo>
                  <a:pt x="54711" y="53251"/>
                </a:lnTo>
                <a:lnTo>
                  <a:pt x="311222" y="273488"/>
                </a:lnTo>
                <a:lnTo>
                  <a:pt x="317427" y="266261"/>
                </a:lnTo>
                <a:lnTo>
                  <a:pt x="60915" y="46025"/>
                </a:lnTo>
                <a:close/>
              </a:path>
              <a:path w="317500" h="273685">
                <a:moveTo>
                  <a:pt x="0" y="0"/>
                </a:moveTo>
                <a:lnTo>
                  <a:pt x="32994" y="78545"/>
                </a:lnTo>
                <a:lnTo>
                  <a:pt x="54711" y="53251"/>
                </a:lnTo>
                <a:lnTo>
                  <a:pt x="45076" y="44978"/>
                </a:lnTo>
                <a:lnTo>
                  <a:pt x="51280" y="37752"/>
                </a:lnTo>
                <a:lnTo>
                  <a:pt x="68019" y="37752"/>
                </a:lnTo>
                <a:lnTo>
                  <a:pt x="82632" y="20731"/>
                </a:lnTo>
                <a:lnTo>
                  <a:pt x="0" y="0"/>
                </a:lnTo>
                <a:close/>
              </a:path>
              <a:path w="317500" h="273685">
                <a:moveTo>
                  <a:pt x="51280" y="37752"/>
                </a:moveTo>
                <a:lnTo>
                  <a:pt x="45076" y="44978"/>
                </a:lnTo>
                <a:lnTo>
                  <a:pt x="54711" y="53251"/>
                </a:lnTo>
                <a:lnTo>
                  <a:pt x="60915" y="46025"/>
                </a:lnTo>
                <a:lnTo>
                  <a:pt x="51280" y="37752"/>
                </a:lnTo>
                <a:close/>
              </a:path>
              <a:path w="317500" h="273685">
                <a:moveTo>
                  <a:pt x="68019" y="37752"/>
                </a:moveTo>
                <a:lnTo>
                  <a:pt x="51280" y="37752"/>
                </a:lnTo>
                <a:lnTo>
                  <a:pt x="60915" y="46025"/>
                </a:lnTo>
                <a:lnTo>
                  <a:pt x="68019" y="37752"/>
                </a:lnTo>
                <a:close/>
              </a:path>
            </a:pathLst>
          </a:custGeom>
          <a:solidFill>
            <a:srgbClr val="0000FF"/>
          </a:solidFill>
        </p:spPr>
        <p:txBody>
          <a:bodyPr wrap="square" lIns="0" tIns="0" rIns="0" bIns="0" rtlCol="0"/>
          <a:lstStyle/>
          <a:p/>
        </p:txBody>
      </p:sp>
      <p:sp>
        <p:nvSpPr>
          <p:cNvPr id="54" name="object 54"/>
          <p:cNvSpPr/>
          <p:nvPr/>
        </p:nvSpPr>
        <p:spPr>
          <a:xfrm>
            <a:off x="6689082" y="2669649"/>
            <a:ext cx="996315" cy="425450"/>
          </a:xfrm>
          <a:custGeom>
            <a:avLst/>
            <a:gdLst/>
            <a:ahLst/>
            <a:cxnLst/>
            <a:rect l="l" t="t" r="r" b="b"/>
            <a:pathLst>
              <a:path w="996315" h="425450">
                <a:moveTo>
                  <a:pt x="911245" y="398836"/>
                </a:moveTo>
                <a:lnTo>
                  <a:pt x="900436" y="425287"/>
                </a:lnTo>
                <a:lnTo>
                  <a:pt x="996005" y="418038"/>
                </a:lnTo>
                <a:lnTo>
                  <a:pt x="983923" y="404240"/>
                </a:lnTo>
                <a:lnTo>
                  <a:pt x="924471" y="404240"/>
                </a:lnTo>
                <a:lnTo>
                  <a:pt x="911245" y="398836"/>
                </a:lnTo>
                <a:close/>
              </a:path>
              <a:path w="996315" h="425450">
                <a:moveTo>
                  <a:pt x="922055" y="372384"/>
                </a:moveTo>
                <a:lnTo>
                  <a:pt x="911245" y="398836"/>
                </a:lnTo>
                <a:lnTo>
                  <a:pt x="924471" y="404240"/>
                </a:lnTo>
                <a:lnTo>
                  <a:pt x="935281" y="377789"/>
                </a:lnTo>
                <a:lnTo>
                  <a:pt x="922055" y="372384"/>
                </a:lnTo>
                <a:close/>
              </a:path>
              <a:path w="996315" h="425450">
                <a:moveTo>
                  <a:pt x="932864" y="345932"/>
                </a:moveTo>
                <a:lnTo>
                  <a:pt x="922055" y="372384"/>
                </a:lnTo>
                <a:lnTo>
                  <a:pt x="935281" y="377789"/>
                </a:lnTo>
                <a:lnTo>
                  <a:pt x="924471" y="404240"/>
                </a:lnTo>
                <a:lnTo>
                  <a:pt x="983923" y="404240"/>
                </a:lnTo>
                <a:lnTo>
                  <a:pt x="932864" y="345932"/>
                </a:lnTo>
                <a:close/>
              </a:path>
              <a:path w="996315" h="425450">
                <a:moveTo>
                  <a:pt x="10810" y="0"/>
                </a:moveTo>
                <a:lnTo>
                  <a:pt x="0" y="26451"/>
                </a:lnTo>
                <a:lnTo>
                  <a:pt x="911245" y="398836"/>
                </a:lnTo>
                <a:lnTo>
                  <a:pt x="922055" y="372384"/>
                </a:lnTo>
                <a:lnTo>
                  <a:pt x="10810" y="0"/>
                </a:lnTo>
                <a:close/>
              </a:path>
            </a:pathLst>
          </a:custGeom>
          <a:solidFill>
            <a:srgbClr val="FF3300"/>
          </a:solidFill>
        </p:spPr>
        <p:txBody>
          <a:bodyPr wrap="square" lIns="0" tIns="0" rIns="0" bIns="0" rtlCol="0"/>
          <a:lstStyle/>
          <a:p/>
        </p:txBody>
      </p:sp>
      <p:sp>
        <p:nvSpPr>
          <p:cNvPr id="55" name="object 55"/>
          <p:cNvSpPr/>
          <p:nvPr/>
        </p:nvSpPr>
        <p:spPr>
          <a:xfrm>
            <a:off x="7433691" y="3427364"/>
            <a:ext cx="365125" cy="260985"/>
          </a:xfrm>
          <a:custGeom>
            <a:avLst/>
            <a:gdLst/>
            <a:ahLst/>
            <a:cxnLst/>
            <a:rect l="l" t="t" r="r" b="b"/>
            <a:pathLst>
              <a:path w="365125" h="260985">
                <a:moveTo>
                  <a:pt x="17039" y="191698"/>
                </a:moveTo>
                <a:lnTo>
                  <a:pt x="0" y="214637"/>
                </a:lnTo>
                <a:lnTo>
                  <a:pt x="13319" y="224532"/>
                </a:lnTo>
                <a:lnTo>
                  <a:pt x="28055" y="233813"/>
                </a:lnTo>
                <a:lnTo>
                  <a:pt x="74992" y="253519"/>
                </a:lnTo>
                <a:lnTo>
                  <a:pt x="124669" y="260383"/>
                </a:lnTo>
                <a:lnTo>
                  <a:pt x="146898" y="259139"/>
                </a:lnTo>
                <a:lnTo>
                  <a:pt x="168782" y="255310"/>
                </a:lnTo>
                <a:lnTo>
                  <a:pt x="189970" y="249011"/>
                </a:lnTo>
                <a:lnTo>
                  <a:pt x="210334" y="240372"/>
                </a:lnTo>
                <a:lnTo>
                  <a:pt x="225631" y="231837"/>
                </a:lnTo>
                <a:lnTo>
                  <a:pt x="125958" y="231837"/>
                </a:lnTo>
                <a:lnTo>
                  <a:pt x="111746" y="231253"/>
                </a:lnTo>
                <a:lnTo>
                  <a:pt x="69941" y="221959"/>
                </a:lnTo>
                <a:lnTo>
                  <a:pt x="30359" y="201593"/>
                </a:lnTo>
                <a:lnTo>
                  <a:pt x="17039" y="191698"/>
                </a:lnTo>
                <a:close/>
              </a:path>
              <a:path w="365125" h="260985">
                <a:moveTo>
                  <a:pt x="304806" y="92361"/>
                </a:moveTo>
                <a:lnTo>
                  <a:pt x="285545" y="131166"/>
                </a:lnTo>
                <a:lnTo>
                  <a:pt x="260733" y="165408"/>
                </a:lnTo>
                <a:lnTo>
                  <a:pt x="231640" y="193299"/>
                </a:lnTo>
                <a:lnTo>
                  <a:pt x="199071" y="214111"/>
                </a:lnTo>
                <a:lnTo>
                  <a:pt x="145201" y="230614"/>
                </a:lnTo>
                <a:lnTo>
                  <a:pt x="125958" y="231837"/>
                </a:lnTo>
                <a:lnTo>
                  <a:pt x="225631" y="231837"/>
                </a:lnTo>
                <a:lnTo>
                  <a:pt x="265374" y="201797"/>
                </a:lnTo>
                <a:lnTo>
                  <a:pt x="296061" y="166856"/>
                </a:lnTo>
                <a:lnTo>
                  <a:pt x="321120" y="125689"/>
                </a:lnTo>
                <a:lnTo>
                  <a:pt x="334189" y="93376"/>
                </a:lnTo>
                <a:lnTo>
                  <a:pt x="304523" y="93376"/>
                </a:lnTo>
                <a:lnTo>
                  <a:pt x="304806" y="92361"/>
                </a:lnTo>
                <a:close/>
              </a:path>
              <a:path w="365125" h="260985">
                <a:moveTo>
                  <a:pt x="305249" y="91367"/>
                </a:moveTo>
                <a:lnTo>
                  <a:pt x="304806" y="92361"/>
                </a:lnTo>
                <a:lnTo>
                  <a:pt x="304523" y="93376"/>
                </a:lnTo>
                <a:lnTo>
                  <a:pt x="305249" y="91367"/>
                </a:lnTo>
                <a:close/>
              </a:path>
              <a:path w="365125" h="260985">
                <a:moveTo>
                  <a:pt x="334749" y="91367"/>
                </a:moveTo>
                <a:lnTo>
                  <a:pt x="305249" y="91367"/>
                </a:lnTo>
                <a:lnTo>
                  <a:pt x="304523" y="93376"/>
                </a:lnTo>
                <a:lnTo>
                  <a:pt x="334189" y="93376"/>
                </a:lnTo>
                <a:lnTo>
                  <a:pt x="334749" y="91367"/>
                </a:lnTo>
                <a:close/>
              </a:path>
              <a:path w="365125" h="260985">
                <a:moveTo>
                  <a:pt x="357926" y="66127"/>
                </a:moveTo>
                <a:lnTo>
                  <a:pt x="312124" y="66127"/>
                </a:lnTo>
                <a:lnTo>
                  <a:pt x="339648" y="73804"/>
                </a:lnTo>
                <a:lnTo>
                  <a:pt x="336065" y="86651"/>
                </a:lnTo>
                <a:lnTo>
                  <a:pt x="364982" y="92612"/>
                </a:lnTo>
                <a:lnTo>
                  <a:pt x="357926" y="66127"/>
                </a:lnTo>
                <a:close/>
              </a:path>
              <a:path w="365125" h="260985">
                <a:moveTo>
                  <a:pt x="308011" y="80869"/>
                </a:moveTo>
                <a:lnTo>
                  <a:pt x="304806" y="92361"/>
                </a:lnTo>
                <a:lnTo>
                  <a:pt x="305249" y="91367"/>
                </a:lnTo>
                <a:lnTo>
                  <a:pt x="334749" y="91367"/>
                </a:lnTo>
                <a:lnTo>
                  <a:pt x="336065" y="86651"/>
                </a:lnTo>
                <a:lnTo>
                  <a:pt x="308011" y="80869"/>
                </a:lnTo>
                <a:close/>
              </a:path>
              <a:path w="365125" h="260985">
                <a:moveTo>
                  <a:pt x="312124" y="66127"/>
                </a:moveTo>
                <a:lnTo>
                  <a:pt x="308011" y="80869"/>
                </a:lnTo>
                <a:lnTo>
                  <a:pt x="336065" y="86651"/>
                </a:lnTo>
                <a:lnTo>
                  <a:pt x="339648" y="73804"/>
                </a:lnTo>
                <a:lnTo>
                  <a:pt x="312124" y="66127"/>
                </a:lnTo>
                <a:close/>
              </a:path>
              <a:path w="365125" h="260985">
                <a:moveTo>
                  <a:pt x="340307" y="0"/>
                </a:moveTo>
                <a:lnTo>
                  <a:pt x="281023" y="75307"/>
                </a:lnTo>
                <a:lnTo>
                  <a:pt x="308011" y="80869"/>
                </a:lnTo>
                <a:lnTo>
                  <a:pt x="312124" y="66127"/>
                </a:lnTo>
                <a:lnTo>
                  <a:pt x="357926" y="66127"/>
                </a:lnTo>
                <a:lnTo>
                  <a:pt x="340307" y="0"/>
                </a:lnTo>
                <a:close/>
              </a:path>
            </a:pathLst>
          </a:custGeom>
          <a:solidFill>
            <a:srgbClr val="FF3300"/>
          </a:solidFill>
        </p:spPr>
        <p:txBody>
          <a:bodyPr wrap="square" lIns="0" tIns="0" rIns="0" bIns="0" rtlCol="0"/>
          <a:lstStyle/>
          <a:p/>
        </p:txBody>
      </p:sp>
      <p:sp>
        <p:nvSpPr>
          <p:cNvPr id="56" name="object 56"/>
          <p:cNvSpPr txBox="1"/>
          <p:nvPr/>
        </p:nvSpPr>
        <p:spPr>
          <a:xfrm>
            <a:off x="6343015" y="3111500"/>
            <a:ext cx="2741295" cy="698500"/>
          </a:xfrm>
          <a:prstGeom prst="rect">
            <a:avLst/>
          </a:prstGeom>
        </p:spPr>
        <p:txBody>
          <a:bodyPr vert="horz" wrap="square" lIns="0" tIns="12700" rIns="0" bIns="0" rtlCol="0">
            <a:spAutoFit/>
          </a:bodyPr>
          <a:lstStyle/>
          <a:p>
            <a:pPr marL="12700">
              <a:lnSpc>
                <a:spcPct val="100000"/>
              </a:lnSpc>
              <a:spcBef>
                <a:spcPts val="100"/>
              </a:spcBef>
              <a:tabLst>
                <a:tab pos="406400" algn="l"/>
                <a:tab pos="714375" algn="l"/>
                <a:tab pos="1335405" algn="l"/>
              </a:tabLst>
            </a:pPr>
            <a:r>
              <a:rPr sz="2000" b="1" dirty="0">
                <a:latin typeface="Times New Roman" panose="02020603050405020304"/>
                <a:cs typeface="Times New Roman" panose="02020603050405020304"/>
              </a:rPr>
              <a:t>+	T	</a:t>
            </a:r>
            <a:r>
              <a:rPr sz="2400" b="1" dirty="0">
                <a:solidFill>
                  <a:srgbClr val="0000FF"/>
                </a:solidFill>
                <a:latin typeface="Times New Roman" panose="02020603050405020304"/>
                <a:cs typeface="Times New Roman" panose="02020603050405020304"/>
              </a:rPr>
              <a:t>.</a:t>
            </a:r>
            <a:r>
              <a:rPr sz="2000" b="1" dirty="0">
                <a:solidFill>
                  <a:srgbClr val="0000FF"/>
                </a:solidFill>
                <a:latin typeface="Times New Roman" panose="02020603050405020304"/>
                <a:cs typeface="Times New Roman" panose="02020603050405020304"/>
              </a:rPr>
              <a:t>val	</a:t>
            </a:r>
            <a:r>
              <a:rPr sz="3600" b="1" spc="-82" baseline="1000" dirty="0">
                <a:solidFill>
                  <a:srgbClr val="FF3300"/>
                </a:solidFill>
                <a:latin typeface="Times New Roman" panose="02020603050405020304"/>
                <a:cs typeface="Times New Roman" panose="02020603050405020304"/>
              </a:rPr>
              <a:t>.</a:t>
            </a:r>
            <a:r>
              <a:rPr sz="3000" b="1" spc="-82" baseline="1000" dirty="0">
                <a:solidFill>
                  <a:srgbClr val="FF3300"/>
                </a:solidFill>
                <a:latin typeface="Times New Roman" panose="02020603050405020304"/>
                <a:cs typeface="Times New Roman" panose="02020603050405020304"/>
              </a:rPr>
              <a:t>i=19</a:t>
            </a:r>
            <a:r>
              <a:rPr sz="2000" b="1" spc="-55" dirty="0">
                <a:latin typeface="Times New Roman" panose="02020603050405020304"/>
                <a:cs typeface="Times New Roman" panose="02020603050405020304"/>
              </a:rPr>
              <a:t>M</a:t>
            </a:r>
            <a:r>
              <a:rPr sz="2000" b="1" spc="10" dirty="0">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s=19</a:t>
            </a:r>
            <a:endParaRPr sz="2000">
              <a:latin typeface="Times New Roman" panose="02020603050405020304"/>
              <a:cs typeface="Times New Roman" panose="02020603050405020304"/>
            </a:endParaRPr>
          </a:p>
          <a:p>
            <a:pPr marL="779145">
              <a:lnSpc>
                <a:spcPct val="100000"/>
              </a:lnSpc>
              <a:spcBef>
                <a:spcPts val="15"/>
              </a:spcBef>
            </a:pPr>
            <a:r>
              <a:rPr sz="2000" b="1" spc="-5" dirty="0">
                <a:solidFill>
                  <a:srgbClr val="0000FF"/>
                </a:solidFill>
                <a:latin typeface="Times New Roman" panose="02020603050405020304"/>
                <a:cs typeface="Times New Roman" panose="02020603050405020304"/>
              </a:rPr>
              <a:t>=4</a:t>
            </a:r>
            <a:endParaRPr sz="2000">
              <a:latin typeface="Times New Roman" panose="02020603050405020304"/>
              <a:cs typeface="Times New Roman" panose="02020603050405020304"/>
            </a:endParaRPr>
          </a:p>
        </p:txBody>
      </p:sp>
      <p:sp>
        <p:nvSpPr>
          <p:cNvPr id="57" name="object 57"/>
          <p:cNvSpPr/>
          <p:nvPr/>
        </p:nvSpPr>
        <p:spPr>
          <a:xfrm>
            <a:off x="8040745" y="3501359"/>
            <a:ext cx="725805" cy="183515"/>
          </a:xfrm>
          <a:custGeom>
            <a:avLst/>
            <a:gdLst/>
            <a:ahLst/>
            <a:cxnLst/>
            <a:rect l="l" t="t" r="r" b="b"/>
            <a:pathLst>
              <a:path w="725804" h="183514">
                <a:moveTo>
                  <a:pt x="9441" y="0"/>
                </a:moveTo>
                <a:lnTo>
                  <a:pt x="0" y="1264"/>
                </a:lnTo>
                <a:lnTo>
                  <a:pt x="2486" y="19827"/>
                </a:lnTo>
                <a:lnTo>
                  <a:pt x="2555" y="20123"/>
                </a:lnTo>
                <a:lnTo>
                  <a:pt x="18294" y="56178"/>
                </a:lnTo>
                <a:lnTo>
                  <a:pt x="46743" y="88960"/>
                </a:lnTo>
                <a:lnTo>
                  <a:pt x="86432" y="117929"/>
                </a:lnTo>
                <a:lnTo>
                  <a:pt x="135763" y="142355"/>
                </a:lnTo>
                <a:lnTo>
                  <a:pt x="193338" y="161657"/>
                </a:lnTo>
                <a:lnTo>
                  <a:pt x="257778" y="175195"/>
                </a:lnTo>
                <a:lnTo>
                  <a:pt x="327698" y="182299"/>
                </a:lnTo>
                <a:lnTo>
                  <a:pt x="364277" y="183226"/>
                </a:lnTo>
                <a:lnTo>
                  <a:pt x="400273" y="182341"/>
                </a:lnTo>
                <a:lnTo>
                  <a:pt x="435292" y="179732"/>
                </a:lnTo>
                <a:lnTo>
                  <a:pt x="469167" y="175479"/>
                </a:lnTo>
                <a:lnTo>
                  <a:pt x="479108" y="173704"/>
                </a:lnTo>
                <a:lnTo>
                  <a:pt x="364517" y="173704"/>
                </a:lnTo>
                <a:lnTo>
                  <a:pt x="328419" y="172802"/>
                </a:lnTo>
                <a:lnTo>
                  <a:pt x="259482" y="165823"/>
                </a:lnTo>
                <a:lnTo>
                  <a:pt x="196088" y="152537"/>
                </a:lnTo>
                <a:lnTo>
                  <a:pt x="139669" y="133668"/>
                </a:lnTo>
                <a:lnTo>
                  <a:pt x="91671" y="109974"/>
                </a:lnTo>
                <a:lnTo>
                  <a:pt x="53519" y="82268"/>
                </a:lnTo>
                <a:lnTo>
                  <a:pt x="26622" y="51427"/>
                </a:lnTo>
                <a:lnTo>
                  <a:pt x="26162" y="50820"/>
                </a:lnTo>
                <a:lnTo>
                  <a:pt x="17704" y="35098"/>
                </a:lnTo>
                <a:lnTo>
                  <a:pt x="17294" y="34343"/>
                </a:lnTo>
                <a:lnTo>
                  <a:pt x="11978" y="18263"/>
                </a:lnTo>
                <a:lnTo>
                  <a:pt x="11781" y="17809"/>
                </a:lnTo>
                <a:lnTo>
                  <a:pt x="11768" y="17381"/>
                </a:lnTo>
                <a:lnTo>
                  <a:pt x="9441" y="0"/>
                </a:lnTo>
                <a:close/>
              </a:path>
              <a:path w="725804" h="183514">
                <a:moveTo>
                  <a:pt x="672508" y="84686"/>
                </a:moveTo>
                <a:lnTo>
                  <a:pt x="634513" y="111530"/>
                </a:lnTo>
                <a:lnTo>
                  <a:pt x="586605" y="134696"/>
                </a:lnTo>
                <a:lnTo>
                  <a:pt x="530630" y="153095"/>
                </a:lnTo>
                <a:lnTo>
                  <a:pt x="467978" y="166028"/>
                </a:lnTo>
                <a:lnTo>
                  <a:pt x="400038" y="172820"/>
                </a:lnTo>
                <a:lnTo>
                  <a:pt x="364517" y="173704"/>
                </a:lnTo>
                <a:lnTo>
                  <a:pt x="479108" y="173704"/>
                </a:lnTo>
                <a:lnTo>
                  <a:pt x="532808" y="162368"/>
                </a:lnTo>
                <a:lnTo>
                  <a:pt x="589856" y="143649"/>
                </a:lnTo>
                <a:lnTo>
                  <a:pt x="638975" y="119945"/>
                </a:lnTo>
                <a:lnTo>
                  <a:pt x="679128" y="91601"/>
                </a:lnTo>
                <a:lnTo>
                  <a:pt x="684275" y="85138"/>
                </a:lnTo>
                <a:lnTo>
                  <a:pt x="672152" y="85138"/>
                </a:lnTo>
                <a:lnTo>
                  <a:pt x="672508" y="84686"/>
                </a:lnTo>
                <a:close/>
              </a:path>
              <a:path w="725804" h="183514">
                <a:moveTo>
                  <a:pt x="724730" y="59121"/>
                </a:moveTo>
                <a:lnTo>
                  <a:pt x="692635" y="59121"/>
                </a:lnTo>
                <a:lnTo>
                  <a:pt x="700119" y="65012"/>
                </a:lnTo>
                <a:lnTo>
                  <a:pt x="692727" y="74402"/>
                </a:lnTo>
                <a:lnTo>
                  <a:pt x="725227" y="90004"/>
                </a:lnTo>
                <a:lnTo>
                  <a:pt x="724730" y="59121"/>
                </a:lnTo>
                <a:close/>
              </a:path>
              <a:path w="725804" h="183514">
                <a:moveTo>
                  <a:pt x="672962" y="84330"/>
                </a:moveTo>
                <a:lnTo>
                  <a:pt x="672508" y="84686"/>
                </a:lnTo>
                <a:lnTo>
                  <a:pt x="672152" y="85138"/>
                </a:lnTo>
                <a:lnTo>
                  <a:pt x="672962" y="84330"/>
                </a:lnTo>
                <a:close/>
              </a:path>
              <a:path w="725804" h="183514">
                <a:moveTo>
                  <a:pt x="684911" y="84330"/>
                </a:moveTo>
                <a:lnTo>
                  <a:pt x="672962" y="84330"/>
                </a:lnTo>
                <a:lnTo>
                  <a:pt x="672152" y="85138"/>
                </a:lnTo>
                <a:lnTo>
                  <a:pt x="684275" y="85138"/>
                </a:lnTo>
                <a:lnTo>
                  <a:pt x="684911" y="84330"/>
                </a:lnTo>
                <a:close/>
              </a:path>
              <a:path w="725804" h="183514">
                <a:moveTo>
                  <a:pt x="683929" y="70179"/>
                </a:moveTo>
                <a:lnTo>
                  <a:pt x="672508" y="84686"/>
                </a:lnTo>
                <a:lnTo>
                  <a:pt x="672962" y="84330"/>
                </a:lnTo>
                <a:lnTo>
                  <a:pt x="684911" y="84330"/>
                </a:lnTo>
                <a:lnTo>
                  <a:pt x="692727" y="74402"/>
                </a:lnTo>
                <a:lnTo>
                  <a:pt x="683929" y="70179"/>
                </a:lnTo>
                <a:close/>
              </a:path>
              <a:path w="725804" h="183514">
                <a:moveTo>
                  <a:pt x="692635" y="59121"/>
                </a:moveTo>
                <a:lnTo>
                  <a:pt x="683929" y="70179"/>
                </a:lnTo>
                <a:lnTo>
                  <a:pt x="692727" y="74402"/>
                </a:lnTo>
                <a:lnTo>
                  <a:pt x="700119" y="65012"/>
                </a:lnTo>
                <a:lnTo>
                  <a:pt x="692635" y="59121"/>
                </a:lnTo>
                <a:close/>
              </a:path>
              <a:path w="725804" h="183514">
                <a:moveTo>
                  <a:pt x="723858" y="4820"/>
                </a:moveTo>
                <a:lnTo>
                  <a:pt x="656532" y="57026"/>
                </a:lnTo>
                <a:lnTo>
                  <a:pt x="683929" y="70179"/>
                </a:lnTo>
                <a:lnTo>
                  <a:pt x="692635" y="59121"/>
                </a:lnTo>
                <a:lnTo>
                  <a:pt x="724730" y="59121"/>
                </a:lnTo>
                <a:lnTo>
                  <a:pt x="723858" y="4820"/>
                </a:lnTo>
                <a:close/>
              </a:path>
              <a:path w="725804" h="183514">
                <a:moveTo>
                  <a:pt x="26162" y="50820"/>
                </a:moveTo>
                <a:lnTo>
                  <a:pt x="26553" y="51427"/>
                </a:lnTo>
                <a:lnTo>
                  <a:pt x="26380" y="51108"/>
                </a:lnTo>
                <a:lnTo>
                  <a:pt x="26162" y="50820"/>
                </a:lnTo>
                <a:close/>
              </a:path>
              <a:path w="725804" h="183514">
                <a:moveTo>
                  <a:pt x="26380" y="51108"/>
                </a:moveTo>
                <a:lnTo>
                  <a:pt x="26553" y="51427"/>
                </a:lnTo>
                <a:lnTo>
                  <a:pt x="26380" y="51108"/>
                </a:lnTo>
                <a:close/>
              </a:path>
              <a:path w="725804" h="183514">
                <a:moveTo>
                  <a:pt x="26224" y="50820"/>
                </a:moveTo>
                <a:lnTo>
                  <a:pt x="26380" y="51108"/>
                </a:lnTo>
                <a:lnTo>
                  <a:pt x="26224" y="50820"/>
                </a:lnTo>
                <a:close/>
              </a:path>
              <a:path w="725804" h="183514">
                <a:moveTo>
                  <a:pt x="17294" y="34343"/>
                </a:moveTo>
                <a:lnTo>
                  <a:pt x="17622" y="35098"/>
                </a:lnTo>
                <a:lnTo>
                  <a:pt x="17489" y="34702"/>
                </a:lnTo>
                <a:lnTo>
                  <a:pt x="17294" y="34343"/>
                </a:lnTo>
                <a:close/>
              </a:path>
              <a:path w="725804" h="183514">
                <a:moveTo>
                  <a:pt x="17489" y="34702"/>
                </a:moveTo>
                <a:lnTo>
                  <a:pt x="17622" y="35098"/>
                </a:lnTo>
                <a:lnTo>
                  <a:pt x="17489" y="34702"/>
                </a:lnTo>
                <a:close/>
              </a:path>
              <a:path w="725804" h="183514">
                <a:moveTo>
                  <a:pt x="17369" y="34343"/>
                </a:moveTo>
                <a:lnTo>
                  <a:pt x="17489" y="34702"/>
                </a:lnTo>
                <a:lnTo>
                  <a:pt x="17369" y="34343"/>
                </a:lnTo>
                <a:close/>
              </a:path>
              <a:path w="725804" h="183514">
                <a:moveTo>
                  <a:pt x="11682" y="17381"/>
                </a:moveTo>
                <a:lnTo>
                  <a:pt x="11887" y="18263"/>
                </a:lnTo>
                <a:lnTo>
                  <a:pt x="11826" y="17809"/>
                </a:lnTo>
                <a:lnTo>
                  <a:pt x="11682" y="17381"/>
                </a:lnTo>
                <a:close/>
              </a:path>
              <a:path w="725804" h="183514">
                <a:moveTo>
                  <a:pt x="11826" y="17809"/>
                </a:moveTo>
                <a:lnTo>
                  <a:pt x="11887" y="18263"/>
                </a:lnTo>
                <a:lnTo>
                  <a:pt x="11826" y="17809"/>
                </a:lnTo>
                <a:close/>
              </a:path>
              <a:path w="725804" h="183514">
                <a:moveTo>
                  <a:pt x="11768" y="17381"/>
                </a:moveTo>
                <a:lnTo>
                  <a:pt x="11826" y="17809"/>
                </a:lnTo>
                <a:lnTo>
                  <a:pt x="11768" y="17381"/>
                </a:lnTo>
                <a:close/>
              </a:path>
            </a:pathLst>
          </a:custGeom>
          <a:solidFill>
            <a:srgbClr val="0000FF"/>
          </a:solidFill>
        </p:spPr>
        <p:txBody>
          <a:bodyPr wrap="square" lIns="0" tIns="0" rIns="0" bIns="0" rtlCol="0"/>
          <a:lstStyle/>
          <a:p/>
        </p:txBody>
      </p:sp>
      <p:sp>
        <p:nvSpPr>
          <p:cNvPr id="58" name="object 58"/>
          <p:cNvSpPr txBox="1"/>
          <p:nvPr/>
        </p:nvSpPr>
        <p:spPr>
          <a:xfrm>
            <a:off x="6180137" y="2209291"/>
            <a:ext cx="146240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i=15</a:t>
            </a:r>
            <a:r>
              <a:rPr sz="2000" b="1" spc="-285" dirty="0">
                <a:solidFill>
                  <a:srgbClr val="0000FF"/>
                </a:solidFill>
                <a:latin typeface="Times New Roman" panose="02020603050405020304"/>
                <a:cs typeface="Times New Roman" panose="02020603050405020304"/>
              </a:rPr>
              <a:t> </a:t>
            </a:r>
            <a:r>
              <a:rPr sz="3000" b="1" baseline="1000" dirty="0">
                <a:latin typeface="Times New Roman" panose="02020603050405020304"/>
                <a:cs typeface="Times New Roman" panose="02020603050405020304"/>
              </a:rPr>
              <a:t>M</a:t>
            </a:r>
            <a:r>
              <a:rPr sz="3000" b="1" spc="-247" baseline="1000" dirty="0">
                <a:latin typeface="Times New Roman" panose="02020603050405020304"/>
                <a:cs typeface="Times New Roman" panose="02020603050405020304"/>
              </a:rPr>
              <a:t> </a:t>
            </a:r>
            <a:r>
              <a:rPr sz="3600" b="1" spc="-7" baseline="1000" dirty="0">
                <a:solidFill>
                  <a:srgbClr val="0000FF"/>
                </a:solidFill>
                <a:latin typeface="Times New Roman" panose="02020603050405020304"/>
                <a:cs typeface="Times New Roman" panose="02020603050405020304"/>
              </a:rPr>
              <a:t>.</a:t>
            </a:r>
            <a:r>
              <a:rPr sz="3000" b="1" spc="-7" baseline="1000" dirty="0">
                <a:solidFill>
                  <a:srgbClr val="0000FF"/>
                </a:solidFill>
                <a:latin typeface="Times New Roman" panose="02020603050405020304"/>
                <a:cs typeface="Times New Roman" panose="02020603050405020304"/>
              </a:rPr>
              <a:t>s=19</a:t>
            </a:r>
            <a:endParaRPr sz="3000" baseline="1000">
              <a:latin typeface="Times New Roman" panose="02020603050405020304"/>
              <a:cs typeface="Times New Roman" panose="02020603050405020304"/>
            </a:endParaRPr>
          </a:p>
        </p:txBody>
      </p:sp>
      <p:sp>
        <p:nvSpPr>
          <p:cNvPr id="59" name="object 59"/>
          <p:cNvSpPr/>
          <p:nvPr/>
        </p:nvSpPr>
        <p:spPr>
          <a:xfrm>
            <a:off x="7280275" y="2585812"/>
            <a:ext cx="1442085" cy="596900"/>
          </a:xfrm>
          <a:custGeom>
            <a:avLst/>
            <a:gdLst/>
            <a:ahLst/>
            <a:cxnLst/>
            <a:rect l="l" t="t" r="r" b="b"/>
            <a:pathLst>
              <a:path w="1442084" h="596900">
                <a:moveTo>
                  <a:pt x="72376" y="30879"/>
                </a:moveTo>
                <a:lnTo>
                  <a:pt x="68787" y="39702"/>
                </a:lnTo>
                <a:lnTo>
                  <a:pt x="1438067" y="596774"/>
                </a:lnTo>
                <a:lnTo>
                  <a:pt x="1441658" y="587951"/>
                </a:lnTo>
                <a:lnTo>
                  <a:pt x="72376" y="30879"/>
                </a:lnTo>
                <a:close/>
              </a:path>
              <a:path w="1442084" h="596900">
                <a:moveTo>
                  <a:pt x="84940" y="0"/>
                </a:moveTo>
                <a:lnTo>
                  <a:pt x="0" y="6574"/>
                </a:lnTo>
                <a:lnTo>
                  <a:pt x="56224" y="70581"/>
                </a:lnTo>
                <a:lnTo>
                  <a:pt x="68787" y="39702"/>
                </a:lnTo>
                <a:lnTo>
                  <a:pt x="57025" y="34917"/>
                </a:lnTo>
                <a:lnTo>
                  <a:pt x="60614" y="26094"/>
                </a:lnTo>
                <a:lnTo>
                  <a:pt x="74323" y="26094"/>
                </a:lnTo>
                <a:lnTo>
                  <a:pt x="84940" y="0"/>
                </a:lnTo>
                <a:close/>
              </a:path>
              <a:path w="1442084" h="596900">
                <a:moveTo>
                  <a:pt x="60614" y="26094"/>
                </a:moveTo>
                <a:lnTo>
                  <a:pt x="57025" y="34917"/>
                </a:lnTo>
                <a:lnTo>
                  <a:pt x="68787" y="39702"/>
                </a:lnTo>
                <a:lnTo>
                  <a:pt x="72376" y="30879"/>
                </a:lnTo>
                <a:lnTo>
                  <a:pt x="60614" y="26094"/>
                </a:lnTo>
                <a:close/>
              </a:path>
              <a:path w="1442084" h="596900">
                <a:moveTo>
                  <a:pt x="74323" y="26094"/>
                </a:moveTo>
                <a:lnTo>
                  <a:pt x="60614" y="26094"/>
                </a:lnTo>
                <a:lnTo>
                  <a:pt x="72376" y="30879"/>
                </a:lnTo>
                <a:lnTo>
                  <a:pt x="74323" y="26094"/>
                </a:lnTo>
                <a:close/>
              </a:path>
            </a:pathLst>
          </a:custGeom>
          <a:solidFill>
            <a:srgbClr val="0000FF"/>
          </a:solidFill>
        </p:spPr>
        <p:txBody>
          <a:bodyPr wrap="square" lIns="0" tIns="0" rIns="0" bIns="0" rtlCol="0"/>
          <a:lstStyle/>
          <a:p/>
        </p:txBody>
      </p:sp>
      <p:sp>
        <p:nvSpPr>
          <p:cNvPr id="60" name="object 60"/>
          <p:cNvSpPr txBox="1"/>
          <p:nvPr/>
        </p:nvSpPr>
        <p:spPr>
          <a:xfrm>
            <a:off x="5070476" y="1401571"/>
            <a:ext cx="1005205" cy="3911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panose="02020603050405020304"/>
                <a:cs typeface="Times New Roman" panose="02020603050405020304"/>
              </a:rPr>
              <a:t>E</a:t>
            </a:r>
            <a:r>
              <a:rPr sz="2400" b="1" spc="5" dirty="0">
                <a:solidFill>
                  <a:srgbClr val="0000FF"/>
                </a:solidFill>
                <a:latin typeface="Times New Roman" panose="02020603050405020304"/>
                <a:cs typeface="Times New Roman" panose="02020603050405020304"/>
              </a:rPr>
              <a:t>.</a:t>
            </a:r>
            <a:r>
              <a:rPr sz="2000" b="1" spc="5" dirty="0">
                <a:solidFill>
                  <a:srgbClr val="0000FF"/>
                </a:solidFill>
                <a:latin typeface="Times New Roman" panose="02020603050405020304"/>
                <a:cs typeface="Times New Roman" panose="02020603050405020304"/>
              </a:rPr>
              <a:t>val=19</a:t>
            </a:r>
            <a:endParaRPr sz="2000">
              <a:latin typeface="Times New Roman" panose="02020603050405020304"/>
              <a:cs typeface="Times New Roman" panose="02020603050405020304"/>
            </a:endParaRPr>
          </a:p>
        </p:txBody>
      </p:sp>
      <p:sp>
        <p:nvSpPr>
          <p:cNvPr id="61" name="object 61"/>
          <p:cNvSpPr/>
          <p:nvPr/>
        </p:nvSpPr>
        <p:spPr>
          <a:xfrm>
            <a:off x="5749925" y="1768453"/>
            <a:ext cx="1485900" cy="469900"/>
          </a:xfrm>
          <a:custGeom>
            <a:avLst/>
            <a:gdLst/>
            <a:ahLst/>
            <a:cxnLst/>
            <a:rect l="l" t="t" r="r" b="b"/>
            <a:pathLst>
              <a:path w="1485900" h="469900">
                <a:moveTo>
                  <a:pt x="74294" y="31898"/>
                </a:moveTo>
                <a:lnTo>
                  <a:pt x="71526" y="41013"/>
                </a:lnTo>
                <a:lnTo>
                  <a:pt x="1482929" y="469717"/>
                </a:lnTo>
                <a:lnTo>
                  <a:pt x="1485696" y="460602"/>
                </a:lnTo>
                <a:lnTo>
                  <a:pt x="74294" y="31898"/>
                </a:lnTo>
                <a:close/>
              </a:path>
              <a:path w="1485900" h="469900">
                <a:moveTo>
                  <a:pt x="83983" y="0"/>
                </a:moveTo>
                <a:lnTo>
                  <a:pt x="0" y="14309"/>
                </a:lnTo>
                <a:lnTo>
                  <a:pt x="61837" y="72910"/>
                </a:lnTo>
                <a:lnTo>
                  <a:pt x="71526" y="41013"/>
                </a:lnTo>
                <a:lnTo>
                  <a:pt x="59376" y="37322"/>
                </a:lnTo>
                <a:lnTo>
                  <a:pt x="62144" y="28207"/>
                </a:lnTo>
                <a:lnTo>
                  <a:pt x="75415" y="28207"/>
                </a:lnTo>
                <a:lnTo>
                  <a:pt x="83983" y="0"/>
                </a:lnTo>
                <a:close/>
              </a:path>
              <a:path w="1485900" h="469900">
                <a:moveTo>
                  <a:pt x="62144" y="28207"/>
                </a:moveTo>
                <a:lnTo>
                  <a:pt x="59376" y="37322"/>
                </a:lnTo>
                <a:lnTo>
                  <a:pt x="71526" y="41013"/>
                </a:lnTo>
                <a:lnTo>
                  <a:pt x="74294" y="31898"/>
                </a:lnTo>
                <a:lnTo>
                  <a:pt x="62144" y="28207"/>
                </a:lnTo>
                <a:close/>
              </a:path>
              <a:path w="1485900" h="469900">
                <a:moveTo>
                  <a:pt x="75415" y="28207"/>
                </a:moveTo>
                <a:lnTo>
                  <a:pt x="62144" y="28207"/>
                </a:lnTo>
                <a:lnTo>
                  <a:pt x="74294" y="31898"/>
                </a:lnTo>
                <a:lnTo>
                  <a:pt x="75415" y="28207"/>
                </a:lnTo>
                <a:close/>
              </a:path>
            </a:pathLst>
          </a:custGeom>
          <a:solidFill>
            <a:srgbClr val="0000FF"/>
          </a:solidFill>
        </p:spPr>
        <p:txBody>
          <a:bodyPr wrap="square" lIns="0" tIns="0" rIns="0" bIns="0" rtlCol="0"/>
          <a:lstStyle/>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61</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60189"/>
            <a:ext cx="7669530" cy="623570"/>
          </a:xfrm>
          <a:prstGeom prst="rect">
            <a:avLst/>
          </a:prstGeom>
        </p:spPr>
        <p:txBody>
          <a:bodyPr vert="horz" wrap="square" lIns="0" tIns="15240" rIns="0" bIns="0" rtlCol="0">
            <a:spAutoFit/>
          </a:bodyPr>
          <a:lstStyle/>
          <a:p>
            <a:pPr marL="12700">
              <a:lnSpc>
                <a:spcPct val="100000"/>
              </a:lnSpc>
              <a:spcBef>
                <a:spcPts val="120"/>
              </a:spcBef>
            </a:pPr>
            <a:r>
              <a:rPr sz="3900" spc="90" dirty="0"/>
              <a:t>消除翻译方案中左递归的一般方法</a:t>
            </a:r>
            <a:endParaRPr sz="3900"/>
          </a:p>
        </p:txBody>
      </p:sp>
      <p:sp>
        <p:nvSpPr>
          <p:cNvPr id="6" name="object 6"/>
          <p:cNvSpPr txBox="1"/>
          <p:nvPr/>
        </p:nvSpPr>
        <p:spPr>
          <a:xfrm>
            <a:off x="662940" y="1208659"/>
            <a:ext cx="3528060" cy="1158240"/>
          </a:xfrm>
          <a:prstGeom prst="rect">
            <a:avLst/>
          </a:prstGeom>
        </p:spPr>
        <p:txBody>
          <a:bodyPr vert="horz" wrap="square" lIns="0" tIns="71120" rIns="0" bIns="0" rtlCol="0">
            <a:spAutoFit/>
          </a:bodyPr>
          <a:lstStyle/>
          <a:p>
            <a:pPr marL="38100">
              <a:lnSpc>
                <a:spcPct val="100000"/>
              </a:lnSpc>
              <a:spcBef>
                <a:spcPts val="560"/>
              </a:spcBef>
            </a:pPr>
            <a:r>
              <a:rPr sz="2350" b="1" spc="50" dirty="0">
                <a:latin typeface="黑体" panose="02010609060101010101" charset="-122"/>
                <a:cs typeface="黑体" panose="02010609060101010101" charset="-122"/>
              </a:rPr>
              <a:t>翻译方案：</a:t>
            </a:r>
            <a:endParaRPr sz="2350">
              <a:latin typeface="黑体" panose="02010609060101010101" charset="-122"/>
              <a:cs typeface="黑体" panose="02010609060101010101" charset="-122"/>
            </a:endParaRPr>
          </a:p>
          <a:p>
            <a:pPr marL="495300">
              <a:lnSpc>
                <a:spcPct val="100000"/>
              </a:lnSpc>
              <a:spcBef>
                <a:spcPts val="390"/>
              </a:spcBef>
            </a:pP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A</a:t>
            </a:r>
            <a:r>
              <a:rPr sz="1875" b="1" spc="44" baseline="-18000" dirty="0">
                <a:latin typeface="宋体" panose="02010600030101010101" pitchFamily="2" charset="-122"/>
                <a:cs typeface="宋体" panose="02010600030101010101" pitchFamily="2" charset="-122"/>
              </a:rPr>
              <a:t>1</a:t>
            </a:r>
            <a:r>
              <a:rPr sz="1950" b="1" spc="30" dirty="0">
                <a:latin typeface="宋体" panose="02010600030101010101" pitchFamily="2" charset="-122"/>
                <a:cs typeface="宋体" panose="02010600030101010101" pitchFamily="2" charset="-122"/>
              </a:rPr>
              <a:t>Y</a:t>
            </a:r>
            <a:r>
              <a:rPr sz="1950" b="1" spc="20"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{A.a=g(A</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.a,Y.y)}</a:t>
            </a:r>
            <a:endParaRPr sz="1950">
              <a:latin typeface="宋体" panose="02010600030101010101" pitchFamily="2" charset="-122"/>
              <a:cs typeface="宋体" panose="02010600030101010101" pitchFamily="2" charset="-122"/>
            </a:endParaRPr>
          </a:p>
          <a:p>
            <a:pPr marL="495300">
              <a:lnSpc>
                <a:spcPct val="100000"/>
              </a:lnSpc>
              <a:spcBef>
                <a:spcPts val="565"/>
              </a:spcBef>
            </a:pP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X </a:t>
            </a:r>
            <a:r>
              <a:rPr sz="1950" b="1" spc="25" dirty="0">
                <a:latin typeface="宋体" panose="02010600030101010101" pitchFamily="2" charset="-122"/>
                <a:cs typeface="宋体" panose="02010600030101010101" pitchFamily="2" charset="-122"/>
              </a:rPr>
              <a:t>{A.a=f(X.x)}</a:t>
            </a:r>
            <a:endParaRPr sz="1950">
              <a:latin typeface="宋体" panose="02010600030101010101" pitchFamily="2" charset="-122"/>
              <a:cs typeface="宋体" panose="02010600030101010101" pitchFamily="2" charset="-122"/>
            </a:endParaRPr>
          </a:p>
        </p:txBody>
      </p:sp>
      <p:sp>
        <p:nvSpPr>
          <p:cNvPr id="7" name="object 7"/>
          <p:cNvSpPr txBox="1"/>
          <p:nvPr/>
        </p:nvSpPr>
        <p:spPr>
          <a:xfrm>
            <a:off x="609600" y="2590800"/>
            <a:ext cx="8336280" cy="1219200"/>
          </a:xfrm>
          <a:prstGeom prst="rect">
            <a:avLst/>
          </a:prstGeom>
          <a:solidFill>
            <a:srgbClr val="FFFF00"/>
          </a:solidFill>
        </p:spPr>
        <p:txBody>
          <a:bodyPr vert="horz" wrap="square" lIns="0" tIns="60325" rIns="0" bIns="0" rtlCol="0">
            <a:spAutoFit/>
          </a:bodyPr>
          <a:lstStyle/>
          <a:p>
            <a:pPr marL="91440">
              <a:lnSpc>
                <a:spcPct val="100000"/>
              </a:lnSpc>
              <a:spcBef>
                <a:spcPts val="475"/>
              </a:spcBef>
            </a:pPr>
            <a:r>
              <a:rPr sz="2350" b="1" spc="50" dirty="0">
                <a:latin typeface="黑体" panose="02010609060101010101" charset="-122"/>
                <a:cs typeface="黑体" panose="02010609060101010101" charset="-122"/>
              </a:rPr>
              <a:t>为</a:t>
            </a:r>
            <a:r>
              <a:rPr sz="2350" b="1" spc="25" dirty="0">
                <a:latin typeface="宋体" panose="02010600030101010101" pitchFamily="2" charset="-122"/>
                <a:cs typeface="宋体" panose="02010600030101010101" pitchFamily="2" charset="-122"/>
              </a:rPr>
              <a:t>R</a:t>
            </a:r>
            <a:r>
              <a:rPr sz="2350" b="1" spc="50" dirty="0">
                <a:latin typeface="黑体" panose="02010609060101010101" charset="-122"/>
                <a:cs typeface="黑体" panose="02010609060101010101" charset="-122"/>
              </a:rPr>
              <a:t>设置继承属性</a:t>
            </a:r>
            <a:r>
              <a:rPr sz="2350" b="1" spc="25" dirty="0">
                <a:latin typeface="宋体" panose="02010600030101010101" pitchFamily="2" charset="-122"/>
                <a:cs typeface="宋体" panose="02010600030101010101" pitchFamily="2" charset="-122"/>
              </a:rPr>
              <a:t>R.i</a:t>
            </a:r>
            <a:r>
              <a:rPr sz="2350" b="1" spc="50" dirty="0">
                <a:latin typeface="黑体" panose="02010609060101010101" charset="-122"/>
                <a:cs typeface="黑体" panose="02010609060101010101" charset="-122"/>
              </a:rPr>
              <a:t>和综合属性</a:t>
            </a:r>
            <a:r>
              <a:rPr sz="2350" b="1" spc="25" dirty="0">
                <a:latin typeface="宋体" panose="02010600030101010101" pitchFamily="2" charset="-122"/>
                <a:cs typeface="宋体" panose="02010600030101010101" pitchFamily="2" charset="-122"/>
              </a:rPr>
              <a:t>R.s</a:t>
            </a:r>
            <a:endParaRPr sz="2350">
              <a:latin typeface="宋体" panose="02010600030101010101" pitchFamily="2" charset="-122"/>
              <a:cs typeface="宋体" panose="02010600030101010101" pitchFamily="2" charset="-122"/>
            </a:endParaRPr>
          </a:p>
          <a:p>
            <a:pPr marL="548640">
              <a:lnSpc>
                <a:spcPct val="100000"/>
              </a:lnSpc>
              <a:spcBef>
                <a:spcPts val="490"/>
              </a:spcBef>
            </a:pPr>
            <a:r>
              <a:rPr sz="1950" b="1" spc="30" dirty="0">
                <a:latin typeface="宋体" panose="02010600030101010101" pitchFamily="2" charset="-122"/>
                <a:cs typeface="宋体" panose="02010600030101010101" pitchFamily="2" charset="-122"/>
              </a:rPr>
              <a:t>R.i</a:t>
            </a:r>
            <a:r>
              <a:rPr sz="1950" b="1" spc="30" dirty="0">
                <a:latin typeface="黑体" panose="02010609060101010101" charset="-122"/>
                <a:cs typeface="黑体" panose="02010609060101010101" charset="-122"/>
              </a:rPr>
              <a:t>：</a:t>
            </a:r>
            <a:r>
              <a:rPr sz="1950" b="1" spc="50" dirty="0">
                <a:latin typeface="黑体" panose="02010609060101010101" charset="-122"/>
                <a:cs typeface="黑体" panose="02010609060101010101" charset="-122"/>
              </a:rPr>
              <a:t>表示在</a:t>
            </a:r>
            <a:r>
              <a:rPr sz="1950" b="1" spc="25" dirty="0">
                <a:latin typeface="宋体" panose="02010600030101010101" pitchFamily="2" charset="-122"/>
                <a:cs typeface="宋体" panose="02010600030101010101" pitchFamily="2" charset="-122"/>
              </a:rPr>
              <a:t>R</a:t>
            </a:r>
            <a:r>
              <a:rPr sz="1950" b="1" spc="50" dirty="0">
                <a:latin typeface="黑体" panose="02010609060101010101" charset="-122"/>
                <a:cs typeface="黑体" panose="02010609060101010101" charset="-122"/>
              </a:rPr>
              <a:t>之前已经扫描过的符号串的属性值</a:t>
            </a:r>
            <a:endParaRPr sz="1950">
              <a:latin typeface="黑体" panose="02010609060101010101" charset="-122"/>
              <a:cs typeface="黑体" panose="02010609060101010101" charset="-122"/>
            </a:endParaRPr>
          </a:p>
          <a:p>
            <a:pPr marL="548640">
              <a:lnSpc>
                <a:spcPct val="100000"/>
              </a:lnSpc>
              <a:spcBef>
                <a:spcPts val="560"/>
              </a:spcBef>
            </a:pPr>
            <a:r>
              <a:rPr sz="1950" b="1" spc="30" dirty="0">
                <a:latin typeface="宋体" panose="02010600030101010101" pitchFamily="2" charset="-122"/>
                <a:cs typeface="宋体" panose="02010600030101010101" pitchFamily="2" charset="-122"/>
              </a:rPr>
              <a:t>R.s</a:t>
            </a:r>
            <a:r>
              <a:rPr sz="1950" b="1" spc="30" dirty="0">
                <a:latin typeface="黑体" panose="02010609060101010101" charset="-122"/>
                <a:cs typeface="黑体" panose="02010609060101010101" charset="-122"/>
              </a:rPr>
              <a:t>：</a:t>
            </a:r>
            <a:r>
              <a:rPr sz="1950" b="1" spc="50" dirty="0">
                <a:latin typeface="黑体" panose="02010609060101010101" charset="-122"/>
                <a:cs typeface="黑体" panose="02010609060101010101" charset="-122"/>
              </a:rPr>
              <a:t>表示在</a:t>
            </a:r>
            <a:r>
              <a:rPr sz="1950" b="1" spc="25" dirty="0">
                <a:latin typeface="宋体" panose="02010600030101010101" pitchFamily="2" charset="-122"/>
                <a:cs typeface="宋体" panose="02010600030101010101" pitchFamily="2" charset="-122"/>
              </a:rPr>
              <a:t>R</a:t>
            </a:r>
            <a:r>
              <a:rPr sz="1950" b="1" spc="50" dirty="0">
                <a:latin typeface="黑体" panose="02010609060101010101" charset="-122"/>
                <a:cs typeface="黑体" panose="02010609060101010101" charset="-122"/>
              </a:rPr>
              <a:t>完全展开为终结符号之后得到的符号串的属性值。</a:t>
            </a:r>
            <a:endParaRPr sz="1950">
              <a:latin typeface="黑体" panose="02010609060101010101" charset="-122"/>
              <a:cs typeface="黑体" panose="02010609060101010101" charset="-122"/>
            </a:endParaRPr>
          </a:p>
        </p:txBody>
      </p:sp>
      <p:sp>
        <p:nvSpPr>
          <p:cNvPr id="8" name="object 8"/>
          <p:cNvSpPr txBox="1"/>
          <p:nvPr/>
        </p:nvSpPr>
        <p:spPr>
          <a:xfrm>
            <a:off x="4726940" y="1208659"/>
            <a:ext cx="3702050" cy="1158240"/>
          </a:xfrm>
          <a:prstGeom prst="rect">
            <a:avLst/>
          </a:prstGeom>
        </p:spPr>
        <p:txBody>
          <a:bodyPr vert="horz" wrap="square" lIns="0" tIns="71120" rIns="0" bIns="0" rtlCol="0">
            <a:spAutoFit/>
          </a:bodyPr>
          <a:lstStyle/>
          <a:p>
            <a:pPr marL="12700">
              <a:lnSpc>
                <a:spcPct val="100000"/>
              </a:lnSpc>
              <a:spcBef>
                <a:spcPts val="560"/>
              </a:spcBef>
            </a:pPr>
            <a:r>
              <a:rPr sz="2350" b="1" spc="50" dirty="0">
                <a:latin typeface="黑体" panose="02010609060101010101" charset="-122"/>
                <a:cs typeface="黑体" panose="02010609060101010101" charset="-122"/>
              </a:rPr>
              <a:t>消除基本文法中的左递归：</a:t>
            </a:r>
            <a:endParaRPr sz="2350">
              <a:latin typeface="黑体" panose="02010609060101010101" charset="-122"/>
              <a:cs typeface="黑体" panose="02010609060101010101" charset="-122"/>
            </a:endParaRPr>
          </a:p>
          <a:p>
            <a:pPr marL="469900">
              <a:lnSpc>
                <a:spcPct val="100000"/>
              </a:lnSpc>
              <a:spcBef>
                <a:spcPts val="390"/>
              </a:spcBef>
            </a:pP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XR</a:t>
            </a:r>
            <a:endParaRPr sz="1950">
              <a:latin typeface="宋体" panose="02010600030101010101" pitchFamily="2" charset="-122"/>
              <a:cs typeface="宋体" panose="02010600030101010101" pitchFamily="2" charset="-122"/>
            </a:endParaRPr>
          </a:p>
          <a:p>
            <a:pPr marL="469900">
              <a:lnSpc>
                <a:spcPct val="100000"/>
              </a:lnSpc>
              <a:spcBef>
                <a:spcPts val="565"/>
              </a:spcBef>
            </a:pPr>
            <a:r>
              <a:rPr sz="1950" b="1" spc="25" dirty="0">
                <a:latin typeface="宋体" panose="02010600030101010101" pitchFamily="2" charset="-122"/>
                <a:cs typeface="宋体" panose="02010600030101010101" pitchFamily="2" charset="-122"/>
              </a:rPr>
              <a:t>R</a:t>
            </a:r>
            <a:r>
              <a:rPr sz="1950" b="1" i="1" spc="25" dirty="0">
                <a:latin typeface="Symbol" panose="05050102010706020507"/>
                <a:cs typeface="Symbol" panose="05050102010706020507"/>
              </a:rPr>
              <a:t></a:t>
            </a:r>
            <a:r>
              <a:rPr sz="1950" b="1" spc="25" dirty="0">
                <a:latin typeface="宋体" panose="02010600030101010101" pitchFamily="2" charset="-122"/>
                <a:cs typeface="宋体" panose="02010600030101010101" pitchFamily="2" charset="-122"/>
              </a:rPr>
              <a:t>YR|</a:t>
            </a:r>
            <a:r>
              <a:rPr sz="1950" b="1" i="1" spc="25" dirty="0">
                <a:latin typeface="Symbol" panose="05050102010706020507"/>
                <a:cs typeface="Symbol" panose="05050102010706020507"/>
              </a:rPr>
              <a:t></a:t>
            </a:r>
            <a:endParaRPr sz="1950">
              <a:latin typeface="Symbol" panose="05050102010706020507"/>
              <a:cs typeface="Symbol" panose="05050102010706020507"/>
            </a:endParaRPr>
          </a:p>
        </p:txBody>
      </p:sp>
      <p:sp>
        <p:nvSpPr>
          <p:cNvPr id="9" name="object 9"/>
          <p:cNvSpPr txBox="1"/>
          <p:nvPr/>
        </p:nvSpPr>
        <p:spPr>
          <a:xfrm>
            <a:off x="395288" y="4114800"/>
            <a:ext cx="3200400" cy="2362200"/>
          </a:xfrm>
          <a:prstGeom prst="rect">
            <a:avLst/>
          </a:prstGeom>
          <a:solidFill>
            <a:srgbClr val="CCECFF"/>
          </a:solidFill>
        </p:spPr>
        <p:txBody>
          <a:bodyPr vert="horz" wrap="square" lIns="0" tIns="60325" rIns="0" bIns="0" rtlCol="0">
            <a:spAutoFit/>
          </a:bodyPr>
          <a:lstStyle/>
          <a:p>
            <a:pPr marL="91440">
              <a:lnSpc>
                <a:spcPct val="100000"/>
              </a:lnSpc>
              <a:spcBef>
                <a:spcPts val="475"/>
              </a:spcBef>
            </a:pPr>
            <a:r>
              <a:rPr sz="2350" b="1" spc="50" dirty="0">
                <a:latin typeface="黑体" panose="02010609060101010101" charset="-122"/>
                <a:cs typeface="黑体" panose="02010609060101010101" charset="-122"/>
              </a:rPr>
              <a:t>翻译方案转换为：</a:t>
            </a:r>
            <a:endParaRPr sz="2350">
              <a:latin typeface="黑体" panose="02010609060101010101" charset="-122"/>
              <a:cs typeface="黑体" panose="02010609060101010101" charset="-122"/>
            </a:endParaRPr>
          </a:p>
          <a:p>
            <a:pPr marL="91440">
              <a:lnSpc>
                <a:spcPct val="100000"/>
              </a:lnSpc>
              <a:spcBef>
                <a:spcPts val="390"/>
              </a:spcBef>
            </a:pPr>
            <a:r>
              <a:rPr sz="1950" b="1" spc="30" dirty="0">
                <a:latin typeface="宋体" panose="02010600030101010101" pitchFamily="2" charset="-122"/>
                <a:cs typeface="宋体" panose="02010600030101010101" pitchFamily="2" charset="-122"/>
              </a:rPr>
              <a:t>A</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X </a:t>
            </a:r>
            <a:r>
              <a:rPr sz="1950" b="1" spc="25" dirty="0">
                <a:latin typeface="宋体" panose="02010600030101010101" pitchFamily="2" charset="-122"/>
                <a:cs typeface="宋体" panose="02010600030101010101" pitchFamily="2" charset="-122"/>
              </a:rPr>
              <a:t>{R.i=f(X.x)}</a:t>
            </a:r>
            <a:endParaRPr sz="1950">
              <a:latin typeface="宋体" panose="02010600030101010101" pitchFamily="2" charset="-122"/>
              <a:cs typeface="宋体" panose="02010600030101010101" pitchFamily="2" charset="-122"/>
            </a:endParaRPr>
          </a:p>
          <a:p>
            <a:pPr marL="476885">
              <a:lnSpc>
                <a:spcPct val="100000"/>
              </a:lnSpc>
              <a:spcBef>
                <a:spcPts val="660"/>
              </a:spcBef>
            </a:pPr>
            <a:r>
              <a:rPr sz="1950" b="1" spc="15" dirty="0">
                <a:latin typeface="宋体" panose="02010600030101010101" pitchFamily="2" charset="-122"/>
                <a:cs typeface="宋体" panose="02010600030101010101" pitchFamily="2" charset="-122"/>
              </a:rPr>
              <a:t>R</a:t>
            </a:r>
            <a:r>
              <a:rPr sz="1950" b="1" spc="30" dirty="0">
                <a:latin typeface="宋体" panose="02010600030101010101" pitchFamily="2" charset="-122"/>
                <a:cs typeface="宋体" panose="02010600030101010101" pitchFamily="2" charset="-122"/>
              </a:rPr>
              <a:t> </a:t>
            </a:r>
            <a:r>
              <a:rPr sz="1950" b="1" spc="25" dirty="0">
                <a:latin typeface="宋体" panose="02010600030101010101" pitchFamily="2" charset="-122"/>
                <a:cs typeface="宋体" panose="02010600030101010101" pitchFamily="2" charset="-122"/>
              </a:rPr>
              <a:t>{A.a=R.s}</a:t>
            </a:r>
            <a:endParaRPr sz="1950">
              <a:latin typeface="宋体" panose="02010600030101010101" pitchFamily="2" charset="-122"/>
              <a:cs typeface="宋体" panose="02010600030101010101" pitchFamily="2" charset="-122"/>
            </a:endParaRPr>
          </a:p>
          <a:p>
            <a:pPr marL="91440">
              <a:lnSpc>
                <a:spcPct val="100000"/>
              </a:lnSpc>
              <a:spcBef>
                <a:spcPts val="445"/>
              </a:spcBef>
            </a:pPr>
            <a:r>
              <a:rPr sz="1950" b="1" spc="30" dirty="0">
                <a:latin typeface="宋体" panose="02010600030101010101" pitchFamily="2" charset="-122"/>
                <a:cs typeface="宋体" panose="02010600030101010101" pitchFamily="2" charset="-122"/>
              </a:rPr>
              <a:t>R</a:t>
            </a:r>
            <a:r>
              <a:rPr sz="1950" b="1" i="1" spc="30" dirty="0">
                <a:latin typeface="Symbol" panose="05050102010706020507"/>
                <a:cs typeface="Symbol" panose="05050102010706020507"/>
              </a:rPr>
              <a:t></a:t>
            </a:r>
            <a:r>
              <a:rPr sz="1950" b="1" spc="30" dirty="0">
                <a:latin typeface="宋体" panose="02010600030101010101" pitchFamily="2" charset="-122"/>
                <a:cs typeface="宋体" panose="02010600030101010101" pitchFamily="2" charset="-122"/>
              </a:rPr>
              <a:t>Y</a:t>
            </a:r>
            <a:r>
              <a:rPr sz="1950" b="1" spc="25" dirty="0">
                <a:latin typeface="宋体" panose="02010600030101010101" pitchFamily="2" charset="-122"/>
                <a:cs typeface="宋体" panose="02010600030101010101" pitchFamily="2" charset="-122"/>
              </a:rPr>
              <a:t> {R</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.i=g(R.i,Y,y)}</a:t>
            </a:r>
            <a:endParaRPr sz="1950">
              <a:latin typeface="宋体" panose="02010600030101010101" pitchFamily="2" charset="-122"/>
              <a:cs typeface="宋体" panose="02010600030101010101" pitchFamily="2" charset="-122"/>
            </a:endParaRPr>
          </a:p>
          <a:p>
            <a:pPr marL="476885">
              <a:lnSpc>
                <a:spcPct val="100000"/>
              </a:lnSpc>
              <a:spcBef>
                <a:spcPts val="660"/>
              </a:spcBef>
              <a:tabLst>
                <a:tab pos="819785" algn="l"/>
              </a:tabLst>
            </a:pPr>
            <a:r>
              <a:rPr sz="1950" b="1" spc="20" dirty="0">
                <a:latin typeface="宋体" panose="02010600030101010101" pitchFamily="2" charset="-122"/>
                <a:cs typeface="宋体" panose="02010600030101010101" pitchFamily="2" charset="-122"/>
              </a:rPr>
              <a:t>R</a:t>
            </a:r>
            <a:r>
              <a:rPr sz="1875" b="1" spc="30" baseline="-18000" dirty="0">
                <a:latin typeface="宋体" panose="02010600030101010101" pitchFamily="2" charset="-122"/>
                <a:cs typeface="宋体" panose="02010600030101010101" pitchFamily="2" charset="-122"/>
              </a:rPr>
              <a:t>1	</a:t>
            </a:r>
            <a:r>
              <a:rPr sz="1950" b="1" spc="25" dirty="0">
                <a:latin typeface="宋体" panose="02010600030101010101" pitchFamily="2" charset="-122"/>
                <a:cs typeface="宋体" panose="02010600030101010101" pitchFamily="2" charset="-122"/>
              </a:rPr>
              <a:t>{R.s=R</a:t>
            </a:r>
            <a:r>
              <a:rPr sz="1875" b="1" spc="37" baseline="-18000" dirty="0">
                <a:latin typeface="宋体" panose="02010600030101010101" pitchFamily="2" charset="-122"/>
                <a:cs typeface="宋体" panose="02010600030101010101" pitchFamily="2" charset="-122"/>
              </a:rPr>
              <a:t>1</a:t>
            </a:r>
            <a:r>
              <a:rPr sz="1950" b="1" spc="25" dirty="0">
                <a:latin typeface="宋体" panose="02010600030101010101" pitchFamily="2" charset="-122"/>
                <a:cs typeface="宋体" panose="02010600030101010101" pitchFamily="2" charset="-122"/>
              </a:rPr>
              <a:t>.s}</a:t>
            </a:r>
            <a:endParaRPr sz="1950">
              <a:latin typeface="宋体" panose="02010600030101010101" pitchFamily="2" charset="-122"/>
              <a:cs typeface="宋体" panose="02010600030101010101" pitchFamily="2" charset="-122"/>
            </a:endParaRPr>
          </a:p>
          <a:p>
            <a:pPr marL="91440">
              <a:lnSpc>
                <a:spcPts val="2215"/>
              </a:lnSpc>
              <a:spcBef>
                <a:spcPts val="1575"/>
              </a:spcBef>
              <a:tabLst>
                <a:tab pos="709930" algn="l"/>
              </a:tabLst>
            </a:pPr>
            <a:r>
              <a:rPr sz="1950" b="1" spc="30" dirty="0">
                <a:latin typeface="宋体" panose="02010600030101010101" pitchFamily="2" charset="-122"/>
                <a:cs typeface="宋体" panose="02010600030101010101" pitchFamily="2" charset="-122"/>
              </a:rPr>
              <a:t>R</a:t>
            </a:r>
            <a:r>
              <a:rPr sz="1950" b="1" i="1" spc="30" dirty="0">
                <a:latin typeface="Symbol" panose="05050102010706020507"/>
                <a:cs typeface="Symbol" panose="05050102010706020507"/>
              </a:rPr>
              <a:t></a:t>
            </a:r>
            <a:r>
              <a:rPr sz="1950" spc="30" dirty="0">
                <a:latin typeface="Times New Roman" panose="02020603050405020304"/>
                <a:cs typeface="Times New Roman" panose="02020603050405020304"/>
              </a:rPr>
              <a:t>	</a:t>
            </a:r>
            <a:r>
              <a:rPr sz="1950" b="1" spc="25" dirty="0">
                <a:latin typeface="宋体" panose="02010600030101010101" pitchFamily="2" charset="-122"/>
                <a:cs typeface="宋体" panose="02010600030101010101" pitchFamily="2" charset="-122"/>
              </a:rPr>
              <a:t>{R.s=R.i}</a:t>
            </a:r>
            <a:endParaRPr sz="1950">
              <a:latin typeface="宋体" panose="02010600030101010101" pitchFamily="2" charset="-122"/>
              <a:cs typeface="宋体" panose="02010600030101010101" pitchFamily="2" charset="-122"/>
            </a:endParaRPr>
          </a:p>
        </p:txBody>
      </p:sp>
      <p:sp>
        <p:nvSpPr>
          <p:cNvPr id="10" name="object 10"/>
          <p:cNvSpPr/>
          <p:nvPr/>
        </p:nvSpPr>
        <p:spPr>
          <a:xfrm>
            <a:off x="3900487" y="4918075"/>
            <a:ext cx="723900" cy="457200"/>
          </a:xfrm>
          <a:custGeom>
            <a:avLst/>
            <a:gdLst/>
            <a:ahLst/>
            <a:cxnLst/>
            <a:rect l="l" t="t" r="r" b="b"/>
            <a:pathLst>
              <a:path w="723900" h="457200">
                <a:moveTo>
                  <a:pt x="723900" y="0"/>
                </a:moveTo>
                <a:lnTo>
                  <a:pt x="0" y="457200"/>
                </a:lnTo>
              </a:path>
            </a:pathLst>
          </a:custGeom>
          <a:ln w="9525">
            <a:solidFill>
              <a:srgbClr val="000000"/>
            </a:solidFill>
          </a:ln>
        </p:spPr>
        <p:txBody>
          <a:bodyPr wrap="square" lIns="0" tIns="0" rIns="0" bIns="0" rtlCol="0"/>
          <a:lstStyle/>
          <a:p/>
        </p:txBody>
      </p:sp>
      <p:sp>
        <p:nvSpPr>
          <p:cNvPr id="11" name="object 11"/>
          <p:cNvSpPr/>
          <p:nvPr/>
        </p:nvSpPr>
        <p:spPr>
          <a:xfrm>
            <a:off x="4624387" y="4918075"/>
            <a:ext cx="723900" cy="457200"/>
          </a:xfrm>
          <a:custGeom>
            <a:avLst/>
            <a:gdLst/>
            <a:ahLst/>
            <a:cxnLst/>
            <a:rect l="l" t="t" r="r" b="b"/>
            <a:pathLst>
              <a:path w="723900" h="457200">
                <a:moveTo>
                  <a:pt x="0" y="0"/>
                </a:moveTo>
                <a:lnTo>
                  <a:pt x="723900" y="457200"/>
                </a:lnTo>
              </a:path>
            </a:pathLst>
          </a:custGeom>
          <a:ln w="9525">
            <a:solidFill>
              <a:srgbClr val="000000"/>
            </a:solidFill>
          </a:ln>
        </p:spPr>
        <p:txBody>
          <a:bodyPr wrap="square" lIns="0" tIns="0" rIns="0" bIns="0" rtlCol="0"/>
          <a:lstStyle/>
          <a:p/>
        </p:txBody>
      </p:sp>
      <p:sp>
        <p:nvSpPr>
          <p:cNvPr id="12" name="object 12"/>
          <p:cNvSpPr txBox="1"/>
          <p:nvPr/>
        </p:nvSpPr>
        <p:spPr>
          <a:xfrm>
            <a:off x="5414327" y="6347670"/>
            <a:ext cx="159385" cy="384175"/>
          </a:xfrm>
          <a:prstGeom prst="rect">
            <a:avLst/>
          </a:prstGeom>
        </p:spPr>
        <p:txBody>
          <a:bodyPr vert="horz" wrap="square" lIns="0" tIns="12700" rIns="0" bIns="0" rtlCol="0">
            <a:spAutoFit/>
          </a:bodyPr>
          <a:lstStyle/>
          <a:p>
            <a:pPr marL="12700">
              <a:lnSpc>
                <a:spcPct val="100000"/>
              </a:lnSpc>
              <a:spcBef>
                <a:spcPts val="100"/>
              </a:spcBef>
            </a:pPr>
            <a:r>
              <a:rPr sz="2350" b="1" i="1" spc="20" dirty="0">
                <a:latin typeface="Symbol" panose="05050102010706020507"/>
                <a:cs typeface="Symbol" panose="05050102010706020507"/>
              </a:rPr>
              <a:t></a:t>
            </a:r>
            <a:endParaRPr sz="2350">
              <a:latin typeface="Symbol" panose="05050102010706020507"/>
              <a:cs typeface="Symbol" panose="05050102010706020507"/>
            </a:endParaRPr>
          </a:p>
        </p:txBody>
      </p:sp>
      <p:sp>
        <p:nvSpPr>
          <p:cNvPr id="13" name="object 13"/>
          <p:cNvSpPr/>
          <p:nvPr/>
        </p:nvSpPr>
        <p:spPr>
          <a:xfrm>
            <a:off x="5500687" y="5680074"/>
            <a:ext cx="0" cy="685800"/>
          </a:xfrm>
          <a:custGeom>
            <a:avLst/>
            <a:gdLst/>
            <a:ahLst/>
            <a:cxnLst/>
            <a:rect l="l" t="t" r="r" b="b"/>
            <a:pathLst>
              <a:path h="685800">
                <a:moveTo>
                  <a:pt x="0" y="0"/>
                </a:moveTo>
                <a:lnTo>
                  <a:pt x="1" y="685800"/>
                </a:lnTo>
              </a:path>
            </a:pathLst>
          </a:custGeom>
          <a:ln w="9525">
            <a:solidFill>
              <a:srgbClr val="000000"/>
            </a:solidFill>
          </a:ln>
        </p:spPr>
        <p:txBody>
          <a:bodyPr wrap="square" lIns="0" tIns="0" rIns="0" bIns="0" rtlCol="0"/>
          <a:lstStyle/>
          <a:p/>
        </p:txBody>
      </p:sp>
      <p:sp>
        <p:nvSpPr>
          <p:cNvPr id="14" name="object 14"/>
          <p:cNvSpPr txBox="1"/>
          <p:nvPr/>
        </p:nvSpPr>
        <p:spPr>
          <a:xfrm>
            <a:off x="3674427" y="5243067"/>
            <a:ext cx="612775" cy="452120"/>
          </a:xfrm>
          <a:prstGeom prst="rect">
            <a:avLst/>
          </a:prstGeom>
        </p:spPr>
        <p:txBody>
          <a:bodyPr vert="horz" wrap="square" lIns="0" tIns="12700" rIns="0" bIns="0" rtlCol="0">
            <a:spAutoFit/>
          </a:bodyPr>
          <a:lstStyle/>
          <a:p>
            <a:pPr marL="12700">
              <a:lnSpc>
                <a:spcPct val="100000"/>
              </a:lnSpc>
              <a:spcBef>
                <a:spcPts val="100"/>
              </a:spcBef>
            </a:pPr>
            <a:r>
              <a:rPr sz="3600" b="1" baseline="-5000" dirty="0">
                <a:latin typeface="Times New Roman" panose="02020603050405020304"/>
                <a:cs typeface="Times New Roman" panose="02020603050405020304"/>
              </a:rPr>
              <a:t>X </a:t>
            </a:r>
            <a:r>
              <a:rPr sz="2800" b="1" dirty="0">
                <a:solidFill>
                  <a:srgbClr val="0000FF"/>
                </a:solidFill>
                <a:latin typeface="Times New Roman" panose="02020603050405020304"/>
                <a:cs typeface="Times New Roman" panose="02020603050405020304"/>
              </a:rPr>
              <a:t>.</a:t>
            </a:r>
            <a:r>
              <a:rPr sz="2800" b="1" spc="-40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15" name="object 15"/>
          <p:cNvSpPr txBox="1"/>
          <p:nvPr/>
        </p:nvSpPr>
        <p:spPr>
          <a:xfrm>
            <a:off x="5046027" y="5243067"/>
            <a:ext cx="101917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i </a:t>
            </a:r>
            <a:r>
              <a:rPr sz="3600" b="1" baseline="-5000" dirty="0">
                <a:latin typeface="Times New Roman" panose="02020603050405020304"/>
                <a:cs typeface="Times New Roman" panose="02020603050405020304"/>
              </a:rPr>
              <a:t>R </a:t>
            </a:r>
            <a:r>
              <a:rPr sz="2800" b="1" dirty="0">
                <a:solidFill>
                  <a:srgbClr val="0000FF"/>
                </a:solidFill>
                <a:latin typeface="Times New Roman" panose="02020603050405020304"/>
                <a:cs typeface="Times New Roman" panose="02020603050405020304"/>
              </a:rPr>
              <a:t>.</a:t>
            </a:r>
            <a:r>
              <a:rPr sz="2800" b="1" spc="-21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16" name="object 16"/>
          <p:cNvSpPr/>
          <p:nvPr/>
        </p:nvSpPr>
        <p:spPr>
          <a:xfrm>
            <a:off x="3973682" y="5680074"/>
            <a:ext cx="1078865" cy="233679"/>
          </a:xfrm>
          <a:custGeom>
            <a:avLst/>
            <a:gdLst/>
            <a:ahLst/>
            <a:cxnLst/>
            <a:rect l="l" t="t" r="r" b="b"/>
            <a:pathLst>
              <a:path w="1078864" h="233679">
                <a:moveTo>
                  <a:pt x="9185" y="19982"/>
                </a:moveTo>
                <a:lnTo>
                  <a:pt x="0" y="22498"/>
                </a:lnTo>
                <a:lnTo>
                  <a:pt x="2994" y="33433"/>
                </a:lnTo>
                <a:lnTo>
                  <a:pt x="7311" y="44654"/>
                </a:lnTo>
                <a:lnTo>
                  <a:pt x="35807" y="86986"/>
                </a:lnTo>
                <a:lnTo>
                  <a:pt x="80818" y="125206"/>
                </a:lnTo>
                <a:lnTo>
                  <a:pt x="140208" y="158627"/>
                </a:lnTo>
                <a:lnTo>
                  <a:pt x="212115" y="186707"/>
                </a:lnTo>
                <a:lnTo>
                  <a:pt x="252192" y="198548"/>
                </a:lnTo>
                <a:lnTo>
                  <a:pt x="294714" y="208810"/>
                </a:lnTo>
                <a:lnTo>
                  <a:pt x="339453" y="217407"/>
                </a:lnTo>
                <a:lnTo>
                  <a:pt x="386177" y="224250"/>
                </a:lnTo>
                <a:lnTo>
                  <a:pt x="434656" y="229250"/>
                </a:lnTo>
                <a:lnTo>
                  <a:pt x="484658" y="232317"/>
                </a:lnTo>
                <a:lnTo>
                  <a:pt x="535953" y="233361"/>
                </a:lnTo>
                <a:lnTo>
                  <a:pt x="590725" y="232181"/>
                </a:lnTo>
                <a:lnTo>
                  <a:pt x="643929" y="228708"/>
                </a:lnTo>
                <a:lnTo>
                  <a:pt x="688188" y="223838"/>
                </a:lnTo>
                <a:lnTo>
                  <a:pt x="536147" y="223838"/>
                </a:lnTo>
                <a:lnTo>
                  <a:pt x="485240" y="222810"/>
                </a:lnTo>
                <a:lnTo>
                  <a:pt x="435631" y="219775"/>
                </a:lnTo>
                <a:lnTo>
                  <a:pt x="387557" y="214825"/>
                </a:lnTo>
                <a:lnTo>
                  <a:pt x="341250" y="208053"/>
                </a:lnTo>
                <a:lnTo>
                  <a:pt x="296948" y="199551"/>
                </a:lnTo>
                <a:lnTo>
                  <a:pt x="254890" y="189413"/>
                </a:lnTo>
                <a:lnTo>
                  <a:pt x="215311" y="177734"/>
                </a:lnTo>
                <a:lnTo>
                  <a:pt x="178451" y="164613"/>
                </a:lnTo>
                <a:lnTo>
                  <a:pt x="113841" y="134445"/>
                </a:lnTo>
                <a:lnTo>
                  <a:pt x="62966" y="99772"/>
                </a:lnTo>
                <a:lnTo>
                  <a:pt x="27713" y="61566"/>
                </a:lnTo>
                <a:lnTo>
                  <a:pt x="27199" y="60921"/>
                </a:lnTo>
                <a:lnTo>
                  <a:pt x="16193" y="41216"/>
                </a:lnTo>
                <a:lnTo>
                  <a:pt x="12181" y="30917"/>
                </a:lnTo>
                <a:lnTo>
                  <a:pt x="9185" y="19982"/>
                </a:lnTo>
                <a:close/>
              </a:path>
              <a:path w="1078864" h="233679">
                <a:moveTo>
                  <a:pt x="1033496" y="75831"/>
                </a:moveTo>
                <a:lnTo>
                  <a:pt x="1002638" y="105074"/>
                </a:lnTo>
                <a:lnTo>
                  <a:pt x="945889" y="141105"/>
                </a:lnTo>
                <a:lnTo>
                  <a:pt x="874113" y="171865"/>
                </a:lnTo>
                <a:lnTo>
                  <a:pt x="833274" y="184951"/>
                </a:lnTo>
                <a:lnTo>
                  <a:pt x="789504" y="196346"/>
                </a:lnTo>
                <a:lnTo>
                  <a:pt x="743070" y="205931"/>
                </a:lnTo>
                <a:lnTo>
                  <a:pt x="694248" y="213589"/>
                </a:lnTo>
                <a:lnTo>
                  <a:pt x="643308" y="219203"/>
                </a:lnTo>
                <a:lnTo>
                  <a:pt x="590519" y="222658"/>
                </a:lnTo>
                <a:lnTo>
                  <a:pt x="536147" y="223838"/>
                </a:lnTo>
                <a:lnTo>
                  <a:pt x="688188" y="223838"/>
                </a:lnTo>
                <a:lnTo>
                  <a:pt x="744546" y="215341"/>
                </a:lnTo>
                <a:lnTo>
                  <a:pt x="791428" y="205674"/>
                </a:lnTo>
                <a:lnTo>
                  <a:pt x="835673" y="194169"/>
                </a:lnTo>
                <a:lnTo>
                  <a:pt x="877017" y="180936"/>
                </a:lnTo>
                <a:lnTo>
                  <a:pt x="915197" y="166085"/>
                </a:lnTo>
                <a:lnTo>
                  <a:pt x="949949" y="149721"/>
                </a:lnTo>
                <a:lnTo>
                  <a:pt x="1008127" y="112859"/>
                </a:lnTo>
                <a:lnTo>
                  <a:pt x="1041196" y="81529"/>
                </a:lnTo>
                <a:lnTo>
                  <a:pt x="1043995" y="76369"/>
                </a:lnTo>
                <a:lnTo>
                  <a:pt x="1033211" y="76369"/>
                </a:lnTo>
                <a:lnTo>
                  <a:pt x="1033496" y="75831"/>
                </a:lnTo>
                <a:close/>
              </a:path>
              <a:path w="1078864" h="233679">
                <a:moveTo>
                  <a:pt x="1075893" y="57246"/>
                </a:moveTo>
                <a:lnTo>
                  <a:pt x="1043367" y="57246"/>
                </a:lnTo>
                <a:lnTo>
                  <a:pt x="1051778" y="61714"/>
                </a:lnTo>
                <a:lnTo>
                  <a:pt x="1046063" y="72474"/>
                </a:lnTo>
                <a:lnTo>
                  <a:pt x="1078814" y="84716"/>
                </a:lnTo>
                <a:lnTo>
                  <a:pt x="1075893" y="57246"/>
                </a:lnTo>
                <a:close/>
              </a:path>
              <a:path w="1078864" h="233679">
                <a:moveTo>
                  <a:pt x="1033913" y="75377"/>
                </a:moveTo>
                <a:lnTo>
                  <a:pt x="1033496" y="75831"/>
                </a:lnTo>
                <a:lnTo>
                  <a:pt x="1033211" y="76369"/>
                </a:lnTo>
                <a:lnTo>
                  <a:pt x="1033913" y="75377"/>
                </a:lnTo>
                <a:close/>
              </a:path>
              <a:path w="1078864" h="233679">
                <a:moveTo>
                  <a:pt x="1044522" y="75377"/>
                </a:moveTo>
                <a:lnTo>
                  <a:pt x="1033913" y="75377"/>
                </a:lnTo>
                <a:lnTo>
                  <a:pt x="1033211" y="76369"/>
                </a:lnTo>
                <a:lnTo>
                  <a:pt x="1043995" y="76369"/>
                </a:lnTo>
                <a:lnTo>
                  <a:pt x="1044522" y="75377"/>
                </a:lnTo>
                <a:close/>
              </a:path>
              <a:path w="1078864" h="233679">
                <a:moveTo>
                  <a:pt x="1037065" y="69111"/>
                </a:moveTo>
                <a:lnTo>
                  <a:pt x="1033496" y="75831"/>
                </a:lnTo>
                <a:lnTo>
                  <a:pt x="1033913" y="75377"/>
                </a:lnTo>
                <a:lnTo>
                  <a:pt x="1044522" y="75377"/>
                </a:lnTo>
                <a:lnTo>
                  <a:pt x="1046063" y="72474"/>
                </a:lnTo>
                <a:lnTo>
                  <a:pt x="1037065" y="69111"/>
                </a:lnTo>
                <a:close/>
              </a:path>
              <a:path w="1078864" h="233679">
                <a:moveTo>
                  <a:pt x="1043367" y="57246"/>
                </a:moveTo>
                <a:lnTo>
                  <a:pt x="1037065" y="69111"/>
                </a:lnTo>
                <a:lnTo>
                  <a:pt x="1046063" y="72474"/>
                </a:lnTo>
                <a:lnTo>
                  <a:pt x="1051778" y="61714"/>
                </a:lnTo>
                <a:lnTo>
                  <a:pt x="1043367" y="57246"/>
                </a:lnTo>
                <a:close/>
              </a:path>
              <a:path w="1078864" h="233679">
                <a:moveTo>
                  <a:pt x="1069806" y="0"/>
                </a:moveTo>
                <a:lnTo>
                  <a:pt x="1007437" y="58036"/>
                </a:lnTo>
                <a:lnTo>
                  <a:pt x="1037065" y="69111"/>
                </a:lnTo>
                <a:lnTo>
                  <a:pt x="1043367" y="57246"/>
                </a:lnTo>
                <a:lnTo>
                  <a:pt x="1075893" y="57246"/>
                </a:lnTo>
                <a:lnTo>
                  <a:pt x="1069806" y="0"/>
                </a:lnTo>
                <a:close/>
              </a:path>
              <a:path w="1078864" h="233679">
                <a:moveTo>
                  <a:pt x="27199" y="60921"/>
                </a:moveTo>
                <a:lnTo>
                  <a:pt x="27632" y="61566"/>
                </a:lnTo>
                <a:lnTo>
                  <a:pt x="27438" y="61221"/>
                </a:lnTo>
                <a:lnTo>
                  <a:pt x="27199" y="60921"/>
                </a:lnTo>
                <a:close/>
              </a:path>
              <a:path w="1078864" h="233679">
                <a:moveTo>
                  <a:pt x="27438" y="61221"/>
                </a:moveTo>
                <a:lnTo>
                  <a:pt x="27632" y="61566"/>
                </a:lnTo>
                <a:lnTo>
                  <a:pt x="27438" y="61221"/>
                </a:lnTo>
                <a:close/>
              </a:path>
              <a:path w="1078864" h="233679">
                <a:moveTo>
                  <a:pt x="27270" y="60921"/>
                </a:moveTo>
                <a:lnTo>
                  <a:pt x="27438" y="61221"/>
                </a:lnTo>
                <a:lnTo>
                  <a:pt x="27270" y="60921"/>
                </a:lnTo>
                <a:close/>
              </a:path>
            </a:pathLst>
          </a:custGeom>
          <a:solidFill>
            <a:srgbClr val="0000FF"/>
          </a:solidFill>
        </p:spPr>
        <p:txBody>
          <a:bodyPr wrap="square" lIns="0" tIns="0" rIns="0" bIns="0" rtlCol="0"/>
          <a:lstStyle/>
          <a:p/>
        </p:txBody>
      </p:sp>
      <p:sp>
        <p:nvSpPr>
          <p:cNvPr id="17" name="object 17"/>
          <p:cNvSpPr/>
          <p:nvPr/>
        </p:nvSpPr>
        <p:spPr>
          <a:xfrm>
            <a:off x="5192852" y="5680074"/>
            <a:ext cx="541655" cy="157480"/>
          </a:xfrm>
          <a:custGeom>
            <a:avLst/>
            <a:gdLst/>
            <a:ahLst/>
            <a:cxnLst/>
            <a:rect l="l" t="t" r="r" b="b"/>
            <a:pathLst>
              <a:path w="541654" h="157479">
                <a:moveTo>
                  <a:pt x="9246" y="13017"/>
                </a:moveTo>
                <a:lnTo>
                  <a:pt x="0" y="15303"/>
                </a:lnTo>
                <a:lnTo>
                  <a:pt x="3633" y="30004"/>
                </a:lnTo>
                <a:lnTo>
                  <a:pt x="3804" y="30464"/>
                </a:lnTo>
                <a:lnTo>
                  <a:pt x="28381" y="71755"/>
                </a:lnTo>
                <a:lnTo>
                  <a:pt x="70725" y="106856"/>
                </a:lnTo>
                <a:lnTo>
                  <a:pt x="106982" y="125781"/>
                </a:lnTo>
                <a:lnTo>
                  <a:pt x="148565" y="140653"/>
                </a:lnTo>
                <a:lnTo>
                  <a:pt x="194562" y="151032"/>
                </a:lnTo>
                <a:lnTo>
                  <a:pt x="244055" y="156455"/>
                </a:lnTo>
                <a:lnTo>
                  <a:pt x="269828" y="157160"/>
                </a:lnTo>
                <a:lnTo>
                  <a:pt x="297338" y="156373"/>
                </a:lnTo>
                <a:lnTo>
                  <a:pt x="324074" y="154048"/>
                </a:lnTo>
                <a:lnTo>
                  <a:pt x="349890" y="150260"/>
                </a:lnTo>
                <a:lnTo>
                  <a:pt x="362435" y="147639"/>
                </a:lnTo>
                <a:lnTo>
                  <a:pt x="270085" y="147639"/>
                </a:lnTo>
                <a:lnTo>
                  <a:pt x="244831" y="146962"/>
                </a:lnTo>
                <a:lnTo>
                  <a:pt x="196388" y="141684"/>
                </a:lnTo>
                <a:lnTo>
                  <a:pt x="151485" y="131587"/>
                </a:lnTo>
                <a:lnTo>
                  <a:pt x="111074" y="117180"/>
                </a:lnTo>
                <a:lnTo>
                  <a:pt x="76100" y="98993"/>
                </a:lnTo>
                <a:lnTo>
                  <a:pt x="35871" y="65870"/>
                </a:lnTo>
                <a:lnTo>
                  <a:pt x="18499" y="40754"/>
                </a:lnTo>
                <a:lnTo>
                  <a:pt x="18139" y="40151"/>
                </a:lnTo>
                <a:lnTo>
                  <a:pt x="12883" y="27481"/>
                </a:lnTo>
                <a:lnTo>
                  <a:pt x="12703" y="27125"/>
                </a:lnTo>
                <a:lnTo>
                  <a:pt x="12649" y="26783"/>
                </a:lnTo>
                <a:lnTo>
                  <a:pt x="9246" y="13017"/>
                </a:lnTo>
                <a:close/>
              </a:path>
              <a:path w="541654" h="157479">
                <a:moveTo>
                  <a:pt x="500396" y="69755"/>
                </a:moveTo>
                <a:lnTo>
                  <a:pt x="456187" y="103539"/>
                </a:lnTo>
                <a:lnTo>
                  <a:pt x="417382" y="121874"/>
                </a:lnTo>
                <a:lnTo>
                  <a:pt x="372704" y="135762"/>
                </a:lnTo>
                <a:lnTo>
                  <a:pt x="323245" y="144559"/>
                </a:lnTo>
                <a:lnTo>
                  <a:pt x="270085" y="147639"/>
                </a:lnTo>
                <a:lnTo>
                  <a:pt x="362435" y="147639"/>
                </a:lnTo>
                <a:lnTo>
                  <a:pt x="420508" y="130872"/>
                </a:lnTo>
                <a:lnTo>
                  <a:pt x="460580" y="111990"/>
                </a:lnTo>
                <a:lnTo>
                  <a:pt x="493817" y="88993"/>
                </a:lnTo>
                <a:lnTo>
                  <a:pt x="510118" y="71622"/>
                </a:lnTo>
                <a:lnTo>
                  <a:pt x="507506" y="70504"/>
                </a:lnTo>
                <a:lnTo>
                  <a:pt x="500019" y="70504"/>
                </a:lnTo>
                <a:lnTo>
                  <a:pt x="500396" y="69755"/>
                </a:lnTo>
                <a:close/>
              </a:path>
              <a:path w="541654" h="157479">
                <a:moveTo>
                  <a:pt x="539773" y="56237"/>
                </a:moveTo>
                <a:lnTo>
                  <a:pt x="507198" y="56237"/>
                </a:lnTo>
                <a:lnTo>
                  <a:pt x="515706" y="60519"/>
                </a:lnTo>
                <a:lnTo>
                  <a:pt x="510118" y="71622"/>
                </a:lnTo>
                <a:lnTo>
                  <a:pt x="541482" y="85044"/>
                </a:lnTo>
                <a:lnTo>
                  <a:pt x="539773" y="56237"/>
                </a:lnTo>
                <a:close/>
              </a:path>
              <a:path w="541654" h="157479">
                <a:moveTo>
                  <a:pt x="507198" y="56237"/>
                </a:moveTo>
                <a:lnTo>
                  <a:pt x="501346" y="67867"/>
                </a:lnTo>
                <a:lnTo>
                  <a:pt x="510118" y="71622"/>
                </a:lnTo>
                <a:lnTo>
                  <a:pt x="515706" y="60519"/>
                </a:lnTo>
                <a:lnTo>
                  <a:pt x="507198" y="56237"/>
                </a:lnTo>
                <a:close/>
              </a:path>
              <a:path w="541654" h="157479">
                <a:moveTo>
                  <a:pt x="501008" y="69177"/>
                </a:moveTo>
                <a:lnTo>
                  <a:pt x="500396" y="69755"/>
                </a:lnTo>
                <a:lnTo>
                  <a:pt x="500019" y="70504"/>
                </a:lnTo>
                <a:lnTo>
                  <a:pt x="501008" y="69177"/>
                </a:lnTo>
                <a:close/>
              </a:path>
              <a:path w="541654" h="157479">
                <a:moveTo>
                  <a:pt x="504406" y="69177"/>
                </a:moveTo>
                <a:lnTo>
                  <a:pt x="501008" y="69177"/>
                </a:lnTo>
                <a:lnTo>
                  <a:pt x="500019" y="70504"/>
                </a:lnTo>
                <a:lnTo>
                  <a:pt x="507506" y="70504"/>
                </a:lnTo>
                <a:lnTo>
                  <a:pt x="504406" y="69177"/>
                </a:lnTo>
                <a:close/>
              </a:path>
              <a:path w="541654" h="157479">
                <a:moveTo>
                  <a:pt x="501346" y="67867"/>
                </a:moveTo>
                <a:lnTo>
                  <a:pt x="500396" y="69755"/>
                </a:lnTo>
                <a:lnTo>
                  <a:pt x="501008" y="69177"/>
                </a:lnTo>
                <a:lnTo>
                  <a:pt x="504406" y="69177"/>
                </a:lnTo>
                <a:lnTo>
                  <a:pt x="501346" y="67867"/>
                </a:lnTo>
                <a:close/>
              </a:path>
              <a:path w="541654" h="157479">
                <a:moveTo>
                  <a:pt x="536436" y="0"/>
                </a:moveTo>
                <a:lnTo>
                  <a:pt x="471427" y="55063"/>
                </a:lnTo>
                <a:lnTo>
                  <a:pt x="501346" y="67867"/>
                </a:lnTo>
                <a:lnTo>
                  <a:pt x="507198" y="56237"/>
                </a:lnTo>
                <a:lnTo>
                  <a:pt x="539773" y="56237"/>
                </a:lnTo>
                <a:lnTo>
                  <a:pt x="536436" y="0"/>
                </a:lnTo>
                <a:close/>
              </a:path>
              <a:path w="541654" h="157479">
                <a:moveTo>
                  <a:pt x="18139" y="40151"/>
                </a:moveTo>
                <a:lnTo>
                  <a:pt x="18444" y="40754"/>
                </a:lnTo>
                <a:lnTo>
                  <a:pt x="18315" y="40446"/>
                </a:lnTo>
                <a:lnTo>
                  <a:pt x="18139" y="40151"/>
                </a:lnTo>
                <a:close/>
              </a:path>
              <a:path w="541654" h="157479">
                <a:moveTo>
                  <a:pt x="18315" y="40446"/>
                </a:moveTo>
                <a:lnTo>
                  <a:pt x="18444" y="40754"/>
                </a:lnTo>
                <a:lnTo>
                  <a:pt x="18315" y="40446"/>
                </a:lnTo>
                <a:close/>
              </a:path>
              <a:path w="541654" h="157479">
                <a:moveTo>
                  <a:pt x="18191" y="40151"/>
                </a:moveTo>
                <a:lnTo>
                  <a:pt x="18315" y="40446"/>
                </a:lnTo>
                <a:lnTo>
                  <a:pt x="18191" y="40151"/>
                </a:lnTo>
                <a:close/>
              </a:path>
              <a:path w="541654" h="157479">
                <a:moveTo>
                  <a:pt x="12590" y="26783"/>
                </a:moveTo>
                <a:lnTo>
                  <a:pt x="12821" y="27481"/>
                </a:lnTo>
                <a:lnTo>
                  <a:pt x="12733" y="27125"/>
                </a:lnTo>
                <a:lnTo>
                  <a:pt x="12590" y="26783"/>
                </a:lnTo>
                <a:close/>
              </a:path>
              <a:path w="541654" h="157479">
                <a:moveTo>
                  <a:pt x="12733" y="27125"/>
                </a:moveTo>
                <a:lnTo>
                  <a:pt x="12821" y="27481"/>
                </a:lnTo>
                <a:lnTo>
                  <a:pt x="12733" y="27125"/>
                </a:lnTo>
                <a:close/>
              </a:path>
              <a:path w="541654" h="157479">
                <a:moveTo>
                  <a:pt x="12649" y="26783"/>
                </a:moveTo>
                <a:lnTo>
                  <a:pt x="12733" y="27125"/>
                </a:lnTo>
                <a:lnTo>
                  <a:pt x="12649" y="26783"/>
                </a:lnTo>
                <a:close/>
              </a:path>
            </a:pathLst>
          </a:custGeom>
          <a:solidFill>
            <a:srgbClr val="0000FF"/>
          </a:solidFill>
        </p:spPr>
        <p:txBody>
          <a:bodyPr wrap="square" lIns="0" tIns="0" rIns="0" bIns="0" rtlCol="0"/>
          <a:lstStyle/>
          <a:p/>
        </p:txBody>
      </p:sp>
      <p:sp>
        <p:nvSpPr>
          <p:cNvPr id="18" name="object 18"/>
          <p:cNvSpPr txBox="1"/>
          <p:nvPr/>
        </p:nvSpPr>
        <p:spPr>
          <a:xfrm>
            <a:off x="4599941" y="4481067"/>
            <a:ext cx="678180" cy="452120"/>
          </a:xfrm>
          <a:prstGeom prst="rect">
            <a:avLst/>
          </a:prstGeom>
        </p:spPr>
        <p:txBody>
          <a:bodyPr vert="horz" wrap="square" lIns="0" tIns="12700" rIns="0" bIns="0" rtlCol="0">
            <a:spAutoFit/>
          </a:bodyPr>
          <a:lstStyle/>
          <a:p>
            <a:pPr marL="12700">
              <a:lnSpc>
                <a:spcPct val="100000"/>
              </a:lnSpc>
              <a:spcBef>
                <a:spcPts val="100"/>
              </a:spcBef>
            </a:pPr>
            <a:r>
              <a:rPr sz="3600" b="1" baseline="1000" dirty="0">
                <a:latin typeface="Times New Roman" panose="02020603050405020304"/>
                <a:cs typeface="Times New Roman" panose="02020603050405020304"/>
              </a:rPr>
              <a:t>A </a:t>
            </a:r>
            <a:r>
              <a:rPr sz="2800" b="1" dirty="0">
                <a:solidFill>
                  <a:srgbClr val="0000FF"/>
                </a:solidFill>
                <a:latin typeface="Times New Roman" panose="02020603050405020304"/>
                <a:cs typeface="Times New Roman" panose="02020603050405020304"/>
              </a:rPr>
              <a:t>.</a:t>
            </a:r>
            <a:r>
              <a:rPr sz="2800" b="1" spc="10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19" name="object 19"/>
          <p:cNvSpPr/>
          <p:nvPr/>
        </p:nvSpPr>
        <p:spPr>
          <a:xfrm>
            <a:off x="4967287" y="4918075"/>
            <a:ext cx="765175" cy="537845"/>
          </a:xfrm>
          <a:custGeom>
            <a:avLst/>
            <a:gdLst/>
            <a:ahLst/>
            <a:cxnLst/>
            <a:rect l="l" t="t" r="r" b="b"/>
            <a:pathLst>
              <a:path w="765175" h="537845">
                <a:moveTo>
                  <a:pt x="65156" y="39796"/>
                </a:moveTo>
                <a:lnTo>
                  <a:pt x="59694" y="47599"/>
                </a:lnTo>
                <a:lnTo>
                  <a:pt x="759269" y="537301"/>
                </a:lnTo>
                <a:lnTo>
                  <a:pt x="764731" y="529498"/>
                </a:lnTo>
                <a:lnTo>
                  <a:pt x="65156" y="39796"/>
                </a:lnTo>
                <a:close/>
              </a:path>
              <a:path w="765175" h="537845">
                <a:moveTo>
                  <a:pt x="0" y="0"/>
                </a:moveTo>
                <a:lnTo>
                  <a:pt x="40576" y="74910"/>
                </a:lnTo>
                <a:lnTo>
                  <a:pt x="59694" y="47599"/>
                </a:lnTo>
                <a:lnTo>
                  <a:pt x="49289" y="40316"/>
                </a:lnTo>
                <a:lnTo>
                  <a:pt x="54752" y="32513"/>
                </a:lnTo>
                <a:lnTo>
                  <a:pt x="70255" y="32513"/>
                </a:lnTo>
                <a:lnTo>
                  <a:pt x="84274" y="12485"/>
                </a:lnTo>
                <a:lnTo>
                  <a:pt x="0" y="0"/>
                </a:lnTo>
                <a:close/>
              </a:path>
              <a:path w="765175" h="537845">
                <a:moveTo>
                  <a:pt x="54752" y="32513"/>
                </a:moveTo>
                <a:lnTo>
                  <a:pt x="49289" y="40316"/>
                </a:lnTo>
                <a:lnTo>
                  <a:pt x="59694" y="47599"/>
                </a:lnTo>
                <a:lnTo>
                  <a:pt x="65156" y="39796"/>
                </a:lnTo>
                <a:lnTo>
                  <a:pt x="54752" y="32513"/>
                </a:lnTo>
                <a:close/>
              </a:path>
              <a:path w="765175" h="537845">
                <a:moveTo>
                  <a:pt x="70255" y="32513"/>
                </a:moveTo>
                <a:lnTo>
                  <a:pt x="54752" y="32513"/>
                </a:lnTo>
                <a:lnTo>
                  <a:pt x="65156" y="39796"/>
                </a:lnTo>
                <a:lnTo>
                  <a:pt x="70255" y="32513"/>
                </a:lnTo>
                <a:close/>
              </a:path>
            </a:pathLst>
          </a:custGeom>
          <a:solidFill>
            <a:srgbClr val="0000FF"/>
          </a:solidFill>
        </p:spPr>
        <p:txBody>
          <a:bodyPr wrap="square" lIns="0" tIns="0" rIns="0" bIns="0" rtlCol="0"/>
          <a:lstStyle/>
          <a:p/>
        </p:txBody>
      </p:sp>
      <p:sp>
        <p:nvSpPr>
          <p:cNvPr id="20" name="object 20"/>
          <p:cNvSpPr/>
          <p:nvPr/>
        </p:nvSpPr>
        <p:spPr>
          <a:xfrm>
            <a:off x="6186487" y="4267200"/>
            <a:ext cx="571500" cy="457200"/>
          </a:xfrm>
          <a:custGeom>
            <a:avLst/>
            <a:gdLst/>
            <a:ahLst/>
            <a:cxnLst/>
            <a:rect l="l" t="t" r="r" b="b"/>
            <a:pathLst>
              <a:path w="571500" h="457200">
                <a:moveTo>
                  <a:pt x="571500" y="0"/>
                </a:moveTo>
                <a:lnTo>
                  <a:pt x="0" y="457200"/>
                </a:lnTo>
              </a:path>
            </a:pathLst>
          </a:custGeom>
          <a:ln w="9525">
            <a:solidFill>
              <a:srgbClr val="000000"/>
            </a:solidFill>
          </a:ln>
        </p:spPr>
        <p:txBody>
          <a:bodyPr wrap="square" lIns="0" tIns="0" rIns="0" bIns="0" rtlCol="0"/>
          <a:lstStyle/>
          <a:p/>
        </p:txBody>
      </p:sp>
      <p:sp>
        <p:nvSpPr>
          <p:cNvPr id="21" name="object 21"/>
          <p:cNvSpPr/>
          <p:nvPr/>
        </p:nvSpPr>
        <p:spPr>
          <a:xfrm>
            <a:off x="6757987" y="4267200"/>
            <a:ext cx="571500" cy="457200"/>
          </a:xfrm>
          <a:custGeom>
            <a:avLst/>
            <a:gdLst/>
            <a:ahLst/>
            <a:cxnLst/>
            <a:rect l="l" t="t" r="r" b="b"/>
            <a:pathLst>
              <a:path w="571500" h="457200">
                <a:moveTo>
                  <a:pt x="0" y="0"/>
                </a:moveTo>
                <a:lnTo>
                  <a:pt x="571500" y="457200"/>
                </a:lnTo>
              </a:path>
            </a:pathLst>
          </a:custGeom>
          <a:ln w="9525">
            <a:solidFill>
              <a:srgbClr val="000000"/>
            </a:solidFill>
          </a:ln>
        </p:spPr>
        <p:txBody>
          <a:bodyPr wrap="square" lIns="0" tIns="0" rIns="0" bIns="0" rtlCol="0"/>
          <a:lstStyle/>
          <a:p/>
        </p:txBody>
      </p:sp>
      <p:sp>
        <p:nvSpPr>
          <p:cNvPr id="22" name="object 22"/>
          <p:cNvSpPr txBox="1"/>
          <p:nvPr/>
        </p:nvSpPr>
        <p:spPr>
          <a:xfrm>
            <a:off x="8170227" y="6423870"/>
            <a:ext cx="159385" cy="384175"/>
          </a:xfrm>
          <a:prstGeom prst="rect">
            <a:avLst/>
          </a:prstGeom>
        </p:spPr>
        <p:txBody>
          <a:bodyPr vert="horz" wrap="square" lIns="0" tIns="12700" rIns="0" bIns="0" rtlCol="0">
            <a:spAutoFit/>
          </a:bodyPr>
          <a:lstStyle/>
          <a:p>
            <a:pPr marL="12700">
              <a:lnSpc>
                <a:spcPct val="100000"/>
              </a:lnSpc>
              <a:spcBef>
                <a:spcPts val="100"/>
              </a:spcBef>
            </a:pPr>
            <a:r>
              <a:rPr sz="2350" b="1" i="1" spc="20" dirty="0">
                <a:latin typeface="Symbol" panose="05050102010706020507"/>
                <a:cs typeface="Symbol" panose="05050102010706020507"/>
              </a:rPr>
              <a:t></a:t>
            </a:r>
            <a:endParaRPr sz="2350">
              <a:latin typeface="Symbol" panose="05050102010706020507"/>
              <a:cs typeface="Symbol" panose="05050102010706020507"/>
            </a:endParaRPr>
          </a:p>
        </p:txBody>
      </p:sp>
      <p:sp>
        <p:nvSpPr>
          <p:cNvPr id="23" name="object 23"/>
          <p:cNvSpPr/>
          <p:nvPr/>
        </p:nvSpPr>
        <p:spPr>
          <a:xfrm>
            <a:off x="8243887" y="5867400"/>
            <a:ext cx="0" cy="685800"/>
          </a:xfrm>
          <a:custGeom>
            <a:avLst/>
            <a:gdLst/>
            <a:ahLst/>
            <a:cxnLst/>
            <a:rect l="l" t="t" r="r" b="b"/>
            <a:pathLst>
              <a:path h="685800">
                <a:moveTo>
                  <a:pt x="0" y="0"/>
                </a:moveTo>
                <a:lnTo>
                  <a:pt x="1" y="685800"/>
                </a:lnTo>
              </a:path>
            </a:pathLst>
          </a:custGeom>
          <a:ln w="9525">
            <a:solidFill>
              <a:srgbClr val="000000"/>
            </a:solidFill>
          </a:ln>
        </p:spPr>
        <p:txBody>
          <a:bodyPr wrap="square" lIns="0" tIns="0" rIns="0" bIns="0" rtlCol="0"/>
          <a:lstStyle/>
          <a:p/>
        </p:txBody>
      </p:sp>
      <p:sp>
        <p:nvSpPr>
          <p:cNvPr id="24" name="object 24"/>
          <p:cNvSpPr/>
          <p:nvPr/>
        </p:nvSpPr>
        <p:spPr>
          <a:xfrm>
            <a:off x="6334229" y="5029200"/>
            <a:ext cx="709295" cy="233679"/>
          </a:xfrm>
          <a:custGeom>
            <a:avLst/>
            <a:gdLst/>
            <a:ahLst/>
            <a:cxnLst/>
            <a:rect l="l" t="t" r="r" b="b"/>
            <a:pathLst>
              <a:path w="709295" h="233679">
                <a:moveTo>
                  <a:pt x="9317" y="20251"/>
                </a:moveTo>
                <a:lnTo>
                  <a:pt x="0" y="22230"/>
                </a:lnTo>
                <a:lnTo>
                  <a:pt x="4610" y="43925"/>
                </a:lnTo>
                <a:lnTo>
                  <a:pt x="12335" y="65505"/>
                </a:lnTo>
                <a:lnTo>
                  <a:pt x="36178" y="105886"/>
                </a:lnTo>
                <a:lnTo>
                  <a:pt x="70084" y="141932"/>
                </a:lnTo>
                <a:lnTo>
                  <a:pt x="112754" y="172962"/>
                </a:lnTo>
                <a:lnTo>
                  <a:pt x="162949" y="198309"/>
                </a:lnTo>
                <a:lnTo>
                  <a:pt x="219463" y="217294"/>
                </a:lnTo>
                <a:lnTo>
                  <a:pt x="281101" y="229215"/>
                </a:lnTo>
                <a:lnTo>
                  <a:pt x="346669" y="233359"/>
                </a:lnTo>
                <a:lnTo>
                  <a:pt x="382113" y="232180"/>
                </a:lnTo>
                <a:lnTo>
                  <a:pt x="416553" y="228693"/>
                </a:lnTo>
                <a:lnTo>
                  <a:pt x="444987" y="223840"/>
                </a:lnTo>
                <a:lnTo>
                  <a:pt x="346969" y="223840"/>
                </a:lnTo>
                <a:lnTo>
                  <a:pt x="314370" y="222822"/>
                </a:lnTo>
                <a:lnTo>
                  <a:pt x="251828" y="214894"/>
                </a:lnTo>
                <a:lnTo>
                  <a:pt x="193833" y="199721"/>
                </a:lnTo>
                <a:lnTo>
                  <a:pt x="141599" y="178054"/>
                </a:lnTo>
                <a:lnTo>
                  <a:pt x="96330" y="150660"/>
                </a:lnTo>
                <a:lnTo>
                  <a:pt x="59215" y="118325"/>
                </a:lnTo>
                <a:lnTo>
                  <a:pt x="31388" y="81840"/>
                </a:lnTo>
                <a:lnTo>
                  <a:pt x="13926" y="41945"/>
                </a:lnTo>
                <a:lnTo>
                  <a:pt x="9317" y="20251"/>
                </a:lnTo>
                <a:close/>
              </a:path>
              <a:path w="709295" h="233679">
                <a:moveTo>
                  <a:pt x="659270" y="86642"/>
                </a:moveTo>
                <a:lnTo>
                  <a:pt x="628604" y="124256"/>
                </a:lnTo>
                <a:lnTo>
                  <a:pt x="587343" y="157571"/>
                </a:lnTo>
                <a:lnTo>
                  <a:pt x="537164" y="185144"/>
                </a:lnTo>
                <a:lnTo>
                  <a:pt x="479450" y="206009"/>
                </a:lnTo>
                <a:lnTo>
                  <a:pt x="415592" y="219217"/>
                </a:lnTo>
                <a:lnTo>
                  <a:pt x="346969" y="223840"/>
                </a:lnTo>
                <a:lnTo>
                  <a:pt x="444987" y="223840"/>
                </a:lnTo>
                <a:lnTo>
                  <a:pt x="512069" y="205545"/>
                </a:lnTo>
                <a:lnTo>
                  <a:pt x="567524" y="180665"/>
                </a:lnTo>
                <a:lnTo>
                  <a:pt x="614799" y="149256"/>
                </a:lnTo>
                <a:lnTo>
                  <a:pt x="652499" y="112179"/>
                </a:lnTo>
                <a:lnTo>
                  <a:pt x="669376" y="87152"/>
                </a:lnTo>
                <a:lnTo>
                  <a:pt x="659057" y="87152"/>
                </a:lnTo>
                <a:lnTo>
                  <a:pt x="659270" y="86642"/>
                </a:lnTo>
                <a:close/>
              </a:path>
              <a:path w="709295" h="233679">
                <a:moveTo>
                  <a:pt x="659596" y="86191"/>
                </a:moveTo>
                <a:lnTo>
                  <a:pt x="659270" y="86642"/>
                </a:lnTo>
                <a:lnTo>
                  <a:pt x="659057" y="87152"/>
                </a:lnTo>
                <a:lnTo>
                  <a:pt x="659596" y="86191"/>
                </a:lnTo>
                <a:close/>
              </a:path>
              <a:path w="709295" h="233679">
                <a:moveTo>
                  <a:pt x="669777" y="86191"/>
                </a:moveTo>
                <a:lnTo>
                  <a:pt x="659595" y="86192"/>
                </a:lnTo>
                <a:lnTo>
                  <a:pt x="659057" y="87152"/>
                </a:lnTo>
                <a:lnTo>
                  <a:pt x="669376" y="87152"/>
                </a:lnTo>
                <a:lnTo>
                  <a:pt x="669777" y="86191"/>
                </a:lnTo>
                <a:close/>
              </a:path>
              <a:path w="709295" h="233679">
                <a:moveTo>
                  <a:pt x="665277" y="72229"/>
                </a:moveTo>
                <a:lnTo>
                  <a:pt x="659270" y="86642"/>
                </a:lnTo>
                <a:lnTo>
                  <a:pt x="659596" y="86191"/>
                </a:lnTo>
                <a:lnTo>
                  <a:pt x="669777" y="86191"/>
                </a:lnTo>
                <a:lnTo>
                  <a:pt x="674611" y="74591"/>
                </a:lnTo>
                <a:lnTo>
                  <a:pt x="665277" y="72229"/>
                </a:lnTo>
                <a:close/>
              </a:path>
              <a:path w="709295" h="233679">
                <a:moveTo>
                  <a:pt x="703554" y="59728"/>
                </a:moveTo>
                <a:lnTo>
                  <a:pt x="670487" y="59728"/>
                </a:lnTo>
                <a:lnTo>
                  <a:pt x="679278" y="63392"/>
                </a:lnTo>
                <a:lnTo>
                  <a:pt x="674611" y="74591"/>
                </a:lnTo>
                <a:lnTo>
                  <a:pt x="708704" y="83218"/>
                </a:lnTo>
                <a:lnTo>
                  <a:pt x="703554" y="59728"/>
                </a:lnTo>
                <a:close/>
              </a:path>
              <a:path w="709295" h="233679">
                <a:moveTo>
                  <a:pt x="670487" y="59728"/>
                </a:moveTo>
                <a:lnTo>
                  <a:pt x="665277" y="72229"/>
                </a:lnTo>
                <a:lnTo>
                  <a:pt x="674611" y="74591"/>
                </a:lnTo>
                <a:lnTo>
                  <a:pt x="679278" y="63392"/>
                </a:lnTo>
                <a:lnTo>
                  <a:pt x="670487" y="59728"/>
                </a:lnTo>
                <a:close/>
              </a:path>
              <a:path w="709295" h="233679">
                <a:moveTo>
                  <a:pt x="690458" y="0"/>
                </a:moveTo>
                <a:lnTo>
                  <a:pt x="634832" y="64526"/>
                </a:lnTo>
                <a:lnTo>
                  <a:pt x="665277" y="72229"/>
                </a:lnTo>
                <a:lnTo>
                  <a:pt x="670487" y="59728"/>
                </a:lnTo>
                <a:lnTo>
                  <a:pt x="703554" y="59728"/>
                </a:lnTo>
                <a:lnTo>
                  <a:pt x="690458" y="0"/>
                </a:lnTo>
                <a:close/>
              </a:path>
            </a:pathLst>
          </a:custGeom>
          <a:solidFill>
            <a:srgbClr val="0000FF"/>
          </a:solidFill>
        </p:spPr>
        <p:txBody>
          <a:bodyPr wrap="square" lIns="0" tIns="0" rIns="0" bIns="0" rtlCol="0"/>
          <a:lstStyle/>
          <a:p/>
        </p:txBody>
      </p:sp>
      <p:sp>
        <p:nvSpPr>
          <p:cNvPr id="25" name="object 25"/>
          <p:cNvSpPr/>
          <p:nvPr/>
        </p:nvSpPr>
        <p:spPr>
          <a:xfrm>
            <a:off x="8010664" y="5867400"/>
            <a:ext cx="541655" cy="157480"/>
          </a:xfrm>
          <a:custGeom>
            <a:avLst/>
            <a:gdLst/>
            <a:ahLst/>
            <a:cxnLst/>
            <a:rect l="l" t="t" r="r" b="b"/>
            <a:pathLst>
              <a:path w="541654" h="157479">
                <a:moveTo>
                  <a:pt x="9246" y="13017"/>
                </a:moveTo>
                <a:lnTo>
                  <a:pt x="0" y="15303"/>
                </a:lnTo>
                <a:lnTo>
                  <a:pt x="3633" y="30004"/>
                </a:lnTo>
                <a:lnTo>
                  <a:pt x="3804" y="30464"/>
                </a:lnTo>
                <a:lnTo>
                  <a:pt x="28381" y="71755"/>
                </a:lnTo>
                <a:lnTo>
                  <a:pt x="70725" y="106856"/>
                </a:lnTo>
                <a:lnTo>
                  <a:pt x="106982" y="125781"/>
                </a:lnTo>
                <a:lnTo>
                  <a:pt x="148565" y="140653"/>
                </a:lnTo>
                <a:lnTo>
                  <a:pt x="194561" y="151032"/>
                </a:lnTo>
                <a:lnTo>
                  <a:pt x="244055" y="156455"/>
                </a:lnTo>
                <a:lnTo>
                  <a:pt x="269826" y="157160"/>
                </a:lnTo>
                <a:lnTo>
                  <a:pt x="297338" y="156373"/>
                </a:lnTo>
                <a:lnTo>
                  <a:pt x="324073" y="154048"/>
                </a:lnTo>
                <a:lnTo>
                  <a:pt x="349890" y="150260"/>
                </a:lnTo>
                <a:lnTo>
                  <a:pt x="362435" y="147639"/>
                </a:lnTo>
                <a:lnTo>
                  <a:pt x="270084" y="147639"/>
                </a:lnTo>
                <a:lnTo>
                  <a:pt x="244831" y="146962"/>
                </a:lnTo>
                <a:lnTo>
                  <a:pt x="196388" y="141684"/>
                </a:lnTo>
                <a:lnTo>
                  <a:pt x="151485" y="131587"/>
                </a:lnTo>
                <a:lnTo>
                  <a:pt x="111072" y="117180"/>
                </a:lnTo>
                <a:lnTo>
                  <a:pt x="76100" y="98993"/>
                </a:lnTo>
                <a:lnTo>
                  <a:pt x="35871" y="65870"/>
                </a:lnTo>
                <a:lnTo>
                  <a:pt x="18499" y="40754"/>
                </a:lnTo>
                <a:lnTo>
                  <a:pt x="18139" y="40151"/>
                </a:lnTo>
                <a:lnTo>
                  <a:pt x="12883" y="27481"/>
                </a:lnTo>
                <a:lnTo>
                  <a:pt x="12704" y="27125"/>
                </a:lnTo>
                <a:lnTo>
                  <a:pt x="12649" y="26783"/>
                </a:lnTo>
                <a:lnTo>
                  <a:pt x="9246" y="13017"/>
                </a:lnTo>
                <a:close/>
              </a:path>
              <a:path w="541654" h="157479">
                <a:moveTo>
                  <a:pt x="500393" y="69757"/>
                </a:moveTo>
                <a:lnTo>
                  <a:pt x="456187" y="103539"/>
                </a:lnTo>
                <a:lnTo>
                  <a:pt x="417382" y="121874"/>
                </a:lnTo>
                <a:lnTo>
                  <a:pt x="372704" y="135762"/>
                </a:lnTo>
                <a:lnTo>
                  <a:pt x="323245" y="144559"/>
                </a:lnTo>
                <a:lnTo>
                  <a:pt x="270084" y="147639"/>
                </a:lnTo>
                <a:lnTo>
                  <a:pt x="362435" y="147639"/>
                </a:lnTo>
                <a:lnTo>
                  <a:pt x="420508" y="130872"/>
                </a:lnTo>
                <a:lnTo>
                  <a:pt x="460580" y="111990"/>
                </a:lnTo>
                <a:lnTo>
                  <a:pt x="493817" y="88993"/>
                </a:lnTo>
                <a:lnTo>
                  <a:pt x="510118" y="71622"/>
                </a:lnTo>
                <a:lnTo>
                  <a:pt x="507506" y="70504"/>
                </a:lnTo>
                <a:lnTo>
                  <a:pt x="500018" y="70504"/>
                </a:lnTo>
                <a:lnTo>
                  <a:pt x="500393" y="69757"/>
                </a:lnTo>
                <a:close/>
              </a:path>
              <a:path w="541654" h="157479">
                <a:moveTo>
                  <a:pt x="539773" y="56237"/>
                </a:moveTo>
                <a:lnTo>
                  <a:pt x="507197" y="56237"/>
                </a:lnTo>
                <a:lnTo>
                  <a:pt x="515706" y="60519"/>
                </a:lnTo>
                <a:lnTo>
                  <a:pt x="510118" y="71622"/>
                </a:lnTo>
                <a:lnTo>
                  <a:pt x="541482" y="85044"/>
                </a:lnTo>
                <a:lnTo>
                  <a:pt x="539773" y="56237"/>
                </a:lnTo>
                <a:close/>
              </a:path>
              <a:path w="541654" h="157479">
                <a:moveTo>
                  <a:pt x="507197" y="56237"/>
                </a:moveTo>
                <a:lnTo>
                  <a:pt x="501345" y="67867"/>
                </a:lnTo>
                <a:lnTo>
                  <a:pt x="510118" y="71622"/>
                </a:lnTo>
                <a:lnTo>
                  <a:pt x="515706" y="60519"/>
                </a:lnTo>
                <a:lnTo>
                  <a:pt x="507197" y="56237"/>
                </a:lnTo>
                <a:close/>
              </a:path>
              <a:path w="541654" h="157479">
                <a:moveTo>
                  <a:pt x="501008" y="69177"/>
                </a:moveTo>
                <a:lnTo>
                  <a:pt x="500393" y="69757"/>
                </a:lnTo>
                <a:lnTo>
                  <a:pt x="500018" y="70504"/>
                </a:lnTo>
                <a:lnTo>
                  <a:pt x="501008" y="69177"/>
                </a:lnTo>
                <a:close/>
              </a:path>
              <a:path w="541654" h="157479">
                <a:moveTo>
                  <a:pt x="504406" y="69177"/>
                </a:moveTo>
                <a:lnTo>
                  <a:pt x="501008" y="69177"/>
                </a:lnTo>
                <a:lnTo>
                  <a:pt x="500018" y="70504"/>
                </a:lnTo>
                <a:lnTo>
                  <a:pt x="507506" y="70504"/>
                </a:lnTo>
                <a:lnTo>
                  <a:pt x="504406" y="69177"/>
                </a:lnTo>
                <a:close/>
              </a:path>
              <a:path w="541654" h="157479">
                <a:moveTo>
                  <a:pt x="501345" y="67867"/>
                </a:moveTo>
                <a:lnTo>
                  <a:pt x="500393" y="69757"/>
                </a:lnTo>
                <a:lnTo>
                  <a:pt x="501008" y="69177"/>
                </a:lnTo>
                <a:lnTo>
                  <a:pt x="504406" y="69177"/>
                </a:lnTo>
                <a:lnTo>
                  <a:pt x="501345" y="67867"/>
                </a:lnTo>
                <a:close/>
              </a:path>
              <a:path w="541654" h="157479">
                <a:moveTo>
                  <a:pt x="536436" y="0"/>
                </a:moveTo>
                <a:lnTo>
                  <a:pt x="471427" y="55063"/>
                </a:lnTo>
                <a:lnTo>
                  <a:pt x="501345" y="67867"/>
                </a:lnTo>
                <a:lnTo>
                  <a:pt x="507197" y="56237"/>
                </a:lnTo>
                <a:lnTo>
                  <a:pt x="539773" y="56237"/>
                </a:lnTo>
                <a:lnTo>
                  <a:pt x="536436" y="0"/>
                </a:lnTo>
                <a:close/>
              </a:path>
              <a:path w="541654" h="157479">
                <a:moveTo>
                  <a:pt x="18139" y="40151"/>
                </a:moveTo>
                <a:lnTo>
                  <a:pt x="18442" y="40754"/>
                </a:lnTo>
                <a:lnTo>
                  <a:pt x="18311" y="40439"/>
                </a:lnTo>
                <a:lnTo>
                  <a:pt x="18139" y="40151"/>
                </a:lnTo>
                <a:close/>
              </a:path>
              <a:path w="541654" h="157479">
                <a:moveTo>
                  <a:pt x="18311" y="40439"/>
                </a:moveTo>
                <a:lnTo>
                  <a:pt x="18442" y="40754"/>
                </a:lnTo>
                <a:lnTo>
                  <a:pt x="18311" y="40439"/>
                </a:lnTo>
                <a:close/>
              </a:path>
              <a:path w="541654" h="157479">
                <a:moveTo>
                  <a:pt x="18190" y="40151"/>
                </a:moveTo>
                <a:lnTo>
                  <a:pt x="18311" y="40439"/>
                </a:lnTo>
                <a:lnTo>
                  <a:pt x="18190" y="40151"/>
                </a:lnTo>
                <a:close/>
              </a:path>
              <a:path w="541654" h="157479">
                <a:moveTo>
                  <a:pt x="12590" y="26783"/>
                </a:moveTo>
                <a:lnTo>
                  <a:pt x="12821" y="27481"/>
                </a:lnTo>
                <a:lnTo>
                  <a:pt x="12733" y="27125"/>
                </a:lnTo>
                <a:lnTo>
                  <a:pt x="12590" y="26783"/>
                </a:lnTo>
                <a:close/>
              </a:path>
              <a:path w="541654" h="157479">
                <a:moveTo>
                  <a:pt x="12733" y="27125"/>
                </a:moveTo>
                <a:lnTo>
                  <a:pt x="12821" y="27481"/>
                </a:lnTo>
                <a:lnTo>
                  <a:pt x="12733" y="27125"/>
                </a:lnTo>
                <a:close/>
              </a:path>
              <a:path w="541654" h="157479">
                <a:moveTo>
                  <a:pt x="12649" y="26783"/>
                </a:moveTo>
                <a:lnTo>
                  <a:pt x="12733" y="27125"/>
                </a:lnTo>
                <a:lnTo>
                  <a:pt x="12649" y="26783"/>
                </a:lnTo>
                <a:close/>
              </a:path>
            </a:pathLst>
          </a:custGeom>
          <a:solidFill>
            <a:srgbClr val="0000FF"/>
          </a:solidFill>
        </p:spPr>
        <p:txBody>
          <a:bodyPr wrap="square" lIns="0" tIns="0" rIns="0" bIns="0" rtlCol="0"/>
          <a:lstStyle/>
          <a:p/>
        </p:txBody>
      </p:sp>
      <p:sp>
        <p:nvSpPr>
          <p:cNvPr id="26" name="object 26"/>
          <p:cNvSpPr txBox="1"/>
          <p:nvPr/>
        </p:nvSpPr>
        <p:spPr>
          <a:xfrm>
            <a:off x="6657340" y="3828795"/>
            <a:ext cx="678180" cy="452120"/>
          </a:xfrm>
          <a:prstGeom prst="rect">
            <a:avLst/>
          </a:prstGeom>
        </p:spPr>
        <p:txBody>
          <a:bodyPr vert="horz" wrap="square" lIns="0" tIns="12700" rIns="0" bIns="0" rtlCol="0">
            <a:spAutoFit/>
          </a:bodyPr>
          <a:lstStyle/>
          <a:p>
            <a:pPr marL="12700">
              <a:lnSpc>
                <a:spcPct val="100000"/>
              </a:lnSpc>
              <a:spcBef>
                <a:spcPts val="100"/>
              </a:spcBef>
            </a:pPr>
            <a:r>
              <a:rPr sz="3600" b="1" baseline="1000" dirty="0">
                <a:latin typeface="Times New Roman" panose="02020603050405020304"/>
                <a:cs typeface="Times New Roman" panose="02020603050405020304"/>
              </a:rPr>
              <a:t>A </a:t>
            </a:r>
            <a:r>
              <a:rPr sz="2800" b="1" dirty="0">
                <a:solidFill>
                  <a:srgbClr val="0000FF"/>
                </a:solidFill>
                <a:latin typeface="Times New Roman" panose="02020603050405020304"/>
                <a:cs typeface="Times New Roman" panose="02020603050405020304"/>
              </a:rPr>
              <a:t>.</a:t>
            </a:r>
            <a:r>
              <a:rPr sz="2800" b="1" spc="10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a</a:t>
            </a:r>
            <a:endParaRPr sz="2400">
              <a:latin typeface="Times New Roman" panose="02020603050405020304"/>
              <a:cs typeface="Times New Roman" panose="02020603050405020304"/>
            </a:endParaRPr>
          </a:p>
        </p:txBody>
      </p:sp>
      <p:sp>
        <p:nvSpPr>
          <p:cNvPr id="27" name="object 27"/>
          <p:cNvSpPr/>
          <p:nvPr/>
        </p:nvSpPr>
        <p:spPr>
          <a:xfrm>
            <a:off x="7024687" y="4267200"/>
            <a:ext cx="688975" cy="537210"/>
          </a:xfrm>
          <a:custGeom>
            <a:avLst/>
            <a:gdLst/>
            <a:ahLst/>
            <a:cxnLst/>
            <a:rect l="l" t="t" r="r" b="b"/>
            <a:pathLst>
              <a:path w="688975" h="537210">
                <a:moveTo>
                  <a:pt x="63072" y="43023"/>
                </a:moveTo>
                <a:lnTo>
                  <a:pt x="57224" y="50541"/>
                </a:lnTo>
                <a:lnTo>
                  <a:pt x="682876" y="537159"/>
                </a:lnTo>
                <a:lnTo>
                  <a:pt x="688724" y="529640"/>
                </a:lnTo>
                <a:lnTo>
                  <a:pt x="63072" y="43023"/>
                </a:lnTo>
                <a:close/>
              </a:path>
              <a:path w="688975" h="537210">
                <a:moveTo>
                  <a:pt x="0" y="0"/>
                </a:moveTo>
                <a:lnTo>
                  <a:pt x="36757" y="76856"/>
                </a:lnTo>
                <a:lnTo>
                  <a:pt x="57224" y="50541"/>
                </a:lnTo>
                <a:lnTo>
                  <a:pt x="47199" y="42744"/>
                </a:lnTo>
                <a:lnTo>
                  <a:pt x="53047" y="35225"/>
                </a:lnTo>
                <a:lnTo>
                  <a:pt x="69137" y="35225"/>
                </a:lnTo>
                <a:lnTo>
                  <a:pt x="83540" y="16708"/>
                </a:lnTo>
                <a:lnTo>
                  <a:pt x="0" y="0"/>
                </a:lnTo>
                <a:close/>
              </a:path>
              <a:path w="688975" h="537210">
                <a:moveTo>
                  <a:pt x="53047" y="35225"/>
                </a:moveTo>
                <a:lnTo>
                  <a:pt x="47199" y="42744"/>
                </a:lnTo>
                <a:lnTo>
                  <a:pt x="57224" y="50541"/>
                </a:lnTo>
                <a:lnTo>
                  <a:pt x="63072" y="43023"/>
                </a:lnTo>
                <a:lnTo>
                  <a:pt x="53047" y="35225"/>
                </a:lnTo>
                <a:close/>
              </a:path>
              <a:path w="688975" h="537210">
                <a:moveTo>
                  <a:pt x="69137" y="35225"/>
                </a:moveTo>
                <a:lnTo>
                  <a:pt x="53047" y="35225"/>
                </a:lnTo>
                <a:lnTo>
                  <a:pt x="63072" y="43023"/>
                </a:lnTo>
                <a:lnTo>
                  <a:pt x="69137" y="35225"/>
                </a:lnTo>
                <a:close/>
              </a:path>
            </a:pathLst>
          </a:custGeom>
          <a:solidFill>
            <a:srgbClr val="0000FF"/>
          </a:solidFill>
        </p:spPr>
        <p:txBody>
          <a:bodyPr wrap="square" lIns="0" tIns="0" rIns="0" bIns="0" rtlCol="0"/>
          <a:lstStyle/>
          <a:p/>
        </p:txBody>
      </p:sp>
      <p:sp>
        <p:nvSpPr>
          <p:cNvPr id="28" name="object 28"/>
          <p:cNvSpPr/>
          <p:nvPr/>
        </p:nvSpPr>
        <p:spPr>
          <a:xfrm>
            <a:off x="6796087" y="5105400"/>
            <a:ext cx="685800" cy="457200"/>
          </a:xfrm>
          <a:custGeom>
            <a:avLst/>
            <a:gdLst/>
            <a:ahLst/>
            <a:cxnLst/>
            <a:rect l="l" t="t" r="r" b="b"/>
            <a:pathLst>
              <a:path w="685800" h="457200">
                <a:moveTo>
                  <a:pt x="685800" y="0"/>
                </a:moveTo>
                <a:lnTo>
                  <a:pt x="0" y="457200"/>
                </a:lnTo>
              </a:path>
            </a:pathLst>
          </a:custGeom>
          <a:ln w="9525">
            <a:solidFill>
              <a:srgbClr val="000000"/>
            </a:solidFill>
          </a:ln>
        </p:spPr>
        <p:txBody>
          <a:bodyPr wrap="square" lIns="0" tIns="0" rIns="0" bIns="0" rtlCol="0"/>
          <a:lstStyle/>
          <a:p/>
        </p:txBody>
      </p:sp>
      <p:sp>
        <p:nvSpPr>
          <p:cNvPr id="29" name="object 29"/>
          <p:cNvSpPr/>
          <p:nvPr/>
        </p:nvSpPr>
        <p:spPr>
          <a:xfrm>
            <a:off x="7481887" y="5105400"/>
            <a:ext cx="685800" cy="457200"/>
          </a:xfrm>
          <a:custGeom>
            <a:avLst/>
            <a:gdLst/>
            <a:ahLst/>
            <a:cxnLst/>
            <a:rect l="l" t="t" r="r" b="b"/>
            <a:pathLst>
              <a:path w="685800" h="457200">
                <a:moveTo>
                  <a:pt x="0" y="0"/>
                </a:moveTo>
                <a:lnTo>
                  <a:pt x="685800" y="457200"/>
                </a:lnTo>
              </a:path>
            </a:pathLst>
          </a:custGeom>
          <a:ln w="9525">
            <a:solidFill>
              <a:srgbClr val="000000"/>
            </a:solidFill>
          </a:ln>
        </p:spPr>
        <p:txBody>
          <a:bodyPr wrap="square" lIns="0" tIns="0" rIns="0" bIns="0" rtlCol="0"/>
          <a:lstStyle/>
          <a:p/>
        </p:txBody>
      </p:sp>
      <p:sp>
        <p:nvSpPr>
          <p:cNvPr id="30" name="object 30"/>
          <p:cNvSpPr txBox="1"/>
          <p:nvPr/>
        </p:nvSpPr>
        <p:spPr>
          <a:xfrm>
            <a:off x="5960427" y="4590795"/>
            <a:ext cx="2889250" cy="1318260"/>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z="3600" b="1" spc="157" baseline="-5000" dirty="0">
                <a:latin typeface="Times New Roman" panose="02020603050405020304"/>
                <a:cs typeface="Times New Roman" panose="02020603050405020304"/>
              </a:rPr>
              <a:t>X</a:t>
            </a:r>
            <a:r>
              <a:rPr sz="2800" b="1" spc="105" dirty="0">
                <a:solidFill>
                  <a:srgbClr val="0000FF"/>
                </a:solidFill>
                <a:latin typeface="Times New Roman" panose="02020603050405020304"/>
                <a:cs typeface="Times New Roman" panose="02020603050405020304"/>
              </a:rPr>
              <a:t>.</a:t>
            </a: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x	</a:t>
            </a: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i </a:t>
            </a:r>
            <a:r>
              <a:rPr sz="3600" b="1" baseline="-5000" dirty="0">
                <a:latin typeface="Times New Roman" panose="02020603050405020304"/>
                <a:cs typeface="Times New Roman" panose="02020603050405020304"/>
              </a:rPr>
              <a:t>R </a:t>
            </a:r>
            <a:r>
              <a:rPr sz="2800" b="1" dirty="0">
                <a:solidFill>
                  <a:srgbClr val="0000FF"/>
                </a:solidFill>
                <a:latin typeface="Times New Roman" panose="02020603050405020304"/>
                <a:cs typeface="Times New Roman" panose="02020603050405020304"/>
              </a:rPr>
              <a:t>.</a:t>
            </a:r>
            <a:r>
              <a:rPr sz="2800" b="1" spc="-41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a:p>
            <a:pPr>
              <a:lnSpc>
                <a:spcPct val="100000"/>
              </a:lnSpc>
              <a:spcBef>
                <a:spcPts val="5"/>
              </a:spcBef>
            </a:pPr>
            <a:endParaRPr sz="3000">
              <a:latin typeface="Times New Roman" panose="02020603050405020304"/>
              <a:cs typeface="Times New Roman" panose="02020603050405020304"/>
            </a:endParaRPr>
          </a:p>
          <a:p>
            <a:pPr marL="622300">
              <a:lnSpc>
                <a:spcPct val="100000"/>
              </a:lnSpc>
              <a:tabLst>
                <a:tab pos="1881505" algn="l"/>
                <a:tab pos="2579370" algn="l"/>
              </a:tabLst>
            </a:pPr>
            <a:r>
              <a:rPr sz="2400" b="1" spc="30" dirty="0">
                <a:latin typeface="Times New Roman" panose="02020603050405020304"/>
                <a:cs typeface="Times New Roman" panose="02020603050405020304"/>
              </a:rPr>
              <a:t>Y</a:t>
            </a:r>
            <a:r>
              <a:rPr sz="4200" b="1" spc="44" baseline="2000" dirty="0">
                <a:solidFill>
                  <a:srgbClr val="0000FF"/>
                </a:solidFill>
                <a:latin typeface="Times New Roman" panose="02020603050405020304"/>
                <a:cs typeface="Times New Roman" panose="02020603050405020304"/>
              </a:rPr>
              <a:t>.</a:t>
            </a:r>
            <a:r>
              <a:rPr sz="4200" b="1"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y	</a:t>
            </a:r>
            <a:r>
              <a:rPr sz="4200" b="1"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i</a:t>
            </a:r>
            <a:r>
              <a:rPr sz="3600" b="1" spc="-217" baseline="2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R	</a:t>
            </a:r>
            <a:r>
              <a:rPr sz="4200" b="1" baseline="2000" dirty="0">
                <a:solidFill>
                  <a:srgbClr val="0000FF"/>
                </a:solidFill>
                <a:latin typeface="Times New Roman" panose="02020603050405020304"/>
                <a:cs typeface="Times New Roman" panose="02020603050405020304"/>
              </a:rPr>
              <a:t>.</a:t>
            </a:r>
            <a:r>
              <a:rPr sz="4200" b="1" spc="-135"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s</a:t>
            </a:r>
            <a:endParaRPr sz="3600" baseline="2000">
              <a:latin typeface="Times New Roman" panose="02020603050405020304"/>
              <a:cs typeface="Times New Roman" panose="02020603050405020304"/>
            </a:endParaRPr>
          </a:p>
        </p:txBody>
      </p:sp>
      <p:sp>
        <p:nvSpPr>
          <p:cNvPr id="31" name="object 31"/>
          <p:cNvSpPr/>
          <p:nvPr/>
        </p:nvSpPr>
        <p:spPr>
          <a:xfrm>
            <a:off x="6867705" y="5867400"/>
            <a:ext cx="931544" cy="233679"/>
          </a:xfrm>
          <a:custGeom>
            <a:avLst/>
            <a:gdLst/>
            <a:ahLst/>
            <a:cxnLst/>
            <a:rect l="l" t="t" r="r" b="b"/>
            <a:pathLst>
              <a:path w="931545" h="233679">
                <a:moveTo>
                  <a:pt x="9164" y="19942"/>
                </a:moveTo>
                <a:lnTo>
                  <a:pt x="0" y="22538"/>
                </a:lnTo>
                <a:lnTo>
                  <a:pt x="6220" y="44496"/>
                </a:lnTo>
                <a:lnTo>
                  <a:pt x="6436" y="44997"/>
                </a:lnTo>
                <a:lnTo>
                  <a:pt x="30643" y="86707"/>
                </a:lnTo>
                <a:lnTo>
                  <a:pt x="69334" y="124981"/>
                </a:lnTo>
                <a:lnTo>
                  <a:pt x="120420" y="158478"/>
                </a:lnTo>
                <a:lnTo>
                  <a:pt x="182270" y="186620"/>
                </a:lnTo>
                <a:lnTo>
                  <a:pt x="253300" y="208765"/>
                </a:lnTo>
                <a:lnTo>
                  <a:pt x="291764" y="217378"/>
                </a:lnTo>
                <a:lnTo>
                  <a:pt x="331933" y="224232"/>
                </a:lnTo>
                <a:lnTo>
                  <a:pt x="373608" y="229241"/>
                </a:lnTo>
                <a:lnTo>
                  <a:pt x="416591" y="232314"/>
                </a:lnTo>
                <a:lnTo>
                  <a:pt x="460683" y="233361"/>
                </a:lnTo>
                <a:lnTo>
                  <a:pt x="507762" y="232180"/>
                </a:lnTo>
                <a:lnTo>
                  <a:pt x="553496" y="228704"/>
                </a:lnTo>
                <a:lnTo>
                  <a:pt x="591470" y="223838"/>
                </a:lnTo>
                <a:lnTo>
                  <a:pt x="460908" y="223838"/>
                </a:lnTo>
                <a:lnTo>
                  <a:pt x="417269" y="222813"/>
                </a:lnTo>
                <a:lnTo>
                  <a:pt x="374743" y="219784"/>
                </a:lnTo>
                <a:lnTo>
                  <a:pt x="333535" y="214843"/>
                </a:lnTo>
                <a:lnTo>
                  <a:pt x="293844" y="208082"/>
                </a:lnTo>
                <a:lnTo>
                  <a:pt x="255875" y="199595"/>
                </a:lnTo>
                <a:lnTo>
                  <a:pt x="185921" y="177822"/>
                </a:lnTo>
                <a:lnTo>
                  <a:pt x="125299" y="150297"/>
                </a:lnTo>
                <a:lnTo>
                  <a:pt x="75636" y="117839"/>
                </a:lnTo>
                <a:lnTo>
                  <a:pt x="38502" y="81325"/>
                </a:lnTo>
                <a:lnTo>
                  <a:pt x="25152" y="61829"/>
                </a:lnTo>
                <a:lnTo>
                  <a:pt x="24721" y="61200"/>
                </a:lnTo>
                <a:lnTo>
                  <a:pt x="15388" y="41637"/>
                </a:lnTo>
                <a:lnTo>
                  <a:pt x="15021" y="40874"/>
                </a:lnTo>
                <a:lnTo>
                  <a:pt x="9164" y="19942"/>
                </a:lnTo>
                <a:close/>
              </a:path>
              <a:path w="931545" h="233679">
                <a:moveTo>
                  <a:pt x="890305" y="85676"/>
                </a:moveTo>
                <a:lnTo>
                  <a:pt x="879548" y="85676"/>
                </a:lnTo>
                <a:lnTo>
                  <a:pt x="878826" y="86646"/>
                </a:lnTo>
                <a:lnTo>
                  <a:pt x="878614" y="86646"/>
                </a:lnTo>
                <a:lnTo>
                  <a:pt x="838086" y="123853"/>
                </a:lnTo>
                <a:lnTo>
                  <a:pt x="782814" y="157309"/>
                </a:lnTo>
                <a:lnTo>
                  <a:pt x="715587" y="185002"/>
                </a:lnTo>
                <a:lnTo>
                  <a:pt x="678079" y="196379"/>
                </a:lnTo>
                <a:lnTo>
                  <a:pt x="638284" y="205951"/>
                </a:lnTo>
                <a:lnTo>
                  <a:pt x="596437" y="213599"/>
                </a:lnTo>
                <a:lnTo>
                  <a:pt x="552773" y="219207"/>
                </a:lnTo>
                <a:lnTo>
                  <a:pt x="507522" y="222658"/>
                </a:lnTo>
                <a:lnTo>
                  <a:pt x="460908" y="223838"/>
                </a:lnTo>
                <a:lnTo>
                  <a:pt x="591470" y="223838"/>
                </a:lnTo>
                <a:lnTo>
                  <a:pt x="639996" y="215321"/>
                </a:lnTo>
                <a:lnTo>
                  <a:pt x="680304" y="205641"/>
                </a:lnTo>
                <a:lnTo>
                  <a:pt x="718351" y="194118"/>
                </a:lnTo>
                <a:lnTo>
                  <a:pt x="786747" y="165984"/>
                </a:lnTo>
                <a:lnTo>
                  <a:pt x="843372" y="131777"/>
                </a:lnTo>
                <a:lnTo>
                  <a:pt x="886682" y="92000"/>
                </a:lnTo>
                <a:lnTo>
                  <a:pt x="889759" y="86646"/>
                </a:lnTo>
                <a:lnTo>
                  <a:pt x="878826" y="86646"/>
                </a:lnTo>
                <a:lnTo>
                  <a:pt x="879124" y="86116"/>
                </a:lnTo>
                <a:lnTo>
                  <a:pt x="890057" y="86116"/>
                </a:lnTo>
                <a:lnTo>
                  <a:pt x="890305" y="85676"/>
                </a:lnTo>
                <a:close/>
              </a:path>
              <a:path w="931545" h="233679">
                <a:moveTo>
                  <a:pt x="879548" y="85676"/>
                </a:moveTo>
                <a:lnTo>
                  <a:pt x="879124" y="86116"/>
                </a:lnTo>
                <a:lnTo>
                  <a:pt x="878826" y="86646"/>
                </a:lnTo>
                <a:lnTo>
                  <a:pt x="879548" y="85676"/>
                </a:lnTo>
                <a:close/>
              </a:path>
              <a:path w="931545" h="233679">
                <a:moveTo>
                  <a:pt x="888161" y="70076"/>
                </a:moveTo>
                <a:lnTo>
                  <a:pt x="879124" y="86116"/>
                </a:lnTo>
                <a:lnTo>
                  <a:pt x="879548" y="85676"/>
                </a:lnTo>
                <a:lnTo>
                  <a:pt x="890305" y="85676"/>
                </a:lnTo>
                <a:lnTo>
                  <a:pt x="897384" y="73112"/>
                </a:lnTo>
                <a:lnTo>
                  <a:pt x="888161" y="70076"/>
                </a:lnTo>
                <a:close/>
              </a:path>
              <a:path w="931545" h="233679">
                <a:moveTo>
                  <a:pt x="927486" y="57978"/>
                </a:moveTo>
                <a:lnTo>
                  <a:pt x="894977" y="57978"/>
                </a:lnTo>
                <a:lnTo>
                  <a:pt x="903277" y="62653"/>
                </a:lnTo>
                <a:lnTo>
                  <a:pt x="897384" y="73112"/>
                </a:lnTo>
                <a:lnTo>
                  <a:pt x="931345" y="84292"/>
                </a:lnTo>
                <a:lnTo>
                  <a:pt x="927486" y="57978"/>
                </a:lnTo>
                <a:close/>
              </a:path>
              <a:path w="931545" h="233679">
                <a:moveTo>
                  <a:pt x="894977" y="57978"/>
                </a:moveTo>
                <a:lnTo>
                  <a:pt x="888161" y="70076"/>
                </a:lnTo>
                <a:lnTo>
                  <a:pt x="897384" y="73112"/>
                </a:lnTo>
                <a:lnTo>
                  <a:pt x="903277" y="62653"/>
                </a:lnTo>
                <a:lnTo>
                  <a:pt x="894977" y="57978"/>
                </a:lnTo>
                <a:close/>
              </a:path>
              <a:path w="931545" h="233679">
                <a:moveTo>
                  <a:pt x="918982" y="0"/>
                </a:moveTo>
                <a:lnTo>
                  <a:pt x="858967" y="60466"/>
                </a:lnTo>
                <a:lnTo>
                  <a:pt x="888161" y="70076"/>
                </a:lnTo>
                <a:lnTo>
                  <a:pt x="894977" y="57978"/>
                </a:lnTo>
                <a:lnTo>
                  <a:pt x="927486" y="57978"/>
                </a:lnTo>
                <a:lnTo>
                  <a:pt x="918982" y="0"/>
                </a:lnTo>
                <a:close/>
              </a:path>
              <a:path w="931545" h="233679">
                <a:moveTo>
                  <a:pt x="24721" y="61200"/>
                </a:moveTo>
                <a:lnTo>
                  <a:pt x="25085" y="61829"/>
                </a:lnTo>
                <a:lnTo>
                  <a:pt x="24926" y="61499"/>
                </a:lnTo>
                <a:lnTo>
                  <a:pt x="24721" y="61200"/>
                </a:lnTo>
                <a:close/>
              </a:path>
              <a:path w="931545" h="233679">
                <a:moveTo>
                  <a:pt x="24926" y="61499"/>
                </a:moveTo>
                <a:lnTo>
                  <a:pt x="25085" y="61829"/>
                </a:lnTo>
                <a:lnTo>
                  <a:pt x="24926" y="61499"/>
                </a:lnTo>
                <a:close/>
              </a:path>
              <a:path w="931545" h="233679">
                <a:moveTo>
                  <a:pt x="24782" y="61200"/>
                </a:moveTo>
                <a:lnTo>
                  <a:pt x="24926" y="61499"/>
                </a:lnTo>
                <a:lnTo>
                  <a:pt x="24782" y="61200"/>
                </a:lnTo>
                <a:close/>
              </a:path>
              <a:path w="931545" h="233679">
                <a:moveTo>
                  <a:pt x="15021" y="40874"/>
                </a:moveTo>
                <a:lnTo>
                  <a:pt x="15311" y="41637"/>
                </a:lnTo>
                <a:lnTo>
                  <a:pt x="15200" y="41246"/>
                </a:lnTo>
                <a:lnTo>
                  <a:pt x="15021" y="40874"/>
                </a:lnTo>
                <a:close/>
              </a:path>
              <a:path w="931545" h="233679">
                <a:moveTo>
                  <a:pt x="15200" y="41246"/>
                </a:moveTo>
                <a:lnTo>
                  <a:pt x="15311" y="41637"/>
                </a:lnTo>
                <a:lnTo>
                  <a:pt x="15200" y="41246"/>
                </a:lnTo>
                <a:close/>
              </a:path>
              <a:path w="931545" h="233679">
                <a:moveTo>
                  <a:pt x="15094" y="40874"/>
                </a:moveTo>
                <a:lnTo>
                  <a:pt x="15200" y="41246"/>
                </a:lnTo>
                <a:lnTo>
                  <a:pt x="15094" y="40874"/>
                </a:lnTo>
                <a:close/>
              </a:path>
            </a:pathLst>
          </a:custGeom>
          <a:solidFill>
            <a:srgbClr val="CC3300"/>
          </a:solidFill>
        </p:spPr>
        <p:txBody>
          <a:bodyPr wrap="square" lIns="0" tIns="0" rIns="0" bIns="0" rtlCol="0"/>
          <a:lstStyle/>
          <a:p/>
        </p:txBody>
      </p:sp>
      <p:sp>
        <p:nvSpPr>
          <p:cNvPr id="32" name="object 32"/>
          <p:cNvSpPr/>
          <p:nvPr/>
        </p:nvSpPr>
        <p:spPr>
          <a:xfrm>
            <a:off x="7097913" y="5025481"/>
            <a:ext cx="765175" cy="613410"/>
          </a:xfrm>
          <a:custGeom>
            <a:avLst/>
            <a:gdLst/>
            <a:ahLst/>
            <a:cxnLst/>
            <a:rect l="l" t="t" r="r" b="b"/>
            <a:pathLst>
              <a:path w="765175" h="613410">
                <a:moveTo>
                  <a:pt x="702497" y="569435"/>
                </a:moveTo>
                <a:lnTo>
                  <a:pt x="681671" y="595467"/>
                </a:lnTo>
                <a:lnTo>
                  <a:pt x="764974" y="613318"/>
                </a:lnTo>
                <a:lnTo>
                  <a:pt x="748382" y="577369"/>
                </a:lnTo>
                <a:lnTo>
                  <a:pt x="712414" y="577369"/>
                </a:lnTo>
                <a:lnTo>
                  <a:pt x="702497" y="569435"/>
                </a:lnTo>
                <a:close/>
              </a:path>
              <a:path w="765175" h="613410">
                <a:moveTo>
                  <a:pt x="708447" y="561997"/>
                </a:moveTo>
                <a:lnTo>
                  <a:pt x="702497" y="569435"/>
                </a:lnTo>
                <a:lnTo>
                  <a:pt x="712414" y="577369"/>
                </a:lnTo>
                <a:lnTo>
                  <a:pt x="718365" y="569931"/>
                </a:lnTo>
                <a:lnTo>
                  <a:pt x="708447" y="561997"/>
                </a:lnTo>
                <a:close/>
              </a:path>
              <a:path w="765175" h="613410">
                <a:moveTo>
                  <a:pt x="729273" y="535965"/>
                </a:moveTo>
                <a:lnTo>
                  <a:pt x="708447" y="561997"/>
                </a:lnTo>
                <a:lnTo>
                  <a:pt x="718365" y="569931"/>
                </a:lnTo>
                <a:lnTo>
                  <a:pt x="712414" y="577369"/>
                </a:lnTo>
                <a:lnTo>
                  <a:pt x="748382" y="577369"/>
                </a:lnTo>
                <a:lnTo>
                  <a:pt x="729273" y="535965"/>
                </a:lnTo>
                <a:close/>
              </a:path>
              <a:path w="765175" h="613410">
                <a:moveTo>
                  <a:pt x="5949" y="0"/>
                </a:moveTo>
                <a:lnTo>
                  <a:pt x="0" y="7437"/>
                </a:lnTo>
                <a:lnTo>
                  <a:pt x="702497" y="569435"/>
                </a:lnTo>
                <a:lnTo>
                  <a:pt x="708447" y="561997"/>
                </a:lnTo>
                <a:lnTo>
                  <a:pt x="5949" y="0"/>
                </a:lnTo>
                <a:close/>
              </a:path>
            </a:pathLst>
          </a:custGeom>
          <a:solidFill>
            <a:srgbClr val="CC3300"/>
          </a:solidFill>
        </p:spPr>
        <p:txBody>
          <a:bodyPr wrap="square" lIns="0" tIns="0" rIns="0" bIns="0" rtlCol="0"/>
          <a:lstStyle/>
          <a:p/>
        </p:txBody>
      </p:sp>
      <p:sp>
        <p:nvSpPr>
          <p:cNvPr id="33" name="object 33"/>
          <p:cNvSpPr/>
          <p:nvPr/>
        </p:nvSpPr>
        <p:spPr>
          <a:xfrm>
            <a:off x="7710487" y="5029200"/>
            <a:ext cx="841375" cy="614045"/>
          </a:xfrm>
          <a:custGeom>
            <a:avLst/>
            <a:gdLst/>
            <a:ahLst/>
            <a:cxnLst/>
            <a:rect l="l" t="t" r="r" b="b"/>
            <a:pathLst>
              <a:path w="841375" h="614045">
                <a:moveTo>
                  <a:pt x="64427" y="40966"/>
                </a:moveTo>
                <a:lnTo>
                  <a:pt x="58824" y="48670"/>
                </a:lnTo>
                <a:lnTo>
                  <a:pt x="835399" y="613451"/>
                </a:lnTo>
                <a:lnTo>
                  <a:pt x="841001" y="605748"/>
                </a:lnTo>
                <a:lnTo>
                  <a:pt x="64427" y="40966"/>
                </a:lnTo>
                <a:close/>
              </a:path>
              <a:path w="841375" h="614045">
                <a:moveTo>
                  <a:pt x="0" y="0"/>
                </a:moveTo>
                <a:lnTo>
                  <a:pt x="39216" y="75631"/>
                </a:lnTo>
                <a:lnTo>
                  <a:pt x="58824" y="48670"/>
                </a:lnTo>
                <a:lnTo>
                  <a:pt x="48553" y="41200"/>
                </a:lnTo>
                <a:lnTo>
                  <a:pt x="54155" y="33496"/>
                </a:lnTo>
                <a:lnTo>
                  <a:pt x="69860" y="33496"/>
                </a:lnTo>
                <a:lnTo>
                  <a:pt x="84035" y="14005"/>
                </a:lnTo>
                <a:lnTo>
                  <a:pt x="0" y="0"/>
                </a:lnTo>
                <a:close/>
              </a:path>
              <a:path w="841375" h="614045">
                <a:moveTo>
                  <a:pt x="54155" y="33496"/>
                </a:moveTo>
                <a:lnTo>
                  <a:pt x="48553" y="41200"/>
                </a:lnTo>
                <a:lnTo>
                  <a:pt x="58824" y="48670"/>
                </a:lnTo>
                <a:lnTo>
                  <a:pt x="64427" y="40966"/>
                </a:lnTo>
                <a:lnTo>
                  <a:pt x="54155" y="33496"/>
                </a:lnTo>
                <a:close/>
              </a:path>
              <a:path w="841375" h="614045">
                <a:moveTo>
                  <a:pt x="69860" y="33496"/>
                </a:moveTo>
                <a:lnTo>
                  <a:pt x="54155" y="33496"/>
                </a:lnTo>
                <a:lnTo>
                  <a:pt x="64427" y="40966"/>
                </a:lnTo>
                <a:lnTo>
                  <a:pt x="69860" y="33496"/>
                </a:lnTo>
                <a:close/>
              </a:path>
            </a:pathLst>
          </a:custGeom>
          <a:solidFill>
            <a:srgbClr val="0000FF"/>
          </a:solidFill>
        </p:spPr>
        <p:txBody>
          <a:bodyPr wrap="square" lIns="0" tIns="0" rIns="0" bIns="0" rtlCol="0"/>
          <a:lstStyl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05909"/>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计算属性的两种方法</a:t>
            </a:r>
            <a:endParaRPr sz="3900"/>
          </a:p>
        </p:txBody>
      </p:sp>
      <p:sp>
        <p:nvSpPr>
          <p:cNvPr id="6" name="object 6"/>
          <p:cNvSpPr txBox="1"/>
          <p:nvPr/>
        </p:nvSpPr>
        <p:spPr>
          <a:xfrm>
            <a:off x="1058148" y="1108455"/>
            <a:ext cx="2682875" cy="314960"/>
          </a:xfrm>
          <a:prstGeom prst="rect">
            <a:avLst/>
          </a:prstGeom>
        </p:spPr>
        <p:txBody>
          <a:bodyPr vert="horz" wrap="square" lIns="0" tIns="12700" rIns="0" bIns="0" rtlCol="0">
            <a:spAutoFit/>
          </a:bodyPr>
          <a:lstStyle/>
          <a:p>
            <a:pPr marL="25400">
              <a:lnSpc>
                <a:spcPct val="100000"/>
              </a:lnSpc>
              <a:spcBef>
                <a:spcPts val="100"/>
              </a:spcBef>
            </a:pPr>
            <a:r>
              <a:rPr sz="1900" b="1" spc="-30" dirty="0">
                <a:latin typeface="Times New Roman" panose="02020603050405020304"/>
                <a:cs typeface="Times New Roman" panose="02020603050405020304"/>
              </a:rPr>
              <a:t>A.a=g(g(f(X.x),Y</a:t>
            </a:r>
            <a:r>
              <a:rPr sz="2100" b="1" spc="-44" baseline="-32000" dirty="0">
                <a:latin typeface="Times New Roman" panose="02020603050405020304"/>
                <a:cs typeface="Times New Roman" panose="02020603050405020304"/>
              </a:rPr>
              <a:t>1 </a:t>
            </a:r>
            <a:r>
              <a:rPr sz="1900" b="1" spc="-45" dirty="0">
                <a:latin typeface="Times New Roman" panose="02020603050405020304"/>
                <a:cs typeface="Times New Roman" panose="02020603050405020304"/>
              </a:rPr>
              <a:t>.y),Y</a:t>
            </a:r>
            <a:r>
              <a:rPr sz="2100" b="1" spc="-67" baseline="-32000" dirty="0">
                <a:latin typeface="Times New Roman" panose="02020603050405020304"/>
                <a:cs typeface="Times New Roman" panose="02020603050405020304"/>
              </a:rPr>
              <a:t>2</a:t>
            </a:r>
            <a:r>
              <a:rPr sz="2100" b="1" spc="-359" baseline="-32000"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.y)</a:t>
            </a:r>
            <a:endParaRPr sz="1900">
              <a:latin typeface="Times New Roman" panose="02020603050405020304"/>
              <a:cs typeface="Times New Roman" panose="02020603050405020304"/>
            </a:endParaRPr>
          </a:p>
        </p:txBody>
      </p:sp>
      <p:sp>
        <p:nvSpPr>
          <p:cNvPr id="7" name="object 7"/>
          <p:cNvSpPr txBox="1"/>
          <p:nvPr/>
        </p:nvSpPr>
        <p:spPr>
          <a:xfrm>
            <a:off x="570426" y="2144776"/>
            <a:ext cx="1962785" cy="314960"/>
          </a:xfrm>
          <a:prstGeom prst="rect">
            <a:avLst/>
          </a:prstGeom>
        </p:spPr>
        <p:txBody>
          <a:bodyPr vert="horz" wrap="square" lIns="0" tIns="12700" rIns="0" bIns="0" rtlCol="0">
            <a:spAutoFit/>
          </a:bodyPr>
          <a:lstStyle/>
          <a:p>
            <a:pPr marL="38100">
              <a:lnSpc>
                <a:spcPct val="100000"/>
              </a:lnSpc>
              <a:spcBef>
                <a:spcPts val="100"/>
              </a:spcBef>
            </a:pPr>
            <a:r>
              <a:rPr sz="1900" b="1" spc="-35" dirty="0">
                <a:latin typeface="Times New Roman" panose="02020603050405020304"/>
                <a:cs typeface="Times New Roman" panose="02020603050405020304"/>
              </a:rPr>
              <a:t>A.a=g(f(X.x),Y</a:t>
            </a:r>
            <a:r>
              <a:rPr sz="2100" b="1" spc="-52" baseline="-32000" dirty="0">
                <a:latin typeface="Times New Roman" panose="02020603050405020304"/>
                <a:cs typeface="Times New Roman" panose="02020603050405020304"/>
              </a:rPr>
              <a:t>1</a:t>
            </a:r>
            <a:r>
              <a:rPr sz="2100" b="1" spc="217" baseline="-32000"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.y)</a:t>
            </a:r>
            <a:endParaRPr sz="1900">
              <a:latin typeface="Times New Roman" panose="02020603050405020304"/>
              <a:cs typeface="Times New Roman" panose="02020603050405020304"/>
            </a:endParaRPr>
          </a:p>
        </p:txBody>
      </p:sp>
      <p:sp>
        <p:nvSpPr>
          <p:cNvPr id="8" name="object 8"/>
          <p:cNvSpPr txBox="1"/>
          <p:nvPr/>
        </p:nvSpPr>
        <p:spPr>
          <a:xfrm>
            <a:off x="2930684" y="2144776"/>
            <a:ext cx="501650" cy="314960"/>
          </a:xfrm>
          <a:prstGeom prst="rect">
            <a:avLst/>
          </a:prstGeom>
        </p:spPr>
        <p:txBody>
          <a:bodyPr vert="horz" wrap="square" lIns="0" tIns="12700" rIns="0" bIns="0" rtlCol="0">
            <a:spAutoFit/>
          </a:bodyPr>
          <a:lstStyle/>
          <a:p>
            <a:pPr marL="38100">
              <a:lnSpc>
                <a:spcPct val="100000"/>
              </a:lnSpc>
              <a:spcBef>
                <a:spcPts val="100"/>
              </a:spcBef>
            </a:pPr>
            <a:r>
              <a:rPr sz="1900" b="1" spc="-160" dirty="0">
                <a:latin typeface="Times New Roman" panose="02020603050405020304"/>
                <a:cs typeface="Times New Roman" panose="02020603050405020304"/>
              </a:rPr>
              <a:t>Y</a:t>
            </a:r>
            <a:r>
              <a:rPr sz="2100" b="1" spc="-240" baseline="-32000" dirty="0">
                <a:latin typeface="Times New Roman" panose="02020603050405020304"/>
                <a:cs typeface="Times New Roman" panose="02020603050405020304"/>
              </a:rPr>
              <a:t>2</a:t>
            </a:r>
            <a:r>
              <a:rPr sz="2100" b="1" spc="-330" baseline="-32000"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.y</a:t>
            </a:r>
            <a:endParaRPr sz="1900">
              <a:latin typeface="Times New Roman" panose="02020603050405020304"/>
              <a:cs typeface="Times New Roman" panose="02020603050405020304"/>
            </a:endParaRPr>
          </a:p>
        </p:txBody>
      </p:sp>
      <p:sp>
        <p:nvSpPr>
          <p:cNvPr id="9" name="object 9"/>
          <p:cNvSpPr txBox="1"/>
          <p:nvPr/>
        </p:nvSpPr>
        <p:spPr>
          <a:xfrm>
            <a:off x="1998941" y="3345179"/>
            <a:ext cx="11430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0" name="object 10"/>
          <p:cNvSpPr txBox="1"/>
          <p:nvPr/>
        </p:nvSpPr>
        <p:spPr>
          <a:xfrm>
            <a:off x="320803" y="3178047"/>
            <a:ext cx="1993900" cy="314960"/>
          </a:xfrm>
          <a:prstGeom prst="rect">
            <a:avLst/>
          </a:prstGeom>
        </p:spPr>
        <p:txBody>
          <a:bodyPr vert="horz" wrap="square" lIns="0" tIns="12700" rIns="0" bIns="0" rtlCol="0">
            <a:spAutoFit/>
          </a:bodyPr>
          <a:lstStyle/>
          <a:p>
            <a:pPr marL="12700">
              <a:lnSpc>
                <a:spcPct val="100000"/>
              </a:lnSpc>
              <a:spcBef>
                <a:spcPts val="100"/>
              </a:spcBef>
              <a:tabLst>
                <a:tab pos="1577975" algn="l"/>
              </a:tabLst>
            </a:pPr>
            <a:r>
              <a:rPr sz="1900" b="1" dirty="0">
                <a:latin typeface="Times New Roman" panose="02020603050405020304"/>
                <a:cs typeface="Times New Roman" panose="02020603050405020304"/>
              </a:rPr>
              <a:t>A.a=f(X.x)	Y</a:t>
            </a:r>
            <a:r>
              <a:rPr sz="1900" b="1" spc="-185"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.y</a:t>
            </a:r>
            <a:endParaRPr sz="1900">
              <a:latin typeface="Times New Roman" panose="02020603050405020304"/>
              <a:cs typeface="Times New Roman" panose="02020603050405020304"/>
            </a:endParaRPr>
          </a:p>
        </p:txBody>
      </p:sp>
      <p:sp>
        <p:nvSpPr>
          <p:cNvPr id="11" name="object 11"/>
          <p:cNvSpPr txBox="1"/>
          <p:nvPr/>
        </p:nvSpPr>
        <p:spPr>
          <a:xfrm>
            <a:off x="535010" y="4232655"/>
            <a:ext cx="381000" cy="314960"/>
          </a:xfrm>
          <a:prstGeom prst="rect">
            <a:avLst/>
          </a:prstGeom>
        </p:spPr>
        <p:txBody>
          <a:bodyPr vert="horz" wrap="square" lIns="0" tIns="12700" rIns="0" bIns="0" rtlCol="0">
            <a:spAutoFit/>
          </a:bodyPr>
          <a:lstStyle/>
          <a:p>
            <a:pPr marL="12700">
              <a:lnSpc>
                <a:spcPct val="100000"/>
              </a:lnSpc>
              <a:spcBef>
                <a:spcPts val="100"/>
              </a:spcBef>
            </a:pPr>
            <a:r>
              <a:rPr sz="1900" b="1" dirty="0">
                <a:latin typeface="Times New Roman" panose="02020603050405020304"/>
                <a:cs typeface="Times New Roman" panose="02020603050405020304"/>
              </a:rPr>
              <a:t>X.x</a:t>
            </a:r>
            <a:endParaRPr sz="1900">
              <a:latin typeface="Times New Roman" panose="02020603050405020304"/>
              <a:cs typeface="Times New Roman" panose="02020603050405020304"/>
            </a:endParaRPr>
          </a:p>
        </p:txBody>
      </p:sp>
      <p:sp>
        <p:nvSpPr>
          <p:cNvPr id="12" name="object 12"/>
          <p:cNvSpPr/>
          <p:nvPr/>
        </p:nvSpPr>
        <p:spPr>
          <a:xfrm>
            <a:off x="619237" y="3603698"/>
            <a:ext cx="2540" cy="650875"/>
          </a:xfrm>
          <a:custGeom>
            <a:avLst/>
            <a:gdLst/>
            <a:ahLst/>
            <a:cxnLst/>
            <a:rect l="l" t="t" r="r" b="b"/>
            <a:pathLst>
              <a:path w="2540" h="650875">
                <a:moveTo>
                  <a:pt x="0" y="0"/>
                </a:moveTo>
                <a:lnTo>
                  <a:pt x="2169" y="650693"/>
                </a:lnTo>
              </a:path>
            </a:pathLst>
          </a:custGeom>
          <a:ln w="15875">
            <a:solidFill>
              <a:srgbClr val="000000"/>
            </a:solidFill>
          </a:ln>
        </p:spPr>
        <p:txBody>
          <a:bodyPr wrap="square" lIns="0" tIns="0" rIns="0" bIns="0" rtlCol="0"/>
          <a:lstStyle/>
          <a:p/>
        </p:txBody>
      </p:sp>
      <p:sp>
        <p:nvSpPr>
          <p:cNvPr id="13" name="object 13"/>
          <p:cNvSpPr/>
          <p:nvPr/>
        </p:nvSpPr>
        <p:spPr>
          <a:xfrm>
            <a:off x="556340" y="2585483"/>
            <a:ext cx="542290" cy="593725"/>
          </a:xfrm>
          <a:custGeom>
            <a:avLst/>
            <a:gdLst/>
            <a:ahLst/>
            <a:cxnLst/>
            <a:rect l="l" t="t" r="r" b="b"/>
            <a:pathLst>
              <a:path w="542290" h="593725">
                <a:moveTo>
                  <a:pt x="542210" y="0"/>
                </a:moveTo>
                <a:lnTo>
                  <a:pt x="0" y="593456"/>
                </a:lnTo>
              </a:path>
            </a:pathLst>
          </a:custGeom>
          <a:ln w="15875">
            <a:solidFill>
              <a:srgbClr val="000000"/>
            </a:solidFill>
          </a:ln>
        </p:spPr>
        <p:txBody>
          <a:bodyPr wrap="square" lIns="0" tIns="0" rIns="0" bIns="0" rtlCol="0"/>
          <a:lstStyle/>
          <a:p/>
        </p:txBody>
      </p:sp>
      <p:sp>
        <p:nvSpPr>
          <p:cNvPr id="14" name="object 14"/>
          <p:cNvSpPr/>
          <p:nvPr/>
        </p:nvSpPr>
        <p:spPr>
          <a:xfrm>
            <a:off x="1222173" y="2585483"/>
            <a:ext cx="650875" cy="542290"/>
          </a:xfrm>
          <a:custGeom>
            <a:avLst/>
            <a:gdLst/>
            <a:ahLst/>
            <a:cxnLst/>
            <a:rect l="l" t="t" r="r" b="b"/>
            <a:pathLst>
              <a:path w="650875" h="542289">
                <a:moveTo>
                  <a:pt x="0" y="0"/>
                </a:moveTo>
                <a:lnTo>
                  <a:pt x="650651" y="542244"/>
                </a:lnTo>
              </a:path>
            </a:pathLst>
          </a:custGeom>
          <a:ln w="15875">
            <a:solidFill>
              <a:srgbClr val="000000"/>
            </a:solidFill>
          </a:ln>
        </p:spPr>
        <p:txBody>
          <a:bodyPr wrap="square" lIns="0" tIns="0" rIns="0" bIns="0" rtlCol="0"/>
          <a:lstStyle/>
          <a:p/>
        </p:txBody>
      </p:sp>
      <p:sp>
        <p:nvSpPr>
          <p:cNvPr id="15" name="object 15"/>
          <p:cNvSpPr/>
          <p:nvPr/>
        </p:nvSpPr>
        <p:spPr>
          <a:xfrm>
            <a:off x="818769" y="1516057"/>
            <a:ext cx="930910" cy="662940"/>
          </a:xfrm>
          <a:custGeom>
            <a:avLst/>
            <a:gdLst/>
            <a:ahLst/>
            <a:cxnLst/>
            <a:rect l="l" t="t" r="r" b="b"/>
            <a:pathLst>
              <a:path w="930910" h="662939">
                <a:moveTo>
                  <a:pt x="930432" y="0"/>
                </a:moveTo>
                <a:lnTo>
                  <a:pt x="0" y="662743"/>
                </a:lnTo>
              </a:path>
            </a:pathLst>
          </a:custGeom>
          <a:ln w="15875">
            <a:solidFill>
              <a:srgbClr val="000000"/>
            </a:solidFill>
          </a:ln>
        </p:spPr>
        <p:txBody>
          <a:bodyPr wrap="square" lIns="0" tIns="0" rIns="0" bIns="0" rtlCol="0"/>
          <a:lstStyle/>
          <a:p/>
        </p:txBody>
      </p:sp>
      <p:sp>
        <p:nvSpPr>
          <p:cNvPr id="16" name="object 16"/>
          <p:cNvSpPr/>
          <p:nvPr/>
        </p:nvSpPr>
        <p:spPr>
          <a:xfrm>
            <a:off x="1872825" y="1516057"/>
            <a:ext cx="1130300" cy="593725"/>
          </a:xfrm>
          <a:custGeom>
            <a:avLst/>
            <a:gdLst/>
            <a:ahLst/>
            <a:cxnLst/>
            <a:rect l="l" t="t" r="r" b="b"/>
            <a:pathLst>
              <a:path w="1130300" h="593725">
                <a:moveTo>
                  <a:pt x="0" y="0"/>
                </a:moveTo>
                <a:lnTo>
                  <a:pt x="1129965" y="593456"/>
                </a:lnTo>
              </a:path>
            </a:pathLst>
          </a:custGeom>
          <a:ln w="15875">
            <a:solidFill>
              <a:srgbClr val="000000"/>
            </a:solidFill>
          </a:ln>
        </p:spPr>
        <p:txBody>
          <a:bodyPr wrap="square" lIns="0" tIns="0" rIns="0" bIns="0" rtlCol="0"/>
          <a:lstStyle/>
          <a:p/>
        </p:txBody>
      </p:sp>
      <p:sp>
        <p:nvSpPr>
          <p:cNvPr id="17" name="object 17"/>
          <p:cNvSpPr txBox="1"/>
          <p:nvPr/>
        </p:nvSpPr>
        <p:spPr>
          <a:xfrm>
            <a:off x="3433762" y="3930904"/>
            <a:ext cx="381000" cy="314960"/>
          </a:xfrm>
          <a:prstGeom prst="rect">
            <a:avLst/>
          </a:prstGeom>
        </p:spPr>
        <p:txBody>
          <a:bodyPr vert="horz" wrap="square" lIns="0" tIns="12700" rIns="0" bIns="0" rtlCol="0">
            <a:spAutoFit/>
          </a:bodyPr>
          <a:lstStyle/>
          <a:p>
            <a:pPr marL="12700">
              <a:lnSpc>
                <a:spcPct val="100000"/>
              </a:lnSpc>
              <a:spcBef>
                <a:spcPts val="100"/>
              </a:spcBef>
            </a:pPr>
            <a:r>
              <a:rPr sz="1900" b="1" dirty="0">
                <a:latin typeface="Times New Roman" panose="02020603050405020304"/>
                <a:cs typeface="Times New Roman" panose="02020603050405020304"/>
              </a:rPr>
              <a:t>X.x</a:t>
            </a:r>
            <a:endParaRPr sz="1900">
              <a:latin typeface="Times New Roman" panose="02020603050405020304"/>
              <a:cs typeface="Times New Roman" panose="02020603050405020304"/>
            </a:endParaRPr>
          </a:p>
        </p:txBody>
      </p:sp>
      <p:sp>
        <p:nvSpPr>
          <p:cNvPr id="18" name="object 18"/>
          <p:cNvSpPr txBox="1"/>
          <p:nvPr/>
        </p:nvSpPr>
        <p:spPr>
          <a:xfrm>
            <a:off x="4573591" y="3930904"/>
            <a:ext cx="1062990" cy="314960"/>
          </a:xfrm>
          <a:prstGeom prst="rect">
            <a:avLst/>
          </a:prstGeom>
        </p:spPr>
        <p:txBody>
          <a:bodyPr vert="horz" wrap="square" lIns="0" tIns="12700" rIns="0" bIns="0" rtlCol="0">
            <a:spAutoFit/>
          </a:bodyPr>
          <a:lstStyle/>
          <a:p>
            <a:pPr marL="12700">
              <a:lnSpc>
                <a:spcPct val="100000"/>
              </a:lnSpc>
              <a:spcBef>
                <a:spcPts val="100"/>
              </a:spcBef>
            </a:pPr>
            <a:r>
              <a:rPr sz="1900" b="1" spc="-5" dirty="0">
                <a:latin typeface="Times New Roman" panose="02020603050405020304"/>
                <a:cs typeface="Times New Roman" panose="02020603050405020304"/>
              </a:rPr>
              <a:t>R.i=f(X.x)</a:t>
            </a:r>
            <a:endParaRPr sz="1900">
              <a:latin typeface="Times New Roman" panose="02020603050405020304"/>
              <a:cs typeface="Times New Roman" panose="02020603050405020304"/>
            </a:endParaRPr>
          </a:p>
        </p:txBody>
      </p:sp>
      <p:sp>
        <p:nvSpPr>
          <p:cNvPr id="19" name="object 19"/>
          <p:cNvSpPr txBox="1"/>
          <p:nvPr/>
        </p:nvSpPr>
        <p:spPr>
          <a:xfrm>
            <a:off x="3883026" y="4763008"/>
            <a:ext cx="501650" cy="314960"/>
          </a:xfrm>
          <a:prstGeom prst="rect">
            <a:avLst/>
          </a:prstGeom>
        </p:spPr>
        <p:txBody>
          <a:bodyPr vert="horz" wrap="square" lIns="0" tIns="12700" rIns="0" bIns="0" rtlCol="0">
            <a:spAutoFit/>
          </a:bodyPr>
          <a:lstStyle/>
          <a:p>
            <a:pPr marL="12700">
              <a:lnSpc>
                <a:spcPct val="100000"/>
              </a:lnSpc>
              <a:spcBef>
                <a:spcPts val="100"/>
              </a:spcBef>
            </a:pPr>
            <a:r>
              <a:rPr sz="1900" b="1" dirty="0">
                <a:latin typeface="Times New Roman" panose="02020603050405020304"/>
                <a:cs typeface="Times New Roman" panose="02020603050405020304"/>
              </a:rPr>
              <a:t>Y1.y</a:t>
            </a:r>
            <a:endParaRPr sz="1900">
              <a:latin typeface="Times New Roman" panose="02020603050405020304"/>
              <a:cs typeface="Times New Roman" panose="02020603050405020304"/>
            </a:endParaRPr>
          </a:p>
        </p:txBody>
      </p:sp>
      <p:sp>
        <p:nvSpPr>
          <p:cNvPr id="20" name="object 20"/>
          <p:cNvSpPr txBox="1"/>
          <p:nvPr/>
        </p:nvSpPr>
        <p:spPr>
          <a:xfrm>
            <a:off x="5143505" y="4763008"/>
            <a:ext cx="1802130" cy="314960"/>
          </a:xfrm>
          <a:prstGeom prst="rect">
            <a:avLst/>
          </a:prstGeom>
        </p:spPr>
        <p:txBody>
          <a:bodyPr vert="horz" wrap="square" lIns="0" tIns="12700" rIns="0" bIns="0" rtlCol="0">
            <a:spAutoFit/>
          </a:bodyPr>
          <a:lstStyle/>
          <a:p>
            <a:pPr marL="12700">
              <a:lnSpc>
                <a:spcPct val="100000"/>
              </a:lnSpc>
              <a:spcBef>
                <a:spcPts val="100"/>
              </a:spcBef>
            </a:pPr>
            <a:r>
              <a:rPr sz="1900" b="1" spc="-5" dirty="0">
                <a:latin typeface="Times New Roman" panose="02020603050405020304"/>
                <a:cs typeface="Times New Roman" panose="02020603050405020304"/>
              </a:rPr>
              <a:t>R.i=g(f(X.x),Y1.y</a:t>
            </a:r>
            <a:endParaRPr sz="1900">
              <a:latin typeface="Times New Roman" panose="02020603050405020304"/>
              <a:cs typeface="Times New Roman" panose="02020603050405020304"/>
            </a:endParaRPr>
          </a:p>
        </p:txBody>
      </p:sp>
      <p:sp>
        <p:nvSpPr>
          <p:cNvPr id="21" name="object 21"/>
          <p:cNvSpPr txBox="1"/>
          <p:nvPr/>
        </p:nvSpPr>
        <p:spPr>
          <a:xfrm>
            <a:off x="4468812" y="5662167"/>
            <a:ext cx="501650" cy="314960"/>
          </a:xfrm>
          <a:prstGeom prst="rect">
            <a:avLst/>
          </a:prstGeom>
        </p:spPr>
        <p:txBody>
          <a:bodyPr vert="horz" wrap="square" lIns="0" tIns="12700" rIns="0" bIns="0" rtlCol="0">
            <a:spAutoFit/>
          </a:bodyPr>
          <a:lstStyle/>
          <a:p>
            <a:pPr marL="12700">
              <a:lnSpc>
                <a:spcPct val="100000"/>
              </a:lnSpc>
              <a:spcBef>
                <a:spcPts val="100"/>
              </a:spcBef>
            </a:pPr>
            <a:r>
              <a:rPr sz="1900" b="1" dirty="0">
                <a:latin typeface="Times New Roman" panose="02020603050405020304"/>
                <a:cs typeface="Times New Roman" panose="02020603050405020304"/>
              </a:rPr>
              <a:t>Y2.y</a:t>
            </a:r>
            <a:endParaRPr sz="1900">
              <a:latin typeface="Times New Roman" panose="02020603050405020304"/>
              <a:cs typeface="Times New Roman" panose="02020603050405020304"/>
            </a:endParaRPr>
          </a:p>
        </p:txBody>
      </p:sp>
      <p:sp>
        <p:nvSpPr>
          <p:cNvPr id="22" name="object 22"/>
          <p:cNvSpPr txBox="1"/>
          <p:nvPr/>
        </p:nvSpPr>
        <p:spPr>
          <a:xfrm>
            <a:off x="5727701" y="6319107"/>
            <a:ext cx="131445" cy="309880"/>
          </a:xfrm>
          <a:prstGeom prst="rect">
            <a:avLst/>
          </a:prstGeom>
        </p:spPr>
        <p:txBody>
          <a:bodyPr vert="horz" wrap="square" lIns="0" tIns="13970" rIns="0" bIns="0" rtlCol="0">
            <a:spAutoFit/>
          </a:bodyPr>
          <a:lstStyle/>
          <a:p>
            <a:pPr marL="12700">
              <a:lnSpc>
                <a:spcPct val="100000"/>
              </a:lnSpc>
              <a:spcBef>
                <a:spcPts val="110"/>
              </a:spcBef>
            </a:pPr>
            <a:r>
              <a:rPr sz="1850" b="1" i="1" spc="20" dirty="0">
                <a:latin typeface="Symbol" panose="05050102010706020507"/>
                <a:cs typeface="Symbol" panose="05050102010706020507"/>
              </a:rPr>
              <a:t></a:t>
            </a:r>
            <a:endParaRPr sz="1850">
              <a:latin typeface="Symbol" panose="05050102010706020507"/>
              <a:cs typeface="Symbol" panose="05050102010706020507"/>
            </a:endParaRPr>
          </a:p>
        </p:txBody>
      </p:sp>
      <p:sp>
        <p:nvSpPr>
          <p:cNvPr id="23" name="object 23"/>
          <p:cNvSpPr/>
          <p:nvPr/>
        </p:nvSpPr>
        <p:spPr>
          <a:xfrm>
            <a:off x="3606801" y="3449637"/>
            <a:ext cx="490855" cy="466725"/>
          </a:xfrm>
          <a:custGeom>
            <a:avLst/>
            <a:gdLst/>
            <a:ahLst/>
            <a:cxnLst/>
            <a:rect l="l" t="t" r="r" b="b"/>
            <a:pathLst>
              <a:path w="490854" h="466725">
                <a:moveTo>
                  <a:pt x="490488" y="0"/>
                </a:moveTo>
                <a:lnTo>
                  <a:pt x="0" y="466102"/>
                </a:lnTo>
              </a:path>
            </a:pathLst>
          </a:custGeom>
          <a:ln w="15875">
            <a:solidFill>
              <a:srgbClr val="000000"/>
            </a:solidFill>
          </a:ln>
        </p:spPr>
        <p:txBody>
          <a:bodyPr wrap="square" lIns="0" tIns="0" rIns="0" bIns="0" rtlCol="0"/>
          <a:lstStyle/>
          <a:p/>
        </p:txBody>
      </p:sp>
      <p:sp>
        <p:nvSpPr>
          <p:cNvPr id="24" name="object 24"/>
          <p:cNvSpPr/>
          <p:nvPr/>
        </p:nvSpPr>
        <p:spPr>
          <a:xfrm>
            <a:off x="4122628" y="3449637"/>
            <a:ext cx="518159" cy="488950"/>
          </a:xfrm>
          <a:custGeom>
            <a:avLst/>
            <a:gdLst/>
            <a:ahLst/>
            <a:cxnLst/>
            <a:rect l="l" t="t" r="r" b="b"/>
            <a:pathLst>
              <a:path w="518160" h="488950">
                <a:moveTo>
                  <a:pt x="0" y="0"/>
                </a:moveTo>
                <a:lnTo>
                  <a:pt x="517636" y="488950"/>
                </a:lnTo>
              </a:path>
            </a:pathLst>
          </a:custGeom>
          <a:ln w="15875">
            <a:solidFill>
              <a:srgbClr val="000000"/>
            </a:solidFill>
          </a:ln>
        </p:spPr>
        <p:txBody>
          <a:bodyPr wrap="square" lIns="0" tIns="0" rIns="0" bIns="0" rtlCol="0"/>
          <a:lstStyle/>
          <a:p/>
        </p:txBody>
      </p:sp>
      <p:sp>
        <p:nvSpPr>
          <p:cNvPr id="25" name="object 25"/>
          <p:cNvSpPr/>
          <p:nvPr/>
        </p:nvSpPr>
        <p:spPr>
          <a:xfrm>
            <a:off x="4168776" y="4259262"/>
            <a:ext cx="490855" cy="474345"/>
          </a:xfrm>
          <a:custGeom>
            <a:avLst/>
            <a:gdLst/>
            <a:ahLst/>
            <a:cxnLst/>
            <a:rect l="l" t="t" r="r" b="b"/>
            <a:pathLst>
              <a:path w="490854" h="474345">
                <a:moveTo>
                  <a:pt x="490488" y="0"/>
                </a:moveTo>
                <a:lnTo>
                  <a:pt x="0" y="474287"/>
                </a:lnTo>
              </a:path>
            </a:pathLst>
          </a:custGeom>
          <a:ln w="15875">
            <a:solidFill>
              <a:srgbClr val="000000"/>
            </a:solidFill>
          </a:ln>
        </p:spPr>
        <p:txBody>
          <a:bodyPr wrap="square" lIns="0" tIns="0" rIns="0" bIns="0" rtlCol="0"/>
          <a:lstStyle/>
          <a:p/>
        </p:txBody>
      </p:sp>
      <p:sp>
        <p:nvSpPr>
          <p:cNvPr id="26" name="object 26"/>
          <p:cNvSpPr/>
          <p:nvPr/>
        </p:nvSpPr>
        <p:spPr>
          <a:xfrm>
            <a:off x="4684603" y="4259262"/>
            <a:ext cx="518159" cy="501650"/>
          </a:xfrm>
          <a:custGeom>
            <a:avLst/>
            <a:gdLst/>
            <a:ahLst/>
            <a:cxnLst/>
            <a:rect l="l" t="t" r="r" b="b"/>
            <a:pathLst>
              <a:path w="518160" h="501650">
                <a:moveTo>
                  <a:pt x="0" y="0"/>
                </a:moveTo>
                <a:lnTo>
                  <a:pt x="517636" y="501650"/>
                </a:lnTo>
              </a:path>
            </a:pathLst>
          </a:custGeom>
          <a:ln w="15875">
            <a:solidFill>
              <a:srgbClr val="000000"/>
            </a:solidFill>
          </a:ln>
        </p:spPr>
        <p:txBody>
          <a:bodyPr wrap="square" lIns="0" tIns="0" rIns="0" bIns="0" rtlCol="0"/>
          <a:lstStyle/>
          <a:p/>
        </p:txBody>
      </p:sp>
      <p:sp>
        <p:nvSpPr>
          <p:cNvPr id="27" name="object 27"/>
          <p:cNvSpPr/>
          <p:nvPr/>
        </p:nvSpPr>
        <p:spPr>
          <a:xfrm>
            <a:off x="4730751" y="5184775"/>
            <a:ext cx="490855" cy="451484"/>
          </a:xfrm>
          <a:custGeom>
            <a:avLst/>
            <a:gdLst/>
            <a:ahLst/>
            <a:cxnLst/>
            <a:rect l="l" t="t" r="r" b="b"/>
            <a:pathLst>
              <a:path w="490854" h="451485">
                <a:moveTo>
                  <a:pt x="490488" y="0"/>
                </a:moveTo>
                <a:lnTo>
                  <a:pt x="0" y="451184"/>
                </a:lnTo>
              </a:path>
            </a:pathLst>
          </a:custGeom>
          <a:ln w="15875">
            <a:solidFill>
              <a:srgbClr val="000000"/>
            </a:solidFill>
          </a:ln>
        </p:spPr>
        <p:txBody>
          <a:bodyPr wrap="square" lIns="0" tIns="0" rIns="0" bIns="0" rtlCol="0"/>
          <a:lstStyle/>
          <a:p/>
        </p:txBody>
      </p:sp>
      <p:sp>
        <p:nvSpPr>
          <p:cNvPr id="28" name="object 28"/>
          <p:cNvSpPr/>
          <p:nvPr/>
        </p:nvSpPr>
        <p:spPr>
          <a:xfrm>
            <a:off x="5246578" y="5184775"/>
            <a:ext cx="518159" cy="476250"/>
          </a:xfrm>
          <a:custGeom>
            <a:avLst/>
            <a:gdLst/>
            <a:ahLst/>
            <a:cxnLst/>
            <a:rect l="l" t="t" r="r" b="b"/>
            <a:pathLst>
              <a:path w="518160" h="476250">
                <a:moveTo>
                  <a:pt x="0" y="0"/>
                </a:moveTo>
                <a:lnTo>
                  <a:pt x="517636" y="476250"/>
                </a:lnTo>
              </a:path>
            </a:pathLst>
          </a:custGeom>
          <a:ln w="15875">
            <a:solidFill>
              <a:srgbClr val="000000"/>
            </a:solidFill>
          </a:ln>
        </p:spPr>
        <p:txBody>
          <a:bodyPr wrap="square" lIns="0" tIns="0" rIns="0" bIns="0" rtlCol="0"/>
          <a:lstStyle/>
          <a:p/>
        </p:txBody>
      </p:sp>
      <p:sp>
        <p:nvSpPr>
          <p:cNvPr id="29" name="object 29"/>
          <p:cNvSpPr/>
          <p:nvPr/>
        </p:nvSpPr>
        <p:spPr>
          <a:xfrm>
            <a:off x="5802312" y="6037262"/>
            <a:ext cx="1905" cy="327025"/>
          </a:xfrm>
          <a:custGeom>
            <a:avLst/>
            <a:gdLst/>
            <a:ahLst/>
            <a:cxnLst/>
            <a:rect l="l" t="t" r="r" b="b"/>
            <a:pathLst>
              <a:path w="1904" h="327025">
                <a:moveTo>
                  <a:pt x="0" y="0"/>
                </a:moveTo>
                <a:lnTo>
                  <a:pt x="1588" y="327025"/>
                </a:lnTo>
              </a:path>
            </a:pathLst>
          </a:custGeom>
          <a:ln w="15875">
            <a:solidFill>
              <a:srgbClr val="000000"/>
            </a:solidFill>
          </a:ln>
        </p:spPr>
        <p:txBody>
          <a:bodyPr wrap="square" lIns="0" tIns="0" rIns="0" bIns="0" rtlCol="0"/>
          <a:lstStyle/>
          <a:p/>
        </p:txBody>
      </p:sp>
      <p:sp>
        <p:nvSpPr>
          <p:cNvPr id="30" name="object 30"/>
          <p:cNvSpPr/>
          <p:nvPr/>
        </p:nvSpPr>
        <p:spPr>
          <a:xfrm>
            <a:off x="773113" y="3571875"/>
            <a:ext cx="76200" cy="685800"/>
          </a:xfrm>
          <a:custGeom>
            <a:avLst/>
            <a:gdLst/>
            <a:ahLst/>
            <a:cxnLst/>
            <a:rect l="l" t="t" r="r" b="b"/>
            <a:pathLst>
              <a:path w="76200" h="685800">
                <a:moveTo>
                  <a:pt x="42862" y="63500"/>
                </a:moveTo>
                <a:lnTo>
                  <a:pt x="33337" y="63500"/>
                </a:lnTo>
                <a:lnTo>
                  <a:pt x="33336" y="685800"/>
                </a:lnTo>
                <a:lnTo>
                  <a:pt x="42861" y="685800"/>
                </a:lnTo>
                <a:lnTo>
                  <a:pt x="42862" y="63500"/>
                </a:lnTo>
                <a:close/>
              </a:path>
              <a:path w="76200" h="685800">
                <a:moveTo>
                  <a:pt x="38100" y="0"/>
                </a:moveTo>
                <a:lnTo>
                  <a:pt x="0" y="76200"/>
                </a:lnTo>
                <a:lnTo>
                  <a:pt x="33337" y="76200"/>
                </a:lnTo>
                <a:lnTo>
                  <a:pt x="33337" y="63500"/>
                </a:lnTo>
                <a:lnTo>
                  <a:pt x="69850" y="63500"/>
                </a:lnTo>
                <a:lnTo>
                  <a:pt x="38100" y="0"/>
                </a:lnTo>
                <a:close/>
              </a:path>
              <a:path w="76200" h="685800">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
        <p:nvSpPr>
          <p:cNvPr id="31" name="object 31"/>
          <p:cNvSpPr/>
          <p:nvPr/>
        </p:nvSpPr>
        <p:spPr>
          <a:xfrm>
            <a:off x="807653" y="2505075"/>
            <a:ext cx="613410" cy="688975"/>
          </a:xfrm>
          <a:custGeom>
            <a:avLst/>
            <a:gdLst/>
            <a:ahLst/>
            <a:cxnLst/>
            <a:rect l="l" t="t" r="r" b="b"/>
            <a:pathLst>
              <a:path w="613410" h="688975">
                <a:moveTo>
                  <a:pt x="558975" y="53788"/>
                </a:moveTo>
                <a:lnTo>
                  <a:pt x="0" y="682636"/>
                </a:lnTo>
                <a:lnTo>
                  <a:pt x="7119" y="688963"/>
                </a:lnTo>
                <a:lnTo>
                  <a:pt x="566094" y="60116"/>
                </a:lnTo>
                <a:lnTo>
                  <a:pt x="558975" y="53788"/>
                </a:lnTo>
                <a:close/>
              </a:path>
              <a:path w="613410" h="688975">
                <a:moveTo>
                  <a:pt x="601233" y="44296"/>
                </a:moveTo>
                <a:lnTo>
                  <a:pt x="567412" y="44296"/>
                </a:lnTo>
                <a:lnTo>
                  <a:pt x="574531" y="50624"/>
                </a:lnTo>
                <a:lnTo>
                  <a:pt x="566094" y="60116"/>
                </a:lnTo>
                <a:lnTo>
                  <a:pt x="591011" y="82264"/>
                </a:lnTo>
                <a:lnTo>
                  <a:pt x="601233" y="44296"/>
                </a:lnTo>
                <a:close/>
              </a:path>
              <a:path w="613410" h="688975">
                <a:moveTo>
                  <a:pt x="567412" y="44296"/>
                </a:moveTo>
                <a:lnTo>
                  <a:pt x="558975" y="53788"/>
                </a:lnTo>
                <a:lnTo>
                  <a:pt x="566094" y="60116"/>
                </a:lnTo>
                <a:lnTo>
                  <a:pt x="574531" y="50624"/>
                </a:lnTo>
                <a:lnTo>
                  <a:pt x="567412" y="44296"/>
                </a:lnTo>
                <a:close/>
              </a:path>
              <a:path w="613410" h="688975">
                <a:moveTo>
                  <a:pt x="613159" y="0"/>
                </a:moveTo>
                <a:lnTo>
                  <a:pt x="534058" y="31640"/>
                </a:lnTo>
                <a:lnTo>
                  <a:pt x="558975" y="53788"/>
                </a:lnTo>
                <a:lnTo>
                  <a:pt x="567412" y="44296"/>
                </a:lnTo>
                <a:lnTo>
                  <a:pt x="601233" y="44296"/>
                </a:lnTo>
                <a:lnTo>
                  <a:pt x="613159" y="0"/>
                </a:lnTo>
                <a:close/>
              </a:path>
            </a:pathLst>
          </a:custGeom>
          <a:solidFill>
            <a:srgbClr val="0000FF"/>
          </a:solidFill>
        </p:spPr>
        <p:txBody>
          <a:bodyPr wrap="square" lIns="0" tIns="0" rIns="0" bIns="0" rtlCol="0"/>
          <a:lstStyle/>
          <a:p/>
        </p:txBody>
      </p:sp>
      <p:sp>
        <p:nvSpPr>
          <p:cNvPr id="32" name="object 32"/>
          <p:cNvSpPr/>
          <p:nvPr/>
        </p:nvSpPr>
        <p:spPr>
          <a:xfrm>
            <a:off x="1420812" y="2505075"/>
            <a:ext cx="688975" cy="537210"/>
          </a:xfrm>
          <a:custGeom>
            <a:avLst/>
            <a:gdLst/>
            <a:ahLst/>
            <a:cxnLst/>
            <a:rect l="l" t="t" r="r" b="b"/>
            <a:pathLst>
              <a:path w="688975" h="537210">
                <a:moveTo>
                  <a:pt x="63072" y="43023"/>
                </a:moveTo>
                <a:lnTo>
                  <a:pt x="57224" y="50541"/>
                </a:lnTo>
                <a:lnTo>
                  <a:pt x="682876" y="537159"/>
                </a:lnTo>
                <a:lnTo>
                  <a:pt x="688724" y="529640"/>
                </a:lnTo>
                <a:lnTo>
                  <a:pt x="63072" y="43023"/>
                </a:lnTo>
                <a:close/>
              </a:path>
              <a:path w="688975" h="537210">
                <a:moveTo>
                  <a:pt x="0" y="0"/>
                </a:moveTo>
                <a:lnTo>
                  <a:pt x="36757" y="76856"/>
                </a:lnTo>
                <a:lnTo>
                  <a:pt x="57224" y="50541"/>
                </a:lnTo>
                <a:lnTo>
                  <a:pt x="47199" y="42744"/>
                </a:lnTo>
                <a:lnTo>
                  <a:pt x="53047" y="35225"/>
                </a:lnTo>
                <a:lnTo>
                  <a:pt x="69137" y="35225"/>
                </a:lnTo>
                <a:lnTo>
                  <a:pt x="83540" y="16708"/>
                </a:lnTo>
                <a:lnTo>
                  <a:pt x="0" y="0"/>
                </a:lnTo>
                <a:close/>
              </a:path>
              <a:path w="688975" h="537210">
                <a:moveTo>
                  <a:pt x="53047" y="35225"/>
                </a:moveTo>
                <a:lnTo>
                  <a:pt x="47199" y="42744"/>
                </a:lnTo>
                <a:lnTo>
                  <a:pt x="57224" y="50541"/>
                </a:lnTo>
                <a:lnTo>
                  <a:pt x="63072" y="43023"/>
                </a:lnTo>
                <a:lnTo>
                  <a:pt x="53047" y="35225"/>
                </a:lnTo>
                <a:close/>
              </a:path>
              <a:path w="688975" h="537210">
                <a:moveTo>
                  <a:pt x="69137" y="35225"/>
                </a:moveTo>
                <a:lnTo>
                  <a:pt x="53047" y="35225"/>
                </a:lnTo>
                <a:lnTo>
                  <a:pt x="63072" y="43023"/>
                </a:lnTo>
                <a:lnTo>
                  <a:pt x="69137" y="35225"/>
                </a:lnTo>
                <a:close/>
              </a:path>
            </a:pathLst>
          </a:custGeom>
          <a:solidFill>
            <a:srgbClr val="0000FF"/>
          </a:solidFill>
        </p:spPr>
        <p:txBody>
          <a:bodyPr wrap="square" lIns="0" tIns="0" rIns="0" bIns="0" rtlCol="0"/>
          <a:lstStyle/>
          <a:p/>
        </p:txBody>
      </p:sp>
      <p:sp>
        <p:nvSpPr>
          <p:cNvPr id="33" name="object 33"/>
          <p:cNvSpPr/>
          <p:nvPr/>
        </p:nvSpPr>
        <p:spPr>
          <a:xfrm>
            <a:off x="1113191" y="1438275"/>
            <a:ext cx="935355" cy="690245"/>
          </a:xfrm>
          <a:custGeom>
            <a:avLst/>
            <a:gdLst/>
            <a:ahLst/>
            <a:cxnLst/>
            <a:rect l="l" t="t" r="r" b="b"/>
            <a:pathLst>
              <a:path w="935355" h="690244">
                <a:moveTo>
                  <a:pt x="870946" y="41315"/>
                </a:moveTo>
                <a:lnTo>
                  <a:pt x="0" y="681963"/>
                </a:lnTo>
                <a:lnTo>
                  <a:pt x="5643" y="689636"/>
                </a:lnTo>
                <a:lnTo>
                  <a:pt x="876590" y="48987"/>
                </a:lnTo>
                <a:lnTo>
                  <a:pt x="870946" y="41315"/>
                </a:lnTo>
                <a:close/>
              </a:path>
              <a:path w="935355" h="690244">
                <a:moveTo>
                  <a:pt x="917861" y="33790"/>
                </a:moveTo>
                <a:lnTo>
                  <a:pt x="881176" y="33790"/>
                </a:lnTo>
                <a:lnTo>
                  <a:pt x="886820" y="41462"/>
                </a:lnTo>
                <a:lnTo>
                  <a:pt x="876590" y="48987"/>
                </a:lnTo>
                <a:lnTo>
                  <a:pt x="896343" y="75843"/>
                </a:lnTo>
                <a:lnTo>
                  <a:pt x="917861" y="33790"/>
                </a:lnTo>
                <a:close/>
              </a:path>
              <a:path w="935355" h="690244">
                <a:moveTo>
                  <a:pt x="881176" y="33790"/>
                </a:moveTo>
                <a:lnTo>
                  <a:pt x="870946" y="41315"/>
                </a:lnTo>
                <a:lnTo>
                  <a:pt x="876590" y="48987"/>
                </a:lnTo>
                <a:lnTo>
                  <a:pt x="886820" y="41462"/>
                </a:lnTo>
                <a:lnTo>
                  <a:pt x="881176" y="33790"/>
                </a:lnTo>
                <a:close/>
              </a:path>
              <a:path w="935355" h="690244">
                <a:moveTo>
                  <a:pt x="935151" y="0"/>
                </a:moveTo>
                <a:lnTo>
                  <a:pt x="851192" y="14460"/>
                </a:lnTo>
                <a:lnTo>
                  <a:pt x="870946" y="41315"/>
                </a:lnTo>
                <a:lnTo>
                  <a:pt x="881176" y="33790"/>
                </a:lnTo>
                <a:lnTo>
                  <a:pt x="917861" y="33790"/>
                </a:lnTo>
                <a:lnTo>
                  <a:pt x="935151" y="0"/>
                </a:lnTo>
                <a:close/>
              </a:path>
            </a:pathLst>
          </a:custGeom>
          <a:solidFill>
            <a:srgbClr val="0000FF"/>
          </a:solidFill>
        </p:spPr>
        <p:txBody>
          <a:bodyPr wrap="square" lIns="0" tIns="0" rIns="0" bIns="0" rtlCol="0"/>
          <a:lstStyle/>
          <a:p/>
        </p:txBody>
      </p:sp>
      <p:sp>
        <p:nvSpPr>
          <p:cNvPr id="34" name="object 34"/>
          <p:cNvSpPr/>
          <p:nvPr/>
        </p:nvSpPr>
        <p:spPr>
          <a:xfrm>
            <a:off x="2048342" y="1438275"/>
            <a:ext cx="1051560" cy="537845"/>
          </a:xfrm>
          <a:custGeom>
            <a:avLst/>
            <a:gdLst/>
            <a:ahLst/>
            <a:cxnLst/>
            <a:rect l="l" t="t" r="r" b="b"/>
            <a:pathLst>
              <a:path w="1051560" h="537844">
                <a:moveTo>
                  <a:pt x="70079" y="30296"/>
                </a:moveTo>
                <a:lnTo>
                  <a:pt x="65762" y="38786"/>
                </a:lnTo>
                <a:lnTo>
                  <a:pt x="1046711" y="537645"/>
                </a:lnTo>
                <a:lnTo>
                  <a:pt x="1051029" y="529154"/>
                </a:lnTo>
                <a:lnTo>
                  <a:pt x="70079" y="30296"/>
                </a:lnTo>
                <a:close/>
              </a:path>
              <a:path w="1051560" h="537844">
                <a:moveTo>
                  <a:pt x="0" y="0"/>
                </a:moveTo>
                <a:lnTo>
                  <a:pt x="50650" y="68502"/>
                </a:lnTo>
                <a:lnTo>
                  <a:pt x="65762" y="38786"/>
                </a:lnTo>
                <a:lnTo>
                  <a:pt x="54443" y="33030"/>
                </a:lnTo>
                <a:lnTo>
                  <a:pt x="58761" y="24540"/>
                </a:lnTo>
                <a:lnTo>
                  <a:pt x="73006" y="24540"/>
                </a:lnTo>
                <a:lnTo>
                  <a:pt x="85191" y="580"/>
                </a:lnTo>
                <a:lnTo>
                  <a:pt x="0" y="0"/>
                </a:lnTo>
                <a:close/>
              </a:path>
              <a:path w="1051560" h="537844">
                <a:moveTo>
                  <a:pt x="58761" y="24540"/>
                </a:moveTo>
                <a:lnTo>
                  <a:pt x="54443" y="33030"/>
                </a:lnTo>
                <a:lnTo>
                  <a:pt x="65762" y="38786"/>
                </a:lnTo>
                <a:lnTo>
                  <a:pt x="70079" y="30296"/>
                </a:lnTo>
                <a:lnTo>
                  <a:pt x="58761" y="24540"/>
                </a:lnTo>
                <a:close/>
              </a:path>
              <a:path w="1051560" h="537844">
                <a:moveTo>
                  <a:pt x="73006" y="24540"/>
                </a:moveTo>
                <a:lnTo>
                  <a:pt x="58761" y="24540"/>
                </a:lnTo>
                <a:lnTo>
                  <a:pt x="70079" y="30296"/>
                </a:lnTo>
                <a:lnTo>
                  <a:pt x="73006" y="24540"/>
                </a:lnTo>
                <a:close/>
              </a:path>
            </a:pathLst>
          </a:custGeom>
          <a:solidFill>
            <a:srgbClr val="0000FF"/>
          </a:solidFill>
        </p:spPr>
        <p:txBody>
          <a:bodyPr wrap="square" lIns="0" tIns="0" rIns="0" bIns="0" rtlCol="0"/>
          <a:lstStyle/>
          <a:p/>
        </p:txBody>
      </p:sp>
      <p:sp>
        <p:nvSpPr>
          <p:cNvPr id="35" name="object 35"/>
          <p:cNvSpPr/>
          <p:nvPr/>
        </p:nvSpPr>
        <p:spPr>
          <a:xfrm>
            <a:off x="3938587" y="4076701"/>
            <a:ext cx="533400" cy="76200"/>
          </a:xfrm>
          <a:custGeom>
            <a:avLst/>
            <a:gdLst/>
            <a:ahLst/>
            <a:cxnLst/>
            <a:rect l="l" t="t" r="r" b="b"/>
            <a:pathLst>
              <a:path w="533400" h="76200">
                <a:moveTo>
                  <a:pt x="457200" y="42862"/>
                </a:moveTo>
                <a:lnTo>
                  <a:pt x="457200" y="76200"/>
                </a:lnTo>
                <a:lnTo>
                  <a:pt x="523875" y="42862"/>
                </a:lnTo>
                <a:lnTo>
                  <a:pt x="457200" y="42862"/>
                </a:lnTo>
                <a:close/>
              </a:path>
              <a:path w="533400" h="76200">
                <a:moveTo>
                  <a:pt x="457200" y="33337"/>
                </a:moveTo>
                <a:lnTo>
                  <a:pt x="457200" y="42862"/>
                </a:lnTo>
                <a:lnTo>
                  <a:pt x="469900" y="42862"/>
                </a:lnTo>
                <a:lnTo>
                  <a:pt x="469900" y="33337"/>
                </a:lnTo>
                <a:lnTo>
                  <a:pt x="457200" y="33337"/>
                </a:lnTo>
                <a:close/>
              </a:path>
              <a:path w="533400" h="76200">
                <a:moveTo>
                  <a:pt x="457200" y="0"/>
                </a:moveTo>
                <a:lnTo>
                  <a:pt x="457200" y="33337"/>
                </a:lnTo>
                <a:lnTo>
                  <a:pt x="469900" y="33337"/>
                </a:lnTo>
                <a:lnTo>
                  <a:pt x="469900" y="42862"/>
                </a:lnTo>
                <a:lnTo>
                  <a:pt x="523877" y="42861"/>
                </a:lnTo>
                <a:lnTo>
                  <a:pt x="533400" y="38100"/>
                </a:lnTo>
                <a:lnTo>
                  <a:pt x="457200" y="0"/>
                </a:lnTo>
                <a:close/>
              </a:path>
              <a:path w="533400" h="76200">
                <a:moveTo>
                  <a:pt x="0" y="33336"/>
                </a:moveTo>
                <a:lnTo>
                  <a:pt x="0" y="42861"/>
                </a:lnTo>
                <a:lnTo>
                  <a:pt x="457200" y="42862"/>
                </a:lnTo>
                <a:lnTo>
                  <a:pt x="457200" y="33337"/>
                </a:lnTo>
                <a:lnTo>
                  <a:pt x="0" y="33336"/>
                </a:lnTo>
                <a:close/>
              </a:path>
            </a:pathLst>
          </a:custGeom>
          <a:solidFill>
            <a:srgbClr val="0000FF"/>
          </a:solidFill>
        </p:spPr>
        <p:txBody>
          <a:bodyPr wrap="square" lIns="0" tIns="0" rIns="0" bIns="0" rtlCol="0"/>
          <a:lstStyle/>
          <a:p/>
        </p:txBody>
      </p:sp>
      <p:sp>
        <p:nvSpPr>
          <p:cNvPr id="36" name="object 36"/>
          <p:cNvSpPr/>
          <p:nvPr/>
        </p:nvSpPr>
        <p:spPr>
          <a:xfrm>
            <a:off x="4323670" y="4622805"/>
            <a:ext cx="1062990" cy="167005"/>
          </a:xfrm>
          <a:custGeom>
            <a:avLst/>
            <a:gdLst/>
            <a:ahLst/>
            <a:cxnLst/>
            <a:rect l="l" t="t" r="r" b="b"/>
            <a:pathLst>
              <a:path w="1062989" h="167004">
                <a:moveTo>
                  <a:pt x="995624" y="110742"/>
                </a:moveTo>
                <a:lnTo>
                  <a:pt x="975391" y="127182"/>
                </a:lnTo>
                <a:lnTo>
                  <a:pt x="1062716" y="166682"/>
                </a:lnTo>
                <a:lnTo>
                  <a:pt x="1052765" y="121911"/>
                </a:lnTo>
                <a:lnTo>
                  <a:pt x="1008151" y="121898"/>
                </a:lnTo>
                <a:lnTo>
                  <a:pt x="995624" y="110742"/>
                </a:lnTo>
                <a:close/>
              </a:path>
              <a:path w="1062989" h="167004">
                <a:moveTo>
                  <a:pt x="529075" y="0"/>
                </a:moveTo>
                <a:lnTo>
                  <a:pt x="437443" y="2247"/>
                </a:lnTo>
                <a:lnTo>
                  <a:pt x="393137" y="4997"/>
                </a:lnTo>
                <a:lnTo>
                  <a:pt x="350135" y="8773"/>
                </a:lnTo>
                <a:lnTo>
                  <a:pt x="308616" y="13536"/>
                </a:lnTo>
                <a:lnTo>
                  <a:pt x="268756" y="19250"/>
                </a:lnTo>
                <a:lnTo>
                  <a:pt x="230732" y="25874"/>
                </a:lnTo>
                <a:lnTo>
                  <a:pt x="160881" y="41722"/>
                </a:lnTo>
                <a:lnTo>
                  <a:pt x="100397" y="60854"/>
                </a:lnTo>
                <a:lnTo>
                  <a:pt x="50521" y="83212"/>
                </a:lnTo>
                <a:lnTo>
                  <a:pt x="13420" y="108276"/>
                </a:lnTo>
                <a:lnTo>
                  <a:pt x="0" y="121898"/>
                </a:lnTo>
                <a:lnTo>
                  <a:pt x="20408" y="141899"/>
                </a:lnTo>
                <a:lnTo>
                  <a:pt x="31496" y="130586"/>
                </a:lnTo>
                <a:lnTo>
                  <a:pt x="31288" y="130586"/>
                </a:lnTo>
                <a:lnTo>
                  <a:pt x="32832" y="129223"/>
                </a:lnTo>
                <a:lnTo>
                  <a:pt x="33076" y="129223"/>
                </a:lnTo>
                <a:lnTo>
                  <a:pt x="47243" y="118424"/>
                </a:lnTo>
                <a:lnTo>
                  <a:pt x="65244" y="107702"/>
                </a:lnTo>
                <a:lnTo>
                  <a:pt x="111179" y="87317"/>
                </a:lnTo>
                <a:lnTo>
                  <a:pt x="168851" y="69162"/>
                </a:lnTo>
                <a:lnTo>
                  <a:pt x="236552" y="53850"/>
                </a:lnTo>
                <a:lnTo>
                  <a:pt x="312665" y="41823"/>
                </a:lnTo>
                <a:lnTo>
                  <a:pt x="353388" y="37162"/>
                </a:lnTo>
                <a:lnTo>
                  <a:pt x="395632" y="33463"/>
                </a:lnTo>
                <a:lnTo>
                  <a:pt x="439209" y="30768"/>
                </a:lnTo>
                <a:lnTo>
                  <a:pt x="529772" y="28566"/>
                </a:lnTo>
                <a:lnTo>
                  <a:pt x="840969" y="28566"/>
                </a:lnTo>
                <a:lnTo>
                  <a:pt x="830033" y="26231"/>
                </a:lnTo>
                <a:lnTo>
                  <a:pt x="785567" y="18521"/>
                </a:lnTo>
                <a:lnTo>
                  <a:pt x="738488" y="12048"/>
                </a:lnTo>
                <a:lnTo>
                  <a:pt x="689053" y="6884"/>
                </a:lnTo>
                <a:lnTo>
                  <a:pt x="637520" y="3105"/>
                </a:lnTo>
                <a:lnTo>
                  <a:pt x="584155" y="783"/>
                </a:lnTo>
                <a:lnTo>
                  <a:pt x="529075" y="0"/>
                </a:lnTo>
                <a:close/>
              </a:path>
              <a:path w="1062989" h="167004">
                <a:moveTo>
                  <a:pt x="32832" y="129223"/>
                </a:moveTo>
                <a:lnTo>
                  <a:pt x="31288" y="130586"/>
                </a:lnTo>
                <a:lnTo>
                  <a:pt x="32109" y="129961"/>
                </a:lnTo>
                <a:lnTo>
                  <a:pt x="32832" y="129223"/>
                </a:lnTo>
                <a:close/>
              </a:path>
              <a:path w="1062989" h="167004">
                <a:moveTo>
                  <a:pt x="32109" y="129961"/>
                </a:moveTo>
                <a:lnTo>
                  <a:pt x="31288" y="130586"/>
                </a:lnTo>
                <a:lnTo>
                  <a:pt x="31496" y="130586"/>
                </a:lnTo>
                <a:lnTo>
                  <a:pt x="32109" y="129961"/>
                </a:lnTo>
                <a:close/>
              </a:path>
              <a:path w="1062989" h="167004">
                <a:moveTo>
                  <a:pt x="33076" y="129223"/>
                </a:moveTo>
                <a:lnTo>
                  <a:pt x="32832" y="129223"/>
                </a:lnTo>
                <a:lnTo>
                  <a:pt x="32109" y="129961"/>
                </a:lnTo>
                <a:lnTo>
                  <a:pt x="33076" y="129223"/>
                </a:lnTo>
                <a:close/>
              </a:path>
              <a:path w="1062989" h="167004">
                <a:moveTo>
                  <a:pt x="1018091" y="92486"/>
                </a:moveTo>
                <a:lnTo>
                  <a:pt x="995624" y="110742"/>
                </a:lnTo>
                <a:lnTo>
                  <a:pt x="1008165" y="121911"/>
                </a:lnTo>
                <a:lnTo>
                  <a:pt x="1027169" y="100571"/>
                </a:lnTo>
                <a:lnTo>
                  <a:pt x="1018091" y="92486"/>
                </a:lnTo>
                <a:close/>
              </a:path>
              <a:path w="1062989" h="167004">
                <a:moveTo>
                  <a:pt x="1041921" y="73122"/>
                </a:moveTo>
                <a:lnTo>
                  <a:pt x="1018091" y="92486"/>
                </a:lnTo>
                <a:lnTo>
                  <a:pt x="1027169" y="100571"/>
                </a:lnTo>
                <a:lnTo>
                  <a:pt x="1008165" y="121911"/>
                </a:lnTo>
                <a:lnTo>
                  <a:pt x="1052765" y="121911"/>
                </a:lnTo>
                <a:lnTo>
                  <a:pt x="1041921" y="73122"/>
                </a:lnTo>
                <a:close/>
              </a:path>
              <a:path w="1062989" h="167004">
                <a:moveTo>
                  <a:pt x="990388" y="106079"/>
                </a:moveTo>
                <a:lnTo>
                  <a:pt x="995624" y="110742"/>
                </a:lnTo>
                <a:lnTo>
                  <a:pt x="1000270" y="106967"/>
                </a:lnTo>
                <a:lnTo>
                  <a:pt x="992268" y="106967"/>
                </a:lnTo>
                <a:lnTo>
                  <a:pt x="990388" y="106079"/>
                </a:lnTo>
                <a:close/>
              </a:path>
              <a:path w="1062989" h="167004">
                <a:moveTo>
                  <a:pt x="988848" y="104707"/>
                </a:moveTo>
                <a:lnTo>
                  <a:pt x="990388" y="106079"/>
                </a:lnTo>
                <a:lnTo>
                  <a:pt x="992268" y="106967"/>
                </a:lnTo>
                <a:lnTo>
                  <a:pt x="988848" y="104707"/>
                </a:lnTo>
                <a:close/>
              </a:path>
              <a:path w="1062989" h="167004">
                <a:moveTo>
                  <a:pt x="1003051" y="104707"/>
                </a:moveTo>
                <a:lnTo>
                  <a:pt x="988848" y="104707"/>
                </a:lnTo>
                <a:lnTo>
                  <a:pt x="992268" y="106967"/>
                </a:lnTo>
                <a:lnTo>
                  <a:pt x="1000270" y="106967"/>
                </a:lnTo>
                <a:lnTo>
                  <a:pt x="1003051" y="104707"/>
                </a:lnTo>
                <a:close/>
              </a:path>
              <a:path w="1062989" h="167004">
                <a:moveTo>
                  <a:pt x="840969" y="28566"/>
                </a:moveTo>
                <a:lnTo>
                  <a:pt x="529772" y="28566"/>
                </a:lnTo>
                <a:lnTo>
                  <a:pt x="583742" y="29356"/>
                </a:lnTo>
                <a:lnTo>
                  <a:pt x="636276" y="31653"/>
                </a:lnTo>
                <a:lnTo>
                  <a:pt x="686959" y="35383"/>
                </a:lnTo>
                <a:lnTo>
                  <a:pt x="735516" y="40468"/>
                </a:lnTo>
                <a:lnTo>
                  <a:pt x="781671" y="46829"/>
                </a:lnTo>
                <a:lnTo>
                  <a:pt x="825145" y="54386"/>
                </a:lnTo>
                <a:lnTo>
                  <a:pt x="865658" y="63054"/>
                </a:lnTo>
                <a:lnTo>
                  <a:pt x="902924" y="72746"/>
                </a:lnTo>
                <a:lnTo>
                  <a:pt x="966537" y="94818"/>
                </a:lnTo>
                <a:lnTo>
                  <a:pt x="990388" y="106079"/>
                </a:lnTo>
                <a:lnTo>
                  <a:pt x="988848" y="104707"/>
                </a:lnTo>
                <a:lnTo>
                  <a:pt x="1003051" y="104707"/>
                </a:lnTo>
                <a:lnTo>
                  <a:pt x="1018091" y="92486"/>
                </a:lnTo>
                <a:lnTo>
                  <a:pt x="976736" y="68126"/>
                </a:lnTo>
                <a:lnTo>
                  <a:pt x="910107" y="45088"/>
                </a:lnTo>
                <a:lnTo>
                  <a:pt x="871630" y="35110"/>
                </a:lnTo>
                <a:lnTo>
                  <a:pt x="840969" y="28566"/>
                </a:lnTo>
                <a:close/>
              </a:path>
            </a:pathLst>
          </a:custGeom>
          <a:solidFill>
            <a:srgbClr val="FF3300"/>
          </a:solidFill>
        </p:spPr>
        <p:txBody>
          <a:bodyPr wrap="square" lIns="0" tIns="0" rIns="0" bIns="0" rtlCol="0"/>
          <a:lstStyle/>
          <a:p/>
        </p:txBody>
      </p:sp>
      <p:sp>
        <p:nvSpPr>
          <p:cNvPr id="37" name="object 37"/>
          <p:cNvSpPr/>
          <p:nvPr/>
        </p:nvSpPr>
        <p:spPr>
          <a:xfrm>
            <a:off x="5070612" y="4246940"/>
            <a:ext cx="392430" cy="466725"/>
          </a:xfrm>
          <a:custGeom>
            <a:avLst/>
            <a:gdLst/>
            <a:ahLst/>
            <a:cxnLst/>
            <a:rect l="l" t="t" r="r" b="b"/>
            <a:pathLst>
              <a:path w="392429" h="466725">
                <a:moveTo>
                  <a:pt x="326119" y="409638"/>
                </a:moveTo>
                <a:lnTo>
                  <a:pt x="304167" y="427931"/>
                </a:lnTo>
                <a:lnTo>
                  <a:pt x="391975" y="466346"/>
                </a:lnTo>
                <a:lnTo>
                  <a:pt x="381214" y="420613"/>
                </a:lnTo>
                <a:lnTo>
                  <a:pt x="335266" y="420613"/>
                </a:lnTo>
                <a:lnTo>
                  <a:pt x="326119" y="409638"/>
                </a:lnTo>
                <a:close/>
              </a:path>
              <a:path w="392429" h="466725">
                <a:moveTo>
                  <a:pt x="348071" y="391344"/>
                </a:moveTo>
                <a:lnTo>
                  <a:pt x="326119" y="409638"/>
                </a:lnTo>
                <a:lnTo>
                  <a:pt x="335266" y="420613"/>
                </a:lnTo>
                <a:lnTo>
                  <a:pt x="357217" y="402320"/>
                </a:lnTo>
                <a:lnTo>
                  <a:pt x="348071" y="391344"/>
                </a:lnTo>
                <a:close/>
              </a:path>
              <a:path w="392429" h="466725">
                <a:moveTo>
                  <a:pt x="370023" y="373051"/>
                </a:moveTo>
                <a:lnTo>
                  <a:pt x="348071" y="391344"/>
                </a:lnTo>
                <a:lnTo>
                  <a:pt x="357217" y="402320"/>
                </a:lnTo>
                <a:lnTo>
                  <a:pt x="335266" y="420613"/>
                </a:lnTo>
                <a:lnTo>
                  <a:pt x="381214" y="420613"/>
                </a:lnTo>
                <a:lnTo>
                  <a:pt x="370023" y="373051"/>
                </a:lnTo>
                <a:close/>
              </a:path>
              <a:path w="392429" h="466725">
                <a:moveTo>
                  <a:pt x="21951" y="0"/>
                </a:moveTo>
                <a:lnTo>
                  <a:pt x="0" y="18293"/>
                </a:lnTo>
                <a:lnTo>
                  <a:pt x="326119" y="409638"/>
                </a:lnTo>
                <a:lnTo>
                  <a:pt x="348071" y="391344"/>
                </a:lnTo>
                <a:lnTo>
                  <a:pt x="21951" y="0"/>
                </a:lnTo>
                <a:close/>
              </a:path>
            </a:pathLst>
          </a:custGeom>
          <a:solidFill>
            <a:srgbClr val="FF3300"/>
          </a:solidFill>
        </p:spPr>
        <p:txBody>
          <a:bodyPr wrap="square" lIns="0" tIns="0" rIns="0" bIns="0" rtlCol="0"/>
          <a:lstStyle/>
          <a:p/>
        </p:txBody>
      </p:sp>
      <p:sp>
        <p:nvSpPr>
          <p:cNvPr id="38" name="object 38"/>
          <p:cNvSpPr/>
          <p:nvPr/>
        </p:nvSpPr>
        <p:spPr>
          <a:xfrm>
            <a:off x="4998359" y="5561016"/>
            <a:ext cx="1062990" cy="167005"/>
          </a:xfrm>
          <a:custGeom>
            <a:avLst/>
            <a:gdLst/>
            <a:ahLst/>
            <a:cxnLst/>
            <a:rect l="l" t="t" r="r" b="b"/>
            <a:pathLst>
              <a:path w="1062989" h="167004">
                <a:moveTo>
                  <a:pt x="995622" y="110743"/>
                </a:moveTo>
                <a:lnTo>
                  <a:pt x="975390" y="127183"/>
                </a:lnTo>
                <a:lnTo>
                  <a:pt x="1062715" y="166683"/>
                </a:lnTo>
                <a:lnTo>
                  <a:pt x="1052764" y="121911"/>
                </a:lnTo>
                <a:lnTo>
                  <a:pt x="1008150" y="121898"/>
                </a:lnTo>
                <a:lnTo>
                  <a:pt x="995622" y="110743"/>
                </a:lnTo>
                <a:close/>
              </a:path>
              <a:path w="1062989" h="167004">
                <a:moveTo>
                  <a:pt x="529074" y="0"/>
                </a:moveTo>
                <a:lnTo>
                  <a:pt x="437442" y="2249"/>
                </a:lnTo>
                <a:lnTo>
                  <a:pt x="393136" y="4997"/>
                </a:lnTo>
                <a:lnTo>
                  <a:pt x="350133" y="8773"/>
                </a:lnTo>
                <a:lnTo>
                  <a:pt x="308615" y="13538"/>
                </a:lnTo>
                <a:lnTo>
                  <a:pt x="268756" y="19250"/>
                </a:lnTo>
                <a:lnTo>
                  <a:pt x="230732" y="25874"/>
                </a:lnTo>
                <a:lnTo>
                  <a:pt x="160879" y="41723"/>
                </a:lnTo>
                <a:lnTo>
                  <a:pt x="100397" y="60854"/>
                </a:lnTo>
                <a:lnTo>
                  <a:pt x="50520" y="83213"/>
                </a:lnTo>
                <a:lnTo>
                  <a:pt x="13420" y="108276"/>
                </a:lnTo>
                <a:lnTo>
                  <a:pt x="0" y="121898"/>
                </a:lnTo>
                <a:lnTo>
                  <a:pt x="20407" y="141900"/>
                </a:lnTo>
                <a:lnTo>
                  <a:pt x="31495" y="130586"/>
                </a:lnTo>
                <a:lnTo>
                  <a:pt x="31288" y="130586"/>
                </a:lnTo>
                <a:lnTo>
                  <a:pt x="32830" y="129224"/>
                </a:lnTo>
                <a:lnTo>
                  <a:pt x="33076" y="129224"/>
                </a:lnTo>
                <a:lnTo>
                  <a:pt x="47242" y="118425"/>
                </a:lnTo>
                <a:lnTo>
                  <a:pt x="65244" y="107702"/>
                </a:lnTo>
                <a:lnTo>
                  <a:pt x="111178" y="87317"/>
                </a:lnTo>
                <a:lnTo>
                  <a:pt x="168851" y="69163"/>
                </a:lnTo>
                <a:lnTo>
                  <a:pt x="236551" y="53851"/>
                </a:lnTo>
                <a:lnTo>
                  <a:pt x="312665" y="41824"/>
                </a:lnTo>
                <a:lnTo>
                  <a:pt x="353387" y="37162"/>
                </a:lnTo>
                <a:lnTo>
                  <a:pt x="395632" y="33463"/>
                </a:lnTo>
                <a:lnTo>
                  <a:pt x="439209" y="30769"/>
                </a:lnTo>
                <a:lnTo>
                  <a:pt x="529771" y="28566"/>
                </a:lnTo>
                <a:lnTo>
                  <a:pt x="840966" y="28566"/>
                </a:lnTo>
                <a:lnTo>
                  <a:pt x="830032" y="26233"/>
                </a:lnTo>
                <a:lnTo>
                  <a:pt x="785566" y="18522"/>
                </a:lnTo>
                <a:lnTo>
                  <a:pt x="738487" y="12049"/>
                </a:lnTo>
                <a:lnTo>
                  <a:pt x="689052" y="6885"/>
                </a:lnTo>
                <a:lnTo>
                  <a:pt x="637519" y="3105"/>
                </a:lnTo>
                <a:lnTo>
                  <a:pt x="584154" y="783"/>
                </a:lnTo>
                <a:lnTo>
                  <a:pt x="529074" y="0"/>
                </a:lnTo>
                <a:close/>
              </a:path>
              <a:path w="1062989" h="167004">
                <a:moveTo>
                  <a:pt x="32830" y="129224"/>
                </a:moveTo>
                <a:lnTo>
                  <a:pt x="31288" y="130586"/>
                </a:lnTo>
                <a:lnTo>
                  <a:pt x="32105" y="129963"/>
                </a:lnTo>
                <a:lnTo>
                  <a:pt x="32830" y="129224"/>
                </a:lnTo>
                <a:close/>
              </a:path>
              <a:path w="1062989" h="167004">
                <a:moveTo>
                  <a:pt x="32105" y="129963"/>
                </a:moveTo>
                <a:lnTo>
                  <a:pt x="31288" y="130586"/>
                </a:lnTo>
                <a:lnTo>
                  <a:pt x="31495" y="130586"/>
                </a:lnTo>
                <a:lnTo>
                  <a:pt x="32105" y="129963"/>
                </a:lnTo>
                <a:close/>
              </a:path>
              <a:path w="1062989" h="167004">
                <a:moveTo>
                  <a:pt x="33076" y="129224"/>
                </a:moveTo>
                <a:lnTo>
                  <a:pt x="32830" y="129224"/>
                </a:lnTo>
                <a:lnTo>
                  <a:pt x="32105" y="129963"/>
                </a:lnTo>
                <a:lnTo>
                  <a:pt x="33076" y="129224"/>
                </a:lnTo>
                <a:close/>
              </a:path>
              <a:path w="1062989" h="167004">
                <a:moveTo>
                  <a:pt x="1018089" y="92487"/>
                </a:moveTo>
                <a:lnTo>
                  <a:pt x="995622" y="110743"/>
                </a:lnTo>
                <a:lnTo>
                  <a:pt x="1008164" y="121911"/>
                </a:lnTo>
                <a:lnTo>
                  <a:pt x="1027167" y="100571"/>
                </a:lnTo>
                <a:lnTo>
                  <a:pt x="1018089" y="92487"/>
                </a:lnTo>
                <a:close/>
              </a:path>
              <a:path w="1062989" h="167004">
                <a:moveTo>
                  <a:pt x="1041920" y="73123"/>
                </a:moveTo>
                <a:lnTo>
                  <a:pt x="1018089" y="92487"/>
                </a:lnTo>
                <a:lnTo>
                  <a:pt x="1027167" y="100571"/>
                </a:lnTo>
                <a:lnTo>
                  <a:pt x="1008164" y="121911"/>
                </a:lnTo>
                <a:lnTo>
                  <a:pt x="1052764" y="121911"/>
                </a:lnTo>
                <a:lnTo>
                  <a:pt x="1041920" y="73123"/>
                </a:lnTo>
                <a:close/>
              </a:path>
              <a:path w="1062989" h="167004">
                <a:moveTo>
                  <a:pt x="990384" y="106078"/>
                </a:moveTo>
                <a:lnTo>
                  <a:pt x="995622" y="110743"/>
                </a:lnTo>
                <a:lnTo>
                  <a:pt x="1000269" y="106967"/>
                </a:lnTo>
                <a:lnTo>
                  <a:pt x="992267" y="106967"/>
                </a:lnTo>
                <a:lnTo>
                  <a:pt x="990384" y="106078"/>
                </a:lnTo>
                <a:close/>
              </a:path>
              <a:path w="1062989" h="167004">
                <a:moveTo>
                  <a:pt x="988846" y="104708"/>
                </a:moveTo>
                <a:lnTo>
                  <a:pt x="990384" y="106078"/>
                </a:lnTo>
                <a:lnTo>
                  <a:pt x="992267" y="106967"/>
                </a:lnTo>
                <a:lnTo>
                  <a:pt x="988846" y="104708"/>
                </a:lnTo>
                <a:close/>
              </a:path>
              <a:path w="1062989" h="167004">
                <a:moveTo>
                  <a:pt x="1003049" y="104708"/>
                </a:moveTo>
                <a:lnTo>
                  <a:pt x="988846" y="104708"/>
                </a:lnTo>
                <a:lnTo>
                  <a:pt x="992267" y="106967"/>
                </a:lnTo>
                <a:lnTo>
                  <a:pt x="1000269" y="106967"/>
                </a:lnTo>
                <a:lnTo>
                  <a:pt x="1003049" y="104708"/>
                </a:lnTo>
                <a:close/>
              </a:path>
              <a:path w="1062989" h="167004">
                <a:moveTo>
                  <a:pt x="840966" y="28566"/>
                </a:moveTo>
                <a:lnTo>
                  <a:pt x="529771" y="28566"/>
                </a:lnTo>
                <a:lnTo>
                  <a:pt x="583741" y="29356"/>
                </a:lnTo>
                <a:lnTo>
                  <a:pt x="636275" y="31653"/>
                </a:lnTo>
                <a:lnTo>
                  <a:pt x="686958" y="35383"/>
                </a:lnTo>
                <a:lnTo>
                  <a:pt x="735515" y="40469"/>
                </a:lnTo>
                <a:lnTo>
                  <a:pt x="781669" y="46830"/>
                </a:lnTo>
                <a:lnTo>
                  <a:pt x="825144" y="54386"/>
                </a:lnTo>
                <a:lnTo>
                  <a:pt x="865657" y="63054"/>
                </a:lnTo>
                <a:lnTo>
                  <a:pt x="902923" y="72747"/>
                </a:lnTo>
                <a:lnTo>
                  <a:pt x="966534" y="94819"/>
                </a:lnTo>
                <a:lnTo>
                  <a:pt x="990384" y="106078"/>
                </a:lnTo>
                <a:lnTo>
                  <a:pt x="988846" y="104708"/>
                </a:lnTo>
                <a:lnTo>
                  <a:pt x="1003049" y="104708"/>
                </a:lnTo>
                <a:lnTo>
                  <a:pt x="1018089" y="92487"/>
                </a:lnTo>
                <a:lnTo>
                  <a:pt x="976735" y="68126"/>
                </a:lnTo>
                <a:lnTo>
                  <a:pt x="910106" y="45089"/>
                </a:lnTo>
                <a:lnTo>
                  <a:pt x="871628" y="35110"/>
                </a:lnTo>
                <a:lnTo>
                  <a:pt x="840966" y="28566"/>
                </a:lnTo>
                <a:close/>
              </a:path>
            </a:pathLst>
          </a:custGeom>
          <a:solidFill>
            <a:srgbClr val="FF3300"/>
          </a:solidFill>
        </p:spPr>
        <p:txBody>
          <a:bodyPr wrap="square" lIns="0" tIns="0" rIns="0" bIns="0" rtlCol="0"/>
          <a:lstStyle/>
          <a:p/>
        </p:txBody>
      </p:sp>
      <p:sp>
        <p:nvSpPr>
          <p:cNvPr id="39" name="object 39"/>
          <p:cNvSpPr/>
          <p:nvPr/>
        </p:nvSpPr>
        <p:spPr>
          <a:xfrm>
            <a:off x="5745298" y="5185153"/>
            <a:ext cx="392430" cy="466725"/>
          </a:xfrm>
          <a:custGeom>
            <a:avLst/>
            <a:gdLst/>
            <a:ahLst/>
            <a:cxnLst/>
            <a:rect l="l" t="t" r="r" b="b"/>
            <a:pathLst>
              <a:path w="392429" h="466725">
                <a:moveTo>
                  <a:pt x="326120" y="409637"/>
                </a:moveTo>
                <a:lnTo>
                  <a:pt x="304168" y="427930"/>
                </a:lnTo>
                <a:lnTo>
                  <a:pt x="391976" y="466346"/>
                </a:lnTo>
                <a:lnTo>
                  <a:pt x="381215" y="420613"/>
                </a:lnTo>
                <a:lnTo>
                  <a:pt x="335267" y="420613"/>
                </a:lnTo>
                <a:lnTo>
                  <a:pt x="326120" y="409637"/>
                </a:lnTo>
                <a:close/>
              </a:path>
              <a:path w="392429" h="466725">
                <a:moveTo>
                  <a:pt x="348072" y="391343"/>
                </a:moveTo>
                <a:lnTo>
                  <a:pt x="326120" y="409637"/>
                </a:lnTo>
                <a:lnTo>
                  <a:pt x="335267" y="420613"/>
                </a:lnTo>
                <a:lnTo>
                  <a:pt x="357219" y="402319"/>
                </a:lnTo>
                <a:lnTo>
                  <a:pt x="348072" y="391343"/>
                </a:lnTo>
                <a:close/>
              </a:path>
              <a:path w="392429" h="466725">
                <a:moveTo>
                  <a:pt x="370024" y="373051"/>
                </a:moveTo>
                <a:lnTo>
                  <a:pt x="348072" y="391343"/>
                </a:lnTo>
                <a:lnTo>
                  <a:pt x="357219" y="402319"/>
                </a:lnTo>
                <a:lnTo>
                  <a:pt x="335267" y="420613"/>
                </a:lnTo>
                <a:lnTo>
                  <a:pt x="381215" y="420613"/>
                </a:lnTo>
                <a:lnTo>
                  <a:pt x="370024" y="373051"/>
                </a:lnTo>
                <a:close/>
              </a:path>
              <a:path w="392429" h="466725">
                <a:moveTo>
                  <a:pt x="21951" y="0"/>
                </a:moveTo>
                <a:lnTo>
                  <a:pt x="0" y="18293"/>
                </a:lnTo>
                <a:lnTo>
                  <a:pt x="326120" y="409637"/>
                </a:lnTo>
                <a:lnTo>
                  <a:pt x="348072" y="391343"/>
                </a:lnTo>
                <a:lnTo>
                  <a:pt x="21951" y="0"/>
                </a:lnTo>
                <a:close/>
              </a:path>
            </a:pathLst>
          </a:custGeom>
          <a:solidFill>
            <a:srgbClr val="FF3300"/>
          </a:solidFill>
        </p:spPr>
        <p:txBody>
          <a:bodyPr wrap="square" lIns="0" tIns="0" rIns="0" bIns="0" rtlCol="0"/>
          <a:lstStyle/>
          <a:p/>
        </p:txBody>
      </p:sp>
      <p:sp>
        <p:nvSpPr>
          <p:cNvPr id="40" name="object 40"/>
          <p:cNvSpPr/>
          <p:nvPr/>
        </p:nvSpPr>
        <p:spPr>
          <a:xfrm>
            <a:off x="7456864" y="6005512"/>
            <a:ext cx="1076325" cy="234950"/>
          </a:xfrm>
          <a:custGeom>
            <a:avLst/>
            <a:gdLst/>
            <a:ahLst/>
            <a:cxnLst/>
            <a:rect l="l" t="t" r="r" b="b"/>
            <a:pathLst>
              <a:path w="1076325" h="234950">
                <a:moveTo>
                  <a:pt x="8770" y="29089"/>
                </a:moveTo>
                <a:lnTo>
                  <a:pt x="22585" y="75063"/>
                </a:lnTo>
                <a:lnTo>
                  <a:pt x="61429" y="113795"/>
                </a:lnTo>
                <a:lnTo>
                  <a:pt x="114613" y="148247"/>
                </a:lnTo>
                <a:lnTo>
                  <a:pt x="180234" y="177771"/>
                </a:lnTo>
                <a:lnTo>
                  <a:pt x="217175" y="190517"/>
                </a:lnTo>
                <a:lnTo>
                  <a:pt x="256584" y="201820"/>
                </a:lnTo>
                <a:lnTo>
                  <a:pt x="298248" y="211604"/>
                </a:lnTo>
                <a:lnTo>
                  <a:pt x="341955" y="219790"/>
                </a:lnTo>
                <a:lnTo>
                  <a:pt x="387487" y="226298"/>
                </a:lnTo>
                <a:lnTo>
                  <a:pt x="434630" y="231048"/>
                </a:lnTo>
                <a:lnTo>
                  <a:pt x="483170" y="233959"/>
                </a:lnTo>
                <a:lnTo>
                  <a:pt x="532889" y="234948"/>
                </a:lnTo>
                <a:lnTo>
                  <a:pt x="587627" y="233760"/>
                </a:lnTo>
                <a:lnTo>
                  <a:pt x="640801" y="230262"/>
                </a:lnTo>
                <a:lnTo>
                  <a:pt x="684439" y="225425"/>
                </a:lnTo>
                <a:lnTo>
                  <a:pt x="533078" y="225425"/>
                </a:lnTo>
                <a:lnTo>
                  <a:pt x="483740" y="224451"/>
                </a:lnTo>
                <a:lnTo>
                  <a:pt x="435585" y="221571"/>
                </a:lnTo>
                <a:lnTo>
                  <a:pt x="388834" y="216869"/>
                </a:lnTo>
                <a:lnTo>
                  <a:pt x="343707" y="210427"/>
                </a:lnTo>
                <a:lnTo>
                  <a:pt x="300424" y="202331"/>
                </a:lnTo>
                <a:lnTo>
                  <a:pt x="259208" y="192664"/>
                </a:lnTo>
                <a:lnTo>
                  <a:pt x="220278" y="181512"/>
                </a:lnTo>
                <a:lnTo>
                  <a:pt x="183860" y="168963"/>
                </a:lnTo>
                <a:lnTo>
                  <a:pt x="119442" y="140037"/>
                </a:lnTo>
                <a:lnTo>
                  <a:pt x="67734" y="106656"/>
                </a:lnTo>
                <a:lnTo>
                  <a:pt x="30518" y="69684"/>
                </a:lnTo>
                <a:lnTo>
                  <a:pt x="30106" y="69233"/>
                </a:lnTo>
                <a:lnTo>
                  <a:pt x="17773" y="50133"/>
                </a:lnTo>
                <a:lnTo>
                  <a:pt x="17298" y="49401"/>
                </a:lnTo>
                <a:lnTo>
                  <a:pt x="8770" y="29089"/>
                </a:lnTo>
                <a:close/>
              </a:path>
              <a:path w="1076325" h="234950">
                <a:moveTo>
                  <a:pt x="1030129" y="76384"/>
                </a:moveTo>
                <a:lnTo>
                  <a:pt x="999280" y="105841"/>
                </a:lnTo>
                <a:lnTo>
                  <a:pt x="942566" y="142120"/>
                </a:lnTo>
                <a:lnTo>
                  <a:pt x="870835" y="173093"/>
                </a:lnTo>
                <a:lnTo>
                  <a:pt x="830023" y="186269"/>
                </a:lnTo>
                <a:lnTo>
                  <a:pt x="786279" y="197743"/>
                </a:lnTo>
                <a:lnTo>
                  <a:pt x="739876" y="207394"/>
                </a:lnTo>
                <a:lnTo>
                  <a:pt x="691084" y="215105"/>
                </a:lnTo>
                <a:lnTo>
                  <a:pt x="640175" y="220758"/>
                </a:lnTo>
                <a:lnTo>
                  <a:pt x="587419" y="224237"/>
                </a:lnTo>
                <a:lnTo>
                  <a:pt x="533078" y="225425"/>
                </a:lnTo>
                <a:lnTo>
                  <a:pt x="684439" y="225425"/>
                </a:lnTo>
                <a:lnTo>
                  <a:pt x="741362" y="216802"/>
                </a:lnTo>
                <a:lnTo>
                  <a:pt x="788217" y="207068"/>
                </a:lnTo>
                <a:lnTo>
                  <a:pt x="832439" y="195483"/>
                </a:lnTo>
                <a:lnTo>
                  <a:pt x="873759" y="182158"/>
                </a:lnTo>
                <a:lnTo>
                  <a:pt x="911918" y="167203"/>
                </a:lnTo>
                <a:lnTo>
                  <a:pt x="946651" y="150725"/>
                </a:lnTo>
                <a:lnTo>
                  <a:pt x="1004796" y="113606"/>
                </a:lnTo>
                <a:lnTo>
                  <a:pt x="1037838" y="82065"/>
                </a:lnTo>
                <a:lnTo>
                  <a:pt x="1040633" y="76914"/>
                </a:lnTo>
                <a:lnTo>
                  <a:pt x="1029848" y="76914"/>
                </a:lnTo>
                <a:lnTo>
                  <a:pt x="1030129" y="76384"/>
                </a:lnTo>
                <a:close/>
              </a:path>
              <a:path w="1076325" h="234950">
                <a:moveTo>
                  <a:pt x="1072775" y="57343"/>
                </a:moveTo>
                <a:lnTo>
                  <a:pt x="1040245" y="57343"/>
                </a:lnTo>
                <a:lnTo>
                  <a:pt x="1048656" y="61811"/>
                </a:lnTo>
                <a:lnTo>
                  <a:pt x="1042947" y="72559"/>
                </a:lnTo>
                <a:lnTo>
                  <a:pt x="1075803" y="84676"/>
                </a:lnTo>
                <a:lnTo>
                  <a:pt x="1072775" y="57343"/>
                </a:lnTo>
                <a:close/>
              </a:path>
              <a:path w="1076325" h="234950">
                <a:moveTo>
                  <a:pt x="1030537" y="75936"/>
                </a:moveTo>
                <a:lnTo>
                  <a:pt x="1030129" y="76384"/>
                </a:lnTo>
                <a:lnTo>
                  <a:pt x="1029848" y="76914"/>
                </a:lnTo>
                <a:lnTo>
                  <a:pt x="1030537" y="75936"/>
                </a:lnTo>
                <a:close/>
              </a:path>
              <a:path w="1076325" h="234950">
                <a:moveTo>
                  <a:pt x="1041153" y="75936"/>
                </a:moveTo>
                <a:lnTo>
                  <a:pt x="1030537" y="75936"/>
                </a:lnTo>
                <a:lnTo>
                  <a:pt x="1029848" y="76914"/>
                </a:lnTo>
                <a:lnTo>
                  <a:pt x="1040633" y="76914"/>
                </a:lnTo>
                <a:lnTo>
                  <a:pt x="1041153" y="75936"/>
                </a:lnTo>
                <a:close/>
              </a:path>
              <a:path w="1076325" h="234950">
                <a:moveTo>
                  <a:pt x="1033928" y="69233"/>
                </a:moveTo>
                <a:lnTo>
                  <a:pt x="1030129" y="76384"/>
                </a:lnTo>
                <a:lnTo>
                  <a:pt x="1030537" y="75936"/>
                </a:lnTo>
                <a:lnTo>
                  <a:pt x="1041153" y="75936"/>
                </a:lnTo>
                <a:lnTo>
                  <a:pt x="1042947" y="72559"/>
                </a:lnTo>
                <a:lnTo>
                  <a:pt x="1033928" y="69233"/>
                </a:lnTo>
                <a:close/>
              </a:path>
              <a:path w="1076325" h="234950">
                <a:moveTo>
                  <a:pt x="1040245" y="57343"/>
                </a:moveTo>
                <a:lnTo>
                  <a:pt x="1033928" y="69233"/>
                </a:lnTo>
                <a:lnTo>
                  <a:pt x="1042947" y="72559"/>
                </a:lnTo>
                <a:lnTo>
                  <a:pt x="1048656" y="61811"/>
                </a:lnTo>
                <a:lnTo>
                  <a:pt x="1040245" y="57343"/>
                </a:lnTo>
                <a:close/>
              </a:path>
              <a:path w="1076325" h="234950">
                <a:moveTo>
                  <a:pt x="30022" y="69122"/>
                </a:moveTo>
                <a:lnTo>
                  <a:pt x="30449" y="69684"/>
                </a:lnTo>
                <a:lnTo>
                  <a:pt x="30258" y="69389"/>
                </a:lnTo>
                <a:lnTo>
                  <a:pt x="30022" y="69122"/>
                </a:lnTo>
                <a:close/>
              </a:path>
              <a:path w="1076325" h="234950">
                <a:moveTo>
                  <a:pt x="30258" y="69389"/>
                </a:moveTo>
                <a:lnTo>
                  <a:pt x="30449" y="69684"/>
                </a:lnTo>
                <a:lnTo>
                  <a:pt x="30258" y="69389"/>
                </a:lnTo>
                <a:close/>
              </a:path>
              <a:path w="1076325" h="234950">
                <a:moveTo>
                  <a:pt x="30085" y="69122"/>
                </a:moveTo>
                <a:lnTo>
                  <a:pt x="30258" y="69389"/>
                </a:lnTo>
                <a:lnTo>
                  <a:pt x="30085" y="69122"/>
                </a:lnTo>
                <a:close/>
              </a:path>
              <a:path w="1076325" h="234950">
                <a:moveTo>
                  <a:pt x="1066422" y="0"/>
                </a:moveTo>
                <a:lnTo>
                  <a:pt x="1004309" y="58309"/>
                </a:lnTo>
                <a:lnTo>
                  <a:pt x="1033928" y="69233"/>
                </a:lnTo>
                <a:lnTo>
                  <a:pt x="1040245" y="57343"/>
                </a:lnTo>
                <a:lnTo>
                  <a:pt x="1072775" y="57343"/>
                </a:lnTo>
                <a:lnTo>
                  <a:pt x="1066422" y="0"/>
                </a:lnTo>
                <a:close/>
              </a:path>
              <a:path w="1076325" h="234950">
                <a:moveTo>
                  <a:pt x="17298" y="49401"/>
                </a:moveTo>
                <a:lnTo>
                  <a:pt x="17687" y="50133"/>
                </a:lnTo>
                <a:lnTo>
                  <a:pt x="17524" y="49748"/>
                </a:lnTo>
                <a:lnTo>
                  <a:pt x="17298" y="49401"/>
                </a:lnTo>
                <a:close/>
              </a:path>
              <a:path w="1076325" h="234950">
                <a:moveTo>
                  <a:pt x="17524" y="49748"/>
                </a:moveTo>
                <a:lnTo>
                  <a:pt x="17687" y="50133"/>
                </a:lnTo>
                <a:lnTo>
                  <a:pt x="17524" y="49748"/>
                </a:lnTo>
                <a:close/>
              </a:path>
              <a:path w="1076325" h="234950">
                <a:moveTo>
                  <a:pt x="17376" y="49401"/>
                </a:moveTo>
                <a:lnTo>
                  <a:pt x="17524" y="49748"/>
                </a:lnTo>
                <a:lnTo>
                  <a:pt x="17376" y="49401"/>
                </a:lnTo>
                <a:close/>
              </a:path>
            </a:pathLst>
          </a:custGeom>
          <a:solidFill>
            <a:srgbClr val="0000FF"/>
          </a:solidFill>
        </p:spPr>
        <p:txBody>
          <a:bodyPr wrap="square" lIns="0" tIns="0" rIns="0" bIns="0" rtlCol="0"/>
          <a:lstStyle/>
          <a:p/>
        </p:txBody>
      </p:sp>
      <p:sp>
        <p:nvSpPr>
          <p:cNvPr id="41" name="object 41"/>
          <p:cNvSpPr txBox="1"/>
          <p:nvPr/>
        </p:nvSpPr>
        <p:spPr>
          <a:xfrm>
            <a:off x="5548316" y="5649467"/>
            <a:ext cx="3247390" cy="330200"/>
          </a:xfrm>
          <a:prstGeom prst="rect">
            <a:avLst/>
          </a:prstGeom>
        </p:spPr>
        <p:txBody>
          <a:bodyPr vert="horz" wrap="square" lIns="0" tIns="12700" rIns="0" bIns="0" rtlCol="0">
            <a:spAutoFit/>
          </a:bodyPr>
          <a:lstStyle/>
          <a:p>
            <a:pPr marL="12700">
              <a:lnSpc>
                <a:spcPct val="100000"/>
              </a:lnSpc>
              <a:spcBef>
                <a:spcPts val="100"/>
              </a:spcBef>
              <a:tabLst>
                <a:tab pos="2887345" algn="l"/>
              </a:tabLst>
            </a:pPr>
            <a:r>
              <a:rPr sz="1900" b="1" dirty="0">
                <a:latin typeface="Times New Roman" panose="02020603050405020304"/>
                <a:cs typeface="Times New Roman" panose="02020603050405020304"/>
              </a:rPr>
              <a:t>R .</a:t>
            </a:r>
            <a:r>
              <a:rPr sz="1900" b="1" spc="-5" dirty="0">
                <a:latin typeface="Times New Roman" panose="02020603050405020304"/>
                <a:cs typeface="Times New Roman" panose="02020603050405020304"/>
              </a:rPr>
              <a:t>i</a:t>
            </a:r>
            <a:r>
              <a:rPr sz="1900" b="1" dirty="0">
                <a:latin typeface="Times New Roman" panose="02020603050405020304"/>
                <a:cs typeface="Times New Roman" panose="02020603050405020304"/>
              </a:rPr>
              <a:t>=g(g(f(X.x),Y1.y),Y2.y)	</a:t>
            </a:r>
            <a:r>
              <a:rPr sz="3000" b="1" spc="7" baseline="4000" dirty="0">
                <a:solidFill>
                  <a:srgbClr val="0000FF"/>
                </a:solidFill>
                <a:latin typeface="Times New Roman" panose="02020603050405020304"/>
                <a:cs typeface="Times New Roman" panose="02020603050405020304"/>
              </a:rPr>
              <a:t>R</a:t>
            </a:r>
            <a:r>
              <a:rPr sz="3000" b="1" baseline="4000" dirty="0">
                <a:solidFill>
                  <a:srgbClr val="0000FF"/>
                </a:solidFill>
                <a:latin typeface="Times New Roman" panose="02020603050405020304"/>
                <a:cs typeface="Times New Roman" panose="02020603050405020304"/>
              </a:rPr>
              <a:t>.s</a:t>
            </a:r>
            <a:endParaRPr sz="3000" baseline="4000">
              <a:latin typeface="Times New Roman" panose="02020603050405020304"/>
              <a:cs typeface="Times New Roman" panose="02020603050405020304"/>
            </a:endParaRPr>
          </a:p>
        </p:txBody>
      </p:sp>
      <p:sp>
        <p:nvSpPr>
          <p:cNvPr id="42" name="object 42"/>
          <p:cNvSpPr/>
          <p:nvPr/>
        </p:nvSpPr>
        <p:spPr>
          <a:xfrm>
            <a:off x="7766050" y="5059362"/>
            <a:ext cx="773430" cy="553085"/>
          </a:xfrm>
          <a:custGeom>
            <a:avLst/>
            <a:gdLst/>
            <a:ahLst/>
            <a:cxnLst/>
            <a:rect l="l" t="t" r="r" b="b"/>
            <a:pathLst>
              <a:path w="773429" h="553085">
                <a:moveTo>
                  <a:pt x="78233" y="37846"/>
                </a:moveTo>
                <a:lnTo>
                  <a:pt x="61730" y="61174"/>
                </a:lnTo>
                <a:lnTo>
                  <a:pt x="756922" y="553001"/>
                </a:lnTo>
                <a:lnTo>
                  <a:pt x="773426" y="529673"/>
                </a:lnTo>
                <a:lnTo>
                  <a:pt x="78233" y="37846"/>
                </a:lnTo>
                <a:close/>
              </a:path>
              <a:path w="773429" h="553085">
                <a:moveTo>
                  <a:pt x="0" y="0"/>
                </a:moveTo>
                <a:lnTo>
                  <a:pt x="45227" y="84501"/>
                </a:lnTo>
                <a:lnTo>
                  <a:pt x="61730" y="61174"/>
                </a:lnTo>
                <a:lnTo>
                  <a:pt x="50065" y="52922"/>
                </a:lnTo>
                <a:lnTo>
                  <a:pt x="66569" y="29594"/>
                </a:lnTo>
                <a:lnTo>
                  <a:pt x="84071" y="29594"/>
                </a:lnTo>
                <a:lnTo>
                  <a:pt x="94736" y="14519"/>
                </a:lnTo>
                <a:lnTo>
                  <a:pt x="0" y="0"/>
                </a:lnTo>
                <a:close/>
              </a:path>
              <a:path w="773429" h="553085">
                <a:moveTo>
                  <a:pt x="66569" y="29594"/>
                </a:moveTo>
                <a:lnTo>
                  <a:pt x="50065" y="52922"/>
                </a:lnTo>
                <a:lnTo>
                  <a:pt x="61730" y="61174"/>
                </a:lnTo>
                <a:lnTo>
                  <a:pt x="78233" y="37846"/>
                </a:lnTo>
                <a:lnTo>
                  <a:pt x="66569" y="29594"/>
                </a:lnTo>
                <a:close/>
              </a:path>
              <a:path w="773429" h="553085">
                <a:moveTo>
                  <a:pt x="84071" y="29594"/>
                </a:moveTo>
                <a:lnTo>
                  <a:pt x="66569" y="29594"/>
                </a:lnTo>
                <a:lnTo>
                  <a:pt x="78233" y="37846"/>
                </a:lnTo>
                <a:lnTo>
                  <a:pt x="84071" y="29594"/>
                </a:lnTo>
                <a:close/>
              </a:path>
            </a:pathLst>
          </a:custGeom>
          <a:solidFill>
            <a:srgbClr val="FF3300"/>
          </a:solidFill>
        </p:spPr>
        <p:txBody>
          <a:bodyPr wrap="square" lIns="0" tIns="0" rIns="0" bIns="0" rtlCol="0"/>
          <a:lstStyle/>
          <a:p/>
        </p:txBody>
      </p:sp>
      <p:sp>
        <p:nvSpPr>
          <p:cNvPr id="43" name="object 43"/>
          <p:cNvSpPr txBox="1"/>
          <p:nvPr/>
        </p:nvSpPr>
        <p:spPr>
          <a:xfrm>
            <a:off x="7270750" y="4728972"/>
            <a:ext cx="37211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R</a:t>
            </a:r>
            <a:r>
              <a:rPr sz="2000" b="1" dirty="0">
                <a:solidFill>
                  <a:srgbClr val="0000FF"/>
                </a:solidFill>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44" name="object 44"/>
          <p:cNvSpPr/>
          <p:nvPr/>
        </p:nvSpPr>
        <p:spPr>
          <a:xfrm>
            <a:off x="6505575" y="4295775"/>
            <a:ext cx="694690" cy="544830"/>
          </a:xfrm>
          <a:custGeom>
            <a:avLst/>
            <a:gdLst/>
            <a:ahLst/>
            <a:cxnLst/>
            <a:rect l="l" t="t" r="r" b="b"/>
            <a:pathLst>
              <a:path w="694690" h="544829">
                <a:moveTo>
                  <a:pt x="76438" y="41352"/>
                </a:moveTo>
                <a:lnTo>
                  <a:pt x="58895" y="63907"/>
                </a:lnTo>
                <a:lnTo>
                  <a:pt x="677028" y="544677"/>
                </a:lnTo>
                <a:lnTo>
                  <a:pt x="694571" y="522122"/>
                </a:lnTo>
                <a:lnTo>
                  <a:pt x="76438" y="41352"/>
                </a:lnTo>
                <a:close/>
              </a:path>
              <a:path w="694690" h="544829">
                <a:moveTo>
                  <a:pt x="0" y="0"/>
                </a:moveTo>
                <a:lnTo>
                  <a:pt x="41352" y="86464"/>
                </a:lnTo>
                <a:lnTo>
                  <a:pt x="58895" y="63907"/>
                </a:lnTo>
                <a:lnTo>
                  <a:pt x="47617" y="55135"/>
                </a:lnTo>
                <a:lnTo>
                  <a:pt x="65159" y="32580"/>
                </a:lnTo>
                <a:lnTo>
                  <a:pt x="83261" y="32580"/>
                </a:lnTo>
                <a:lnTo>
                  <a:pt x="93982" y="18795"/>
                </a:lnTo>
                <a:lnTo>
                  <a:pt x="0" y="0"/>
                </a:lnTo>
                <a:close/>
              </a:path>
              <a:path w="694690" h="544829">
                <a:moveTo>
                  <a:pt x="65159" y="32580"/>
                </a:moveTo>
                <a:lnTo>
                  <a:pt x="47617" y="55135"/>
                </a:lnTo>
                <a:lnTo>
                  <a:pt x="58895" y="63907"/>
                </a:lnTo>
                <a:lnTo>
                  <a:pt x="76438" y="41352"/>
                </a:lnTo>
                <a:lnTo>
                  <a:pt x="65159" y="32580"/>
                </a:lnTo>
                <a:close/>
              </a:path>
              <a:path w="694690" h="544829">
                <a:moveTo>
                  <a:pt x="83261" y="32580"/>
                </a:moveTo>
                <a:lnTo>
                  <a:pt x="65159" y="32580"/>
                </a:lnTo>
                <a:lnTo>
                  <a:pt x="76438" y="41352"/>
                </a:lnTo>
                <a:lnTo>
                  <a:pt x="83261" y="32580"/>
                </a:lnTo>
                <a:close/>
              </a:path>
            </a:pathLst>
          </a:custGeom>
          <a:solidFill>
            <a:srgbClr val="FF3300"/>
          </a:solidFill>
        </p:spPr>
        <p:txBody>
          <a:bodyPr wrap="square" lIns="0" tIns="0" rIns="0" bIns="0" rtlCol="0"/>
          <a:lstStyle/>
          <a:p/>
        </p:txBody>
      </p:sp>
      <p:sp>
        <p:nvSpPr>
          <p:cNvPr id="45" name="object 45"/>
          <p:cNvSpPr txBox="1"/>
          <p:nvPr/>
        </p:nvSpPr>
        <p:spPr>
          <a:xfrm>
            <a:off x="6135687" y="3954779"/>
            <a:ext cx="37211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00FF"/>
                </a:solidFill>
                <a:latin typeface="Times New Roman" panose="02020603050405020304"/>
                <a:cs typeface="Times New Roman" panose="02020603050405020304"/>
              </a:rPr>
              <a:t>R</a:t>
            </a:r>
            <a:r>
              <a:rPr sz="2000" b="1" dirty="0">
                <a:solidFill>
                  <a:srgbClr val="0000FF"/>
                </a:solidFill>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46" name="object 46"/>
          <p:cNvSpPr/>
          <p:nvPr/>
        </p:nvSpPr>
        <p:spPr>
          <a:xfrm>
            <a:off x="4616450" y="3386192"/>
            <a:ext cx="1536065" cy="607060"/>
          </a:xfrm>
          <a:custGeom>
            <a:avLst/>
            <a:gdLst/>
            <a:ahLst/>
            <a:cxnLst/>
            <a:rect l="l" t="t" r="r" b="b"/>
            <a:pathLst>
              <a:path w="1536064" h="607060">
                <a:moveTo>
                  <a:pt x="85183" y="26696"/>
                </a:moveTo>
                <a:lnTo>
                  <a:pt x="74992" y="53391"/>
                </a:lnTo>
                <a:lnTo>
                  <a:pt x="1525254" y="607019"/>
                </a:lnTo>
                <a:lnTo>
                  <a:pt x="1535445" y="580322"/>
                </a:lnTo>
                <a:lnTo>
                  <a:pt x="85183" y="26696"/>
                </a:lnTo>
                <a:close/>
              </a:path>
              <a:path w="1536064" h="607060">
                <a:moveTo>
                  <a:pt x="95374" y="0"/>
                </a:moveTo>
                <a:lnTo>
                  <a:pt x="0" y="9470"/>
                </a:lnTo>
                <a:lnTo>
                  <a:pt x="64801" y="80087"/>
                </a:lnTo>
                <a:lnTo>
                  <a:pt x="74992" y="53391"/>
                </a:lnTo>
                <a:lnTo>
                  <a:pt x="61643" y="48295"/>
                </a:lnTo>
                <a:lnTo>
                  <a:pt x="71833" y="21600"/>
                </a:lnTo>
                <a:lnTo>
                  <a:pt x="87128" y="21600"/>
                </a:lnTo>
                <a:lnTo>
                  <a:pt x="95374" y="0"/>
                </a:lnTo>
                <a:close/>
              </a:path>
              <a:path w="1536064" h="607060">
                <a:moveTo>
                  <a:pt x="71833" y="21600"/>
                </a:moveTo>
                <a:lnTo>
                  <a:pt x="61643" y="48295"/>
                </a:lnTo>
                <a:lnTo>
                  <a:pt x="74992" y="53391"/>
                </a:lnTo>
                <a:lnTo>
                  <a:pt x="85183" y="26696"/>
                </a:lnTo>
                <a:lnTo>
                  <a:pt x="71833" y="21600"/>
                </a:lnTo>
                <a:close/>
              </a:path>
              <a:path w="1536064" h="607060">
                <a:moveTo>
                  <a:pt x="87128" y="21600"/>
                </a:moveTo>
                <a:lnTo>
                  <a:pt x="71833" y="21600"/>
                </a:lnTo>
                <a:lnTo>
                  <a:pt x="85183" y="26696"/>
                </a:lnTo>
                <a:lnTo>
                  <a:pt x="87128" y="21600"/>
                </a:lnTo>
                <a:close/>
              </a:path>
            </a:pathLst>
          </a:custGeom>
          <a:solidFill>
            <a:srgbClr val="FF3300"/>
          </a:solidFill>
        </p:spPr>
        <p:txBody>
          <a:bodyPr wrap="square" lIns="0" tIns="0" rIns="0" bIns="0" rtlCol="0"/>
          <a:lstStyle/>
          <a:p/>
        </p:txBody>
      </p:sp>
      <p:sp>
        <p:nvSpPr>
          <p:cNvPr id="47" name="object 47"/>
          <p:cNvSpPr txBox="1"/>
          <p:nvPr/>
        </p:nvSpPr>
        <p:spPr>
          <a:xfrm>
            <a:off x="4019551" y="3089147"/>
            <a:ext cx="436880" cy="330200"/>
          </a:xfrm>
          <a:prstGeom prst="rect">
            <a:avLst/>
          </a:prstGeom>
        </p:spPr>
        <p:txBody>
          <a:bodyPr vert="horz" wrap="square" lIns="0" tIns="12700" rIns="0" bIns="0" rtlCol="0">
            <a:spAutoFit/>
          </a:bodyPr>
          <a:lstStyle/>
          <a:p>
            <a:pPr marL="12700">
              <a:lnSpc>
                <a:spcPct val="100000"/>
              </a:lnSpc>
              <a:spcBef>
                <a:spcPts val="100"/>
              </a:spcBef>
            </a:pPr>
            <a:r>
              <a:rPr sz="1900" b="1" dirty="0">
                <a:latin typeface="Times New Roman" panose="02020603050405020304"/>
                <a:cs typeface="Times New Roman" panose="02020603050405020304"/>
              </a:rPr>
              <a:t>A</a:t>
            </a:r>
            <a:r>
              <a:rPr sz="1900" b="1" spc="-190" dirty="0">
                <a:latin typeface="Times New Roman" panose="02020603050405020304"/>
                <a:cs typeface="Times New Roman" panose="02020603050405020304"/>
              </a:rPr>
              <a:t> </a:t>
            </a:r>
            <a:r>
              <a:rPr sz="2000" b="1" dirty="0">
                <a:solidFill>
                  <a:srgbClr val="0000FF"/>
                </a:solidFill>
                <a:latin typeface="Times New Roman" panose="02020603050405020304"/>
                <a:cs typeface="Times New Roman" panose="02020603050405020304"/>
              </a:rPr>
              <a:t>.a</a:t>
            </a:r>
            <a:endParaRPr sz="2000">
              <a:latin typeface="Times New Roman" panose="02020603050405020304"/>
              <a:cs typeface="Times New Roman" panose="020206030504050203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63</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6145530" cy="623570"/>
          </a:xfrm>
          <a:prstGeom prst="rect">
            <a:avLst/>
          </a:prstGeom>
        </p:spPr>
        <p:txBody>
          <a:bodyPr vert="horz" wrap="square" lIns="0" tIns="15240" rIns="0" bIns="0" rtlCol="0">
            <a:spAutoFit/>
          </a:bodyPr>
          <a:lstStyle/>
          <a:p>
            <a:pPr marL="12700">
              <a:lnSpc>
                <a:spcPct val="100000"/>
              </a:lnSpc>
              <a:spcBef>
                <a:spcPts val="120"/>
              </a:spcBef>
            </a:pPr>
            <a:r>
              <a:rPr sz="3900" spc="40" dirty="0">
                <a:latin typeface="宋体" panose="02010600030101010101" pitchFamily="2" charset="-122"/>
                <a:cs typeface="宋体" panose="02010600030101010101" pitchFamily="2" charset="-122"/>
              </a:rPr>
              <a:t>5.3.2</a:t>
            </a:r>
            <a:r>
              <a:rPr sz="3900" spc="15" dirty="0">
                <a:latin typeface="宋体" panose="02010600030101010101" pitchFamily="2" charset="-122"/>
                <a:cs typeface="宋体" panose="02010600030101010101" pitchFamily="2" charset="-122"/>
              </a:rPr>
              <a:t> </a:t>
            </a:r>
            <a:r>
              <a:rPr sz="3900" spc="90" dirty="0"/>
              <a:t>预测翻译程序的设计</a:t>
            </a:r>
            <a:endParaRPr sz="3900">
              <a:latin typeface="宋体" panose="02010600030101010101" pitchFamily="2" charset="-122"/>
              <a:cs typeface="宋体" panose="02010600030101010101" pitchFamily="2" charset="-122"/>
            </a:endParaRPr>
          </a:p>
        </p:txBody>
      </p:sp>
      <p:sp>
        <p:nvSpPr>
          <p:cNvPr id="6" name="object 6"/>
          <p:cNvSpPr txBox="1"/>
          <p:nvPr/>
        </p:nvSpPr>
        <p:spPr>
          <a:xfrm>
            <a:off x="307340" y="1189019"/>
            <a:ext cx="8275955" cy="4906010"/>
          </a:xfrm>
          <a:prstGeom prst="rect">
            <a:avLst/>
          </a:prstGeom>
        </p:spPr>
        <p:txBody>
          <a:bodyPr vert="horz" wrap="square" lIns="0" tIns="12700" rIns="0" bIns="0" rtlCol="0">
            <a:spAutoFit/>
          </a:bodyPr>
          <a:lstStyle/>
          <a:p>
            <a:pPr marL="12700" marR="53975">
              <a:lnSpc>
                <a:spcPct val="120000"/>
              </a:lnSpc>
              <a:spcBef>
                <a:spcPts val="10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从翻译方案出发构造自顶向下的语法制导翻译程序 </a:t>
            </a:r>
            <a:r>
              <a:rPr sz="2750" b="1" spc="45" dirty="0">
                <a:solidFill>
                  <a:srgbClr val="0000FF"/>
                </a:solidFill>
                <a:latin typeface="黑体" panose="02010609060101010101" charset="-122"/>
                <a:cs typeface="黑体" panose="02010609060101010101" charset="-122"/>
              </a:rPr>
              <a:t>算法</a:t>
            </a:r>
            <a:r>
              <a:rPr sz="2750" b="1" spc="30" dirty="0">
                <a:solidFill>
                  <a:srgbClr val="0000FF"/>
                </a:solidFill>
                <a:latin typeface="宋体" panose="02010600030101010101" pitchFamily="2" charset="-122"/>
                <a:cs typeface="宋体" panose="02010600030101010101" pitchFamily="2" charset="-122"/>
              </a:rPr>
              <a:t>5.2</a:t>
            </a:r>
            <a:r>
              <a:rPr sz="2750" b="1" spc="30" dirty="0">
                <a:solidFill>
                  <a:srgbClr val="0000FF"/>
                </a:solidFill>
                <a:latin typeface="黑体" panose="02010609060101010101" charset="-122"/>
                <a:cs typeface="黑体" panose="02010609060101010101" charset="-122"/>
              </a:rPr>
              <a:t>：</a:t>
            </a:r>
            <a:r>
              <a:rPr sz="2750" b="1" spc="45" dirty="0">
                <a:solidFill>
                  <a:srgbClr val="0000FF"/>
                </a:solidFill>
                <a:latin typeface="黑体" panose="02010609060101010101" charset="-122"/>
                <a:cs typeface="黑体" panose="02010609060101010101" charset="-122"/>
              </a:rPr>
              <a:t>构造语法制导的预测翻译程</a:t>
            </a:r>
            <a:r>
              <a:rPr sz="2750" b="1" spc="35" dirty="0">
                <a:solidFill>
                  <a:srgbClr val="0000FF"/>
                </a:solidFill>
                <a:latin typeface="黑体" panose="02010609060101010101" charset="-122"/>
                <a:cs typeface="黑体" panose="02010609060101010101" charset="-122"/>
              </a:rPr>
              <a:t>序</a:t>
            </a:r>
            <a:endParaRPr sz="2750">
              <a:latin typeface="黑体" panose="02010609060101010101" charset="-122"/>
              <a:cs typeface="黑体" panose="02010609060101010101" charset="-122"/>
            </a:endParaRPr>
          </a:p>
          <a:p>
            <a:pPr marL="469900" marR="751205">
              <a:lnSpc>
                <a:spcPts val="3500"/>
              </a:lnSpc>
              <a:spcBef>
                <a:spcPts val="160"/>
              </a:spcBef>
            </a:pPr>
            <a:r>
              <a:rPr sz="2350" b="1" spc="50" dirty="0">
                <a:latin typeface="黑体" panose="02010609060101010101" charset="-122"/>
                <a:cs typeface="黑体" panose="02010609060101010101" charset="-122"/>
              </a:rPr>
              <a:t>输入：基础文法适合于预测分析的语法制导翻译方案 </a:t>
            </a:r>
            <a:r>
              <a:rPr sz="2350" b="1" spc="50" dirty="0">
                <a:latin typeface="黑体" panose="02010609060101010101" charset="-122"/>
                <a:cs typeface="黑体" panose="02010609060101010101" charset="-122"/>
              </a:rPr>
              <a:t>输出：语法制导翻译程序</a:t>
            </a:r>
            <a:endParaRPr sz="2350">
              <a:latin typeface="黑体" panose="02010609060101010101" charset="-122"/>
              <a:cs typeface="黑体" panose="02010609060101010101" charset="-122"/>
            </a:endParaRPr>
          </a:p>
          <a:p>
            <a:pPr marL="469900">
              <a:lnSpc>
                <a:spcPct val="100000"/>
              </a:lnSpc>
              <a:spcBef>
                <a:spcPts val="455"/>
              </a:spcBef>
            </a:pPr>
            <a:r>
              <a:rPr sz="2350" b="1" spc="50" dirty="0">
                <a:latin typeface="黑体" panose="02010609060101010101" charset="-122"/>
                <a:cs typeface="黑体" panose="02010609060101010101" charset="-122"/>
              </a:rPr>
              <a:t>方法：（修改预测分析程序的构造技术）</a:t>
            </a:r>
            <a:endParaRPr sz="2350">
              <a:latin typeface="黑体" panose="02010609060101010101" charset="-122"/>
              <a:cs typeface="黑体" panose="02010609060101010101" charset="-122"/>
            </a:endParaRPr>
          </a:p>
          <a:p>
            <a:pPr marL="782320" indent="-770255">
              <a:lnSpc>
                <a:spcPct val="100000"/>
              </a:lnSpc>
              <a:spcBef>
                <a:spcPts val="590"/>
              </a:spcBef>
              <a:buAutoNum type="arabicParenBoth"/>
              <a:tabLst>
                <a:tab pos="782320" algn="l"/>
                <a:tab pos="782955" algn="l"/>
              </a:tabLst>
            </a:pPr>
            <a:r>
              <a:rPr sz="2350" b="1" spc="50" dirty="0">
                <a:latin typeface="黑体" panose="02010609060101010101" charset="-122"/>
                <a:cs typeface="黑体" panose="02010609060101010101" charset="-122"/>
              </a:rPr>
              <a:t>为每个非终结符号</a:t>
            </a:r>
            <a:r>
              <a:rPr sz="2350" b="1" spc="25" dirty="0">
                <a:latin typeface="宋体" panose="02010600030101010101" pitchFamily="2" charset="-122"/>
                <a:cs typeface="宋体" panose="02010600030101010101" pitchFamily="2" charset="-122"/>
              </a:rPr>
              <a:t>A</a:t>
            </a:r>
            <a:r>
              <a:rPr sz="2350" b="1" spc="50" dirty="0">
                <a:latin typeface="黑体" panose="02010609060101010101" charset="-122"/>
                <a:cs typeface="黑体" panose="02010609060101010101" charset="-122"/>
              </a:rPr>
              <a:t>建立一个函数</a:t>
            </a:r>
            <a:r>
              <a:rPr sz="2350" b="1" spc="25" dirty="0">
                <a:latin typeface="宋体" panose="02010600030101010101" pitchFamily="2" charset="-122"/>
                <a:cs typeface="宋体" panose="02010600030101010101" pitchFamily="2" charset="-122"/>
              </a:rPr>
              <a:t>(</a:t>
            </a:r>
            <a:r>
              <a:rPr sz="2350" b="1" spc="50" dirty="0">
                <a:latin typeface="黑体" panose="02010609060101010101" charset="-122"/>
                <a:cs typeface="黑体" panose="02010609060101010101" charset="-122"/>
              </a:rPr>
              <a:t>可以是递归函数</a:t>
            </a:r>
            <a:r>
              <a:rPr sz="2350" b="1" spc="15"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p>
            <a:pPr marL="755650" lvl="1" indent="-285750">
              <a:lnSpc>
                <a:spcPct val="100000"/>
              </a:lnSpc>
              <a:spcBef>
                <a:spcPts val="690"/>
              </a:spcBef>
              <a:buClr>
                <a:srgbClr val="0000FF"/>
              </a:buClr>
              <a:buSzPct val="72000"/>
              <a:buFont typeface="Wingdings" panose="05000000000000000000"/>
              <a:buChar char=""/>
              <a:tabLst>
                <a:tab pos="755650" algn="l"/>
              </a:tabLst>
            </a:pPr>
            <a:r>
              <a:rPr sz="3525" b="1" spc="37" baseline="1000" dirty="0">
                <a:latin typeface="宋体" panose="02010600030101010101" pitchFamily="2" charset="-122"/>
                <a:cs typeface="宋体" panose="02010600030101010101" pitchFamily="2" charset="-122"/>
              </a:rPr>
              <a:t>A</a:t>
            </a:r>
            <a:r>
              <a:rPr sz="3525" b="1" spc="75" baseline="1000" dirty="0">
                <a:latin typeface="黑体" panose="02010609060101010101" charset="-122"/>
                <a:cs typeface="黑体" panose="02010609060101010101" charset="-122"/>
              </a:rPr>
              <a:t>的每一个</a:t>
            </a:r>
            <a:r>
              <a:rPr sz="3525" b="1" spc="75" baseline="1000" dirty="0">
                <a:solidFill>
                  <a:srgbClr val="0000FF"/>
                </a:solidFill>
                <a:latin typeface="黑体" panose="02010609060101010101" charset="-122"/>
                <a:cs typeface="黑体" panose="02010609060101010101" charset="-122"/>
              </a:rPr>
              <a:t>继承属性</a:t>
            </a:r>
            <a:r>
              <a:rPr sz="3525" b="1" spc="75" baseline="1000" dirty="0">
                <a:latin typeface="黑体" panose="02010609060101010101" charset="-122"/>
                <a:cs typeface="黑体" panose="02010609060101010101" charset="-122"/>
              </a:rPr>
              <a:t>对应函数的一个形参</a:t>
            </a:r>
            <a:endParaRPr sz="3525" baseline="1000">
              <a:latin typeface="黑体" panose="02010609060101010101" charset="-122"/>
              <a:cs typeface="黑体" panose="02010609060101010101" charset="-122"/>
            </a:endParaRPr>
          </a:p>
          <a:p>
            <a:pPr marL="755650" lvl="1" indent="-285750">
              <a:lnSpc>
                <a:spcPct val="100000"/>
              </a:lnSpc>
              <a:spcBef>
                <a:spcPts val="585"/>
              </a:spcBef>
              <a:buClr>
                <a:srgbClr val="0000FF"/>
              </a:buClr>
              <a:buSzPct val="72000"/>
              <a:buFont typeface="Wingdings" panose="05000000000000000000"/>
              <a:buChar char=""/>
              <a:tabLst>
                <a:tab pos="755650" algn="l"/>
              </a:tabLst>
            </a:pPr>
            <a:r>
              <a:rPr sz="3525" b="1" spc="37" baseline="1000" dirty="0">
                <a:latin typeface="宋体" panose="02010600030101010101" pitchFamily="2" charset="-122"/>
                <a:cs typeface="宋体" panose="02010600030101010101" pitchFamily="2" charset="-122"/>
              </a:rPr>
              <a:t>A</a:t>
            </a:r>
            <a:r>
              <a:rPr sz="3525" b="1" spc="75" baseline="1000" dirty="0">
                <a:latin typeface="黑体" panose="02010609060101010101" charset="-122"/>
                <a:cs typeface="黑体" panose="02010609060101010101" charset="-122"/>
              </a:rPr>
              <a:t>的</a:t>
            </a:r>
            <a:r>
              <a:rPr sz="3525" b="1" spc="75" baseline="1000" dirty="0">
                <a:solidFill>
                  <a:srgbClr val="0000FF"/>
                </a:solidFill>
                <a:latin typeface="黑体" panose="02010609060101010101" charset="-122"/>
                <a:cs typeface="黑体" panose="02010609060101010101" charset="-122"/>
              </a:rPr>
              <a:t>综合属性</a:t>
            </a:r>
            <a:r>
              <a:rPr sz="3525" b="1" spc="75" baseline="1000" dirty="0">
                <a:latin typeface="黑体" panose="02010609060101010101" charset="-122"/>
                <a:cs typeface="黑体" panose="02010609060101010101" charset="-122"/>
              </a:rPr>
              <a:t>作为函数的返回值</a:t>
            </a:r>
            <a:endParaRPr sz="3525" baseline="1000">
              <a:latin typeface="黑体" panose="02010609060101010101" charset="-122"/>
              <a:cs typeface="黑体" panose="02010609060101010101" charset="-122"/>
            </a:endParaRPr>
          </a:p>
          <a:p>
            <a:pPr marL="755650" marR="5080" lvl="1" indent="-285750">
              <a:lnSpc>
                <a:spcPct val="102000"/>
              </a:lnSpc>
              <a:spcBef>
                <a:spcPts val="630"/>
              </a:spcBef>
              <a:buClr>
                <a:srgbClr val="0000FF"/>
              </a:buClr>
              <a:buSzPct val="72000"/>
              <a:buFont typeface="Wingdings" panose="05000000000000000000"/>
              <a:buChar char=""/>
              <a:tabLst>
                <a:tab pos="755650" algn="l"/>
              </a:tabLst>
            </a:pPr>
            <a:r>
              <a:rPr sz="3525" b="1" spc="37" baseline="1000" dirty="0">
                <a:latin typeface="宋体" panose="02010600030101010101" pitchFamily="2" charset="-122"/>
                <a:cs typeface="宋体" panose="02010600030101010101" pitchFamily="2" charset="-122"/>
              </a:rPr>
              <a:t>A</a:t>
            </a:r>
            <a:r>
              <a:rPr sz="3525" b="1" spc="75" baseline="1000" dirty="0">
                <a:latin typeface="黑体" panose="02010609060101010101" charset="-122"/>
                <a:cs typeface="黑体" panose="02010609060101010101" charset="-122"/>
              </a:rPr>
              <a:t>产生式中的每个</a:t>
            </a:r>
            <a:r>
              <a:rPr sz="3525" b="1" spc="75" baseline="1000" dirty="0">
                <a:solidFill>
                  <a:srgbClr val="0000FF"/>
                </a:solidFill>
                <a:latin typeface="黑体" panose="02010609060101010101" charset="-122"/>
                <a:cs typeface="黑体" panose="02010609060101010101" charset="-122"/>
              </a:rPr>
              <a:t>文法符号的每个属性</a:t>
            </a:r>
            <a:r>
              <a:rPr sz="3525" b="1" spc="67" baseline="1000" dirty="0">
                <a:latin typeface="黑体" panose="02010609060101010101" charset="-122"/>
                <a:cs typeface="黑体" panose="02010609060101010101" charset="-122"/>
              </a:rPr>
              <a:t>都对应一个局部变 </a:t>
            </a:r>
            <a:r>
              <a:rPr sz="2350" b="1" spc="40" dirty="0">
                <a:latin typeface="黑体" panose="02010609060101010101" charset="-122"/>
                <a:cs typeface="黑体" panose="02010609060101010101" charset="-122"/>
              </a:rPr>
              <a:t>量</a:t>
            </a:r>
            <a:endParaRPr sz="2350">
              <a:latin typeface="黑体" panose="02010609060101010101" charset="-122"/>
              <a:cs typeface="黑体" panose="02010609060101010101" charset="-122"/>
            </a:endParaRPr>
          </a:p>
          <a:p>
            <a:pPr marL="782320" indent="-770255">
              <a:lnSpc>
                <a:spcPct val="100000"/>
              </a:lnSpc>
              <a:spcBef>
                <a:spcPts val="565"/>
              </a:spcBef>
              <a:buAutoNum type="arabicParenBoth"/>
              <a:tabLst>
                <a:tab pos="782320" algn="l"/>
                <a:tab pos="782955" algn="l"/>
              </a:tabLst>
            </a:pPr>
            <a:r>
              <a:rPr sz="2350" b="1" spc="25" dirty="0">
                <a:latin typeface="宋体" panose="02010600030101010101" pitchFamily="2" charset="-122"/>
                <a:cs typeface="宋体" panose="02010600030101010101" pitchFamily="2" charset="-122"/>
              </a:rPr>
              <a:t>A</a:t>
            </a:r>
            <a:r>
              <a:rPr sz="2350" b="1" spc="50" dirty="0">
                <a:latin typeface="黑体" panose="02010609060101010101" charset="-122"/>
                <a:cs typeface="黑体" panose="02010609060101010101" charset="-122"/>
              </a:rPr>
              <a:t>的函数的代码由多个分支组成</a:t>
            </a:r>
            <a:endParaRPr sz="2350">
              <a:latin typeface="黑体" panose="02010609060101010101" charset="-122"/>
              <a:cs typeface="黑体" panose="0201060906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550227" y="969237"/>
            <a:ext cx="8147050" cy="5509895"/>
          </a:xfrm>
          <a:prstGeom prst="rect">
            <a:avLst/>
          </a:prstGeom>
        </p:spPr>
        <p:txBody>
          <a:bodyPr vert="horz" wrap="square" lIns="0" tIns="90805" rIns="0" bIns="0" rtlCol="0">
            <a:spAutoFit/>
          </a:bodyPr>
          <a:lstStyle/>
          <a:p>
            <a:pPr marL="795020" indent="-770255">
              <a:lnSpc>
                <a:spcPct val="100000"/>
              </a:lnSpc>
              <a:spcBef>
                <a:spcPts val="715"/>
              </a:spcBef>
              <a:buAutoNum type="arabicParenBoth" startAt="3"/>
              <a:tabLst>
                <a:tab pos="795020" algn="l"/>
                <a:tab pos="795655" algn="l"/>
              </a:tabLst>
            </a:pPr>
            <a:r>
              <a:rPr sz="2350" b="1" spc="50" dirty="0">
                <a:latin typeface="黑体" panose="02010609060101010101" charset="-122"/>
                <a:cs typeface="黑体" panose="02010609060101010101" charset="-122"/>
              </a:rPr>
              <a:t>与每个产生式相关的程序代码</a:t>
            </a:r>
            <a:endParaRPr sz="2350">
              <a:latin typeface="黑体" panose="02010609060101010101" charset="-122"/>
              <a:cs typeface="黑体" panose="02010609060101010101" charset="-122"/>
            </a:endParaRPr>
          </a:p>
          <a:p>
            <a:pPr marL="767715" marR="17780" lvl="1" indent="-285750">
              <a:lnSpc>
                <a:spcPct val="101000"/>
              </a:lnSpc>
              <a:spcBef>
                <a:spcPts val="585"/>
              </a:spcBef>
              <a:buClr>
                <a:srgbClr val="0000FF"/>
              </a:buClr>
              <a:buSzPct val="72000"/>
              <a:buFont typeface="Wingdings" panose="05000000000000000000"/>
              <a:buChar char=""/>
              <a:tabLst>
                <a:tab pos="768350" algn="l"/>
              </a:tabLst>
            </a:pPr>
            <a:r>
              <a:rPr sz="3525" b="1" spc="75" baseline="1000" dirty="0">
                <a:latin typeface="黑体" panose="02010609060101010101" charset="-122"/>
                <a:cs typeface="黑体" panose="02010609060101010101" charset="-122"/>
              </a:rPr>
              <a:t>按照从左到右的顺序考虑产生式右部的记号、非终结符 </a:t>
            </a:r>
            <a:r>
              <a:rPr sz="2350" b="1" spc="50" dirty="0">
                <a:latin typeface="黑体" panose="02010609060101010101" charset="-122"/>
                <a:cs typeface="黑体" panose="02010609060101010101" charset="-122"/>
              </a:rPr>
              <a:t>号和语义动作</a:t>
            </a:r>
            <a:endParaRPr sz="2350">
              <a:latin typeface="黑体" panose="02010609060101010101" charset="-122"/>
              <a:cs typeface="黑体" panose="02010609060101010101" charset="-122"/>
            </a:endParaRPr>
          </a:p>
          <a:p>
            <a:pPr marL="768350" lvl="1" indent="-285750">
              <a:lnSpc>
                <a:spcPct val="100000"/>
              </a:lnSpc>
              <a:spcBef>
                <a:spcPts val="570"/>
              </a:spcBef>
              <a:buSzPct val="72000"/>
              <a:buFont typeface="Wingdings" panose="05000000000000000000"/>
              <a:buChar char=""/>
              <a:tabLst>
                <a:tab pos="768350" algn="l"/>
              </a:tabLst>
            </a:pPr>
            <a:r>
              <a:rPr sz="3525" b="1" spc="75" baseline="1000" dirty="0">
                <a:solidFill>
                  <a:srgbClr val="0000FF"/>
                </a:solidFill>
                <a:latin typeface="黑体" panose="02010609060101010101" charset="-122"/>
                <a:cs typeface="黑体" panose="02010609060101010101" charset="-122"/>
              </a:rPr>
              <a:t>对带有综合属性</a:t>
            </a:r>
            <a:r>
              <a:rPr sz="3525" b="1" spc="37" baseline="1000" dirty="0">
                <a:solidFill>
                  <a:srgbClr val="0000FF"/>
                </a:solidFill>
                <a:latin typeface="宋体" panose="02010600030101010101" pitchFamily="2" charset="-122"/>
                <a:cs typeface="宋体" panose="02010600030101010101" pitchFamily="2" charset="-122"/>
              </a:rPr>
              <a:t>x</a:t>
            </a:r>
            <a:r>
              <a:rPr sz="3525" b="1" spc="75" baseline="1000" dirty="0">
                <a:solidFill>
                  <a:srgbClr val="0000FF"/>
                </a:solidFill>
                <a:latin typeface="黑体" panose="02010609060101010101" charset="-122"/>
                <a:cs typeface="黑体" panose="02010609060101010101" charset="-122"/>
              </a:rPr>
              <a:t>的记号</a:t>
            </a:r>
            <a:r>
              <a:rPr sz="2400" b="1" dirty="0">
                <a:solidFill>
                  <a:srgbClr val="0000FF"/>
                </a:solidFill>
                <a:latin typeface="Verdana" panose="020B0604030504040204"/>
                <a:cs typeface="Verdana" panose="020B0604030504040204"/>
              </a:rPr>
              <a:t>X</a:t>
            </a:r>
            <a:endParaRPr sz="2400">
              <a:latin typeface="Verdana" panose="020B0604030504040204"/>
              <a:cs typeface="Verdana" panose="020B0604030504040204"/>
            </a:endParaRPr>
          </a:p>
          <a:p>
            <a:pPr marL="1282700" lvl="2" indent="-343535">
              <a:lnSpc>
                <a:spcPct val="100000"/>
              </a:lnSpc>
              <a:spcBef>
                <a:spcPts val="520"/>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把属性</a:t>
            </a:r>
            <a:r>
              <a:rPr sz="2000" b="1" spc="-5" dirty="0">
                <a:latin typeface="Verdana" panose="020B0604030504040204"/>
                <a:cs typeface="Verdana" panose="020B0604030504040204"/>
              </a:rPr>
              <a:t>x</a:t>
            </a:r>
            <a:r>
              <a:rPr sz="2925" b="1" spc="75" baseline="1000" dirty="0">
                <a:latin typeface="黑体" panose="02010609060101010101" charset="-122"/>
                <a:cs typeface="黑体" panose="02010609060101010101" charset="-122"/>
              </a:rPr>
              <a:t>的值保存于为</a:t>
            </a:r>
            <a:r>
              <a:rPr sz="2000" b="1" spc="-5" dirty="0">
                <a:latin typeface="Verdana" panose="020B0604030504040204"/>
                <a:cs typeface="Verdana" panose="020B0604030504040204"/>
              </a:rPr>
              <a:t>X.x</a:t>
            </a:r>
            <a:r>
              <a:rPr sz="2925" b="1" spc="75" baseline="1000" dirty="0">
                <a:latin typeface="黑体" panose="02010609060101010101" charset="-122"/>
                <a:cs typeface="黑体" panose="02010609060101010101" charset="-122"/>
              </a:rPr>
              <a:t>声明的变量中</a:t>
            </a:r>
            <a:endParaRPr sz="2925" baseline="1000">
              <a:latin typeface="黑体" panose="02010609060101010101" charset="-122"/>
              <a:cs typeface="黑体" panose="02010609060101010101" charset="-122"/>
            </a:endParaRPr>
          </a:p>
          <a:p>
            <a:pPr marL="1282700" lvl="2" indent="-343535">
              <a:lnSpc>
                <a:spcPct val="100000"/>
              </a:lnSpc>
              <a:spcBef>
                <a:spcPts val="555"/>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产生一个匹配记号</a:t>
            </a:r>
            <a:r>
              <a:rPr sz="2925" b="1" spc="37" baseline="1000" dirty="0">
                <a:latin typeface="宋体" panose="02010600030101010101" pitchFamily="2" charset="-122"/>
                <a:cs typeface="宋体" panose="02010600030101010101" pitchFamily="2" charset="-122"/>
              </a:rPr>
              <a:t>X</a:t>
            </a:r>
            <a:r>
              <a:rPr sz="2925" b="1" spc="75" baseline="1000" dirty="0">
                <a:latin typeface="黑体" panose="02010609060101010101" charset="-122"/>
                <a:cs typeface="黑体" panose="02010609060101010101" charset="-122"/>
              </a:rPr>
              <a:t>的调用</a:t>
            </a:r>
            <a:endParaRPr sz="2925" baseline="1000">
              <a:latin typeface="黑体" panose="02010609060101010101" charset="-122"/>
              <a:cs typeface="黑体" panose="02010609060101010101" charset="-122"/>
            </a:endParaRPr>
          </a:p>
          <a:p>
            <a:pPr marL="1282700" lvl="2" indent="-343535">
              <a:lnSpc>
                <a:spcPct val="100000"/>
              </a:lnSpc>
              <a:spcBef>
                <a:spcPts val="560"/>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推进扫描指针</a:t>
            </a:r>
            <a:endParaRPr sz="2925" baseline="1000">
              <a:latin typeface="黑体" panose="02010609060101010101" charset="-122"/>
              <a:cs typeface="黑体" panose="02010609060101010101" charset="-122"/>
            </a:endParaRPr>
          </a:p>
          <a:p>
            <a:pPr marL="768350" lvl="1" indent="-285750">
              <a:lnSpc>
                <a:spcPct val="100000"/>
              </a:lnSpc>
              <a:spcBef>
                <a:spcPts val="645"/>
              </a:spcBef>
              <a:buSzPct val="72000"/>
              <a:buFont typeface="Wingdings" panose="05000000000000000000"/>
              <a:buChar char=""/>
              <a:tabLst>
                <a:tab pos="768350" algn="l"/>
              </a:tabLst>
            </a:pPr>
            <a:r>
              <a:rPr sz="3525" b="1" spc="75" baseline="1000" dirty="0">
                <a:solidFill>
                  <a:srgbClr val="0000FF"/>
                </a:solidFill>
                <a:latin typeface="黑体" panose="02010609060101010101" charset="-122"/>
                <a:cs typeface="黑体" panose="02010609060101010101" charset="-122"/>
              </a:rPr>
              <a:t>对非终结符号</a:t>
            </a:r>
            <a:r>
              <a:rPr sz="3525" b="1" spc="22" baseline="1000" dirty="0">
                <a:solidFill>
                  <a:srgbClr val="0000FF"/>
                </a:solidFill>
                <a:latin typeface="宋体" panose="02010600030101010101" pitchFamily="2" charset="-122"/>
                <a:cs typeface="宋体" panose="02010600030101010101" pitchFamily="2" charset="-122"/>
              </a:rPr>
              <a:t>B</a:t>
            </a:r>
            <a:endParaRPr sz="3525" baseline="1000">
              <a:latin typeface="宋体" panose="02010600030101010101" pitchFamily="2" charset="-122"/>
              <a:cs typeface="宋体" panose="02010600030101010101" pitchFamily="2" charset="-122"/>
            </a:endParaRPr>
          </a:p>
          <a:p>
            <a:pPr marL="1282700" lvl="2" indent="-343535">
              <a:lnSpc>
                <a:spcPct val="100000"/>
              </a:lnSpc>
              <a:spcBef>
                <a:spcPts val="485"/>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产生一个函数调用语句</a:t>
            </a:r>
            <a:r>
              <a:rPr sz="2925" b="1" spc="44" baseline="1000" dirty="0">
                <a:latin typeface="宋体" panose="02010600030101010101" pitchFamily="2" charset="-122"/>
                <a:cs typeface="宋体" panose="02010600030101010101" pitchFamily="2" charset="-122"/>
              </a:rPr>
              <a:t>c=B(b</a:t>
            </a:r>
            <a:r>
              <a:rPr sz="1875" b="1" spc="44" baseline="-18000" dirty="0">
                <a:latin typeface="宋体" panose="02010600030101010101" pitchFamily="2" charset="-122"/>
                <a:cs typeface="宋体" panose="02010600030101010101" pitchFamily="2" charset="-122"/>
              </a:rPr>
              <a:t>1</a:t>
            </a:r>
            <a:r>
              <a:rPr sz="2925" b="1" spc="44" baseline="1000" dirty="0">
                <a:latin typeface="宋体" panose="02010600030101010101" pitchFamily="2" charset="-122"/>
                <a:cs typeface="宋体" panose="02010600030101010101" pitchFamily="2" charset="-122"/>
              </a:rPr>
              <a:t>,b</a:t>
            </a:r>
            <a:r>
              <a:rPr sz="1875" b="1" spc="44" baseline="-18000" dirty="0">
                <a:latin typeface="宋体" panose="02010600030101010101" pitchFamily="2" charset="-122"/>
                <a:cs typeface="宋体" panose="02010600030101010101" pitchFamily="2" charset="-122"/>
              </a:rPr>
              <a:t>2</a:t>
            </a:r>
            <a:r>
              <a:rPr sz="2925" b="1" spc="44" baseline="1000" dirty="0">
                <a:latin typeface="宋体" panose="02010600030101010101" pitchFamily="2" charset="-122"/>
                <a:cs typeface="宋体" panose="02010600030101010101" pitchFamily="2" charset="-122"/>
              </a:rPr>
              <a:t>,…,b</a:t>
            </a:r>
            <a:r>
              <a:rPr sz="1875" b="1" spc="44" baseline="-18000" dirty="0">
                <a:latin typeface="宋体" panose="02010600030101010101" pitchFamily="2" charset="-122"/>
                <a:cs typeface="宋体" panose="02010600030101010101" pitchFamily="2" charset="-122"/>
              </a:rPr>
              <a:t>k</a:t>
            </a:r>
            <a:r>
              <a:rPr sz="2925" b="1" spc="44" baseline="1000" dirty="0">
                <a:latin typeface="宋体" panose="02010600030101010101" pitchFamily="2" charset="-122"/>
                <a:cs typeface="宋体" panose="02010600030101010101" pitchFamily="2" charset="-122"/>
              </a:rPr>
              <a:t>)</a:t>
            </a:r>
            <a:endParaRPr sz="2925" baseline="1000">
              <a:latin typeface="宋体" panose="02010600030101010101" pitchFamily="2" charset="-122"/>
              <a:cs typeface="宋体" panose="02010600030101010101" pitchFamily="2" charset="-122"/>
            </a:endParaRPr>
          </a:p>
          <a:p>
            <a:pPr marL="1282700" lvl="2" indent="-343535">
              <a:lnSpc>
                <a:spcPct val="100000"/>
              </a:lnSpc>
              <a:spcBef>
                <a:spcPts val="565"/>
              </a:spcBef>
              <a:buClr>
                <a:srgbClr val="0000FF"/>
              </a:buClr>
              <a:buSzPct val="72000"/>
              <a:buFont typeface="Wingdings" panose="05000000000000000000"/>
              <a:buChar char=""/>
              <a:tabLst>
                <a:tab pos="1282065" algn="l"/>
                <a:tab pos="1282700" algn="l"/>
              </a:tabLst>
            </a:pPr>
            <a:r>
              <a:rPr sz="2925" b="1" spc="44" baseline="1000" dirty="0">
                <a:latin typeface="宋体" panose="02010600030101010101" pitchFamily="2" charset="-122"/>
                <a:cs typeface="宋体" panose="02010600030101010101" pitchFamily="2" charset="-122"/>
              </a:rPr>
              <a:t>b</a:t>
            </a:r>
            <a:r>
              <a:rPr sz="1875" b="1" spc="44" baseline="-18000" dirty="0">
                <a:latin typeface="宋体" panose="02010600030101010101" pitchFamily="2" charset="-122"/>
                <a:cs typeface="宋体" panose="02010600030101010101" pitchFamily="2" charset="-122"/>
              </a:rPr>
              <a:t>i</a:t>
            </a:r>
            <a:r>
              <a:rPr sz="2925" b="1" spc="44" baseline="1000" dirty="0">
                <a:latin typeface="宋体" panose="02010600030101010101" pitchFamily="2" charset="-122"/>
                <a:cs typeface="宋体" panose="02010600030101010101" pitchFamily="2" charset="-122"/>
              </a:rPr>
              <a:t>(i=1,2,…,k)</a:t>
            </a:r>
            <a:r>
              <a:rPr sz="2925" b="1" spc="75" baseline="1000" dirty="0">
                <a:latin typeface="黑体" panose="02010609060101010101" charset="-122"/>
                <a:cs typeface="黑体" panose="02010609060101010101" charset="-122"/>
              </a:rPr>
              <a:t>是对应于</a:t>
            </a:r>
            <a:r>
              <a:rPr sz="2925" b="1" spc="37" baseline="1000" dirty="0">
                <a:latin typeface="宋体" panose="02010600030101010101" pitchFamily="2" charset="-122"/>
                <a:cs typeface="宋体" panose="02010600030101010101" pitchFamily="2" charset="-122"/>
              </a:rPr>
              <a:t>B</a:t>
            </a:r>
            <a:r>
              <a:rPr sz="2925" b="1" spc="75" baseline="1000" dirty="0">
                <a:latin typeface="黑体" panose="02010609060101010101" charset="-122"/>
                <a:cs typeface="黑体" panose="02010609060101010101" charset="-122"/>
              </a:rPr>
              <a:t>的继承属性的变量</a:t>
            </a:r>
            <a:endParaRPr sz="2925" baseline="1000">
              <a:latin typeface="黑体" panose="02010609060101010101" charset="-122"/>
              <a:cs typeface="黑体" panose="02010609060101010101" charset="-122"/>
            </a:endParaRPr>
          </a:p>
          <a:p>
            <a:pPr marL="1282700" lvl="2" indent="-343535">
              <a:lnSpc>
                <a:spcPct val="100000"/>
              </a:lnSpc>
              <a:spcBef>
                <a:spcPts val="565"/>
              </a:spcBef>
              <a:buClr>
                <a:srgbClr val="0000FF"/>
              </a:buClr>
              <a:buSzPct val="72000"/>
              <a:buFont typeface="Wingdings" panose="05000000000000000000"/>
              <a:buChar char=""/>
              <a:tabLst>
                <a:tab pos="1282065" algn="l"/>
                <a:tab pos="1282700" algn="l"/>
              </a:tabLst>
            </a:pPr>
            <a:r>
              <a:rPr sz="2925" b="1" spc="37" baseline="1000" dirty="0">
                <a:latin typeface="宋体" panose="02010600030101010101" pitchFamily="2" charset="-122"/>
                <a:cs typeface="宋体" panose="02010600030101010101" pitchFamily="2" charset="-122"/>
              </a:rPr>
              <a:t>c</a:t>
            </a:r>
            <a:r>
              <a:rPr sz="2925" b="1" spc="75" baseline="1000" dirty="0">
                <a:latin typeface="黑体" panose="02010609060101010101" charset="-122"/>
                <a:cs typeface="黑体" panose="02010609060101010101" charset="-122"/>
              </a:rPr>
              <a:t>是对应于</a:t>
            </a:r>
            <a:r>
              <a:rPr sz="2925" b="1" spc="37" baseline="1000" dirty="0">
                <a:latin typeface="宋体" panose="02010600030101010101" pitchFamily="2" charset="-122"/>
                <a:cs typeface="宋体" panose="02010600030101010101" pitchFamily="2" charset="-122"/>
              </a:rPr>
              <a:t>B</a:t>
            </a:r>
            <a:r>
              <a:rPr sz="2925" b="1" spc="75" baseline="1000" dirty="0">
                <a:latin typeface="黑体" panose="02010609060101010101" charset="-122"/>
                <a:cs typeface="黑体" panose="02010609060101010101" charset="-122"/>
              </a:rPr>
              <a:t>的综合属性的变量</a:t>
            </a:r>
            <a:endParaRPr sz="2925" baseline="1000">
              <a:latin typeface="黑体" panose="02010609060101010101" charset="-122"/>
              <a:cs typeface="黑体" panose="02010609060101010101" charset="-122"/>
            </a:endParaRPr>
          </a:p>
          <a:p>
            <a:pPr marL="768350" lvl="1" indent="-285750">
              <a:lnSpc>
                <a:spcPct val="100000"/>
              </a:lnSpc>
              <a:spcBef>
                <a:spcPts val="665"/>
              </a:spcBef>
              <a:buSzPct val="72000"/>
              <a:buFont typeface="Wingdings" panose="05000000000000000000"/>
              <a:buChar char=""/>
              <a:tabLst>
                <a:tab pos="768350" algn="l"/>
              </a:tabLst>
            </a:pPr>
            <a:r>
              <a:rPr sz="3525" b="1" spc="75" baseline="1000" dirty="0">
                <a:solidFill>
                  <a:srgbClr val="0000FF"/>
                </a:solidFill>
                <a:latin typeface="黑体" panose="02010609060101010101" charset="-122"/>
                <a:cs typeface="黑体" panose="02010609060101010101" charset="-122"/>
              </a:rPr>
              <a:t>对每一个语义动作</a:t>
            </a:r>
            <a:endParaRPr sz="3525" baseline="1000">
              <a:latin typeface="黑体" panose="02010609060101010101" charset="-122"/>
              <a:cs typeface="黑体" panose="02010609060101010101" charset="-122"/>
            </a:endParaRPr>
          </a:p>
          <a:p>
            <a:pPr marL="1282700" lvl="2" indent="-343535">
              <a:lnSpc>
                <a:spcPct val="100000"/>
              </a:lnSpc>
              <a:spcBef>
                <a:spcPts val="460"/>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把动作代码复制到分析程序中</a:t>
            </a:r>
            <a:endParaRPr sz="2925" baseline="1000">
              <a:latin typeface="黑体" panose="02010609060101010101" charset="-122"/>
              <a:cs typeface="黑体" panose="02010609060101010101" charset="-122"/>
            </a:endParaRPr>
          </a:p>
          <a:p>
            <a:pPr marL="1282700" lvl="2" indent="-343535">
              <a:lnSpc>
                <a:spcPct val="100000"/>
              </a:lnSpc>
              <a:spcBef>
                <a:spcPts val="565"/>
              </a:spcBef>
              <a:buClr>
                <a:srgbClr val="0000FF"/>
              </a:buClr>
              <a:buSzPct val="72000"/>
              <a:buFont typeface="Wingdings" panose="05000000000000000000"/>
              <a:buChar char=""/>
              <a:tabLst>
                <a:tab pos="1282065" algn="l"/>
                <a:tab pos="1282700" algn="l"/>
              </a:tabLst>
            </a:pPr>
            <a:r>
              <a:rPr sz="2925" b="1" spc="75" baseline="1000" dirty="0">
                <a:latin typeface="黑体" panose="02010609060101010101" charset="-122"/>
                <a:cs typeface="黑体" panose="02010609060101010101" charset="-122"/>
              </a:rPr>
              <a:t>用代表属性的变量代替翻译方案中引用的属性</a:t>
            </a:r>
            <a:endParaRPr sz="2925" baseline="1000">
              <a:latin typeface="黑体" panose="02010609060101010101" charset="-122"/>
              <a:cs typeface="黑体" panose="02010609060101010101" charset="-122"/>
            </a:endParaRPr>
          </a:p>
        </p:txBody>
      </p:sp>
      <p:sp>
        <p:nvSpPr>
          <p:cNvPr id="5" name="object 5"/>
          <p:cNvSpPr txBox="1">
            <a:spLocks noGrp="1"/>
          </p:cNvSpPr>
          <p:nvPr>
            <p:ph type="title"/>
          </p:nvPr>
        </p:nvSpPr>
        <p:spPr>
          <a:xfrm>
            <a:off x="383540" y="221170"/>
            <a:ext cx="8391525" cy="503555"/>
          </a:xfrm>
          <a:prstGeom prst="rect">
            <a:avLst/>
          </a:prstGeom>
        </p:spPr>
        <p:txBody>
          <a:bodyPr vert="horz" wrap="square" lIns="0" tIns="17145" rIns="0" bIns="0" rtlCol="0">
            <a:spAutoFit/>
          </a:bodyPr>
          <a:lstStyle/>
          <a:p>
            <a:pPr marL="12700">
              <a:lnSpc>
                <a:spcPct val="100000"/>
              </a:lnSpc>
              <a:spcBef>
                <a:spcPts val="135"/>
              </a:spcBef>
            </a:pPr>
            <a:r>
              <a:rPr spc="95" dirty="0"/>
              <a:t>算法</a:t>
            </a:r>
            <a:r>
              <a:rPr spc="60" dirty="0">
                <a:latin typeface="宋体" panose="02010600030101010101" pitchFamily="2" charset="-122"/>
                <a:cs typeface="宋体" panose="02010600030101010101" pitchFamily="2" charset="-122"/>
              </a:rPr>
              <a:t>5.2</a:t>
            </a:r>
            <a:r>
              <a:rPr spc="60" dirty="0"/>
              <a:t>：</a:t>
            </a:r>
            <a:r>
              <a:rPr spc="95" dirty="0"/>
              <a:t>构造语法制导的预测翻译程序（续）</a:t>
            </a:r>
            <a:endParaRPr spc="95"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157162"/>
            <a:ext cx="8187055" cy="988694"/>
          </a:xfrm>
          <a:prstGeom prst="rect">
            <a:avLst/>
          </a:prstGeom>
        </p:spPr>
        <p:txBody>
          <a:bodyPr vert="horz" wrap="square" lIns="0" tIns="17145" rIns="0" bIns="0" rtlCol="0">
            <a:spAutoFit/>
          </a:bodyPr>
          <a:lstStyle/>
          <a:p>
            <a:pPr marL="12700">
              <a:lnSpc>
                <a:spcPct val="100000"/>
              </a:lnSpc>
              <a:spcBef>
                <a:spcPts val="135"/>
              </a:spcBef>
            </a:pPr>
            <a:r>
              <a:rPr spc="95" dirty="0"/>
              <a:t>示例：</a:t>
            </a:r>
            <a:endParaRPr spc="95" dirty="0"/>
          </a:p>
          <a:p>
            <a:pPr marL="422275">
              <a:lnSpc>
                <a:spcPct val="100000"/>
              </a:lnSpc>
              <a:spcBef>
                <a:spcPts val="95"/>
              </a:spcBef>
            </a:pPr>
            <a:r>
              <a:rPr spc="95" dirty="0"/>
              <a:t>为简单表达式求值的翻译方案构造翻译程序</a:t>
            </a:r>
            <a:endParaRPr spc="95" dirty="0"/>
          </a:p>
        </p:txBody>
      </p:sp>
      <p:sp>
        <p:nvSpPr>
          <p:cNvPr id="5" name="object 5"/>
          <p:cNvSpPr txBox="1"/>
          <p:nvPr/>
        </p:nvSpPr>
        <p:spPr>
          <a:xfrm>
            <a:off x="307340" y="1290614"/>
            <a:ext cx="5369560" cy="3172460"/>
          </a:xfrm>
          <a:prstGeom prst="rect">
            <a:avLst/>
          </a:prstGeom>
        </p:spPr>
        <p:txBody>
          <a:bodyPr vert="horz" wrap="square" lIns="0" tIns="106680" rIns="0" bIns="0" rtlCol="0">
            <a:spAutoFit/>
          </a:bodyPr>
          <a:lstStyle/>
          <a:p>
            <a:pPr marL="355600" indent="-342900">
              <a:lnSpc>
                <a:spcPct val="100000"/>
              </a:lnSpc>
              <a:spcBef>
                <a:spcPts val="84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为每个非终结符号构造一个函数</a:t>
            </a:r>
            <a:endParaRPr sz="4125" baseline="1000">
              <a:latin typeface="黑体" panose="02010609060101010101" charset="-122"/>
              <a:cs typeface="黑体" panose="02010609060101010101" charset="-122"/>
            </a:endParaRPr>
          </a:p>
          <a:p>
            <a:pPr marL="469900" marR="2952750">
              <a:lnSpc>
                <a:spcPct val="120000"/>
              </a:lnSpc>
              <a:spcBef>
                <a:spcPts val="85"/>
              </a:spcBef>
              <a:tabLst>
                <a:tab pos="977265" algn="l"/>
              </a:tabLst>
            </a:pPr>
            <a:r>
              <a:rPr sz="2400" b="1" spc="-5" dirty="0">
                <a:latin typeface="Times New Roman" panose="02020603050405020304"/>
                <a:cs typeface="Times New Roman" panose="02020603050405020304"/>
              </a:rPr>
              <a:t>void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L(void)  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E(void)  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M(int</a:t>
            </a:r>
            <a:r>
              <a:rPr sz="2400" b="1" spc="-6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in)  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T(void)  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N(int in)  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F(void)</a:t>
            </a:r>
            <a:endParaRPr sz="2400">
              <a:latin typeface="Times New Roman" panose="02020603050405020304"/>
              <a:cs typeface="Times New Roman" panose="020206030504050203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150239" y="410971"/>
            <a:ext cx="7939405" cy="574040"/>
          </a:xfrm>
          <a:prstGeom prst="rect">
            <a:avLst/>
          </a:prstGeom>
        </p:spPr>
        <p:txBody>
          <a:bodyPr vert="horz" wrap="square" lIns="0" tIns="12700" rIns="0" bIns="0" rtlCol="0">
            <a:spAutoFit/>
          </a:bodyPr>
          <a:lstStyle/>
          <a:p>
            <a:pPr marL="12700">
              <a:lnSpc>
                <a:spcPct val="100000"/>
              </a:lnSpc>
              <a:spcBef>
                <a:spcPts val="100"/>
              </a:spcBef>
            </a:pPr>
            <a:r>
              <a:rPr sz="3500" spc="95" dirty="0"/>
              <a:t>与</a:t>
            </a:r>
            <a:r>
              <a:rPr sz="3600" spc="20" dirty="0">
                <a:latin typeface="Times New Roman" panose="02020603050405020304"/>
                <a:cs typeface="Times New Roman" panose="02020603050405020304"/>
              </a:rPr>
              <a:t>E</a:t>
            </a:r>
            <a:r>
              <a:rPr sz="3500" b="0" spc="20" dirty="0">
                <a:latin typeface="Wingdings" panose="05000000000000000000"/>
                <a:cs typeface="Wingdings" panose="05000000000000000000"/>
              </a:rPr>
              <a:t></a:t>
            </a:r>
            <a:r>
              <a:rPr sz="3600" spc="20" dirty="0">
                <a:latin typeface="Times New Roman" panose="02020603050405020304"/>
                <a:cs typeface="Times New Roman" panose="02020603050405020304"/>
              </a:rPr>
              <a:t>TM</a:t>
            </a:r>
            <a:r>
              <a:rPr sz="3500" spc="95" dirty="0"/>
              <a:t>、</a:t>
            </a:r>
            <a:r>
              <a:rPr sz="3600" spc="15" dirty="0">
                <a:latin typeface="Times New Roman" panose="02020603050405020304"/>
                <a:cs typeface="Times New Roman" panose="02020603050405020304"/>
              </a:rPr>
              <a:t>M</a:t>
            </a:r>
            <a:r>
              <a:rPr sz="3500" i="1" spc="15" dirty="0">
                <a:latin typeface="Symbol" panose="05050102010706020507"/>
                <a:cs typeface="Symbol" panose="05050102010706020507"/>
              </a:rPr>
              <a:t></a:t>
            </a:r>
            <a:r>
              <a:rPr sz="3600" spc="15" dirty="0">
                <a:latin typeface="Times New Roman" panose="02020603050405020304"/>
                <a:cs typeface="Times New Roman" panose="02020603050405020304"/>
              </a:rPr>
              <a:t>+TM|</a:t>
            </a:r>
            <a:r>
              <a:rPr sz="3500" i="1" spc="15" dirty="0">
                <a:latin typeface="Symbol" panose="05050102010706020507"/>
                <a:cs typeface="Symbol" panose="05050102010706020507"/>
              </a:rPr>
              <a:t></a:t>
            </a:r>
            <a:r>
              <a:rPr sz="3500" i="1" spc="-35" dirty="0">
                <a:latin typeface="Times New Roman" panose="02020603050405020304"/>
                <a:cs typeface="Times New Roman" panose="02020603050405020304"/>
              </a:rPr>
              <a:t> </a:t>
            </a:r>
            <a:r>
              <a:rPr sz="3500" spc="95" dirty="0"/>
              <a:t>相应的分析过程</a:t>
            </a:r>
            <a:endParaRPr sz="3500">
              <a:latin typeface="Times New Roman" panose="02020603050405020304"/>
              <a:cs typeface="Times New Roman" panose="02020603050405020304"/>
            </a:endParaRPr>
          </a:p>
        </p:txBody>
      </p:sp>
      <p:graphicFrame>
        <p:nvGraphicFramePr>
          <p:cNvPr id="5" name="object 5"/>
          <p:cNvGraphicFramePr>
            <a:graphicFrameLocks noGrp="1"/>
          </p:cNvGraphicFramePr>
          <p:nvPr/>
        </p:nvGraphicFramePr>
        <p:xfrm>
          <a:off x="157162" y="1347188"/>
          <a:ext cx="8768080" cy="5191125"/>
        </p:xfrm>
        <a:graphic>
          <a:graphicData uri="http://schemas.openxmlformats.org/drawingml/2006/table">
            <a:tbl>
              <a:tblPr firstRow="1" bandRow="1">
                <a:tableStyleId>{2D5ABB26-0587-4C30-8999-92F81FD0307C}</a:tableStyleId>
              </a:tblPr>
              <a:tblGrid>
                <a:gridCol w="4267200"/>
                <a:gridCol w="4486275"/>
              </a:tblGrid>
              <a:tr h="674236">
                <a:tc>
                  <a:txBody>
                    <a:bodyPr/>
                    <a:lstStyle/>
                    <a:p>
                      <a:pPr marL="90805">
                        <a:lnSpc>
                          <a:spcPct val="100000"/>
                        </a:lnSpc>
                        <a:spcBef>
                          <a:spcPts val="250"/>
                        </a:spcBef>
                      </a:pPr>
                      <a:r>
                        <a:rPr sz="2400" b="1" dirty="0">
                          <a:latin typeface="Times New Roman" panose="02020603050405020304"/>
                          <a:cs typeface="Times New Roman" panose="02020603050405020304"/>
                        </a:rPr>
                        <a:t>//E</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TM</a:t>
                      </a:r>
                      <a:endParaRPr sz="2400">
                        <a:latin typeface="Times New Roman" panose="02020603050405020304"/>
                        <a:cs typeface="Times New Roman" panose="02020603050405020304"/>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275"/>
                        </a:spcBef>
                      </a:pPr>
                      <a:r>
                        <a:rPr sz="2400" b="1" dirty="0">
                          <a:latin typeface="Times New Roman" panose="02020603050405020304"/>
                          <a:cs typeface="Times New Roman" panose="02020603050405020304"/>
                        </a:rPr>
                        <a:t>//M</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+TM|</a:t>
                      </a:r>
                      <a:r>
                        <a:rPr sz="3525" b="1" i="1" baseline="1000" dirty="0">
                          <a:latin typeface="Symbol" panose="05050102010706020507"/>
                          <a:cs typeface="Symbol" panose="05050102010706020507"/>
                        </a:rPr>
                        <a:t></a:t>
                      </a:r>
                      <a:endParaRPr sz="3525" baseline="1000">
                        <a:latin typeface="Symbol" panose="05050102010706020507"/>
                        <a:cs typeface="Symbol" panose="05050102010706020507"/>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tcPr>
                </a:tc>
              </a:tr>
              <a:tr h="658368">
                <a:tc>
                  <a:txBody>
                    <a:bodyPr/>
                    <a:lstStyle/>
                    <a:p>
                      <a:pPr marL="90805">
                        <a:lnSpc>
                          <a:spcPct val="100000"/>
                        </a:lnSpc>
                        <a:spcBef>
                          <a:spcPts val="1850"/>
                        </a:spcBef>
                        <a:tabLst>
                          <a:tab pos="2582545" algn="l"/>
                        </a:tabLst>
                      </a:pPr>
                      <a:r>
                        <a:rPr sz="2400" b="1" spc="-5" dirty="0">
                          <a:latin typeface="Times New Roman" panose="02020603050405020304"/>
                          <a:cs typeface="Times New Roman" panose="02020603050405020304"/>
                        </a:rPr>
                        <a:t>void</a:t>
                      </a:r>
                      <a:r>
                        <a:rPr sz="2400" b="1" spc="2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proc_E(void)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234950" marB="0">
                    <a:lnL w="12700">
                      <a:solidFill>
                        <a:srgbClr val="000000"/>
                      </a:solidFill>
                      <a:prstDash val="solid"/>
                    </a:lnL>
                    <a:lnR w="12700">
                      <a:solidFill>
                        <a:srgbClr val="000000"/>
                      </a:solidFill>
                      <a:prstDash val="solid"/>
                    </a:lnR>
                  </a:tcPr>
                </a:tc>
                <a:tc>
                  <a:txBody>
                    <a:bodyPr/>
                    <a:lstStyle/>
                    <a:p>
                      <a:pPr marL="90805">
                        <a:lnSpc>
                          <a:spcPct val="100000"/>
                        </a:lnSpc>
                        <a:spcBef>
                          <a:spcPts val="1850"/>
                        </a:spcBef>
                        <a:tabLst>
                          <a:tab pos="2672080" algn="l"/>
                        </a:tabLst>
                      </a:pPr>
                      <a:r>
                        <a:rPr sz="2400" b="1" spc="-5" dirty="0">
                          <a:latin typeface="Times New Roman" panose="02020603050405020304"/>
                          <a:cs typeface="Times New Roman" panose="02020603050405020304"/>
                        </a:rPr>
                        <a:t>void</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proc_M(void)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234950" marB="0">
                    <a:lnL w="12700">
                      <a:solidFill>
                        <a:srgbClr val="000000"/>
                      </a:solidFill>
                      <a:prstDash val="solid"/>
                    </a:lnL>
                    <a:lnR w="12700">
                      <a:solidFill>
                        <a:srgbClr val="000000"/>
                      </a:solidFill>
                      <a:prstDash val="solid"/>
                    </a:lnR>
                  </a:tcPr>
                </a:tc>
              </a:tr>
              <a:tr h="438911">
                <a:tc>
                  <a:txBody>
                    <a:bodyPr/>
                    <a:lstStyle/>
                    <a:p>
                      <a:pPr marL="548640">
                        <a:lnSpc>
                          <a:spcPct val="100000"/>
                        </a:lnSpc>
                        <a:spcBef>
                          <a:spcPts val="150"/>
                        </a:spcBef>
                      </a:pPr>
                      <a:r>
                        <a:rPr sz="2400" b="1" spc="-10" dirty="0">
                          <a:latin typeface="Times New Roman" panose="02020603050405020304"/>
                          <a:cs typeface="Times New Roman" panose="02020603050405020304"/>
                        </a:rPr>
                        <a:t>proc_T();</a:t>
                      </a:r>
                      <a:endParaRPr sz="2400">
                        <a:latin typeface="Times New Roman" panose="02020603050405020304"/>
                        <a:cs typeface="Times New Roman" panose="02020603050405020304"/>
                      </a:endParaRPr>
                    </a:p>
                  </a:txBody>
                  <a:tcPr marL="0" marR="0" marT="19050" marB="0">
                    <a:lnL w="12700">
                      <a:solidFill>
                        <a:srgbClr val="000000"/>
                      </a:solidFill>
                      <a:prstDash val="solid"/>
                    </a:lnL>
                    <a:lnR w="12700">
                      <a:solidFill>
                        <a:srgbClr val="000000"/>
                      </a:solidFill>
                      <a:prstDash val="solid"/>
                    </a:lnR>
                  </a:tcPr>
                </a:tc>
                <a:tc>
                  <a:txBody>
                    <a:bodyPr/>
                    <a:lstStyle/>
                    <a:p>
                      <a:pPr marL="319405">
                        <a:lnSpc>
                          <a:spcPct val="100000"/>
                        </a:lnSpc>
                        <a:spcBef>
                          <a:spcPts val="170"/>
                        </a:spcBef>
                      </a:pPr>
                      <a:r>
                        <a:rPr sz="2400" b="1" spc="-5" dirty="0">
                          <a:latin typeface="Times New Roman" panose="02020603050405020304"/>
                          <a:cs typeface="Times New Roman" panose="02020603050405020304"/>
                        </a:rPr>
                        <a:t>if (lookahead== '+')</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21590" marB="0">
                    <a:lnL w="12700">
                      <a:solidFill>
                        <a:srgbClr val="000000"/>
                      </a:solidFill>
                      <a:prstDash val="solid"/>
                    </a:lnL>
                    <a:lnR w="12700">
                      <a:solidFill>
                        <a:srgbClr val="000000"/>
                      </a:solidFill>
                      <a:prstDash val="solid"/>
                    </a:lnR>
                  </a:tcPr>
                </a:tc>
              </a:tr>
              <a:tr h="438912">
                <a:tc>
                  <a:txBody>
                    <a:bodyPr/>
                    <a:lstStyle/>
                    <a:p>
                      <a:pPr marL="548640">
                        <a:lnSpc>
                          <a:spcPct val="100000"/>
                        </a:lnSpc>
                        <a:spcBef>
                          <a:spcPts val="100"/>
                        </a:spcBef>
                      </a:pPr>
                      <a:r>
                        <a:rPr sz="2400" b="1" spc="-10" dirty="0">
                          <a:latin typeface="Times New Roman" panose="02020603050405020304"/>
                          <a:cs typeface="Times New Roman" panose="02020603050405020304"/>
                        </a:rPr>
                        <a:t>proc_M();</a:t>
                      </a:r>
                      <a:endParaRPr sz="2400">
                        <a:latin typeface="Times New Roman" panose="02020603050405020304"/>
                        <a:cs typeface="Times New Roman" panose="02020603050405020304"/>
                      </a:endParaRPr>
                    </a:p>
                  </a:txBody>
                  <a:tcPr marL="0" marR="0" marT="12700" marB="0">
                    <a:lnL w="12700">
                      <a:solidFill>
                        <a:srgbClr val="000000"/>
                      </a:solidFill>
                      <a:prstDash val="solid"/>
                    </a:lnL>
                    <a:lnR w="12700">
                      <a:solidFill>
                        <a:srgbClr val="000000"/>
                      </a:solidFill>
                      <a:prstDash val="solid"/>
                    </a:lnR>
                  </a:tcPr>
                </a:tc>
                <a:tc>
                  <a:txBody>
                    <a:bodyPr/>
                    <a:lstStyle/>
                    <a:p>
                      <a:pPr marL="548005">
                        <a:lnSpc>
                          <a:spcPct val="100000"/>
                        </a:lnSpc>
                        <a:spcBef>
                          <a:spcPts val="125"/>
                        </a:spcBef>
                      </a:pPr>
                      <a:r>
                        <a:rPr sz="2400" b="1" spc="-5" dirty="0">
                          <a:latin typeface="Times New Roman" panose="02020603050405020304"/>
                          <a:cs typeface="Times New Roman" panose="02020603050405020304"/>
                        </a:rPr>
                        <a:t>match( '+'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5875" marB="0">
                    <a:lnL w="12700">
                      <a:solidFill>
                        <a:srgbClr val="000000"/>
                      </a:solidFill>
                      <a:prstDash val="solid"/>
                    </a:lnL>
                    <a:lnR w="12700">
                      <a:solidFill>
                        <a:srgbClr val="000000"/>
                      </a:solidFill>
                      <a:prstDash val="solid"/>
                    </a:lnR>
                  </a:tcPr>
                </a:tc>
              </a:tr>
              <a:tr h="443483">
                <a:tc>
                  <a:txBody>
                    <a:bodyPr/>
                    <a:lstStyle/>
                    <a:p>
                      <a:pPr marL="90805">
                        <a:lnSpc>
                          <a:spcPct val="100000"/>
                        </a:lnSpc>
                        <a:spcBef>
                          <a:spcPts val="15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9050" marB="0">
                    <a:lnL w="12700">
                      <a:solidFill>
                        <a:srgbClr val="000000"/>
                      </a:solidFill>
                      <a:prstDash val="solid"/>
                    </a:lnL>
                    <a:lnR w="12700">
                      <a:solidFill>
                        <a:srgbClr val="000000"/>
                      </a:solidFill>
                      <a:prstDash val="solid"/>
                    </a:lnR>
                  </a:tcPr>
                </a:tc>
                <a:tc>
                  <a:txBody>
                    <a:bodyPr/>
                    <a:lstStyle/>
                    <a:p>
                      <a:pPr marL="548005">
                        <a:lnSpc>
                          <a:spcPct val="100000"/>
                        </a:lnSpc>
                        <a:spcBef>
                          <a:spcPts val="150"/>
                        </a:spcBef>
                      </a:pPr>
                      <a:r>
                        <a:rPr sz="2400" b="1" spc="-5" dirty="0">
                          <a:latin typeface="Times New Roman" panose="02020603050405020304"/>
                          <a:cs typeface="Times New Roman" panose="02020603050405020304"/>
                        </a:rPr>
                        <a:t>proc_T();</a:t>
                      </a:r>
                      <a:endParaRPr sz="2400">
                        <a:latin typeface="Times New Roman" panose="02020603050405020304"/>
                        <a:cs typeface="Times New Roman" panose="02020603050405020304"/>
                      </a:endParaRPr>
                    </a:p>
                  </a:txBody>
                  <a:tcPr marL="0" marR="0" marT="19050" marB="0">
                    <a:lnL w="12700">
                      <a:solidFill>
                        <a:srgbClr val="000000"/>
                      </a:solidFill>
                      <a:prstDash val="solid"/>
                    </a:lnL>
                    <a:lnR w="12700">
                      <a:solidFill>
                        <a:srgbClr val="000000"/>
                      </a:solidFill>
                      <a:prstDash val="solid"/>
                    </a:lnR>
                  </a:tcPr>
                </a:tc>
              </a:tr>
              <a:tr h="438912">
                <a:tc>
                  <a:txBody>
                    <a:bodyPr/>
                    <a:lstStyle/>
                    <a:p>
                      <a:pPr>
                        <a:lnSpc>
                          <a:spcPct val="100000"/>
                        </a:lnSpc>
                      </a:pP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tcPr>
                </a:tc>
                <a:tc>
                  <a:txBody>
                    <a:bodyPr/>
                    <a:lstStyle/>
                    <a:p>
                      <a:pPr marL="548005">
                        <a:lnSpc>
                          <a:spcPct val="100000"/>
                        </a:lnSpc>
                        <a:spcBef>
                          <a:spcPts val="160"/>
                        </a:spcBef>
                      </a:pPr>
                      <a:r>
                        <a:rPr sz="2400" b="1" spc="-5" dirty="0">
                          <a:latin typeface="Times New Roman" panose="02020603050405020304"/>
                          <a:cs typeface="Times New Roman" panose="02020603050405020304"/>
                        </a:rPr>
                        <a:t>proc_M();</a:t>
                      </a:r>
                      <a:endParaRPr sz="2400">
                        <a:latin typeface="Times New Roman" panose="02020603050405020304"/>
                        <a:cs typeface="Times New Roman" panose="02020603050405020304"/>
                      </a:endParaRPr>
                    </a:p>
                  </a:txBody>
                  <a:tcPr marL="0" marR="0" marT="20320" marB="0">
                    <a:lnL w="12700">
                      <a:solidFill>
                        <a:srgbClr val="000000"/>
                      </a:solidFill>
                      <a:prstDash val="solid"/>
                    </a:lnL>
                    <a:lnR w="12700">
                      <a:solidFill>
                        <a:srgbClr val="000000"/>
                      </a:solidFill>
                      <a:prstDash val="solid"/>
                    </a:lnR>
                  </a:tcPr>
                </a:tc>
              </a:tr>
              <a:tr h="438912">
                <a:tc>
                  <a:txBody>
                    <a:bodyPr/>
                    <a:lstStyle/>
                    <a:p>
                      <a:pPr>
                        <a:lnSpc>
                          <a:spcPct val="100000"/>
                        </a:lnSpc>
                      </a:pP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tcPr>
                </a:tc>
                <a:tc>
                  <a:txBody>
                    <a:bodyPr/>
                    <a:lstStyle/>
                    <a:p>
                      <a:pPr marL="319405">
                        <a:lnSpc>
                          <a:spcPct val="100000"/>
                        </a:lnSpc>
                        <a:spcBef>
                          <a:spcPts val="11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3970" marB="0">
                    <a:lnL w="12700">
                      <a:solidFill>
                        <a:srgbClr val="000000"/>
                      </a:solidFill>
                      <a:prstDash val="solid"/>
                    </a:lnL>
                    <a:lnR w="12700">
                      <a:solidFill>
                        <a:srgbClr val="000000"/>
                      </a:solidFill>
                      <a:prstDash val="solid"/>
                    </a:lnR>
                  </a:tcPr>
                </a:tc>
              </a:tr>
              <a:tr h="1649863">
                <a:tc>
                  <a:txBody>
                    <a:bodyPr/>
                    <a:lstStyle/>
                    <a:p>
                      <a:pPr>
                        <a:lnSpc>
                          <a:spcPct val="100000"/>
                        </a:lnSpc>
                      </a:pP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0805">
                        <a:lnSpc>
                          <a:spcPct val="100000"/>
                        </a:lnSpc>
                        <a:spcBef>
                          <a:spcPts val="16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20320" marB="0">
                    <a:lnL w="12700">
                      <a:solidFill>
                        <a:srgbClr val="000000"/>
                      </a:solidFill>
                      <a:prstDash val="solid"/>
                    </a:lnL>
                    <a:lnR w="12700">
                      <a:solidFill>
                        <a:srgbClr val="000000"/>
                      </a:solidFill>
                      <a:prstDash val="solid"/>
                    </a:lnR>
                    <a:lnB w="12700">
                      <a:solidFill>
                        <a:srgbClr val="000000"/>
                      </a:solidFill>
                      <a:prstDash val="solid"/>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67</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实现翻译方案的函数</a:t>
            </a:r>
            <a:endParaRPr sz="3900"/>
          </a:p>
        </p:txBody>
      </p:sp>
      <p:sp>
        <p:nvSpPr>
          <p:cNvPr id="6" name="object 6"/>
          <p:cNvSpPr txBox="1"/>
          <p:nvPr/>
        </p:nvSpPr>
        <p:spPr>
          <a:xfrm>
            <a:off x="307340" y="1652523"/>
            <a:ext cx="3463290" cy="4140200"/>
          </a:xfrm>
          <a:prstGeom prst="rect">
            <a:avLst/>
          </a:prstGeom>
        </p:spPr>
        <p:txBody>
          <a:bodyPr vert="horz" wrap="square" lIns="0" tIns="107315" rIns="0" bIns="0" rtlCol="0">
            <a:spAutoFit/>
          </a:bodyPr>
          <a:lstStyle/>
          <a:p>
            <a:pPr marL="12700">
              <a:lnSpc>
                <a:spcPct val="100000"/>
              </a:lnSpc>
              <a:spcBef>
                <a:spcPts val="845"/>
              </a:spcBef>
              <a:tabLst>
                <a:tab pos="605790" algn="l"/>
                <a:tab pos="2207895" algn="l"/>
              </a:tabLst>
            </a:pPr>
            <a:r>
              <a:rPr sz="2800" b="1" dirty="0">
                <a:latin typeface="Times New Roman" panose="02020603050405020304"/>
                <a:cs typeface="Times New Roman" panose="02020603050405020304"/>
              </a:rPr>
              <a:t>int	</a:t>
            </a:r>
            <a:r>
              <a:rPr sz="2800" b="1" i="1" dirty="0">
                <a:latin typeface="Times New Roman" panose="02020603050405020304"/>
                <a:cs typeface="Times New Roman" panose="02020603050405020304"/>
              </a:rPr>
              <a:t>fx</a:t>
            </a:r>
            <a:r>
              <a:rPr sz="2800" b="1" dirty="0">
                <a:latin typeface="Times New Roman" panose="02020603050405020304"/>
                <a:cs typeface="Times New Roman" panose="02020603050405020304"/>
              </a:rPr>
              <a:t>E(void)	{</a:t>
            </a:r>
            <a:endParaRPr sz="2800">
              <a:latin typeface="Times New Roman" panose="02020603050405020304"/>
              <a:cs typeface="Times New Roman" panose="02020603050405020304"/>
            </a:endParaRPr>
          </a:p>
          <a:p>
            <a:pPr marL="279400" marR="5080">
              <a:lnSpc>
                <a:spcPct val="119000"/>
              </a:lnSpc>
              <a:spcBef>
                <a:spcPts val="95"/>
              </a:spcBef>
            </a:pPr>
            <a:r>
              <a:rPr sz="2800" b="1" dirty="0">
                <a:latin typeface="Times New Roman" panose="02020603050405020304"/>
                <a:cs typeface="Times New Roman" panose="02020603050405020304"/>
              </a:rPr>
              <a:t>int </a:t>
            </a:r>
            <a:r>
              <a:rPr sz="2800" b="1" spc="-5" dirty="0">
                <a:latin typeface="Times New Roman" panose="02020603050405020304"/>
                <a:cs typeface="Times New Roman" panose="02020603050405020304"/>
              </a:rPr>
              <a:t>eval, </a:t>
            </a:r>
            <a:r>
              <a:rPr sz="2800" b="1" dirty="0">
                <a:latin typeface="Times New Roman" panose="02020603050405020304"/>
                <a:cs typeface="Times New Roman" panose="02020603050405020304"/>
              </a:rPr>
              <a:t>tval, mi,</a:t>
            </a:r>
            <a:r>
              <a:rPr sz="2800" b="1" spc="-8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ms;  tval=</a:t>
            </a:r>
            <a:r>
              <a:rPr sz="2800" b="1" i="1" dirty="0">
                <a:latin typeface="Times New Roman" panose="02020603050405020304"/>
                <a:cs typeface="Times New Roman" panose="02020603050405020304"/>
              </a:rPr>
              <a:t>fx</a:t>
            </a:r>
            <a:r>
              <a:rPr sz="2800" b="1" dirty="0">
                <a:latin typeface="Times New Roman" panose="02020603050405020304"/>
                <a:cs typeface="Times New Roman" panose="02020603050405020304"/>
              </a:rPr>
              <a:t>T();</a:t>
            </a:r>
            <a:endParaRPr sz="2800">
              <a:latin typeface="Times New Roman" panose="02020603050405020304"/>
              <a:cs typeface="Times New Roman" panose="02020603050405020304"/>
            </a:endParaRPr>
          </a:p>
          <a:p>
            <a:pPr marL="279400">
              <a:lnSpc>
                <a:spcPct val="100000"/>
              </a:lnSpc>
              <a:spcBef>
                <a:spcPts val="620"/>
              </a:spcBef>
            </a:pPr>
            <a:r>
              <a:rPr sz="2800" b="1" dirty="0">
                <a:solidFill>
                  <a:srgbClr val="0000FF"/>
                </a:solidFill>
                <a:latin typeface="Times New Roman" panose="02020603050405020304"/>
                <a:cs typeface="Times New Roman" panose="02020603050405020304"/>
              </a:rPr>
              <a:t>mi=tval</a:t>
            </a: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279400" marR="1153795">
              <a:lnSpc>
                <a:spcPct val="119000"/>
              </a:lnSpc>
              <a:spcBef>
                <a:spcPts val="110"/>
              </a:spcBef>
            </a:pPr>
            <a:r>
              <a:rPr sz="2800" b="1" spc="5" dirty="0">
                <a:latin typeface="Times New Roman" panose="02020603050405020304"/>
                <a:cs typeface="Times New Roman" panose="02020603050405020304"/>
              </a:rPr>
              <a:t>m</a:t>
            </a:r>
            <a:r>
              <a:rPr sz="2800" b="1" spc="-5" dirty="0">
                <a:latin typeface="Times New Roman" panose="02020603050405020304"/>
                <a:cs typeface="Times New Roman" panose="02020603050405020304"/>
              </a:rPr>
              <a:t>s</a:t>
            </a:r>
            <a:r>
              <a:rPr sz="2800" b="1" dirty="0">
                <a:latin typeface="Times New Roman" panose="02020603050405020304"/>
                <a:cs typeface="Times New Roman" panose="02020603050405020304"/>
              </a:rPr>
              <a:t>=</a:t>
            </a:r>
            <a:r>
              <a:rPr sz="2800" b="1" i="1" spc="5" dirty="0">
                <a:latin typeface="Times New Roman" panose="02020603050405020304"/>
                <a:cs typeface="Times New Roman" panose="02020603050405020304"/>
              </a:rPr>
              <a:t>f</a:t>
            </a:r>
            <a:r>
              <a:rPr sz="2800" b="1" i="1" dirty="0">
                <a:latin typeface="Times New Roman" panose="02020603050405020304"/>
                <a:cs typeface="Times New Roman" panose="02020603050405020304"/>
              </a:rPr>
              <a:t>x</a:t>
            </a:r>
            <a:r>
              <a:rPr sz="2800" b="1" spc="-10" dirty="0">
                <a:latin typeface="Times New Roman" panose="02020603050405020304"/>
                <a:cs typeface="Times New Roman" panose="02020603050405020304"/>
              </a:rPr>
              <a:t>M</a:t>
            </a:r>
            <a:r>
              <a:rPr sz="2800" b="1" spc="5" dirty="0">
                <a:latin typeface="Times New Roman" panose="02020603050405020304"/>
                <a:cs typeface="Times New Roman" panose="02020603050405020304"/>
              </a:rPr>
              <a:t>(m</a:t>
            </a:r>
            <a:r>
              <a:rPr sz="2800" b="1" spc="-5" dirty="0">
                <a:latin typeface="Times New Roman" panose="02020603050405020304"/>
                <a:cs typeface="Times New Roman" panose="02020603050405020304"/>
              </a:rPr>
              <a:t>i</a:t>
            </a:r>
            <a:r>
              <a:rPr sz="2800" b="1" spc="5" dirty="0">
                <a:latin typeface="Times New Roman" panose="02020603050405020304"/>
                <a:cs typeface="Times New Roman" panose="02020603050405020304"/>
              </a:rPr>
              <a:t>)</a:t>
            </a:r>
            <a:r>
              <a:rPr sz="2800" b="1" dirty="0">
                <a:latin typeface="Times New Roman" panose="02020603050405020304"/>
                <a:cs typeface="Times New Roman" panose="02020603050405020304"/>
              </a:rPr>
              <a:t>;  </a:t>
            </a:r>
            <a:r>
              <a:rPr sz="2800" b="1" spc="-5" dirty="0">
                <a:solidFill>
                  <a:srgbClr val="0000FF"/>
                </a:solidFill>
                <a:latin typeface="Times New Roman" panose="02020603050405020304"/>
                <a:cs typeface="Times New Roman" panose="02020603050405020304"/>
              </a:rPr>
              <a:t>eval=ms</a:t>
            </a:r>
            <a:r>
              <a:rPr sz="2800" b="1" spc="-5" dirty="0">
                <a:latin typeface="Times New Roman" panose="02020603050405020304"/>
                <a:cs typeface="Times New Roman" panose="02020603050405020304"/>
              </a:rPr>
              <a:t>;  return</a:t>
            </a:r>
            <a:r>
              <a:rPr sz="2800" b="1" spc="-2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eval;</a:t>
            </a:r>
            <a:endParaRPr sz="2800">
              <a:latin typeface="Times New Roman" panose="02020603050405020304"/>
              <a:cs typeface="Times New Roman" panose="02020603050405020304"/>
            </a:endParaRPr>
          </a:p>
          <a:p>
            <a:pPr marL="12700">
              <a:lnSpc>
                <a:spcPct val="100000"/>
              </a:lnSpc>
              <a:spcBef>
                <a:spcPts val="745"/>
              </a:spcBef>
            </a:pPr>
            <a:r>
              <a:rPr sz="2800" b="1"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7" name="object 7"/>
          <p:cNvSpPr txBox="1"/>
          <p:nvPr/>
        </p:nvSpPr>
        <p:spPr>
          <a:xfrm>
            <a:off x="5381625" y="414517"/>
            <a:ext cx="3600450" cy="1484630"/>
          </a:xfrm>
          <a:prstGeom prst="rect">
            <a:avLst/>
          </a:prstGeom>
          <a:solidFill>
            <a:srgbClr val="99CCFF"/>
          </a:solidFill>
          <a:ln w="9525">
            <a:solidFill>
              <a:srgbClr val="000000"/>
            </a:solidFill>
          </a:ln>
        </p:spPr>
        <p:txBody>
          <a:bodyPr vert="horz" wrap="square" lIns="0" tIns="1905" rIns="0" bIns="0" rtlCol="0">
            <a:spAutoFit/>
          </a:bodyPr>
          <a:lstStyle/>
          <a:p>
            <a:pPr>
              <a:lnSpc>
                <a:spcPct val="100000"/>
              </a:lnSpc>
              <a:spcBef>
                <a:spcPts val="15"/>
              </a:spcBef>
            </a:pPr>
            <a:endParaRPr sz="2450">
              <a:latin typeface="Times New Roman" panose="02020603050405020304"/>
              <a:cs typeface="Times New Roman" panose="02020603050405020304"/>
            </a:endParaRPr>
          </a:p>
          <a:p>
            <a:pPr marL="548005" marR="1115695" indent="-457200">
              <a:lnSpc>
                <a:spcPct val="101000"/>
              </a:lnSpc>
            </a:pPr>
            <a:r>
              <a:rPr sz="2400" b="1" spc="20" dirty="0">
                <a:latin typeface="Times New Roman" panose="02020603050405020304"/>
                <a:cs typeface="Times New Roman" panose="02020603050405020304"/>
              </a:rPr>
              <a:t>E</a:t>
            </a:r>
            <a:r>
              <a:rPr sz="3525" b="1" i="1" spc="30" baseline="1000" dirty="0">
                <a:latin typeface="Symbol" panose="05050102010706020507"/>
                <a:cs typeface="Symbol" panose="05050102010706020507"/>
              </a:rPr>
              <a:t></a:t>
            </a:r>
            <a:r>
              <a:rPr sz="3525" b="1" i="1" spc="30" baseline="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 </a:t>
            </a:r>
            <a:r>
              <a:rPr sz="2400" b="1" spc="-20" dirty="0">
                <a:latin typeface="Times New Roman" panose="02020603050405020304"/>
                <a:cs typeface="Times New Roman" panose="02020603050405020304"/>
              </a:rPr>
              <a:t>{M.i=T.val}  </a:t>
            </a:r>
            <a:r>
              <a:rPr sz="2400" b="1" dirty="0">
                <a:latin typeface="Times New Roman" panose="02020603050405020304"/>
                <a:cs typeface="Times New Roman" panose="02020603050405020304"/>
              </a:rPr>
              <a:t>M</a:t>
            </a:r>
            <a:r>
              <a:rPr sz="2400" b="1" spc="-7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{E.val=M.s}</a:t>
            </a:r>
            <a:endParaRPr sz="2400">
              <a:latin typeface="Times New Roman" panose="02020603050405020304"/>
              <a:cs typeface="Times New Roman" panose="020206030504050203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68</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192202"/>
            <a:ext cx="4154804" cy="563880"/>
          </a:xfrm>
          <a:prstGeom prst="rect">
            <a:avLst/>
          </a:prstGeom>
        </p:spPr>
        <p:txBody>
          <a:bodyPr vert="horz" wrap="square" lIns="0" tIns="16510" rIns="0" bIns="0" rtlCol="0">
            <a:spAutoFit/>
          </a:bodyPr>
          <a:lstStyle/>
          <a:p>
            <a:pPr marL="12700">
              <a:lnSpc>
                <a:spcPct val="100000"/>
              </a:lnSpc>
              <a:spcBef>
                <a:spcPts val="130"/>
              </a:spcBef>
            </a:pPr>
            <a:r>
              <a:rPr sz="3500" spc="95" dirty="0"/>
              <a:t>实现翻译方案的函数</a:t>
            </a:r>
            <a:endParaRPr sz="3500"/>
          </a:p>
        </p:txBody>
      </p:sp>
      <p:sp>
        <p:nvSpPr>
          <p:cNvPr id="6" name="object 6"/>
          <p:cNvSpPr txBox="1"/>
          <p:nvPr/>
        </p:nvSpPr>
        <p:spPr>
          <a:xfrm>
            <a:off x="455854" y="913892"/>
            <a:ext cx="2733675" cy="1220470"/>
          </a:xfrm>
          <a:prstGeom prst="rect">
            <a:avLst/>
          </a:prstGeom>
        </p:spPr>
        <p:txBody>
          <a:bodyPr vert="horz" wrap="square" lIns="0" tIns="12700" rIns="0" bIns="0" rtlCol="0">
            <a:spAutoFit/>
          </a:bodyPr>
          <a:lstStyle/>
          <a:p>
            <a:pPr marL="241300" marR="376555" indent="-228600">
              <a:lnSpc>
                <a:spcPct val="108000"/>
              </a:lnSpc>
              <a:spcBef>
                <a:spcPts val="100"/>
              </a:spcBef>
              <a:tabLst>
                <a:tab pos="520065" algn="l"/>
                <a:tab pos="2103120" algn="l"/>
              </a:tabLst>
            </a:pPr>
            <a:r>
              <a:rPr sz="2400" b="1" spc="-5" dirty="0">
                <a:latin typeface="Times New Roman" panose="02020603050405020304"/>
                <a:cs typeface="Times New Roman" panose="02020603050405020304"/>
              </a:rPr>
              <a:t>int	</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M(int</a:t>
            </a:r>
            <a:r>
              <a:rPr sz="2400" b="1" spc="1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in)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int tval, i1, </a:t>
            </a:r>
            <a:r>
              <a:rPr sz="2400" b="1" dirty="0">
                <a:latin typeface="Times New Roman" panose="02020603050405020304"/>
                <a:cs typeface="Times New Roman" panose="02020603050405020304"/>
              </a:rPr>
              <a:t>s1,</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p>
            <a:pPr marL="241300">
              <a:lnSpc>
                <a:spcPct val="100000"/>
              </a:lnSpc>
              <a:spcBef>
                <a:spcPts val="335"/>
              </a:spcBef>
            </a:pPr>
            <a:r>
              <a:rPr sz="2400" b="1" spc="-5" dirty="0">
                <a:latin typeface="Times New Roman" panose="02020603050405020304"/>
                <a:cs typeface="Times New Roman" panose="02020603050405020304"/>
              </a:rPr>
              <a:t>char</a:t>
            </a:r>
            <a:r>
              <a:rPr sz="2400" b="1" spc="-4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addoplexeme;</a:t>
            </a:r>
            <a:endParaRPr sz="2400">
              <a:latin typeface="Times New Roman" panose="02020603050405020304"/>
              <a:cs typeface="Times New Roman" panose="02020603050405020304"/>
            </a:endParaRPr>
          </a:p>
        </p:txBody>
      </p:sp>
      <p:sp>
        <p:nvSpPr>
          <p:cNvPr id="7" name="object 7"/>
          <p:cNvSpPr txBox="1"/>
          <p:nvPr/>
        </p:nvSpPr>
        <p:spPr>
          <a:xfrm>
            <a:off x="455854" y="2120900"/>
            <a:ext cx="5663565" cy="4445000"/>
          </a:xfrm>
          <a:prstGeom prst="rect">
            <a:avLst/>
          </a:prstGeom>
        </p:spPr>
        <p:txBody>
          <a:bodyPr vert="horz" wrap="square" lIns="0" tIns="12700" rIns="0" bIns="0" rtlCol="0">
            <a:spAutoFit/>
          </a:bodyPr>
          <a:lstStyle/>
          <a:p>
            <a:pPr marL="546100" marR="5080" indent="-304800">
              <a:lnSpc>
                <a:spcPct val="108000"/>
              </a:lnSpc>
              <a:spcBef>
                <a:spcPts val="100"/>
              </a:spcBef>
              <a:tabLst>
                <a:tab pos="3233420" algn="l"/>
              </a:tabLst>
            </a:pPr>
            <a:r>
              <a:rPr sz="2400" b="1" spc="-5" dirty="0">
                <a:latin typeface="Times New Roman" panose="02020603050405020304"/>
                <a:cs typeface="Times New Roman" panose="02020603050405020304"/>
              </a:rPr>
              <a:t>if (lookahead==</a:t>
            </a:r>
            <a:r>
              <a:rPr sz="2400" b="1" spc="1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spc="-85"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产生式</a:t>
            </a:r>
            <a:r>
              <a:rPr sz="2400" b="1" spc="5" dirty="0">
                <a:latin typeface="Times New Roman" panose="02020603050405020304"/>
                <a:cs typeface="Times New Roman" panose="02020603050405020304"/>
              </a:rPr>
              <a:t>M</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+TM  </a:t>
            </a:r>
            <a:r>
              <a:rPr sz="2400" b="1" spc="-5" dirty="0">
                <a:latin typeface="Times New Roman" panose="02020603050405020304"/>
                <a:cs typeface="Times New Roman" panose="02020603050405020304"/>
              </a:rPr>
              <a:t>addoplexeme=lexval;</a:t>
            </a:r>
            <a:endParaRPr sz="2400">
              <a:latin typeface="Times New Roman" panose="02020603050405020304"/>
              <a:cs typeface="Times New Roman" panose="02020603050405020304"/>
            </a:endParaRPr>
          </a:p>
          <a:p>
            <a:pPr marL="546100">
              <a:lnSpc>
                <a:spcPct val="100000"/>
              </a:lnSpc>
              <a:spcBef>
                <a:spcPts val="310"/>
              </a:spcBef>
            </a:pPr>
            <a:r>
              <a:rPr sz="2400" b="1" spc="-5" dirty="0">
                <a:latin typeface="Times New Roman" panose="02020603050405020304"/>
                <a:cs typeface="Times New Roman" panose="02020603050405020304"/>
              </a:rPr>
              <a:t>match( '+'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546100" marR="3582035">
              <a:lnSpc>
                <a:spcPct val="110000"/>
              </a:lnSpc>
              <a:spcBef>
                <a:spcPts val="50"/>
              </a:spcBef>
            </a:pPr>
            <a:r>
              <a:rPr sz="2400" b="1" spc="-5" dirty="0">
                <a:latin typeface="Times New Roman" panose="02020603050405020304"/>
                <a:cs typeface="Times New Roman" panose="02020603050405020304"/>
              </a:rPr>
              <a:t>tval=</a:t>
            </a: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T();  </a:t>
            </a:r>
            <a:r>
              <a:rPr sz="2400" b="1" spc="-5" dirty="0">
                <a:solidFill>
                  <a:srgbClr val="0000FF"/>
                </a:solidFill>
                <a:latin typeface="Times New Roman" panose="02020603050405020304"/>
                <a:cs typeface="Times New Roman" panose="02020603050405020304"/>
              </a:rPr>
              <a:t>i1=in+tval</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s1</a:t>
            </a:r>
            <a:r>
              <a:rPr sz="2400" b="1" spc="-5" dirty="0">
                <a:latin typeface="Times New Roman" panose="02020603050405020304"/>
                <a:cs typeface="Times New Roman" panose="02020603050405020304"/>
              </a:rPr>
              <a:t>=</a:t>
            </a:r>
            <a:r>
              <a:rPr sz="2400" b="1" i="1"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M</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1);  </a:t>
            </a:r>
            <a:r>
              <a:rPr sz="2400" b="1" spc="-5" dirty="0">
                <a:solidFill>
                  <a:srgbClr val="0000FF"/>
                </a:solidFill>
                <a:latin typeface="Times New Roman" panose="02020603050405020304"/>
                <a:cs typeface="Times New Roman" panose="02020603050405020304"/>
              </a:rPr>
              <a:t>s=s1</a:t>
            </a:r>
            <a:r>
              <a:rPr sz="2400" b="1" spc="-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241300">
              <a:lnSpc>
                <a:spcPct val="100000"/>
              </a:lnSpc>
              <a:spcBef>
                <a:spcPts val="31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241300">
              <a:lnSpc>
                <a:spcPct val="100000"/>
              </a:lnSpc>
              <a:spcBef>
                <a:spcPts val="215"/>
              </a:spcBef>
              <a:tabLst>
                <a:tab pos="866140" algn="l"/>
              </a:tabLst>
            </a:pPr>
            <a:r>
              <a:rPr sz="2400" b="1" spc="-5" dirty="0">
                <a:latin typeface="Times New Roman" panose="02020603050405020304"/>
                <a:cs typeface="Times New Roman" panose="02020603050405020304"/>
              </a:rPr>
              <a:t>else	</a:t>
            </a:r>
            <a:r>
              <a:rPr sz="2400" b="1" spc="-5" dirty="0">
                <a:solidFill>
                  <a:srgbClr val="0000FF"/>
                </a:solidFill>
                <a:latin typeface="Times New Roman" panose="02020603050405020304"/>
                <a:cs typeface="Times New Roman" panose="02020603050405020304"/>
              </a:rPr>
              <a:t>s=in</a:t>
            </a:r>
            <a:r>
              <a:rPr sz="2400" b="1" spc="-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产生式</a:t>
            </a:r>
            <a:r>
              <a:rPr sz="2400" b="1" spc="20" dirty="0">
                <a:latin typeface="Times New Roman" panose="02020603050405020304"/>
                <a:cs typeface="Times New Roman" panose="02020603050405020304"/>
              </a:rPr>
              <a:t>M</a:t>
            </a:r>
            <a:r>
              <a:rPr sz="3525" b="1" i="1" spc="30" baseline="1000" dirty="0">
                <a:latin typeface="Symbol" panose="05050102010706020507"/>
                <a:cs typeface="Symbol" panose="05050102010706020507"/>
              </a:rPr>
              <a:t></a:t>
            </a:r>
            <a:endParaRPr sz="3525" baseline="1000">
              <a:latin typeface="Symbol" panose="05050102010706020507"/>
              <a:cs typeface="Symbol" panose="05050102010706020507"/>
            </a:endParaRPr>
          </a:p>
          <a:p>
            <a:pPr marL="241300">
              <a:lnSpc>
                <a:spcPct val="100000"/>
              </a:lnSpc>
              <a:spcBef>
                <a:spcPts val="315"/>
              </a:spcBef>
            </a:pPr>
            <a:r>
              <a:rPr sz="2400" b="1" spc="-5" dirty="0">
                <a:latin typeface="Times New Roman" panose="02020603050405020304"/>
                <a:cs typeface="Times New Roman" panose="02020603050405020304"/>
              </a:rPr>
              <a:t>return </a:t>
            </a: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p>
            <a:pPr marL="12700">
              <a:lnSpc>
                <a:spcPct val="100000"/>
              </a:lnSpc>
              <a:spcBef>
                <a:spcPts val="335"/>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5067300" y="415150"/>
            <a:ext cx="3914775" cy="1663700"/>
          </a:xfrm>
          <a:prstGeom prst="rect">
            <a:avLst/>
          </a:prstGeom>
          <a:solidFill>
            <a:srgbClr val="99CCFF"/>
          </a:solidFill>
          <a:ln w="9525">
            <a:solidFill>
              <a:srgbClr val="000000"/>
            </a:solidFill>
          </a:ln>
        </p:spPr>
        <p:txBody>
          <a:bodyPr vert="horz" wrap="square" lIns="0" tIns="87630" rIns="0" bIns="0" rtlCol="0">
            <a:spAutoFit/>
          </a:bodyPr>
          <a:lstStyle/>
          <a:p>
            <a:pPr marL="90805">
              <a:lnSpc>
                <a:spcPct val="100000"/>
              </a:lnSpc>
              <a:spcBef>
                <a:spcPts val="690"/>
              </a:spcBef>
            </a:pPr>
            <a:r>
              <a:rPr sz="2400" b="1" spc="15" dirty="0">
                <a:latin typeface="Times New Roman" panose="02020603050405020304"/>
                <a:cs typeface="Times New Roman" panose="02020603050405020304"/>
              </a:rPr>
              <a:t>M</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395605" marR="784225" indent="-5715">
              <a:lnSpc>
                <a:spcPct val="101000"/>
              </a:lnSpc>
              <a:tabLst>
                <a:tab pos="740410" algn="l"/>
                <a:tab pos="937260" algn="l"/>
              </a:tabLst>
            </a:pPr>
            <a:r>
              <a:rPr sz="2400" b="1" dirty="0">
                <a:latin typeface="Times New Roman" panose="02020603050405020304"/>
                <a:cs typeface="Times New Roman" panose="02020603050405020304"/>
              </a:rPr>
              <a:t>T	{ </a:t>
            </a:r>
            <a:r>
              <a:rPr sz="2400" b="1" spc="-20" dirty="0">
                <a:latin typeface="Times New Roman" panose="02020603050405020304"/>
                <a:cs typeface="Times New Roman" panose="02020603050405020304"/>
              </a:rPr>
              <a:t>M</a:t>
            </a:r>
            <a:r>
              <a:rPr sz="2400" b="1" spc="-30" baseline="-17000" dirty="0">
                <a:latin typeface="Times New Roman" panose="02020603050405020304"/>
                <a:cs typeface="Times New Roman" panose="02020603050405020304"/>
              </a:rPr>
              <a:t>1</a:t>
            </a:r>
            <a:r>
              <a:rPr sz="2400" b="1" spc="-20" dirty="0">
                <a:latin typeface="Times New Roman" panose="02020603050405020304"/>
                <a:cs typeface="Times New Roman" panose="02020603050405020304"/>
              </a:rPr>
              <a:t>.i=M.i+T.val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1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M.s=M</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.s</a:t>
            </a:r>
            <a:r>
              <a:rPr sz="2400" b="1" spc="-2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90805">
              <a:lnSpc>
                <a:spcPct val="100000"/>
              </a:lnSpc>
            </a:pPr>
            <a:r>
              <a:rPr sz="2400" b="1" spc="20" dirty="0">
                <a:latin typeface="Times New Roman" panose="02020603050405020304"/>
                <a:cs typeface="Times New Roman" panose="02020603050405020304"/>
              </a:rPr>
              <a:t>M</a:t>
            </a:r>
            <a:r>
              <a:rPr sz="3525" b="1" i="1" spc="30" baseline="1000" dirty="0">
                <a:latin typeface="Symbol" panose="05050102010706020507"/>
                <a:cs typeface="Symbol" panose="05050102010706020507"/>
              </a:rPr>
              <a:t></a:t>
            </a:r>
            <a:r>
              <a:rPr sz="3525" b="1" i="1" spc="30" baseline="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M.s=M.i</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0952"/>
            <a:ext cx="7875905" cy="683260"/>
          </a:xfrm>
          <a:prstGeom prst="rect">
            <a:avLst/>
          </a:prstGeom>
        </p:spPr>
        <p:txBody>
          <a:bodyPr vert="horz" wrap="square" lIns="0" tIns="13970" rIns="0" bIns="0" rtlCol="0">
            <a:spAutoFit/>
          </a:bodyPr>
          <a:lstStyle/>
          <a:p>
            <a:pPr marL="12700">
              <a:lnSpc>
                <a:spcPct val="100000"/>
              </a:lnSpc>
              <a:spcBef>
                <a:spcPts val="110"/>
              </a:spcBef>
              <a:tabLst>
                <a:tab pos="1417320" algn="l"/>
              </a:tabLst>
            </a:pPr>
            <a:r>
              <a:rPr sz="4300" spc="35" dirty="0">
                <a:latin typeface="宋体" panose="02010600030101010101" pitchFamily="2" charset="-122"/>
                <a:cs typeface="宋体" panose="02010600030101010101" pitchFamily="2" charset="-122"/>
              </a:rPr>
              <a:t>5.4	</a:t>
            </a:r>
            <a:r>
              <a:rPr sz="4300" spc="40" dirty="0">
                <a:latin typeface="宋体" panose="02010600030101010101" pitchFamily="2" charset="-122"/>
                <a:cs typeface="宋体" panose="02010600030101010101" pitchFamily="2" charset="-122"/>
              </a:rPr>
              <a:t>L</a:t>
            </a:r>
            <a:r>
              <a:rPr sz="4300" spc="90" dirty="0"/>
              <a:t>属性定义的自底向上翻译</a:t>
            </a:r>
            <a:endParaRPr sz="4300">
              <a:latin typeface="宋体" panose="02010600030101010101" pitchFamily="2" charset="-122"/>
              <a:cs typeface="宋体" panose="02010600030101010101" pitchFamily="2" charset="-122"/>
            </a:endParaRPr>
          </a:p>
        </p:txBody>
      </p:sp>
      <p:sp>
        <p:nvSpPr>
          <p:cNvPr id="5" name="object 5"/>
          <p:cNvSpPr txBox="1"/>
          <p:nvPr/>
        </p:nvSpPr>
        <p:spPr>
          <a:xfrm>
            <a:off x="307340" y="1196978"/>
            <a:ext cx="8543290" cy="4291330"/>
          </a:xfrm>
          <a:prstGeom prst="rect">
            <a:avLst/>
          </a:prstGeom>
        </p:spPr>
        <p:txBody>
          <a:bodyPr vert="horz" wrap="square" lIns="0" tIns="86995" rIns="0" bIns="0" rtlCol="0">
            <a:spAutoFit/>
          </a:bodyPr>
          <a:lstStyle/>
          <a:p>
            <a:pPr marL="355600" indent="-342900">
              <a:lnSpc>
                <a:spcPct val="100000"/>
              </a:lnSpc>
              <a:spcBef>
                <a:spcPts val="6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在自底向上的分析过程中实现</a:t>
            </a:r>
            <a:r>
              <a:rPr sz="4125" b="1" spc="30" baseline="1000" dirty="0">
                <a:latin typeface="宋体" panose="02010600030101010101" pitchFamily="2" charset="-122"/>
                <a:cs typeface="宋体" panose="02010600030101010101" pitchFamily="2" charset="-122"/>
              </a:rPr>
              <a:t>L</a:t>
            </a:r>
            <a:r>
              <a:rPr sz="4125" b="1" spc="67" baseline="1000" dirty="0">
                <a:latin typeface="黑体" panose="02010609060101010101" charset="-122"/>
                <a:cs typeface="黑体" panose="02010609060101010101" charset="-122"/>
              </a:rPr>
              <a:t>属性定义的翻译</a:t>
            </a:r>
            <a:endParaRPr sz="4125" baseline="1000">
              <a:latin typeface="黑体" panose="02010609060101010101" charset="-122"/>
              <a:cs typeface="黑体" panose="02010609060101010101" charset="-122"/>
            </a:endParaRPr>
          </a:p>
          <a:p>
            <a:pPr marL="355600" indent="-342900">
              <a:lnSpc>
                <a:spcPct val="100000"/>
              </a:lnSpc>
              <a:spcBef>
                <a:spcPts val="59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可以实现任何基于</a:t>
            </a:r>
            <a:r>
              <a:rPr sz="4125" b="1" spc="30" baseline="1000" dirty="0">
                <a:latin typeface="宋体" panose="02010600030101010101" pitchFamily="2" charset="-122"/>
                <a:cs typeface="宋体" panose="02010600030101010101" pitchFamily="2" charset="-122"/>
              </a:rPr>
              <a:t>LL(1)</a:t>
            </a:r>
            <a:r>
              <a:rPr sz="4125" b="1" spc="67" baseline="1000" dirty="0">
                <a:latin typeface="黑体" panose="02010609060101010101" charset="-122"/>
                <a:cs typeface="黑体" panose="02010609060101010101" charset="-122"/>
              </a:rPr>
              <a:t>文法的</a:t>
            </a:r>
            <a:r>
              <a:rPr sz="4125" b="1" spc="30" baseline="1000" dirty="0">
                <a:latin typeface="宋体" panose="02010600030101010101" pitchFamily="2" charset="-122"/>
                <a:cs typeface="宋体" panose="02010600030101010101" pitchFamily="2" charset="-122"/>
              </a:rPr>
              <a:t>L</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a:p>
            <a:pPr marL="355600" marR="5080" indent="-342900">
              <a:lnSpc>
                <a:spcPts val="3160"/>
              </a:lnSpc>
              <a:spcBef>
                <a:spcPts val="930"/>
              </a:spcBef>
              <a:buClr>
                <a:srgbClr val="0000FF"/>
              </a:buClr>
              <a:buSzPct val="73000"/>
              <a:buFont typeface="Arial" panose="020B0604020202020204"/>
              <a:buChar char="■"/>
              <a:tabLst>
                <a:tab pos="354965" algn="l"/>
                <a:tab pos="355600" algn="l"/>
              </a:tabLst>
            </a:pPr>
            <a:r>
              <a:rPr sz="4125" b="1" spc="240" baseline="1000" dirty="0">
                <a:latin typeface="黑体" panose="02010609060101010101" charset="-122"/>
                <a:cs typeface="黑体" panose="02010609060101010101" charset="-122"/>
              </a:rPr>
              <a:t>可以实现许</a:t>
            </a:r>
            <a:r>
              <a:rPr sz="4125" b="1" spc="247" baseline="1000" dirty="0">
                <a:latin typeface="黑体" panose="02010609060101010101" charset="-122"/>
                <a:cs typeface="黑体" panose="02010609060101010101" charset="-122"/>
              </a:rPr>
              <a:t>多</a:t>
            </a:r>
            <a:r>
              <a:rPr sz="4125" b="1" spc="240" baseline="1000" dirty="0">
                <a:latin typeface="黑体" panose="02010609060101010101" charset="-122"/>
                <a:cs typeface="黑体" panose="02010609060101010101" charset="-122"/>
              </a:rPr>
              <a:t>（不是全部）基于</a:t>
            </a:r>
            <a:r>
              <a:rPr sz="4125" b="1" spc="67" baseline="1000" dirty="0">
                <a:latin typeface="宋体" panose="02010600030101010101" pitchFamily="2" charset="-122"/>
                <a:cs typeface="宋体" panose="02010600030101010101" pitchFamily="2" charset="-122"/>
              </a:rPr>
              <a:t>LR(1)</a:t>
            </a:r>
            <a:r>
              <a:rPr sz="4125" b="1" spc="240" baseline="1000" dirty="0">
                <a:latin typeface="黑体" panose="02010609060101010101" charset="-122"/>
                <a:cs typeface="黑体" panose="02010609060101010101" charset="-122"/>
              </a:rPr>
              <a:t>文法的</a:t>
            </a:r>
            <a:r>
              <a:rPr sz="4125" b="1" spc="202" baseline="1000" dirty="0">
                <a:latin typeface="宋体" panose="02010600030101010101" pitchFamily="2" charset="-122"/>
                <a:cs typeface="宋体" panose="02010600030101010101" pitchFamily="2" charset="-122"/>
              </a:rPr>
              <a:t>L</a:t>
            </a:r>
            <a:r>
              <a:rPr sz="4125" b="1" spc="240" baseline="1000" dirty="0">
                <a:latin typeface="黑体" panose="02010609060101010101" charset="-122"/>
                <a:cs typeface="黑体" panose="02010609060101010101" charset="-122"/>
              </a:rPr>
              <a:t>属性 </a:t>
            </a:r>
            <a:r>
              <a:rPr sz="2750" b="1" spc="45" dirty="0">
                <a:latin typeface="黑体" panose="02010609060101010101" charset="-122"/>
                <a:cs typeface="黑体" panose="02010609060101010101" charset="-122"/>
              </a:rPr>
              <a:t>定义</a:t>
            </a:r>
            <a:endParaRPr sz="2750">
              <a:latin typeface="黑体" panose="02010609060101010101" charset="-122"/>
              <a:cs typeface="黑体" panose="02010609060101010101" charset="-122"/>
            </a:endParaRPr>
          </a:p>
          <a:p>
            <a:pPr>
              <a:lnSpc>
                <a:spcPct val="100000"/>
              </a:lnSpc>
              <a:spcBef>
                <a:spcPts val="25"/>
              </a:spcBef>
            </a:pPr>
            <a:endParaRPr sz="2950">
              <a:latin typeface="Times New Roman" panose="02020603050405020304"/>
              <a:cs typeface="Times New Roman" panose="02020603050405020304"/>
            </a:endParaRPr>
          </a:p>
          <a:p>
            <a:pPr marL="1511300" lvl="2" indent="-1259205">
              <a:lnSpc>
                <a:spcPct val="100000"/>
              </a:lnSpc>
              <a:buSzPct val="102000"/>
              <a:buFont typeface="Verdana" panose="020B0604030504040204"/>
              <a:buAutoNum type="arabicPeriod"/>
              <a:tabLst>
                <a:tab pos="1510665" algn="l"/>
                <a:tab pos="1511300" algn="l"/>
              </a:tabLst>
            </a:pPr>
            <a:r>
              <a:rPr sz="4125" b="1" spc="67" baseline="1000" dirty="0">
                <a:latin typeface="黑体" panose="02010609060101010101" charset="-122"/>
                <a:cs typeface="黑体" panose="02010609060101010101" charset="-122"/>
              </a:rPr>
              <a:t>移走翻译方案中嵌入的语义规则</a:t>
            </a:r>
            <a:endParaRPr sz="4125" baseline="1000">
              <a:latin typeface="黑体" panose="02010609060101010101" charset="-122"/>
              <a:cs typeface="黑体" panose="02010609060101010101" charset="-122"/>
            </a:endParaRPr>
          </a:p>
          <a:p>
            <a:pPr marL="1511300" lvl="2" indent="-1259205">
              <a:lnSpc>
                <a:spcPct val="100000"/>
              </a:lnSpc>
              <a:spcBef>
                <a:spcPts val="525"/>
              </a:spcBef>
              <a:buSzPct val="102000"/>
              <a:buFont typeface="Verdana" panose="020B0604030504040204"/>
              <a:buAutoNum type="arabicPeriod"/>
              <a:tabLst>
                <a:tab pos="1510665" algn="l"/>
                <a:tab pos="1511300" algn="l"/>
              </a:tabLst>
            </a:pPr>
            <a:r>
              <a:rPr sz="4125" b="1" spc="67" baseline="1000" dirty="0">
                <a:latin typeface="黑体" panose="02010609060101010101" charset="-122"/>
                <a:cs typeface="黑体" panose="02010609060101010101" charset="-122"/>
              </a:rPr>
              <a:t>直接使用分析栈中的继承属性</a:t>
            </a:r>
            <a:endParaRPr sz="4125" baseline="1000">
              <a:latin typeface="黑体" panose="02010609060101010101" charset="-122"/>
              <a:cs typeface="黑体" panose="02010609060101010101" charset="-122"/>
            </a:endParaRPr>
          </a:p>
          <a:p>
            <a:pPr marL="1511300" lvl="2" indent="-1259205">
              <a:lnSpc>
                <a:spcPct val="100000"/>
              </a:lnSpc>
              <a:spcBef>
                <a:spcPts val="650"/>
              </a:spcBef>
              <a:buSzPct val="102000"/>
              <a:buFont typeface="Verdana" panose="020B0604030504040204"/>
              <a:buAutoNum type="arabicPeriod"/>
              <a:tabLst>
                <a:tab pos="1510665" algn="l"/>
                <a:tab pos="1511300" algn="l"/>
              </a:tabLst>
            </a:pPr>
            <a:r>
              <a:rPr sz="4125" b="1" spc="67" baseline="1000" dirty="0">
                <a:latin typeface="黑体" panose="02010609060101010101" charset="-122"/>
                <a:cs typeface="黑体" panose="02010609060101010101" charset="-122"/>
              </a:rPr>
              <a:t>变换继承属性的计算规则</a:t>
            </a:r>
            <a:endParaRPr sz="4125" baseline="1000">
              <a:latin typeface="黑体" panose="02010609060101010101" charset="-122"/>
              <a:cs typeface="黑体" panose="02010609060101010101" charset="-122"/>
            </a:endParaRPr>
          </a:p>
          <a:p>
            <a:pPr marL="1511300" lvl="2" indent="-1259205">
              <a:lnSpc>
                <a:spcPct val="100000"/>
              </a:lnSpc>
              <a:spcBef>
                <a:spcPts val="530"/>
              </a:spcBef>
              <a:buSzPct val="102000"/>
              <a:buFont typeface="Verdana" panose="020B0604030504040204"/>
              <a:buAutoNum type="arabicPeriod"/>
              <a:tabLst>
                <a:tab pos="1510665" algn="l"/>
                <a:tab pos="1511300" algn="l"/>
              </a:tabLst>
            </a:pPr>
            <a:r>
              <a:rPr sz="4125" b="1" spc="67" baseline="1000" dirty="0">
                <a:latin typeface="黑体" panose="02010609060101010101" charset="-122"/>
                <a:cs typeface="黑体" panose="02010609060101010101" charset="-122"/>
              </a:rPr>
              <a:t>改写语法制导定义为</a:t>
            </a:r>
            <a:r>
              <a:rPr sz="2800" b="1" i="1" spc="-5" dirty="0">
                <a:latin typeface="Verdana" panose="020B0604030504040204"/>
                <a:cs typeface="Verdana" panose="020B0604030504040204"/>
              </a:rPr>
              <a:t>S</a:t>
            </a:r>
            <a:r>
              <a:rPr sz="4125" b="1" spc="67" baseline="1000" dirty="0">
                <a:latin typeface="黑体" panose="02010609060101010101" charset="-122"/>
                <a:cs typeface="黑体" panose="02010609060101010101" charset="-122"/>
              </a:rPr>
              <a:t>属性定义</a:t>
            </a:r>
            <a:endParaRPr sz="4125" baseline="1000">
              <a:latin typeface="黑体" panose="02010609060101010101" charset="-122"/>
              <a:cs typeface="黑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3665">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10490"/>
            <a:ext cx="4613910" cy="563880"/>
          </a:xfrm>
          <a:prstGeom prst="rect">
            <a:avLst/>
          </a:prstGeom>
        </p:spPr>
        <p:txBody>
          <a:bodyPr vert="horz" wrap="square" lIns="0" tIns="16510" rIns="0" bIns="0" rtlCol="0">
            <a:spAutoFit/>
          </a:bodyPr>
          <a:lstStyle/>
          <a:p>
            <a:pPr marL="12700">
              <a:lnSpc>
                <a:spcPct val="100000"/>
              </a:lnSpc>
              <a:spcBef>
                <a:spcPts val="130"/>
              </a:spcBef>
            </a:pPr>
            <a:r>
              <a:rPr sz="3500" spc="95" dirty="0">
                <a:solidFill>
                  <a:srgbClr val="FF0000"/>
                </a:solidFill>
              </a:rPr>
              <a:t>翻译目标决定语义规则</a:t>
            </a:r>
            <a:endParaRPr sz="3500"/>
          </a:p>
        </p:txBody>
      </p:sp>
      <p:sp>
        <p:nvSpPr>
          <p:cNvPr id="5" name="object 5"/>
          <p:cNvSpPr txBox="1"/>
          <p:nvPr/>
        </p:nvSpPr>
        <p:spPr>
          <a:xfrm>
            <a:off x="269240" y="1095616"/>
            <a:ext cx="8425180" cy="5172075"/>
          </a:xfrm>
          <a:prstGeom prst="rect">
            <a:avLst/>
          </a:prstGeom>
        </p:spPr>
        <p:txBody>
          <a:bodyPr vert="horz" wrap="square" lIns="0" tIns="27940" rIns="0" bIns="0" rtlCol="0">
            <a:spAutoFit/>
          </a:bodyPr>
          <a:lstStyle/>
          <a:p>
            <a:pPr marL="393700" marR="164465" indent="-342900">
              <a:lnSpc>
                <a:spcPts val="3280"/>
              </a:lnSpc>
              <a:spcBef>
                <a:spcPts val="220"/>
              </a:spcBef>
              <a:buClr>
                <a:srgbClr val="0000FF"/>
              </a:buClr>
              <a:buSzPct val="73000"/>
              <a:buFont typeface="Arial" panose="020B0604020202020204"/>
              <a:buChar char="■"/>
              <a:tabLst>
                <a:tab pos="393065" algn="l"/>
                <a:tab pos="393700" algn="l"/>
              </a:tabLst>
            </a:pPr>
            <a:r>
              <a:rPr sz="4125" b="1" spc="67" baseline="1000" dirty="0">
                <a:latin typeface="黑体" panose="02010609060101010101" charset="-122"/>
                <a:cs typeface="黑体" panose="02010609060101010101" charset="-122"/>
              </a:rPr>
              <a:t>翻译目标决定产生式的含义、决定文法符号应该具 </a:t>
            </a:r>
            <a:r>
              <a:rPr sz="2750" b="1" spc="45" dirty="0">
                <a:latin typeface="黑体" panose="02010609060101010101" charset="-122"/>
                <a:cs typeface="黑体" panose="02010609060101010101" charset="-122"/>
              </a:rPr>
              <a:t>有的属性，也决定了产生式的语义规则。</a:t>
            </a:r>
            <a:endParaRPr sz="2750">
              <a:latin typeface="黑体" panose="02010609060101010101" charset="-122"/>
              <a:cs typeface="黑体" panose="02010609060101010101" charset="-122"/>
            </a:endParaRPr>
          </a:p>
          <a:p>
            <a:pPr marL="393700" indent="-342900">
              <a:lnSpc>
                <a:spcPct val="100000"/>
              </a:lnSpc>
              <a:spcBef>
                <a:spcPts val="610"/>
              </a:spcBef>
              <a:buClr>
                <a:srgbClr val="0000FF"/>
              </a:buClr>
              <a:buSzPct val="73000"/>
              <a:buFont typeface="Arial" panose="020B0604020202020204"/>
              <a:buChar char="■"/>
              <a:tabLst>
                <a:tab pos="393065" algn="l"/>
                <a:tab pos="393700" algn="l"/>
              </a:tabLst>
            </a:pPr>
            <a:r>
              <a:rPr sz="4125" b="1" spc="67" baseline="1000" dirty="0">
                <a:latin typeface="黑体" panose="02010609060101010101" charset="-122"/>
                <a:cs typeface="黑体" panose="02010609060101010101" charset="-122"/>
              </a:rPr>
              <a:t>例如：考虑算术表达式文法</a:t>
            </a:r>
            <a:endParaRPr sz="4125" baseline="1000">
              <a:latin typeface="黑体" panose="02010609060101010101" charset="-122"/>
              <a:cs typeface="黑体" panose="02010609060101010101" charset="-122"/>
            </a:endParaRPr>
          </a:p>
          <a:p>
            <a:pPr marL="793750" lvl="1" indent="-285750">
              <a:lnSpc>
                <a:spcPct val="100000"/>
              </a:lnSpc>
              <a:spcBef>
                <a:spcPts val="605"/>
              </a:spcBef>
              <a:buSzPct val="72000"/>
              <a:buFont typeface="Wingdings" panose="05000000000000000000"/>
              <a:buChar char=""/>
              <a:tabLst>
                <a:tab pos="793750" algn="l"/>
              </a:tabLst>
            </a:pPr>
            <a:r>
              <a:rPr sz="3525" b="1" spc="75" baseline="1000" dirty="0">
                <a:solidFill>
                  <a:srgbClr val="0000FF"/>
                </a:solidFill>
                <a:latin typeface="黑体" panose="02010609060101010101" charset="-122"/>
                <a:cs typeface="黑体" panose="02010609060101010101" charset="-122"/>
              </a:rPr>
              <a:t>翻译目标：检查表达式的类型</a:t>
            </a:r>
            <a:endParaRPr sz="3525" baseline="1000">
              <a:latin typeface="黑体" panose="02010609060101010101" charset="-122"/>
              <a:cs typeface="黑体" panose="02010609060101010101" charset="-122"/>
            </a:endParaRPr>
          </a:p>
          <a:p>
            <a:pPr marL="793750" marR="55880" lvl="1" indent="-285750">
              <a:lnSpc>
                <a:spcPct val="101000"/>
              </a:lnSpc>
              <a:spcBef>
                <a:spcPts val="590"/>
              </a:spcBef>
              <a:buClr>
                <a:srgbClr val="0000FF"/>
              </a:buClr>
              <a:buSzPct val="71000"/>
              <a:buFont typeface="Wingdings" panose="05000000000000000000"/>
              <a:buChar char=""/>
              <a:tabLst>
                <a:tab pos="793750" algn="l"/>
              </a:tabLst>
            </a:pPr>
            <a:r>
              <a:rPr sz="2400" b="1" spc="5" dirty="0">
                <a:latin typeface="Verdana" panose="020B0604030504040204"/>
                <a:cs typeface="Verdana" panose="020B0604030504040204"/>
              </a:rPr>
              <a:t>E</a:t>
            </a:r>
            <a:r>
              <a:rPr sz="3525" b="1" i="1" spc="7" baseline="1000" dirty="0">
                <a:latin typeface="Symbol" panose="05050102010706020507"/>
                <a:cs typeface="Symbol" panose="05050102010706020507"/>
              </a:rPr>
              <a:t></a:t>
            </a:r>
            <a:r>
              <a:rPr sz="2400" b="1" spc="5" dirty="0">
                <a:latin typeface="Verdana" panose="020B0604030504040204"/>
                <a:cs typeface="Verdana" panose="020B0604030504040204"/>
              </a:rPr>
              <a:t>E</a:t>
            </a:r>
            <a:r>
              <a:rPr sz="2400" b="1" spc="7" baseline="-17000" dirty="0">
                <a:latin typeface="Verdana" panose="020B0604030504040204"/>
                <a:cs typeface="Verdana" panose="020B0604030504040204"/>
              </a:rPr>
              <a:t>1</a:t>
            </a:r>
            <a:r>
              <a:rPr sz="2400" b="1" spc="5" dirty="0">
                <a:latin typeface="Verdana" panose="020B0604030504040204"/>
                <a:cs typeface="Verdana" panose="020B0604030504040204"/>
              </a:rPr>
              <a:t>+T</a:t>
            </a:r>
            <a:r>
              <a:rPr sz="2400" b="1" spc="-60" dirty="0">
                <a:latin typeface="Verdana" panose="020B0604030504040204"/>
                <a:cs typeface="Verdana" panose="020B0604030504040204"/>
              </a:rPr>
              <a:t> </a:t>
            </a:r>
            <a:r>
              <a:rPr sz="3525" b="1" spc="75" baseline="1000" dirty="0">
                <a:latin typeface="黑体" panose="02010609060101010101" charset="-122"/>
                <a:cs typeface="黑体" panose="02010609060101010101" charset="-122"/>
              </a:rPr>
              <a:t>的语义：表达式的类型由两个子表达式的类型 </a:t>
            </a:r>
            <a:r>
              <a:rPr sz="2350" b="1" spc="50" dirty="0">
                <a:latin typeface="黑体" panose="02010609060101010101" charset="-122"/>
                <a:cs typeface="黑体" panose="02010609060101010101" charset="-122"/>
              </a:rPr>
              <a:t>综合得到</a:t>
            </a:r>
            <a:endParaRPr sz="2350">
              <a:latin typeface="黑体" panose="02010609060101010101" charset="-122"/>
              <a:cs typeface="黑体" panose="02010609060101010101" charset="-122"/>
            </a:endParaRPr>
          </a:p>
          <a:p>
            <a:pPr marL="793750" lvl="1" indent="-285750">
              <a:lnSpc>
                <a:spcPct val="100000"/>
              </a:lnSpc>
              <a:spcBef>
                <a:spcPts val="565"/>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分析每个符号的语义，并以属性的形式记录</a:t>
            </a:r>
            <a:r>
              <a:rPr sz="3525" b="1" baseline="1000" dirty="0">
                <a:latin typeface="黑体" panose="02010609060101010101" charset="-122"/>
                <a:cs typeface="黑体" panose="02010609060101010101" charset="-122"/>
              </a:rPr>
              <a:t>：</a:t>
            </a:r>
            <a:r>
              <a:rPr sz="2400" b="1" dirty="0">
                <a:latin typeface="Verdana" panose="020B0604030504040204"/>
                <a:cs typeface="Verdana" panose="020B0604030504040204"/>
              </a:rPr>
              <a:t>E.type</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793750">
              <a:lnSpc>
                <a:spcPct val="100000"/>
              </a:lnSpc>
            </a:pPr>
            <a:r>
              <a:rPr sz="2400" b="1" spc="-5" dirty="0">
                <a:latin typeface="Verdana" panose="020B0604030504040204"/>
                <a:cs typeface="Verdana" panose="020B0604030504040204"/>
              </a:rPr>
              <a:t>E</a:t>
            </a:r>
            <a:r>
              <a:rPr sz="2400" b="1" spc="-7" baseline="-17000" dirty="0">
                <a:latin typeface="Verdana" panose="020B0604030504040204"/>
                <a:cs typeface="Verdana" panose="020B0604030504040204"/>
              </a:rPr>
              <a:t>1</a:t>
            </a:r>
            <a:r>
              <a:rPr sz="2400" b="1" spc="-5" dirty="0">
                <a:latin typeface="Verdana" panose="020B0604030504040204"/>
                <a:cs typeface="Verdana" panose="020B0604030504040204"/>
              </a:rPr>
              <a:t>.type</a:t>
            </a:r>
            <a:r>
              <a:rPr sz="3525" b="1" spc="60" baseline="1000" dirty="0">
                <a:latin typeface="黑体" panose="02010609060101010101" charset="-122"/>
                <a:cs typeface="黑体" panose="02010609060101010101" charset="-122"/>
              </a:rPr>
              <a:t>、</a:t>
            </a:r>
            <a:r>
              <a:rPr sz="3525" b="1" spc="-532" baseline="1000" dirty="0">
                <a:latin typeface="黑体" panose="02010609060101010101" charset="-122"/>
                <a:cs typeface="黑体" panose="02010609060101010101" charset="-122"/>
              </a:rPr>
              <a:t> </a:t>
            </a:r>
            <a:r>
              <a:rPr sz="2400" b="1" spc="-5" dirty="0">
                <a:latin typeface="Verdana" panose="020B0604030504040204"/>
                <a:cs typeface="Verdana" panose="020B0604030504040204"/>
              </a:rPr>
              <a:t>T.type</a:t>
            </a:r>
            <a:endParaRPr sz="2400">
              <a:latin typeface="Verdana" panose="020B0604030504040204"/>
              <a:cs typeface="Verdana" panose="020B0604030504040204"/>
            </a:endParaRPr>
          </a:p>
          <a:p>
            <a:pPr marL="793750" lvl="1" indent="-285750">
              <a:lnSpc>
                <a:spcPct val="100000"/>
              </a:lnSpc>
              <a:spcBef>
                <a:spcPts val="675"/>
              </a:spcBef>
              <a:buClr>
                <a:srgbClr val="0000FF"/>
              </a:buClr>
              <a:buSzPct val="72000"/>
              <a:buFont typeface="Wingdings" panose="05000000000000000000"/>
              <a:buChar char=""/>
              <a:tabLst>
                <a:tab pos="793750" algn="l"/>
              </a:tabLst>
            </a:pPr>
            <a:r>
              <a:rPr sz="3525" b="1" spc="75" baseline="1000" dirty="0">
                <a:latin typeface="黑体" panose="02010609060101010101" charset="-122"/>
                <a:cs typeface="黑体" panose="02010609060101010101" charset="-122"/>
              </a:rPr>
              <a:t>求值规则：</a:t>
            </a:r>
            <a:endParaRPr sz="3525" baseline="1000">
              <a:latin typeface="黑体" panose="02010609060101010101" charset="-122"/>
              <a:cs typeface="黑体" panose="02010609060101010101" charset="-122"/>
            </a:endParaRPr>
          </a:p>
          <a:p>
            <a:pPr marL="1241425" marR="262890" indent="-419100">
              <a:lnSpc>
                <a:spcPts val="3500"/>
              </a:lnSpc>
              <a:spcBef>
                <a:spcPts val="140"/>
              </a:spcBef>
            </a:pPr>
            <a:r>
              <a:rPr sz="2400" b="1" dirty="0">
                <a:latin typeface="Verdana" panose="020B0604030504040204"/>
                <a:cs typeface="Verdana" panose="020B0604030504040204"/>
              </a:rPr>
              <a:t>if </a:t>
            </a:r>
            <a:r>
              <a:rPr sz="2400" b="1" spc="-5" dirty="0">
                <a:latin typeface="Verdana" panose="020B0604030504040204"/>
                <a:cs typeface="Verdana" panose="020B0604030504040204"/>
              </a:rPr>
              <a:t>(E</a:t>
            </a:r>
            <a:r>
              <a:rPr sz="2400" b="1" spc="-7" baseline="-17000" dirty="0">
                <a:latin typeface="Verdana" panose="020B0604030504040204"/>
                <a:cs typeface="Verdana" panose="020B0604030504040204"/>
              </a:rPr>
              <a:t>1</a:t>
            </a:r>
            <a:r>
              <a:rPr sz="2400" b="1" spc="-5" dirty="0">
                <a:latin typeface="Verdana" panose="020B0604030504040204"/>
                <a:cs typeface="Verdana" panose="020B0604030504040204"/>
              </a:rPr>
              <a:t>.type==integer)&amp;&amp;(T.type==integer)  E.type=integer;</a:t>
            </a:r>
            <a:endParaRPr sz="2400">
              <a:latin typeface="Verdana" panose="020B0604030504040204"/>
              <a:cs typeface="Verdana" panose="020B0604030504040204"/>
            </a:endParaRPr>
          </a:p>
          <a:p>
            <a:pPr marL="822325">
              <a:lnSpc>
                <a:spcPct val="100000"/>
              </a:lnSpc>
              <a:spcBef>
                <a:spcPts val="285"/>
              </a:spcBef>
            </a:pPr>
            <a:r>
              <a:rPr sz="2400" b="1" dirty="0">
                <a:latin typeface="Verdana" panose="020B0604030504040204"/>
                <a:cs typeface="Verdana" panose="020B0604030504040204"/>
              </a:rPr>
              <a:t>else</a:t>
            </a:r>
            <a:r>
              <a:rPr sz="2400" b="1" spc="5" dirty="0">
                <a:latin typeface="Verdana" panose="020B0604030504040204"/>
                <a:cs typeface="Verdana" panose="020B0604030504040204"/>
              </a:rPr>
              <a:t> </a:t>
            </a:r>
            <a:r>
              <a:rPr sz="2400" b="1" dirty="0">
                <a:latin typeface="Verdana" panose="020B0604030504040204"/>
                <a:cs typeface="Verdana" panose="020B0604030504040204"/>
              </a:rPr>
              <a:t>…</a:t>
            </a:r>
            <a:endParaRPr sz="2400">
              <a:latin typeface="Verdana" panose="020B0604030504040204"/>
              <a:cs typeface="Verdana" panose="020B060403050404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74498"/>
            <a:ext cx="8060055" cy="563880"/>
          </a:xfrm>
          <a:prstGeom prst="rect">
            <a:avLst/>
          </a:prstGeom>
        </p:spPr>
        <p:txBody>
          <a:bodyPr vert="horz" wrap="square" lIns="0" tIns="16510" rIns="0" bIns="0" rtlCol="0">
            <a:spAutoFit/>
          </a:bodyPr>
          <a:lstStyle/>
          <a:p>
            <a:pPr marL="12700">
              <a:lnSpc>
                <a:spcPct val="100000"/>
              </a:lnSpc>
              <a:spcBef>
                <a:spcPts val="130"/>
              </a:spcBef>
              <a:tabLst>
                <a:tab pos="1623695" algn="l"/>
              </a:tabLst>
            </a:pPr>
            <a:r>
              <a:rPr sz="3500" spc="40" dirty="0"/>
              <a:t>5.4.1	</a:t>
            </a:r>
            <a:r>
              <a:rPr sz="3500" spc="95" dirty="0"/>
              <a:t>移走翻译方案中嵌入的语义规则</a:t>
            </a:r>
            <a:endParaRPr sz="3500"/>
          </a:p>
        </p:txBody>
      </p:sp>
      <p:sp>
        <p:nvSpPr>
          <p:cNvPr id="5" name="object 5"/>
          <p:cNvSpPr txBox="1"/>
          <p:nvPr/>
        </p:nvSpPr>
        <p:spPr>
          <a:xfrm>
            <a:off x="307340" y="1184785"/>
            <a:ext cx="7969250" cy="3301365"/>
          </a:xfrm>
          <a:prstGeom prst="rect">
            <a:avLst/>
          </a:prstGeom>
        </p:spPr>
        <p:txBody>
          <a:bodyPr vert="horz" wrap="square" lIns="0" tIns="99695" rIns="0" bIns="0" rtlCol="0">
            <a:spAutoFit/>
          </a:bodyPr>
          <a:lstStyle/>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自底向上地处理继承属性</a:t>
            </a:r>
            <a:endParaRPr sz="4125" baseline="1000">
              <a:latin typeface="黑体" panose="02010609060101010101" charset="-122"/>
              <a:cs typeface="黑体" panose="02010609060101010101" charset="-122"/>
            </a:endParaRPr>
          </a:p>
          <a:p>
            <a:pPr marL="355600" indent="-342900">
              <a:lnSpc>
                <a:spcPct val="100000"/>
              </a:lnSpc>
              <a:spcBef>
                <a:spcPts val="68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等价变换：</a:t>
            </a:r>
            <a:endParaRPr sz="4125" baseline="1000">
              <a:latin typeface="黑体" panose="02010609060101010101" charset="-122"/>
              <a:cs typeface="黑体" panose="02010609060101010101" charset="-122"/>
            </a:endParaRPr>
          </a:p>
          <a:p>
            <a:pPr marL="469900">
              <a:lnSpc>
                <a:spcPct val="100000"/>
              </a:lnSpc>
              <a:spcBef>
                <a:spcPts val="575"/>
              </a:spcBef>
            </a:pPr>
            <a:r>
              <a:rPr sz="2350" b="1" spc="50" dirty="0">
                <a:latin typeface="黑体" panose="02010609060101010101" charset="-122"/>
                <a:cs typeface="黑体" panose="02010609060101010101" charset="-122"/>
              </a:rPr>
              <a:t>使所有嵌入的动作都出现在产生式的右端末尾</a:t>
            </a:r>
            <a:endParaRPr sz="2350">
              <a:latin typeface="黑体" panose="02010609060101010101" charset="-122"/>
              <a:cs typeface="黑体" panose="02010609060101010101" charset="-122"/>
            </a:endParaRPr>
          </a:p>
          <a:p>
            <a:pPr marL="355600" indent="-342900">
              <a:lnSpc>
                <a:spcPct val="100000"/>
              </a:lnSpc>
              <a:spcBef>
                <a:spcPts val="82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方法：</a:t>
            </a:r>
            <a:endParaRPr sz="4125" baseline="1000">
              <a:latin typeface="黑体" panose="02010609060101010101" charset="-122"/>
              <a:cs typeface="黑体" panose="02010609060101010101" charset="-122"/>
            </a:endParaRPr>
          </a:p>
          <a:p>
            <a:pPr marL="755650" lvl="1" indent="-285750">
              <a:lnSpc>
                <a:spcPct val="100000"/>
              </a:lnSpc>
              <a:spcBef>
                <a:spcPts val="5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在基础文法中引入新的产生式，形如</a:t>
            </a:r>
            <a:r>
              <a:rPr sz="3525" b="1" spc="52" baseline="1000" dirty="0">
                <a:latin typeface="黑体" panose="02010609060101010101" charset="-122"/>
                <a:cs typeface="黑体" panose="02010609060101010101" charset="-122"/>
              </a:rPr>
              <a:t>：</a:t>
            </a:r>
            <a:r>
              <a:rPr sz="3525" b="1" spc="52" baseline="1000" dirty="0">
                <a:solidFill>
                  <a:srgbClr val="0000FF"/>
                </a:solidFill>
                <a:latin typeface="宋体" panose="02010600030101010101" pitchFamily="2" charset="-122"/>
                <a:cs typeface="宋体" panose="02010600030101010101" pitchFamily="2" charset="-122"/>
              </a:rPr>
              <a:t>M</a:t>
            </a:r>
            <a:r>
              <a:rPr sz="3525" b="1" i="1" spc="52" baseline="1000" dirty="0">
                <a:solidFill>
                  <a:srgbClr val="0000FF"/>
                </a:solidFill>
                <a:latin typeface="Symbol" panose="05050102010706020507"/>
                <a:cs typeface="Symbol" panose="05050102010706020507"/>
              </a:rPr>
              <a:t></a:t>
            </a:r>
            <a:endParaRPr sz="3525" baseline="1000">
              <a:latin typeface="Symbol" panose="05050102010706020507"/>
              <a:cs typeface="Symbol" panose="05050102010706020507"/>
            </a:endParaRPr>
          </a:p>
          <a:p>
            <a:pPr marL="755650" lvl="1" indent="-285750">
              <a:lnSpc>
                <a:spcPct val="100000"/>
              </a:lnSpc>
              <a:spcBef>
                <a:spcPts val="780"/>
              </a:spcBef>
              <a:buClr>
                <a:srgbClr val="0000FF"/>
              </a:buClr>
              <a:buSzPct val="72000"/>
              <a:buFont typeface="Wingdings" panose="05000000000000000000"/>
              <a:buChar char=""/>
              <a:tabLst>
                <a:tab pos="755650" algn="l"/>
              </a:tabLst>
            </a:pPr>
            <a:r>
              <a:rPr sz="3525" b="1" spc="52" baseline="1000" dirty="0">
                <a:latin typeface="宋体" panose="02010600030101010101" pitchFamily="2" charset="-122"/>
                <a:cs typeface="宋体" panose="02010600030101010101" pitchFamily="2" charset="-122"/>
              </a:rPr>
              <a:t>M</a:t>
            </a:r>
            <a:r>
              <a:rPr sz="3525" b="1" spc="52" baseline="1000" dirty="0">
                <a:latin typeface="黑体" panose="02010609060101010101" charset="-122"/>
                <a:cs typeface="黑体" panose="02010609060101010101" charset="-122"/>
              </a:rPr>
              <a:t>：</a:t>
            </a:r>
            <a:r>
              <a:rPr sz="3525" b="1" spc="75" baseline="1000" dirty="0">
                <a:solidFill>
                  <a:srgbClr val="0000FF"/>
                </a:solidFill>
                <a:latin typeface="黑体" panose="02010609060101010101" charset="-122"/>
                <a:cs typeface="黑体" panose="02010609060101010101" charset="-122"/>
              </a:rPr>
              <a:t>标记非终结符号</a:t>
            </a:r>
            <a:r>
              <a:rPr sz="3525" b="1" spc="75" baseline="1000" dirty="0">
                <a:latin typeface="黑体" panose="02010609060101010101" charset="-122"/>
                <a:cs typeface="黑体" panose="02010609060101010101" charset="-122"/>
              </a:rPr>
              <a:t>，用来代替嵌入在产生式中的动作</a:t>
            </a:r>
            <a:endParaRPr sz="3525" baseline="1000">
              <a:latin typeface="黑体" panose="02010609060101010101" charset="-122"/>
              <a:cs typeface="黑体" panose="02010609060101010101" charset="-122"/>
            </a:endParaRPr>
          </a:p>
          <a:p>
            <a:pPr marL="755650" lvl="1" indent="-285750">
              <a:lnSpc>
                <a:spcPct val="100000"/>
              </a:lnSpc>
              <a:spcBef>
                <a:spcPts val="56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把被</a:t>
            </a:r>
            <a:r>
              <a:rPr sz="3525" b="1" spc="37" baseline="1000" dirty="0">
                <a:latin typeface="宋体" panose="02010600030101010101" pitchFamily="2" charset="-122"/>
                <a:cs typeface="宋体" panose="02010600030101010101" pitchFamily="2" charset="-122"/>
              </a:rPr>
              <a:t>M</a:t>
            </a:r>
            <a:r>
              <a:rPr sz="3525" b="1" spc="75" baseline="1000" dirty="0">
                <a:latin typeface="黑体" panose="02010609060101010101" charset="-122"/>
                <a:cs typeface="黑体" panose="02010609060101010101" charset="-122"/>
              </a:rPr>
              <a:t>替代的动作放在产生式</a:t>
            </a:r>
            <a:r>
              <a:rPr sz="3525" b="1" spc="44" baseline="1000" dirty="0">
                <a:latin typeface="宋体" panose="02010600030101010101" pitchFamily="2" charset="-122"/>
                <a:cs typeface="宋体" panose="02010600030101010101" pitchFamily="2" charset="-122"/>
              </a:rPr>
              <a:t>M</a:t>
            </a:r>
            <a:r>
              <a:rPr sz="3525" b="1" i="1" spc="44" baseline="1000" dirty="0">
                <a:latin typeface="Symbol" panose="05050102010706020507"/>
                <a:cs typeface="Symbol" panose="05050102010706020507"/>
              </a:rPr>
              <a:t></a:t>
            </a:r>
            <a:r>
              <a:rPr sz="3525" b="1" spc="75" baseline="1000" dirty="0">
                <a:latin typeface="黑体" panose="02010609060101010101" charset="-122"/>
                <a:cs typeface="黑体" panose="02010609060101010101" charset="-122"/>
              </a:rPr>
              <a:t>的末尾</a:t>
            </a:r>
            <a:endParaRPr sz="3525" baseline="1000">
              <a:latin typeface="黑体" panose="02010609060101010101" charset="-122"/>
              <a:cs typeface="黑体" panose="02010609060101010101"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2322512" y="1103312"/>
            <a:ext cx="2024380" cy="457200"/>
          </a:xfrm>
          <a:custGeom>
            <a:avLst/>
            <a:gdLst/>
            <a:ahLst/>
            <a:cxnLst/>
            <a:rect l="l" t="t" r="r" b="b"/>
            <a:pathLst>
              <a:path w="2024379" h="457200">
                <a:moveTo>
                  <a:pt x="0" y="0"/>
                </a:moveTo>
                <a:lnTo>
                  <a:pt x="2024062" y="0"/>
                </a:lnTo>
                <a:lnTo>
                  <a:pt x="2024062" y="457200"/>
                </a:lnTo>
                <a:lnTo>
                  <a:pt x="0" y="457200"/>
                </a:lnTo>
                <a:lnTo>
                  <a:pt x="0" y="0"/>
                </a:lnTo>
                <a:close/>
              </a:path>
            </a:pathLst>
          </a:custGeom>
          <a:solidFill>
            <a:srgbClr val="FFFF00"/>
          </a:solidFill>
        </p:spPr>
        <p:txBody>
          <a:bodyPr wrap="square" lIns="0" tIns="0" rIns="0" bIns="0" rtlCol="0"/>
          <a:lstStyle/>
          <a:p/>
        </p:txBody>
      </p:sp>
      <p:sp>
        <p:nvSpPr>
          <p:cNvPr id="5" name="object 5"/>
          <p:cNvSpPr/>
          <p:nvPr/>
        </p:nvSpPr>
        <p:spPr>
          <a:xfrm>
            <a:off x="5337175" y="1127125"/>
            <a:ext cx="2025650" cy="457200"/>
          </a:xfrm>
          <a:custGeom>
            <a:avLst/>
            <a:gdLst/>
            <a:ahLst/>
            <a:cxnLst/>
            <a:rect l="l" t="t" r="r" b="b"/>
            <a:pathLst>
              <a:path w="2025650" h="457200">
                <a:moveTo>
                  <a:pt x="0" y="0"/>
                </a:moveTo>
                <a:lnTo>
                  <a:pt x="2025650" y="0"/>
                </a:lnTo>
                <a:lnTo>
                  <a:pt x="2025650" y="457200"/>
                </a:lnTo>
                <a:lnTo>
                  <a:pt x="0" y="457200"/>
                </a:lnTo>
                <a:lnTo>
                  <a:pt x="0" y="0"/>
                </a:lnTo>
                <a:close/>
              </a:path>
            </a:pathLst>
          </a:custGeom>
          <a:solidFill>
            <a:srgbClr val="66FFFF"/>
          </a:solidFill>
        </p:spPr>
        <p:txBody>
          <a:bodyPr wrap="square" lIns="0" tIns="0" rIns="0" bIns="0" rtlCol="0"/>
          <a:lstStyle/>
          <a:p/>
        </p:txBody>
      </p:sp>
      <p:sp>
        <p:nvSpPr>
          <p:cNvPr id="6" name="object 6"/>
          <p:cNvSpPr txBox="1">
            <a:spLocks noGrp="1"/>
          </p:cNvSpPr>
          <p:nvPr>
            <p:ph type="title"/>
          </p:nvPr>
        </p:nvSpPr>
        <p:spPr>
          <a:xfrm>
            <a:off x="555285" y="204414"/>
            <a:ext cx="6455410" cy="443865"/>
          </a:xfrm>
          <a:prstGeom prst="rect">
            <a:avLst/>
          </a:prstGeom>
        </p:spPr>
        <p:txBody>
          <a:bodyPr vert="horz" wrap="square" lIns="0" tIns="12065" rIns="0" bIns="0" rtlCol="0">
            <a:spAutoFit/>
          </a:bodyPr>
          <a:lstStyle/>
          <a:p>
            <a:pPr marL="12700">
              <a:lnSpc>
                <a:spcPct val="100000"/>
              </a:lnSpc>
              <a:spcBef>
                <a:spcPts val="95"/>
              </a:spcBef>
            </a:pPr>
            <a:r>
              <a:rPr sz="2750" spc="45" dirty="0"/>
              <a:t>示例</a:t>
            </a:r>
            <a:r>
              <a:rPr sz="2750" spc="45" dirty="0">
                <a:solidFill>
                  <a:srgbClr val="000000"/>
                </a:solidFill>
              </a:rPr>
              <a:t>：去掉如下翻译方案中嵌入的动作：</a:t>
            </a:r>
            <a:endParaRPr sz="275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7" name="object 7"/>
          <p:cNvSpPr txBox="1"/>
          <p:nvPr/>
        </p:nvSpPr>
        <p:spPr>
          <a:xfrm>
            <a:off x="688340" y="602995"/>
            <a:ext cx="7833359" cy="5664200"/>
          </a:xfrm>
          <a:prstGeom prst="rect">
            <a:avLst/>
          </a:prstGeom>
        </p:spPr>
        <p:txBody>
          <a:bodyPr vert="horz" wrap="square" lIns="0" tIns="79375" rIns="0" bIns="0" rtlCol="0">
            <a:spAutoFit/>
          </a:bodyPr>
          <a:lstStyle/>
          <a:p>
            <a:pPr marL="612775">
              <a:lnSpc>
                <a:spcPct val="100000"/>
              </a:lnSpc>
              <a:spcBef>
                <a:spcPts val="625"/>
              </a:spcBef>
            </a:pPr>
            <a:r>
              <a:rPr sz="2400" b="1" spc="10" dirty="0">
                <a:latin typeface="Verdana" panose="020B0604030504040204"/>
                <a:cs typeface="Verdana" panose="020B0604030504040204"/>
              </a:rPr>
              <a:t>E</a:t>
            </a:r>
            <a:r>
              <a:rPr sz="3525" b="1" i="1" spc="15" baseline="1000" dirty="0">
                <a:latin typeface="Symbol" panose="05050102010706020507"/>
                <a:cs typeface="Symbol" panose="05050102010706020507"/>
              </a:rPr>
              <a:t></a:t>
            </a:r>
            <a:r>
              <a:rPr sz="2400" b="1" spc="10" dirty="0">
                <a:latin typeface="Verdana" panose="020B0604030504040204"/>
                <a:cs typeface="Verdana" panose="020B0604030504040204"/>
              </a:rPr>
              <a:t>TR</a:t>
            </a:r>
            <a:endParaRPr sz="2400">
              <a:latin typeface="Verdana" panose="020B0604030504040204"/>
              <a:cs typeface="Verdana" panose="020B0604030504040204"/>
            </a:endParaRPr>
          </a:p>
          <a:p>
            <a:pPr marL="612775">
              <a:lnSpc>
                <a:spcPct val="100000"/>
              </a:lnSpc>
              <a:spcBef>
                <a:spcPts val="530"/>
              </a:spcBef>
            </a:pPr>
            <a:r>
              <a:rPr sz="2400" b="1" spc="10" dirty="0">
                <a:latin typeface="Verdana" panose="020B0604030504040204"/>
                <a:cs typeface="Verdana" panose="020B0604030504040204"/>
              </a:rPr>
              <a:t>R</a:t>
            </a:r>
            <a:r>
              <a:rPr sz="3525" b="1" i="1" spc="15" baseline="1000" dirty="0">
                <a:latin typeface="Symbol" panose="05050102010706020507"/>
                <a:cs typeface="Symbol" panose="05050102010706020507"/>
              </a:rPr>
              <a:t></a:t>
            </a:r>
            <a:r>
              <a:rPr sz="2400" b="1" spc="10" dirty="0">
                <a:latin typeface="Verdana" panose="020B0604030504040204"/>
                <a:cs typeface="Verdana" panose="020B0604030504040204"/>
              </a:rPr>
              <a:t>+T </a:t>
            </a:r>
            <a:r>
              <a:rPr sz="2400" b="1" dirty="0">
                <a:latin typeface="Verdana" panose="020B0604030504040204"/>
                <a:cs typeface="Verdana" panose="020B0604030504040204"/>
              </a:rPr>
              <a:t>{print(</a:t>
            </a:r>
            <a:r>
              <a:rPr sz="3525" b="1" i="1" baseline="1000" dirty="0">
                <a:latin typeface="Symbol" panose="05050102010706020507"/>
                <a:cs typeface="Symbol" panose="05050102010706020507"/>
              </a:rPr>
              <a:t></a:t>
            </a:r>
            <a:r>
              <a:rPr sz="2400" b="1" dirty="0">
                <a:latin typeface="Verdana" panose="020B0604030504040204"/>
                <a:cs typeface="Verdana" panose="020B0604030504040204"/>
              </a:rPr>
              <a:t>+</a:t>
            </a:r>
            <a:r>
              <a:rPr sz="3525" b="1" i="1" baseline="1000" dirty="0">
                <a:latin typeface="Symbol" panose="05050102010706020507"/>
                <a:cs typeface="Symbol" panose="05050102010706020507"/>
              </a:rPr>
              <a:t></a:t>
            </a:r>
            <a:r>
              <a:rPr sz="2400" b="1" dirty="0">
                <a:latin typeface="Verdana" panose="020B0604030504040204"/>
                <a:cs typeface="Verdana" panose="020B0604030504040204"/>
              </a:rPr>
              <a:t>)} R </a:t>
            </a:r>
            <a:r>
              <a:rPr sz="2400" b="1" spc="-5" dirty="0">
                <a:latin typeface="Verdana" panose="020B0604030504040204"/>
                <a:cs typeface="Verdana" panose="020B0604030504040204"/>
              </a:rPr>
              <a:t>|-T {print(</a:t>
            </a:r>
            <a:r>
              <a:rPr sz="3525" b="1" i="1" spc="-7" baseline="1000" dirty="0">
                <a:latin typeface="Symbol" panose="05050102010706020507"/>
                <a:cs typeface="Symbol" panose="05050102010706020507"/>
              </a:rPr>
              <a:t></a:t>
            </a:r>
            <a:r>
              <a:rPr sz="2400" b="1" spc="-5" dirty="0">
                <a:latin typeface="Verdana" panose="020B0604030504040204"/>
                <a:cs typeface="Verdana" panose="020B0604030504040204"/>
              </a:rPr>
              <a:t>-</a:t>
            </a:r>
            <a:r>
              <a:rPr sz="3525" b="1" i="1" spc="-7" baseline="1000" dirty="0">
                <a:latin typeface="Symbol" panose="05050102010706020507"/>
                <a:cs typeface="Symbol" panose="05050102010706020507"/>
              </a:rPr>
              <a:t></a:t>
            </a:r>
            <a:r>
              <a:rPr sz="2400" b="1" spc="-5" dirty="0">
                <a:latin typeface="Verdana" panose="020B0604030504040204"/>
                <a:cs typeface="Verdana" panose="020B0604030504040204"/>
              </a:rPr>
              <a:t>)} </a:t>
            </a:r>
            <a:r>
              <a:rPr sz="2400" b="1" dirty="0">
                <a:latin typeface="Verdana" panose="020B0604030504040204"/>
                <a:cs typeface="Verdana" panose="020B0604030504040204"/>
              </a:rPr>
              <a:t>R |</a:t>
            </a:r>
            <a:r>
              <a:rPr sz="2400" b="1" spc="10" dirty="0">
                <a:latin typeface="Verdana" panose="020B0604030504040204"/>
                <a:cs typeface="Verdana" panose="020B0604030504040204"/>
              </a:rPr>
              <a:t> </a:t>
            </a:r>
            <a:r>
              <a:rPr sz="3525" b="1" i="1" spc="30" baseline="1000" dirty="0">
                <a:latin typeface="Symbol" panose="05050102010706020507"/>
                <a:cs typeface="Symbol" panose="05050102010706020507"/>
              </a:rPr>
              <a:t></a:t>
            </a:r>
            <a:endParaRPr sz="3525" baseline="1000">
              <a:latin typeface="Symbol" panose="05050102010706020507"/>
              <a:cs typeface="Symbol" panose="05050102010706020507"/>
            </a:endParaRPr>
          </a:p>
          <a:p>
            <a:pPr marL="612775">
              <a:lnSpc>
                <a:spcPct val="100000"/>
              </a:lnSpc>
              <a:spcBef>
                <a:spcPts val="505"/>
              </a:spcBef>
            </a:pPr>
            <a:r>
              <a:rPr sz="2400" b="1" spc="10" dirty="0">
                <a:latin typeface="Verdana" panose="020B0604030504040204"/>
                <a:cs typeface="Verdana" panose="020B0604030504040204"/>
              </a:rPr>
              <a:t>T</a:t>
            </a:r>
            <a:r>
              <a:rPr sz="3525" b="1" i="1" spc="15" baseline="1000" dirty="0">
                <a:latin typeface="Symbol" panose="05050102010706020507"/>
                <a:cs typeface="Symbol" panose="05050102010706020507"/>
              </a:rPr>
              <a:t></a:t>
            </a:r>
            <a:r>
              <a:rPr sz="2400" b="1" spc="10" dirty="0">
                <a:latin typeface="Verdana" panose="020B0604030504040204"/>
                <a:cs typeface="Verdana" panose="020B0604030504040204"/>
              </a:rPr>
              <a:t>num</a:t>
            </a:r>
            <a:r>
              <a:rPr sz="2400" b="1" spc="-5" dirty="0">
                <a:latin typeface="Verdana" panose="020B0604030504040204"/>
                <a:cs typeface="Verdana" panose="020B0604030504040204"/>
              </a:rPr>
              <a:t> {print(num.val)}</a:t>
            </a:r>
            <a:endParaRPr sz="2400">
              <a:latin typeface="Verdana" panose="020B0604030504040204"/>
              <a:cs typeface="Verdana" panose="020B0604030504040204"/>
            </a:endParaRPr>
          </a:p>
          <a:p>
            <a:pPr marL="355600" indent="-342900">
              <a:lnSpc>
                <a:spcPct val="100000"/>
              </a:lnSpc>
              <a:spcBef>
                <a:spcPts val="2600"/>
              </a:spcBef>
              <a:buSzPct val="73000"/>
              <a:buFont typeface="Arial" panose="020B0604020202020204"/>
              <a:buChar char="■"/>
              <a:tabLst>
                <a:tab pos="354965" algn="l"/>
                <a:tab pos="355600" algn="l"/>
              </a:tabLst>
            </a:pPr>
            <a:r>
              <a:rPr sz="4125" b="1" spc="67" baseline="1000" dirty="0">
                <a:solidFill>
                  <a:srgbClr val="0000FF"/>
                </a:solidFill>
                <a:latin typeface="黑体" panose="02010609060101010101" charset="-122"/>
                <a:cs typeface="黑体" panose="02010609060101010101" charset="-122"/>
              </a:rPr>
              <a:t>标记非终结符号</a:t>
            </a:r>
            <a:r>
              <a:rPr sz="2800" b="1" spc="-10" dirty="0">
                <a:latin typeface="Times New Roman" panose="02020603050405020304"/>
                <a:cs typeface="Times New Roman" panose="02020603050405020304"/>
              </a:rPr>
              <a:t>M</a:t>
            </a:r>
            <a:r>
              <a:rPr sz="4125" b="1" spc="67" baseline="1000" dirty="0">
                <a:latin typeface="黑体" panose="02010609060101010101" charset="-122"/>
                <a:cs typeface="黑体" panose="02010609060101010101" charset="-122"/>
              </a:rPr>
              <a:t>和</a:t>
            </a:r>
            <a:r>
              <a:rPr sz="2800" b="1" spc="20" dirty="0">
                <a:latin typeface="Times New Roman" panose="02020603050405020304"/>
                <a:cs typeface="Times New Roman" panose="02020603050405020304"/>
              </a:rPr>
              <a:t>N</a:t>
            </a:r>
            <a:r>
              <a:rPr sz="4125" b="1" spc="30" baseline="1000" dirty="0">
                <a:latin typeface="黑体" panose="02010609060101010101" charset="-122"/>
                <a:cs typeface="黑体" panose="02010609060101010101" charset="-122"/>
              </a:rPr>
              <a:t>，</a:t>
            </a:r>
            <a:r>
              <a:rPr sz="4125" b="1" spc="67" baseline="1000" dirty="0">
                <a:latin typeface="黑体" panose="02010609060101010101" charset="-122"/>
                <a:cs typeface="黑体" panose="02010609060101010101" charset="-122"/>
              </a:rPr>
              <a:t>及产生</a:t>
            </a:r>
            <a:r>
              <a:rPr sz="4125" b="1" spc="52" baseline="1000" dirty="0">
                <a:latin typeface="黑体" panose="02010609060101010101" charset="-122"/>
                <a:cs typeface="黑体" panose="02010609060101010101" charset="-122"/>
              </a:rPr>
              <a:t>式</a:t>
            </a:r>
            <a:r>
              <a:rPr sz="4125" b="1" spc="-1027" baseline="1000" dirty="0">
                <a:latin typeface="黑体" panose="02010609060101010101" charset="-122"/>
                <a:cs typeface="黑体" panose="02010609060101010101" charset="-122"/>
              </a:rPr>
              <a:t> </a:t>
            </a:r>
            <a:r>
              <a:rPr sz="2800" b="1" spc="15" dirty="0">
                <a:solidFill>
                  <a:srgbClr val="0000FF"/>
                </a:solidFill>
                <a:latin typeface="Times New Roman" panose="02020603050405020304"/>
                <a:cs typeface="Times New Roman" panose="02020603050405020304"/>
              </a:rPr>
              <a:t>M</a:t>
            </a:r>
            <a:r>
              <a:rPr sz="4125" b="1" i="1" spc="22" baseline="1000" dirty="0">
                <a:solidFill>
                  <a:srgbClr val="0000FF"/>
                </a:solidFill>
                <a:latin typeface="Symbol" panose="05050102010706020507"/>
                <a:cs typeface="Symbol" panose="05050102010706020507"/>
              </a:rPr>
              <a:t></a:t>
            </a:r>
            <a:r>
              <a:rPr sz="4125" b="1" i="1" baseline="1000" dirty="0">
                <a:solidFill>
                  <a:srgbClr val="0000FF"/>
                </a:solidFill>
                <a:latin typeface="Times New Roman" panose="02020603050405020304"/>
                <a:cs typeface="Times New Roman" panose="02020603050405020304"/>
              </a:rPr>
              <a:t> </a:t>
            </a:r>
            <a:r>
              <a:rPr sz="4125" b="1" spc="52" baseline="1000" dirty="0">
                <a:latin typeface="黑体" panose="02010609060101010101" charset="-122"/>
                <a:cs typeface="黑体" panose="02010609060101010101" charset="-122"/>
              </a:rPr>
              <a:t>和</a:t>
            </a:r>
            <a:r>
              <a:rPr sz="4125" b="1" spc="-1027" baseline="1000" dirty="0">
                <a:latin typeface="黑体" panose="02010609060101010101" charset="-122"/>
                <a:cs typeface="黑体" panose="02010609060101010101" charset="-122"/>
              </a:rPr>
              <a:t> </a:t>
            </a:r>
            <a:r>
              <a:rPr sz="2800" b="1" spc="20" dirty="0">
                <a:solidFill>
                  <a:srgbClr val="0000FF"/>
                </a:solidFill>
                <a:latin typeface="Times New Roman" panose="02020603050405020304"/>
                <a:cs typeface="Times New Roman" panose="02020603050405020304"/>
              </a:rPr>
              <a:t>N</a:t>
            </a:r>
            <a:r>
              <a:rPr sz="4125" b="1" i="1" spc="30" baseline="1000" dirty="0">
                <a:solidFill>
                  <a:srgbClr val="0000FF"/>
                </a:solidFill>
                <a:latin typeface="Symbol" panose="05050102010706020507"/>
                <a:cs typeface="Symbol" panose="05050102010706020507"/>
              </a:rPr>
              <a:t></a:t>
            </a:r>
            <a:endParaRPr sz="4125" baseline="1000">
              <a:latin typeface="Symbol" panose="05050102010706020507"/>
              <a:cs typeface="Symbol" panose="05050102010706020507"/>
            </a:endParaRPr>
          </a:p>
          <a:p>
            <a:pPr marL="355600" indent="-342900">
              <a:lnSpc>
                <a:spcPct val="100000"/>
              </a:lnSpc>
              <a:spcBef>
                <a:spcPts val="7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用</a:t>
            </a:r>
            <a:r>
              <a:rPr sz="2800" b="1" spc="-10" dirty="0">
                <a:latin typeface="Times New Roman" panose="02020603050405020304"/>
                <a:cs typeface="Times New Roman" panose="02020603050405020304"/>
              </a:rPr>
              <a:t>M</a:t>
            </a:r>
            <a:r>
              <a:rPr sz="4125" b="1" spc="67" baseline="1000" dirty="0">
                <a:latin typeface="黑体" panose="02010609060101010101" charset="-122"/>
                <a:cs typeface="黑体" panose="02010609060101010101" charset="-122"/>
              </a:rPr>
              <a:t>和</a:t>
            </a:r>
            <a:r>
              <a:rPr sz="2800" b="1" dirty="0">
                <a:latin typeface="Times New Roman" panose="02020603050405020304"/>
                <a:cs typeface="Times New Roman" panose="02020603050405020304"/>
              </a:rPr>
              <a:t>N</a:t>
            </a:r>
            <a:r>
              <a:rPr sz="4125" b="1" spc="67" baseline="1000" dirty="0">
                <a:latin typeface="黑体" panose="02010609060101010101" charset="-122"/>
                <a:cs typeface="黑体" panose="02010609060101010101" charset="-122"/>
              </a:rPr>
              <a:t>替换出现在</a:t>
            </a:r>
            <a:r>
              <a:rPr sz="2800" b="1" dirty="0">
                <a:latin typeface="Times New Roman" panose="02020603050405020304"/>
                <a:cs typeface="Times New Roman" panose="02020603050405020304"/>
              </a:rPr>
              <a:t>R</a:t>
            </a:r>
            <a:r>
              <a:rPr sz="4125" b="1" spc="67" baseline="1000" dirty="0">
                <a:latin typeface="黑体" panose="02010609060101010101" charset="-122"/>
                <a:cs typeface="黑体" panose="02010609060101010101" charset="-122"/>
              </a:rPr>
              <a:t>产生式中的动作</a:t>
            </a:r>
            <a:endParaRPr sz="4125" baseline="1000">
              <a:latin typeface="黑体" panose="02010609060101010101" charset="-122"/>
              <a:cs typeface="黑体" panose="02010609060101010101" charset="-122"/>
            </a:endParaRPr>
          </a:p>
          <a:p>
            <a:pPr>
              <a:lnSpc>
                <a:spcPct val="100000"/>
              </a:lnSpc>
              <a:spcBef>
                <a:spcPts val="35"/>
              </a:spcBef>
              <a:buClr>
                <a:srgbClr val="0000FF"/>
              </a:buClr>
              <a:buFont typeface="Arial" panose="020B0604020202020204"/>
              <a:buChar char="■"/>
            </a:pPr>
            <a:endParaRPr sz="3100">
              <a:latin typeface="Times New Roman" panose="02020603050405020304"/>
              <a:cs typeface="Times New Roman" panose="02020603050405020304"/>
            </a:endParaRPr>
          </a:p>
          <a:p>
            <a:pPr marL="355600" indent="-342900">
              <a:lnSpc>
                <a:spcPct val="100000"/>
              </a:lnSpc>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新的翻译方案</a:t>
            </a:r>
            <a:endParaRPr sz="4125" baseline="1000">
              <a:latin typeface="黑体" panose="02010609060101010101" charset="-122"/>
              <a:cs typeface="黑体" panose="02010609060101010101" charset="-122"/>
            </a:endParaRPr>
          </a:p>
          <a:p>
            <a:pPr marL="469900">
              <a:lnSpc>
                <a:spcPct val="100000"/>
              </a:lnSpc>
              <a:spcBef>
                <a:spcPts val="555"/>
              </a:spcBef>
            </a:pPr>
            <a:r>
              <a:rPr sz="2400" b="1" spc="5" dirty="0">
                <a:latin typeface="Times New Roman" panose="02020603050405020304"/>
                <a:cs typeface="Times New Roman" panose="02020603050405020304"/>
              </a:rPr>
              <a:t>E</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TR</a:t>
            </a:r>
            <a:endParaRPr sz="2400">
              <a:latin typeface="Times New Roman" panose="02020603050405020304"/>
              <a:cs typeface="Times New Roman" panose="02020603050405020304"/>
            </a:endParaRPr>
          </a:p>
          <a:p>
            <a:pPr marL="469900" marR="4017645">
              <a:lnSpc>
                <a:spcPct val="120000"/>
              </a:lnSpc>
              <a:spcBef>
                <a:spcPts val="25"/>
              </a:spcBef>
            </a:pPr>
            <a:r>
              <a:rPr sz="2400" b="1" spc="5" dirty="0">
                <a:latin typeface="Times New Roman" panose="02020603050405020304"/>
                <a:cs typeface="Times New Roman" panose="02020603050405020304"/>
              </a:rPr>
              <a:t>R</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+T</a:t>
            </a:r>
            <a:r>
              <a:rPr sz="2400" b="1" spc="5" dirty="0">
                <a:solidFill>
                  <a:srgbClr val="0000FF"/>
                </a:solidFill>
                <a:latin typeface="Times New Roman" panose="02020603050405020304"/>
                <a:cs typeface="Times New Roman" panose="02020603050405020304"/>
              </a:rPr>
              <a:t>M</a:t>
            </a:r>
            <a:r>
              <a:rPr sz="2400" b="1" spc="5" dirty="0">
                <a:latin typeface="Times New Roman" panose="02020603050405020304"/>
                <a:cs typeface="Times New Roman" panose="02020603050405020304"/>
              </a:rPr>
              <a:t>R </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a:t>
            </a:r>
            <a:r>
              <a:rPr sz="2400" b="1" spc="-5" dirty="0">
                <a:solidFill>
                  <a:srgbClr val="FF3300"/>
                </a:solidFill>
                <a:latin typeface="Times New Roman" panose="02020603050405020304"/>
                <a:cs typeface="Times New Roman" panose="02020603050405020304"/>
              </a:rPr>
              <a:t>N</a:t>
            </a:r>
            <a:r>
              <a:rPr sz="2400" b="1" spc="-5" dirty="0">
                <a:latin typeface="Times New Roman" panose="02020603050405020304"/>
                <a:cs typeface="Times New Roman" panose="02020603050405020304"/>
              </a:rPr>
              <a:t>R </a:t>
            </a:r>
            <a:r>
              <a:rPr sz="2400" b="1" dirty="0">
                <a:latin typeface="Times New Roman" panose="02020603050405020304"/>
                <a:cs typeface="Times New Roman" panose="02020603050405020304"/>
              </a:rPr>
              <a:t>| </a:t>
            </a:r>
            <a:r>
              <a:rPr sz="3525" b="1" i="1" spc="30" baseline="1000" dirty="0">
                <a:latin typeface="Symbol" panose="05050102010706020507"/>
                <a:cs typeface="Symbol" panose="05050102010706020507"/>
              </a:rPr>
              <a:t></a:t>
            </a:r>
            <a:r>
              <a:rPr sz="3525" b="1" i="1" spc="30" baseline="100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num </a:t>
            </a:r>
            <a:r>
              <a:rPr sz="2400" b="1" spc="-5" dirty="0">
                <a:latin typeface="Times New Roman" panose="02020603050405020304"/>
                <a:cs typeface="Times New Roman" panose="02020603050405020304"/>
              </a:rPr>
              <a:t>{print(num.val)}  </a:t>
            </a:r>
            <a:r>
              <a:rPr sz="2400" b="1" spc="20" dirty="0">
                <a:latin typeface="Times New Roman" panose="02020603050405020304"/>
                <a:cs typeface="Times New Roman" panose="02020603050405020304"/>
              </a:rPr>
              <a:t>M</a:t>
            </a:r>
            <a:r>
              <a:rPr sz="3525" b="1" i="1" spc="30" baseline="1000" dirty="0">
                <a:latin typeface="Symbol" panose="05050102010706020507"/>
                <a:cs typeface="Symbol" panose="05050102010706020507"/>
              </a:rPr>
              <a:t></a:t>
            </a:r>
            <a:r>
              <a:rPr sz="3525" b="1" i="1" spc="-7" baseline="1000" dirty="0">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{print(</a:t>
            </a:r>
            <a:r>
              <a:rPr sz="3525" b="1" i="1"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a:t>
            </a:r>
            <a:r>
              <a:rPr sz="3525" b="1" i="1"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469900">
              <a:lnSpc>
                <a:spcPct val="100000"/>
              </a:lnSpc>
              <a:spcBef>
                <a:spcPts val="525"/>
              </a:spcBef>
            </a:pPr>
            <a:r>
              <a:rPr sz="2400" b="1" spc="20" dirty="0">
                <a:latin typeface="Times New Roman" panose="02020603050405020304"/>
                <a:cs typeface="Times New Roman" panose="02020603050405020304"/>
              </a:rPr>
              <a:t>N</a:t>
            </a:r>
            <a:r>
              <a:rPr sz="3525" b="1" i="1" spc="30" baseline="1000" dirty="0">
                <a:latin typeface="Symbol" panose="05050102010706020507"/>
                <a:cs typeface="Symbol" panose="05050102010706020507"/>
              </a:rPr>
              <a:t></a:t>
            </a:r>
            <a:r>
              <a:rPr sz="3525" b="1" i="1" spc="-97" baseline="1000" dirty="0">
                <a:latin typeface="Times New Roman" panose="02020603050405020304"/>
                <a:cs typeface="Times New Roman" panose="02020603050405020304"/>
              </a:rPr>
              <a:t> </a:t>
            </a:r>
            <a:r>
              <a:rPr sz="2400" b="1" dirty="0">
                <a:solidFill>
                  <a:srgbClr val="FF3300"/>
                </a:solidFill>
                <a:latin typeface="Times New Roman" panose="02020603050405020304"/>
                <a:cs typeface="Times New Roman" panose="02020603050405020304"/>
              </a:rPr>
              <a:t>{print(</a:t>
            </a:r>
            <a:r>
              <a:rPr sz="3525" b="1" i="1" baseline="1000" dirty="0">
                <a:solidFill>
                  <a:srgbClr val="FF3300"/>
                </a:solidFill>
                <a:latin typeface="Symbol" panose="05050102010706020507"/>
                <a:cs typeface="Symbol" panose="05050102010706020507"/>
              </a:rPr>
              <a:t></a:t>
            </a:r>
            <a:r>
              <a:rPr sz="2400" b="1" dirty="0">
                <a:solidFill>
                  <a:srgbClr val="FF3300"/>
                </a:solidFill>
                <a:latin typeface="Times New Roman" panose="02020603050405020304"/>
                <a:cs typeface="Times New Roman" panose="02020603050405020304"/>
              </a:rPr>
              <a:t>-</a:t>
            </a:r>
            <a:r>
              <a:rPr sz="3525" b="1" i="1" baseline="1000" dirty="0">
                <a:solidFill>
                  <a:srgbClr val="FF3300"/>
                </a:solidFill>
                <a:latin typeface="Symbol" panose="05050102010706020507"/>
                <a:cs typeface="Symbol" panose="05050102010706020507"/>
              </a:rPr>
              <a:t></a:t>
            </a:r>
            <a:r>
              <a:rPr sz="2400" b="1" dirty="0">
                <a:solidFill>
                  <a:srgbClr val="FF3300"/>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5445779" y="3987771"/>
            <a:ext cx="2687955" cy="294640"/>
          </a:xfrm>
          <a:prstGeom prst="rect">
            <a:avLst/>
          </a:prstGeom>
        </p:spPr>
        <p:txBody>
          <a:bodyPr vert="horz" wrap="square" lIns="0" tIns="14605" rIns="0" bIns="0" rtlCol="0">
            <a:spAutoFit/>
          </a:bodyPr>
          <a:lstStyle/>
          <a:p>
            <a:pPr marL="12700">
              <a:lnSpc>
                <a:spcPct val="100000"/>
              </a:lnSpc>
              <a:spcBef>
                <a:spcPts val="115"/>
              </a:spcBef>
              <a:tabLst>
                <a:tab pos="707390" algn="l"/>
                <a:tab pos="1170940" algn="l"/>
                <a:tab pos="2560320" algn="l"/>
              </a:tabLst>
            </a:pPr>
            <a:r>
              <a:rPr sz="1750" b="1" spc="15" dirty="0">
                <a:latin typeface="宋体" panose="02010600030101010101" pitchFamily="2" charset="-122"/>
                <a:cs typeface="宋体" panose="02010600030101010101" pitchFamily="2" charset="-122"/>
              </a:rPr>
              <a:t>-</a:t>
            </a:r>
            <a:r>
              <a:rPr sz="1750" b="1" spc="15"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T</a:t>
            </a:r>
            <a:r>
              <a:rPr sz="1750" b="1" spc="15" dirty="0">
                <a:latin typeface="宋体" panose="02010600030101010101" pitchFamily="2" charset="-122"/>
                <a:cs typeface="宋体" panose="02010600030101010101" pitchFamily="2" charset="-122"/>
              </a:rPr>
              <a:t>	</a:t>
            </a:r>
            <a:r>
              <a:rPr sz="1750" b="1" spc="25" dirty="0">
                <a:latin typeface="宋体" panose="02010600030101010101" pitchFamily="2" charset="-122"/>
                <a:cs typeface="宋体" panose="02010600030101010101" pitchFamily="2" charset="-122"/>
              </a:rPr>
              <a:t>print(</a:t>
            </a:r>
            <a:r>
              <a:rPr sz="1750" b="1" i="1" spc="15" dirty="0">
                <a:latin typeface="Symbol" panose="05050102010706020507"/>
                <a:cs typeface="Symbol" panose="05050102010706020507"/>
              </a:rPr>
              <a:t></a:t>
            </a:r>
            <a:r>
              <a:rPr sz="1750" b="1" spc="25" dirty="0">
                <a:latin typeface="宋体" panose="02010600030101010101" pitchFamily="2" charset="-122"/>
                <a:cs typeface="宋体" panose="02010600030101010101" pitchFamily="2" charset="-122"/>
              </a:rPr>
              <a:t>-</a:t>
            </a:r>
            <a:r>
              <a:rPr sz="1750" b="1" i="1" spc="15" dirty="0">
                <a:latin typeface="Symbol" panose="05050102010706020507"/>
                <a:cs typeface="Symbol" panose="05050102010706020507"/>
              </a:rPr>
              <a:t></a:t>
            </a:r>
            <a:r>
              <a:rPr sz="1750" b="1" spc="15" dirty="0">
                <a:latin typeface="宋体" panose="02010600030101010101" pitchFamily="2" charset="-122"/>
                <a:cs typeface="宋体" panose="02010600030101010101" pitchFamily="2" charset="-122"/>
              </a:rPr>
              <a:t>)</a:t>
            </a:r>
            <a:r>
              <a:rPr sz="1750" b="1"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R</a:t>
            </a:r>
            <a:endParaRPr sz="1750">
              <a:latin typeface="宋体" panose="02010600030101010101" pitchFamily="2" charset="-122"/>
              <a:cs typeface="宋体" panose="02010600030101010101" pitchFamily="2" charset="-122"/>
            </a:endParaRPr>
          </a:p>
        </p:txBody>
      </p:sp>
      <p:sp>
        <p:nvSpPr>
          <p:cNvPr id="5" name="object 5"/>
          <p:cNvSpPr txBox="1"/>
          <p:nvPr/>
        </p:nvSpPr>
        <p:spPr>
          <a:xfrm>
            <a:off x="3012141" y="3987771"/>
            <a:ext cx="2227580" cy="572135"/>
          </a:xfrm>
          <a:prstGeom prst="rect">
            <a:avLst/>
          </a:prstGeom>
        </p:spPr>
        <p:txBody>
          <a:bodyPr vert="horz" wrap="square" lIns="0" tIns="14605" rIns="0" bIns="0" rtlCol="0">
            <a:spAutoFit/>
          </a:bodyPr>
          <a:lstStyle/>
          <a:p>
            <a:pPr marL="12700">
              <a:lnSpc>
                <a:spcPct val="100000"/>
              </a:lnSpc>
              <a:spcBef>
                <a:spcPts val="115"/>
              </a:spcBef>
              <a:tabLst>
                <a:tab pos="591820" algn="l"/>
              </a:tabLst>
            </a:pPr>
            <a:r>
              <a:rPr sz="1750" b="1" spc="20" dirty="0">
                <a:latin typeface="宋体" panose="02010600030101010101" pitchFamily="2" charset="-122"/>
                <a:cs typeface="宋体" panose="02010600030101010101" pitchFamily="2" charset="-122"/>
              </a:rPr>
              <a:t>num	</a:t>
            </a:r>
            <a:r>
              <a:rPr sz="1750" b="1" spc="25" dirty="0">
                <a:latin typeface="宋体" panose="02010600030101010101" pitchFamily="2" charset="-122"/>
                <a:cs typeface="宋体" panose="02010600030101010101" pitchFamily="2" charset="-122"/>
              </a:rPr>
              <a:t>print(num.val)</a:t>
            </a:r>
            <a:endParaRPr sz="1750">
              <a:latin typeface="宋体" panose="02010600030101010101" pitchFamily="2" charset="-122"/>
              <a:cs typeface="宋体" panose="02010600030101010101" pitchFamily="2" charset="-122"/>
            </a:endParaRPr>
          </a:p>
          <a:p>
            <a:pPr marL="1518920">
              <a:lnSpc>
                <a:spcPct val="100000"/>
              </a:lnSpc>
              <a:spcBef>
                <a:spcPts val="80"/>
              </a:spcBef>
            </a:pPr>
            <a:r>
              <a:rPr sz="1750" b="1" spc="15" dirty="0">
                <a:latin typeface="宋体" panose="02010600030101010101" pitchFamily="2" charset="-122"/>
                <a:cs typeface="宋体" panose="02010600030101010101" pitchFamily="2" charset="-122"/>
              </a:rPr>
              <a:t>4</a:t>
            </a:r>
            <a:endParaRPr sz="1750">
              <a:latin typeface="宋体" panose="02010600030101010101" pitchFamily="2" charset="-122"/>
              <a:cs typeface="宋体" panose="02010600030101010101" pitchFamily="2" charset="-122"/>
            </a:endParaRPr>
          </a:p>
        </p:txBody>
      </p:sp>
      <p:sp>
        <p:nvSpPr>
          <p:cNvPr id="6" name="object 6"/>
          <p:cNvSpPr txBox="1"/>
          <p:nvPr/>
        </p:nvSpPr>
        <p:spPr>
          <a:xfrm>
            <a:off x="3894664" y="3064227"/>
            <a:ext cx="1529080" cy="294640"/>
          </a:xfrm>
          <a:prstGeom prst="rect">
            <a:avLst/>
          </a:prstGeom>
        </p:spPr>
        <p:txBody>
          <a:bodyPr vert="horz" wrap="square" lIns="0" tIns="14605" rIns="0" bIns="0" rtlCol="0">
            <a:spAutoFit/>
          </a:bodyPr>
          <a:lstStyle/>
          <a:p>
            <a:pPr marL="12700">
              <a:lnSpc>
                <a:spcPct val="100000"/>
              </a:lnSpc>
              <a:spcBef>
                <a:spcPts val="115"/>
              </a:spcBef>
              <a:tabLst>
                <a:tab pos="475615" algn="l"/>
              </a:tabLst>
            </a:pPr>
            <a:r>
              <a:rPr sz="1750" b="1" spc="15" dirty="0">
                <a:latin typeface="宋体" panose="02010600030101010101" pitchFamily="2" charset="-122"/>
                <a:cs typeface="宋体" panose="02010600030101010101" pitchFamily="2" charset="-122"/>
              </a:rPr>
              <a:t>T	</a:t>
            </a:r>
            <a:r>
              <a:rPr sz="1750" b="1" spc="20" dirty="0">
                <a:latin typeface="宋体" panose="02010600030101010101" pitchFamily="2" charset="-122"/>
                <a:cs typeface="宋体" panose="02010600030101010101" pitchFamily="2" charset="-122"/>
              </a:rPr>
              <a:t>print(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p:txBody>
      </p:sp>
      <p:sp>
        <p:nvSpPr>
          <p:cNvPr id="7" name="object 7"/>
          <p:cNvSpPr txBox="1"/>
          <p:nvPr/>
        </p:nvSpPr>
        <p:spPr>
          <a:xfrm>
            <a:off x="5979052" y="3064227"/>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R</a:t>
            </a:r>
            <a:endParaRPr sz="1750">
              <a:latin typeface="宋体" panose="02010600030101010101" pitchFamily="2" charset="-122"/>
              <a:cs typeface="宋体" panose="02010600030101010101" pitchFamily="2" charset="-122"/>
            </a:endParaRPr>
          </a:p>
        </p:txBody>
      </p:sp>
      <p:sp>
        <p:nvSpPr>
          <p:cNvPr id="8" name="object 8"/>
          <p:cNvSpPr txBox="1"/>
          <p:nvPr/>
        </p:nvSpPr>
        <p:spPr>
          <a:xfrm>
            <a:off x="881589" y="3064227"/>
            <a:ext cx="2573655" cy="572135"/>
          </a:xfrm>
          <a:prstGeom prst="rect">
            <a:avLst/>
          </a:prstGeom>
        </p:spPr>
        <p:txBody>
          <a:bodyPr vert="horz" wrap="square" lIns="0" tIns="14605" rIns="0" bIns="0" rtlCol="0">
            <a:spAutoFit/>
          </a:bodyPr>
          <a:lstStyle/>
          <a:p>
            <a:pPr algn="ctr">
              <a:lnSpc>
                <a:spcPct val="100000"/>
              </a:lnSpc>
              <a:spcBef>
                <a:spcPts val="115"/>
              </a:spcBef>
              <a:tabLst>
                <a:tab pos="579120" algn="l"/>
                <a:tab pos="2433320" algn="l"/>
              </a:tabLst>
            </a:pPr>
            <a:r>
              <a:rPr sz="1750" b="1" spc="25" dirty="0">
                <a:latin typeface="宋体" panose="02010600030101010101" pitchFamily="2" charset="-122"/>
                <a:cs typeface="宋体" panose="02010600030101010101" pitchFamily="2" charset="-122"/>
              </a:rPr>
              <a:t>nu</a:t>
            </a:r>
            <a:r>
              <a:rPr sz="1750" b="1" spc="15" dirty="0">
                <a:latin typeface="宋体" panose="02010600030101010101" pitchFamily="2" charset="-122"/>
                <a:cs typeface="宋体" panose="02010600030101010101" pitchFamily="2" charset="-122"/>
              </a:rPr>
              <a:t>m</a:t>
            </a:r>
            <a:r>
              <a:rPr sz="1750" b="1" dirty="0">
                <a:latin typeface="宋体" panose="02010600030101010101" pitchFamily="2" charset="-122"/>
                <a:cs typeface="宋体" panose="02010600030101010101" pitchFamily="2" charset="-122"/>
              </a:rPr>
              <a:t>	</a:t>
            </a:r>
            <a:r>
              <a:rPr sz="1750" b="1" spc="25" dirty="0">
                <a:latin typeface="宋体" panose="02010600030101010101" pitchFamily="2" charset="-122"/>
                <a:cs typeface="宋体" panose="02010600030101010101" pitchFamily="2" charset="-122"/>
              </a:rPr>
              <a:t>print(num.val</a:t>
            </a:r>
            <a:r>
              <a:rPr sz="1750" b="1" spc="15" dirty="0">
                <a:latin typeface="宋体" panose="02010600030101010101" pitchFamily="2" charset="-122"/>
                <a:cs typeface="宋体" panose="02010600030101010101" pitchFamily="2" charset="-122"/>
              </a:rPr>
              <a:t>)</a:t>
            </a:r>
            <a:r>
              <a:rPr sz="1750" b="1"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a:p>
            <a:pPr marL="347345" algn="ctr">
              <a:lnSpc>
                <a:spcPct val="100000"/>
              </a:lnSpc>
              <a:spcBef>
                <a:spcPts val="80"/>
              </a:spcBef>
            </a:pPr>
            <a:r>
              <a:rPr sz="1750" b="1" spc="15" dirty="0">
                <a:latin typeface="宋体" panose="02010600030101010101" pitchFamily="2" charset="-122"/>
                <a:cs typeface="宋体" panose="02010600030101010101" pitchFamily="2" charset="-122"/>
              </a:rPr>
              <a:t>3</a:t>
            </a:r>
            <a:endParaRPr sz="1750">
              <a:latin typeface="宋体" panose="02010600030101010101" pitchFamily="2" charset="-122"/>
              <a:cs typeface="宋体" panose="02010600030101010101" pitchFamily="2" charset="-122"/>
            </a:endParaRPr>
          </a:p>
        </p:txBody>
      </p:sp>
      <p:sp>
        <p:nvSpPr>
          <p:cNvPr id="9" name="object 9"/>
          <p:cNvSpPr/>
          <p:nvPr/>
        </p:nvSpPr>
        <p:spPr>
          <a:xfrm>
            <a:off x="1979212" y="1938948"/>
            <a:ext cx="614680" cy="319405"/>
          </a:xfrm>
          <a:custGeom>
            <a:avLst/>
            <a:gdLst/>
            <a:ahLst/>
            <a:cxnLst/>
            <a:rect l="l" t="t" r="r" b="b"/>
            <a:pathLst>
              <a:path w="614680" h="319405">
                <a:moveTo>
                  <a:pt x="614620" y="0"/>
                </a:moveTo>
                <a:lnTo>
                  <a:pt x="0" y="319068"/>
                </a:lnTo>
              </a:path>
            </a:pathLst>
          </a:custGeom>
          <a:ln w="12700">
            <a:solidFill>
              <a:srgbClr val="000000"/>
            </a:solidFill>
          </a:ln>
        </p:spPr>
        <p:txBody>
          <a:bodyPr wrap="square" lIns="0" tIns="0" rIns="0" bIns="0" rtlCol="0"/>
          <a:lstStyle/>
          <a:p/>
        </p:txBody>
      </p:sp>
      <p:sp>
        <p:nvSpPr>
          <p:cNvPr id="10" name="object 10"/>
          <p:cNvSpPr/>
          <p:nvPr/>
        </p:nvSpPr>
        <p:spPr>
          <a:xfrm>
            <a:off x="2729009" y="1938948"/>
            <a:ext cx="989965" cy="319405"/>
          </a:xfrm>
          <a:custGeom>
            <a:avLst/>
            <a:gdLst/>
            <a:ahLst/>
            <a:cxnLst/>
            <a:rect l="l" t="t" r="r" b="b"/>
            <a:pathLst>
              <a:path w="989964" h="319405">
                <a:moveTo>
                  <a:pt x="0" y="0"/>
                </a:moveTo>
                <a:lnTo>
                  <a:pt x="989902" y="319068"/>
                </a:lnTo>
              </a:path>
            </a:pathLst>
          </a:custGeom>
          <a:ln w="12700">
            <a:solidFill>
              <a:srgbClr val="000000"/>
            </a:solidFill>
          </a:ln>
        </p:spPr>
        <p:txBody>
          <a:bodyPr wrap="square" lIns="0" tIns="0" rIns="0" bIns="0" rtlCol="0"/>
          <a:lstStyle/>
          <a:p/>
        </p:txBody>
      </p:sp>
      <p:sp>
        <p:nvSpPr>
          <p:cNvPr id="11" name="object 11"/>
          <p:cNvSpPr/>
          <p:nvPr/>
        </p:nvSpPr>
        <p:spPr>
          <a:xfrm>
            <a:off x="1120095" y="2555836"/>
            <a:ext cx="734695" cy="543560"/>
          </a:xfrm>
          <a:custGeom>
            <a:avLst/>
            <a:gdLst/>
            <a:ahLst/>
            <a:cxnLst/>
            <a:rect l="l" t="t" r="r" b="b"/>
            <a:pathLst>
              <a:path w="734694" h="543560">
                <a:moveTo>
                  <a:pt x="734187" y="0"/>
                </a:moveTo>
                <a:lnTo>
                  <a:pt x="0" y="543165"/>
                </a:lnTo>
              </a:path>
            </a:pathLst>
          </a:custGeom>
          <a:ln w="12700">
            <a:solidFill>
              <a:srgbClr val="000000"/>
            </a:solidFill>
          </a:ln>
        </p:spPr>
        <p:txBody>
          <a:bodyPr wrap="square" lIns="0" tIns="0" rIns="0" bIns="0" rtlCol="0"/>
          <a:lstStyle/>
          <a:p/>
        </p:txBody>
      </p:sp>
      <p:sp>
        <p:nvSpPr>
          <p:cNvPr id="12" name="object 12"/>
          <p:cNvSpPr/>
          <p:nvPr/>
        </p:nvSpPr>
        <p:spPr>
          <a:xfrm>
            <a:off x="1989537" y="2555836"/>
            <a:ext cx="205740" cy="525145"/>
          </a:xfrm>
          <a:custGeom>
            <a:avLst/>
            <a:gdLst/>
            <a:ahLst/>
            <a:cxnLst/>
            <a:rect l="l" t="t" r="r" b="b"/>
            <a:pathLst>
              <a:path w="205739" h="525144">
                <a:moveTo>
                  <a:pt x="0" y="0"/>
                </a:moveTo>
                <a:lnTo>
                  <a:pt x="205740" y="524588"/>
                </a:lnTo>
              </a:path>
            </a:pathLst>
          </a:custGeom>
          <a:ln w="12700">
            <a:solidFill>
              <a:srgbClr val="000000"/>
            </a:solidFill>
          </a:ln>
        </p:spPr>
        <p:txBody>
          <a:bodyPr wrap="square" lIns="0" tIns="0" rIns="0" bIns="0" rtlCol="0"/>
          <a:lstStyle/>
          <a:p/>
        </p:txBody>
      </p:sp>
      <p:sp>
        <p:nvSpPr>
          <p:cNvPr id="13" name="object 13"/>
          <p:cNvSpPr/>
          <p:nvPr/>
        </p:nvSpPr>
        <p:spPr>
          <a:xfrm>
            <a:off x="3472389" y="2611768"/>
            <a:ext cx="359410" cy="450215"/>
          </a:xfrm>
          <a:custGeom>
            <a:avLst/>
            <a:gdLst/>
            <a:ahLst/>
            <a:cxnLst/>
            <a:rect l="l" t="t" r="r" b="b"/>
            <a:pathLst>
              <a:path w="359410" h="450214">
                <a:moveTo>
                  <a:pt x="358902" y="0"/>
                </a:moveTo>
                <a:lnTo>
                  <a:pt x="0" y="449878"/>
                </a:lnTo>
              </a:path>
            </a:pathLst>
          </a:custGeom>
          <a:ln w="12700">
            <a:solidFill>
              <a:srgbClr val="000000"/>
            </a:solidFill>
          </a:ln>
        </p:spPr>
        <p:txBody>
          <a:bodyPr wrap="square" lIns="0" tIns="0" rIns="0" bIns="0" rtlCol="0"/>
          <a:lstStyle/>
          <a:p/>
        </p:txBody>
      </p:sp>
      <p:sp>
        <p:nvSpPr>
          <p:cNvPr id="14" name="object 14"/>
          <p:cNvSpPr/>
          <p:nvPr/>
        </p:nvSpPr>
        <p:spPr>
          <a:xfrm>
            <a:off x="3898347" y="2611768"/>
            <a:ext cx="69850" cy="450215"/>
          </a:xfrm>
          <a:custGeom>
            <a:avLst/>
            <a:gdLst/>
            <a:ahLst/>
            <a:cxnLst/>
            <a:rect l="l" t="t" r="r" b="b"/>
            <a:pathLst>
              <a:path w="69850" h="450214">
                <a:moveTo>
                  <a:pt x="0" y="0"/>
                </a:moveTo>
                <a:lnTo>
                  <a:pt x="69342" y="449878"/>
                </a:lnTo>
              </a:path>
            </a:pathLst>
          </a:custGeom>
          <a:ln w="12700">
            <a:solidFill>
              <a:srgbClr val="000000"/>
            </a:solidFill>
          </a:ln>
        </p:spPr>
        <p:txBody>
          <a:bodyPr wrap="square" lIns="0" tIns="0" rIns="0" bIns="0" rtlCol="0"/>
          <a:lstStyle/>
          <a:p/>
        </p:txBody>
      </p:sp>
      <p:sp>
        <p:nvSpPr>
          <p:cNvPr id="15" name="object 15"/>
          <p:cNvSpPr/>
          <p:nvPr/>
        </p:nvSpPr>
        <p:spPr>
          <a:xfrm>
            <a:off x="3983691" y="2593192"/>
            <a:ext cx="785495" cy="506095"/>
          </a:xfrm>
          <a:custGeom>
            <a:avLst/>
            <a:gdLst/>
            <a:ahLst/>
            <a:cxnLst/>
            <a:rect l="l" t="t" r="r" b="b"/>
            <a:pathLst>
              <a:path w="785495" h="506094">
                <a:moveTo>
                  <a:pt x="0" y="0"/>
                </a:moveTo>
                <a:lnTo>
                  <a:pt x="785241" y="505809"/>
                </a:lnTo>
              </a:path>
            </a:pathLst>
          </a:custGeom>
          <a:ln w="12700">
            <a:solidFill>
              <a:srgbClr val="000000"/>
            </a:solidFill>
          </a:ln>
        </p:spPr>
        <p:txBody>
          <a:bodyPr wrap="square" lIns="0" tIns="0" rIns="0" bIns="0" rtlCol="0"/>
          <a:lstStyle/>
          <a:p/>
        </p:txBody>
      </p:sp>
      <p:sp>
        <p:nvSpPr>
          <p:cNvPr id="16" name="object 16"/>
          <p:cNvSpPr/>
          <p:nvPr/>
        </p:nvSpPr>
        <p:spPr>
          <a:xfrm>
            <a:off x="4102944" y="2555836"/>
            <a:ext cx="1757045" cy="525145"/>
          </a:xfrm>
          <a:custGeom>
            <a:avLst/>
            <a:gdLst/>
            <a:ahLst/>
            <a:cxnLst/>
            <a:rect l="l" t="t" r="r" b="b"/>
            <a:pathLst>
              <a:path w="1757045" h="525144">
                <a:moveTo>
                  <a:pt x="0" y="0"/>
                </a:moveTo>
                <a:lnTo>
                  <a:pt x="1756791" y="524588"/>
                </a:lnTo>
              </a:path>
            </a:pathLst>
          </a:custGeom>
          <a:ln w="12700">
            <a:solidFill>
              <a:srgbClr val="000000"/>
            </a:solidFill>
          </a:ln>
        </p:spPr>
        <p:txBody>
          <a:bodyPr wrap="square" lIns="0" tIns="0" rIns="0" bIns="0" rtlCol="0"/>
          <a:lstStyle/>
          <a:p/>
        </p:txBody>
      </p:sp>
      <p:sp>
        <p:nvSpPr>
          <p:cNvPr id="17" name="object 17"/>
          <p:cNvSpPr/>
          <p:nvPr/>
        </p:nvSpPr>
        <p:spPr>
          <a:xfrm>
            <a:off x="3243789" y="3442872"/>
            <a:ext cx="734695" cy="543560"/>
          </a:xfrm>
          <a:custGeom>
            <a:avLst/>
            <a:gdLst/>
            <a:ahLst/>
            <a:cxnLst/>
            <a:rect l="l" t="t" r="r" b="b"/>
            <a:pathLst>
              <a:path w="734695" h="543560">
                <a:moveTo>
                  <a:pt x="734187" y="0"/>
                </a:moveTo>
                <a:lnTo>
                  <a:pt x="0" y="543366"/>
                </a:lnTo>
              </a:path>
            </a:pathLst>
          </a:custGeom>
          <a:ln w="12700">
            <a:solidFill>
              <a:srgbClr val="000000"/>
            </a:solidFill>
          </a:ln>
        </p:spPr>
        <p:txBody>
          <a:bodyPr wrap="square" lIns="0" tIns="0" rIns="0" bIns="0" rtlCol="0"/>
          <a:lstStyle/>
          <a:p/>
        </p:txBody>
      </p:sp>
      <p:sp>
        <p:nvSpPr>
          <p:cNvPr id="18" name="object 18"/>
          <p:cNvSpPr/>
          <p:nvPr/>
        </p:nvSpPr>
        <p:spPr>
          <a:xfrm>
            <a:off x="4113231" y="3442872"/>
            <a:ext cx="205740" cy="525145"/>
          </a:xfrm>
          <a:custGeom>
            <a:avLst/>
            <a:gdLst/>
            <a:ahLst/>
            <a:cxnLst/>
            <a:rect l="l" t="t" r="r" b="b"/>
            <a:pathLst>
              <a:path w="205739" h="525145">
                <a:moveTo>
                  <a:pt x="0" y="0"/>
                </a:moveTo>
                <a:lnTo>
                  <a:pt x="205740" y="524790"/>
                </a:lnTo>
              </a:path>
            </a:pathLst>
          </a:custGeom>
          <a:ln w="12700">
            <a:solidFill>
              <a:srgbClr val="000000"/>
            </a:solidFill>
          </a:ln>
        </p:spPr>
        <p:txBody>
          <a:bodyPr wrap="square" lIns="0" tIns="0" rIns="0" bIns="0" rtlCol="0"/>
          <a:lstStyle/>
          <a:p/>
        </p:txBody>
      </p:sp>
      <p:sp>
        <p:nvSpPr>
          <p:cNvPr id="19" name="object 19"/>
          <p:cNvSpPr/>
          <p:nvPr/>
        </p:nvSpPr>
        <p:spPr>
          <a:xfrm>
            <a:off x="5596083" y="3499005"/>
            <a:ext cx="359410" cy="450215"/>
          </a:xfrm>
          <a:custGeom>
            <a:avLst/>
            <a:gdLst/>
            <a:ahLst/>
            <a:cxnLst/>
            <a:rect l="l" t="t" r="r" b="b"/>
            <a:pathLst>
              <a:path w="359410" h="450214">
                <a:moveTo>
                  <a:pt x="358902" y="0"/>
                </a:moveTo>
                <a:lnTo>
                  <a:pt x="0" y="449878"/>
                </a:lnTo>
              </a:path>
            </a:pathLst>
          </a:custGeom>
          <a:ln w="12700">
            <a:solidFill>
              <a:srgbClr val="000000"/>
            </a:solidFill>
          </a:ln>
        </p:spPr>
        <p:txBody>
          <a:bodyPr wrap="square" lIns="0" tIns="0" rIns="0" bIns="0" rtlCol="0"/>
          <a:lstStyle/>
          <a:p/>
        </p:txBody>
      </p:sp>
      <p:sp>
        <p:nvSpPr>
          <p:cNvPr id="20" name="object 20"/>
          <p:cNvSpPr/>
          <p:nvPr/>
        </p:nvSpPr>
        <p:spPr>
          <a:xfrm>
            <a:off x="6022041" y="3499005"/>
            <a:ext cx="69850" cy="450215"/>
          </a:xfrm>
          <a:custGeom>
            <a:avLst/>
            <a:gdLst/>
            <a:ahLst/>
            <a:cxnLst/>
            <a:rect l="l" t="t" r="r" b="b"/>
            <a:pathLst>
              <a:path w="69850" h="450214">
                <a:moveTo>
                  <a:pt x="0" y="0"/>
                </a:moveTo>
                <a:lnTo>
                  <a:pt x="69342" y="449878"/>
                </a:lnTo>
              </a:path>
            </a:pathLst>
          </a:custGeom>
          <a:ln w="12700">
            <a:solidFill>
              <a:srgbClr val="000000"/>
            </a:solidFill>
          </a:ln>
        </p:spPr>
        <p:txBody>
          <a:bodyPr wrap="square" lIns="0" tIns="0" rIns="0" bIns="0" rtlCol="0"/>
          <a:lstStyle/>
          <a:p/>
        </p:txBody>
      </p:sp>
      <p:sp>
        <p:nvSpPr>
          <p:cNvPr id="21" name="object 21"/>
          <p:cNvSpPr/>
          <p:nvPr/>
        </p:nvSpPr>
        <p:spPr>
          <a:xfrm>
            <a:off x="6107385" y="3480428"/>
            <a:ext cx="785495" cy="506095"/>
          </a:xfrm>
          <a:custGeom>
            <a:avLst/>
            <a:gdLst/>
            <a:ahLst/>
            <a:cxnLst/>
            <a:rect l="l" t="t" r="r" b="b"/>
            <a:pathLst>
              <a:path w="785495" h="506095">
                <a:moveTo>
                  <a:pt x="0" y="0"/>
                </a:moveTo>
                <a:lnTo>
                  <a:pt x="785241" y="505809"/>
                </a:lnTo>
              </a:path>
            </a:pathLst>
          </a:custGeom>
          <a:ln w="12700">
            <a:solidFill>
              <a:srgbClr val="000000"/>
            </a:solidFill>
          </a:ln>
        </p:spPr>
        <p:txBody>
          <a:bodyPr wrap="square" lIns="0" tIns="0" rIns="0" bIns="0" rtlCol="0"/>
          <a:lstStyle/>
          <a:p/>
        </p:txBody>
      </p:sp>
      <p:sp>
        <p:nvSpPr>
          <p:cNvPr id="22" name="object 22"/>
          <p:cNvSpPr/>
          <p:nvPr/>
        </p:nvSpPr>
        <p:spPr>
          <a:xfrm>
            <a:off x="6226638" y="3442872"/>
            <a:ext cx="1757045" cy="525145"/>
          </a:xfrm>
          <a:custGeom>
            <a:avLst/>
            <a:gdLst/>
            <a:ahLst/>
            <a:cxnLst/>
            <a:rect l="l" t="t" r="r" b="b"/>
            <a:pathLst>
              <a:path w="1757045" h="525145">
                <a:moveTo>
                  <a:pt x="0" y="0"/>
                </a:moveTo>
                <a:lnTo>
                  <a:pt x="1756791" y="524790"/>
                </a:lnTo>
              </a:path>
            </a:pathLst>
          </a:custGeom>
          <a:ln w="12700">
            <a:solidFill>
              <a:srgbClr val="000000"/>
            </a:solidFill>
          </a:ln>
        </p:spPr>
        <p:txBody>
          <a:bodyPr wrap="square" lIns="0" tIns="0" rIns="0" bIns="0" rtlCol="0"/>
          <a:lstStyle/>
          <a:p/>
        </p:txBody>
      </p:sp>
      <p:sp>
        <p:nvSpPr>
          <p:cNvPr id="23" name="object 23"/>
          <p:cNvSpPr/>
          <p:nvPr/>
        </p:nvSpPr>
        <p:spPr>
          <a:xfrm>
            <a:off x="5374341" y="4366250"/>
            <a:ext cx="734695" cy="543560"/>
          </a:xfrm>
          <a:custGeom>
            <a:avLst/>
            <a:gdLst/>
            <a:ahLst/>
            <a:cxnLst/>
            <a:rect l="l" t="t" r="r" b="b"/>
            <a:pathLst>
              <a:path w="734695" h="543560">
                <a:moveTo>
                  <a:pt x="734187" y="0"/>
                </a:moveTo>
                <a:lnTo>
                  <a:pt x="0" y="543366"/>
                </a:lnTo>
              </a:path>
            </a:pathLst>
          </a:custGeom>
          <a:ln w="12700">
            <a:solidFill>
              <a:srgbClr val="000000"/>
            </a:solidFill>
          </a:ln>
        </p:spPr>
        <p:txBody>
          <a:bodyPr wrap="square" lIns="0" tIns="0" rIns="0" bIns="0" rtlCol="0"/>
          <a:lstStyle/>
          <a:p/>
        </p:txBody>
      </p:sp>
      <p:sp>
        <p:nvSpPr>
          <p:cNvPr id="24" name="object 24"/>
          <p:cNvSpPr/>
          <p:nvPr/>
        </p:nvSpPr>
        <p:spPr>
          <a:xfrm>
            <a:off x="6243783" y="4366250"/>
            <a:ext cx="205740" cy="525145"/>
          </a:xfrm>
          <a:custGeom>
            <a:avLst/>
            <a:gdLst/>
            <a:ahLst/>
            <a:cxnLst/>
            <a:rect l="l" t="t" r="r" b="b"/>
            <a:pathLst>
              <a:path w="205739" h="525145">
                <a:moveTo>
                  <a:pt x="0" y="0"/>
                </a:moveTo>
                <a:lnTo>
                  <a:pt x="205740" y="524588"/>
                </a:lnTo>
              </a:path>
            </a:pathLst>
          </a:custGeom>
          <a:ln w="12700">
            <a:solidFill>
              <a:srgbClr val="000000"/>
            </a:solidFill>
          </a:ln>
        </p:spPr>
        <p:txBody>
          <a:bodyPr wrap="square" lIns="0" tIns="0" rIns="0" bIns="0" rtlCol="0"/>
          <a:lstStyle/>
          <a:p/>
        </p:txBody>
      </p:sp>
      <p:sp>
        <p:nvSpPr>
          <p:cNvPr id="25" name="object 25"/>
          <p:cNvSpPr/>
          <p:nvPr/>
        </p:nvSpPr>
        <p:spPr>
          <a:xfrm>
            <a:off x="8091252" y="4368876"/>
            <a:ext cx="1270" cy="525145"/>
          </a:xfrm>
          <a:custGeom>
            <a:avLst/>
            <a:gdLst/>
            <a:ahLst/>
            <a:cxnLst/>
            <a:rect l="l" t="t" r="r" b="b"/>
            <a:pathLst>
              <a:path w="1270" h="525145">
                <a:moveTo>
                  <a:pt x="0" y="0"/>
                </a:moveTo>
                <a:lnTo>
                  <a:pt x="1143" y="524588"/>
                </a:lnTo>
              </a:path>
            </a:pathLst>
          </a:custGeom>
          <a:ln w="12700">
            <a:solidFill>
              <a:srgbClr val="000000"/>
            </a:solidFill>
          </a:ln>
        </p:spPr>
        <p:txBody>
          <a:bodyPr wrap="square" lIns="0" tIns="0" rIns="0" bIns="0" rtlCol="0"/>
          <a:lstStyle/>
          <a:p/>
        </p:txBody>
      </p:sp>
      <p:sp>
        <p:nvSpPr>
          <p:cNvPr id="26" name="object 26"/>
          <p:cNvSpPr txBox="1"/>
          <p:nvPr/>
        </p:nvSpPr>
        <p:spPr>
          <a:xfrm>
            <a:off x="474027" y="4856451"/>
            <a:ext cx="8564245" cy="1949450"/>
          </a:xfrm>
          <a:prstGeom prst="rect">
            <a:avLst/>
          </a:prstGeom>
        </p:spPr>
        <p:txBody>
          <a:bodyPr vert="horz" wrap="square" lIns="0" tIns="14605" rIns="0" bIns="0" rtlCol="0">
            <a:spAutoFit/>
          </a:bodyPr>
          <a:lstStyle/>
          <a:p>
            <a:pPr marL="4674235">
              <a:lnSpc>
                <a:spcPct val="100000"/>
              </a:lnSpc>
              <a:spcBef>
                <a:spcPts val="115"/>
              </a:spcBef>
              <a:tabLst>
                <a:tab pos="5253355" algn="l"/>
                <a:tab pos="7571105" algn="l"/>
              </a:tabLst>
            </a:pPr>
            <a:r>
              <a:rPr sz="1750" b="1" spc="20" dirty="0">
                <a:latin typeface="宋体" panose="02010600030101010101" pitchFamily="2" charset="-122"/>
                <a:cs typeface="宋体" panose="02010600030101010101" pitchFamily="2" charset="-122"/>
              </a:rPr>
              <a:t>num	</a:t>
            </a:r>
            <a:r>
              <a:rPr sz="1750" b="1" spc="25" dirty="0">
                <a:latin typeface="宋体" panose="02010600030101010101" pitchFamily="2" charset="-122"/>
                <a:cs typeface="宋体" panose="02010600030101010101" pitchFamily="2" charset="-122"/>
              </a:rPr>
              <a:t>print(num.val)	</a:t>
            </a:r>
            <a:r>
              <a:rPr sz="1750" b="1" i="1" spc="20" dirty="0">
                <a:latin typeface="Symbol" panose="05050102010706020507"/>
                <a:cs typeface="Symbol" panose="05050102010706020507"/>
              </a:rPr>
              <a:t></a:t>
            </a:r>
            <a:endParaRPr sz="1750">
              <a:latin typeface="Symbol" panose="05050102010706020507"/>
              <a:cs typeface="Symbol" panose="05050102010706020507"/>
            </a:endParaRPr>
          </a:p>
          <a:p>
            <a:pPr marR="2260600" algn="r">
              <a:lnSpc>
                <a:spcPct val="100000"/>
              </a:lnSpc>
              <a:spcBef>
                <a:spcPts val="105"/>
              </a:spcBef>
            </a:pPr>
            <a:r>
              <a:rPr sz="1750" b="1" spc="15" dirty="0">
                <a:latin typeface="宋体" panose="02010600030101010101" pitchFamily="2" charset="-122"/>
                <a:cs typeface="宋体" panose="02010600030101010101" pitchFamily="2" charset="-122"/>
              </a:rPr>
              <a:t>5</a:t>
            </a:r>
            <a:endParaRPr sz="1750">
              <a:latin typeface="宋体" panose="02010600030101010101" pitchFamily="2" charset="-122"/>
              <a:cs typeface="宋体" panose="02010600030101010101" pitchFamily="2" charset="-122"/>
            </a:endParaRPr>
          </a:p>
          <a:p>
            <a:pPr marL="355600" indent="-342900">
              <a:lnSpc>
                <a:spcPct val="100000"/>
              </a:lnSpc>
              <a:spcBef>
                <a:spcPts val="195"/>
              </a:spcBef>
              <a:buClr>
                <a:srgbClr val="0000FF"/>
              </a:buClr>
              <a:buSzPct val="72000"/>
              <a:buFont typeface="Arial" panose="020B0604020202020204"/>
              <a:buChar char="■"/>
              <a:tabLst>
                <a:tab pos="354965" algn="l"/>
                <a:tab pos="355600" algn="l"/>
              </a:tabLst>
            </a:pPr>
            <a:r>
              <a:rPr sz="2925" b="1" spc="75" baseline="1000" dirty="0">
                <a:latin typeface="黑体" panose="02010609060101010101" charset="-122"/>
                <a:cs typeface="黑体" panose="02010609060101010101" charset="-122"/>
              </a:rPr>
              <a:t>深度优先的顺序进行遍历</a:t>
            </a:r>
            <a:endParaRPr sz="2925" baseline="1000">
              <a:latin typeface="黑体" panose="02010609060101010101" charset="-122"/>
              <a:cs typeface="黑体" panose="02010609060101010101" charset="-122"/>
            </a:endParaRPr>
          </a:p>
          <a:p>
            <a:pPr marL="355600" indent="-342900">
              <a:lnSpc>
                <a:spcPct val="100000"/>
              </a:lnSpc>
              <a:spcBef>
                <a:spcPts val="325"/>
              </a:spcBef>
              <a:buClr>
                <a:srgbClr val="0000FF"/>
              </a:buClr>
              <a:buSzPct val="70000"/>
              <a:buFont typeface="Arial" panose="020B0604020202020204"/>
              <a:buChar char="■"/>
              <a:tabLst>
                <a:tab pos="354965" algn="l"/>
                <a:tab pos="355600" algn="l"/>
              </a:tabLst>
            </a:pPr>
            <a:r>
              <a:rPr sz="2000" b="1" spc="-5" dirty="0">
                <a:latin typeface="Times New Roman" panose="02020603050405020304"/>
                <a:cs typeface="Times New Roman" panose="02020603050405020304"/>
              </a:rPr>
              <a:t>print(num1.val) print(num2.val) </a:t>
            </a:r>
            <a:r>
              <a:rPr sz="2000" b="1" dirty="0">
                <a:latin typeface="Times New Roman" panose="02020603050405020304"/>
                <a:cs typeface="Times New Roman" panose="02020603050405020304"/>
              </a:rPr>
              <a:t>print(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print(num3.val)</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print(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355600" indent="-342900">
              <a:lnSpc>
                <a:spcPct val="100000"/>
              </a:lnSpc>
              <a:spcBef>
                <a:spcPts val="650"/>
              </a:spcBef>
              <a:buClr>
                <a:srgbClr val="0000FF"/>
              </a:buClr>
              <a:buSzPct val="72000"/>
              <a:buFont typeface="Arial" panose="020B0604020202020204"/>
              <a:buChar char="■"/>
              <a:tabLst>
                <a:tab pos="354965" algn="l"/>
                <a:tab pos="355600" algn="l"/>
              </a:tabLst>
            </a:pPr>
            <a:r>
              <a:rPr sz="2925" b="1" spc="75" baseline="1000" dirty="0">
                <a:latin typeface="黑体" panose="02010609060101010101" charset="-122"/>
                <a:cs typeface="黑体" panose="02010609060101010101" charset="-122"/>
              </a:rPr>
              <a:t>动作执行的结果是</a:t>
            </a:r>
            <a:r>
              <a:rPr sz="2925" b="1" spc="37" baseline="1000" dirty="0">
                <a:latin typeface="黑体" panose="02010609060101010101" charset="-122"/>
                <a:cs typeface="黑体" panose="02010609060101010101" charset="-122"/>
              </a:rPr>
              <a:t>：</a:t>
            </a:r>
            <a:r>
              <a:rPr sz="2925" b="1" spc="37" baseline="1000" dirty="0">
                <a:latin typeface="宋体" panose="02010600030101010101" pitchFamily="2" charset="-122"/>
                <a:cs typeface="宋体" panose="02010600030101010101" pitchFamily="2" charset="-122"/>
              </a:rPr>
              <a:t>34+5-</a:t>
            </a:r>
            <a:endParaRPr sz="2925" baseline="1000">
              <a:latin typeface="宋体" panose="02010600030101010101" pitchFamily="2" charset="-122"/>
              <a:cs typeface="宋体" panose="02010600030101010101" pitchFamily="2" charset="-122"/>
            </a:endParaRPr>
          </a:p>
          <a:p>
            <a:pPr marR="5080" algn="r">
              <a:lnSpc>
                <a:spcPct val="100000"/>
              </a:lnSpc>
              <a:spcBef>
                <a:spcPts val="895"/>
              </a:spcBef>
            </a:pPr>
            <a:r>
              <a:rPr sz="1400" dirty="0">
                <a:latin typeface="Times New Roman" panose="02020603050405020304"/>
                <a:cs typeface="Times New Roman" panose="02020603050405020304"/>
              </a:rPr>
              <a:t>72</a:t>
            </a:r>
            <a:endParaRPr sz="1400">
              <a:latin typeface="Times New Roman" panose="02020603050405020304"/>
              <a:cs typeface="Times New Roman" panose="02020603050405020304"/>
            </a:endParaRPr>
          </a:p>
        </p:txBody>
      </p:sp>
      <p:sp>
        <p:nvSpPr>
          <p:cNvPr id="27" name="object 27"/>
          <p:cNvSpPr txBox="1"/>
          <p:nvPr/>
        </p:nvSpPr>
        <p:spPr>
          <a:xfrm>
            <a:off x="916939" y="947192"/>
            <a:ext cx="4472305" cy="1579880"/>
          </a:xfrm>
          <a:prstGeom prst="rect">
            <a:avLst/>
          </a:prstGeom>
        </p:spPr>
        <p:txBody>
          <a:bodyPr vert="horz" wrap="square" lIns="0" tIns="179705" rIns="0" bIns="0" rtlCol="0">
            <a:spAutoFit/>
          </a:bodyPr>
          <a:lstStyle/>
          <a:p>
            <a:pPr marL="12700">
              <a:lnSpc>
                <a:spcPct val="100000"/>
              </a:lnSpc>
              <a:spcBef>
                <a:spcPts val="1415"/>
              </a:spcBef>
            </a:pPr>
            <a:r>
              <a:rPr sz="2350" b="1" spc="50" dirty="0">
                <a:latin typeface="黑体" panose="02010609060101010101" charset="-122"/>
                <a:cs typeface="黑体" panose="02010609060101010101" charset="-122"/>
              </a:rPr>
              <a:t>变换前，表达式</a:t>
            </a:r>
            <a:r>
              <a:rPr sz="2350" b="1" spc="25" dirty="0">
                <a:latin typeface="宋体" panose="02010600030101010101" pitchFamily="2" charset="-122"/>
                <a:cs typeface="宋体" panose="02010600030101010101" pitchFamily="2" charset="-122"/>
              </a:rPr>
              <a:t>3+4-5</a:t>
            </a:r>
            <a:r>
              <a:rPr sz="2350" b="1" spc="50" dirty="0">
                <a:latin typeface="黑体" panose="02010609060101010101" charset="-122"/>
                <a:cs typeface="黑体" panose="02010609060101010101" charset="-122"/>
              </a:rPr>
              <a:t>的分析树：</a:t>
            </a:r>
            <a:endParaRPr sz="2350">
              <a:latin typeface="黑体" panose="02010609060101010101" charset="-122"/>
              <a:cs typeface="黑体" panose="02010609060101010101" charset="-122"/>
            </a:endParaRPr>
          </a:p>
          <a:p>
            <a:pPr marR="972185" algn="ctr">
              <a:lnSpc>
                <a:spcPct val="100000"/>
              </a:lnSpc>
              <a:spcBef>
                <a:spcPts val="1005"/>
              </a:spcBef>
            </a:pPr>
            <a:r>
              <a:rPr sz="1750" b="1" spc="15" dirty="0">
                <a:latin typeface="宋体" panose="02010600030101010101" pitchFamily="2" charset="-122"/>
                <a:cs typeface="宋体" panose="02010600030101010101" pitchFamily="2" charset="-122"/>
              </a:rPr>
              <a:t>E</a:t>
            </a:r>
            <a:endParaRPr sz="1750">
              <a:latin typeface="宋体" panose="02010600030101010101" pitchFamily="2" charset="-122"/>
              <a:cs typeface="宋体" panose="02010600030101010101" pitchFamily="2" charset="-122"/>
            </a:endParaRPr>
          </a:p>
          <a:p>
            <a:pPr>
              <a:lnSpc>
                <a:spcPct val="100000"/>
              </a:lnSpc>
              <a:spcBef>
                <a:spcPts val="15"/>
              </a:spcBef>
            </a:pPr>
            <a:endParaRPr sz="2500">
              <a:latin typeface="Times New Roman" panose="02020603050405020304"/>
              <a:cs typeface="Times New Roman" panose="02020603050405020304"/>
            </a:endParaRPr>
          </a:p>
          <a:p>
            <a:pPr marL="972820">
              <a:lnSpc>
                <a:spcPct val="100000"/>
              </a:lnSpc>
              <a:tabLst>
                <a:tab pos="2942590" algn="l"/>
              </a:tabLst>
            </a:pPr>
            <a:r>
              <a:rPr sz="1750" b="1" spc="15" dirty="0">
                <a:latin typeface="宋体" panose="02010600030101010101" pitchFamily="2" charset="-122"/>
                <a:cs typeface="宋体" panose="02010600030101010101" pitchFamily="2" charset="-122"/>
              </a:rPr>
              <a:t>T	R</a:t>
            </a:r>
            <a:endParaRPr sz="1750">
              <a:latin typeface="宋体" panose="02010600030101010101" pitchFamily="2" charset="-122"/>
              <a:cs typeface="宋体" panose="02010600030101010101" pitchFamily="2" charset="-122"/>
            </a:endParaRPr>
          </a:p>
        </p:txBody>
      </p:sp>
      <p:sp>
        <p:nvSpPr>
          <p:cNvPr id="28" name="object 28"/>
          <p:cNvSpPr txBox="1">
            <a:spLocks noGrp="1"/>
          </p:cNvSpPr>
          <p:nvPr>
            <p:ph type="title"/>
          </p:nvPr>
        </p:nvSpPr>
        <p:spPr>
          <a:xfrm>
            <a:off x="383540" y="154093"/>
            <a:ext cx="7159625" cy="623570"/>
          </a:xfrm>
          <a:prstGeom prst="rect">
            <a:avLst/>
          </a:prstGeom>
        </p:spPr>
        <p:txBody>
          <a:bodyPr vert="horz" wrap="square" lIns="0" tIns="15240" rIns="0" bIns="0" rtlCol="0">
            <a:spAutoFit/>
          </a:bodyPr>
          <a:lstStyle/>
          <a:p>
            <a:pPr marL="12700">
              <a:lnSpc>
                <a:spcPct val="100000"/>
              </a:lnSpc>
              <a:spcBef>
                <a:spcPts val="120"/>
              </a:spcBef>
            </a:pPr>
            <a:r>
              <a:rPr sz="3900" spc="90" dirty="0"/>
              <a:t>变换前、后的翻译方案是等价的</a:t>
            </a:r>
            <a:endParaRPr sz="39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5898337" y="3753075"/>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T</a:t>
            </a:r>
            <a:endParaRPr sz="1750">
              <a:latin typeface="宋体" panose="02010600030101010101" pitchFamily="2" charset="-122"/>
              <a:cs typeface="宋体" panose="02010600030101010101" pitchFamily="2" charset="-122"/>
            </a:endParaRPr>
          </a:p>
        </p:txBody>
      </p:sp>
      <p:sp>
        <p:nvSpPr>
          <p:cNvPr id="5" name="object 5"/>
          <p:cNvSpPr txBox="1"/>
          <p:nvPr/>
        </p:nvSpPr>
        <p:spPr>
          <a:xfrm>
            <a:off x="7173099" y="3753075"/>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N</a:t>
            </a:r>
            <a:endParaRPr sz="1750">
              <a:latin typeface="宋体" panose="02010600030101010101" pitchFamily="2" charset="-122"/>
              <a:cs typeface="宋体" panose="02010600030101010101" pitchFamily="2" charset="-122"/>
            </a:endParaRPr>
          </a:p>
        </p:txBody>
      </p:sp>
      <p:sp>
        <p:nvSpPr>
          <p:cNvPr id="6" name="object 6"/>
          <p:cNvSpPr txBox="1"/>
          <p:nvPr/>
        </p:nvSpPr>
        <p:spPr>
          <a:xfrm>
            <a:off x="8447861" y="3753075"/>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R</a:t>
            </a:r>
            <a:endParaRPr sz="1750">
              <a:latin typeface="宋体" panose="02010600030101010101" pitchFamily="2" charset="-122"/>
              <a:cs typeface="宋体" panose="02010600030101010101" pitchFamily="2" charset="-122"/>
            </a:endParaRPr>
          </a:p>
        </p:txBody>
      </p:sp>
      <p:sp>
        <p:nvSpPr>
          <p:cNvPr id="7" name="object 7"/>
          <p:cNvSpPr txBox="1"/>
          <p:nvPr/>
        </p:nvSpPr>
        <p:spPr>
          <a:xfrm>
            <a:off x="1512074" y="3753075"/>
            <a:ext cx="3946525" cy="562610"/>
          </a:xfrm>
          <a:prstGeom prst="rect">
            <a:avLst/>
          </a:prstGeom>
        </p:spPr>
        <p:txBody>
          <a:bodyPr vert="horz" wrap="square" lIns="0" tIns="14605" rIns="0" bIns="0" rtlCol="0">
            <a:spAutoFit/>
          </a:bodyPr>
          <a:lstStyle/>
          <a:p>
            <a:pPr marL="12700">
              <a:lnSpc>
                <a:spcPct val="100000"/>
              </a:lnSpc>
              <a:spcBef>
                <a:spcPts val="115"/>
              </a:spcBef>
              <a:tabLst>
                <a:tab pos="591820" algn="l"/>
                <a:tab pos="2661920" algn="l"/>
              </a:tabLst>
            </a:pPr>
            <a:r>
              <a:rPr sz="1750" b="1" spc="20" dirty="0">
                <a:latin typeface="宋体" panose="02010600030101010101" pitchFamily="2" charset="-122"/>
                <a:cs typeface="宋体" panose="02010600030101010101" pitchFamily="2" charset="-122"/>
              </a:rPr>
              <a:t>Num	</a:t>
            </a:r>
            <a:r>
              <a:rPr sz="1750" b="1" spc="25" dirty="0">
                <a:latin typeface="宋体" panose="02010600030101010101" pitchFamily="2" charset="-122"/>
                <a:cs typeface="宋体" panose="02010600030101010101" pitchFamily="2" charset="-122"/>
              </a:rPr>
              <a:t>print(num.val)</a:t>
            </a:r>
            <a:r>
              <a:rPr sz="1750" b="1" spc="55" dirty="0">
                <a:latin typeface="宋体" panose="02010600030101010101" pitchFamily="2" charset="-122"/>
                <a:cs typeface="宋体" panose="02010600030101010101" pitchFamily="2" charset="-122"/>
              </a:rPr>
              <a:t> </a:t>
            </a:r>
            <a:r>
              <a:rPr sz="1750" b="1" i="1" spc="20" dirty="0">
                <a:latin typeface="Symbol" panose="05050102010706020507"/>
                <a:cs typeface="Symbol" panose="05050102010706020507"/>
              </a:rPr>
              <a:t></a:t>
            </a:r>
            <a:r>
              <a:rPr sz="1750" spc="20" dirty="0">
                <a:latin typeface="Times New Roman" panose="02020603050405020304"/>
                <a:cs typeface="Times New Roman" panose="02020603050405020304"/>
              </a:rPr>
              <a:t>	</a:t>
            </a:r>
            <a:r>
              <a:rPr sz="1750" b="1" spc="20" dirty="0">
                <a:latin typeface="宋体" panose="02010600030101010101" pitchFamily="2" charset="-122"/>
                <a:cs typeface="宋体" panose="02010600030101010101" pitchFamily="2" charset="-122"/>
              </a:rPr>
              <a:t>print(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r>
              <a:rPr sz="1750" b="1" spc="-5"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a:p>
            <a:pPr marR="786765" algn="ctr">
              <a:lnSpc>
                <a:spcPct val="100000"/>
              </a:lnSpc>
              <a:spcBef>
                <a:spcPts val="10"/>
              </a:spcBef>
            </a:pPr>
            <a:r>
              <a:rPr sz="1750" b="1" spc="15" dirty="0">
                <a:latin typeface="宋体" panose="02010600030101010101" pitchFamily="2" charset="-122"/>
                <a:cs typeface="宋体" panose="02010600030101010101" pitchFamily="2" charset="-122"/>
              </a:rPr>
              <a:t>4</a:t>
            </a:r>
            <a:endParaRPr sz="1750">
              <a:latin typeface="宋体" panose="02010600030101010101" pitchFamily="2" charset="-122"/>
              <a:cs typeface="宋体" panose="02010600030101010101" pitchFamily="2" charset="-122"/>
            </a:endParaRPr>
          </a:p>
        </p:txBody>
      </p:sp>
      <p:sp>
        <p:nvSpPr>
          <p:cNvPr id="8" name="object 8"/>
          <p:cNvSpPr txBox="1"/>
          <p:nvPr/>
        </p:nvSpPr>
        <p:spPr>
          <a:xfrm>
            <a:off x="3908164" y="2930115"/>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M</a:t>
            </a:r>
            <a:endParaRPr sz="1750">
              <a:latin typeface="宋体" panose="02010600030101010101" pitchFamily="2" charset="-122"/>
              <a:cs typeface="宋体" panose="02010600030101010101" pitchFamily="2" charset="-122"/>
            </a:endParaRPr>
          </a:p>
        </p:txBody>
      </p:sp>
      <p:sp>
        <p:nvSpPr>
          <p:cNvPr id="9" name="object 9"/>
          <p:cNvSpPr txBox="1"/>
          <p:nvPr/>
        </p:nvSpPr>
        <p:spPr>
          <a:xfrm>
            <a:off x="5878252" y="2930115"/>
            <a:ext cx="139700" cy="294640"/>
          </a:xfrm>
          <a:prstGeom prst="rect">
            <a:avLst/>
          </a:prstGeom>
        </p:spPr>
        <p:txBody>
          <a:bodyPr vert="horz" wrap="square" lIns="0" tIns="14605" rIns="0" bIns="0" rtlCol="0">
            <a:spAutoFit/>
          </a:bodyPr>
          <a:lstStyle/>
          <a:p>
            <a:pPr marL="12700">
              <a:lnSpc>
                <a:spcPct val="100000"/>
              </a:lnSpc>
              <a:spcBef>
                <a:spcPts val="115"/>
              </a:spcBef>
            </a:pPr>
            <a:r>
              <a:rPr sz="1750" b="1" spc="15" dirty="0">
                <a:latin typeface="宋体" panose="02010600030101010101" pitchFamily="2" charset="-122"/>
                <a:cs typeface="宋体" panose="02010600030101010101" pitchFamily="2" charset="-122"/>
              </a:rPr>
              <a:t>R</a:t>
            </a:r>
            <a:endParaRPr sz="1750">
              <a:latin typeface="宋体" panose="02010600030101010101" pitchFamily="2" charset="-122"/>
              <a:cs typeface="宋体" panose="02010600030101010101" pitchFamily="2" charset="-122"/>
            </a:endParaRPr>
          </a:p>
        </p:txBody>
      </p:sp>
      <p:sp>
        <p:nvSpPr>
          <p:cNvPr id="10" name="object 10"/>
          <p:cNvSpPr txBox="1"/>
          <p:nvPr/>
        </p:nvSpPr>
        <p:spPr>
          <a:xfrm>
            <a:off x="431540" y="2930115"/>
            <a:ext cx="2805430" cy="547370"/>
          </a:xfrm>
          <a:prstGeom prst="rect">
            <a:avLst/>
          </a:prstGeom>
        </p:spPr>
        <p:txBody>
          <a:bodyPr vert="horz" wrap="square" lIns="0" tIns="34290" rIns="0" bIns="0" rtlCol="0">
            <a:spAutoFit/>
          </a:bodyPr>
          <a:lstStyle/>
          <a:p>
            <a:pPr marL="1402715" marR="5080" indent="-1390650">
              <a:lnSpc>
                <a:spcPts val="1990"/>
              </a:lnSpc>
              <a:spcBef>
                <a:spcPts val="270"/>
              </a:spcBef>
              <a:tabLst>
                <a:tab pos="591820" algn="l"/>
                <a:tab pos="2677795" algn="l"/>
              </a:tabLst>
            </a:pPr>
            <a:r>
              <a:rPr sz="1750" b="1" spc="25" dirty="0">
                <a:latin typeface="宋体" panose="02010600030101010101" pitchFamily="2" charset="-122"/>
                <a:cs typeface="宋体" panose="02010600030101010101" pitchFamily="2" charset="-122"/>
              </a:rPr>
              <a:t>Nu</a:t>
            </a:r>
            <a:r>
              <a:rPr sz="1750" b="1" spc="15" dirty="0">
                <a:latin typeface="宋体" panose="02010600030101010101" pitchFamily="2" charset="-122"/>
                <a:cs typeface="宋体" panose="02010600030101010101" pitchFamily="2" charset="-122"/>
              </a:rPr>
              <a:t>m</a:t>
            </a:r>
            <a:r>
              <a:rPr sz="1750" b="1" dirty="0">
                <a:latin typeface="宋体" panose="02010600030101010101" pitchFamily="2" charset="-122"/>
                <a:cs typeface="宋体" panose="02010600030101010101" pitchFamily="2" charset="-122"/>
              </a:rPr>
              <a:t>	</a:t>
            </a:r>
            <a:r>
              <a:rPr sz="1750" b="1" spc="25" dirty="0">
                <a:latin typeface="宋体" panose="02010600030101010101" pitchFamily="2" charset="-122"/>
                <a:cs typeface="宋体" panose="02010600030101010101" pitchFamily="2" charset="-122"/>
              </a:rPr>
              <a:t>print(num.val</a:t>
            </a:r>
            <a:r>
              <a:rPr sz="1750" b="1" spc="15" dirty="0">
                <a:latin typeface="宋体" panose="02010600030101010101" pitchFamily="2" charset="-122"/>
                <a:cs typeface="宋体" panose="02010600030101010101" pitchFamily="2" charset="-122"/>
              </a:rPr>
              <a:t>)</a:t>
            </a:r>
            <a:r>
              <a:rPr sz="1750" b="1" spc="40"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a:t>
            </a:r>
            <a:r>
              <a:rPr sz="1750" b="1" dirty="0">
                <a:latin typeface="宋体" panose="02010600030101010101" pitchFamily="2" charset="-122"/>
                <a:cs typeface="宋体" panose="02010600030101010101" pitchFamily="2" charset="-122"/>
              </a:rPr>
              <a:t>	</a:t>
            </a:r>
            <a:r>
              <a:rPr sz="1750" b="1" spc="15" dirty="0">
                <a:latin typeface="宋体" panose="02010600030101010101" pitchFamily="2" charset="-122"/>
                <a:cs typeface="宋体" panose="02010600030101010101" pitchFamily="2" charset="-122"/>
              </a:rPr>
              <a:t>T   </a:t>
            </a:r>
            <a:r>
              <a:rPr sz="1750" b="1" spc="15" dirty="0">
                <a:latin typeface="宋体" panose="02010600030101010101" pitchFamily="2" charset="-122"/>
                <a:cs typeface="宋体" panose="02010600030101010101" pitchFamily="2" charset="-122"/>
              </a:rPr>
              <a:t>3</a:t>
            </a:r>
            <a:endParaRPr sz="1750">
              <a:latin typeface="宋体" panose="02010600030101010101" pitchFamily="2" charset="-122"/>
              <a:cs typeface="宋体" panose="02010600030101010101" pitchFamily="2" charset="-122"/>
            </a:endParaRPr>
          </a:p>
        </p:txBody>
      </p:sp>
      <p:sp>
        <p:nvSpPr>
          <p:cNvPr id="11" name="object 11"/>
          <p:cNvSpPr/>
          <p:nvPr/>
        </p:nvSpPr>
        <p:spPr>
          <a:xfrm>
            <a:off x="1650367" y="1900670"/>
            <a:ext cx="735330" cy="305435"/>
          </a:xfrm>
          <a:custGeom>
            <a:avLst/>
            <a:gdLst/>
            <a:ahLst/>
            <a:cxnLst/>
            <a:rect l="l" t="t" r="r" b="b"/>
            <a:pathLst>
              <a:path w="735330" h="305435">
                <a:moveTo>
                  <a:pt x="735018" y="0"/>
                </a:moveTo>
                <a:lnTo>
                  <a:pt x="0" y="305299"/>
                </a:lnTo>
              </a:path>
            </a:pathLst>
          </a:custGeom>
          <a:ln w="12700">
            <a:solidFill>
              <a:srgbClr val="000000"/>
            </a:solidFill>
          </a:ln>
        </p:spPr>
        <p:txBody>
          <a:bodyPr wrap="square" lIns="0" tIns="0" rIns="0" bIns="0" rtlCol="0"/>
          <a:lstStyle/>
          <a:p/>
        </p:txBody>
      </p:sp>
      <p:sp>
        <p:nvSpPr>
          <p:cNvPr id="12" name="object 12"/>
          <p:cNvSpPr/>
          <p:nvPr/>
        </p:nvSpPr>
        <p:spPr>
          <a:xfrm>
            <a:off x="2579499" y="1910941"/>
            <a:ext cx="915035" cy="295275"/>
          </a:xfrm>
          <a:custGeom>
            <a:avLst/>
            <a:gdLst/>
            <a:ahLst/>
            <a:cxnLst/>
            <a:rect l="l" t="t" r="r" b="b"/>
            <a:pathLst>
              <a:path w="915035" h="295275">
                <a:moveTo>
                  <a:pt x="0" y="0"/>
                </a:moveTo>
                <a:lnTo>
                  <a:pt x="914754" y="295029"/>
                </a:lnTo>
              </a:path>
            </a:pathLst>
          </a:custGeom>
          <a:ln w="12700">
            <a:solidFill>
              <a:srgbClr val="000000"/>
            </a:solidFill>
          </a:ln>
        </p:spPr>
        <p:txBody>
          <a:bodyPr wrap="square" lIns="0" tIns="0" rIns="0" bIns="0" rtlCol="0"/>
          <a:lstStyle/>
          <a:p/>
        </p:txBody>
      </p:sp>
      <p:sp>
        <p:nvSpPr>
          <p:cNvPr id="13" name="object 13"/>
          <p:cNvSpPr/>
          <p:nvPr/>
        </p:nvSpPr>
        <p:spPr>
          <a:xfrm>
            <a:off x="683593" y="2446661"/>
            <a:ext cx="678815" cy="502920"/>
          </a:xfrm>
          <a:custGeom>
            <a:avLst/>
            <a:gdLst/>
            <a:ahLst/>
            <a:cxnLst/>
            <a:rect l="l" t="t" r="r" b="b"/>
            <a:pathLst>
              <a:path w="678815" h="502919">
                <a:moveTo>
                  <a:pt x="678348" y="0"/>
                </a:moveTo>
                <a:lnTo>
                  <a:pt x="0" y="502297"/>
                </a:lnTo>
              </a:path>
            </a:pathLst>
          </a:custGeom>
          <a:ln w="12700">
            <a:solidFill>
              <a:srgbClr val="000000"/>
            </a:solidFill>
          </a:ln>
        </p:spPr>
        <p:txBody>
          <a:bodyPr wrap="square" lIns="0" tIns="0" rIns="0" bIns="0" rtlCol="0"/>
          <a:lstStyle/>
          <a:p/>
        </p:txBody>
      </p:sp>
      <p:sp>
        <p:nvSpPr>
          <p:cNvPr id="14" name="object 14"/>
          <p:cNvSpPr/>
          <p:nvPr/>
        </p:nvSpPr>
        <p:spPr>
          <a:xfrm>
            <a:off x="1518419" y="2498571"/>
            <a:ext cx="190500" cy="485140"/>
          </a:xfrm>
          <a:custGeom>
            <a:avLst/>
            <a:gdLst/>
            <a:ahLst/>
            <a:cxnLst/>
            <a:rect l="l" t="t" r="r" b="b"/>
            <a:pathLst>
              <a:path w="190500" h="485139">
                <a:moveTo>
                  <a:pt x="0" y="0"/>
                </a:moveTo>
                <a:lnTo>
                  <a:pt x="189887" y="484931"/>
                </a:lnTo>
              </a:path>
            </a:pathLst>
          </a:custGeom>
          <a:ln w="12700">
            <a:solidFill>
              <a:srgbClr val="000000"/>
            </a:solidFill>
          </a:ln>
        </p:spPr>
        <p:txBody>
          <a:bodyPr wrap="square" lIns="0" tIns="0" rIns="0" bIns="0" rtlCol="0"/>
          <a:lstStyle/>
          <a:p/>
        </p:txBody>
      </p:sp>
      <p:sp>
        <p:nvSpPr>
          <p:cNvPr id="15" name="object 15"/>
          <p:cNvSpPr/>
          <p:nvPr/>
        </p:nvSpPr>
        <p:spPr>
          <a:xfrm>
            <a:off x="2841280" y="2470937"/>
            <a:ext cx="725805" cy="485140"/>
          </a:xfrm>
          <a:custGeom>
            <a:avLst/>
            <a:gdLst/>
            <a:ahLst/>
            <a:cxnLst/>
            <a:rect l="l" t="t" r="r" b="b"/>
            <a:pathLst>
              <a:path w="725804" h="485139">
                <a:moveTo>
                  <a:pt x="725291" y="0"/>
                </a:moveTo>
                <a:lnTo>
                  <a:pt x="0" y="484931"/>
                </a:lnTo>
              </a:path>
            </a:pathLst>
          </a:custGeom>
          <a:ln w="12700">
            <a:solidFill>
              <a:srgbClr val="000000"/>
            </a:solidFill>
          </a:ln>
        </p:spPr>
        <p:txBody>
          <a:bodyPr wrap="square" lIns="0" tIns="0" rIns="0" bIns="0" rtlCol="0"/>
          <a:lstStyle/>
          <a:p/>
        </p:txBody>
      </p:sp>
      <p:sp>
        <p:nvSpPr>
          <p:cNvPr id="16" name="object 16"/>
          <p:cNvSpPr/>
          <p:nvPr/>
        </p:nvSpPr>
        <p:spPr>
          <a:xfrm>
            <a:off x="3203291" y="2470937"/>
            <a:ext cx="458470" cy="520065"/>
          </a:xfrm>
          <a:custGeom>
            <a:avLst/>
            <a:gdLst/>
            <a:ahLst/>
            <a:cxnLst/>
            <a:rect l="l" t="t" r="r" b="b"/>
            <a:pathLst>
              <a:path w="458470" h="520064">
                <a:moveTo>
                  <a:pt x="458012" y="0"/>
                </a:moveTo>
                <a:lnTo>
                  <a:pt x="0" y="519475"/>
                </a:lnTo>
              </a:path>
            </a:pathLst>
          </a:custGeom>
          <a:ln w="12700">
            <a:solidFill>
              <a:srgbClr val="000000"/>
            </a:solidFill>
          </a:ln>
        </p:spPr>
        <p:txBody>
          <a:bodyPr wrap="square" lIns="0" tIns="0" rIns="0" bIns="0" rtlCol="0"/>
          <a:lstStyle/>
          <a:p/>
        </p:txBody>
      </p:sp>
      <p:sp>
        <p:nvSpPr>
          <p:cNvPr id="17" name="object 17"/>
          <p:cNvSpPr/>
          <p:nvPr/>
        </p:nvSpPr>
        <p:spPr>
          <a:xfrm>
            <a:off x="3754343" y="2488115"/>
            <a:ext cx="158750" cy="433705"/>
          </a:xfrm>
          <a:custGeom>
            <a:avLst/>
            <a:gdLst/>
            <a:ahLst/>
            <a:cxnLst/>
            <a:rect l="l" t="t" r="r" b="b"/>
            <a:pathLst>
              <a:path w="158750" h="433705">
                <a:moveTo>
                  <a:pt x="0" y="0"/>
                </a:moveTo>
                <a:lnTo>
                  <a:pt x="158591" y="433207"/>
                </a:lnTo>
              </a:path>
            </a:pathLst>
          </a:custGeom>
          <a:ln w="12700">
            <a:solidFill>
              <a:srgbClr val="000000"/>
            </a:solidFill>
          </a:ln>
        </p:spPr>
        <p:txBody>
          <a:bodyPr wrap="square" lIns="0" tIns="0" rIns="0" bIns="0" rtlCol="0"/>
          <a:lstStyle/>
          <a:p/>
        </p:txBody>
      </p:sp>
      <p:sp>
        <p:nvSpPr>
          <p:cNvPr id="18" name="object 18"/>
          <p:cNvSpPr/>
          <p:nvPr/>
        </p:nvSpPr>
        <p:spPr>
          <a:xfrm>
            <a:off x="3833427" y="2453571"/>
            <a:ext cx="1922145" cy="537210"/>
          </a:xfrm>
          <a:custGeom>
            <a:avLst/>
            <a:gdLst/>
            <a:ahLst/>
            <a:cxnLst/>
            <a:rect l="l" t="t" r="r" b="b"/>
            <a:pathLst>
              <a:path w="1922145" h="537210">
                <a:moveTo>
                  <a:pt x="0" y="0"/>
                </a:moveTo>
                <a:lnTo>
                  <a:pt x="1922126" y="536841"/>
                </a:lnTo>
              </a:path>
            </a:pathLst>
          </a:custGeom>
          <a:ln w="12700">
            <a:solidFill>
              <a:srgbClr val="000000"/>
            </a:solidFill>
          </a:ln>
        </p:spPr>
        <p:txBody>
          <a:bodyPr wrap="square" lIns="0" tIns="0" rIns="0" bIns="0" rtlCol="0"/>
          <a:lstStyle/>
          <a:p/>
        </p:txBody>
      </p:sp>
      <p:sp>
        <p:nvSpPr>
          <p:cNvPr id="19" name="object 19"/>
          <p:cNvSpPr/>
          <p:nvPr/>
        </p:nvSpPr>
        <p:spPr>
          <a:xfrm>
            <a:off x="1723107" y="3232411"/>
            <a:ext cx="1333500" cy="588010"/>
          </a:xfrm>
          <a:custGeom>
            <a:avLst/>
            <a:gdLst/>
            <a:ahLst/>
            <a:cxnLst/>
            <a:rect l="l" t="t" r="r" b="b"/>
            <a:pathLst>
              <a:path w="1333500" h="588010">
                <a:moveTo>
                  <a:pt x="1333435" y="0"/>
                </a:moveTo>
                <a:lnTo>
                  <a:pt x="0" y="587444"/>
                </a:lnTo>
              </a:path>
            </a:pathLst>
          </a:custGeom>
          <a:ln w="12700">
            <a:solidFill>
              <a:srgbClr val="000000"/>
            </a:solidFill>
          </a:ln>
        </p:spPr>
        <p:txBody>
          <a:bodyPr wrap="square" lIns="0" tIns="0" rIns="0" bIns="0" rtlCol="0"/>
          <a:lstStyle/>
          <a:p/>
        </p:txBody>
      </p:sp>
      <p:sp>
        <p:nvSpPr>
          <p:cNvPr id="20" name="object 20"/>
          <p:cNvSpPr/>
          <p:nvPr/>
        </p:nvSpPr>
        <p:spPr>
          <a:xfrm>
            <a:off x="3061616" y="3265834"/>
            <a:ext cx="80010" cy="502920"/>
          </a:xfrm>
          <a:custGeom>
            <a:avLst/>
            <a:gdLst/>
            <a:ahLst/>
            <a:cxnLst/>
            <a:rect l="l" t="t" r="r" b="b"/>
            <a:pathLst>
              <a:path w="80010" h="502920">
                <a:moveTo>
                  <a:pt x="79930" y="0"/>
                </a:moveTo>
                <a:lnTo>
                  <a:pt x="0" y="502297"/>
                </a:lnTo>
              </a:path>
            </a:pathLst>
          </a:custGeom>
          <a:ln w="12700">
            <a:solidFill>
              <a:srgbClr val="000000"/>
            </a:solidFill>
          </a:ln>
        </p:spPr>
        <p:txBody>
          <a:bodyPr wrap="square" lIns="0" tIns="0" rIns="0" bIns="0" rtlCol="0"/>
          <a:lstStyle/>
          <a:p/>
        </p:txBody>
      </p:sp>
      <p:sp>
        <p:nvSpPr>
          <p:cNvPr id="21" name="object 21"/>
          <p:cNvSpPr/>
          <p:nvPr/>
        </p:nvSpPr>
        <p:spPr>
          <a:xfrm>
            <a:off x="5439639" y="3213925"/>
            <a:ext cx="410845" cy="571500"/>
          </a:xfrm>
          <a:custGeom>
            <a:avLst/>
            <a:gdLst/>
            <a:ahLst/>
            <a:cxnLst/>
            <a:rect l="l" t="t" r="r" b="b"/>
            <a:pathLst>
              <a:path w="410845" h="571500">
                <a:moveTo>
                  <a:pt x="410646" y="0"/>
                </a:moveTo>
                <a:lnTo>
                  <a:pt x="0" y="571386"/>
                </a:lnTo>
              </a:path>
            </a:pathLst>
          </a:custGeom>
          <a:ln w="12700">
            <a:solidFill>
              <a:srgbClr val="000000"/>
            </a:solidFill>
          </a:ln>
        </p:spPr>
        <p:txBody>
          <a:bodyPr wrap="square" lIns="0" tIns="0" rIns="0" bIns="0" rtlCol="0"/>
          <a:lstStyle/>
          <a:p/>
        </p:txBody>
      </p:sp>
      <p:sp>
        <p:nvSpPr>
          <p:cNvPr id="22" name="object 22"/>
          <p:cNvSpPr/>
          <p:nvPr/>
        </p:nvSpPr>
        <p:spPr>
          <a:xfrm>
            <a:off x="5943748" y="3231290"/>
            <a:ext cx="1270" cy="554355"/>
          </a:xfrm>
          <a:custGeom>
            <a:avLst/>
            <a:gdLst/>
            <a:ahLst/>
            <a:cxnLst/>
            <a:rect l="l" t="t" r="r" b="b"/>
            <a:pathLst>
              <a:path w="1270" h="554354">
                <a:moveTo>
                  <a:pt x="0" y="0"/>
                </a:moveTo>
                <a:lnTo>
                  <a:pt x="846" y="554020"/>
                </a:lnTo>
              </a:path>
            </a:pathLst>
          </a:custGeom>
          <a:ln w="12700">
            <a:solidFill>
              <a:srgbClr val="000000"/>
            </a:solidFill>
          </a:ln>
        </p:spPr>
        <p:txBody>
          <a:bodyPr wrap="square" lIns="0" tIns="0" rIns="0" bIns="0" rtlCol="0"/>
          <a:lstStyle/>
          <a:p/>
        </p:txBody>
      </p:sp>
      <p:sp>
        <p:nvSpPr>
          <p:cNvPr id="23" name="object 23"/>
          <p:cNvSpPr/>
          <p:nvPr/>
        </p:nvSpPr>
        <p:spPr>
          <a:xfrm>
            <a:off x="6038057" y="3231290"/>
            <a:ext cx="1087755" cy="520065"/>
          </a:xfrm>
          <a:custGeom>
            <a:avLst/>
            <a:gdLst/>
            <a:ahLst/>
            <a:cxnLst/>
            <a:rect l="l" t="t" r="r" b="b"/>
            <a:pathLst>
              <a:path w="1087754" h="520064">
                <a:moveTo>
                  <a:pt x="0" y="0"/>
                </a:moveTo>
                <a:lnTo>
                  <a:pt x="1087725" y="519475"/>
                </a:lnTo>
              </a:path>
            </a:pathLst>
          </a:custGeom>
          <a:ln w="12700">
            <a:solidFill>
              <a:srgbClr val="000000"/>
            </a:solidFill>
          </a:ln>
        </p:spPr>
        <p:txBody>
          <a:bodyPr wrap="square" lIns="0" tIns="0" rIns="0" bIns="0" rtlCol="0"/>
          <a:lstStyle/>
          <a:p/>
        </p:txBody>
      </p:sp>
      <p:sp>
        <p:nvSpPr>
          <p:cNvPr id="24" name="object 24"/>
          <p:cNvSpPr/>
          <p:nvPr/>
        </p:nvSpPr>
        <p:spPr>
          <a:xfrm>
            <a:off x="6132789" y="3196746"/>
            <a:ext cx="2159000" cy="623570"/>
          </a:xfrm>
          <a:custGeom>
            <a:avLst/>
            <a:gdLst/>
            <a:ahLst/>
            <a:cxnLst/>
            <a:rect l="l" t="t" r="r" b="b"/>
            <a:pathLst>
              <a:path w="2159000" h="623570">
                <a:moveTo>
                  <a:pt x="0" y="0"/>
                </a:moveTo>
                <a:lnTo>
                  <a:pt x="2158533" y="623109"/>
                </a:lnTo>
              </a:path>
            </a:pathLst>
          </a:custGeom>
          <a:ln w="12700">
            <a:solidFill>
              <a:srgbClr val="000000"/>
            </a:solidFill>
          </a:ln>
        </p:spPr>
        <p:txBody>
          <a:bodyPr wrap="square" lIns="0" tIns="0" rIns="0" bIns="0" rtlCol="0"/>
          <a:lstStyle/>
          <a:p/>
        </p:txBody>
      </p:sp>
      <p:sp>
        <p:nvSpPr>
          <p:cNvPr id="25" name="object 25"/>
          <p:cNvSpPr/>
          <p:nvPr/>
        </p:nvSpPr>
        <p:spPr>
          <a:xfrm>
            <a:off x="4787512" y="4060732"/>
            <a:ext cx="1110615" cy="596900"/>
          </a:xfrm>
          <a:custGeom>
            <a:avLst/>
            <a:gdLst/>
            <a:ahLst/>
            <a:cxnLst/>
            <a:rect l="l" t="t" r="r" b="b"/>
            <a:pathLst>
              <a:path w="1110614" h="596900">
                <a:moveTo>
                  <a:pt x="1110139" y="0"/>
                </a:moveTo>
                <a:lnTo>
                  <a:pt x="0" y="596781"/>
                </a:lnTo>
              </a:path>
            </a:pathLst>
          </a:custGeom>
          <a:ln w="12700">
            <a:solidFill>
              <a:srgbClr val="000000"/>
            </a:solidFill>
          </a:ln>
        </p:spPr>
        <p:txBody>
          <a:bodyPr wrap="square" lIns="0" tIns="0" rIns="0" bIns="0" rtlCol="0"/>
          <a:lstStyle/>
          <a:p/>
        </p:txBody>
      </p:sp>
      <p:sp>
        <p:nvSpPr>
          <p:cNvPr id="26" name="object 26"/>
          <p:cNvSpPr/>
          <p:nvPr/>
        </p:nvSpPr>
        <p:spPr>
          <a:xfrm>
            <a:off x="5959396" y="4095277"/>
            <a:ext cx="33020" cy="520065"/>
          </a:xfrm>
          <a:custGeom>
            <a:avLst/>
            <a:gdLst/>
            <a:ahLst/>
            <a:cxnLst/>
            <a:rect l="l" t="t" r="r" b="b"/>
            <a:pathLst>
              <a:path w="33020" h="520064">
                <a:moveTo>
                  <a:pt x="0" y="0"/>
                </a:moveTo>
                <a:lnTo>
                  <a:pt x="32564" y="519475"/>
                </a:lnTo>
              </a:path>
            </a:pathLst>
          </a:custGeom>
          <a:ln w="12700">
            <a:solidFill>
              <a:srgbClr val="000000"/>
            </a:solidFill>
          </a:ln>
        </p:spPr>
        <p:txBody>
          <a:bodyPr wrap="square" lIns="0" tIns="0" rIns="0" bIns="0" rtlCol="0"/>
          <a:lstStyle/>
          <a:p/>
        </p:txBody>
      </p:sp>
      <p:sp>
        <p:nvSpPr>
          <p:cNvPr id="27" name="object 27"/>
          <p:cNvSpPr/>
          <p:nvPr/>
        </p:nvSpPr>
        <p:spPr>
          <a:xfrm>
            <a:off x="7266610" y="4129821"/>
            <a:ext cx="332105" cy="571500"/>
          </a:xfrm>
          <a:custGeom>
            <a:avLst/>
            <a:gdLst/>
            <a:ahLst/>
            <a:cxnLst/>
            <a:rect l="l" t="t" r="r" b="b"/>
            <a:pathLst>
              <a:path w="332104" h="571500">
                <a:moveTo>
                  <a:pt x="0" y="0"/>
                </a:moveTo>
                <a:lnTo>
                  <a:pt x="331561" y="571386"/>
                </a:lnTo>
              </a:path>
            </a:pathLst>
          </a:custGeom>
          <a:ln w="12700">
            <a:solidFill>
              <a:srgbClr val="000000"/>
            </a:solidFill>
          </a:ln>
        </p:spPr>
        <p:txBody>
          <a:bodyPr wrap="square" lIns="0" tIns="0" rIns="0" bIns="0" rtlCol="0"/>
          <a:lstStyle/>
          <a:p/>
        </p:txBody>
      </p:sp>
      <p:sp>
        <p:nvSpPr>
          <p:cNvPr id="28" name="object 28"/>
          <p:cNvSpPr/>
          <p:nvPr/>
        </p:nvSpPr>
        <p:spPr>
          <a:xfrm>
            <a:off x="3912089" y="3283013"/>
            <a:ext cx="1270" cy="537210"/>
          </a:xfrm>
          <a:custGeom>
            <a:avLst/>
            <a:gdLst/>
            <a:ahLst/>
            <a:cxnLst/>
            <a:rect l="l" t="t" r="r" b="b"/>
            <a:pathLst>
              <a:path w="1270" h="537210">
                <a:moveTo>
                  <a:pt x="0" y="0"/>
                </a:moveTo>
                <a:lnTo>
                  <a:pt x="846" y="536841"/>
                </a:lnTo>
              </a:path>
            </a:pathLst>
          </a:custGeom>
          <a:ln w="12700">
            <a:solidFill>
              <a:srgbClr val="000000"/>
            </a:solidFill>
          </a:ln>
        </p:spPr>
        <p:txBody>
          <a:bodyPr wrap="square" lIns="0" tIns="0" rIns="0" bIns="0" rtlCol="0"/>
          <a:lstStyle/>
          <a:p/>
        </p:txBody>
      </p:sp>
      <p:sp>
        <p:nvSpPr>
          <p:cNvPr id="29" name="object 29"/>
          <p:cNvSpPr/>
          <p:nvPr/>
        </p:nvSpPr>
        <p:spPr>
          <a:xfrm>
            <a:off x="3975102" y="3265834"/>
            <a:ext cx="615950" cy="520065"/>
          </a:xfrm>
          <a:custGeom>
            <a:avLst/>
            <a:gdLst/>
            <a:ahLst/>
            <a:cxnLst/>
            <a:rect l="l" t="t" r="r" b="b"/>
            <a:pathLst>
              <a:path w="615950" h="520064">
                <a:moveTo>
                  <a:pt x="0" y="0"/>
                </a:moveTo>
                <a:lnTo>
                  <a:pt x="615334" y="519475"/>
                </a:lnTo>
              </a:path>
            </a:pathLst>
          </a:custGeom>
          <a:ln w="12700">
            <a:solidFill>
              <a:srgbClr val="000000"/>
            </a:solidFill>
          </a:ln>
        </p:spPr>
        <p:txBody>
          <a:bodyPr wrap="square" lIns="0" tIns="0" rIns="0" bIns="0" rtlCol="0"/>
          <a:lstStyle/>
          <a:p/>
        </p:txBody>
      </p:sp>
      <p:sp>
        <p:nvSpPr>
          <p:cNvPr id="30" name="object 30"/>
          <p:cNvSpPr/>
          <p:nvPr/>
        </p:nvSpPr>
        <p:spPr>
          <a:xfrm>
            <a:off x="6983261" y="4112456"/>
            <a:ext cx="205740" cy="554355"/>
          </a:xfrm>
          <a:custGeom>
            <a:avLst/>
            <a:gdLst/>
            <a:ahLst/>
            <a:cxnLst/>
            <a:rect l="l" t="t" r="r" b="b"/>
            <a:pathLst>
              <a:path w="205740" h="554354">
                <a:moveTo>
                  <a:pt x="205534" y="0"/>
                </a:moveTo>
                <a:lnTo>
                  <a:pt x="0" y="554207"/>
                </a:lnTo>
              </a:path>
            </a:pathLst>
          </a:custGeom>
          <a:ln w="12700">
            <a:solidFill>
              <a:srgbClr val="000000"/>
            </a:solidFill>
          </a:ln>
        </p:spPr>
        <p:txBody>
          <a:bodyPr wrap="square" lIns="0" tIns="0" rIns="0" bIns="0" rtlCol="0"/>
          <a:lstStyle/>
          <a:p/>
        </p:txBody>
      </p:sp>
      <p:sp>
        <p:nvSpPr>
          <p:cNvPr id="31" name="object 31"/>
          <p:cNvSpPr/>
          <p:nvPr/>
        </p:nvSpPr>
        <p:spPr>
          <a:xfrm>
            <a:off x="8430036" y="4095277"/>
            <a:ext cx="1270" cy="571500"/>
          </a:xfrm>
          <a:custGeom>
            <a:avLst/>
            <a:gdLst/>
            <a:ahLst/>
            <a:cxnLst/>
            <a:rect l="l" t="t" r="r" b="b"/>
            <a:pathLst>
              <a:path w="1270" h="571500">
                <a:moveTo>
                  <a:pt x="0" y="0"/>
                </a:moveTo>
                <a:lnTo>
                  <a:pt x="846" y="571386"/>
                </a:lnTo>
              </a:path>
            </a:pathLst>
          </a:custGeom>
          <a:ln w="12700">
            <a:solidFill>
              <a:srgbClr val="000000"/>
            </a:solidFill>
          </a:ln>
        </p:spPr>
        <p:txBody>
          <a:bodyPr wrap="square" lIns="0" tIns="0" rIns="0" bIns="0" rtlCol="0"/>
          <a:lstStyle/>
          <a:p/>
        </p:txBody>
      </p:sp>
      <p:sp>
        <p:nvSpPr>
          <p:cNvPr id="32" name="object 32"/>
          <p:cNvSpPr txBox="1">
            <a:spLocks noGrp="1"/>
          </p:cNvSpPr>
          <p:nvPr>
            <p:ph type="title"/>
          </p:nvPr>
        </p:nvSpPr>
        <p:spPr>
          <a:xfrm>
            <a:off x="383540" y="154093"/>
            <a:ext cx="8688705" cy="623570"/>
          </a:xfrm>
          <a:prstGeom prst="rect">
            <a:avLst/>
          </a:prstGeom>
        </p:spPr>
        <p:txBody>
          <a:bodyPr vert="horz" wrap="square" lIns="0" tIns="15240" rIns="0" bIns="0" rtlCol="0">
            <a:spAutoFit/>
          </a:bodyPr>
          <a:lstStyle/>
          <a:p>
            <a:pPr marL="12700">
              <a:lnSpc>
                <a:spcPct val="100000"/>
              </a:lnSpc>
              <a:spcBef>
                <a:spcPts val="120"/>
              </a:spcBef>
            </a:pPr>
            <a:r>
              <a:rPr sz="3900" spc="90" dirty="0"/>
              <a:t>变换前、后的翻译方案是等价的（续）</a:t>
            </a:r>
            <a:endParaRPr sz="3900"/>
          </a:p>
        </p:txBody>
      </p:sp>
      <p:sp>
        <p:nvSpPr>
          <p:cNvPr id="33" name="object 33"/>
          <p:cNvSpPr txBox="1"/>
          <p:nvPr/>
        </p:nvSpPr>
        <p:spPr>
          <a:xfrm>
            <a:off x="916939" y="947192"/>
            <a:ext cx="4472305" cy="1534160"/>
          </a:xfrm>
          <a:prstGeom prst="rect">
            <a:avLst/>
          </a:prstGeom>
        </p:spPr>
        <p:txBody>
          <a:bodyPr vert="horz" wrap="square" lIns="0" tIns="179705" rIns="0" bIns="0" rtlCol="0">
            <a:spAutoFit/>
          </a:bodyPr>
          <a:lstStyle/>
          <a:p>
            <a:pPr marL="12700">
              <a:lnSpc>
                <a:spcPct val="100000"/>
              </a:lnSpc>
              <a:spcBef>
                <a:spcPts val="1415"/>
              </a:spcBef>
            </a:pPr>
            <a:r>
              <a:rPr sz="2350" b="1" spc="50" dirty="0">
                <a:latin typeface="黑体" panose="02010609060101010101" charset="-122"/>
                <a:cs typeface="黑体" panose="02010609060101010101" charset="-122"/>
              </a:rPr>
              <a:t>变换后，表达式</a:t>
            </a:r>
            <a:r>
              <a:rPr sz="2350" b="1" spc="25" dirty="0">
                <a:latin typeface="宋体" panose="02010600030101010101" pitchFamily="2" charset="-122"/>
                <a:cs typeface="宋体" panose="02010600030101010101" pitchFamily="2" charset="-122"/>
              </a:rPr>
              <a:t>3+4-5</a:t>
            </a:r>
            <a:r>
              <a:rPr sz="2350" b="1" spc="50" dirty="0">
                <a:latin typeface="黑体" panose="02010609060101010101" charset="-122"/>
                <a:cs typeface="黑体" panose="02010609060101010101" charset="-122"/>
              </a:rPr>
              <a:t>的分析树：</a:t>
            </a:r>
            <a:endParaRPr sz="2350">
              <a:latin typeface="黑体" panose="02010609060101010101" charset="-122"/>
              <a:cs typeface="黑体" panose="02010609060101010101" charset="-122"/>
            </a:endParaRPr>
          </a:p>
          <a:p>
            <a:pPr marR="1313815" algn="ctr">
              <a:lnSpc>
                <a:spcPct val="100000"/>
              </a:lnSpc>
              <a:spcBef>
                <a:spcPts val="1005"/>
              </a:spcBef>
            </a:pPr>
            <a:r>
              <a:rPr sz="1750" b="1" spc="15" dirty="0">
                <a:latin typeface="宋体" panose="02010600030101010101" pitchFamily="2" charset="-122"/>
                <a:cs typeface="宋体" panose="02010600030101010101" pitchFamily="2" charset="-122"/>
              </a:rPr>
              <a:t>E</a:t>
            </a:r>
            <a:endParaRPr sz="1750">
              <a:latin typeface="宋体" panose="02010600030101010101" pitchFamily="2" charset="-122"/>
              <a:cs typeface="宋体" panose="02010600030101010101" pitchFamily="2" charset="-122"/>
            </a:endParaRPr>
          </a:p>
          <a:p>
            <a:pPr>
              <a:lnSpc>
                <a:spcPct val="100000"/>
              </a:lnSpc>
            </a:pPr>
            <a:endParaRPr sz="2200">
              <a:latin typeface="Times New Roman" panose="02020603050405020304"/>
              <a:cs typeface="Times New Roman" panose="02020603050405020304"/>
            </a:endParaRPr>
          </a:p>
          <a:p>
            <a:pPr marL="525780">
              <a:lnSpc>
                <a:spcPct val="100000"/>
              </a:lnSpc>
              <a:tabLst>
                <a:tab pos="2727325" algn="l"/>
              </a:tabLst>
            </a:pPr>
            <a:r>
              <a:rPr sz="1750" b="1" spc="15" dirty="0">
                <a:latin typeface="宋体" panose="02010600030101010101" pitchFamily="2" charset="-122"/>
                <a:cs typeface="宋体" panose="02010600030101010101" pitchFamily="2" charset="-122"/>
              </a:rPr>
              <a:t>T	R</a:t>
            </a:r>
            <a:endParaRPr sz="1750">
              <a:latin typeface="宋体" panose="02010600030101010101" pitchFamily="2" charset="-122"/>
              <a:cs typeface="宋体" panose="02010600030101010101" pitchFamily="2" charset="-122"/>
            </a:endParaRPr>
          </a:p>
        </p:txBody>
      </p:sp>
      <p:sp>
        <p:nvSpPr>
          <p:cNvPr id="34" name="object 34"/>
          <p:cNvSpPr txBox="1"/>
          <p:nvPr/>
        </p:nvSpPr>
        <p:spPr>
          <a:xfrm>
            <a:off x="474027" y="4609563"/>
            <a:ext cx="8564245" cy="2196465"/>
          </a:xfrm>
          <a:prstGeom prst="rect">
            <a:avLst/>
          </a:prstGeom>
        </p:spPr>
        <p:txBody>
          <a:bodyPr vert="horz" wrap="square" lIns="0" tIns="14605" rIns="0" bIns="0" rtlCol="0">
            <a:spAutoFit/>
          </a:bodyPr>
          <a:lstStyle/>
          <a:p>
            <a:pPr marL="4105275">
              <a:lnSpc>
                <a:spcPct val="100000"/>
              </a:lnSpc>
              <a:spcBef>
                <a:spcPts val="115"/>
              </a:spcBef>
              <a:tabLst>
                <a:tab pos="4685030" algn="l"/>
                <a:tab pos="6755130" algn="l"/>
              </a:tabLst>
            </a:pPr>
            <a:r>
              <a:rPr sz="1750" b="1" spc="20" dirty="0">
                <a:latin typeface="宋体" panose="02010600030101010101" pitchFamily="2" charset="-122"/>
                <a:cs typeface="宋体" panose="02010600030101010101" pitchFamily="2" charset="-122"/>
              </a:rPr>
              <a:t>Num	</a:t>
            </a:r>
            <a:r>
              <a:rPr sz="1750" b="1" spc="25" dirty="0">
                <a:latin typeface="宋体" panose="02010600030101010101" pitchFamily="2" charset="-122"/>
                <a:cs typeface="宋体" panose="02010600030101010101" pitchFamily="2" charset="-122"/>
              </a:rPr>
              <a:t>print(num.val)</a:t>
            </a:r>
            <a:r>
              <a:rPr sz="1750" b="1" spc="55" dirty="0">
                <a:latin typeface="宋体" panose="02010600030101010101" pitchFamily="2" charset="-122"/>
                <a:cs typeface="宋体" panose="02010600030101010101" pitchFamily="2" charset="-122"/>
              </a:rPr>
              <a:t> </a:t>
            </a:r>
            <a:r>
              <a:rPr sz="1750" b="1" i="1" spc="20" dirty="0">
                <a:latin typeface="Symbol" panose="05050102010706020507"/>
                <a:cs typeface="Symbol" panose="05050102010706020507"/>
              </a:rPr>
              <a:t></a:t>
            </a:r>
            <a:r>
              <a:rPr sz="1750" spc="20" dirty="0">
                <a:latin typeface="Times New Roman" panose="02020603050405020304"/>
                <a:cs typeface="Times New Roman" panose="02020603050405020304"/>
              </a:rPr>
              <a:t>	</a:t>
            </a:r>
            <a:r>
              <a:rPr sz="1750" b="1" spc="20" dirty="0">
                <a:latin typeface="宋体" panose="02010600030101010101" pitchFamily="2" charset="-122"/>
                <a:cs typeface="宋体" panose="02010600030101010101" pitchFamily="2" charset="-122"/>
              </a:rPr>
              <a:t>print(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r>
              <a:rPr sz="1750" b="1" i="1" spc="20" dirty="0">
                <a:latin typeface="Symbol" panose="05050102010706020507"/>
                <a:cs typeface="Symbol" panose="05050102010706020507"/>
              </a:rPr>
              <a:t></a:t>
            </a:r>
            <a:r>
              <a:rPr sz="1750" b="1" spc="20" dirty="0">
                <a:latin typeface="宋体" panose="02010600030101010101" pitchFamily="2" charset="-122"/>
                <a:cs typeface="宋体" panose="02010600030101010101" pitchFamily="2" charset="-122"/>
              </a:rPr>
              <a:t>)</a:t>
            </a:r>
            <a:r>
              <a:rPr sz="1750" b="1" spc="30" dirty="0">
                <a:latin typeface="宋体" panose="02010600030101010101" pitchFamily="2" charset="-122"/>
                <a:cs typeface="宋体" panose="02010600030101010101" pitchFamily="2" charset="-122"/>
              </a:rPr>
              <a:t> </a:t>
            </a:r>
            <a:r>
              <a:rPr sz="1750" b="1" i="1" spc="20" dirty="0">
                <a:latin typeface="Symbol" panose="05050102010706020507"/>
                <a:cs typeface="Symbol" panose="05050102010706020507"/>
              </a:rPr>
              <a:t></a:t>
            </a:r>
            <a:endParaRPr sz="1750">
              <a:latin typeface="Symbol" panose="05050102010706020507"/>
              <a:cs typeface="Symbol" panose="05050102010706020507"/>
            </a:endParaRPr>
          </a:p>
          <a:p>
            <a:pPr marL="5612130">
              <a:lnSpc>
                <a:spcPct val="100000"/>
              </a:lnSpc>
              <a:spcBef>
                <a:spcPts val="10"/>
              </a:spcBef>
            </a:pPr>
            <a:r>
              <a:rPr sz="1750" b="1" spc="15" dirty="0">
                <a:latin typeface="宋体" panose="02010600030101010101" pitchFamily="2" charset="-122"/>
                <a:cs typeface="宋体" panose="02010600030101010101" pitchFamily="2" charset="-122"/>
              </a:rPr>
              <a:t>5</a:t>
            </a:r>
            <a:endParaRPr sz="1750">
              <a:latin typeface="宋体" panose="02010600030101010101" pitchFamily="2" charset="-122"/>
              <a:cs typeface="宋体" panose="02010600030101010101" pitchFamily="2" charset="-122"/>
            </a:endParaRPr>
          </a:p>
          <a:p>
            <a:pPr>
              <a:lnSpc>
                <a:spcPct val="100000"/>
              </a:lnSpc>
              <a:spcBef>
                <a:spcPts val="50"/>
              </a:spcBef>
            </a:pPr>
            <a:endParaRPr sz="1900">
              <a:latin typeface="Times New Roman" panose="02020603050405020304"/>
              <a:cs typeface="Times New Roman" panose="02020603050405020304"/>
            </a:endParaRPr>
          </a:p>
          <a:p>
            <a:pPr marL="355600" indent="-342900">
              <a:lnSpc>
                <a:spcPct val="100000"/>
              </a:lnSpc>
              <a:buClr>
                <a:srgbClr val="0000FF"/>
              </a:buClr>
              <a:buSzPct val="72000"/>
              <a:buFont typeface="Arial" panose="020B0604020202020204"/>
              <a:buChar char="■"/>
              <a:tabLst>
                <a:tab pos="354965" algn="l"/>
                <a:tab pos="355600" algn="l"/>
              </a:tabLst>
            </a:pPr>
            <a:r>
              <a:rPr sz="2925" b="1" spc="75" baseline="1000" dirty="0">
                <a:latin typeface="黑体" panose="02010609060101010101" charset="-122"/>
                <a:cs typeface="黑体" panose="02010609060101010101" charset="-122"/>
              </a:rPr>
              <a:t>深度优先的顺序进行遍历</a:t>
            </a:r>
            <a:endParaRPr sz="2925" baseline="1000">
              <a:latin typeface="黑体" panose="02010609060101010101" charset="-122"/>
              <a:cs typeface="黑体" panose="02010609060101010101" charset="-122"/>
            </a:endParaRPr>
          </a:p>
          <a:p>
            <a:pPr marL="355600" indent="-342900">
              <a:lnSpc>
                <a:spcPct val="100000"/>
              </a:lnSpc>
              <a:spcBef>
                <a:spcPts val="325"/>
              </a:spcBef>
              <a:buClr>
                <a:srgbClr val="0000FF"/>
              </a:buClr>
              <a:buSzPct val="70000"/>
              <a:buFont typeface="Arial" panose="020B0604020202020204"/>
              <a:buChar char="■"/>
              <a:tabLst>
                <a:tab pos="354965" algn="l"/>
                <a:tab pos="355600" algn="l"/>
              </a:tabLst>
            </a:pPr>
            <a:r>
              <a:rPr sz="2000" b="1" spc="-5" dirty="0">
                <a:latin typeface="Times New Roman" panose="02020603050405020304"/>
                <a:cs typeface="Times New Roman" panose="02020603050405020304"/>
              </a:rPr>
              <a:t>print(num1.val) print(num2.val) </a:t>
            </a:r>
            <a:r>
              <a:rPr sz="2000" b="1" dirty="0">
                <a:latin typeface="Times New Roman" panose="02020603050405020304"/>
                <a:cs typeface="Times New Roman" panose="02020603050405020304"/>
              </a:rPr>
              <a:t>print(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print(num3.val)</a:t>
            </a:r>
            <a:r>
              <a:rPr sz="2000" b="1" spc="-1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print(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r>
              <a:rPr sz="2925" b="1" i="1" baseline="1000" dirty="0">
                <a:latin typeface="Symbol" panose="05050102010706020507"/>
                <a:cs typeface="Symbol" panose="05050102010706020507"/>
              </a:rPr>
              <a:t></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355600" indent="-342900">
              <a:lnSpc>
                <a:spcPct val="100000"/>
              </a:lnSpc>
              <a:spcBef>
                <a:spcPts val="650"/>
              </a:spcBef>
              <a:buClr>
                <a:srgbClr val="0000FF"/>
              </a:buClr>
              <a:buSzPct val="72000"/>
              <a:buFont typeface="Arial" panose="020B0604020202020204"/>
              <a:buChar char="■"/>
              <a:tabLst>
                <a:tab pos="354965" algn="l"/>
                <a:tab pos="355600" algn="l"/>
              </a:tabLst>
            </a:pPr>
            <a:r>
              <a:rPr sz="2925" b="1" spc="75" baseline="1000" dirty="0">
                <a:latin typeface="黑体" panose="02010609060101010101" charset="-122"/>
                <a:cs typeface="黑体" panose="02010609060101010101" charset="-122"/>
              </a:rPr>
              <a:t>动作执行的结果是</a:t>
            </a:r>
            <a:r>
              <a:rPr sz="2925" b="1" spc="37" baseline="1000" dirty="0">
                <a:latin typeface="黑体" panose="02010609060101010101" charset="-122"/>
                <a:cs typeface="黑体" panose="02010609060101010101" charset="-122"/>
              </a:rPr>
              <a:t>：</a:t>
            </a:r>
            <a:r>
              <a:rPr sz="2925" b="1" spc="37" baseline="1000" dirty="0">
                <a:latin typeface="宋体" panose="02010600030101010101" pitchFamily="2" charset="-122"/>
                <a:cs typeface="宋体" panose="02010600030101010101" pitchFamily="2" charset="-122"/>
              </a:rPr>
              <a:t>34+5-</a:t>
            </a:r>
            <a:endParaRPr sz="2925" baseline="1000">
              <a:latin typeface="宋体" panose="02010600030101010101" pitchFamily="2" charset="-122"/>
              <a:cs typeface="宋体" panose="02010600030101010101" pitchFamily="2" charset="-122"/>
            </a:endParaRPr>
          </a:p>
          <a:p>
            <a:pPr marR="5080" algn="r">
              <a:lnSpc>
                <a:spcPct val="100000"/>
              </a:lnSpc>
              <a:spcBef>
                <a:spcPts val="895"/>
              </a:spcBef>
            </a:pPr>
            <a:r>
              <a:rPr sz="1400" dirty="0">
                <a:latin typeface="Times New Roman" panose="02020603050405020304"/>
                <a:cs typeface="Times New Roman" panose="02020603050405020304"/>
              </a:rPr>
              <a:t>73</a:t>
            </a:r>
            <a:endParaRPr sz="1400">
              <a:latin typeface="Times New Roman" panose="02020603050405020304"/>
              <a:cs typeface="Times New Roman" panose="020206030504050203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74</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45533"/>
            <a:ext cx="8439150" cy="623570"/>
          </a:xfrm>
          <a:prstGeom prst="rect">
            <a:avLst/>
          </a:prstGeom>
        </p:spPr>
        <p:txBody>
          <a:bodyPr vert="horz" wrap="square" lIns="0" tIns="15240" rIns="0" bIns="0" rtlCol="0">
            <a:spAutoFit/>
          </a:bodyPr>
          <a:lstStyle/>
          <a:p>
            <a:pPr marL="12700">
              <a:lnSpc>
                <a:spcPct val="100000"/>
              </a:lnSpc>
              <a:spcBef>
                <a:spcPts val="120"/>
              </a:spcBef>
              <a:tabLst>
                <a:tab pos="1801495" algn="l"/>
              </a:tabLst>
            </a:pPr>
            <a:r>
              <a:rPr sz="3900" spc="40" dirty="0"/>
              <a:t>5.4.2	</a:t>
            </a:r>
            <a:r>
              <a:rPr sz="3900" spc="90" dirty="0"/>
              <a:t>直接使用分析栈中的继承属性</a:t>
            </a:r>
            <a:endParaRPr sz="3900"/>
          </a:p>
        </p:txBody>
      </p:sp>
      <p:sp>
        <p:nvSpPr>
          <p:cNvPr id="6" name="object 6"/>
          <p:cNvSpPr txBox="1"/>
          <p:nvPr/>
        </p:nvSpPr>
        <p:spPr>
          <a:xfrm>
            <a:off x="307340" y="1237996"/>
            <a:ext cx="5913755" cy="1173480"/>
          </a:xfrm>
          <a:prstGeom prst="rect">
            <a:avLst/>
          </a:prstGeom>
        </p:spPr>
        <p:txBody>
          <a:bodyPr vert="horz" wrap="square" lIns="0" tIns="12700" rIns="0" bIns="0" rtlCol="0">
            <a:spAutoFit/>
          </a:bodyPr>
          <a:lstStyle/>
          <a:p>
            <a:pPr marL="355600" indent="-342900">
              <a:lnSpc>
                <a:spcPct val="100000"/>
              </a:lnSpc>
              <a:spcBef>
                <a:spcPts val="100"/>
              </a:spcBef>
              <a:buClr>
                <a:srgbClr val="0000FF"/>
              </a:buClr>
              <a:buSzPct val="71000"/>
              <a:buFont typeface="Arial" panose="020B0604020202020204"/>
              <a:buChar char="■"/>
              <a:tabLst>
                <a:tab pos="354965" algn="l"/>
                <a:tab pos="355600" algn="l"/>
              </a:tabLst>
            </a:pPr>
            <a:r>
              <a:rPr sz="2800" b="1" spc="-5" dirty="0">
                <a:latin typeface="Times New Roman" panose="02020603050405020304"/>
                <a:cs typeface="Times New Roman" panose="02020603050405020304"/>
              </a:rPr>
              <a:t>LR</a:t>
            </a:r>
            <a:r>
              <a:rPr sz="4125" b="1" spc="67" baseline="1000" dirty="0">
                <a:latin typeface="黑体" panose="02010609060101010101" charset="-122"/>
                <a:cs typeface="黑体" panose="02010609060101010101" charset="-122"/>
              </a:rPr>
              <a:t>分析程序对产生式</a:t>
            </a:r>
            <a:r>
              <a:rPr sz="2800" b="1" spc="10" dirty="0">
                <a:latin typeface="Times New Roman" panose="02020603050405020304"/>
                <a:cs typeface="Times New Roman" panose="02020603050405020304"/>
              </a:rPr>
              <a:t>A</a:t>
            </a:r>
            <a:r>
              <a:rPr sz="4125" b="1" i="1" spc="15" baseline="1000" dirty="0">
                <a:latin typeface="Symbol" panose="05050102010706020507"/>
                <a:cs typeface="Symbol" panose="05050102010706020507"/>
              </a:rPr>
              <a:t></a:t>
            </a:r>
            <a:r>
              <a:rPr sz="2800" b="1" spc="10" dirty="0">
                <a:latin typeface="Times New Roman" panose="02020603050405020304"/>
                <a:cs typeface="Times New Roman" panose="02020603050405020304"/>
              </a:rPr>
              <a:t>XY</a:t>
            </a:r>
            <a:r>
              <a:rPr sz="4125" b="1" spc="67" baseline="1000" dirty="0">
                <a:latin typeface="黑体" panose="02010609060101010101" charset="-122"/>
                <a:cs typeface="黑体" panose="02010609060101010101" charset="-122"/>
              </a:rPr>
              <a:t>的归约</a:t>
            </a:r>
            <a:endParaRPr sz="4125" baseline="1000">
              <a:latin typeface="黑体" panose="02010609060101010101" charset="-122"/>
              <a:cs typeface="黑体" panose="02010609060101010101" charset="-122"/>
            </a:endParaRPr>
          </a:p>
          <a:p>
            <a:pPr marL="377825" indent="-342900">
              <a:lnSpc>
                <a:spcPct val="100000"/>
              </a:lnSpc>
              <a:spcBef>
                <a:spcPts val="2375"/>
              </a:spcBef>
              <a:buClr>
                <a:srgbClr val="0099CC"/>
              </a:buClr>
              <a:buSzPct val="73000"/>
              <a:buFont typeface="Arial" panose="020B0604020202020204"/>
              <a:buChar char="■"/>
              <a:tabLst>
                <a:tab pos="377190" algn="l"/>
                <a:tab pos="377825" algn="l"/>
              </a:tabLst>
            </a:pPr>
            <a:r>
              <a:rPr sz="4125" b="1" spc="67" baseline="1000" dirty="0">
                <a:latin typeface="黑体" panose="02010609060101010101" charset="-122"/>
                <a:cs typeface="黑体" panose="02010609060101010101" charset="-122"/>
              </a:rPr>
              <a:t>考虑分析过程中属性的计算</a:t>
            </a:r>
            <a:endParaRPr sz="4125" baseline="1000">
              <a:latin typeface="黑体" panose="02010609060101010101" charset="-122"/>
              <a:cs typeface="黑体" panose="02010609060101010101" charset="-122"/>
            </a:endParaRPr>
          </a:p>
        </p:txBody>
      </p:sp>
      <p:sp>
        <p:nvSpPr>
          <p:cNvPr id="7" name="object 7"/>
          <p:cNvSpPr txBox="1"/>
          <p:nvPr/>
        </p:nvSpPr>
        <p:spPr>
          <a:xfrm>
            <a:off x="5933749" y="3932428"/>
            <a:ext cx="449580" cy="269240"/>
          </a:xfrm>
          <a:prstGeom prst="rect">
            <a:avLst/>
          </a:prstGeom>
        </p:spPr>
        <p:txBody>
          <a:bodyPr vert="horz" wrap="square" lIns="0" tIns="12700" rIns="0" bIns="0" rtlCol="0">
            <a:spAutoFit/>
          </a:bodyPr>
          <a:lstStyle/>
          <a:p>
            <a:pPr marL="12700">
              <a:lnSpc>
                <a:spcPct val="100000"/>
              </a:lnSpc>
              <a:spcBef>
                <a:spcPts val="100"/>
              </a:spcBef>
              <a:tabLst>
                <a:tab pos="334645" algn="l"/>
              </a:tabLst>
            </a:pPr>
            <a:r>
              <a:rPr sz="1600" b="1" dirty="0">
                <a:latin typeface="Times New Roman" panose="02020603050405020304"/>
                <a:cs typeface="Times New Roman" panose="02020603050405020304"/>
              </a:rPr>
              <a:t>1	2</a:t>
            </a:r>
            <a:endParaRPr sz="1600">
              <a:latin typeface="Times New Roman" panose="02020603050405020304"/>
              <a:cs typeface="Times New Roman" panose="02020603050405020304"/>
            </a:endParaRPr>
          </a:p>
        </p:txBody>
      </p:sp>
      <p:sp>
        <p:nvSpPr>
          <p:cNvPr id="8" name="object 8"/>
          <p:cNvSpPr txBox="1"/>
          <p:nvPr/>
        </p:nvSpPr>
        <p:spPr>
          <a:xfrm>
            <a:off x="5190799" y="3766820"/>
            <a:ext cx="1717675"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panose="02020603050405020304"/>
                <a:cs typeface="Times New Roman" panose="02020603050405020304"/>
              </a:rPr>
              <a:t>X</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X </a:t>
            </a:r>
            <a:r>
              <a:rPr sz="2400" b="1" dirty="0">
                <a:latin typeface="Times New Roman" panose="02020603050405020304"/>
                <a:cs typeface="Times New Roman" panose="02020603050405020304"/>
              </a:rPr>
              <a:t>X</a:t>
            </a:r>
            <a:r>
              <a:rPr sz="2400" b="1" spc="29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p:txBody>
      </p:sp>
      <p:sp>
        <p:nvSpPr>
          <p:cNvPr id="9" name="object 9"/>
          <p:cNvSpPr txBox="1"/>
          <p:nvPr/>
        </p:nvSpPr>
        <p:spPr>
          <a:xfrm>
            <a:off x="6883075" y="3932428"/>
            <a:ext cx="13843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panose="02020603050405020304"/>
                <a:cs typeface="Times New Roman" panose="02020603050405020304"/>
              </a:rPr>
              <a:t>n</a:t>
            </a:r>
            <a:endParaRPr sz="1600">
              <a:latin typeface="Times New Roman" panose="02020603050405020304"/>
              <a:cs typeface="Times New Roman" panose="02020603050405020304"/>
            </a:endParaRPr>
          </a:p>
        </p:txBody>
      </p:sp>
      <p:sp>
        <p:nvSpPr>
          <p:cNvPr id="10" name="object 10"/>
          <p:cNvSpPr txBox="1"/>
          <p:nvPr/>
        </p:nvSpPr>
        <p:spPr>
          <a:xfrm>
            <a:off x="5190799" y="4681220"/>
            <a:ext cx="1717675"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panose="02020603050405020304"/>
                <a:cs typeface="Times New Roman" panose="02020603050405020304"/>
              </a:rPr>
              <a:t>Y</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Y </a:t>
            </a:r>
            <a:r>
              <a:rPr sz="2400" b="1" dirty="0">
                <a:latin typeface="Times New Roman" panose="02020603050405020304"/>
                <a:cs typeface="Times New Roman" panose="02020603050405020304"/>
              </a:rPr>
              <a:t>Y</a:t>
            </a:r>
            <a:r>
              <a:rPr sz="2400" b="1" spc="29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p:txBody>
      </p:sp>
      <p:sp>
        <p:nvSpPr>
          <p:cNvPr id="11" name="object 11"/>
          <p:cNvSpPr txBox="1"/>
          <p:nvPr/>
        </p:nvSpPr>
        <p:spPr>
          <a:xfrm>
            <a:off x="6883075" y="4846828"/>
            <a:ext cx="13843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panose="02020603050405020304"/>
                <a:cs typeface="Times New Roman" panose="02020603050405020304"/>
              </a:rPr>
              <a:t>k</a:t>
            </a:r>
            <a:endParaRPr sz="1600">
              <a:latin typeface="Times New Roman" panose="02020603050405020304"/>
              <a:cs typeface="Times New Roman" panose="02020603050405020304"/>
            </a:endParaRPr>
          </a:p>
        </p:txBody>
      </p:sp>
      <p:sp>
        <p:nvSpPr>
          <p:cNvPr id="12" name="object 12"/>
          <p:cNvSpPr txBox="1"/>
          <p:nvPr/>
        </p:nvSpPr>
        <p:spPr>
          <a:xfrm>
            <a:off x="5284811" y="4764193"/>
            <a:ext cx="1098550" cy="842010"/>
          </a:xfrm>
          <a:prstGeom prst="rect">
            <a:avLst/>
          </a:prstGeom>
        </p:spPr>
        <p:txBody>
          <a:bodyPr vert="horz" wrap="square" lIns="0" tIns="95250" rIns="0" bIns="0" rtlCol="0">
            <a:spAutoFit/>
          </a:bodyPr>
          <a:lstStyle/>
          <a:p>
            <a:pPr marL="661035">
              <a:lnSpc>
                <a:spcPct val="100000"/>
              </a:lnSpc>
              <a:spcBef>
                <a:spcPts val="750"/>
              </a:spcBef>
              <a:tabLst>
                <a:tab pos="983615" algn="l"/>
              </a:tabLst>
            </a:pPr>
            <a:r>
              <a:rPr sz="1600" b="1" dirty="0">
                <a:latin typeface="Times New Roman" panose="02020603050405020304"/>
                <a:cs typeface="Times New Roman" panose="02020603050405020304"/>
              </a:rPr>
              <a:t>1	2</a:t>
            </a:r>
            <a:endParaRPr sz="1600">
              <a:latin typeface="Times New Roman" panose="02020603050405020304"/>
              <a:cs typeface="Times New Roman" panose="02020603050405020304"/>
            </a:endParaRPr>
          </a:p>
          <a:p>
            <a:pPr marL="12700">
              <a:lnSpc>
                <a:spcPct val="100000"/>
              </a:lnSpc>
              <a:spcBef>
                <a:spcPts val="975"/>
              </a:spcBef>
            </a:pPr>
            <a:r>
              <a:rPr sz="2400" b="1" spc="-35" dirty="0">
                <a:latin typeface="Times New Roman" panose="02020603050405020304"/>
                <a:cs typeface="Times New Roman" panose="02020603050405020304"/>
              </a:rPr>
              <a:t>Y.i=X.s</a:t>
            </a:r>
            <a:endParaRPr sz="2400">
              <a:latin typeface="Times New Roman" panose="02020603050405020304"/>
              <a:cs typeface="Times New Roman" panose="02020603050405020304"/>
            </a:endParaRPr>
          </a:p>
        </p:txBody>
      </p:sp>
      <p:sp>
        <p:nvSpPr>
          <p:cNvPr id="13" name="object 13"/>
          <p:cNvSpPr txBox="1"/>
          <p:nvPr/>
        </p:nvSpPr>
        <p:spPr>
          <a:xfrm>
            <a:off x="1438275" y="5626100"/>
            <a:ext cx="448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top</a:t>
            </a:r>
            <a:endParaRPr sz="2400">
              <a:latin typeface="Times New Roman" panose="02020603050405020304"/>
              <a:cs typeface="Times New Roman" panose="02020603050405020304"/>
            </a:endParaRPr>
          </a:p>
        </p:txBody>
      </p:sp>
      <p:sp>
        <p:nvSpPr>
          <p:cNvPr id="14" name="object 14"/>
          <p:cNvSpPr/>
          <p:nvPr/>
        </p:nvSpPr>
        <p:spPr>
          <a:xfrm>
            <a:off x="1890712" y="5873750"/>
            <a:ext cx="304800" cy="76200"/>
          </a:xfrm>
          <a:custGeom>
            <a:avLst/>
            <a:gdLst/>
            <a:ahLst/>
            <a:cxnLst/>
            <a:rect l="l" t="t" r="r" b="b"/>
            <a:pathLst>
              <a:path w="304800" h="76200">
                <a:moveTo>
                  <a:pt x="228600" y="42862"/>
                </a:moveTo>
                <a:lnTo>
                  <a:pt x="228600" y="76199"/>
                </a:lnTo>
                <a:lnTo>
                  <a:pt x="295275" y="42862"/>
                </a:lnTo>
                <a:lnTo>
                  <a:pt x="228600" y="42862"/>
                </a:lnTo>
                <a:close/>
              </a:path>
              <a:path w="304800" h="76200">
                <a:moveTo>
                  <a:pt x="228600" y="33337"/>
                </a:moveTo>
                <a:lnTo>
                  <a:pt x="228600" y="42862"/>
                </a:lnTo>
                <a:lnTo>
                  <a:pt x="241300" y="42862"/>
                </a:lnTo>
                <a:lnTo>
                  <a:pt x="241300" y="33337"/>
                </a:lnTo>
                <a:lnTo>
                  <a:pt x="228600" y="33337"/>
                </a:lnTo>
                <a:close/>
              </a:path>
              <a:path w="304800" h="76200">
                <a:moveTo>
                  <a:pt x="228600" y="0"/>
                </a:moveTo>
                <a:lnTo>
                  <a:pt x="228600" y="33337"/>
                </a:lnTo>
                <a:lnTo>
                  <a:pt x="241300" y="33337"/>
                </a:lnTo>
                <a:lnTo>
                  <a:pt x="241300" y="42862"/>
                </a:lnTo>
                <a:lnTo>
                  <a:pt x="295276" y="42861"/>
                </a:lnTo>
                <a:lnTo>
                  <a:pt x="304800" y="38100"/>
                </a:lnTo>
                <a:lnTo>
                  <a:pt x="228600" y="0"/>
                </a:lnTo>
                <a:close/>
              </a:path>
              <a:path w="304800" h="76200">
                <a:moveTo>
                  <a:pt x="0" y="33336"/>
                </a:moveTo>
                <a:lnTo>
                  <a:pt x="0" y="42861"/>
                </a:lnTo>
                <a:lnTo>
                  <a:pt x="228600" y="42862"/>
                </a:lnTo>
                <a:lnTo>
                  <a:pt x="228600" y="33337"/>
                </a:lnTo>
                <a:lnTo>
                  <a:pt x="0" y="33336"/>
                </a:lnTo>
                <a:close/>
              </a:path>
            </a:pathLst>
          </a:custGeom>
          <a:solidFill>
            <a:srgbClr val="000000"/>
          </a:solidFill>
        </p:spPr>
        <p:txBody>
          <a:bodyPr wrap="square" lIns="0" tIns="0" rIns="0" bIns="0" rtlCol="0"/>
          <a:lstStyle/>
          <a:p/>
        </p:txBody>
      </p:sp>
      <p:graphicFrame>
        <p:nvGraphicFramePr>
          <p:cNvPr id="15" name="object 15"/>
          <p:cNvGraphicFramePr>
            <a:graphicFrameLocks noGrp="1"/>
          </p:cNvGraphicFramePr>
          <p:nvPr/>
        </p:nvGraphicFramePr>
        <p:xfrm>
          <a:off x="2190750" y="3063874"/>
          <a:ext cx="2270125" cy="3097530"/>
        </p:xfrm>
        <a:graphic>
          <a:graphicData uri="http://schemas.openxmlformats.org/drawingml/2006/table">
            <a:tbl>
              <a:tblPr firstRow="1" bandRow="1">
                <a:tableStyleId>{2D5ABB26-0587-4C30-8999-92F81FD0307C}</a:tableStyleId>
              </a:tblPr>
              <a:tblGrid>
                <a:gridCol w="1068705"/>
                <a:gridCol w="1187450"/>
              </a:tblGrid>
              <a:tr h="431800">
                <a:tc>
                  <a:txBody>
                    <a:bodyPr/>
                    <a:lstStyle/>
                    <a:p>
                      <a:pPr>
                        <a:lnSpc>
                          <a:spcPct val="100000"/>
                        </a:lnSpc>
                      </a:pPr>
                      <a:endParaRPr sz="2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2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r>
              <a:tr h="504825">
                <a:tc>
                  <a:txBody>
                    <a:bodyPr/>
                    <a:lstStyle/>
                    <a:p>
                      <a:pPr marR="346710" algn="r">
                        <a:lnSpc>
                          <a:spcPct val="100000"/>
                        </a:lnSpc>
                        <a:spcBef>
                          <a:spcPts val="250"/>
                        </a:spcBef>
                      </a:pPr>
                      <a:r>
                        <a:rPr sz="2400" b="1" dirty="0">
                          <a:latin typeface="Times New Roman" panose="02020603050405020304"/>
                          <a:cs typeface="Times New Roman" panose="02020603050405020304"/>
                        </a:rPr>
                        <a:t>Y</a:t>
                      </a:r>
                      <a:r>
                        <a:rPr sz="2400" b="1" baseline="-17000" dirty="0">
                          <a:latin typeface="Times New Roman" panose="02020603050405020304"/>
                          <a:cs typeface="Times New Roman" panose="02020603050405020304"/>
                        </a:rPr>
                        <a:t>k</a:t>
                      </a:r>
                      <a:endParaRPr sz="2400" baseline="-17000">
                        <a:latin typeface="Times New Roman" panose="02020603050405020304"/>
                        <a:cs typeface="Times New Roman" panose="02020603050405020304"/>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250"/>
                        </a:spcBef>
                      </a:pPr>
                      <a:r>
                        <a:rPr sz="2400" b="1" spc="-5" dirty="0">
                          <a:latin typeface="Times New Roman" panose="02020603050405020304"/>
                          <a:cs typeface="Times New Roman" panose="02020603050405020304"/>
                        </a:rPr>
                        <a:t>Y</a:t>
                      </a:r>
                      <a:r>
                        <a:rPr sz="2400" b="1" spc="-7" baseline="-17000" dirty="0">
                          <a:latin typeface="Times New Roman" panose="02020603050405020304"/>
                          <a:cs typeface="Times New Roman" panose="02020603050405020304"/>
                        </a:rPr>
                        <a:t>k</a:t>
                      </a:r>
                      <a:r>
                        <a:rPr sz="2400" b="1" spc="-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1800">
                <a:tc>
                  <a:txBody>
                    <a:bodyPr/>
                    <a:lstStyle/>
                    <a:p>
                      <a:pPr marR="346710" algn="r">
                        <a:lnSpc>
                          <a:spcPct val="100000"/>
                        </a:lnSpc>
                        <a:spcBef>
                          <a:spcPts val="70"/>
                        </a:spcBef>
                      </a:pPr>
                      <a:r>
                        <a:rPr sz="2400" b="1" spc="-1735" dirty="0">
                          <a:latin typeface="Times New Roman" panose="02020603050405020304"/>
                          <a:cs typeface="Times New Roman" panose="02020603050405020304"/>
                        </a:rPr>
                        <a:t>X</a:t>
                      </a:r>
                      <a:r>
                        <a:rPr sz="3525" b="1" spc="-997" baseline="-4000" dirty="0">
                          <a:latin typeface="宋体" panose="02010600030101010101" pitchFamily="2" charset="-122"/>
                          <a:cs typeface="宋体" panose="02010600030101010101" pitchFamily="2" charset="-122"/>
                        </a:rPr>
                        <a:t>…</a:t>
                      </a:r>
                      <a:r>
                        <a:rPr sz="2400" b="1" baseline="-17000" dirty="0">
                          <a:latin typeface="Times New Roman" panose="02020603050405020304"/>
                          <a:cs typeface="Times New Roman" panose="02020603050405020304"/>
                        </a:rPr>
                        <a:t>n</a:t>
                      </a:r>
                      <a:endParaRPr sz="2400" baseline="-17000">
                        <a:latin typeface="Times New Roman" panose="02020603050405020304"/>
                        <a:cs typeface="Times New Roman" panose="02020603050405020304"/>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635">
                        <a:lnSpc>
                          <a:spcPct val="100000"/>
                        </a:lnSpc>
                        <a:spcBef>
                          <a:spcPts val="70"/>
                        </a:spcBef>
                      </a:pPr>
                      <a:r>
                        <a:rPr sz="2400" b="1" spc="-475" dirty="0">
                          <a:latin typeface="Times New Roman" panose="02020603050405020304"/>
                          <a:cs typeface="Times New Roman" panose="02020603050405020304"/>
                        </a:rPr>
                        <a:t>X</a:t>
                      </a:r>
                      <a:r>
                        <a:rPr sz="3525" b="1" spc="-712" baseline="-4000" dirty="0">
                          <a:latin typeface="宋体" panose="02010600030101010101" pitchFamily="2" charset="-122"/>
                          <a:cs typeface="宋体" panose="02010600030101010101" pitchFamily="2" charset="-122"/>
                        </a:rPr>
                        <a:t>…</a:t>
                      </a:r>
                      <a:r>
                        <a:rPr sz="2400" b="1" spc="-712" baseline="-17000" dirty="0">
                          <a:latin typeface="Times New Roman" panose="02020603050405020304"/>
                          <a:cs typeface="Times New Roman" panose="02020603050405020304"/>
                        </a:rPr>
                        <a:t>n</a:t>
                      </a:r>
                      <a:r>
                        <a:rPr sz="2400" b="1" spc="-475"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1800">
                <a:tc>
                  <a:txBody>
                    <a:bodyPr/>
                    <a:lstStyle/>
                    <a:p>
                      <a:pPr marR="358140" algn="r">
                        <a:lnSpc>
                          <a:spcPct val="100000"/>
                        </a:lnSpc>
                        <a:spcBef>
                          <a:spcPts val="25"/>
                        </a:spcBef>
                      </a:pPr>
                      <a:r>
                        <a:rPr sz="2350" b="1" spc="-2400" dirty="0">
                          <a:latin typeface="宋体" panose="02010600030101010101" pitchFamily="2" charset="-122"/>
                          <a:cs typeface="宋体" panose="02010600030101010101" pitchFamily="2" charset="-122"/>
                        </a:rPr>
                        <a:t>…</a:t>
                      </a:r>
                      <a:r>
                        <a:rPr sz="3600" b="1" baseline="-6000" dirty="0">
                          <a:latin typeface="Times New Roman" panose="02020603050405020304"/>
                          <a:cs typeface="Times New Roman" panose="02020603050405020304"/>
                        </a:rPr>
                        <a:t>Y</a:t>
                      </a:r>
                      <a:r>
                        <a:rPr sz="2400" b="1" baseline="-26000" dirty="0">
                          <a:latin typeface="Times New Roman" panose="02020603050405020304"/>
                          <a:cs typeface="Times New Roman" panose="02020603050405020304"/>
                        </a:rPr>
                        <a:t>2</a:t>
                      </a:r>
                      <a:endParaRPr sz="2400" baseline="-26000">
                        <a:latin typeface="Times New Roman" panose="02020603050405020304"/>
                        <a:cs typeface="Times New Roman" panose="020206030504050203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1775">
                        <a:lnSpc>
                          <a:spcPct val="100000"/>
                        </a:lnSpc>
                        <a:spcBef>
                          <a:spcPts val="270"/>
                        </a:spcBef>
                      </a:pPr>
                      <a:r>
                        <a:rPr sz="2400" b="1" spc="-475" dirty="0">
                          <a:latin typeface="Times New Roman" panose="02020603050405020304"/>
                          <a:cs typeface="Times New Roman" panose="02020603050405020304"/>
                        </a:rPr>
                        <a:t>Y</a:t>
                      </a:r>
                      <a:r>
                        <a:rPr sz="3525" b="1" spc="-712" baseline="6000" dirty="0">
                          <a:latin typeface="宋体" panose="02010600030101010101" pitchFamily="2" charset="-122"/>
                          <a:cs typeface="宋体" panose="02010600030101010101" pitchFamily="2" charset="-122"/>
                        </a:rPr>
                        <a:t>…</a:t>
                      </a:r>
                      <a:r>
                        <a:rPr sz="2400" b="1" spc="-712" baseline="-17000" dirty="0">
                          <a:latin typeface="Times New Roman" panose="02020603050405020304"/>
                          <a:cs typeface="Times New Roman" panose="02020603050405020304"/>
                        </a:rPr>
                        <a:t>2</a:t>
                      </a:r>
                      <a:r>
                        <a:rPr sz="2400" b="1" spc="-47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1800">
                <a:tc>
                  <a:txBody>
                    <a:bodyPr/>
                    <a:lstStyle/>
                    <a:p>
                      <a:pPr marR="358140" algn="r">
                        <a:lnSpc>
                          <a:spcPct val="100000"/>
                        </a:lnSpc>
                        <a:spcBef>
                          <a:spcPts val="60"/>
                        </a:spcBef>
                      </a:pPr>
                      <a:r>
                        <a:rPr sz="2400" b="1" spc="-1735" dirty="0">
                          <a:latin typeface="Times New Roman" panose="02020603050405020304"/>
                          <a:cs typeface="Times New Roman" panose="02020603050405020304"/>
                        </a:rPr>
                        <a:t>YX</a:t>
                      </a:r>
                      <a:r>
                        <a:rPr sz="3600" b="1" baseline="-5000" dirty="0">
                          <a:latin typeface="Times New Roman" panose="02020603050405020304"/>
                          <a:cs typeface="Times New Roman" panose="02020603050405020304"/>
                        </a:rPr>
                        <a:t>Y</a:t>
                      </a:r>
                      <a:r>
                        <a:rPr sz="2400" b="1" spc="-1200" baseline="-17000" dirty="0">
                          <a:latin typeface="Times New Roman" panose="02020603050405020304"/>
                          <a:cs typeface="Times New Roman" panose="02020603050405020304"/>
                        </a:rPr>
                        <a:t>1</a:t>
                      </a:r>
                      <a:r>
                        <a:rPr sz="2400" b="1" baseline="-17000" dirty="0">
                          <a:latin typeface="Times New Roman" panose="02020603050405020304"/>
                          <a:cs typeface="Times New Roman" panose="02020603050405020304"/>
                        </a:rPr>
                        <a:t>2</a:t>
                      </a:r>
                      <a:endParaRPr sz="2400" baseline="-17000">
                        <a:latin typeface="Times New Roman" panose="02020603050405020304"/>
                        <a:cs typeface="Times New Roman" panose="02020603050405020304"/>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1775">
                        <a:lnSpc>
                          <a:spcPct val="100000"/>
                        </a:lnSpc>
                        <a:spcBef>
                          <a:spcPts val="60"/>
                        </a:spcBef>
                      </a:pPr>
                      <a:r>
                        <a:rPr sz="2400" b="1" spc="-670" dirty="0">
                          <a:latin typeface="Times New Roman" panose="02020603050405020304"/>
                          <a:cs typeface="Times New Roman" panose="02020603050405020304"/>
                        </a:rPr>
                        <a:t>YX</a:t>
                      </a:r>
                      <a:r>
                        <a:rPr sz="3600" b="1" spc="-1005" baseline="-5000" dirty="0">
                          <a:latin typeface="Times New Roman" panose="02020603050405020304"/>
                          <a:cs typeface="Times New Roman" panose="02020603050405020304"/>
                        </a:rPr>
                        <a:t>Y</a:t>
                      </a:r>
                      <a:r>
                        <a:rPr sz="2400" b="1" spc="-1005" baseline="-17000" dirty="0">
                          <a:latin typeface="Times New Roman" panose="02020603050405020304"/>
                          <a:cs typeface="Times New Roman" panose="02020603050405020304"/>
                        </a:rPr>
                        <a:t>12</a:t>
                      </a:r>
                      <a:r>
                        <a:rPr sz="3600" b="1" spc="-1005" baseline="-5000" dirty="0">
                          <a:latin typeface="Times New Roman" panose="02020603050405020304"/>
                          <a:cs typeface="Times New Roman" panose="02020603050405020304"/>
                        </a:rPr>
                        <a:t>.</a:t>
                      </a:r>
                      <a:r>
                        <a:rPr sz="2400" b="1" spc="-670" dirty="0">
                          <a:latin typeface="Times New Roman" panose="02020603050405020304"/>
                          <a:cs typeface="Times New Roman" panose="02020603050405020304"/>
                        </a:rPr>
                        <a:t>.</a:t>
                      </a:r>
                      <a:r>
                        <a:rPr sz="3600" b="1" spc="-1005" baseline="-5000" dirty="0">
                          <a:latin typeface="Times New Roman" panose="02020603050405020304"/>
                          <a:cs typeface="Times New Roman" panose="02020603050405020304"/>
                        </a:rPr>
                        <a:t>y</a:t>
                      </a:r>
                      <a:r>
                        <a:rPr sz="2400" b="1" spc="-670"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33387">
                <a:tc>
                  <a:txBody>
                    <a:bodyPr/>
                    <a:lstStyle/>
                    <a:p>
                      <a:pPr marR="358140" algn="r">
                        <a:lnSpc>
                          <a:spcPct val="100000"/>
                        </a:lnSpc>
                        <a:spcBef>
                          <a:spcPts val="70"/>
                        </a:spcBef>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3205">
                        <a:lnSpc>
                          <a:spcPct val="100000"/>
                        </a:lnSpc>
                        <a:spcBef>
                          <a:spcPts val="70"/>
                        </a:spcBef>
                      </a:pPr>
                      <a:r>
                        <a:rPr sz="2400" b="1" spc="-260" dirty="0">
                          <a:latin typeface="Times New Roman" panose="02020603050405020304"/>
                          <a:cs typeface="Times New Roman" panose="02020603050405020304"/>
                        </a:rPr>
                        <a:t>X</a:t>
                      </a:r>
                      <a:r>
                        <a:rPr sz="2400" b="1" spc="-390" baseline="-17000" dirty="0">
                          <a:latin typeface="Times New Roman" panose="02020603050405020304"/>
                          <a:cs typeface="Times New Roman" panose="02020603050405020304"/>
                        </a:rPr>
                        <a:t>1</a:t>
                      </a:r>
                      <a:r>
                        <a:rPr sz="2400" b="1" spc="-260" dirty="0">
                          <a:latin typeface="Times New Roman" panose="02020603050405020304"/>
                          <a:cs typeface="Times New Roman" panose="02020603050405020304"/>
                        </a:rPr>
                        <a:t>..sx</a:t>
                      </a:r>
                      <a:endParaRPr sz="2400">
                        <a:latin typeface="Times New Roman" panose="02020603050405020304"/>
                        <a:cs typeface="Times New Roman" panose="02020603050405020304"/>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2274">
                <a:tc>
                  <a:txBody>
                    <a:bodyPr/>
                    <a:lstStyle/>
                    <a:p>
                      <a:pPr marR="345440" algn="r">
                        <a:lnSpc>
                          <a:spcPct val="100000"/>
                        </a:lnSpc>
                        <a:spcBef>
                          <a:spcPts val="27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p:nvPr/>
        </p:nvSpPr>
        <p:spPr>
          <a:xfrm>
            <a:off x="2362200" y="6159500"/>
            <a:ext cx="6356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state</a:t>
            </a:r>
            <a:endParaRPr sz="2400">
              <a:latin typeface="Times New Roman" panose="02020603050405020304"/>
              <a:cs typeface="Times New Roman" panose="02020603050405020304"/>
            </a:endParaRPr>
          </a:p>
        </p:txBody>
      </p:sp>
      <p:sp>
        <p:nvSpPr>
          <p:cNvPr id="17" name="object 17"/>
          <p:cNvSpPr txBox="1"/>
          <p:nvPr/>
        </p:nvSpPr>
        <p:spPr>
          <a:xfrm>
            <a:off x="3809972" y="6159500"/>
            <a:ext cx="41529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75</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69917"/>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复制规则的重要作用</a:t>
            </a:r>
            <a:endParaRPr sz="3900"/>
          </a:p>
        </p:txBody>
      </p:sp>
      <p:sp>
        <p:nvSpPr>
          <p:cNvPr id="6" name="object 6"/>
          <p:cNvSpPr txBox="1"/>
          <p:nvPr/>
        </p:nvSpPr>
        <p:spPr>
          <a:xfrm>
            <a:off x="394653" y="2820903"/>
            <a:ext cx="3711575" cy="2669540"/>
          </a:xfrm>
          <a:prstGeom prst="rect">
            <a:avLst/>
          </a:prstGeom>
        </p:spPr>
        <p:txBody>
          <a:bodyPr vert="horz" wrap="square" lIns="0" tIns="95250" rIns="0" bIns="0" rtlCol="0">
            <a:spAutoFit/>
          </a:bodyPr>
          <a:lstStyle/>
          <a:p>
            <a:pPr marL="38100">
              <a:lnSpc>
                <a:spcPct val="100000"/>
              </a:lnSpc>
              <a:spcBef>
                <a:spcPts val="750"/>
              </a:spcBef>
            </a:pPr>
            <a:r>
              <a:rPr sz="2350" b="1" spc="50" dirty="0">
                <a:latin typeface="黑体" panose="02010609060101010101" charset="-122"/>
                <a:cs typeface="黑体" panose="02010609060101010101" charset="-122"/>
              </a:rPr>
              <a:t>翻译方案：</a:t>
            </a:r>
            <a:endParaRPr sz="2350">
              <a:latin typeface="黑体" panose="02010609060101010101" charset="-122"/>
              <a:cs typeface="黑体" panose="02010609060101010101" charset="-122"/>
            </a:endParaRPr>
          </a:p>
          <a:p>
            <a:pPr marL="951865" marR="620395" indent="-457200">
              <a:lnSpc>
                <a:spcPct val="118000"/>
              </a:lnSpc>
              <a:spcBef>
                <a:spcPts val="140"/>
              </a:spcBef>
            </a:pPr>
            <a:r>
              <a:rPr sz="2400" b="1" spc="15" dirty="0">
                <a:latin typeface="Times New Roman" panose="02020603050405020304"/>
                <a:cs typeface="Times New Roman" panose="02020603050405020304"/>
              </a:rPr>
              <a:t>D</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T</a:t>
            </a:r>
            <a:r>
              <a:rPr sz="2400" b="1" spc="-5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spc="-5" dirty="0">
                <a:solidFill>
                  <a:srgbClr val="0000FF"/>
                </a:solidFill>
                <a:latin typeface="Times New Roman" panose="02020603050405020304"/>
                <a:cs typeface="Times New Roman" panose="02020603050405020304"/>
              </a:rPr>
              <a:t>L.in=T.type</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a:t>
            </a:r>
            <a:endParaRPr sz="2400">
              <a:latin typeface="Times New Roman" panose="02020603050405020304"/>
              <a:cs typeface="Times New Roman" panose="02020603050405020304"/>
            </a:endParaRPr>
          </a:p>
          <a:p>
            <a:pPr marL="495300" marR="30480">
              <a:lnSpc>
                <a:spcPct val="120000"/>
              </a:lnSpc>
              <a:spcBef>
                <a:spcPts val="55"/>
              </a:spcBef>
              <a:tabLst>
                <a:tab pos="1304290" algn="l"/>
                <a:tab pos="1507490" algn="l"/>
              </a:tabLst>
            </a:pPr>
            <a:r>
              <a:rPr sz="2400" b="1" spc="-5" dirty="0">
                <a:latin typeface="Times New Roman" panose="02020603050405020304"/>
                <a:cs typeface="Times New Roman" panose="02020603050405020304"/>
              </a:rPr>
              <a:t>T</a:t>
            </a:r>
            <a:r>
              <a:rPr sz="3525" b="1" i="1" spc="75"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nt	{</a:t>
            </a:r>
            <a:r>
              <a:rPr sz="2400" b="1" spc="-5" dirty="0">
                <a:latin typeface="Times New Roman" panose="02020603050405020304"/>
                <a:cs typeface="Times New Roman" panose="02020603050405020304"/>
              </a:rPr>
              <a:t>T</a:t>
            </a:r>
            <a:r>
              <a:rPr sz="2400" b="1" dirty="0">
                <a:latin typeface="Times New Roman" panose="02020603050405020304"/>
                <a:cs typeface="Times New Roman" panose="02020603050405020304"/>
              </a:rPr>
              <a:t>.typ</a:t>
            </a:r>
            <a:r>
              <a:rPr sz="2400" b="1" spc="-5" dirty="0">
                <a:latin typeface="Times New Roman" panose="02020603050405020304"/>
                <a:cs typeface="Times New Roman" panose="02020603050405020304"/>
              </a:rPr>
              <a:t>e</a:t>
            </a:r>
            <a:r>
              <a:rPr sz="2400" b="1" spc="-10"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nt</a:t>
            </a:r>
            <a:r>
              <a:rPr sz="2400" b="1" spc="-5" dirty="0">
                <a:latin typeface="Times New Roman" panose="02020603050405020304"/>
                <a:cs typeface="Times New Roman" panose="02020603050405020304"/>
              </a:rPr>
              <a:t>e</a:t>
            </a:r>
            <a:r>
              <a:rPr sz="2400" b="1" dirty="0">
                <a:latin typeface="Times New Roman" panose="02020603050405020304"/>
                <a:cs typeface="Times New Roman" panose="02020603050405020304"/>
              </a:rPr>
              <a:t>g</a:t>
            </a:r>
            <a:r>
              <a:rPr sz="2400" b="1" spc="-5" dirty="0">
                <a:latin typeface="Times New Roman" panose="02020603050405020304"/>
                <a:cs typeface="Times New Roman" panose="02020603050405020304"/>
              </a:rPr>
              <a:t>er</a:t>
            </a: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T</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real </a:t>
            </a:r>
            <a:r>
              <a:rPr sz="2400" b="1" spc="-5" dirty="0">
                <a:latin typeface="Times New Roman" panose="02020603050405020304"/>
                <a:cs typeface="Times New Roman" panose="02020603050405020304"/>
              </a:rPr>
              <a:t>{T.type=real}  </a:t>
            </a:r>
            <a:r>
              <a:rPr sz="2400" b="1" spc="20" dirty="0">
                <a:latin typeface="Times New Roman" panose="02020603050405020304"/>
                <a:cs typeface="Times New Roman" panose="02020603050405020304"/>
              </a:rPr>
              <a:t>L</a:t>
            </a:r>
            <a:r>
              <a:rPr sz="3525" b="1" i="1" spc="30" baseline="1000" dirty="0">
                <a:latin typeface="Symbol" panose="05050102010706020507"/>
                <a:cs typeface="Symbol" panose="05050102010706020507"/>
              </a:rPr>
              <a:t></a:t>
            </a:r>
            <a:r>
              <a:rPr sz="3525" spc="30" baseline="100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spc="-5" dirty="0">
                <a:solidFill>
                  <a:srgbClr val="0000FF"/>
                </a:solidFill>
                <a:latin typeface="Times New Roman" panose="02020603050405020304"/>
                <a:cs typeface="Times New Roman" panose="02020603050405020304"/>
              </a:rPr>
              <a:t>L</a:t>
            </a:r>
            <a:r>
              <a:rPr sz="2400" b="1" spc="-7" baseline="-17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.in=L.in</a:t>
            </a:r>
            <a:r>
              <a:rPr sz="2400" b="1" spc="-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7" name="object 7"/>
          <p:cNvSpPr txBox="1"/>
          <p:nvPr/>
        </p:nvSpPr>
        <p:spPr>
          <a:xfrm>
            <a:off x="851853" y="5476747"/>
            <a:ext cx="4449445" cy="891540"/>
          </a:xfrm>
          <a:prstGeom prst="rect">
            <a:avLst/>
          </a:prstGeom>
        </p:spPr>
        <p:txBody>
          <a:bodyPr vert="horz" wrap="square" lIns="0" tIns="12700" rIns="0" bIns="0" rtlCol="0">
            <a:spAutoFit/>
          </a:bodyPr>
          <a:lstStyle/>
          <a:p>
            <a:pPr marL="38100" marR="30480" indent="381000">
              <a:lnSpc>
                <a:spcPct val="118000"/>
              </a:lnSpc>
              <a:spcBef>
                <a:spcPts val="100"/>
              </a:spcBef>
            </a:pPr>
            <a:r>
              <a:rPr sz="2400" b="1" spc="-5" dirty="0">
                <a:latin typeface="Times New Roman" panose="02020603050405020304"/>
                <a:cs typeface="Times New Roman" panose="02020603050405020304"/>
              </a:rPr>
              <a:t>L</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 id {addtype(id.entry, L.in)}  </a:t>
            </a:r>
            <a:r>
              <a:rPr sz="2400" b="1" spc="10" dirty="0">
                <a:latin typeface="Times New Roman" panose="02020603050405020304"/>
                <a:cs typeface="Times New Roman" panose="02020603050405020304"/>
              </a:rPr>
              <a:t>L</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id </a:t>
            </a:r>
            <a:r>
              <a:rPr sz="2400" b="1" spc="-5" dirty="0">
                <a:latin typeface="Times New Roman" panose="02020603050405020304"/>
                <a:cs typeface="Times New Roman" panose="02020603050405020304"/>
              </a:rPr>
              <a:t>{addtype(id.entry,</a:t>
            </a:r>
            <a:r>
              <a:rPr sz="2400" b="1" spc="-1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L.in)}</a:t>
            </a:r>
            <a:endParaRPr sz="2400">
              <a:latin typeface="Times New Roman" panose="02020603050405020304"/>
              <a:cs typeface="Times New Roman" panose="02020603050405020304"/>
            </a:endParaRPr>
          </a:p>
        </p:txBody>
      </p:sp>
      <p:sp>
        <p:nvSpPr>
          <p:cNvPr id="8" name="object 8"/>
          <p:cNvSpPr txBox="1"/>
          <p:nvPr/>
        </p:nvSpPr>
        <p:spPr>
          <a:xfrm>
            <a:off x="5721350" y="1011427"/>
            <a:ext cx="190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D</a:t>
            </a:r>
            <a:endParaRPr sz="1800">
              <a:latin typeface="Times New Roman" panose="02020603050405020304"/>
              <a:cs typeface="Times New Roman" panose="02020603050405020304"/>
            </a:endParaRPr>
          </a:p>
        </p:txBody>
      </p:sp>
      <p:sp>
        <p:nvSpPr>
          <p:cNvPr id="9" name="object 9"/>
          <p:cNvSpPr txBox="1"/>
          <p:nvPr/>
        </p:nvSpPr>
        <p:spPr>
          <a:xfrm>
            <a:off x="4574540" y="2718308"/>
            <a:ext cx="402590" cy="299720"/>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Times New Roman" panose="02020603050405020304"/>
                <a:cs typeface="Times New Roman" panose="02020603050405020304"/>
              </a:rPr>
              <a:t>r</a:t>
            </a:r>
            <a:r>
              <a:rPr sz="1800" b="1" dirty="0">
                <a:latin typeface="Times New Roman" panose="02020603050405020304"/>
                <a:cs typeface="Times New Roman" panose="02020603050405020304"/>
              </a:rPr>
              <a:t>eal</a:t>
            </a:r>
            <a:endParaRPr sz="1800">
              <a:latin typeface="Times New Roman" panose="02020603050405020304"/>
              <a:cs typeface="Times New Roman" panose="02020603050405020304"/>
            </a:endParaRPr>
          </a:p>
        </p:txBody>
      </p:sp>
      <p:sp>
        <p:nvSpPr>
          <p:cNvPr id="10" name="object 10"/>
          <p:cNvSpPr txBox="1"/>
          <p:nvPr/>
        </p:nvSpPr>
        <p:spPr>
          <a:xfrm>
            <a:off x="6977088" y="2718308"/>
            <a:ext cx="825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11" name="object 11"/>
          <p:cNvSpPr txBox="1"/>
          <p:nvPr/>
        </p:nvSpPr>
        <p:spPr>
          <a:xfrm>
            <a:off x="5565140" y="4318507"/>
            <a:ext cx="1530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p</a:t>
            </a:r>
            <a:endParaRPr sz="1800">
              <a:latin typeface="Times New Roman" panose="02020603050405020304"/>
              <a:cs typeface="Times New Roman" panose="02020603050405020304"/>
            </a:endParaRPr>
          </a:p>
        </p:txBody>
      </p:sp>
      <p:sp>
        <p:nvSpPr>
          <p:cNvPr id="12" name="object 12"/>
          <p:cNvSpPr/>
          <p:nvPr/>
        </p:nvSpPr>
        <p:spPr>
          <a:xfrm>
            <a:off x="4876800" y="1327150"/>
            <a:ext cx="914400" cy="533400"/>
          </a:xfrm>
          <a:custGeom>
            <a:avLst/>
            <a:gdLst/>
            <a:ahLst/>
            <a:cxnLst/>
            <a:rect l="l" t="t" r="r" b="b"/>
            <a:pathLst>
              <a:path w="914400" h="533400">
                <a:moveTo>
                  <a:pt x="914400" y="0"/>
                </a:moveTo>
                <a:lnTo>
                  <a:pt x="0" y="533400"/>
                </a:lnTo>
              </a:path>
            </a:pathLst>
          </a:custGeom>
          <a:ln w="9525">
            <a:solidFill>
              <a:srgbClr val="000000"/>
            </a:solidFill>
          </a:ln>
        </p:spPr>
        <p:txBody>
          <a:bodyPr wrap="square" lIns="0" tIns="0" rIns="0" bIns="0" rtlCol="0"/>
          <a:lstStyle/>
          <a:p/>
        </p:txBody>
      </p:sp>
      <p:sp>
        <p:nvSpPr>
          <p:cNvPr id="13" name="object 13"/>
          <p:cNvSpPr/>
          <p:nvPr/>
        </p:nvSpPr>
        <p:spPr>
          <a:xfrm>
            <a:off x="5791200" y="1327150"/>
            <a:ext cx="990600" cy="533400"/>
          </a:xfrm>
          <a:custGeom>
            <a:avLst/>
            <a:gdLst/>
            <a:ahLst/>
            <a:cxnLst/>
            <a:rect l="l" t="t" r="r" b="b"/>
            <a:pathLst>
              <a:path w="990600" h="533400">
                <a:moveTo>
                  <a:pt x="0" y="0"/>
                </a:moveTo>
                <a:lnTo>
                  <a:pt x="990600" y="533400"/>
                </a:lnTo>
              </a:path>
            </a:pathLst>
          </a:custGeom>
          <a:ln w="9525">
            <a:solidFill>
              <a:srgbClr val="000000"/>
            </a:solidFill>
          </a:ln>
        </p:spPr>
        <p:txBody>
          <a:bodyPr wrap="square" lIns="0" tIns="0" rIns="0" bIns="0" rtlCol="0"/>
          <a:lstStyle/>
          <a:p/>
        </p:txBody>
      </p:sp>
      <p:sp>
        <p:nvSpPr>
          <p:cNvPr id="14" name="object 14"/>
          <p:cNvSpPr/>
          <p:nvPr/>
        </p:nvSpPr>
        <p:spPr>
          <a:xfrm>
            <a:off x="6324600" y="2165350"/>
            <a:ext cx="585470" cy="533400"/>
          </a:xfrm>
          <a:custGeom>
            <a:avLst/>
            <a:gdLst/>
            <a:ahLst/>
            <a:cxnLst/>
            <a:rect l="l" t="t" r="r" b="b"/>
            <a:pathLst>
              <a:path w="585470" h="533400">
                <a:moveTo>
                  <a:pt x="585216" y="0"/>
                </a:moveTo>
                <a:lnTo>
                  <a:pt x="0" y="533400"/>
                </a:lnTo>
              </a:path>
            </a:pathLst>
          </a:custGeom>
          <a:ln w="9525">
            <a:solidFill>
              <a:srgbClr val="000000"/>
            </a:solidFill>
          </a:ln>
        </p:spPr>
        <p:txBody>
          <a:bodyPr wrap="square" lIns="0" tIns="0" rIns="0" bIns="0" rtlCol="0"/>
          <a:lstStyle/>
          <a:p/>
        </p:txBody>
      </p:sp>
      <p:sp>
        <p:nvSpPr>
          <p:cNvPr id="15" name="object 15"/>
          <p:cNvSpPr/>
          <p:nvPr/>
        </p:nvSpPr>
        <p:spPr>
          <a:xfrm>
            <a:off x="6909816" y="2165350"/>
            <a:ext cx="634365" cy="533400"/>
          </a:xfrm>
          <a:custGeom>
            <a:avLst/>
            <a:gdLst/>
            <a:ahLst/>
            <a:cxnLst/>
            <a:rect l="l" t="t" r="r" b="b"/>
            <a:pathLst>
              <a:path w="634365" h="533400">
                <a:moveTo>
                  <a:pt x="0" y="0"/>
                </a:moveTo>
                <a:lnTo>
                  <a:pt x="633984" y="533400"/>
                </a:lnTo>
              </a:path>
            </a:pathLst>
          </a:custGeom>
          <a:ln w="9525">
            <a:solidFill>
              <a:srgbClr val="000000"/>
            </a:solidFill>
          </a:ln>
        </p:spPr>
        <p:txBody>
          <a:bodyPr wrap="square" lIns="0" tIns="0" rIns="0" bIns="0" rtlCol="0"/>
          <a:lstStyle/>
          <a:p/>
        </p:txBody>
      </p:sp>
      <p:sp>
        <p:nvSpPr>
          <p:cNvPr id="16" name="object 16"/>
          <p:cNvSpPr/>
          <p:nvPr/>
        </p:nvSpPr>
        <p:spPr>
          <a:xfrm>
            <a:off x="6934200" y="2165350"/>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17" name="object 17"/>
          <p:cNvSpPr/>
          <p:nvPr/>
        </p:nvSpPr>
        <p:spPr>
          <a:xfrm>
            <a:off x="5638800" y="3003550"/>
            <a:ext cx="585470" cy="533400"/>
          </a:xfrm>
          <a:custGeom>
            <a:avLst/>
            <a:gdLst/>
            <a:ahLst/>
            <a:cxnLst/>
            <a:rect l="l" t="t" r="r" b="b"/>
            <a:pathLst>
              <a:path w="585470" h="533400">
                <a:moveTo>
                  <a:pt x="585216" y="0"/>
                </a:moveTo>
                <a:lnTo>
                  <a:pt x="0" y="533400"/>
                </a:lnTo>
              </a:path>
            </a:pathLst>
          </a:custGeom>
          <a:ln w="9525">
            <a:solidFill>
              <a:srgbClr val="000000"/>
            </a:solidFill>
          </a:ln>
        </p:spPr>
        <p:txBody>
          <a:bodyPr wrap="square" lIns="0" tIns="0" rIns="0" bIns="0" rtlCol="0"/>
          <a:lstStyle/>
          <a:p/>
        </p:txBody>
      </p:sp>
      <p:sp>
        <p:nvSpPr>
          <p:cNvPr id="18" name="object 18"/>
          <p:cNvSpPr/>
          <p:nvPr/>
        </p:nvSpPr>
        <p:spPr>
          <a:xfrm>
            <a:off x="6224015" y="3003550"/>
            <a:ext cx="634365" cy="533400"/>
          </a:xfrm>
          <a:custGeom>
            <a:avLst/>
            <a:gdLst/>
            <a:ahLst/>
            <a:cxnLst/>
            <a:rect l="l" t="t" r="r" b="b"/>
            <a:pathLst>
              <a:path w="634365" h="533400">
                <a:moveTo>
                  <a:pt x="0" y="0"/>
                </a:moveTo>
                <a:lnTo>
                  <a:pt x="633984" y="533400"/>
                </a:lnTo>
              </a:path>
            </a:pathLst>
          </a:custGeom>
          <a:ln w="9525">
            <a:solidFill>
              <a:srgbClr val="000000"/>
            </a:solidFill>
          </a:ln>
        </p:spPr>
        <p:txBody>
          <a:bodyPr wrap="square" lIns="0" tIns="0" rIns="0" bIns="0" rtlCol="0"/>
          <a:lstStyle/>
          <a:p/>
        </p:txBody>
      </p:sp>
      <p:sp>
        <p:nvSpPr>
          <p:cNvPr id="19" name="object 19"/>
          <p:cNvSpPr/>
          <p:nvPr/>
        </p:nvSpPr>
        <p:spPr>
          <a:xfrm>
            <a:off x="6248400" y="3003550"/>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20" name="object 20"/>
          <p:cNvSpPr/>
          <p:nvPr/>
        </p:nvSpPr>
        <p:spPr>
          <a:xfrm>
            <a:off x="4724400" y="2165350"/>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21" name="object 21"/>
          <p:cNvSpPr/>
          <p:nvPr/>
        </p:nvSpPr>
        <p:spPr>
          <a:xfrm>
            <a:off x="5638800" y="3841750"/>
            <a:ext cx="0" cy="533400"/>
          </a:xfrm>
          <a:custGeom>
            <a:avLst/>
            <a:gdLst/>
            <a:ahLst/>
            <a:cxnLst/>
            <a:rect l="l" t="t" r="r" b="b"/>
            <a:pathLst>
              <a:path h="533400">
                <a:moveTo>
                  <a:pt x="0" y="0"/>
                </a:moveTo>
                <a:lnTo>
                  <a:pt x="1" y="533400"/>
                </a:lnTo>
              </a:path>
            </a:pathLst>
          </a:custGeom>
          <a:ln w="9525">
            <a:solidFill>
              <a:srgbClr val="000000"/>
            </a:solidFill>
          </a:ln>
        </p:spPr>
        <p:txBody>
          <a:bodyPr wrap="square" lIns="0" tIns="0" rIns="0" bIns="0" rtlCol="0"/>
          <a:lstStyle/>
          <a:p/>
        </p:txBody>
      </p:sp>
      <p:sp>
        <p:nvSpPr>
          <p:cNvPr id="22" name="object 22"/>
          <p:cNvSpPr txBox="1"/>
          <p:nvPr/>
        </p:nvSpPr>
        <p:spPr>
          <a:xfrm>
            <a:off x="4650740" y="1653540"/>
            <a:ext cx="1003300" cy="513080"/>
          </a:xfrm>
          <a:prstGeom prst="rect">
            <a:avLst/>
          </a:prstGeom>
        </p:spPr>
        <p:txBody>
          <a:bodyPr vert="horz" wrap="square" lIns="0" tIns="12700" rIns="0" bIns="0" rtlCol="0">
            <a:spAutoFit/>
          </a:bodyPr>
          <a:lstStyle/>
          <a:p>
            <a:pPr marL="12700">
              <a:lnSpc>
                <a:spcPct val="100000"/>
              </a:lnSpc>
              <a:spcBef>
                <a:spcPts val="100"/>
              </a:spcBef>
            </a:pPr>
            <a:r>
              <a:rPr sz="2700" b="1" baseline="-5000" dirty="0">
                <a:latin typeface="Times New Roman" panose="02020603050405020304"/>
                <a:cs typeface="Times New Roman" panose="02020603050405020304"/>
              </a:rPr>
              <a:t>T </a:t>
            </a:r>
            <a:r>
              <a:rPr sz="3200" b="1" dirty="0">
                <a:solidFill>
                  <a:srgbClr val="0000FF"/>
                </a:solidFill>
                <a:latin typeface="Times New Roman" panose="02020603050405020304"/>
                <a:cs typeface="Times New Roman" panose="02020603050405020304"/>
              </a:rPr>
              <a:t>.</a:t>
            </a:r>
            <a:r>
              <a:rPr sz="3200" b="1" spc="-5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type</a:t>
            </a:r>
            <a:endParaRPr sz="2400">
              <a:latin typeface="Times New Roman" panose="02020603050405020304"/>
              <a:cs typeface="Times New Roman" panose="02020603050405020304"/>
            </a:endParaRPr>
          </a:p>
        </p:txBody>
      </p:sp>
      <p:sp>
        <p:nvSpPr>
          <p:cNvPr id="23" name="object 23"/>
          <p:cNvSpPr/>
          <p:nvPr/>
        </p:nvSpPr>
        <p:spPr>
          <a:xfrm>
            <a:off x="5019176" y="1619255"/>
            <a:ext cx="1282065" cy="326390"/>
          </a:xfrm>
          <a:custGeom>
            <a:avLst/>
            <a:gdLst/>
            <a:ahLst/>
            <a:cxnLst/>
            <a:rect l="l" t="t" r="r" b="b"/>
            <a:pathLst>
              <a:path w="1282064" h="326389">
                <a:moveTo>
                  <a:pt x="1224770" y="273724"/>
                </a:moveTo>
                <a:lnTo>
                  <a:pt x="1204842" y="289118"/>
                </a:lnTo>
                <a:lnTo>
                  <a:pt x="1281577" y="326130"/>
                </a:lnTo>
                <a:lnTo>
                  <a:pt x="1273264" y="283834"/>
                </a:lnTo>
                <a:lnTo>
                  <a:pt x="1232860" y="283834"/>
                </a:lnTo>
                <a:lnTo>
                  <a:pt x="1224770" y="273724"/>
                </a:lnTo>
                <a:close/>
              </a:path>
              <a:path w="1282064" h="326389">
                <a:moveTo>
                  <a:pt x="638599" y="0"/>
                </a:moveTo>
                <a:lnTo>
                  <a:pt x="589928" y="1327"/>
                </a:lnTo>
                <a:lnTo>
                  <a:pt x="541827" y="5246"/>
                </a:lnTo>
                <a:lnTo>
                  <a:pt x="494421" y="11695"/>
                </a:lnTo>
                <a:lnTo>
                  <a:pt x="447838" y="20615"/>
                </a:lnTo>
                <a:lnTo>
                  <a:pt x="402205" y="31948"/>
                </a:lnTo>
                <a:lnTo>
                  <a:pt x="357648" y="45636"/>
                </a:lnTo>
                <a:lnTo>
                  <a:pt x="314295" y="61620"/>
                </a:lnTo>
                <a:lnTo>
                  <a:pt x="272272" y="79843"/>
                </a:lnTo>
                <a:lnTo>
                  <a:pt x="231710" y="100247"/>
                </a:lnTo>
                <a:lnTo>
                  <a:pt x="192733" y="122775"/>
                </a:lnTo>
                <a:lnTo>
                  <a:pt x="155473" y="147372"/>
                </a:lnTo>
                <a:lnTo>
                  <a:pt x="120058" y="173978"/>
                </a:lnTo>
                <a:lnTo>
                  <a:pt x="86619" y="202539"/>
                </a:lnTo>
                <a:lnTo>
                  <a:pt x="55286" y="232995"/>
                </a:lnTo>
                <a:lnTo>
                  <a:pt x="26193" y="265290"/>
                </a:lnTo>
                <a:lnTo>
                  <a:pt x="0" y="298644"/>
                </a:lnTo>
                <a:lnTo>
                  <a:pt x="19977" y="314332"/>
                </a:lnTo>
                <a:lnTo>
                  <a:pt x="46170" y="280978"/>
                </a:lnTo>
                <a:lnTo>
                  <a:pt x="74146" y="250009"/>
                </a:lnTo>
                <a:lnTo>
                  <a:pt x="104311" y="220764"/>
                </a:lnTo>
                <a:lnTo>
                  <a:pt x="136542" y="193302"/>
                </a:lnTo>
                <a:lnTo>
                  <a:pt x="170718" y="167688"/>
                </a:lnTo>
                <a:lnTo>
                  <a:pt x="206715" y="143981"/>
                </a:lnTo>
                <a:lnTo>
                  <a:pt x="244410" y="122245"/>
                </a:lnTo>
                <a:lnTo>
                  <a:pt x="283676" y="102539"/>
                </a:lnTo>
                <a:lnTo>
                  <a:pt x="324389" y="84928"/>
                </a:lnTo>
                <a:lnTo>
                  <a:pt x="366424" y="69471"/>
                </a:lnTo>
                <a:lnTo>
                  <a:pt x="409653" y="56231"/>
                </a:lnTo>
                <a:lnTo>
                  <a:pt x="453951" y="45269"/>
                </a:lnTo>
                <a:lnTo>
                  <a:pt x="499188" y="36643"/>
                </a:lnTo>
                <a:lnTo>
                  <a:pt x="545241" y="30415"/>
                </a:lnTo>
                <a:lnTo>
                  <a:pt x="591981" y="26644"/>
                </a:lnTo>
                <a:lnTo>
                  <a:pt x="639282" y="25389"/>
                </a:lnTo>
                <a:lnTo>
                  <a:pt x="849356" y="25389"/>
                </a:lnTo>
                <a:lnTo>
                  <a:pt x="836202" y="22006"/>
                </a:lnTo>
                <a:lnTo>
                  <a:pt x="788028" y="12466"/>
                </a:lnTo>
                <a:lnTo>
                  <a:pt x="738940" y="5572"/>
                </a:lnTo>
                <a:lnTo>
                  <a:pt x="689079" y="1394"/>
                </a:lnTo>
                <a:lnTo>
                  <a:pt x="638599" y="0"/>
                </a:lnTo>
                <a:close/>
              </a:path>
              <a:path w="1282064" h="326389">
                <a:moveTo>
                  <a:pt x="1244831" y="258228"/>
                </a:moveTo>
                <a:lnTo>
                  <a:pt x="1224770" y="273724"/>
                </a:lnTo>
                <a:lnTo>
                  <a:pt x="1232860" y="283834"/>
                </a:lnTo>
                <a:lnTo>
                  <a:pt x="1252656" y="267920"/>
                </a:lnTo>
                <a:lnTo>
                  <a:pt x="1244831" y="258228"/>
                </a:lnTo>
                <a:close/>
              </a:path>
              <a:path w="1282064" h="326389">
                <a:moveTo>
                  <a:pt x="1265147" y="242535"/>
                </a:moveTo>
                <a:lnTo>
                  <a:pt x="1244831" y="258228"/>
                </a:lnTo>
                <a:lnTo>
                  <a:pt x="1252656" y="267920"/>
                </a:lnTo>
                <a:lnTo>
                  <a:pt x="1232860" y="283834"/>
                </a:lnTo>
                <a:lnTo>
                  <a:pt x="1273264" y="283834"/>
                </a:lnTo>
                <a:lnTo>
                  <a:pt x="1265147" y="242535"/>
                </a:lnTo>
                <a:close/>
              </a:path>
              <a:path w="1282064" h="326389">
                <a:moveTo>
                  <a:pt x="849356" y="25389"/>
                </a:moveTo>
                <a:lnTo>
                  <a:pt x="639282" y="25389"/>
                </a:lnTo>
                <a:lnTo>
                  <a:pt x="688367" y="26784"/>
                </a:lnTo>
                <a:lnTo>
                  <a:pt x="736809" y="30882"/>
                </a:lnTo>
                <a:lnTo>
                  <a:pt x="784486" y="37617"/>
                </a:lnTo>
                <a:lnTo>
                  <a:pt x="831256" y="46920"/>
                </a:lnTo>
                <a:lnTo>
                  <a:pt x="876983" y="58723"/>
                </a:lnTo>
                <a:lnTo>
                  <a:pt x="921525" y="72956"/>
                </a:lnTo>
                <a:lnTo>
                  <a:pt x="964744" y="89551"/>
                </a:lnTo>
                <a:lnTo>
                  <a:pt x="1006497" y="108437"/>
                </a:lnTo>
                <a:lnTo>
                  <a:pt x="1046650" y="129546"/>
                </a:lnTo>
                <a:lnTo>
                  <a:pt x="1085061" y="152806"/>
                </a:lnTo>
                <a:lnTo>
                  <a:pt x="1121592" y="178146"/>
                </a:lnTo>
                <a:lnTo>
                  <a:pt x="1156107" y="205497"/>
                </a:lnTo>
                <a:lnTo>
                  <a:pt x="1188471" y="234786"/>
                </a:lnTo>
                <a:lnTo>
                  <a:pt x="1218544" y="265944"/>
                </a:lnTo>
                <a:lnTo>
                  <a:pt x="1224770" y="273724"/>
                </a:lnTo>
                <a:lnTo>
                  <a:pt x="1244831" y="258228"/>
                </a:lnTo>
                <a:lnTo>
                  <a:pt x="1205503" y="215943"/>
                </a:lnTo>
                <a:lnTo>
                  <a:pt x="1171870" y="185581"/>
                </a:lnTo>
                <a:lnTo>
                  <a:pt x="1136058" y="157269"/>
                </a:lnTo>
                <a:lnTo>
                  <a:pt x="1098207" y="131072"/>
                </a:lnTo>
                <a:lnTo>
                  <a:pt x="1058458" y="107058"/>
                </a:lnTo>
                <a:lnTo>
                  <a:pt x="1016955" y="85290"/>
                </a:lnTo>
                <a:lnTo>
                  <a:pt x="973837" y="65835"/>
                </a:lnTo>
                <a:lnTo>
                  <a:pt x="929246" y="48757"/>
                </a:lnTo>
                <a:lnTo>
                  <a:pt x="883321" y="34126"/>
                </a:lnTo>
                <a:lnTo>
                  <a:pt x="849356" y="25389"/>
                </a:lnTo>
                <a:close/>
              </a:path>
            </a:pathLst>
          </a:custGeom>
          <a:solidFill>
            <a:srgbClr val="FF6600"/>
          </a:solidFill>
        </p:spPr>
        <p:txBody>
          <a:bodyPr wrap="square" lIns="0" tIns="0" rIns="0" bIns="0" rtlCol="0"/>
          <a:lstStyle/>
          <a:p/>
        </p:txBody>
      </p:sp>
      <p:sp>
        <p:nvSpPr>
          <p:cNvPr id="24" name="object 24"/>
          <p:cNvSpPr/>
          <p:nvPr/>
        </p:nvSpPr>
        <p:spPr>
          <a:xfrm>
            <a:off x="5867400" y="2162492"/>
            <a:ext cx="461009" cy="612775"/>
          </a:xfrm>
          <a:custGeom>
            <a:avLst/>
            <a:gdLst/>
            <a:ahLst/>
            <a:cxnLst/>
            <a:rect l="l" t="t" r="r" b="b"/>
            <a:pathLst>
              <a:path w="461010" h="612775">
                <a:moveTo>
                  <a:pt x="15239" y="528637"/>
                </a:moveTo>
                <a:lnTo>
                  <a:pt x="0" y="612457"/>
                </a:lnTo>
                <a:lnTo>
                  <a:pt x="76200" y="574357"/>
                </a:lnTo>
                <a:lnTo>
                  <a:pt x="63076" y="564515"/>
                </a:lnTo>
                <a:lnTo>
                  <a:pt x="41910" y="564515"/>
                </a:lnTo>
                <a:lnTo>
                  <a:pt x="34289" y="558800"/>
                </a:lnTo>
                <a:lnTo>
                  <a:pt x="41909" y="548639"/>
                </a:lnTo>
                <a:lnTo>
                  <a:pt x="15239" y="528637"/>
                </a:lnTo>
                <a:close/>
              </a:path>
              <a:path w="461010" h="612775">
                <a:moveTo>
                  <a:pt x="41910" y="548639"/>
                </a:moveTo>
                <a:lnTo>
                  <a:pt x="34289" y="558800"/>
                </a:lnTo>
                <a:lnTo>
                  <a:pt x="41910" y="564515"/>
                </a:lnTo>
                <a:lnTo>
                  <a:pt x="49530" y="554355"/>
                </a:lnTo>
                <a:lnTo>
                  <a:pt x="41910" y="548639"/>
                </a:lnTo>
                <a:close/>
              </a:path>
              <a:path w="461010" h="612775">
                <a:moveTo>
                  <a:pt x="49530" y="554355"/>
                </a:moveTo>
                <a:lnTo>
                  <a:pt x="41910" y="564515"/>
                </a:lnTo>
                <a:lnTo>
                  <a:pt x="63076" y="564515"/>
                </a:lnTo>
                <a:lnTo>
                  <a:pt x="49530" y="554355"/>
                </a:lnTo>
                <a:close/>
              </a:path>
              <a:path w="461010" h="612775">
                <a:moveTo>
                  <a:pt x="453389" y="0"/>
                </a:moveTo>
                <a:lnTo>
                  <a:pt x="41910" y="548639"/>
                </a:lnTo>
                <a:lnTo>
                  <a:pt x="49530" y="554355"/>
                </a:lnTo>
                <a:lnTo>
                  <a:pt x="461010" y="5715"/>
                </a:lnTo>
                <a:lnTo>
                  <a:pt x="453389" y="0"/>
                </a:lnTo>
                <a:close/>
              </a:path>
            </a:pathLst>
          </a:custGeom>
          <a:solidFill>
            <a:srgbClr val="FF6600"/>
          </a:solidFill>
        </p:spPr>
        <p:txBody>
          <a:bodyPr wrap="square" lIns="0" tIns="0" rIns="0" bIns="0" rtlCol="0"/>
          <a:lstStyle/>
          <a:p/>
        </p:txBody>
      </p:sp>
      <p:sp>
        <p:nvSpPr>
          <p:cNvPr id="25" name="object 25"/>
          <p:cNvSpPr/>
          <p:nvPr/>
        </p:nvSpPr>
        <p:spPr>
          <a:xfrm>
            <a:off x="5195887" y="3000692"/>
            <a:ext cx="461009" cy="612775"/>
          </a:xfrm>
          <a:custGeom>
            <a:avLst/>
            <a:gdLst/>
            <a:ahLst/>
            <a:cxnLst/>
            <a:rect l="l" t="t" r="r" b="b"/>
            <a:pathLst>
              <a:path w="461010" h="612775">
                <a:moveTo>
                  <a:pt x="15239" y="528637"/>
                </a:moveTo>
                <a:lnTo>
                  <a:pt x="0" y="612457"/>
                </a:lnTo>
                <a:lnTo>
                  <a:pt x="76200" y="574357"/>
                </a:lnTo>
                <a:lnTo>
                  <a:pt x="63076" y="564515"/>
                </a:lnTo>
                <a:lnTo>
                  <a:pt x="41910" y="564515"/>
                </a:lnTo>
                <a:lnTo>
                  <a:pt x="34289" y="558800"/>
                </a:lnTo>
                <a:lnTo>
                  <a:pt x="41909" y="548639"/>
                </a:lnTo>
                <a:lnTo>
                  <a:pt x="15239" y="528637"/>
                </a:lnTo>
                <a:close/>
              </a:path>
              <a:path w="461010" h="612775">
                <a:moveTo>
                  <a:pt x="41910" y="548639"/>
                </a:moveTo>
                <a:lnTo>
                  <a:pt x="34289" y="558800"/>
                </a:lnTo>
                <a:lnTo>
                  <a:pt x="41910" y="564515"/>
                </a:lnTo>
                <a:lnTo>
                  <a:pt x="49530" y="554355"/>
                </a:lnTo>
                <a:lnTo>
                  <a:pt x="41910" y="548639"/>
                </a:lnTo>
                <a:close/>
              </a:path>
              <a:path w="461010" h="612775">
                <a:moveTo>
                  <a:pt x="49530" y="554355"/>
                </a:moveTo>
                <a:lnTo>
                  <a:pt x="41910" y="564515"/>
                </a:lnTo>
                <a:lnTo>
                  <a:pt x="63076" y="564515"/>
                </a:lnTo>
                <a:lnTo>
                  <a:pt x="49530" y="554355"/>
                </a:lnTo>
                <a:close/>
              </a:path>
              <a:path w="461010" h="612775">
                <a:moveTo>
                  <a:pt x="453389" y="0"/>
                </a:moveTo>
                <a:lnTo>
                  <a:pt x="41910" y="548639"/>
                </a:lnTo>
                <a:lnTo>
                  <a:pt x="49530" y="554355"/>
                </a:lnTo>
                <a:lnTo>
                  <a:pt x="461010" y="5715"/>
                </a:lnTo>
                <a:lnTo>
                  <a:pt x="453389" y="0"/>
                </a:lnTo>
                <a:close/>
              </a:path>
            </a:pathLst>
          </a:custGeom>
          <a:solidFill>
            <a:srgbClr val="FF6600"/>
          </a:solidFill>
        </p:spPr>
        <p:txBody>
          <a:bodyPr wrap="square" lIns="0" tIns="0" rIns="0" bIns="0" rtlCol="0"/>
          <a:lstStyle/>
          <a:p/>
        </p:txBody>
      </p:sp>
      <p:sp>
        <p:nvSpPr>
          <p:cNvPr id="26" name="object 26"/>
          <p:cNvSpPr txBox="1"/>
          <p:nvPr/>
        </p:nvSpPr>
        <p:spPr>
          <a:xfrm>
            <a:off x="5024437" y="3360420"/>
            <a:ext cx="1315720"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in </a:t>
            </a:r>
            <a:r>
              <a:rPr sz="2700" b="1" baseline="-5000" dirty="0">
                <a:latin typeface="Times New Roman" panose="02020603050405020304"/>
                <a:cs typeface="Times New Roman" panose="02020603050405020304"/>
              </a:rPr>
              <a:t>L </a:t>
            </a:r>
            <a:r>
              <a:rPr sz="32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r>
              <a:rPr sz="2400" b="1" spc="180" dirty="0">
                <a:solidFill>
                  <a:srgbClr val="0000FF"/>
                </a:solidFill>
                <a:latin typeface="Times New Roman" panose="02020603050405020304"/>
                <a:cs typeface="Times New Roman" panose="02020603050405020304"/>
              </a:rPr>
              <a:t> </a:t>
            </a:r>
            <a:r>
              <a:rPr sz="2700" b="1" baseline="-5000" dirty="0">
                <a:latin typeface="Times New Roman" panose="02020603050405020304"/>
                <a:cs typeface="Times New Roman" panose="02020603050405020304"/>
              </a:rPr>
              <a:t>,</a:t>
            </a:r>
            <a:endParaRPr sz="2700" baseline="-5000">
              <a:latin typeface="Times New Roman" panose="02020603050405020304"/>
              <a:cs typeface="Times New Roman" panose="02020603050405020304"/>
            </a:endParaRPr>
          </a:p>
        </p:txBody>
      </p:sp>
      <p:sp>
        <p:nvSpPr>
          <p:cNvPr id="27" name="object 27"/>
          <p:cNvSpPr/>
          <p:nvPr/>
        </p:nvSpPr>
        <p:spPr>
          <a:xfrm>
            <a:off x="5176954" y="3844432"/>
            <a:ext cx="783590" cy="308610"/>
          </a:xfrm>
          <a:custGeom>
            <a:avLst/>
            <a:gdLst/>
            <a:ahLst/>
            <a:cxnLst/>
            <a:rect l="l" t="t" r="r" b="b"/>
            <a:pathLst>
              <a:path w="783589" h="308610">
                <a:moveTo>
                  <a:pt x="9291" y="37321"/>
                </a:moveTo>
                <a:lnTo>
                  <a:pt x="0" y="39416"/>
                </a:lnTo>
                <a:lnTo>
                  <a:pt x="6319" y="67438"/>
                </a:lnTo>
                <a:lnTo>
                  <a:pt x="15791" y="94954"/>
                </a:lnTo>
                <a:lnTo>
                  <a:pt x="43276" y="146395"/>
                </a:lnTo>
                <a:lnTo>
                  <a:pt x="81060" y="192297"/>
                </a:lnTo>
                <a:lnTo>
                  <a:pt x="127847" y="231787"/>
                </a:lnTo>
                <a:lnTo>
                  <a:pt x="182365" y="264008"/>
                </a:lnTo>
                <a:lnTo>
                  <a:pt x="243359" y="288104"/>
                </a:lnTo>
                <a:lnTo>
                  <a:pt x="309585" y="303213"/>
                </a:lnTo>
                <a:lnTo>
                  <a:pt x="379798" y="308465"/>
                </a:lnTo>
                <a:lnTo>
                  <a:pt x="418661" y="306901"/>
                </a:lnTo>
                <a:lnTo>
                  <a:pt x="456443" y="302280"/>
                </a:lnTo>
                <a:lnTo>
                  <a:pt x="472598" y="298947"/>
                </a:lnTo>
                <a:lnTo>
                  <a:pt x="380154" y="298947"/>
                </a:lnTo>
                <a:lnTo>
                  <a:pt x="345335" y="297661"/>
                </a:lnTo>
                <a:lnTo>
                  <a:pt x="278361" y="287635"/>
                </a:lnTo>
                <a:lnTo>
                  <a:pt x="215967" y="268408"/>
                </a:lnTo>
                <a:lnTo>
                  <a:pt x="159390" y="240861"/>
                </a:lnTo>
                <a:lnTo>
                  <a:pt x="109860" y="205889"/>
                </a:lnTo>
                <a:lnTo>
                  <a:pt x="68591" y="164391"/>
                </a:lnTo>
                <a:lnTo>
                  <a:pt x="36784" y="117255"/>
                </a:lnTo>
                <a:lnTo>
                  <a:pt x="15610" y="65342"/>
                </a:lnTo>
                <a:lnTo>
                  <a:pt x="9291" y="37321"/>
                </a:lnTo>
                <a:close/>
              </a:path>
              <a:path w="783589" h="308610">
                <a:moveTo>
                  <a:pt x="746341" y="88473"/>
                </a:moveTo>
                <a:lnTo>
                  <a:pt x="736587" y="88473"/>
                </a:lnTo>
                <a:lnTo>
                  <a:pt x="736297" y="89286"/>
                </a:lnTo>
                <a:lnTo>
                  <a:pt x="708155" y="142069"/>
                </a:lnTo>
                <a:lnTo>
                  <a:pt x="667915" y="189790"/>
                </a:lnTo>
                <a:lnTo>
                  <a:pt x="617321" y="230409"/>
                </a:lnTo>
                <a:lnTo>
                  <a:pt x="557853" y="262695"/>
                </a:lnTo>
                <a:lnTo>
                  <a:pt x="491006" y="285424"/>
                </a:lnTo>
                <a:lnTo>
                  <a:pt x="418275" y="297384"/>
                </a:lnTo>
                <a:lnTo>
                  <a:pt x="380154" y="298947"/>
                </a:lnTo>
                <a:lnTo>
                  <a:pt x="472598" y="298947"/>
                </a:lnTo>
                <a:lnTo>
                  <a:pt x="527947" y="284468"/>
                </a:lnTo>
                <a:lnTo>
                  <a:pt x="592781" y="256230"/>
                </a:lnTo>
                <a:lnTo>
                  <a:pt x="649432" y="218761"/>
                </a:lnTo>
                <a:lnTo>
                  <a:pt x="696380" y="173243"/>
                </a:lnTo>
                <a:lnTo>
                  <a:pt x="732086" y="120860"/>
                </a:lnTo>
                <a:lnTo>
                  <a:pt x="745475" y="91843"/>
                </a:lnTo>
                <a:lnTo>
                  <a:pt x="746341" y="88473"/>
                </a:lnTo>
                <a:close/>
              </a:path>
              <a:path w="783589" h="308610">
                <a:moveTo>
                  <a:pt x="736404" y="88869"/>
                </a:moveTo>
                <a:lnTo>
                  <a:pt x="736212" y="89286"/>
                </a:lnTo>
                <a:lnTo>
                  <a:pt x="736404" y="88869"/>
                </a:lnTo>
                <a:close/>
              </a:path>
              <a:path w="783589" h="308610">
                <a:moveTo>
                  <a:pt x="736587" y="88473"/>
                </a:moveTo>
                <a:lnTo>
                  <a:pt x="736404" y="88869"/>
                </a:lnTo>
                <a:lnTo>
                  <a:pt x="736297" y="89286"/>
                </a:lnTo>
                <a:lnTo>
                  <a:pt x="736587" y="88473"/>
                </a:lnTo>
                <a:close/>
              </a:path>
              <a:path w="783589" h="308610">
                <a:moveTo>
                  <a:pt x="740188" y="74139"/>
                </a:moveTo>
                <a:lnTo>
                  <a:pt x="736404" y="88869"/>
                </a:lnTo>
                <a:lnTo>
                  <a:pt x="736587" y="88473"/>
                </a:lnTo>
                <a:lnTo>
                  <a:pt x="746341" y="88473"/>
                </a:lnTo>
                <a:lnTo>
                  <a:pt x="749611" y="75743"/>
                </a:lnTo>
                <a:lnTo>
                  <a:pt x="740188" y="74139"/>
                </a:lnTo>
                <a:close/>
              </a:path>
              <a:path w="783589" h="308610">
                <a:moveTo>
                  <a:pt x="777390" y="61414"/>
                </a:moveTo>
                <a:lnTo>
                  <a:pt x="743456" y="61414"/>
                </a:lnTo>
                <a:lnTo>
                  <a:pt x="752683" y="63784"/>
                </a:lnTo>
                <a:lnTo>
                  <a:pt x="749611" y="75743"/>
                </a:lnTo>
                <a:lnTo>
                  <a:pt x="783498" y="81512"/>
                </a:lnTo>
                <a:lnTo>
                  <a:pt x="777390" y="61414"/>
                </a:lnTo>
                <a:close/>
              </a:path>
              <a:path w="783589" h="308610">
                <a:moveTo>
                  <a:pt x="743456" y="61414"/>
                </a:moveTo>
                <a:lnTo>
                  <a:pt x="740188" y="74139"/>
                </a:lnTo>
                <a:lnTo>
                  <a:pt x="749611" y="75743"/>
                </a:lnTo>
                <a:lnTo>
                  <a:pt x="752683" y="63784"/>
                </a:lnTo>
                <a:lnTo>
                  <a:pt x="743456" y="61414"/>
                </a:lnTo>
                <a:close/>
              </a:path>
              <a:path w="783589" h="308610">
                <a:moveTo>
                  <a:pt x="758725" y="0"/>
                </a:moveTo>
                <a:lnTo>
                  <a:pt x="708379" y="68724"/>
                </a:lnTo>
                <a:lnTo>
                  <a:pt x="740188" y="74139"/>
                </a:lnTo>
                <a:lnTo>
                  <a:pt x="743456" y="61414"/>
                </a:lnTo>
                <a:lnTo>
                  <a:pt x="777390" y="61414"/>
                </a:lnTo>
                <a:lnTo>
                  <a:pt x="758725" y="0"/>
                </a:lnTo>
                <a:close/>
              </a:path>
            </a:pathLst>
          </a:custGeom>
          <a:solidFill>
            <a:srgbClr val="FF6600"/>
          </a:solidFill>
        </p:spPr>
        <p:txBody>
          <a:bodyPr wrap="square" lIns="0" tIns="0" rIns="0" bIns="0" rtlCol="0"/>
          <a:lstStyle/>
          <a:p/>
        </p:txBody>
      </p:sp>
      <p:sp>
        <p:nvSpPr>
          <p:cNvPr id="28" name="object 28"/>
          <p:cNvSpPr/>
          <p:nvPr/>
        </p:nvSpPr>
        <p:spPr>
          <a:xfrm>
            <a:off x="5981701" y="3841750"/>
            <a:ext cx="76200" cy="609600"/>
          </a:xfrm>
          <a:custGeom>
            <a:avLst/>
            <a:gdLst/>
            <a:ahLst/>
            <a:cxnLst/>
            <a:rect l="l" t="t" r="r" b="b"/>
            <a:pathLst>
              <a:path w="76200" h="609600">
                <a:moveTo>
                  <a:pt x="42862" y="63500"/>
                </a:moveTo>
                <a:lnTo>
                  <a:pt x="33337" y="63500"/>
                </a:lnTo>
                <a:lnTo>
                  <a:pt x="33336" y="609600"/>
                </a:lnTo>
                <a:lnTo>
                  <a:pt x="42861" y="609600"/>
                </a:lnTo>
                <a:lnTo>
                  <a:pt x="42862" y="63500"/>
                </a:lnTo>
                <a:close/>
              </a:path>
              <a:path w="76200" h="609600">
                <a:moveTo>
                  <a:pt x="38100" y="0"/>
                </a:moveTo>
                <a:lnTo>
                  <a:pt x="0" y="76200"/>
                </a:lnTo>
                <a:lnTo>
                  <a:pt x="33337" y="76200"/>
                </a:lnTo>
                <a:lnTo>
                  <a:pt x="33337" y="63500"/>
                </a:lnTo>
                <a:lnTo>
                  <a:pt x="69850" y="63500"/>
                </a:lnTo>
                <a:lnTo>
                  <a:pt x="38100" y="0"/>
                </a:lnTo>
                <a:close/>
              </a:path>
              <a:path w="76200" h="609600">
                <a:moveTo>
                  <a:pt x="69850" y="63500"/>
                </a:moveTo>
                <a:lnTo>
                  <a:pt x="42862" y="63500"/>
                </a:lnTo>
                <a:lnTo>
                  <a:pt x="42862" y="76200"/>
                </a:lnTo>
                <a:lnTo>
                  <a:pt x="76200" y="76200"/>
                </a:lnTo>
                <a:lnTo>
                  <a:pt x="69850" y="63500"/>
                </a:lnTo>
                <a:close/>
              </a:path>
            </a:pathLst>
          </a:custGeom>
          <a:solidFill>
            <a:srgbClr val="FF6600"/>
          </a:solidFill>
        </p:spPr>
        <p:txBody>
          <a:bodyPr wrap="square" lIns="0" tIns="0" rIns="0" bIns="0" rtlCol="0"/>
          <a:lstStyle/>
          <a:p/>
        </p:txBody>
      </p:sp>
      <p:sp>
        <p:nvSpPr>
          <p:cNvPr id="29" name="object 29"/>
          <p:cNvSpPr txBox="1"/>
          <p:nvPr/>
        </p:nvSpPr>
        <p:spPr>
          <a:xfrm>
            <a:off x="5856287" y="4198620"/>
            <a:ext cx="92265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FF"/>
                </a:solidFill>
                <a:latin typeface="Times New Roman" panose="02020603050405020304"/>
                <a:cs typeface="Times New Roman" panose="02020603050405020304"/>
              </a:rPr>
              <a:t>.</a:t>
            </a:r>
            <a:r>
              <a:rPr sz="3200" b="1" spc="-80"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entry</a:t>
            </a:r>
            <a:endParaRPr sz="2400">
              <a:latin typeface="Times New Roman" panose="02020603050405020304"/>
              <a:cs typeface="Times New Roman" panose="02020603050405020304"/>
            </a:endParaRPr>
          </a:p>
        </p:txBody>
      </p:sp>
      <p:sp>
        <p:nvSpPr>
          <p:cNvPr id="30" name="object 30"/>
          <p:cNvSpPr txBox="1"/>
          <p:nvPr/>
        </p:nvSpPr>
        <p:spPr>
          <a:xfrm>
            <a:off x="5695950" y="2522220"/>
            <a:ext cx="108267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in </a:t>
            </a:r>
            <a:r>
              <a:rPr sz="2700" b="1" baseline="-5000" dirty="0">
                <a:latin typeface="Times New Roman" panose="02020603050405020304"/>
                <a:cs typeface="Times New Roman" panose="02020603050405020304"/>
              </a:rPr>
              <a:t>L </a:t>
            </a:r>
            <a:r>
              <a:rPr sz="3200" b="1" dirty="0">
                <a:solidFill>
                  <a:srgbClr val="0000FF"/>
                </a:solidFill>
                <a:latin typeface="Times New Roman" panose="02020603050405020304"/>
                <a:cs typeface="Times New Roman" panose="02020603050405020304"/>
              </a:rPr>
              <a:t>.</a:t>
            </a:r>
            <a:r>
              <a:rPr sz="3200" b="1" spc="-15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31" name="object 31"/>
          <p:cNvSpPr/>
          <p:nvPr/>
        </p:nvSpPr>
        <p:spPr>
          <a:xfrm>
            <a:off x="5786554" y="3004643"/>
            <a:ext cx="783590" cy="308610"/>
          </a:xfrm>
          <a:custGeom>
            <a:avLst/>
            <a:gdLst/>
            <a:ahLst/>
            <a:cxnLst/>
            <a:rect l="l" t="t" r="r" b="b"/>
            <a:pathLst>
              <a:path w="783590" h="308610">
                <a:moveTo>
                  <a:pt x="9291" y="37321"/>
                </a:moveTo>
                <a:lnTo>
                  <a:pt x="0" y="39416"/>
                </a:lnTo>
                <a:lnTo>
                  <a:pt x="6319" y="67439"/>
                </a:lnTo>
                <a:lnTo>
                  <a:pt x="15791" y="94954"/>
                </a:lnTo>
                <a:lnTo>
                  <a:pt x="43276" y="146395"/>
                </a:lnTo>
                <a:lnTo>
                  <a:pt x="81060" y="192298"/>
                </a:lnTo>
                <a:lnTo>
                  <a:pt x="127847" y="231787"/>
                </a:lnTo>
                <a:lnTo>
                  <a:pt x="182365" y="264008"/>
                </a:lnTo>
                <a:lnTo>
                  <a:pt x="243359" y="288105"/>
                </a:lnTo>
                <a:lnTo>
                  <a:pt x="309585" y="303215"/>
                </a:lnTo>
                <a:lnTo>
                  <a:pt x="379798" y="308466"/>
                </a:lnTo>
                <a:lnTo>
                  <a:pt x="418661" y="306903"/>
                </a:lnTo>
                <a:lnTo>
                  <a:pt x="456443" y="302281"/>
                </a:lnTo>
                <a:lnTo>
                  <a:pt x="472605" y="298947"/>
                </a:lnTo>
                <a:lnTo>
                  <a:pt x="380154" y="298947"/>
                </a:lnTo>
                <a:lnTo>
                  <a:pt x="345335" y="297662"/>
                </a:lnTo>
                <a:lnTo>
                  <a:pt x="278361" y="287637"/>
                </a:lnTo>
                <a:lnTo>
                  <a:pt x="215967" y="268408"/>
                </a:lnTo>
                <a:lnTo>
                  <a:pt x="159390" y="240861"/>
                </a:lnTo>
                <a:lnTo>
                  <a:pt x="109860" y="205891"/>
                </a:lnTo>
                <a:lnTo>
                  <a:pt x="68591" y="164392"/>
                </a:lnTo>
                <a:lnTo>
                  <a:pt x="36784" y="117255"/>
                </a:lnTo>
                <a:lnTo>
                  <a:pt x="15610" y="65344"/>
                </a:lnTo>
                <a:lnTo>
                  <a:pt x="9291" y="37321"/>
                </a:lnTo>
                <a:close/>
              </a:path>
              <a:path w="783590" h="308610">
                <a:moveTo>
                  <a:pt x="746340" y="88474"/>
                </a:moveTo>
                <a:lnTo>
                  <a:pt x="736587" y="88474"/>
                </a:lnTo>
                <a:lnTo>
                  <a:pt x="736297" y="89287"/>
                </a:lnTo>
                <a:lnTo>
                  <a:pt x="708155" y="142071"/>
                </a:lnTo>
                <a:lnTo>
                  <a:pt x="667915" y="189791"/>
                </a:lnTo>
                <a:lnTo>
                  <a:pt x="617321" y="230409"/>
                </a:lnTo>
                <a:lnTo>
                  <a:pt x="557853" y="262695"/>
                </a:lnTo>
                <a:lnTo>
                  <a:pt x="491006" y="285426"/>
                </a:lnTo>
                <a:lnTo>
                  <a:pt x="418275" y="297385"/>
                </a:lnTo>
                <a:lnTo>
                  <a:pt x="380154" y="298947"/>
                </a:lnTo>
                <a:lnTo>
                  <a:pt x="472605" y="298947"/>
                </a:lnTo>
                <a:lnTo>
                  <a:pt x="527947" y="284469"/>
                </a:lnTo>
                <a:lnTo>
                  <a:pt x="592781" y="256231"/>
                </a:lnTo>
                <a:lnTo>
                  <a:pt x="649432" y="218761"/>
                </a:lnTo>
                <a:lnTo>
                  <a:pt x="696380" y="173244"/>
                </a:lnTo>
                <a:lnTo>
                  <a:pt x="732086" y="120862"/>
                </a:lnTo>
                <a:lnTo>
                  <a:pt x="745475" y="91845"/>
                </a:lnTo>
                <a:lnTo>
                  <a:pt x="746340" y="88474"/>
                </a:lnTo>
                <a:close/>
              </a:path>
              <a:path w="783590" h="308610">
                <a:moveTo>
                  <a:pt x="736404" y="88870"/>
                </a:moveTo>
                <a:lnTo>
                  <a:pt x="736212" y="89287"/>
                </a:lnTo>
                <a:lnTo>
                  <a:pt x="736404" y="88870"/>
                </a:lnTo>
                <a:close/>
              </a:path>
              <a:path w="783590" h="308610">
                <a:moveTo>
                  <a:pt x="736587" y="88474"/>
                </a:moveTo>
                <a:lnTo>
                  <a:pt x="736404" y="88870"/>
                </a:lnTo>
                <a:lnTo>
                  <a:pt x="736297" y="89287"/>
                </a:lnTo>
                <a:lnTo>
                  <a:pt x="736587" y="88474"/>
                </a:lnTo>
                <a:close/>
              </a:path>
              <a:path w="783590" h="308610">
                <a:moveTo>
                  <a:pt x="740188" y="74140"/>
                </a:moveTo>
                <a:lnTo>
                  <a:pt x="736404" y="88870"/>
                </a:lnTo>
                <a:lnTo>
                  <a:pt x="736587" y="88474"/>
                </a:lnTo>
                <a:lnTo>
                  <a:pt x="746340" y="88474"/>
                </a:lnTo>
                <a:lnTo>
                  <a:pt x="749610" y="75744"/>
                </a:lnTo>
                <a:lnTo>
                  <a:pt x="740188" y="74140"/>
                </a:lnTo>
                <a:close/>
              </a:path>
              <a:path w="783590" h="308610">
                <a:moveTo>
                  <a:pt x="777390" y="61414"/>
                </a:moveTo>
                <a:lnTo>
                  <a:pt x="743456" y="61414"/>
                </a:lnTo>
                <a:lnTo>
                  <a:pt x="752683" y="63784"/>
                </a:lnTo>
                <a:lnTo>
                  <a:pt x="749610" y="75744"/>
                </a:lnTo>
                <a:lnTo>
                  <a:pt x="783498" y="81513"/>
                </a:lnTo>
                <a:lnTo>
                  <a:pt x="777390" y="61414"/>
                </a:lnTo>
                <a:close/>
              </a:path>
              <a:path w="783590" h="308610">
                <a:moveTo>
                  <a:pt x="743456" y="61414"/>
                </a:moveTo>
                <a:lnTo>
                  <a:pt x="740188" y="74140"/>
                </a:lnTo>
                <a:lnTo>
                  <a:pt x="749610" y="75744"/>
                </a:lnTo>
                <a:lnTo>
                  <a:pt x="752683" y="63784"/>
                </a:lnTo>
                <a:lnTo>
                  <a:pt x="743456" y="61414"/>
                </a:lnTo>
                <a:close/>
              </a:path>
              <a:path w="783590" h="308610">
                <a:moveTo>
                  <a:pt x="758725" y="0"/>
                </a:moveTo>
                <a:lnTo>
                  <a:pt x="708379" y="68726"/>
                </a:lnTo>
                <a:lnTo>
                  <a:pt x="740188" y="74140"/>
                </a:lnTo>
                <a:lnTo>
                  <a:pt x="743456" y="61414"/>
                </a:lnTo>
                <a:lnTo>
                  <a:pt x="777390" y="61414"/>
                </a:lnTo>
                <a:lnTo>
                  <a:pt x="758725" y="0"/>
                </a:lnTo>
                <a:close/>
              </a:path>
            </a:pathLst>
          </a:custGeom>
          <a:solidFill>
            <a:srgbClr val="FF6600"/>
          </a:solidFill>
        </p:spPr>
        <p:txBody>
          <a:bodyPr wrap="square" lIns="0" tIns="0" rIns="0" bIns="0" rtlCol="0"/>
          <a:lstStyle/>
          <a:p/>
        </p:txBody>
      </p:sp>
      <p:sp>
        <p:nvSpPr>
          <p:cNvPr id="32" name="object 32"/>
          <p:cNvSpPr/>
          <p:nvPr/>
        </p:nvSpPr>
        <p:spPr>
          <a:xfrm>
            <a:off x="6629400" y="3003550"/>
            <a:ext cx="536575" cy="461009"/>
          </a:xfrm>
          <a:custGeom>
            <a:avLst/>
            <a:gdLst/>
            <a:ahLst/>
            <a:cxnLst/>
            <a:rect l="l" t="t" r="r" b="b"/>
            <a:pathLst>
              <a:path w="536575" h="461010">
                <a:moveTo>
                  <a:pt x="60954" y="45974"/>
                </a:moveTo>
                <a:lnTo>
                  <a:pt x="54756" y="53206"/>
                </a:lnTo>
                <a:lnTo>
                  <a:pt x="530299" y="460815"/>
                </a:lnTo>
                <a:lnTo>
                  <a:pt x="536498" y="453584"/>
                </a:lnTo>
                <a:lnTo>
                  <a:pt x="60954" y="45974"/>
                </a:lnTo>
                <a:close/>
              </a:path>
              <a:path w="536575" h="461010">
                <a:moveTo>
                  <a:pt x="0" y="0"/>
                </a:moveTo>
                <a:lnTo>
                  <a:pt x="33060" y="78517"/>
                </a:lnTo>
                <a:lnTo>
                  <a:pt x="54756" y="53206"/>
                </a:lnTo>
                <a:lnTo>
                  <a:pt x="45112" y="44940"/>
                </a:lnTo>
                <a:lnTo>
                  <a:pt x="51311" y="37708"/>
                </a:lnTo>
                <a:lnTo>
                  <a:pt x="68039" y="37708"/>
                </a:lnTo>
                <a:lnTo>
                  <a:pt x="82650" y="20662"/>
                </a:lnTo>
                <a:lnTo>
                  <a:pt x="0" y="0"/>
                </a:lnTo>
                <a:close/>
              </a:path>
              <a:path w="536575" h="461010">
                <a:moveTo>
                  <a:pt x="51311" y="37708"/>
                </a:moveTo>
                <a:lnTo>
                  <a:pt x="45112" y="44940"/>
                </a:lnTo>
                <a:lnTo>
                  <a:pt x="54756" y="53206"/>
                </a:lnTo>
                <a:lnTo>
                  <a:pt x="60954" y="45974"/>
                </a:lnTo>
                <a:lnTo>
                  <a:pt x="51311" y="37708"/>
                </a:lnTo>
                <a:close/>
              </a:path>
              <a:path w="536575" h="461010">
                <a:moveTo>
                  <a:pt x="68039" y="37708"/>
                </a:moveTo>
                <a:lnTo>
                  <a:pt x="51311" y="37708"/>
                </a:lnTo>
                <a:lnTo>
                  <a:pt x="60954" y="45974"/>
                </a:lnTo>
                <a:lnTo>
                  <a:pt x="68039" y="37708"/>
                </a:lnTo>
                <a:close/>
              </a:path>
            </a:pathLst>
          </a:custGeom>
          <a:solidFill>
            <a:srgbClr val="FF6600"/>
          </a:solidFill>
        </p:spPr>
        <p:txBody>
          <a:bodyPr wrap="square" lIns="0" tIns="0" rIns="0" bIns="0" rtlCol="0"/>
          <a:lstStyle/>
          <a:p/>
        </p:txBody>
      </p:sp>
      <p:sp>
        <p:nvSpPr>
          <p:cNvPr id="33" name="object 33"/>
          <p:cNvSpPr txBox="1"/>
          <p:nvPr/>
        </p:nvSpPr>
        <p:spPr>
          <a:xfrm>
            <a:off x="6860606" y="3436620"/>
            <a:ext cx="1238885" cy="513080"/>
          </a:xfrm>
          <a:prstGeom prst="rect">
            <a:avLst/>
          </a:prstGeom>
        </p:spPr>
        <p:txBody>
          <a:bodyPr vert="horz" wrap="square" lIns="0" tIns="12700" rIns="0" bIns="0" rtlCol="0">
            <a:spAutoFit/>
          </a:bodyPr>
          <a:lstStyle/>
          <a:p>
            <a:pPr marL="38100">
              <a:lnSpc>
                <a:spcPct val="100000"/>
              </a:lnSpc>
              <a:spcBef>
                <a:spcPts val="100"/>
              </a:spcBef>
              <a:tabLst>
                <a:tab pos="303530" algn="l"/>
              </a:tabLst>
            </a:pPr>
            <a:r>
              <a:rPr sz="2700" b="1" baseline="14000" dirty="0">
                <a:latin typeface="Times New Roman" panose="02020603050405020304"/>
                <a:cs typeface="Times New Roman" panose="02020603050405020304"/>
              </a:rPr>
              <a:t>q	</a:t>
            </a:r>
            <a:r>
              <a:rPr sz="3200" b="1" dirty="0">
                <a:solidFill>
                  <a:srgbClr val="0000FF"/>
                </a:solidFill>
                <a:latin typeface="Times New Roman" panose="02020603050405020304"/>
                <a:cs typeface="Times New Roman" panose="02020603050405020304"/>
              </a:rPr>
              <a:t>.</a:t>
            </a:r>
            <a:r>
              <a:rPr sz="3200" b="1" spc="-65"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entry</a:t>
            </a:r>
            <a:endParaRPr sz="2400">
              <a:latin typeface="Times New Roman" panose="02020603050405020304"/>
              <a:cs typeface="Times New Roman" panose="02020603050405020304"/>
            </a:endParaRPr>
          </a:p>
        </p:txBody>
      </p:sp>
      <p:sp>
        <p:nvSpPr>
          <p:cNvPr id="34" name="object 34"/>
          <p:cNvSpPr txBox="1"/>
          <p:nvPr/>
        </p:nvSpPr>
        <p:spPr>
          <a:xfrm>
            <a:off x="6319837" y="1653540"/>
            <a:ext cx="1144270"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in </a:t>
            </a:r>
            <a:r>
              <a:rPr sz="2700" b="1" baseline="-5000" dirty="0">
                <a:latin typeface="Times New Roman" panose="02020603050405020304"/>
                <a:cs typeface="Times New Roman" panose="02020603050405020304"/>
              </a:rPr>
              <a:t>L </a:t>
            </a:r>
            <a:r>
              <a:rPr sz="3200" b="1" dirty="0">
                <a:solidFill>
                  <a:srgbClr val="0000FF"/>
                </a:solidFill>
                <a:latin typeface="Times New Roman" panose="02020603050405020304"/>
                <a:cs typeface="Times New Roman" panose="02020603050405020304"/>
              </a:rPr>
              <a:t>.</a:t>
            </a:r>
            <a:r>
              <a:rPr sz="3200" b="1" spc="-12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35" name="object 35"/>
          <p:cNvSpPr/>
          <p:nvPr/>
        </p:nvSpPr>
        <p:spPr>
          <a:xfrm>
            <a:off x="6472354" y="2137868"/>
            <a:ext cx="783590" cy="308610"/>
          </a:xfrm>
          <a:custGeom>
            <a:avLst/>
            <a:gdLst/>
            <a:ahLst/>
            <a:cxnLst/>
            <a:rect l="l" t="t" r="r" b="b"/>
            <a:pathLst>
              <a:path w="783590" h="308610">
                <a:moveTo>
                  <a:pt x="9291" y="37321"/>
                </a:moveTo>
                <a:lnTo>
                  <a:pt x="0" y="39416"/>
                </a:lnTo>
                <a:lnTo>
                  <a:pt x="6319" y="67439"/>
                </a:lnTo>
                <a:lnTo>
                  <a:pt x="15791" y="94954"/>
                </a:lnTo>
                <a:lnTo>
                  <a:pt x="43276" y="146395"/>
                </a:lnTo>
                <a:lnTo>
                  <a:pt x="81060" y="192298"/>
                </a:lnTo>
                <a:lnTo>
                  <a:pt x="127847" y="231787"/>
                </a:lnTo>
                <a:lnTo>
                  <a:pt x="182364" y="264008"/>
                </a:lnTo>
                <a:lnTo>
                  <a:pt x="243359" y="288105"/>
                </a:lnTo>
                <a:lnTo>
                  <a:pt x="309585" y="303215"/>
                </a:lnTo>
                <a:lnTo>
                  <a:pt x="379798" y="308466"/>
                </a:lnTo>
                <a:lnTo>
                  <a:pt x="418661" y="306903"/>
                </a:lnTo>
                <a:lnTo>
                  <a:pt x="456443" y="302281"/>
                </a:lnTo>
                <a:lnTo>
                  <a:pt x="472605" y="298947"/>
                </a:lnTo>
                <a:lnTo>
                  <a:pt x="380154" y="298947"/>
                </a:lnTo>
                <a:lnTo>
                  <a:pt x="345335" y="297662"/>
                </a:lnTo>
                <a:lnTo>
                  <a:pt x="278361" y="287637"/>
                </a:lnTo>
                <a:lnTo>
                  <a:pt x="215967" y="268408"/>
                </a:lnTo>
                <a:lnTo>
                  <a:pt x="159390" y="240861"/>
                </a:lnTo>
                <a:lnTo>
                  <a:pt x="109860" y="205891"/>
                </a:lnTo>
                <a:lnTo>
                  <a:pt x="68591" y="164392"/>
                </a:lnTo>
                <a:lnTo>
                  <a:pt x="36784" y="117255"/>
                </a:lnTo>
                <a:lnTo>
                  <a:pt x="15610" y="65344"/>
                </a:lnTo>
                <a:lnTo>
                  <a:pt x="9291" y="37321"/>
                </a:lnTo>
                <a:close/>
              </a:path>
              <a:path w="783590" h="308610">
                <a:moveTo>
                  <a:pt x="746340" y="88474"/>
                </a:moveTo>
                <a:lnTo>
                  <a:pt x="736587" y="88474"/>
                </a:lnTo>
                <a:lnTo>
                  <a:pt x="736297" y="89287"/>
                </a:lnTo>
                <a:lnTo>
                  <a:pt x="708155" y="142071"/>
                </a:lnTo>
                <a:lnTo>
                  <a:pt x="667915" y="189791"/>
                </a:lnTo>
                <a:lnTo>
                  <a:pt x="617321" y="230409"/>
                </a:lnTo>
                <a:lnTo>
                  <a:pt x="557853" y="262695"/>
                </a:lnTo>
                <a:lnTo>
                  <a:pt x="491006" y="285426"/>
                </a:lnTo>
                <a:lnTo>
                  <a:pt x="418275" y="297385"/>
                </a:lnTo>
                <a:lnTo>
                  <a:pt x="380154" y="298947"/>
                </a:lnTo>
                <a:lnTo>
                  <a:pt x="472605" y="298947"/>
                </a:lnTo>
                <a:lnTo>
                  <a:pt x="527947" y="284469"/>
                </a:lnTo>
                <a:lnTo>
                  <a:pt x="592781" y="256231"/>
                </a:lnTo>
                <a:lnTo>
                  <a:pt x="649432" y="218761"/>
                </a:lnTo>
                <a:lnTo>
                  <a:pt x="696380" y="173244"/>
                </a:lnTo>
                <a:lnTo>
                  <a:pt x="732086" y="120862"/>
                </a:lnTo>
                <a:lnTo>
                  <a:pt x="745475" y="91845"/>
                </a:lnTo>
                <a:lnTo>
                  <a:pt x="746340" y="88474"/>
                </a:lnTo>
                <a:close/>
              </a:path>
              <a:path w="783590" h="308610">
                <a:moveTo>
                  <a:pt x="736404" y="88870"/>
                </a:moveTo>
                <a:lnTo>
                  <a:pt x="736212" y="89287"/>
                </a:lnTo>
                <a:lnTo>
                  <a:pt x="736404" y="88870"/>
                </a:lnTo>
                <a:close/>
              </a:path>
              <a:path w="783590" h="308610">
                <a:moveTo>
                  <a:pt x="736587" y="88474"/>
                </a:moveTo>
                <a:lnTo>
                  <a:pt x="736404" y="88870"/>
                </a:lnTo>
                <a:lnTo>
                  <a:pt x="736297" y="89287"/>
                </a:lnTo>
                <a:lnTo>
                  <a:pt x="736587" y="88474"/>
                </a:lnTo>
                <a:close/>
              </a:path>
              <a:path w="783590" h="308610">
                <a:moveTo>
                  <a:pt x="740188" y="74140"/>
                </a:moveTo>
                <a:lnTo>
                  <a:pt x="736404" y="88870"/>
                </a:lnTo>
                <a:lnTo>
                  <a:pt x="736587" y="88474"/>
                </a:lnTo>
                <a:lnTo>
                  <a:pt x="746340" y="88474"/>
                </a:lnTo>
                <a:lnTo>
                  <a:pt x="749610" y="75744"/>
                </a:lnTo>
                <a:lnTo>
                  <a:pt x="740188" y="74140"/>
                </a:lnTo>
                <a:close/>
              </a:path>
              <a:path w="783590" h="308610">
                <a:moveTo>
                  <a:pt x="777390" y="61414"/>
                </a:moveTo>
                <a:lnTo>
                  <a:pt x="743456" y="61414"/>
                </a:lnTo>
                <a:lnTo>
                  <a:pt x="752683" y="63784"/>
                </a:lnTo>
                <a:lnTo>
                  <a:pt x="749610" y="75744"/>
                </a:lnTo>
                <a:lnTo>
                  <a:pt x="783498" y="81513"/>
                </a:lnTo>
                <a:lnTo>
                  <a:pt x="777390" y="61414"/>
                </a:lnTo>
                <a:close/>
              </a:path>
              <a:path w="783590" h="308610">
                <a:moveTo>
                  <a:pt x="743456" y="61414"/>
                </a:moveTo>
                <a:lnTo>
                  <a:pt x="740188" y="74140"/>
                </a:lnTo>
                <a:lnTo>
                  <a:pt x="749610" y="75744"/>
                </a:lnTo>
                <a:lnTo>
                  <a:pt x="752683" y="63784"/>
                </a:lnTo>
                <a:lnTo>
                  <a:pt x="743456" y="61414"/>
                </a:lnTo>
                <a:close/>
              </a:path>
              <a:path w="783590" h="308610">
                <a:moveTo>
                  <a:pt x="758725" y="0"/>
                </a:moveTo>
                <a:lnTo>
                  <a:pt x="708379" y="68726"/>
                </a:lnTo>
                <a:lnTo>
                  <a:pt x="740188" y="74140"/>
                </a:lnTo>
                <a:lnTo>
                  <a:pt x="743456" y="61414"/>
                </a:lnTo>
                <a:lnTo>
                  <a:pt x="777390" y="61414"/>
                </a:lnTo>
                <a:lnTo>
                  <a:pt x="758725" y="0"/>
                </a:lnTo>
                <a:close/>
              </a:path>
            </a:pathLst>
          </a:custGeom>
          <a:solidFill>
            <a:srgbClr val="FF6600"/>
          </a:solidFill>
        </p:spPr>
        <p:txBody>
          <a:bodyPr wrap="square" lIns="0" tIns="0" rIns="0" bIns="0" rtlCol="0"/>
          <a:lstStyle/>
          <a:p/>
        </p:txBody>
      </p:sp>
      <p:sp>
        <p:nvSpPr>
          <p:cNvPr id="36" name="object 36"/>
          <p:cNvSpPr/>
          <p:nvPr/>
        </p:nvSpPr>
        <p:spPr>
          <a:xfrm>
            <a:off x="7315200" y="2165350"/>
            <a:ext cx="536575" cy="461009"/>
          </a:xfrm>
          <a:custGeom>
            <a:avLst/>
            <a:gdLst/>
            <a:ahLst/>
            <a:cxnLst/>
            <a:rect l="l" t="t" r="r" b="b"/>
            <a:pathLst>
              <a:path w="536575" h="461010">
                <a:moveTo>
                  <a:pt x="60954" y="45974"/>
                </a:moveTo>
                <a:lnTo>
                  <a:pt x="54755" y="53206"/>
                </a:lnTo>
                <a:lnTo>
                  <a:pt x="530299" y="460815"/>
                </a:lnTo>
                <a:lnTo>
                  <a:pt x="536498" y="453584"/>
                </a:lnTo>
                <a:lnTo>
                  <a:pt x="60954" y="45974"/>
                </a:lnTo>
                <a:close/>
              </a:path>
              <a:path w="536575" h="461010">
                <a:moveTo>
                  <a:pt x="0" y="0"/>
                </a:moveTo>
                <a:lnTo>
                  <a:pt x="33060" y="78517"/>
                </a:lnTo>
                <a:lnTo>
                  <a:pt x="54755" y="53206"/>
                </a:lnTo>
                <a:lnTo>
                  <a:pt x="45112" y="44941"/>
                </a:lnTo>
                <a:lnTo>
                  <a:pt x="51311" y="37708"/>
                </a:lnTo>
                <a:lnTo>
                  <a:pt x="68039" y="37708"/>
                </a:lnTo>
                <a:lnTo>
                  <a:pt x="82650" y="20662"/>
                </a:lnTo>
                <a:lnTo>
                  <a:pt x="0" y="0"/>
                </a:lnTo>
                <a:close/>
              </a:path>
              <a:path w="536575" h="461010">
                <a:moveTo>
                  <a:pt x="51311" y="37708"/>
                </a:moveTo>
                <a:lnTo>
                  <a:pt x="45112" y="44941"/>
                </a:lnTo>
                <a:lnTo>
                  <a:pt x="54755" y="53206"/>
                </a:lnTo>
                <a:lnTo>
                  <a:pt x="60954" y="45974"/>
                </a:lnTo>
                <a:lnTo>
                  <a:pt x="51311" y="37708"/>
                </a:lnTo>
                <a:close/>
              </a:path>
              <a:path w="536575" h="461010">
                <a:moveTo>
                  <a:pt x="68039" y="37708"/>
                </a:moveTo>
                <a:lnTo>
                  <a:pt x="51311" y="37708"/>
                </a:lnTo>
                <a:lnTo>
                  <a:pt x="60954" y="45974"/>
                </a:lnTo>
                <a:lnTo>
                  <a:pt x="68039" y="37708"/>
                </a:lnTo>
                <a:close/>
              </a:path>
            </a:pathLst>
          </a:custGeom>
          <a:solidFill>
            <a:srgbClr val="FF6600"/>
          </a:solidFill>
        </p:spPr>
        <p:txBody>
          <a:bodyPr wrap="square" lIns="0" tIns="0" rIns="0" bIns="0" rtlCol="0"/>
          <a:lstStyle/>
          <a:p/>
        </p:txBody>
      </p:sp>
      <p:sp>
        <p:nvSpPr>
          <p:cNvPr id="37" name="object 37"/>
          <p:cNvSpPr txBox="1"/>
          <p:nvPr/>
        </p:nvSpPr>
        <p:spPr>
          <a:xfrm>
            <a:off x="7720038" y="2522220"/>
            <a:ext cx="1075055" cy="513080"/>
          </a:xfrm>
          <a:prstGeom prst="rect">
            <a:avLst/>
          </a:prstGeom>
        </p:spPr>
        <p:txBody>
          <a:bodyPr vert="horz" wrap="square" lIns="0" tIns="12700" rIns="0" bIns="0" rtlCol="0">
            <a:spAutoFit/>
          </a:bodyPr>
          <a:lstStyle/>
          <a:p>
            <a:pPr marL="12700">
              <a:lnSpc>
                <a:spcPct val="100000"/>
              </a:lnSpc>
              <a:spcBef>
                <a:spcPts val="100"/>
              </a:spcBef>
            </a:pPr>
            <a:r>
              <a:rPr sz="2700" b="1" baseline="-5000" dirty="0">
                <a:latin typeface="Times New Roman" panose="02020603050405020304"/>
                <a:cs typeface="Times New Roman" panose="02020603050405020304"/>
              </a:rPr>
              <a:t>r </a:t>
            </a:r>
            <a:r>
              <a:rPr sz="3200" b="1" dirty="0">
                <a:solidFill>
                  <a:srgbClr val="0000FF"/>
                </a:solidFill>
                <a:latin typeface="Times New Roman" panose="02020603050405020304"/>
                <a:cs typeface="Times New Roman" panose="02020603050405020304"/>
              </a:rPr>
              <a:t>.</a:t>
            </a:r>
            <a:r>
              <a:rPr sz="3200" b="1" spc="-135"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entry</a:t>
            </a:r>
            <a:endParaRPr sz="2400">
              <a:latin typeface="Times New Roman" panose="02020603050405020304"/>
              <a:cs typeface="Times New Roman" panose="02020603050405020304"/>
            </a:endParaRPr>
          </a:p>
        </p:txBody>
      </p:sp>
      <p:sp>
        <p:nvSpPr>
          <p:cNvPr id="38" name="object 38"/>
          <p:cNvSpPr txBox="1"/>
          <p:nvPr/>
        </p:nvSpPr>
        <p:spPr>
          <a:xfrm>
            <a:off x="554990" y="1468628"/>
            <a:ext cx="3220720" cy="391160"/>
          </a:xfrm>
          <a:prstGeom prst="rect">
            <a:avLst/>
          </a:prstGeom>
        </p:spPr>
        <p:txBody>
          <a:bodyPr vert="horz" wrap="square" lIns="0" tIns="12700" rIns="0" bIns="0" rtlCol="0">
            <a:spAutoFit/>
          </a:bodyPr>
          <a:lstStyle/>
          <a:p>
            <a:pPr marL="12700">
              <a:lnSpc>
                <a:spcPct val="100000"/>
              </a:lnSpc>
              <a:spcBef>
                <a:spcPts val="100"/>
              </a:spcBef>
            </a:pPr>
            <a:r>
              <a:rPr sz="3525" b="1" spc="75" baseline="1000" dirty="0">
                <a:latin typeface="黑体" panose="02010609060101010101" charset="-122"/>
                <a:cs typeface="黑体" panose="02010609060101010101" charset="-122"/>
              </a:rPr>
              <a:t>输入符号串</a:t>
            </a:r>
            <a:r>
              <a:rPr sz="3525" b="1" spc="-7"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real</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p,</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q,</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r</a:t>
            </a:r>
            <a:endParaRPr sz="2400">
              <a:latin typeface="Times New Roman" panose="02020603050405020304"/>
              <a:cs typeface="Times New Roman" panose="020206030504050203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76</a:t>
            </a:r>
            <a:endParaRPr sz="1400">
              <a:latin typeface="Times New Roman" panose="02020603050405020304"/>
              <a:cs typeface="Times New Roman" panose="02020603050405020304"/>
            </a:endParaRPr>
          </a:p>
        </p:txBody>
      </p:sp>
      <p:sp>
        <p:nvSpPr>
          <p:cNvPr id="5" name="object 5"/>
          <p:cNvSpPr/>
          <p:nvPr/>
        </p:nvSpPr>
        <p:spPr>
          <a:xfrm>
            <a:off x="827087" y="5319712"/>
            <a:ext cx="6769100" cy="431800"/>
          </a:xfrm>
          <a:custGeom>
            <a:avLst/>
            <a:gdLst/>
            <a:ahLst/>
            <a:cxnLst/>
            <a:rect l="l" t="t" r="r" b="b"/>
            <a:pathLst>
              <a:path w="6769100" h="431800">
                <a:moveTo>
                  <a:pt x="0" y="0"/>
                </a:moveTo>
                <a:lnTo>
                  <a:pt x="6769099" y="0"/>
                </a:lnTo>
                <a:lnTo>
                  <a:pt x="6769099" y="431800"/>
                </a:lnTo>
                <a:lnTo>
                  <a:pt x="0" y="431800"/>
                </a:lnTo>
                <a:lnTo>
                  <a:pt x="0" y="0"/>
                </a:lnTo>
                <a:close/>
              </a:path>
            </a:pathLst>
          </a:custGeom>
          <a:solidFill>
            <a:srgbClr val="FFFF00"/>
          </a:solidFill>
        </p:spPr>
        <p:txBody>
          <a:bodyPr wrap="square" lIns="0" tIns="0" rIns="0" bIns="0" rtlCol="0"/>
          <a:lstStyle/>
          <a:p/>
        </p:txBody>
      </p:sp>
      <p:sp>
        <p:nvSpPr>
          <p:cNvPr id="6" name="object 6"/>
          <p:cNvSpPr/>
          <p:nvPr/>
        </p:nvSpPr>
        <p:spPr>
          <a:xfrm>
            <a:off x="827087" y="3852862"/>
            <a:ext cx="6769100" cy="431800"/>
          </a:xfrm>
          <a:custGeom>
            <a:avLst/>
            <a:gdLst/>
            <a:ahLst/>
            <a:cxnLst/>
            <a:rect l="l" t="t" r="r" b="b"/>
            <a:pathLst>
              <a:path w="6769100" h="431800">
                <a:moveTo>
                  <a:pt x="0" y="0"/>
                </a:moveTo>
                <a:lnTo>
                  <a:pt x="6769099" y="0"/>
                </a:lnTo>
                <a:lnTo>
                  <a:pt x="6769099" y="431800"/>
                </a:lnTo>
                <a:lnTo>
                  <a:pt x="0" y="431800"/>
                </a:lnTo>
                <a:lnTo>
                  <a:pt x="0" y="0"/>
                </a:lnTo>
                <a:close/>
              </a:path>
            </a:pathLst>
          </a:custGeom>
          <a:solidFill>
            <a:srgbClr val="FFFF00"/>
          </a:solidFill>
        </p:spPr>
        <p:txBody>
          <a:bodyPr wrap="square" lIns="0" tIns="0" rIns="0" bIns="0" rtlCol="0"/>
          <a:lstStyle/>
          <a:p/>
        </p:txBody>
      </p:sp>
      <p:sp>
        <p:nvSpPr>
          <p:cNvPr id="7" name="object 7"/>
          <p:cNvSpPr/>
          <p:nvPr/>
        </p:nvSpPr>
        <p:spPr>
          <a:xfrm>
            <a:off x="827087" y="2349500"/>
            <a:ext cx="6769100" cy="431800"/>
          </a:xfrm>
          <a:custGeom>
            <a:avLst/>
            <a:gdLst/>
            <a:ahLst/>
            <a:cxnLst/>
            <a:rect l="l" t="t" r="r" b="b"/>
            <a:pathLst>
              <a:path w="6769100" h="431800">
                <a:moveTo>
                  <a:pt x="0" y="0"/>
                </a:moveTo>
                <a:lnTo>
                  <a:pt x="6769099" y="0"/>
                </a:lnTo>
                <a:lnTo>
                  <a:pt x="6769099" y="431800"/>
                </a:lnTo>
                <a:lnTo>
                  <a:pt x="0" y="431800"/>
                </a:lnTo>
                <a:lnTo>
                  <a:pt x="0" y="0"/>
                </a:lnTo>
                <a:close/>
              </a:path>
            </a:pathLst>
          </a:custGeom>
          <a:solidFill>
            <a:srgbClr val="FFFF00"/>
          </a:solidFill>
        </p:spPr>
        <p:txBody>
          <a:bodyPr wrap="square" lIns="0" tIns="0" rIns="0" bIns="0" rtlCol="0"/>
          <a:lstStyle/>
          <a:p/>
        </p:txBody>
      </p:sp>
      <p:sp>
        <p:nvSpPr>
          <p:cNvPr id="8" name="object 8"/>
          <p:cNvSpPr txBox="1">
            <a:spLocks noGrp="1"/>
          </p:cNvSpPr>
          <p:nvPr>
            <p:ph type="title"/>
          </p:nvPr>
        </p:nvSpPr>
        <p:spPr>
          <a:xfrm>
            <a:off x="383540" y="137358"/>
            <a:ext cx="7884159" cy="443865"/>
          </a:xfrm>
          <a:prstGeom prst="rect">
            <a:avLst/>
          </a:prstGeom>
        </p:spPr>
        <p:txBody>
          <a:bodyPr vert="horz" wrap="square" lIns="0" tIns="12065" rIns="0" bIns="0" rtlCol="0">
            <a:spAutoFit/>
          </a:bodyPr>
          <a:lstStyle/>
          <a:p>
            <a:pPr marL="12700">
              <a:lnSpc>
                <a:spcPct val="100000"/>
              </a:lnSpc>
              <a:spcBef>
                <a:spcPts val="95"/>
              </a:spcBef>
            </a:pPr>
            <a:r>
              <a:rPr sz="2750" spc="45" dirty="0"/>
              <a:t>例：应用继承属性，用复制规则传递标识符的类型</a:t>
            </a:r>
            <a:endParaRPr sz="2750"/>
          </a:p>
        </p:txBody>
      </p:sp>
      <p:sp>
        <p:nvSpPr>
          <p:cNvPr id="9" name="object 9"/>
          <p:cNvSpPr txBox="1"/>
          <p:nvPr/>
        </p:nvSpPr>
        <p:spPr>
          <a:xfrm>
            <a:off x="5573077" y="549627"/>
            <a:ext cx="946150"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分析动作</a:t>
            </a:r>
            <a:endParaRPr sz="1750">
              <a:latin typeface="宋体" panose="02010600030101010101" pitchFamily="2" charset="-122"/>
              <a:cs typeface="宋体" panose="02010600030101010101" pitchFamily="2" charset="-122"/>
            </a:endParaRPr>
          </a:p>
        </p:txBody>
      </p:sp>
      <p:sp>
        <p:nvSpPr>
          <p:cNvPr id="10" name="object 10"/>
          <p:cNvSpPr txBox="1"/>
          <p:nvPr/>
        </p:nvSpPr>
        <p:spPr>
          <a:xfrm>
            <a:off x="5622290" y="1046451"/>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11" name="object 11"/>
          <p:cNvSpPr txBox="1"/>
          <p:nvPr/>
        </p:nvSpPr>
        <p:spPr>
          <a:xfrm>
            <a:off x="5652452" y="1526540"/>
            <a:ext cx="1824989" cy="299720"/>
          </a:xfrm>
          <a:prstGeom prst="rect">
            <a:avLst/>
          </a:prstGeom>
        </p:spPr>
        <p:txBody>
          <a:bodyPr vert="horz" wrap="square" lIns="0" tIns="12700" rIns="0" bIns="0" rtlCol="0">
            <a:spAutoFit/>
          </a:bodyPr>
          <a:lstStyle/>
          <a:p>
            <a:pPr marL="12700">
              <a:lnSpc>
                <a:spcPct val="100000"/>
              </a:lnSpc>
              <a:spcBef>
                <a:spcPts val="100"/>
              </a:spcBef>
            </a:pPr>
            <a:r>
              <a:rPr sz="1750" b="1" spc="50" dirty="0">
                <a:solidFill>
                  <a:srgbClr val="0000FF"/>
                </a:solidFill>
                <a:latin typeface="宋体" panose="02010600030101010101" pitchFamily="2" charset="-122"/>
                <a:cs typeface="宋体" panose="02010600030101010101" pitchFamily="2" charset="-122"/>
              </a:rPr>
              <a:t>归约，用</a:t>
            </a:r>
            <a:r>
              <a:rPr sz="1800" b="1" spc="5" dirty="0">
                <a:solidFill>
                  <a:srgbClr val="0000FF"/>
                </a:solidFill>
                <a:latin typeface="Verdana" panose="020B0604030504040204"/>
                <a:cs typeface="Verdana" panose="020B0604030504040204"/>
              </a:rPr>
              <a:t>T</a:t>
            </a:r>
            <a:r>
              <a:rPr sz="1750" b="1" i="1" spc="5" dirty="0">
                <a:solidFill>
                  <a:srgbClr val="0000FF"/>
                </a:solidFill>
                <a:latin typeface="Symbol" panose="05050102010706020507"/>
                <a:cs typeface="Symbol" panose="05050102010706020507"/>
              </a:rPr>
              <a:t></a:t>
            </a:r>
            <a:r>
              <a:rPr sz="1800" b="1" spc="5" dirty="0">
                <a:solidFill>
                  <a:srgbClr val="0000FF"/>
                </a:solidFill>
                <a:latin typeface="Verdana" panose="020B0604030504040204"/>
                <a:cs typeface="Verdana" panose="020B0604030504040204"/>
              </a:rPr>
              <a:t>real</a:t>
            </a:r>
            <a:endParaRPr sz="1800">
              <a:latin typeface="Verdana" panose="020B0604030504040204"/>
              <a:cs typeface="Verdana" panose="020B0604030504040204"/>
            </a:endParaRPr>
          </a:p>
        </p:txBody>
      </p:sp>
      <p:sp>
        <p:nvSpPr>
          <p:cNvPr id="12" name="object 12"/>
          <p:cNvSpPr txBox="1"/>
          <p:nvPr/>
        </p:nvSpPr>
        <p:spPr>
          <a:xfrm>
            <a:off x="2611208" y="549627"/>
            <a:ext cx="1355725" cy="1773555"/>
          </a:xfrm>
          <a:prstGeom prst="rect">
            <a:avLst/>
          </a:prstGeom>
        </p:spPr>
        <p:txBody>
          <a:bodyPr vert="horz" wrap="square" lIns="0" tIns="14605" rIns="0" bIns="0" rtlCol="0">
            <a:spAutoFit/>
          </a:bodyPr>
          <a:lstStyle/>
          <a:p>
            <a:pPr marL="410210">
              <a:lnSpc>
                <a:spcPts val="1995"/>
              </a:lnSpc>
              <a:spcBef>
                <a:spcPts val="115"/>
              </a:spcBef>
            </a:pPr>
            <a:r>
              <a:rPr sz="1750" b="1" spc="40" dirty="0">
                <a:solidFill>
                  <a:srgbClr val="0000FF"/>
                </a:solidFill>
                <a:latin typeface="宋体" panose="02010600030101010101" pitchFamily="2" charset="-122"/>
                <a:cs typeface="宋体" panose="02010600030101010101" pitchFamily="2" charset="-122"/>
              </a:rPr>
              <a:t>栈</a:t>
            </a:r>
            <a:endParaRPr sz="1750">
              <a:latin typeface="宋体" panose="02010600030101010101" pitchFamily="2" charset="-122"/>
              <a:cs typeface="宋体" panose="02010600030101010101" pitchFamily="2" charset="-122"/>
            </a:endParaRPr>
          </a:p>
          <a:p>
            <a:pPr marL="41275">
              <a:lnSpc>
                <a:spcPts val="1975"/>
              </a:lnSpc>
            </a:pPr>
            <a:r>
              <a:rPr sz="1800" b="1" spc="-5" dirty="0">
                <a:solidFill>
                  <a:srgbClr val="0000FF"/>
                </a:solidFill>
                <a:latin typeface="Verdana" panose="020B0604030504040204"/>
                <a:cs typeface="Verdana" panose="020B0604030504040204"/>
              </a:rPr>
              <a:t>state:</a:t>
            </a:r>
            <a:endParaRPr sz="1800">
              <a:latin typeface="Verdana" panose="020B0604030504040204"/>
              <a:cs typeface="Verdana" panose="020B0604030504040204"/>
            </a:endParaRPr>
          </a:p>
          <a:p>
            <a:pPr marL="12700" marR="18415" indent="283210">
              <a:lnSpc>
                <a:spcPts val="1900"/>
              </a:lnSpc>
              <a:spcBef>
                <a:spcPts val="195"/>
              </a:spcBef>
            </a:pPr>
            <a:r>
              <a:rPr sz="1800" b="1" spc="-5" dirty="0">
                <a:solidFill>
                  <a:srgbClr val="0000FF"/>
                </a:solidFill>
                <a:latin typeface="Verdana" panose="020B0604030504040204"/>
                <a:cs typeface="Verdana" panose="020B0604030504040204"/>
              </a:rPr>
              <a:t>val:  </a:t>
            </a:r>
            <a:r>
              <a:rPr sz="1800" b="1" dirty="0">
                <a:solidFill>
                  <a:srgbClr val="0000FF"/>
                </a:solidFill>
                <a:latin typeface="Verdana" panose="020B0604030504040204"/>
                <a:cs typeface="Verdana" panose="020B0604030504040204"/>
              </a:rPr>
              <a:t>state:</a:t>
            </a:r>
            <a:r>
              <a:rPr sz="1800" b="1" spc="-10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real</a:t>
            </a:r>
            <a:endParaRPr sz="1800">
              <a:latin typeface="Verdana" panose="020B0604030504040204"/>
              <a:cs typeface="Verdana" panose="020B0604030504040204"/>
            </a:endParaRPr>
          </a:p>
          <a:p>
            <a:pPr marL="295910">
              <a:lnSpc>
                <a:spcPts val="1800"/>
              </a:lnSpc>
            </a:pPr>
            <a:r>
              <a:rPr sz="1800" b="1" spc="-5" dirty="0">
                <a:solidFill>
                  <a:srgbClr val="0000FF"/>
                </a:solidFill>
                <a:latin typeface="Verdana" panose="020B0604030504040204"/>
                <a:cs typeface="Verdana" panose="020B0604030504040204"/>
              </a:rPr>
              <a:t>val:</a:t>
            </a:r>
            <a:r>
              <a:rPr sz="1800" b="1" spc="-75"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real</a:t>
            </a:r>
            <a:endParaRPr sz="1800">
              <a:latin typeface="Verdana" panose="020B0604030504040204"/>
              <a:cs typeface="Verdana" panose="020B0604030504040204"/>
            </a:endParaRPr>
          </a:p>
          <a:p>
            <a:pPr marL="295910" marR="5080" indent="-283845">
              <a:lnSpc>
                <a:spcPts val="1900"/>
              </a:lnSpc>
              <a:spcBef>
                <a:spcPts val="205"/>
              </a:spcBef>
            </a:pPr>
            <a:r>
              <a:rPr sz="1800" b="1" dirty="0">
                <a:solidFill>
                  <a:srgbClr val="0000FF"/>
                </a:solidFill>
                <a:latin typeface="Verdana" panose="020B0604030504040204"/>
                <a:cs typeface="Verdana" panose="020B0604030504040204"/>
              </a:rPr>
              <a:t>state: T  </a:t>
            </a:r>
            <a:r>
              <a:rPr sz="1800" b="1" spc="-5" dirty="0">
                <a:solidFill>
                  <a:srgbClr val="0000FF"/>
                </a:solidFill>
                <a:latin typeface="Verdana" panose="020B0604030504040204"/>
                <a:cs typeface="Verdana" panose="020B0604030504040204"/>
              </a:rPr>
              <a:t>val:</a:t>
            </a:r>
            <a:r>
              <a:rPr sz="1800" b="1" spc="-75"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real</a:t>
            </a:r>
            <a:endParaRPr sz="1800">
              <a:latin typeface="Verdana" panose="020B0604030504040204"/>
              <a:cs typeface="Verdana" panose="020B0604030504040204"/>
            </a:endParaRPr>
          </a:p>
        </p:txBody>
      </p:sp>
      <p:sp>
        <p:nvSpPr>
          <p:cNvPr id="13" name="object 13"/>
          <p:cNvSpPr txBox="1"/>
          <p:nvPr/>
        </p:nvSpPr>
        <p:spPr>
          <a:xfrm>
            <a:off x="5652452" y="2024859"/>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14" name="object 14"/>
          <p:cNvSpPr txBox="1"/>
          <p:nvPr/>
        </p:nvSpPr>
        <p:spPr>
          <a:xfrm>
            <a:off x="993139" y="549627"/>
            <a:ext cx="1363345" cy="2026920"/>
          </a:xfrm>
          <a:prstGeom prst="rect">
            <a:avLst/>
          </a:prstGeom>
        </p:spPr>
        <p:txBody>
          <a:bodyPr vert="horz" wrap="square" lIns="0" tIns="14605" rIns="0" bIns="0" rtlCol="0">
            <a:spAutoFit/>
          </a:bodyPr>
          <a:lstStyle/>
          <a:p>
            <a:pPr marL="245745">
              <a:lnSpc>
                <a:spcPts val="1995"/>
              </a:lnSpc>
              <a:spcBef>
                <a:spcPts val="115"/>
              </a:spcBef>
            </a:pPr>
            <a:r>
              <a:rPr sz="1750" b="1" spc="50" dirty="0">
                <a:solidFill>
                  <a:srgbClr val="0000FF"/>
                </a:solidFill>
                <a:latin typeface="宋体" panose="02010600030101010101" pitchFamily="2" charset="-122"/>
                <a:cs typeface="宋体" panose="02010600030101010101" pitchFamily="2" charset="-122"/>
              </a:rPr>
              <a:t>输入</a:t>
            </a:r>
            <a:endParaRPr sz="1750">
              <a:latin typeface="宋体" panose="02010600030101010101" pitchFamily="2" charset="-122"/>
              <a:cs typeface="宋体" panose="02010600030101010101" pitchFamily="2" charset="-122"/>
            </a:endParaRPr>
          </a:p>
          <a:p>
            <a:pPr marL="12700">
              <a:lnSpc>
                <a:spcPts val="2055"/>
              </a:lnSpc>
            </a:pPr>
            <a:r>
              <a:rPr sz="1800" b="1" dirty="0">
                <a:solidFill>
                  <a:srgbClr val="0000FF"/>
                </a:solidFill>
                <a:latin typeface="Verdana" panose="020B0604030504040204"/>
                <a:cs typeface="Verdana" panose="020B0604030504040204"/>
              </a:rPr>
              <a:t>real</a:t>
            </a:r>
            <a:r>
              <a:rPr sz="1800" b="1" spc="-90"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p,q,r$</a:t>
            </a:r>
            <a:endParaRPr sz="1800">
              <a:latin typeface="Verdana" panose="020B0604030504040204"/>
              <a:cs typeface="Verdana" panose="020B0604030504040204"/>
            </a:endParaRPr>
          </a:p>
          <a:p>
            <a:pPr marR="34925" algn="r">
              <a:lnSpc>
                <a:spcPct val="100000"/>
              </a:lnSpc>
              <a:spcBef>
                <a:spcPts val="1725"/>
              </a:spcBef>
            </a:pPr>
            <a:r>
              <a:rPr sz="1800" b="1" dirty="0">
                <a:solidFill>
                  <a:srgbClr val="0000FF"/>
                </a:solidFill>
                <a:latin typeface="Verdana" panose="020B0604030504040204"/>
                <a:cs typeface="Verdana" panose="020B0604030504040204"/>
              </a:rPr>
              <a:t>p,q,</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a:p>
            <a:pPr marR="34925" algn="r">
              <a:lnSpc>
                <a:spcPct val="100000"/>
              </a:lnSpc>
              <a:spcBef>
                <a:spcPts val="1755"/>
              </a:spcBef>
            </a:pPr>
            <a:r>
              <a:rPr sz="1800" b="1" dirty="0">
                <a:solidFill>
                  <a:srgbClr val="0000FF"/>
                </a:solidFill>
                <a:latin typeface="Verdana" panose="020B0604030504040204"/>
                <a:cs typeface="Verdana" panose="020B0604030504040204"/>
              </a:rPr>
              <a:t>p,q,</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a:p>
            <a:pPr marR="40005" algn="r">
              <a:lnSpc>
                <a:spcPct val="100000"/>
              </a:lnSpc>
              <a:spcBef>
                <a:spcPts val="1725"/>
              </a:spcBef>
            </a:pPr>
            <a:r>
              <a:rPr sz="1800" b="1" spc="-5" dirty="0">
                <a:solidFill>
                  <a:srgbClr val="0000FF"/>
                </a:solidFill>
                <a:latin typeface="Verdana" panose="020B0604030504040204"/>
                <a:cs typeface="Verdana" panose="020B0604030504040204"/>
              </a:rPr>
              <a:t>,</a:t>
            </a:r>
            <a:r>
              <a:rPr sz="1800" b="1" dirty="0">
                <a:solidFill>
                  <a:srgbClr val="0000FF"/>
                </a:solidFill>
                <a:latin typeface="Verdana" panose="020B0604030504040204"/>
                <a:cs typeface="Verdana" panose="020B0604030504040204"/>
              </a:rPr>
              <a:t>q</a:t>
            </a:r>
            <a:r>
              <a:rPr sz="1800" b="1" spc="-5"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p:txBody>
      </p:sp>
      <p:sp>
        <p:nvSpPr>
          <p:cNvPr id="15" name="object 15"/>
          <p:cNvSpPr txBox="1"/>
          <p:nvPr/>
        </p:nvSpPr>
        <p:spPr>
          <a:xfrm>
            <a:off x="2605691" y="2276347"/>
            <a:ext cx="1704339" cy="299720"/>
          </a:xfrm>
          <a:prstGeom prst="rect">
            <a:avLst/>
          </a:prstGeom>
        </p:spPr>
        <p:txBody>
          <a:bodyPr vert="horz" wrap="square" lIns="0" tIns="12700" rIns="0" bIns="0" rtlCol="0">
            <a:spAutoFit/>
          </a:bodyPr>
          <a:lstStyle/>
          <a:p>
            <a:pPr marL="12700">
              <a:lnSpc>
                <a:spcPct val="100000"/>
              </a:lnSpc>
              <a:spcBef>
                <a:spcPts val="100"/>
              </a:spcBef>
              <a:tabLst>
                <a:tab pos="1530985" algn="l"/>
              </a:tabLst>
            </a:pPr>
            <a:r>
              <a:rPr sz="1800" b="1" spc="-10" dirty="0">
                <a:solidFill>
                  <a:srgbClr val="0000FF"/>
                </a:solidFill>
                <a:latin typeface="Verdana" panose="020B0604030504040204"/>
                <a:cs typeface="Verdana" panose="020B0604030504040204"/>
              </a:rPr>
              <a:t>s</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e</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	p</a:t>
            </a:r>
            <a:endParaRPr sz="1800">
              <a:latin typeface="Verdana" panose="020B0604030504040204"/>
              <a:cs typeface="Verdana" panose="020B0604030504040204"/>
            </a:endParaRPr>
          </a:p>
        </p:txBody>
      </p:sp>
      <p:sp>
        <p:nvSpPr>
          <p:cNvPr id="16" name="object 16"/>
          <p:cNvSpPr txBox="1"/>
          <p:nvPr/>
        </p:nvSpPr>
        <p:spPr>
          <a:xfrm>
            <a:off x="2894964" y="2517140"/>
            <a:ext cx="2072005" cy="299720"/>
          </a:xfrm>
          <a:prstGeom prst="rect">
            <a:avLst/>
          </a:prstGeom>
        </p:spPr>
        <p:txBody>
          <a:bodyPr vert="horz" wrap="square" lIns="0" tIns="12700" rIns="0" bIns="0" rtlCol="0">
            <a:spAutoFit/>
          </a:bodyPr>
          <a:lstStyle/>
          <a:p>
            <a:pPr marL="12700">
              <a:lnSpc>
                <a:spcPct val="100000"/>
              </a:lnSpc>
              <a:spcBef>
                <a:spcPts val="100"/>
              </a:spcBef>
              <a:tabLst>
                <a:tab pos="1213485" algn="l"/>
              </a:tabLst>
            </a:pPr>
            <a:r>
              <a:rPr sz="1800" b="1" spc="5" dirty="0">
                <a:solidFill>
                  <a:srgbClr val="0000FF"/>
                </a:solidFill>
                <a:latin typeface="Verdana" panose="020B0604030504040204"/>
                <a:cs typeface="Verdana" panose="020B0604030504040204"/>
              </a:rPr>
              <a:t>v</a:t>
            </a:r>
            <a:r>
              <a:rPr sz="1800" b="1" spc="-5" dirty="0">
                <a:solidFill>
                  <a:srgbClr val="0000FF"/>
                </a:solidFill>
                <a:latin typeface="Verdana" panose="020B0604030504040204"/>
                <a:cs typeface="Verdana" panose="020B0604030504040204"/>
              </a:rPr>
              <a:t>al</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l	pe</a:t>
            </a:r>
            <a:r>
              <a:rPr sz="1800" b="1" spc="5" dirty="0">
                <a:solidFill>
                  <a:srgbClr val="0000FF"/>
                </a:solidFill>
                <a:latin typeface="Verdana" panose="020B0604030504040204"/>
                <a:cs typeface="Verdana" panose="020B0604030504040204"/>
              </a:rPr>
              <a:t>n</a:t>
            </a:r>
            <a:r>
              <a:rPr sz="1800" b="1" dirty="0">
                <a:solidFill>
                  <a:srgbClr val="0000FF"/>
                </a:solidFill>
                <a:latin typeface="Verdana" panose="020B0604030504040204"/>
                <a:cs typeface="Verdana" panose="020B0604030504040204"/>
              </a:rPr>
              <a:t>try</a:t>
            </a:r>
            <a:endParaRPr sz="1800">
              <a:latin typeface="Verdana" panose="020B0604030504040204"/>
              <a:cs typeface="Verdana" panose="020B0604030504040204"/>
            </a:endParaRPr>
          </a:p>
        </p:txBody>
      </p:sp>
      <p:sp>
        <p:nvSpPr>
          <p:cNvPr id="17" name="object 17"/>
          <p:cNvSpPr txBox="1"/>
          <p:nvPr/>
        </p:nvSpPr>
        <p:spPr>
          <a:xfrm>
            <a:off x="5719127" y="2517140"/>
            <a:ext cx="1555115" cy="299720"/>
          </a:xfrm>
          <a:prstGeom prst="rect">
            <a:avLst/>
          </a:prstGeom>
        </p:spPr>
        <p:txBody>
          <a:bodyPr vert="horz" wrap="square" lIns="0" tIns="12700" rIns="0" bIns="0" rtlCol="0">
            <a:spAutoFit/>
          </a:bodyPr>
          <a:lstStyle/>
          <a:p>
            <a:pPr marL="12700">
              <a:lnSpc>
                <a:spcPct val="100000"/>
              </a:lnSpc>
              <a:spcBef>
                <a:spcPts val="100"/>
              </a:spcBef>
            </a:pPr>
            <a:r>
              <a:rPr sz="1750" b="1" spc="50" dirty="0">
                <a:solidFill>
                  <a:srgbClr val="0000FF"/>
                </a:solidFill>
                <a:latin typeface="宋体" panose="02010600030101010101" pitchFamily="2" charset="-122"/>
                <a:cs typeface="宋体" panose="02010600030101010101" pitchFamily="2" charset="-122"/>
              </a:rPr>
              <a:t>归约，用</a:t>
            </a:r>
            <a:r>
              <a:rPr sz="1800" b="1" spc="5" dirty="0">
                <a:solidFill>
                  <a:srgbClr val="0000FF"/>
                </a:solidFill>
                <a:latin typeface="Verdana" panose="020B0604030504040204"/>
                <a:cs typeface="Verdana" panose="020B0604030504040204"/>
              </a:rPr>
              <a:t>L</a:t>
            </a:r>
            <a:r>
              <a:rPr sz="1750" b="1" i="1" spc="5" dirty="0">
                <a:solidFill>
                  <a:srgbClr val="0000FF"/>
                </a:solidFill>
                <a:latin typeface="Symbol" panose="05050102010706020507"/>
                <a:cs typeface="Symbol" panose="05050102010706020507"/>
              </a:rPr>
              <a:t></a:t>
            </a:r>
            <a:r>
              <a:rPr sz="1800" b="1" spc="5" dirty="0">
                <a:solidFill>
                  <a:srgbClr val="0000FF"/>
                </a:solidFill>
                <a:latin typeface="Verdana" panose="020B0604030504040204"/>
                <a:cs typeface="Verdana" panose="020B0604030504040204"/>
              </a:rPr>
              <a:t>id</a:t>
            </a:r>
            <a:endParaRPr sz="1800">
              <a:latin typeface="Verdana" panose="020B0604030504040204"/>
              <a:cs typeface="Verdana" panose="020B0604030504040204"/>
            </a:endParaRPr>
          </a:p>
        </p:txBody>
      </p:sp>
      <p:sp>
        <p:nvSpPr>
          <p:cNvPr id="18" name="object 18"/>
          <p:cNvSpPr txBox="1"/>
          <p:nvPr/>
        </p:nvSpPr>
        <p:spPr>
          <a:xfrm>
            <a:off x="2605691" y="2773171"/>
            <a:ext cx="1690370" cy="299720"/>
          </a:xfrm>
          <a:prstGeom prst="rect">
            <a:avLst/>
          </a:prstGeom>
        </p:spPr>
        <p:txBody>
          <a:bodyPr vert="horz" wrap="square" lIns="0" tIns="12700" rIns="0" bIns="0" rtlCol="0">
            <a:spAutoFit/>
          </a:bodyPr>
          <a:lstStyle/>
          <a:p>
            <a:pPr marL="12700">
              <a:lnSpc>
                <a:spcPct val="100000"/>
              </a:lnSpc>
              <a:spcBef>
                <a:spcPts val="100"/>
              </a:spcBef>
              <a:tabLst>
                <a:tab pos="1530985" algn="l"/>
              </a:tabLst>
            </a:pPr>
            <a:r>
              <a:rPr sz="1800" b="1" spc="-10" dirty="0">
                <a:solidFill>
                  <a:srgbClr val="0000FF"/>
                </a:solidFill>
                <a:latin typeface="Verdana" panose="020B0604030504040204"/>
                <a:cs typeface="Verdana" panose="020B0604030504040204"/>
              </a:rPr>
              <a:t>s</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e</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	L</a:t>
            </a:r>
            <a:endParaRPr sz="1800">
              <a:latin typeface="Verdana" panose="020B0604030504040204"/>
              <a:cs typeface="Verdana" panose="020B0604030504040204"/>
            </a:endParaRPr>
          </a:p>
        </p:txBody>
      </p:sp>
      <p:sp>
        <p:nvSpPr>
          <p:cNvPr id="19" name="object 19"/>
          <p:cNvSpPr txBox="1"/>
          <p:nvPr/>
        </p:nvSpPr>
        <p:spPr>
          <a:xfrm>
            <a:off x="2894964" y="3013964"/>
            <a:ext cx="1337310" cy="299720"/>
          </a:xfrm>
          <a:prstGeom prst="rect">
            <a:avLst/>
          </a:prstGeom>
        </p:spPr>
        <p:txBody>
          <a:bodyPr vert="horz" wrap="square" lIns="0" tIns="12700" rIns="0" bIns="0" rtlCol="0">
            <a:spAutoFit/>
          </a:bodyPr>
          <a:lstStyle/>
          <a:p>
            <a:pPr marL="12700">
              <a:lnSpc>
                <a:spcPct val="100000"/>
              </a:lnSpc>
              <a:spcBef>
                <a:spcPts val="100"/>
              </a:spcBef>
              <a:tabLst>
                <a:tab pos="1214120" algn="l"/>
              </a:tabLst>
            </a:pPr>
            <a:r>
              <a:rPr sz="1800" b="1" spc="5" dirty="0">
                <a:solidFill>
                  <a:srgbClr val="0000FF"/>
                </a:solidFill>
                <a:latin typeface="Verdana" panose="020B0604030504040204"/>
                <a:cs typeface="Verdana" panose="020B0604030504040204"/>
              </a:rPr>
              <a:t>v</a:t>
            </a:r>
            <a:r>
              <a:rPr sz="1800" b="1" spc="-5" dirty="0">
                <a:solidFill>
                  <a:srgbClr val="0000FF"/>
                </a:solidFill>
                <a:latin typeface="Verdana" panose="020B0604030504040204"/>
                <a:cs typeface="Verdana" panose="020B0604030504040204"/>
              </a:rPr>
              <a:t>al</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l	-</a:t>
            </a:r>
            <a:endParaRPr sz="1800">
              <a:latin typeface="Verdana" panose="020B0604030504040204"/>
              <a:cs typeface="Verdana" panose="020B0604030504040204"/>
            </a:endParaRPr>
          </a:p>
        </p:txBody>
      </p:sp>
      <p:sp>
        <p:nvSpPr>
          <p:cNvPr id="20" name="object 20"/>
          <p:cNvSpPr txBox="1"/>
          <p:nvPr/>
        </p:nvSpPr>
        <p:spPr>
          <a:xfrm>
            <a:off x="5761990" y="3015459"/>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21" name="object 21"/>
          <p:cNvSpPr txBox="1"/>
          <p:nvPr/>
        </p:nvSpPr>
        <p:spPr>
          <a:xfrm>
            <a:off x="2601589" y="3266947"/>
            <a:ext cx="1929764" cy="299720"/>
          </a:xfrm>
          <a:prstGeom prst="rect">
            <a:avLst/>
          </a:prstGeom>
        </p:spPr>
        <p:txBody>
          <a:bodyPr vert="horz" wrap="square" lIns="0" tIns="12700" rIns="0" bIns="0" rtlCol="0">
            <a:spAutoFit/>
          </a:bodyPr>
          <a:lstStyle/>
          <a:p>
            <a:pPr marL="12700">
              <a:lnSpc>
                <a:spcPct val="100000"/>
              </a:lnSpc>
              <a:spcBef>
                <a:spcPts val="100"/>
              </a:spcBef>
              <a:tabLst>
                <a:tab pos="1532255" algn="l"/>
                <a:tab pos="1833245" algn="l"/>
              </a:tabLst>
            </a:pPr>
            <a:r>
              <a:rPr sz="1800" b="1" spc="-10" dirty="0">
                <a:solidFill>
                  <a:srgbClr val="0000FF"/>
                </a:solidFill>
                <a:latin typeface="Verdana" panose="020B0604030504040204"/>
                <a:cs typeface="Verdana" panose="020B0604030504040204"/>
              </a:rPr>
              <a:t>s</a:t>
            </a:r>
            <a:r>
              <a:rPr sz="1800" b="1" spc="5"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a</a:t>
            </a:r>
            <a:r>
              <a:rPr sz="1800" b="1" spc="5" dirty="0">
                <a:solidFill>
                  <a:srgbClr val="0000FF"/>
                </a:solidFill>
                <a:latin typeface="Verdana" panose="020B0604030504040204"/>
                <a:cs typeface="Verdana" panose="020B0604030504040204"/>
              </a:rPr>
              <a:t>te</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	L	,</a:t>
            </a:r>
            <a:endParaRPr sz="1800">
              <a:latin typeface="Verdana" panose="020B0604030504040204"/>
              <a:cs typeface="Verdana" panose="020B0604030504040204"/>
            </a:endParaRPr>
          </a:p>
        </p:txBody>
      </p:sp>
      <p:sp>
        <p:nvSpPr>
          <p:cNvPr id="22" name="object 22"/>
          <p:cNvSpPr txBox="1"/>
          <p:nvPr/>
        </p:nvSpPr>
        <p:spPr>
          <a:xfrm>
            <a:off x="2894964" y="3507740"/>
            <a:ext cx="1652905" cy="299720"/>
          </a:xfrm>
          <a:prstGeom prst="rect">
            <a:avLst/>
          </a:prstGeom>
        </p:spPr>
        <p:txBody>
          <a:bodyPr vert="horz" wrap="square" lIns="0" tIns="12700" rIns="0" bIns="0" rtlCol="0">
            <a:spAutoFit/>
          </a:bodyPr>
          <a:lstStyle/>
          <a:p>
            <a:pPr marL="12700">
              <a:lnSpc>
                <a:spcPct val="100000"/>
              </a:lnSpc>
              <a:spcBef>
                <a:spcPts val="100"/>
              </a:spcBef>
              <a:tabLst>
                <a:tab pos="1291590" algn="l"/>
                <a:tab pos="1557020" algn="l"/>
              </a:tabLst>
            </a:pPr>
            <a:r>
              <a:rPr sz="1800" b="1" spc="5" dirty="0">
                <a:solidFill>
                  <a:srgbClr val="0000FF"/>
                </a:solidFill>
                <a:latin typeface="Verdana" panose="020B0604030504040204"/>
                <a:cs typeface="Verdana" panose="020B0604030504040204"/>
              </a:rPr>
              <a:t>v</a:t>
            </a:r>
            <a:r>
              <a:rPr sz="1800" b="1" spc="-5" dirty="0">
                <a:solidFill>
                  <a:srgbClr val="0000FF"/>
                </a:solidFill>
                <a:latin typeface="Verdana" panose="020B0604030504040204"/>
                <a:cs typeface="Verdana" panose="020B0604030504040204"/>
              </a:rPr>
              <a:t>al</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l	-	,</a:t>
            </a:r>
            <a:endParaRPr sz="1800">
              <a:latin typeface="Verdana" panose="020B0604030504040204"/>
              <a:cs typeface="Verdana" panose="020B0604030504040204"/>
            </a:endParaRPr>
          </a:p>
        </p:txBody>
      </p:sp>
      <p:sp>
        <p:nvSpPr>
          <p:cNvPr id="23" name="object 23"/>
          <p:cNvSpPr txBox="1"/>
          <p:nvPr/>
        </p:nvSpPr>
        <p:spPr>
          <a:xfrm>
            <a:off x="5766752" y="3509235"/>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24" name="object 24"/>
          <p:cNvSpPr txBox="1"/>
          <p:nvPr/>
        </p:nvSpPr>
        <p:spPr>
          <a:xfrm>
            <a:off x="1693227" y="2773171"/>
            <a:ext cx="628015" cy="1275080"/>
          </a:xfrm>
          <a:prstGeom prst="rect">
            <a:avLst/>
          </a:prstGeom>
        </p:spPr>
        <p:txBody>
          <a:bodyPr vert="horz" wrap="square" lIns="0" tIns="12700" rIns="0" bIns="0" rtlCol="0">
            <a:spAutoFit/>
          </a:bodyPr>
          <a:lstStyle/>
          <a:p>
            <a:pPr marR="5080" algn="r">
              <a:lnSpc>
                <a:spcPct val="100000"/>
              </a:lnSpc>
              <a:spcBef>
                <a:spcPts val="100"/>
              </a:spcBef>
            </a:pPr>
            <a:r>
              <a:rPr sz="1800" b="1" spc="-5" dirty="0">
                <a:solidFill>
                  <a:srgbClr val="0000FF"/>
                </a:solidFill>
                <a:latin typeface="Verdana" panose="020B0604030504040204"/>
                <a:cs typeface="Verdana" panose="020B0604030504040204"/>
              </a:rPr>
              <a:t>,</a:t>
            </a:r>
            <a:r>
              <a:rPr sz="1800" b="1" dirty="0">
                <a:solidFill>
                  <a:srgbClr val="0000FF"/>
                </a:solidFill>
                <a:latin typeface="Verdana" panose="020B0604030504040204"/>
                <a:cs typeface="Verdana" panose="020B0604030504040204"/>
              </a:rPr>
              <a:t>q</a:t>
            </a:r>
            <a:r>
              <a:rPr sz="1800" b="1" spc="-5"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a:p>
            <a:pPr marR="9525" algn="r">
              <a:lnSpc>
                <a:spcPct val="100000"/>
              </a:lnSpc>
              <a:spcBef>
                <a:spcPts val="1725"/>
              </a:spcBef>
            </a:pPr>
            <a:r>
              <a:rPr sz="1800" b="1" dirty="0">
                <a:solidFill>
                  <a:srgbClr val="0000FF"/>
                </a:solidFill>
                <a:latin typeface="Verdana" panose="020B0604030504040204"/>
                <a:cs typeface="Verdana" panose="020B0604030504040204"/>
              </a:rPr>
              <a:t>q,</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a:p>
            <a:pPr marR="13970" algn="r">
              <a:lnSpc>
                <a:spcPct val="100000"/>
              </a:lnSpc>
              <a:spcBef>
                <a:spcPts val="1635"/>
              </a:spcBef>
            </a:pPr>
            <a:r>
              <a:rPr sz="1800" b="1" spc="-5"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p:txBody>
      </p:sp>
      <p:sp>
        <p:nvSpPr>
          <p:cNvPr id="25" name="object 25"/>
          <p:cNvSpPr txBox="1"/>
          <p:nvPr/>
        </p:nvSpPr>
        <p:spPr>
          <a:xfrm>
            <a:off x="2596260" y="3748532"/>
            <a:ext cx="2244090" cy="299720"/>
          </a:xfrm>
          <a:prstGeom prst="rect">
            <a:avLst/>
          </a:prstGeom>
        </p:spPr>
        <p:txBody>
          <a:bodyPr vert="horz" wrap="square" lIns="0" tIns="12700" rIns="0" bIns="0" rtlCol="0">
            <a:spAutoFit/>
          </a:bodyPr>
          <a:lstStyle/>
          <a:p>
            <a:pPr marL="12700">
              <a:lnSpc>
                <a:spcPct val="100000"/>
              </a:lnSpc>
              <a:spcBef>
                <a:spcPts val="100"/>
              </a:spcBef>
              <a:tabLst>
                <a:tab pos="1530985" algn="l"/>
                <a:tab pos="1832610" algn="l"/>
                <a:tab pos="2070735" algn="l"/>
              </a:tabLst>
            </a:pPr>
            <a:r>
              <a:rPr sz="1800" b="1" spc="-10" dirty="0">
                <a:solidFill>
                  <a:srgbClr val="0000FF"/>
                </a:solidFill>
                <a:latin typeface="Verdana" panose="020B0604030504040204"/>
                <a:cs typeface="Verdana" panose="020B0604030504040204"/>
              </a:rPr>
              <a:t>s</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e</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	L	,	q</a:t>
            </a:r>
            <a:endParaRPr sz="1800">
              <a:latin typeface="Verdana" panose="020B0604030504040204"/>
              <a:cs typeface="Verdana" panose="020B0604030504040204"/>
            </a:endParaRPr>
          </a:p>
        </p:txBody>
      </p:sp>
      <p:sp>
        <p:nvSpPr>
          <p:cNvPr id="26" name="object 26"/>
          <p:cNvSpPr txBox="1"/>
          <p:nvPr/>
        </p:nvSpPr>
        <p:spPr>
          <a:xfrm>
            <a:off x="2894964" y="4004564"/>
            <a:ext cx="4645025" cy="299720"/>
          </a:xfrm>
          <a:prstGeom prst="rect">
            <a:avLst/>
          </a:prstGeom>
        </p:spPr>
        <p:txBody>
          <a:bodyPr vert="horz" wrap="square" lIns="0" tIns="12700" rIns="0" bIns="0" rtlCol="0">
            <a:spAutoFit/>
          </a:bodyPr>
          <a:lstStyle/>
          <a:p>
            <a:pPr marL="12700">
              <a:lnSpc>
                <a:spcPct val="100000"/>
              </a:lnSpc>
              <a:spcBef>
                <a:spcPts val="100"/>
              </a:spcBef>
              <a:tabLst>
                <a:tab pos="1291590" algn="l"/>
                <a:tab pos="1557020" algn="l"/>
                <a:tab pos="1795145" algn="l"/>
                <a:tab pos="2872740" algn="l"/>
              </a:tabLst>
            </a:pPr>
            <a:r>
              <a:rPr sz="1800" b="1" spc="-5" dirty="0">
                <a:solidFill>
                  <a:srgbClr val="0000FF"/>
                </a:solidFill>
                <a:latin typeface="Verdana" panose="020B0604030504040204"/>
                <a:cs typeface="Verdana" panose="020B0604030504040204"/>
              </a:rPr>
              <a:t>val:</a:t>
            </a:r>
            <a:r>
              <a:rPr sz="1800" b="1" spc="5"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real	</a:t>
            </a:r>
            <a:r>
              <a:rPr sz="1800" b="1" dirty="0">
                <a:solidFill>
                  <a:srgbClr val="0000FF"/>
                </a:solidFill>
                <a:latin typeface="Verdana" panose="020B0604030504040204"/>
                <a:cs typeface="Verdana" panose="020B0604030504040204"/>
              </a:rPr>
              <a:t>-	,	qentry	</a:t>
            </a:r>
            <a:r>
              <a:rPr sz="1750" b="1" spc="50" dirty="0">
                <a:solidFill>
                  <a:srgbClr val="0000FF"/>
                </a:solidFill>
                <a:latin typeface="宋体" panose="02010600030101010101" pitchFamily="2" charset="-122"/>
                <a:cs typeface="宋体" panose="02010600030101010101" pitchFamily="2" charset="-122"/>
              </a:rPr>
              <a:t>归约，用</a:t>
            </a:r>
            <a:r>
              <a:rPr sz="1800" b="1" spc="5" dirty="0">
                <a:solidFill>
                  <a:srgbClr val="0000FF"/>
                </a:solidFill>
                <a:latin typeface="Verdana" panose="020B0604030504040204"/>
                <a:cs typeface="Verdana" panose="020B0604030504040204"/>
              </a:rPr>
              <a:t>L</a:t>
            </a:r>
            <a:r>
              <a:rPr sz="1750" b="1" i="1" spc="5" dirty="0">
                <a:solidFill>
                  <a:srgbClr val="0000FF"/>
                </a:solidFill>
                <a:latin typeface="Symbol" panose="05050102010706020507"/>
                <a:cs typeface="Symbol" panose="05050102010706020507"/>
              </a:rPr>
              <a:t></a:t>
            </a:r>
            <a:r>
              <a:rPr sz="1800" b="1" spc="5" dirty="0">
                <a:solidFill>
                  <a:srgbClr val="0000FF"/>
                </a:solidFill>
                <a:latin typeface="Verdana" panose="020B0604030504040204"/>
                <a:cs typeface="Verdana" panose="020B0604030504040204"/>
              </a:rPr>
              <a:t>L,id</a:t>
            </a:r>
            <a:endParaRPr sz="1800">
              <a:latin typeface="Verdana" panose="020B0604030504040204"/>
              <a:cs typeface="Verdana" panose="020B0604030504040204"/>
            </a:endParaRPr>
          </a:p>
        </p:txBody>
      </p:sp>
      <p:sp>
        <p:nvSpPr>
          <p:cNvPr id="27" name="object 27"/>
          <p:cNvSpPr txBox="1"/>
          <p:nvPr/>
        </p:nvSpPr>
        <p:spPr>
          <a:xfrm>
            <a:off x="2894964" y="4498340"/>
            <a:ext cx="1414780" cy="299720"/>
          </a:xfrm>
          <a:prstGeom prst="rect">
            <a:avLst/>
          </a:prstGeom>
        </p:spPr>
        <p:txBody>
          <a:bodyPr vert="horz" wrap="square" lIns="0" tIns="12700" rIns="0" bIns="0" rtlCol="0">
            <a:spAutoFit/>
          </a:bodyPr>
          <a:lstStyle/>
          <a:p>
            <a:pPr marL="12700">
              <a:lnSpc>
                <a:spcPct val="100000"/>
              </a:lnSpc>
              <a:spcBef>
                <a:spcPts val="100"/>
              </a:spcBef>
              <a:tabLst>
                <a:tab pos="1291590" algn="l"/>
              </a:tabLst>
            </a:pPr>
            <a:r>
              <a:rPr sz="1800" b="1" spc="5" dirty="0">
                <a:solidFill>
                  <a:srgbClr val="0000FF"/>
                </a:solidFill>
                <a:latin typeface="Verdana" panose="020B0604030504040204"/>
                <a:cs typeface="Verdana" panose="020B0604030504040204"/>
              </a:rPr>
              <a:t>v</a:t>
            </a:r>
            <a:r>
              <a:rPr sz="1800" b="1" spc="-5" dirty="0">
                <a:solidFill>
                  <a:srgbClr val="0000FF"/>
                </a:solidFill>
                <a:latin typeface="Verdana" panose="020B0604030504040204"/>
                <a:cs typeface="Verdana" panose="020B0604030504040204"/>
              </a:rPr>
              <a:t>al</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l	-</a:t>
            </a:r>
            <a:endParaRPr sz="1800">
              <a:latin typeface="Verdana" panose="020B0604030504040204"/>
              <a:cs typeface="Verdana" panose="020B0604030504040204"/>
            </a:endParaRPr>
          </a:p>
        </p:txBody>
      </p:sp>
      <p:sp>
        <p:nvSpPr>
          <p:cNvPr id="28" name="object 28"/>
          <p:cNvSpPr txBox="1"/>
          <p:nvPr/>
        </p:nvSpPr>
        <p:spPr>
          <a:xfrm>
            <a:off x="5761990" y="4499835"/>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29" name="object 29"/>
          <p:cNvSpPr txBox="1"/>
          <p:nvPr/>
        </p:nvSpPr>
        <p:spPr>
          <a:xfrm>
            <a:off x="2591392" y="4739132"/>
            <a:ext cx="10007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Verdana" panose="020B0604030504040204"/>
                <a:cs typeface="Verdana" panose="020B0604030504040204"/>
              </a:rPr>
              <a:t>state:</a:t>
            </a:r>
            <a:r>
              <a:rPr sz="1800" b="1" spc="-7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a:t>
            </a:r>
            <a:endParaRPr sz="1800">
              <a:latin typeface="Verdana" panose="020B0604030504040204"/>
              <a:cs typeface="Verdana" panose="020B0604030504040204"/>
            </a:endParaRPr>
          </a:p>
        </p:txBody>
      </p:sp>
      <p:sp>
        <p:nvSpPr>
          <p:cNvPr id="30" name="object 30"/>
          <p:cNvSpPr txBox="1"/>
          <p:nvPr/>
        </p:nvSpPr>
        <p:spPr>
          <a:xfrm>
            <a:off x="5766752" y="4996659"/>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移进</a:t>
            </a:r>
            <a:endParaRPr sz="1750">
              <a:latin typeface="宋体" panose="02010600030101010101" pitchFamily="2" charset="-122"/>
              <a:cs typeface="宋体" panose="02010600030101010101" pitchFamily="2" charset="-122"/>
            </a:endParaRPr>
          </a:p>
        </p:txBody>
      </p:sp>
      <p:sp>
        <p:nvSpPr>
          <p:cNvPr id="31" name="object 31"/>
          <p:cNvSpPr txBox="1"/>
          <p:nvPr/>
        </p:nvSpPr>
        <p:spPr>
          <a:xfrm>
            <a:off x="1926589" y="4245355"/>
            <a:ext cx="2360295" cy="1290320"/>
          </a:xfrm>
          <a:prstGeom prst="rect">
            <a:avLst/>
          </a:prstGeom>
        </p:spPr>
        <p:txBody>
          <a:bodyPr vert="horz" wrap="square" lIns="0" tIns="12700" rIns="0" bIns="0" rtlCol="0">
            <a:spAutoFit/>
          </a:bodyPr>
          <a:lstStyle/>
          <a:p>
            <a:pPr marL="12700">
              <a:lnSpc>
                <a:spcPct val="100000"/>
              </a:lnSpc>
              <a:spcBef>
                <a:spcPts val="100"/>
              </a:spcBef>
              <a:tabLst>
                <a:tab pos="681990" algn="l"/>
                <a:tab pos="2200910" algn="l"/>
              </a:tabLst>
            </a:pPr>
            <a:r>
              <a:rPr sz="1800" b="1" spc="-5"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r</a:t>
            </a:r>
            <a:r>
              <a:rPr sz="1800" b="1" dirty="0">
                <a:solidFill>
                  <a:srgbClr val="0000FF"/>
                </a:solidFill>
                <a:latin typeface="Verdana" panose="020B0604030504040204"/>
                <a:cs typeface="Verdana" panose="020B0604030504040204"/>
              </a:rPr>
              <a:t>$	</a:t>
            </a:r>
            <a:r>
              <a:rPr sz="1800" b="1" spc="-10" dirty="0">
                <a:solidFill>
                  <a:srgbClr val="0000FF"/>
                </a:solidFill>
                <a:latin typeface="Verdana" panose="020B0604030504040204"/>
                <a:cs typeface="Verdana" panose="020B0604030504040204"/>
              </a:rPr>
              <a:t>s</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t</a:t>
            </a:r>
            <a:r>
              <a:rPr sz="1800" b="1" spc="5" dirty="0">
                <a:solidFill>
                  <a:srgbClr val="0000FF"/>
                </a:solidFill>
                <a:latin typeface="Verdana" panose="020B0604030504040204"/>
                <a:cs typeface="Verdana" panose="020B0604030504040204"/>
              </a:rPr>
              <a:t>e</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	L</a:t>
            </a:r>
            <a:endParaRPr sz="1800">
              <a:latin typeface="Verdana" panose="020B0604030504040204"/>
              <a:cs typeface="Verdana" panose="020B0604030504040204"/>
            </a:endParaRPr>
          </a:p>
          <a:p>
            <a:pPr marL="90170">
              <a:lnSpc>
                <a:spcPct val="100000"/>
              </a:lnSpc>
              <a:spcBef>
                <a:spcPts val="1725"/>
              </a:spcBef>
            </a:pPr>
            <a:r>
              <a:rPr sz="1800" b="1" spc="5" dirty="0">
                <a:solidFill>
                  <a:srgbClr val="0000FF"/>
                </a:solidFill>
                <a:latin typeface="Verdana" panose="020B0604030504040204"/>
                <a:cs typeface="Verdana" panose="020B0604030504040204"/>
              </a:rPr>
              <a:t>r$</a:t>
            </a:r>
            <a:endParaRPr sz="1800">
              <a:latin typeface="Verdana" panose="020B0604030504040204"/>
              <a:cs typeface="Verdana" panose="020B0604030504040204"/>
            </a:endParaRPr>
          </a:p>
          <a:p>
            <a:pPr marL="168275">
              <a:lnSpc>
                <a:spcPct val="100000"/>
              </a:lnSpc>
              <a:spcBef>
                <a:spcPts val="1755"/>
              </a:spcBef>
            </a:pP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p:txBody>
      </p:sp>
      <p:sp>
        <p:nvSpPr>
          <p:cNvPr id="32" name="object 32"/>
          <p:cNvSpPr txBox="1"/>
          <p:nvPr/>
        </p:nvSpPr>
        <p:spPr>
          <a:xfrm>
            <a:off x="2555267" y="5235955"/>
            <a:ext cx="10007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Verdana" panose="020B0604030504040204"/>
                <a:cs typeface="Verdana" panose="020B0604030504040204"/>
              </a:rPr>
              <a:t>state:</a:t>
            </a:r>
            <a:r>
              <a:rPr sz="1800" b="1" spc="-80"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a:t>
            </a:r>
            <a:endParaRPr sz="1800">
              <a:latin typeface="Verdana" panose="020B0604030504040204"/>
              <a:cs typeface="Verdana" panose="020B0604030504040204"/>
            </a:endParaRPr>
          </a:p>
        </p:txBody>
      </p:sp>
      <p:sp>
        <p:nvSpPr>
          <p:cNvPr id="33" name="object 33"/>
          <p:cNvSpPr txBox="1"/>
          <p:nvPr/>
        </p:nvSpPr>
        <p:spPr>
          <a:xfrm>
            <a:off x="2894964" y="4739132"/>
            <a:ext cx="1936114" cy="796925"/>
          </a:xfrm>
          <a:prstGeom prst="rect">
            <a:avLst/>
          </a:prstGeom>
        </p:spPr>
        <p:txBody>
          <a:bodyPr vert="horz" wrap="square" lIns="0" tIns="12700" rIns="0" bIns="0" rtlCol="0">
            <a:spAutoFit/>
          </a:bodyPr>
          <a:lstStyle/>
          <a:p>
            <a:pPr marL="1227455">
              <a:lnSpc>
                <a:spcPts val="2090"/>
              </a:lnSpc>
              <a:spcBef>
                <a:spcPts val="100"/>
              </a:spcBef>
              <a:tabLst>
                <a:tab pos="1529080" algn="l"/>
              </a:tabLst>
            </a:pPr>
            <a:r>
              <a:rPr sz="1800" b="1" dirty="0">
                <a:solidFill>
                  <a:srgbClr val="0000FF"/>
                </a:solidFill>
                <a:latin typeface="Verdana" panose="020B0604030504040204"/>
                <a:cs typeface="Verdana" panose="020B0604030504040204"/>
              </a:rPr>
              <a:t>L	,</a:t>
            </a:r>
            <a:endParaRPr sz="1800">
              <a:latin typeface="Verdana" panose="020B0604030504040204"/>
              <a:cs typeface="Verdana" panose="020B0604030504040204"/>
            </a:endParaRPr>
          </a:p>
          <a:p>
            <a:pPr marL="12700">
              <a:lnSpc>
                <a:spcPts val="1955"/>
              </a:lnSpc>
              <a:tabLst>
                <a:tab pos="1291590" algn="l"/>
                <a:tab pos="1557020" algn="l"/>
              </a:tabLst>
            </a:pPr>
            <a:r>
              <a:rPr sz="1800" b="1" spc="-5" dirty="0">
                <a:solidFill>
                  <a:srgbClr val="0000FF"/>
                </a:solidFill>
                <a:latin typeface="Verdana" panose="020B0604030504040204"/>
                <a:cs typeface="Verdana" panose="020B0604030504040204"/>
              </a:rPr>
              <a:t>val:</a:t>
            </a:r>
            <a:r>
              <a:rPr sz="1800" b="1" spc="5"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real	</a:t>
            </a:r>
            <a:r>
              <a:rPr sz="1800" b="1" dirty="0">
                <a:solidFill>
                  <a:srgbClr val="0000FF"/>
                </a:solidFill>
                <a:latin typeface="Verdana" panose="020B0604030504040204"/>
                <a:cs typeface="Verdana" panose="020B0604030504040204"/>
              </a:rPr>
              <a:t>-	,</a:t>
            </a:r>
            <a:endParaRPr sz="1800">
              <a:latin typeface="Verdana" panose="020B0604030504040204"/>
              <a:cs typeface="Verdana" panose="020B0604030504040204"/>
            </a:endParaRPr>
          </a:p>
          <a:p>
            <a:pPr marL="1269365">
              <a:lnSpc>
                <a:spcPts val="2030"/>
              </a:lnSpc>
              <a:tabLst>
                <a:tab pos="1570990" algn="l"/>
                <a:tab pos="1808480" algn="l"/>
              </a:tabLst>
            </a:pPr>
            <a:r>
              <a:rPr sz="1800" b="1" dirty="0">
                <a:solidFill>
                  <a:srgbClr val="0000FF"/>
                </a:solidFill>
                <a:latin typeface="Verdana" panose="020B0604030504040204"/>
                <a:cs typeface="Verdana" panose="020B0604030504040204"/>
              </a:rPr>
              <a:t>L	,	r</a:t>
            </a:r>
            <a:endParaRPr sz="1800">
              <a:latin typeface="Verdana" panose="020B0604030504040204"/>
              <a:cs typeface="Verdana" panose="020B0604030504040204"/>
            </a:endParaRPr>
          </a:p>
        </p:txBody>
      </p:sp>
      <p:sp>
        <p:nvSpPr>
          <p:cNvPr id="34" name="object 34"/>
          <p:cNvSpPr txBox="1"/>
          <p:nvPr/>
        </p:nvSpPr>
        <p:spPr>
          <a:xfrm>
            <a:off x="2817177" y="5488940"/>
            <a:ext cx="107188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Verdana" panose="020B0604030504040204"/>
                <a:cs typeface="Verdana" panose="020B0604030504040204"/>
              </a:rPr>
              <a:t>val:</a:t>
            </a:r>
            <a:r>
              <a:rPr sz="1800" b="1" spc="-65"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real</a:t>
            </a:r>
            <a:endParaRPr sz="1800">
              <a:latin typeface="Verdana" panose="020B0604030504040204"/>
              <a:cs typeface="Verdana" panose="020B0604030504040204"/>
            </a:endParaRPr>
          </a:p>
        </p:txBody>
      </p:sp>
      <p:sp>
        <p:nvSpPr>
          <p:cNvPr id="35" name="object 35"/>
          <p:cNvSpPr txBox="1"/>
          <p:nvPr/>
        </p:nvSpPr>
        <p:spPr>
          <a:xfrm>
            <a:off x="4174490" y="5488940"/>
            <a:ext cx="1249045" cy="299720"/>
          </a:xfrm>
          <a:prstGeom prst="rect">
            <a:avLst/>
          </a:prstGeom>
        </p:spPr>
        <p:txBody>
          <a:bodyPr vert="horz" wrap="square" lIns="0" tIns="12700" rIns="0" bIns="0" rtlCol="0">
            <a:spAutoFit/>
          </a:bodyPr>
          <a:lstStyle/>
          <a:p>
            <a:pPr marL="12700">
              <a:lnSpc>
                <a:spcPct val="100000"/>
              </a:lnSpc>
              <a:spcBef>
                <a:spcPts val="100"/>
              </a:spcBef>
              <a:tabLst>
                <a:tab pos="277495" algn="l"/>
              </a:tabLst>
            </a:pPr>
            <a:r>
              <a:rPr sz="1800" b="1" dirty="0">
                <a:solidFill>
                  <a:srgbClr val="0000FF"/>
                </a:solidFill>
                <a:latin typeface="Verdana" panose="020B0604030504040204"/>
                <a:cs typeface="Verdana" panose="020B0604030504040204"/>
              </a:rPr>
              <a:t>-	,</a:t>
            </a:r>
            <a:r>
              <a:rPr sz="1800" b="1" spc="-80"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rentry</a:t>
            </a:r>
            <a:endParaRPr sz="1800">
              <a:latin typeface="Verdana" panose="020B0604030504040204"/>
              <a:cs typeface="Verdana" panose="020B0604030504040204"/>
            </a:endParaRPr>
          </a:p>
        </p:txBody>
      </p:sp>
      <p:sp>
        <p:nvSpPr>
          <p:cNvPr id="36" name="object 36"/>
          <p:cNvSpPr txBox="1"/>
          <p:nvPr/>
        </p:nvSpPr>
        <p:spPr>
          <a:xfrm>
            <a:off x="5787390" y="5488940"/>
            <a:ext cx="1784350" cy="299720"/>
          </a:xfrm>
          <a:prstGeom prst="rect">
            <a:avLst/>
          </a:prstGeom>
        </p:spPr>
        <p:txBody>
          <a:bodyPr vert="horz" wrap="square" lIns="0" tIns="12700" rIns="0" bIns="0" rtlCol="0">
            <a:spAutoFit/>
          </a:bodyPr>
          <a:lstStyle/>
          <a:p>
            <a:pPr marL="12700">
              <a:lnSpc>
                <a:spcPct val="100000"/>
              </a:lnSpc>
              <a:spcBef>
                <a:spcPts val="100"/>
              </a:spcBef>
            </a:pPr>
            <a:r>
              <a:rPr sz="1750" b="1" spc="50" dirty="0">
                <a:solidFill>
                  <a:srgbClr val="0000FF"/>
                </a:solidFill>
                <a:latin typeface="宋体" panose="02010600030101010101" pitchFamily="2" charset="-122"/>
                <a:cs typeface="宋体" panose="02010600030101010101" pitchFamily="2" charset="-122"/>
              </a:rPr>
              <a:t>归约，用</a:t>
            </a:r>
            <a:r>
              <a:rPr sz="1800" b="1" spc="5" dirty="0">
                <a:solidFill>
                  <a:srgbClr val="0000FF"/>
                </a:solidFill>
                <a:latin typeface="Verdana" panose="020B0604030504040204"/>
                <a:cs typeface="Verdana" panose="020B0604030504040204"/>
              </a:rPr>
              <a:t>L</a:t>
            </a:r>
            <a:r>
              <a:rPr sz="1750" b="1" i="1" spc="5" dirty="0">
                <a:solidFill>
                  <a:srgbClr val="0000FF"/>
                </a:solidFill>
                <a:latin typeface="Symbol" panose="05050102010706020507"/>
                <a:cs typeface="Symbol" panose="05050102010706020507"/>
              </a:rPr>
              <a:t></a:t>
            </a:r>
            <a:r>
              <a:rPr sz="1800" b="1" spc="5" dirty="0">
                <a:solidFill>
                  <a:srgbClr val="0000FF"/>
                </a:solidFill>
                <a:latin typeface="Verdana" panose="020B0604030504040204"/>
                <a:cs typeface="Verdana" panose="020B0604030504040204"/>
              </a:rPr>
              <a:t>L,id</a:t>
            </a:r>
            <a:endParaRPr sz="1800">
              <a:latin typeface="Verdana" panose="020B0604030504040204"/>
              <a:cs typeface="Verdana" panose="020B0604030504040204"/>
            </a:endParaRPr>
          </a:p>
        </p:txBody>
      </p:sp>
      <p:sp>
        <p:nvSpPr>
          <p:cNvPr id="37" name="object 37"/>
          <p:cNvSpPr txBox="1"/>
          <p:nvPr/>
        </p:nvSpPr>
        <p:spPr>
          <a:xfrm>
            <a:off x="4164762" y="5729732"/>
            <a:ext cx="146050"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0000FF"/>
                </a:solidFill>
                <a:latin typeface="Verdana" panose="020B0604030504040204"/>
                <a:cs typeface="Verdana" panose="020B0604030504040204"/>
              </a:rPr>
              <a:t>L</a:t>
            </a:r>
            <a:endParaRPr sz="1800">
              <a:latin typeface="Verdana" panose="020B0604030504040204"/>
              <a:cs typeface="Verdana" panose="020B0604030504040204"/>
            </a:endParaRPr>
          </a:p>
        </p:txBody>
      </p:sp>
      <p:sp>
        <p:nvSpPr>
          <p:cNvPr id="38" name="object 38"/>
          <p:cNvSpPr txBox="1"/>
          <p:nvPr/>
        </p:nvSpPr>
        <p:spPr>
          <a:xfrm>
            <a:off x="2817177" y="5973571"/>
            <a:ext cx="1480185" cy="299720"/>
          </a:xfrm>
          <a:prstGeom prst="rect">
            <a:avLst/>
          </a:prstGeom>
        </p:spPr>
        <p:txBody>
          <a:bodyPr vert="horz" wrap="square" lIns="0" tIns="12700" rIns="0" bIns="0" rtlCol="0">
            <a:spAutoFit/>
          </a:bodyPr>
          <a:lstStyle/>
          <a:p>
            <a:pPr marL="12700">
              <a:lnSpc>
                <a:spcPct val="100000"/>
              </a:lnSpc>
              <a:spcBef>
                <a:spcPts val="100"/>
              </a:spcBef>
              <a:tabLst>
                <a:tab pos="1369695" algn="l"/>
              </a:tabLst>
            </a:pPr>
            <a:r>
              <a:rPr sz="1800" b="1" spc="5" dirty="0">
                <a:solidFill>
                  <a:srgbClr val="0000FF"/>
                </a:solidFill>
                <a:latin typeface="Verdana" panose="020B0604030504040204"/>
                <a:cs typeface="Verdana" panose="020B0604030504040204"/>
              </a:rPr>
              <a:t>v</a:t>
            </a:r>
            <a:r>
              <a:rPr sz="1800" b="1" spc="-5" dirty="0">
                <a:solidFill>
                  <a:srgbClr val="0000FF"/>
                </a:solidFill>
                <a:latin typeface="Verdana" panose="020B0604030504040204"/>
                <a:cs typeface="Verdana" panose="020B0604030504040204"/>
              </a:rPr>
              <a:t>al</a:t>
            </a:r>
            <a:r>
              <a:rPr sz="1800" b="1" dirty="0">
                <a:solidFill>
                  <a:srgbClr val="0000FF"/>
                </a:solidFill>
                <a:latin typeface="Verdana" panose="020B0604030504040204"/>
                <a:cs typeface="Verdana" panose="020B0604030504040204"/>
              </a:rPr>
              <a:t>:</a:t>
            </a:r>
            <a:r>
              <a:rPr sz="1800" b="1" spc="-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re</a:t>
            </a:r>
            <a:r>
              <a:rPr sz="1800" b="1" spc="-5" dirty="0">
                <a:solidFill>
                  <a:srgbClr val="0000FF"/>
                </a:solidFill>
                <a:latin typeface="Verdana" panose="020B0604030504040204"/>
                <a:cs typeface="Verdana" panose="020B0604030504040204"/>
              </a:rPr>
              <a:t>a</a:t>
            </a:r>
            <a:r>
              <a:rPr sz="1800" b="1" dirty="0">
                <a:solidFill>
                  <a:srgbClr val="0000FF"/>
                </a:solidFill>
                <a:latin typeface="Verdana" panose="020B0604030504040204"/>
                <a:cs typeface="Verdana" panose="020B0604030504040204"/>
              </a:rPr>
              <a:t>l	-</a:t>
            </a:r>
            <a:endParaRPr sz="1800">
              <a:latin typeface="Verdana" panose="020B0604030504040204"/>
              <a:cs typeface="Verdana" panose="020B0604030504040204"/>
            </a:endParaRPr>
          </a:p>
        </p:txBody>
      </p:sp>
      <p:sp>
        <p:nvSpPr>
          <p:cNvPr id="39" name="object 39"/>
          <p:cNvSpPr txBox="1"/>
          <p:nvPr/>
        </p:nvSpPr>
        <p:spPr>
          <a:xfrm>
            <a:off x="5839777" y="5973571"/>
            <a:ext cx="1663700" cy="299720"/>
          </a:xfrm>
          <a:prstGeom prst="rect">
            <a:avLst/>
          </a:prstGeom>
        </p:spPr>
        <p:txBody>
          <a:bodyPr vert="horz" wrap="square" lIns="0" tIns="12700" rIns="0" bIns="0" rtlCol="0">
            <a:spAutoFit/>
          </a:bodyPr>
          <a:lstStyle/>
          <a:p>
            <a:pPr marL="12700">
              <a:lnSpc>
                <a:spcPct val="100000"/>
              </a:lnSpc>
              <a:spcBef>
                <a:spcPts val="100"/>
              </a:spcBef>
            </a:pPr>
            <a:r>
              <a:rPr sz="1750" b="1" spc="50" dirty="0">
                <a:solidFill>
                  <a:srgbClr val="0000FF"/>
                </a:solidFill>
                <a:latin typeface="宋体" panose="02010600030101010101" pitchFamily="2" charset="-122"/>
                <a:cs typeface="宋体" panose="02010600030101010101" pitchFamily="2" charset="-122"/>
              </a:rPr>
              <a:t>归约，用</a:t>
            </a:r>
            <a:r>
              <a:rPr sz="1800" b="1" spc="5" dirty="0">
                <a:solidFill>
                  <a:srgbClr val="0000FF"/>
                </a:solidFill>
                <a:latin typeface="Verdana" panose="020B0604030504040204"/>
                <a:cs typeface="Verdana" panose="020B0604030504040204"/>
              </a:rPr>
              <a:t>D</a:t>
            </a:r>
            <a:r>
              <a:rPr sz="1750" b="1" i="1" spc="5" dirty="0">
                <a:solidFill>
                  <a:srgbClr val="0000FF"/>
                </a:solidFill>
                <a:latin typeface="Symbol" panose="05050102010706020507"/>
                <a:cs typeface="Symbol" panose="05050102010706020507"/>
              </a:rPr>
              <a:t></a:t>
            </a:r>
            <a:r>
              <a:rPr sz="1800" b="1" spc="5" dirty="0">
                <a:solidFill>
                  <a:srgbClr val="0000FF"/>
                </a:solidFill>
                <a:latin typeface="Verdana" panose="020B0604030504040204"/>
                <a:cs typeface="Verdana" panose="020B0604030504040204"/>
              </a:rPr>
              <a:t>TL</a:t>
            </a:r>
            <a:endParaRPr sz="1800">
              <a:latin typeface="Verdana" panose="020B0604030504040204"/>
              <a:cs typeface="Verdana" panose="020B0604030504040204"/>
            </a:endParaRPr>
          </a:p>
        </p:txBody>
      </p:sp>
      <p:sp>
        <p:nvSpPr>
          <p:cNvPr id="40" name="object 40"/>
          <p:cNvSpPr txBox="1"/>
          <p:nvPr/>
        </p:nvSpPr>
        <p:spPr>
          <a:xfrm>
            <a:off x="2082164" y="5729732"/>
            <a:ext cx="1473835" cy="796925"/>
          </a:xfrm>
          <a:prstGeom prst="rect">
            <a:avLst/>
          </a:prstGeom>
        </p:spPr>
        <p:txBody>
          <a:bodyPr vert="horz" wrap="square" lIns="0" tIns="12700" rIns="0" bIns="0" rtlCol="0">
            <a:spAutoFit/>
          </a:bodyPr>
          <a:lstStyle/>
          <a:p>
            <a:pPr marL="12700">
              <a:lnSpc>
                <a:spcPct val="100000"/>
              </a:lnSpc>
              <a:spcBef>
                <a:spcPts val="100"/>
              </a:spcBef>
              <a:tabLst>
                <a:tab pos="485140" algn="l"/>
              </a:tabLst>
            </a:pPr>
            <a:r>
              <a:rPr sz="1800" b="1" dirty="0">
                <a:solidFill>
                  <a:srgbClr val="0000FF"/>
                </a:solidFill>
                <a:latin typeface="Verdana" panose="020B0604030504040204"/>
                <a:cs typeface="Verdana" panose="020B0604030504040204"/>
              </a:rPr>
              <a:t>$	</a:t>
            </a:r>
            <a:r>
              <a:rPr sz="1800" b="1" spc="-5" dirty="0">
                <a:solidFill>
                  <a:srgbClr val="0000FF"/>
                </a:solidFill>
                <a:latin typeface="Verdana" panose="020B0604030504040204"/>
                <a:cs typeface="Verdana" panose="020B0604030504040204"/>
              </a:rPr>
              <a:t>state:</a:t>
            </a:r>
            <a:r>
              <a:rPr sz="1800" b="1" spc="-7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T</a:t>
            </a:r>
            <a:endParaRPr sz="1800">
              <a:latin typeface="Verdana" panose="020B0604030504040204"/>
              <a:cs typeface="Verdana" panose="020B0604030504040204"/>
            </a:endParaRPr>
          </a:p>
          <a:p>
            <a:pPr marL="12700">
              <a:lnSpc>
                <a:spcPct val="100000"/>
              </a:lnSpc>
              <a:spcBef>
                <a:spcPts val="1750"/>
              </a:spcBef>
            </a:pP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p:txBody>
      </p:sp>
      <p:sp>
        <p:nvSpPr>
          <p:cNvPr id="41" name="object 41"/>
          <p:cNvSpPr txBox="1"/>
          <p:nvPr/>
        </p:nvSpPr>
        <p:spPr>
          <a:xfrm>
            <a:off x="2555267" y="6226555"/>
            <a:ext cx="1034415" cy="541020"/>
          </a:xfrm>
          <a:prstGeom prst="rect">
            <a:avLst/>
          </a:prstGeom>
        </p:spPr>
        <p:txBody>
          <a:bodyPr vert="horz" wrap="square" lIns="0" tIns="48260" rIns="0" bIns="0" rtlCol="0">
            <a:spAutoFit/>
          </a:bodyPr>
          <a:lstStyle/>
          <a:p>
            <a:pPr marL="274320" marR="5080" indent="-262255">
              <a:lnSpc>
                <a:spcPts val="1900"/>
              </a:lnSpc>
              <a:spcBef>
                <a:spcPts val="380"/>
              </a:spcBef>
            </a:pPr>
            <a:r>
              <a:rPr sz="1800" b="1" spc="-5" dirty="0">
                <a:solidFill>
                  <a:srgbClr val="0000FF"/>
                </a:solidFill>
                <a:latin typeface="Verdana" panose="020B0604030504040204"/>
                <a:cs typeface="Verdana" panose="020B0604030504040204"/>
              </a:rPr>
              <a:t>state:</a:t>
            </a:r>
            <a:r>
              <a:rPr sz="1800" b="1" spc="-8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D  </a:t>
            </a:r>
            <a:r>
              <a:rPr sz="1800" b="1" spc="-5" dirty="0">
                <a:solidFill>
                  <a:srgbClr val="0000FF"/>
                </a:solidFill>
                <a:latin typeface="Verdana" panose="020B0604030504040204"/>
                <a:cs typeface="Verdana" panose="020B0604030504040204"/>
              </a:rPr>
              <a:t>val:</a:t>
            </a:r>
            <a:r>
              <a:rPr sz="1800" b="1" spc="-45" dirty="0">
                <a:solidFill>
                  <a:srgbClr val="0000FF"/>
                </a:solidFill>
                <a:latin typeface="Verdana" panose="020B0604030504040204"/>
                <a:cs typeface="Verdana" panose="020B0604030504040204"/>
              </a:rPr>
              <a:t> </a:t>
            </a:r>
            <a:r>
              <a:rPr sz="1800" b="1" dirty="0">
                <a:solidFill>
                  <a:srgbClr val="0000FF"/>
                </a:solidFill>
                <a:latin typeface="Verdana" panose="020B0604030504040204"/>
                <a:cs typeface="Verdana" panose="020B0604030504040204"/>
              </a:rPr>
              <a:t>-</a:t>
            </a:r>
            <a:endParaRPr sz="1800">
              <a:latin typeface="Verdana" panose="020B0604030504040204"/>
              <a:cs typeface="Verdana" panose="020B0604030504040204"/>
            </a:endParaRPr>
          </a:p>
        </p:txBody>
      </p:sp>
      <p:sp>
        <p:nvSpPr>
          <p:cNvPr id="42" name="object 42"/>
          <p:cNvSpPr txBox="1"/>
          <p:nvPr/>
        </p:nvSpPr>
        <p:spPr>
          <a:xfrm>
            <a:off x="5809615" y="6468843"/>
            <a:ext cx="485775" cy="294640"/>
          </a:xfrm>
          <a:prstGeom prst="rect">
            <a:avLst/>
          </a:prstGeom>
        </p:spPr>
        <p:txBody>
          <a:bodyPr vert="horz" wrap="square" lIns="0" tIns="14605" rIns="0" bIns="0" rtlCol="0">
            <a:spAutoFit/>
          </a:bodyPr>
          <a:lstStyle/>
          <a:p>
            <a:pPr marL="12700">
              <a:lnSpc>
                <a:spcPct val="100000"/>
              </a:lnSpc>
              <a:spcBef>
                <a:spcPts val="115"/>
              </a:spcBef>
            </a:pPr>
            <a:r>
              <a:rPr sz="1750" b="1" spc="50" dirty="0">
                <a:solidFill>
                  <a:srgbClr val="0000FF"/>
                </a:solidFill>
                <a:latin typeface="宋体" panose="02010600030101010101" pitchFamily="2" charset="-122"/>
                <a:cs typeface="宋体" panose="02010600030101010101" pitchFamily="2" charset="-122"/>
              </a:rPr>
              <a:t>接受</a:t>
            </a:r>
            <a:endParaRPr sz="1750">
              <a:latin typeface="宋体" panose="02010600030101010101" pitchFamily="2" charset="-122"/>
              <a:cs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计算属性值的代码段</a:t>
            </a:r>
            <a:endParaRPr sz="3900"/>
          </a:p>
        </p:txBody>
      </p:sp>
      <p:sp>
        <p:nvSpPr>
          <p:cNvPr id="5" name="object 5"/>
          <p:cNvSpPr txBox="1"/>
          <p:nvPr/>
        </p:nvSpPr>
        <p:spPr>
          <a:xfrm>
            <a:off x="402590" y="4353052"/>
            <a:ext cx="7914005" cy="2082800"/>
          </a:xfrm>
          <a:prstGeom prst="rect">
            <a:avLst/>
          </a:prstGeom>
        </p:spPr>
        <p:txBody>
          <a:bodyPr vert="horz" wrap="square" lIns="0" tIns="106680" rIns="0" bIns="0" rtlCol="0">
            <a:spAutoFit/>
          </a:bodyPr>
          <a:lstStyle/>
          <a:p>
            <a:pPr marL="355600" indent="-342900">
              <a:lnSpc>
                <a:spcPct val="100000"/>
              </a:lnSpc>
              <a:spcBef>
                <a:spcPts val="840"/>
              </a:spcBef>
              <a:buClr>
                <a:srgbClr val="0000FF"/>
              </a:buClr>
              <a:buSzPct val="71000"/>
              <a:buFont typeface="Arial" panose="020B0604020202020204"/>
              <a:buChar char="■"/>
              <a:tabLst>
                <a:tab pos="354965" algn="l"/>
                <a:tab pos="355600" algn="l"/>
              </a:tabLst>
            </a:pPr>
            <a:r>
              <a:rPr sz="2800" b="1" dirty="0">
                <a:latin typeface="Times New Roman" panose="02020603050405020304"/>
                <a:cs typeface="Times New Roman" panose="02020603050405020304"/>
              </a:rPr>
              <a:t>top</a:t>
            </a:r>
            <a:r>
              <a:rPr sz="4125" b="1" spc="67" baseline="1000" dirty="0">
                <a:latin typeface="黑体" panose="02010609060101010101" charset="-122"/>
                <a:cs typeface="黑体" panose="02010609060101010101" charset="-122"/>
              </a:rPr>
              <a:t>和</a:t>
            </a:r>
            <a:r>
              <a:rPr sz="2800" b="1" dirty="0">
                <a:latin typeface="Times New Roman" panose="02020603050405020304"/>
                <a:cs typeface="Times New Roman" panose="02020603050405020304"/>
              </a:rPr>
              <a:t>ntop</a:t>
            </a:r>
            <a:r>
              <a:rPr sz="4125" b="1" spc="67" baseline="1000" dirty="0">
                <a:latin typeface="黑体" panose="02010609060101010101" charset="-122"/>
                <a:cs typeface="黑体" panose="02010609060101010101" charset="-122"/>
              </a:rPr>
              <a:t>分别是归约前和归约后的栈顶指针</a:t>
            </a:r>
            <a:endParaRPr sz="4125" baseline="1000">
              <a:latin typeface="黑体" panose="02010609060101010101" charset="-122"/>
              <a:cs typeface="黑体" panose="02010609060101010101" charset="-122"/>
            </a:endParaRPr>
          </a:p>
          <a:p>
            <a:pPr marL="355600" indent="-342900">
              <a:lnSpc>
                <a:spcPct val="100000"/>
              </a:lnSpc>
              <a:spcBef>
                <a:spcPts val="7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当用产生</a:t>
            </a:r>
            <a:r>
              <a:rPr sz="4125" b="1" spc="52" baseline="1000" dirty="0">
                <a:latin typeface="黑体" panose="02010609060101010101" charset="-122"/>
                <a:cs typeface="黑体" panose="02010609060101010101" charset="-122"/>
              </a:rPr>
              <a:t>式</a:t>
            </a:r>
            <a:r>
              <a:rPr sz="4125" b="1" spc="-1019" baseline="1000" dirty="0">
                <a:latin typeface="黑体" panose="02010609060101010101" charset="-122"/>
                <a:cs typeface="黑体" panose="02010609060101010101" charset="-122"/>
              </a:rPr>
              <a:t> </a:t>
            </a:r>
            <a:r>
              <a:rPr sz="2800" b="1" spc="5" dirty="0">
                <a:latin typeface="Times New Roman" panose="02020603050405020304"/>
                <a:cs typeface="Times New Roman" panose="02020603050405020304"/>
              </a:rPr>
              <a:t>L</a:t>
            </a:r>
            <a:r>
              <a:rPr sz="4125" b="1" i="1" spc="7" baseline="1000" dirty="0">
                <a:latin typeface="Symbol" panose="05050102010706020507"/>
                <a:cs typeface="Symbol" panose="05050102010706020507"/>
              </a:rPr>
              <a:t></a:t>
            </a:r>
            <a:r>
              <a:rPr sz="2800" b="1" spc="5" dirty="0">
                <a:latin typeface="Times New Roman" panose="02020603050405020304"/>
                <a:cs typeface="Times New Roman" panose="02020603050405020304"/>
              </a:rPr>
              <a:t>id </a:t>
            </a:r>
            <a:r>
              <a:rPr sz="4125" b="1" spc="67" baseline="1000" dirty="0">
                <a:latin typeface="黑体" panose="02010609060101010101" charset="-122"/>
                <a:cs typeface="黑体" panose="02010609060101010101" charset="-122"/>
              </a:rPr>
              <a:t>归约时</a:t>
            </a:r>
            <a:r>
              <a:rPr sz="4125" b="1" spc="7" baseline="1000" dirty="0">
                <a:latin typeface="黑体" panose="02010609060101010101" charset="-122"/>
                <a:cs typeface="黑体" panose="02010609060101010101" charset="-122"/>
              </a:rPr>
              <a:t>，</a:t>
            </a:r>
            <a:r>
              <a:rPr sz="2800" b="1" spc="5" dirty="0">
                <a:latin typeface="Times New Roman" panose="02020603050405020304"/>
                <a:cs typeface="Times New Roman" panose="02020603050405020304"/>
              </a:rPr>
              <a:t>L.in</a:t>
            </a:r>
            <a:r>
              <a:rPr sz="2800" b="1"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的位置？</a:t>
            </a:r>
            <a:endParaRPr sz="4125" baseline="1000">
              <a:latin typeface="黑体" panose="02010609060101010101" charset="-122"/>
              <a:cs typeface="黑体" panose="02010609060101010101" charset="-122"/>
            </a:endParaRPr>
          </a:p>
          <a:p>
            <a:pPr marL="355600" indent="-342900">
              <a:lnSpc>
                <a:spcPct val="100000"/>
              </a:lnSpc>
              <a:spcBef>
                <a:spcPts val="65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当用产生</a:t>
            </a:r>
            <a:r>
              <a:rPr sz="4125" b="1" spc="52" baseline="1000" dirty="0">
                <a:latin typeface="黑体" panose="02010609060101010101" charset="-122"/>
                <a:cs typeface="黑体" panose="02010609060101010101" charset="-122"/>
              </a:rPr>
              <a:t>式</a:t>
            </a:r>
            <a:r>
              <a:rPr sz="4125" b="1" spc="-1019" baseline="1000" dirty="0">
                <a:latin typeface="黑体" panose="02010609060101010101" charset="-122"/>
                <a:cs typeface="黑体" panose="02010609060101010101" charset="-122"/>
              </a:rPr>
              <a:t> </a:t>
            </a:r>
            <a:r>
              <a:rPr sz="2800" b="1" spc="5" dirty="0">
                <a:latin typeface="Times New Roman" panose="02020603050405020304"/>
                <a:cs typeface="Times New Roman" panose="02020603050405020304"/>
              </a:rPr>
              <a:t>L</a:t>
            </a:r>
            <a:r>
              <a:rPr sz="4125" b="1" i="1" spc="7" baseline="1000" dirty="0">
                <a:latin typeface="Symbol" panose="05050102010706020507"/>
                <a:cs typeface="Symbol" panose="05050102010706020507"/>
              </a:rPr>
              <a:t></a:t>
            </a:r>
            <a:r>
              <a:rPr sz="2800" b="1" spc="5" dirty="0">
                <a:latin typeface="Times New Roman" panose="02020603050405020304"/>
                <a:cs typeface="Times New Roman" panose="02020603050405020304"/>
              </a:rPr>
              <a:t>L,</a:t>
            </a:r>
            <a:r>
              <a:rPr sz="2800" b="1" spc="-5" dirty="0">
                <a:latin typeface="Times New Roman" panose="02020603050405020304"/>
                <a:cs typeface="Times New Roman" panose="02020603050405020304"/>
              </a:rPr>
              <a:t> id</a:t>
            </a:r>
            <a:r>
              <a:rPr sz="2800" b="1" spc="5"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进行归约时</a:t>
            </a:r>
            <a:r>
              <a:rPr sz="4125" b="1" spc="7" baseline="1000" dirty="0">
                <a:latin typeface="黑体" panose="02010609060101010101" charset="-122"/>
                <a:cs typeface="黑体" panose="02010609060101010101" charset="-122"/>
              </a:rPr>
              <a:t>，</a:t>
            </a:r>
            <a:r>
              <a:rPr sz="2800" b="1" spc="5" dirty="0">
                <a:latin typeface="Times New Roman" panose="02020603050405020304"/>
                <a:cs typeface="Times New Roman" panose="02020603050405020304"/>
              </a:rPr>
              <a:t>L.in</a:t>
            </a:r>
            <a:r>
              <a:rPr sz="2800" b="1"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的位置？</a:t>
            </a:r>
            <a:endParaRPr sz="4125" baseline="1000">
              <a:latin typeface="黑体" panose="02010609060101010101" charset="-122"/>
              <a:cs typeface="黑体" panose="02010609060101010101" charset="-122"/>
            </a:endParaRPr>
          </a:p>
          <a:p>
            <a:pPr marL="355600" indent="-342900">
              <a:lnSpc>
                <a:spcPct val="100000"/>
              </a:lnSpc>
              <a:spcBef>
                <a:spcPts val="625"/>
              </a:spcBef>
              <a:buClr>
                <a:srgbClr val="0000FF"/>
              </a:buClr>
              <a:buSzPct val="73000"/>
              <a:buFont typeface="Arial" panose="020B0604020202020204"/>
              <a:buChar char="■"/>
              <a:tabLst>
                <a:tab pos="354965" algn="l"/>
                <a:tab pos="355600" algn="l"/>
              </a:tabLst>
            </a:pPr>
            <a:r>
              <a:rPr sz="4125" b="1" spc="52" baseline="1000" dirty="0">
                <a:latin typeface="黑体" panose="02010609060101010101" charset="-122"/>
                <a:cs typeface="黑体" panose="02010609060101010101" charset="-122"/>
              </a:rPr>
              <a:t>和</a:t>
            </a:r>
            <a:r>
              <a:rPr sz="4125" b="1" spc="-1019" baseline="1000" dirty="0">
                <a:latin typeface="黑体" panose="02010609060101010101" charset="-122"/>
                <a:cs typeface="黑体" panose="02010609060101010101" charset="-122"/>
              </a:rPr>
              <a:t> </a:t>
            </a:r>
            <a:r>
              <a:rPr sz="2800" b="1" spc="-5" dirty="0">
                <a:latin typeface="Times New Roman" panose="02020603050405020304"/>
                <a:cs typeface="Times New Roman" panose="02020603050405020304"/>
              </a:rPr>
              <a:t>L.in</a:t>
            </a:r>
            <a:r>
              <a:rPr sz="2800" b="1" spc="5" dirty="0">
                <a:latin typeface="Times New Roman" panose="02020603050405020304"/>
                <a:cs typeface="Times New Roman" panose="02020603050405020304"/>
              </a:rPr>
              <a:t> </a:t>
            </a:r>
            <a:r>
              <a:rPr sz="4125" b="1" spc="67" baseline="1000" dirty="0">
                <a:latin typeface="黑体" panose="02010609060101010101" charset="-122"/>
                <a:cs typeface="黑体" panose="02010609060101010101" charset="-122"/>
              </a:rPr>
              <a:t>有关的动</a:t>
            </a:r>
            <a:r>
              <a:rPr sz="4125" b="1" spc="52" baseline="1000" dirty="0">
                <a:latin typeface="黑体" panose="02010609060101010101" charset="-122"/>
                <a:cs typeface="黑体" panose="02010609060101010101" charset="-122"/>
              </a:rPr>
              <a:t>作</a:t>
            </a:r>
            <a:r>
              <a:rPr sz="4125" b="1" spc="-1012" baseline="1000" dirty="0">
                <a:latin typeface="黑体" panose="02010609060101010101" charset="-122"/>
                <a:cs typeface="黑体" panose="02010609060101010101" charset="-122"/>
              </a:rPr>
              <a:t> </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p:txBody>
      </p:sp>
      <p:graphicFrame>
        <p:nvGraphicFramePr>
          <p:cNvPr id="6" name="object 6"/>
          <p:cNvGraphicFramePr>
            <a:graphicFrameLocks noGrp="1"/>
          </p:cNvGraphicFramePr>
          <p:nvPr/>
        </p:nvGraphicFramePr>
        <p:xfrm>
          <a:off x="1366837" y="1268412"/>
          <a:ext cx="6515100" cy="2740025"/>
        </p:xfrm>
        <a:graphic>
          <a:graphicData uri="http://schemas.openxmlformats.org/drawingml/2006/table">
            <a:tbl>
              <a:tblPr firstRow="1" bandRow="1">
                <a:tableStyleId>{2D5ABB26-0587-4C30-8999-92F81FD0307C}</a:tableStyleId>
              </a:tblPr>
              <a:tblGrid>
                <a:gridCol w="1600200"/>
                <a:gridCol w="4900295"/>
              </a:tblGrid>
              <a:tr h="555625">
                <a:tc>
                  <a:txBody>
                    <a:bodyPr/>
                    <a:lstStyle/>
                    <a:p>
                      <a:pPr marL="245110">
                        <a:lnSpc>
                          <a:spcPct val="100000"/>
                        </a:lnSpc>
                        <a:spcBef>
                          <a:spcPts val="770"/>
                        </a:spcBef>
                      </a:pPr>
                      <a:r>
                        <a:rPr sz="2350" b="1" spc="50" dirty="0">
                          <a:latin typeface="宋体" panose="02010600030101010101" pitchFamily="2" charset="-122"/>
                          <a:cs typeface="宋体" panose="02010600030101010101" pitchFamily="2" charset="-122"/>
                        </a:rPr>
                        <a:t>产生式</a:t>
                      </a:r>
                      <a:endParaRPr sz="2350">
                        <a:latin typeface="宋体" panose="02010600030101010101" pitchFamily="2" charset="-122"/>
                        <a:cs typeface="宋体" panose="02010600030101010101" pitchFamily="2" charset="-122"/>
                      </a:endParaRPr>
                    </a:p>
                  </a:txBody>
                  <a:tcPr marL="0" marR="0" marT="977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4010">
                        <a:lnSpc>
                          <a:spcPct val="100000"/>
                        </a:lnSpc>
                        <a:spcBef>
                          <a:spcPts val="770"/>
                        </a:spcBef>
                      </a:pPr>
                      <a:r>
                        <a:rPr sz="2350" b="1" spc="50" dirty="0">
                          <a:latin typeface="宋体" panose="02010600030101010101" pitchFamily="2" charset="-122"/>
                          <a:cs typeface="宋体" panose="02010600030101010101" pitchFamily="2" charset="-122"/>
                        </a:rPr>
                        <a:t>代码段</a:t>
                      </a:r>
                      <a:endParaRPr sz="2350">
                        <a:latin typeface="宋体" panose="02010600030101010101" pitchFamily="2" charset="-122"/>
                        <a:cs typeface="宋体" panose="02010600030101010101" pitchFamily="2" charset="-122"/>
                      </a:endParaRPr>
                    </a:p>
                  </a:txBody>
                  <a:tcPr marL="0" marR="0" marT="977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81000">
                <a:tc>
                  <a:txBody>
                    <a:bodyPr/>
                    <a:lstStyle/>
                    <a:p>
                      <a:pPr marL="245110">
                        <a:lnSpc>
                          <a:spcPts val="2625"/>
                        </a:lnSpc>
                      </a:pPr>
                      <a:r>
                        <a:rPr sz="2350" b="1" spc="30" dirty="0">
                          <a:latin typeface="宋体" panose="02010600030101010101" pitchFamily="2" charset="-122"/>
                          <a:cs typeface="宋体" panose="02010600030101010101" pitchFamily="2" charset="-122"/>
                        </a:rPr>
                        <a:t>D</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TL</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245110">
                        <a:lnSpc>
                          <a:spcPct val="100000"/>
                        </a:lnSpc>
                        <a:spcBef>
                          <a:spcPts val="285"/>
                        </a:spcBef>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int</a:t>
                      </a:r>
                      <a:endParaRPr sz="2350">
                        <a:latin typeface="宋体" panose="02010600030101010101" pitchFamily="2" charset="-122"/>
                        <a:cs typeface="宋体" panose="02010600030101010101" pitchFamily="2" charset="-122"/>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2105">
                        <a:lnSpc>
                          <a:spcPct val="100000"/>
                        </a:lnSpc>
                        <a:spcBef>
                          <a:spcPts val="285"/>
                        </a:spcBef>
                      </a:pPr>
                      <a:r>
                        <a:rPr sz="2350" b="1" spc="25" dirty="0">
                          <a:latin typeface="宋体" panose="02010600030101010101" pitchFamily="2" charset="-122"/>
                          <a:cs typeface="宋体" panose="02010600030101010101" pitchFamily="2" charset="-122"/>
                        </a:rPr>
                        <a:t>val[ntop]=integer</a:t>
                      </a:r>
                      <a:endParaRPr sz="2350">
                        <a:latin typeface="宋体" panose="02010600030101010101" pitchFamily="2" charset="-122"/>
                        <a:cs typeface="宋体" panose="02010600030101010101" pitchFamily="2" charset="-122"/>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245110">
                        <a:lnSpc>
                          <a:spcPct val="100000"/>
                        </a:lnSpc>
                        <a:spcBef>
                          <a:spcPts val="185"/>
                        </a:spcBef>
                      </a:pPr>
                      <a:r>
                        <a:rPr sz="2350" b="1" spc="30" dirty="0">
                          <a:latin typeface="宋体" panose="02010600030101010101" pitchFamily="2" charset="-122"/>
                          <a:cs typeface="宋体" panose="02010600030101010101" pitchFamily="2" charset="-122"/>
                        </a:rPr>
                        <a:t>T</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real</a:t>
                      </a:r>
                      <a:endParaRPr sz="2350">
                        <a:latin typeface="宋体" panose="02010600030101010101" pitchFamily="2" charset="-122"/>
                        <a:cs typeface="宋体" panose="02010600030101010101" pitchFamily="2" charset="-122"/>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2105">
                        <a:lnSpc>
                          <a:spcPct val="100000"/>
                        </a:lnSpc>
                        <a:spcBef>
                          <a:spcPts val="185"/>
                        </a:spcBef>
                      </a:pPr>
                      <a:r>
                        <a:rPr sz="2350" b="1" spc="25" dirty="0">
                          <a:latin typeface="宋体" panose="02010600030101010101" pitchFamily="2" charset="-122"/>
                          <a:cs typeface="宋体" panose="02010600030101010101" pitchFamily="2" charset="-122"/>
                        </a:rPr>
                        <a:t>val[ntop]=real</a:t>
                      </a:r>
                      <a:endParaRPr sz="2350">
                        <a:latin typeface="宋体" panose="02010600030101010101" pitchFamily="2" charset="-122"/>
                        <a:cs typeface="宋体" panose="02010600030101010101" pitchFamily="2" charset="-122"/>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57200">
                <a:tc>
                  <a:txBody>
                    <a:bodyPr/>
                    <a:lstStyle/>
                    <a:p>
                      <a:pPr marL="245110">
                        <a:lnSpc>
                          <a:spcPts val="2815"/>
                        </a:lnSpc>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L,id</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2105">
                        <a:lnSpc>
                          <a:spcPts val="2815"/>
                        </a:lnSpc>
                      </a:pPr>
                      <a:r>
                        <a:rPr sz="2350" b="1" spc="25" dirty="0">
                          <a:latin typeface="宋体" panose="02010600030101010101" pitchFamily="2" charset="-122"/>
                          <a:cs typeface="宋体" panose="02010600030101010101" pitchFamily="2" charset="-122"/>
                        </a:rPr>
                        <a:t>addtype(val[top],val[top-3])</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2274">
                <a:tc>
                  <a:txBody>
                    <a:bodyPr/>
                    <a:lstStyle/>
                    <a:p>
                      <a:pPr marL="245110">
                        <a:lnSpc>
                          <a:spcPts val="2720"/>
                        </a:lnSpc>
                      </a:pPr>
                      <a:r>
                        <a:rPr sz="2350" b="1" spc="30" dirty="0">
                          <a:latin typeface="宋体" panose="02010600030101010101" pitchFamily="2" charset="-122"/>
                          <a:cs typeface="宋体" panose="02010600030101010101" pitchFamily="2" charset="-122"/>
                        </a:rPr>
                        <a:t>L</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id</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2105">
                        <a:lnSpc>
                          <a:spcPts val="2720"/>
                        </a:lnSpc>
                      </a:pPr>
                      <a:r>
                        <a:rPr sz="2350" b="1" spc="25" dirty="0">
                          <a:latin typeface="宋体" panose="02010600030101010101" pitchFamily="2" charset="-122"/>
                          <a:cs typeface="宋体" panose="02010600030101010101" pitchFamily="2" charset="-122"/>
                        </a:rPr>
                        <a:t>addtype(val[top],val[top-1])</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graphicFrame>
        <p:nvGraphicFramePr>
          <p:cNvPr id="4" name="object 4"/>
          <p:cNvGraphicFramePr>
            <a:graphicFrameLocks noGrp="1"/>
          </p:cNvGraphicFramePr>
          <p:nvPr/>
        </p:nvGraphicFramePr>
        <p:xfrm>
          <a:off x="282575" y="3009900"/>
          <a:ext cx="4310380" cy="2771775"/>
        </p:xfrm>
        <a:graphic>
          <a:graphicData uri="http://schemas.openxmlformats.org/drawingml/2006/table">
            <a:tbl>
              <a:tblPr firstRow="1" bandRow="1">
                <a:tableStyleId>{2D5ABB26-0587-4C30-8999-92F81FD0307C}</a:tableStyleId>
              </a:tblPr>
              <a:tblGrid>
                <a:gridCol w="765175"/>
                <a:gridCol w="1664970"/>
                <a:gridCol w="135255"/>
                <a:gridCol w="1702435"/>
              </a:tblGrid>
              <a:tr h="457200">
                <a:tc>
                  <a:txBody>
                    <a:bodyPr/>
                    <a:lstStyle/>
                    <a:p>
                      <a:pPr>
                        <a:lnSpc>
                          <a:spcPct val="100000"/>
                        </a:lnSpc>
                      </a:pPr>
                      <a:endParaRPr sz="2600">
                        <a:latin typeface="Times New Roman" panose="02020603050405020304"/>
                        <a:cs typeface="Times New Roman" panose="02020603050405020304"/>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gridSpan="2">
                  <a:txBody>
                    <a:bodyPr/>
                    <a:lstStyle/>
                    <a:p>
                      <a:pPr marL="90805">
                        <a:lnSpc>
                          <a:spcPct val="100000"/>
                        </a:lnSpc>
                        <a:spcBef>
                          <a:spcPts val="280"/>
                        </a:spcBef>
                      </a:pPr>
                      <a:r>
                        <a:rPr sz="2350" b="1" spc="50" dirty="0">
                          <a:latin typeface="黑体" panose="02010609060101010101" charset="-122"/>
                          <a:cs typeface="黑体" panose="02010609060101010101" charset="-122"/>
                        </a:rPr>
                        <a:t>产生式</a:t>
                      </a:r>
                      <a:endParaRPr sz="2350">
                        <a:latin typeface="黑体" panose="02010609060101010101" charset="-122"/>
                        <a:cs typeface="黑体" panose="02010609060101010101" charset="-122"/>
                      </a:endParaRPr>
                    </a:p>
                  </a:txBody>
                  <a:tcPr marL="0" marR="0" marT="35560"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hMerge="1">
                  <a:tcPr marL="0" marR="0" marT="0" marB="0"/>
                </a:tc>
                <a:tc>
                  <a:txBody>
                    <a:bodyPr/>
                    <a:lstStyle/>
                    <a:p>
                      <a:pPr marL="91440">
                        <a:lnSpc>
                          <a:spcPct val="100000"/>
                        </a:lnSpc>
                        <a:spcBef>
                          <a:spcPts val="280"/>
                        </a:spcBef>
                      </a:pPr>
                      <a:r>
                        <a:rPr sz="2350" b="1" spc="50" dirty="0">
                          <a:latin typeface="黑体" panose="02010609060101010101" charset="-122"/>
                          <a:cs typeface="黑体" panose="02010609060101010101" charset="-122"/>
                        </a:rPr>
                        <a:t>语义规则</a:t>
                      </a:r>
                      <a:endParaRPr sz="2350">
                        <a:latin typeface="黑体" panose="02010609060101010101" charset="-122"/>
                        <a:cs typeface="黑体" panose="02010609060101010101" charset="-122"/>
                      </a:endParaRPr>
                    </a:p>
                  </a:txBody>
                  <a:tcPr marL="0" marR="0" marT="3556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tr>
              <a:tr h="457200">
                <a:tc>
                  <a:txBody>
                    <a:bodyPr/>
                    <a:lstStyle/>
                    <a:p>
                      <a:pPr marL="91440">
                        <a:lnSpc>
                          <a:spcPct val="100000"/>
                        </a:lnSpc>
                        <a:spcBef>
                          <a:spcPts val="260"/>
                        </a:spcBef>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txBody>
                  <a:tcPr marL="0" marR="0" marT="33019"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gridSpan="2">
                  <a:txBody>
                    <a:bodyPr/>
                    <a:lstStyle/>
                    <a:p>
                      <a:pPr marL="90805">
                        <a:lnSpc>
                          <a:spcPct val="100000"/>
                        </a:lnSpc>
                        <a:spcBef>
                          <a:spcPts val="260"/>
                        </a:spcBef>
                      </a:pPr>
                      <a:r>
                        <a:rPr sz="2400" b="1" spc="10" dirty="0">
                          <a:latin typeface="Times New Roman" panose="02020603050405020304"/>
                          <a:cs typeface="Times New Roman" panose="02020603050405020304"/>
                        </a:rPr>
                        <a:t>A</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aXZ</a:t>
                      </a:r>
                      <a:endParaRPr sz="2400">
                        <a:latin typeface="Times New Roman" panose="02020603050405020304"/>
                        <a:cs typeface="Times New Roman" panose="02020603050405020304"/>
                      </a:endParaRPr>
                    </a:p>
                  </a:txBody>
                  <a:tcPr marL="0" marR="0" marT="330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cPr marL="0" marR="0" marT="0" marB="0"/>
                </a:tc>
                <a:tc>
                  <a:txBody>
                    <a:bodyPr/>
                    <a:lstStyle/>
                    <a:p>
                      <a:pPr marL="91440">
                        <a:lnSpc>
                          <a:spcPct val="100000"/>
                        </a:lnSpc>
                        <a:spcBef>
                          <a:spcPts val="260"/>
                        </a:spcBef>
                      </a:pPr>
                      <a:r>
                        <a:rPr sz="2400" b="1" spc="-5" dirty="0">
                          <a:latin typeface="Times New Roman" panose="02020603050405020304"/>
                          <a:cs typeface="Times New Roman" panose="02020603050405020304"/>
                        </a:rPr>
                        <a:t>Z.i=X.s</a:t>
                      </a:r>
                      <a:endParaRPr sz="2400">
                        <a:latin typeface="Times New Roman" panose="02020603050405020304"/>
                        <a:cs typeface="Times New Roman" panose="02020603050405020304"/>
                      </a:endParaRPr>
                    </a:p>
                  </a:txBody>
                  <a:tcPr marL="0" marR="0" marT="33019"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200">
                <a:tc>
                  <a:txBody>
                    <a:bodyPr/>
                    <a:lstStyle/>
                    <a:p>
                      <a:pPr marL="91440">
                        <a:lnSpc>
                          <a:spcPct val="100000"/>
                        </a:lnSpc>
                        <a:spcBef>
                          <a:spcPts val="260"/>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a:txBody>
                  <a:tcPr marL="0" marR="0" marT="33019"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60"/>
                        </a:spcBef>
                      </a:pPr>
                      <a:r>
                        <a:rPr sz="2400" b="1" spc="10" dirty="0">
                          <a:latin typeface="Times New Roman" panose="02020603050405020304"/>
                          <a:cs typeface="Times New Roman" panose="02020603050405020304"/>
                        </a:rPr>
                        <a:t>A</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bXYZ</a:t>
                      </a:r>
                      <a:endParaRPr sz="2400">
                        <a:latin typeface="Times New Roman" panose="02020603050405020304"/>
                        <a:cs typeface="Times New Roman" panose="02020603050405020304"/>
                      </a:endParaRPr>
                    </a:p>
                  </a:txBody>
                  <a:tcPr marL="0" marR="0" marT="33019" marB="0">
                    <a:lnL w="19050">
                      <a:solidFill>
                        <a:srgbClr val="000000"/>
                      </a:solidFill>
                      <a:prstDash val="solid"/>
                    </a:lnL>
                    <a:lnT w="19050">
                      <a:solidFill>
                        <a:srgbClr val="000000"/>
                      </a:solidFill>
                      <a:prstDash val="solid"/>
                    </a:lnT>
                    <a:lnB w="19050">
                      <a:solidFill>
                        <a:srgbClr val="000000"/>
                      </a:solidFill>
                      <a:prstDash val="solid"/>
                    </a:lnB>
                    <a:solidFill>
                      <a:srgbClr val="FFFF00"/>
                    </a:solidFill>
                  </a:tcPr>
                </a:tc>
                <a:tc>
                  <a:txBody>
                    <a:bodyPr/>
                    <a:lstStyle/>
                    <a:p>
                      <a:pPr>
                        <a:lnSpc>
                          <a:spcPct val="100000"/>
                        </a:lnSpc>
                      </a:pPr>
                      <a:endParaRPr sz="2600">
                        <a:latin typeface="Times New Roman" panose="02020603050405020304"/>
                        <a:cs typeface="Times New Roman" panose="02020603050405020304"/>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a:lnSpc>
                          <a:spcPct val="100000"/>
                        </a:lnSpc>
                        <a:spcBef>
                          <a:spcPts val="260"/>
                        </a:spcBef>
                      </a:pPr>
                      <a:r>
                        <a:rPr sz="2400" b="1" spc="-5" dirty="0">
                          <a:latin typeface="Times New Roman" panose="02020603050405020304"/>
                          <a:cs typeface="Times New Roman" panose="02020603050405020304"/>
                        </a:rPr>
                        <a:t>Z.i=X.s</a:t>
                      </a:r>
                      <a:endParaRPr sz="2400">
                        <a:latin typeface="Times New Roman" panose="02020603050405020304"/>
                        <a:cs typeface="Times New Roman" panose="02020603050405020304"/>
                      </a:endParaRPr>
                    </a:p>
                  </a:txBody>
                  <a:tcPr marL="0" marR="0" marT="33019"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200">
                <a:tc>
                  <a:txBody>
                    <a:bodyPr/>
                    <a:lstStyle/>
                    <a:p>
                      <a:pPr marL="91440">
                        <a:lnSpc>
                          <a:spcPct val="100000"/>
                        </a:lnSpc>
                        <a:spcBef>
                          <a:spcPts val="260"/>
                        </a:spcBef>
                      </a:pPr>
                      <a:r>
                        <a:rPr sz="2400" b="1" dirty="0">
                          <a:latin typeface="Times New Roman" panose="02020603050405020304"/>
                          <a:cs typeface="Times New Roman" panose="02020603050405020304"/>
                        </a:rPr>
                        <a:t>(3)</a:t>
                      </a:r>
                      <a:endParaRPr sz="2400">
                        <a:latin typeface="Times New Roman" panose="02020603050405020304"/>
                        <a:cs typeface="Times New Roman" panose="02020603050405020304"/>
                      </a:endParaRPr>
                    </a:p>
                  </a:txBody>
                  <a:tcPr marL="0" marR="0" marT="33019"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gridSpan="2">
                  <a:txBody>
                    <a:bodyPr/>
                    <a:lstStyle/>
                    <a:p>
                      <a:pPr marL="90805">
                        <a:lnSpc>
                          <a:spcPct val="100000"/>
                        </a:lnSpc>
                        <a:spcBef>
                          <a:spcPts val="260"/>
                        </a:spcBef>
                      </a:pPr>
                      <a:r>
                        <a:rPr sz="2400" b="1" spc="15" dirty="0">
                          <a:latin typeface="Times New Roman" panose="02020603050405020304"/>
                          <a:cs typeface="Times New Roman" panose="02020603050405020304"/>
                        </a:rPr>
                        <a:t>X</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txBody>
                  <a:tcPr marL="0" marR="0" marT="330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cPr marL="0" marR="0" marT="0" marB="0"/>
                </a:tc>
                <a:tc>
                  <a:txBody>
                    <a:bodyPr/>
                    <a:lstStyle/>
                    <a:p>
                      <a:pPr marL="91440">
                        <a:lnSpc>
                          <a:spcPct val="100000"/>
                        </a:lnSpc>
                        <a:spcBef>
                          <a:spcPts val="260"/>
                        </a:spcBef>
                      </a:pPr>
                      <a:r>
                        <a:rPr sz="2400" b="1" spc="-5" dirty="0">
                          <a:latin typeface="Times New Roman" panose="02020603050405020304"/>
                          <a:cs typeface="Times New Roman" panose="02020603050405020304"/>
                        </a:rPr>
                        <a:t>X.s=5</a:t>
                      </a:r>
                      <a:endParaRPr sz="2400">
                        <a:latin typeface="Times New Roman" panose="02020603050405020304"/>
                        <a:cs typeface="Times New Roman" panose="02020603050405020304"/>
                      </a:endParaRPr>
                    </a:p>
                  </a:txBody>
                  <a:tcPr marL="0" marR="0" marT="33019"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200">
                <a:tc>
                  <a:txBody>
                    <a:bodyPr/>
                    <a:lstStyle/>
                    <a:p>
                      <a:pPr marL="91440">
                        <a:lnSpc>
                          <a:spcPct val="100000"/>
                        </a:lnSpc>
                        <a:spcBef>
                          <a:spcPts val="260"/>
                        </a:spcBef>
                      </a:pPr>
                      <a:r>
                        <a:rPr sz="2400" b="1" dirty="0">
                          <a:latin typeface="Times New Roman" panose="02020603050405020304"/>
                          <a:cs typeface="Times New Roman" panose="02020603050405020304"/>
                        </a:rPr>
                        <a:t>(4)</a:t>
                      </a:r>
                      <a:endParaRPr sz="2400">
                        <a:latin typeface="Times New Roman" panose="02020603050405020304"/>
                        <a:cs typeface="Times New Roman" panose="02020603050405020304"/>
                      </a:endParaRPr>
                    </a:p>
                  </a:txBody>
                  <a:tcPr marL="0" marR="0" marT="33019"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gridSpan="2">
                  <a:txBody>
                    <a:bodyPr/>
                    <a:lstStyle/>
                    <a:p>
                      <a:pPr marL="90805">
                        <a:lnSpc>
                          <a:spcPct val="100000"/>
                        </a:lnSpc>
                        <a:spcBef>
                          <a:spcPts val="260"/>
                        </a:spcBef>
                      </a:pPr>
                      <a:r>
                        <a:rPr sz="2400" b="1" spc="15" dirty="0">
                          <a:latin typeface="Times New Roman" panose="02020603050405020304"/>
                          <a:cs typeface="Times New Roman" panose="02020603050405020304"/>
                        </a:rPr>
                        <a:t>Y</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txBody>
                  <a:tcPr marL="0" marR="0" marT="330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cPr marL="0" marR="0" marT="0" marB="0"/>
                </a:tc>
                <a:tc>
                  <a:txBody>
                    <a:bodyPr/>
                    <a:lstStyle/>
                    <a:p>
                      <a:pPr marL="91440">
                        <a:lnSpc>
                          <a:spcPct val="100000"/>
                        </a:lnSpc>
                        <a:spcBef>
                          <a:spcPts val="260"/>
                        </a:spcBef>
                      </a:pPr>
                      <a:r>
                        <a:rPr sz="2400" b="1" spc="-50" dirty="0">
                          <a:latin typeface="Times New Roman" panose="02020603050405020304"/>
                          <a:cs typeface="Times New Roman" panose="02020603050405020304"/>
                        </a:rPr>
                        <a:t>Y.s=7</a:t>
                      </a:r>
                      <a:endParaRPr sz="2400">
                        <a:latin typeface="Times New Roman" panose="02020603050405020304"/>
                        <a:cs typeface="Times New Roman" panose="02020603050405020304"/>
                      </a:endParaRPr>
                    </a:p>
                  </a:txBody>
                  <a:tcPr marL="0" marR="0" marT="33019"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200">
                <a:tc>
                  <a:txBody>
                    <a:bodyPr/>
                    <a:lstStyle/>
                    <a:p>
                      <a:pPr marL="91440">
                        <a:lnSpc>
                          <a:spcPct val="100000"/>
                        </a:lnSpc>
                        <a:spcBef>
                          <a:spcPts val="260"/>
                        </a:spcBef>
                      </a:pPr>
                      <a:r>
                        <a:rPr sz="2400" b="1" dirty="0">
                          <a:latin typeface="Times New Roman" panose="02020603050405020304"/>
                          <a:cs typeface="Times New Roman" panose="02020603050405020304"/>
                        </a:rPr>
                        <a:t>(5)</a:t>
                      </a:r>
                      <a:endParaRPr sz="2400">
                        <a:latin typeface="Times New Roman" panose="02020603050405020304"/>
                        <a:cs typeface="Times New Roman" panose="02020603050405020304"/>
                      </a:endParaRPr>
                    </a:p>
                  </a:txBody>
                  <a:tcPr marL="0" marR="0" marT="33019"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gridSpan="2">
                  <a:txBody>
                    <a:bodyPr/>
                    <a:lstStyle/>
                    <a:p>
                      <a:pPr marL="90805">
                        <a:lnSpc>
                          <a:spcPct val="100000"/>
                        </a:lnSpc>
                        <a:spcBef>
                          <a:spcPts val="260"/>
                        </a:spcBef>
                      </a:pPr>
                      <a:r>
                        <a:rPr sz="2400" b="1" spc="15" dirty="0">
                          <a:latin typeface="Times New Roman" panose="02020603050405020304"/>
                          <a:cs typeface="Times New Roman" panose="02020603050405020304"/>
                        </a:rPr>
                        <a:t>Z</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z</a:t>
                      </a:r>
                      <a:endParaRPr sz="2400">
                        <a:latin typeface="Times New Roman" panose="02020603050405020304"/>
                        <a:cs typeface="Times New Roman" panose="02020603050405020304"/>
                      </a:endParaRPr>
                    </a:p>
                  </a:txBody>
                  <a:tcPr marL="0" marR="0" marT="33019"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hMerge="1">
                  <a:tcPr marL="0" marR="0" marT="0" marB="0"/>
                </a:tc>
                <a:tc>
                  <a:txBody>
                    <a:bodyPr/>
                    <a:lstStyle/>
                    <a:p>
                      <a:pPr marL="91440">
                        <a:lnSpc>
                          <a:spcPct val="100000"/>
                        </a:lnSpc>
                        <a:spcBef>
                          <a:spcPts val="260"/>
                        </a:spcBef>
                      </a:pPr>
                      <a:r>
                        <a:rPr sz="2400" b="1" spc="-5" dirty="0">
                          <a:latin typeface="Times New Roman" panose="02020603050405020304"/>
                          <a:cs typeface="Times New Roman" panose="02020603050405020304"/>
                        </a:rPr>
                        <a:t>Z.s=g(Z.i)</a:t>
                      </a:r>
                      <a:endParaRPr sz="2400">
                        <a:latin typeface="Times New Roman" panose="02020603050405020304"/>
                        <a:cs typeface="Times New Roman" panose="02020603050405020304"/>
                      </a:endParaRPr>
                    </a:p>
                  </a:txBody>
                  <a:tcPr marL="0" marR="0" marT="33019"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tr>
            </a:tbl>
          </a:graphicData>
        </a:graphic>
      </p:graphicFrame>
      <p:sp>
        <p:nvSpPr>
          <p:cNvPr id="5" name="object 5"/>
          <p:cNvSpPr txBox="1">
            <a:spLocks noGrp="1"/>
          </p:cNvSpPr>
          <p:nvPr>
            <p:ph type="title"/>
          </p:nvPr>
        </p:nvSpPr>
        <p:spPr>
          <a:xfrm>
            <a:off x="383540" y="245533"/>
            <a:ext cx="7419975" cy="623570"/>
          </a:xfrm>
          <a:prstGeom prst="rect">
            <a:avLst/>
          </a:prstGeom>
        </p:spPr>
        <p:txBody>
          <a:bodyPr vert="horz" wrap="square" lIns="0" tIns="15240" rIns="0" bIns="0" rtlCol="0">
            <a:spAutoFit/>
          </a:bodyPr>
          <a:lstStyle/>
          <a:p>
            <a:pPr marL="12700">
              <a:lnSpc>
                <a:spcPct val="100000"/>
              </a:lnSpc>
              <a:spcBef>
                <a:spcPts val="120"/>
              </a:spcBef>
              <a:tabLst>
                <a:tab pos="1801495" algn="l"/>
              </a:tabLst>
            </a:pPr>
            <a:r>
              <a:rPr sz="3900" spc="40" dirty="0"/>
              <a:t>5.4.3	</a:t>
            </a:r>
            <a:r>
              <a:rPr sz="3900" spc="90" dirty="0"/>
              <a:t>变换继承属性的计算规则</a:t>
            </a:r>
            <a:endParaRPr sz="3900"/>
          </a:p>
        </p:txBody>
      </p:sp>
      <p:sp>
        <p:nvSpPr>
          <p:cNvPr id="6" name="object 6"/>
          <p:cNvSpPr txBox="1"/>
          <p:nvPr/>
        </p:nvSpPr>
        <p:spPr>
          <a:xfrm>
            <a:off x="307340" y="1272400"/>
            <a:ext cx="8227059" cy="1378585"/>
          </a:xfrm>
          <a:prstGeom prst="rect">
            <a:avLst/>
          </a:prstGeom>
        </p:spPr>
        <p:txBody>
          <a:bodyPr vert="horz" wrap="square" lIns="0" tIns="31115" rIns="0" bIns="0" rtlCol="0">
            <a:spAutoFit/>
          </a:bodyPr>
          <a:lstStyle/>
          <a:p>
            <a:pPr marL="355600" marR="5080" indent="-342900">
              <a:lnSpc>
                <a:spcPts val="3250"/>
              </a:lnSpc>
              <a:spcBef>
                <a:spcPts val="2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要想从栈中取得继承属性，</a:t>
            </a:r>
            <a:r>
              <a:rPr sz="4125" b="1" spc="67" baseline="1000" dirty="0">
                <a:solidFill>
                  <a:srgbClr val="0000FF"/>
                </a:solidFill>
                <a:latin typeface="黑体" panose="02010609060101010101" charset="-122"/>
                <a:cs typeface="黑体" panose="02010609060101010101" charset="-122"/>
              </a:rPr>
              <a:t>当且仅当</a:t>
            </a:r>
            <a:r>
              <a:rPr sz="4125" b="1" spc="67" baseline="1000" dirty="0">
                <a:latin typeface="黑体" panose="02010609060101010101" charset="-122"/>
                <a:cs typeface="黑体" panose="02010609060101010101" charset="-122"/>
              </a:rPr>
              <a:t>文法允许属性 </a:t>
            </a:r>
            <a:r>
              <a:rPr sz="2750" b="1" spc="45" dirty="0">
                <a:latin typeface="黑体" panose="02010609060101010101" charset="-122"/>
                <a:cs typeface="黑体" panose="02010609060101010101" charset="-122"/>
              </a:rPr>
              <a:t>值在栈中存放的位置可以预测。</a:t>
            </a:r>
            <a:endParaRPr sz="2750">
              <a:latin typeface="黑体" panose="02010609060101010101" charset="-122"/>
              <a:cs typeface="黑体" panose="02010609060101010101" charset="-122"/>
            </a:endParaRPr>
          </a:p>
          <a:p>
            <a:pPr marL="12700">
              <a:lnSpc>
                <a:spcPct val="100000"/>
              </a:lnSpc>
              <a:spcBef>
                <a:spcPts val="705"/>
              </a:spcBef>
            </a:pPr>
            <a:r>
              <a:rPr sz="2750" b="1" spc="45" dirty="0">
                <a:latin typeface="黑体" panose="02010609060101010101" charset="-122"/>
                <a:cs typeface="黑体" panose="02010609060101010101" charset="-122"/>
              </a:rPr>
              <a:t>例：属性值在栈中的位置不可预测的语法制导定义</a:t>
            </a:r>
            <a:endParaRPr sz="2750">
              <a:latin typeface="黑体" panose="02010609060101010101" charset="-122"/>
              <a:cs typeface="黑体" panose="02010609060101010101" charset="-122"/>
            </a:endParaRPr>
          </a:p>
        </p:txBody>
      </p:sp>
      <p:sp>
        <p:nvSpPr>
          <p:cNvPr id="7" name="object 7"/>
          <p:cNvSpPr txBox="1"/>
          <p:nvPr/>
        </p:nvSpPr>
        <p:spPr>
          <a:xfrm>
            <a:off x="4932362" y="3354623"/>
            <a:ext cx="3870325" cy="1422400"/>
          </a:xfrm>
          <a:prstGeom prst="rect">
            <a:avLst/>
          </a:prstGeom>
          <a:solidFill>
            <a:srgbClr val="99CCFF"/>
          </a:solidFill>
        </p:spPr>
        <p:txBody>
          <a:bodyPr vert="horz" wrap="square" lIns="0" tIns="98425" rIns="0" bIns="0" rtlCol="0">
            <a:spAutoFit/>
          </a:bodyPr>
          <a:lstStyle/>
          <a:p>
            <a:pPr marL="90805">
              <a:lnSpc>
                <a:spcPct val="100000"/>
              </a:lnSpc>
              <a:spcBef>
                <a:spcPts val="775"/>
              </a:spcBef>
            </a:pPr>
            <a:r>
              <a:rPr sz="3525" b="1" spc="75" baseline="1000" dirty="0">
                <a:latin typeface="黑体" panose="02010609060101010101" charset="-122"/>
                <a:cs typeface="黑体" panose="02010609060101010101" charset="-122"/>
              </a:rPr>
              <a:t>当用</a:t>
            </a:r>
            <a:r>
              <a:rPr sz="2400" b="1" spc="-5" dirty="0">
                <a:latin typeface="Times New Roman" panose="02020603050405020304"/>
                <a:cs typeface="Times New Roman" panose="02020603050405020304"/>
              </a:rPr>
              <a:t>Z</a:t>
            </a:r>
            <a:r>
              <a:rPr sz="3525" b="1" i="1" spc="75" baseline="1000" dirty="0">
                <a:latin typeface="Symbol" panose="05050102010706020507"/>
                <a:cs typeface="Symbol" panose="05050102010706020507"/>
              </a:rPr>
              <a:t></a:t>
            </a:r>
            <a:r>
              <a:rPr sz="2400" b="1" spc="-5" dirty="0">
                <a:latin typeface="Times New Roman" panose="02020603050405020304"/>
                <a:cs typeface="Times New Roman" panose="02020603050405020304"/>
              </a:rPr>
              <a:t>z</a:t>
            </a:r>
            <a:r>
              <a:rPr sz="3525" b="1" spc="75" baseline="1000" dirty="0">
                <a:latin typeface="黑体" panose="02010609060101010101" charset="-122"/>
                <a:cs typeface="黑体" panose="02010609060101010101" charset="-122"/>
              </a:rPr>
              <a:t>进行归约时，</a:t>
            </a:r>
            <a:endParaRPr sz="3525" baseline="1000">
              <a:latin typeface="黑体" panose="02010609060101010101" charset="-122"/>
              <a:cs typeface="黑体" panose="02010609060101010101" charset="-122"/>
            </a:endParaRPr>
          </a:p>
          <a:p>
            <a:pPr marL="243205" marR="666750" indent="-152400">
              <a:lnSpc>
                <a:spcPts val="3500"/>
              </a:lnSpc>
              <a:spcBef>
                <a:spcPts val="130"/>
              </a:spcBef>
            </a:pPr>
            <a:r>
              <a:rPr sz="2400" b="1" spc="-5" dirty="0">
                <a:latin typeface="Times New Roman" panose="02020603050405020304"/>
                <a:cs typeface="Times New Roman" panose="02020603050405020304"/>
              </a:rPr>
              <a:t>Z.i</a:t>
            </a:r>
            <a:r>
              <a:rPr sz="2400" b="1" spc="-2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可能</a:t>
            </a:r>
            <a:r>
              <a:rPr sz="3525" b="1" spc="60" baseline="1000" dirty="0">
                <a:latin typeface="黑体" panose="02010609060101010101" charset="-122"/>
                <a:cs typeface="黑体" panose="02010609060101010101" charset="-122"/>
              </a:rPr>
              <a:t>在</a:t>
            </a:r>
            <a:r>
              <a:rPr sz="3525" b="1" spc="-885"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val[top-1]</a:t>
            </a:r>
            <a:r>
              <a:rPr sz="2400" b="1" spc="-10" dirty="0">
                <a:latin typeface="Times New Roman" panose="02020603050405020304"/>
                <a:cs typeface="Times New Roman" panose="02020603050405020304"/>
              </a:rPr>
              <a:t> </a:t>
            </a:r>
            <a:r>
              <a:rPr sz="3525" b="1" spc="60" baseline="1000" dirty="0">
                <a:latin typeface="黑体" panose="02010609060101010101" charset="-122"/>
                <a:cs typeface="黑体" panose="02010609060101010101" charset="-122"/>
              </a:rPr>
              <a:t>处 </a:t>
            </a:r>
            <a:r>
              <a:rPr sz="3525" b="1" spc="75" baseline="1000" dirty="0">
                <a:latin typeface="黑体" panose="02010609060101010101" charset="-122"/>
                <a:cs typeface="黑体" panose="02010609060101010101" charset="-122"/>
              </a:rPr>
              <a:t>也可能</a:t>
            </a:r>
            <a:r>
              <a:rPr sz="3525" b="1" spc="60" baseline="1000" dirty="0">
                <a:latin typeface="黑体" panose="02010609060101010101" charset="-122"/>
                <a:cs typeface="黑体" panose="02010609060101010101" charset="-122"/>
              </a:rPr>
              <a:t>在</a:t>
            </a:r>
            <a:r>
              <a:rPr sz="3525" b="1" spc="-907"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val[top-2]</a:t>
            </a:r>
            <a:r>
              <a:rPr sz="2400" b="1" spc="-25" dirty="0">
                <a:latin typeface="Times New Roman" panose="02020603050405020304"/>
                <a:cs typeface="Times New Roman" panose="02020603050405020304"/>
              </a:rPr>
              <a:t> </a:t>
            </a:r>
            <a:r>
              <a:rPr sz="3525" b="1" spc="60" baseline="1000" dirty="0">
                <a:latin typeface="黑体" panose="02010609060101010101" charset="-122"/>
                <a:cs typeface="黑体" panose="02010609060101010101" charset="-122"/>
              </a:rPr>
              <a:t>处</a:t>
            </a:r>
            <a:endParaRPr sz="3525" baseline="1000">
              <a:latin typeface="黑体" panose="02010609060101010101" charset="-122"/>
              <a:cs typeface="黑体" panose="02010609060101010101"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45533"/>
            <a:ext cx="4612005" cy="623570"/>
          </a:xfrm>
          <a:prstGeom prst="rect">
            <a:avLst/>
          </a:prstGeom>
        </p:spPr>
        <p:txBody>
          <a:bodyPr vert="horz" wrap="square" lIns="0" tIns="15240" rIns="0" bIns="0" rtlCol="0">
            <a:spAutoFit/>
          </a:bodyPr>
          <a:lstStyle/>
          <a:p>
            <a:pPr marL="12700">
              <a:lnSpc>
                <a:spcPct val="100000"/>
              </a:lnSpc>
              <a:spcBef>
                <a:spcPts val="120"/>
              </a:spcBef>
            </a:pPr>
            <a:r>
              <a:rPr sz="3900" spc="90" dirty="0"/>
              <a:t>模拟继承属性的计算</a:t>
            </a:r>
            <a:endParaRPr sz="3900"/>
          </a:p>
        </p:txBody>
      </p:sp>
      <p:sp>
        <p:nvSpPr>
          <p:cNvPr id="5" name="object 5"/>
          <p:cNvSpPr txBox="1"/>
          <p:nvPr/>
        </p:nvSpPr>
        <p:spPr>
          <a:xfrm>
            <a:off x="5371465" y="5167884"/>
            <a:ext cx="3357879" cy="1238250"/>
          </a:xfrm>
          <a:prstGeom prst="rect">
            <a:avLst/>
          </a:prstGeom>
        </p:spPr>
        <p:txBody>
          <a:bodyPr vert="horz" wrap="square" lIns="0" tIns="12700" rIns="0" bIns="0" rtlCol="0">
            <a:spAutoFit/>
          </a:bodyPr>
          <a:lstStyle/>
          <a:p>
            <a:pPr marL="12700">
              <a:lnSpc>
                <a:spcPct val="100000"/>
              </a:lnSpc>
              <a:spcBef>
                <a:spcPts val="100"/>
              </a:spcBef>
              <a:tabLst>
                <a:tab pos="534670" algn="l"/>
                <a:tab pos="845185" algn="l"/>
                <a:tab pos="1315720" algn="l"/>
                <a:tab pos="1807845" algn="l"/>
                <a:tab pos="2914650" algn="l"/>
              </a:tabLst>
            </a:pPr>
            <a:r>
              <a:rPr sz="2000" b="1" dirty="0">
                <a:latin typeface="Times New Roman" panose="02020603050405020304"/>
                <a:cs typeface="Times New Roman" panose="02020603050405020304"/>
              </a:rPr>
              <a:t>b	X	.s	Y	.i</a:t>
            </a:r>
            <a:r>
              <a:rPr sz="2000" b="1" spc="49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M</a:t>
            </a:r>
            <a:r>
              <a:rPr sz="2000" b="1" spc="49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.s	.i</a:t>
            </a:r>
            <a:r>
              <a:rPr sz="2000" b="1" spc="4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Z</a:t>
            </a:r>
            <a:endParaRPr sz="20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marL="2129155">
              <a:lnSpc>
                <a:spcPct val="100000"/>
              </a:lnSpc>
              <a:spcBef>
                <a:spcPts val="1795"/>
              </a:spcBef>
            </a:pPr>
            <a:r>
              <a:rPr sz="2350" b="1" i="1" spc="20" dirty="0">
                <a:latin typeface="Symbol" panose="05050102010706020507"/>
                <a:cs typeface="Symbol" panose="05050102010706020507"/>
              </a:rPr>
              <a:t></a:t>
            </a:r>
            <a:endParaRPr sz="2350">
              <a:latin typeface="Symbol" panose="05050102010706020507"/>
              <a:cs typeface="Symbol" panose="05050102010706020507"/>
            </a:endParaRPr>
          </a:p>
        </p:txBody>
      </p:sp>
      <p:sp>
        <p:nvSpPr>
          <p:cNvPr id="6" name="object 6"/>
          <p:cNvSpPr/>
          <p:nvPr/>
        </p:nvSpPr>
        <p:spPr>
          <a:xfrm>
            <a:off x="7578725" y="5522163"/>
            <a:ext cx="0" cy="609600"/>
          </a:xfrm>
          <a:custGeom>
            <a:avLst/>
            <a:gdLst/>
            <a:ahLst/>
            <a:cxnLst/>
            <a:rect l="l" t="t" r="r" b="b"/>
            <a:pathLst>
              <a:path h="609600">
                <a:moveTo>
                  <a:pt x="0" y="0"/>
                </a:moveTo>
                <a:lnTo>
                  <a:pt x="1" y="609514"/>
                </a:lnTo>
              </a:path>
            </a:pathLst>
          </a:custGeom>
          <a:ln w="9525">
            <a:solidFill>
              <a:srgbClr val="000000"/>
            </a:solidFill>
          </a:ln>
        </p:spPr>
        <p:txBody>
          <a:bodyPr wrap="square" lIns="0" tIns="0" rIns="0" bIns="0" rtlCol="0"/>
          <a:lstStyle/>
          <a:p/>
        </p:txBody>
      </p:sp>
      <p:sp>
        <p:nvSpPr>
          <p:cNvPr id="7" name="object 7"/>
          <p:cNvSpPr/>
          <p:nvPr/>
        </p:nvSpPr>
        <p:spPr>
          <a:xfrm>
            <a:off x="5521325" y="4370859"/>
            <a:ext cx="1447800" cy="880744"/>
          </a:xfrm>
          <a:custGeom>
            <a:avLst/>
            <a:gdLst/>
            <a:ahLst/>
            <a:cxnLst/>
            <a:rect l="l" t="t" r="r" b="b"/>
            <a:pathLst>
              <a:path w="1447800" h="880745">
                <a:moveTo>
                  <a:pt x="1447800" y="0"/>
                </a:moveTo>
                <a:lnTo>
                  <a:pt x="0" y="880408"/>
                </a:lnTo>
              </a:path>
            </a:pathLst>
          </a:custGeom>
          <a:ln w="9525">
            <a:solidFill>
              <a:srgbClr val="000000"/>
            </a:solidFill>
          </a:ln>
        </p:spPr>
        <p:txBody>
          <a:bodyPr wrap="square" lIns="0" tIns="0" rIns="0" bIns="0" rtlCol="0"/>
          <a:lstStyle/>
          <a:p/>
        </p:txBody>
      </p:sp>
      <p:sp>
        <p:nvSpPr>
          <p:cNvPr id="8" name="object 8"/>
          <p:cNvSpPr/>
          <p:nvPr/>
        </p:nvSpPr>
        <p:spPr>
          <a:xfrm>
            <a:off x="6054725" y="4370859"/>
            <a:ext cx="914400" cy="812800"/>
          </a:xfrm>
          <a:custGeom>
            <a:avLst/>
            <a:gdLst/>
            <a:ahLst/>
            <a:cxnLst/>
            <a:rect l="l" t="t" r="r" b="b"/>
            <a:pathLst>
              <a:path w="914400" h="812800">
                <a:moveTo>
                  <a:pt x="914400" y="0"/>
                </a:moveTo>
                <a:lnTo>
                  <a:pt x="0" y="812685"/>
                </a:lnTo>
              </a:path>
            </a:pathLst>
          </a:custGeom>
          <a:ln w="9525">
            <a:solidFill>
              <a:srgbClr val="000000"/>
            </a:solidFill>
          </a:ln>
        </p:spPr>
        <p:txBody>
          <a:bodyPr wrap="square" lIns="0" tIns="0" rIns="0" bIns="0" rtlCol="0"/>
          <a:lstStyle/>
          <a:p/>
        </p:txBody>
      </p:sp>
      <p:sp>
        <p:nvSpPr>
          <p:cNvPr id="9" name="object 9"/>
          <p:cNvSpPr/>
          <p:nvPr/>
        </p:nvSpPr>
        <p:spPr>
          <a:xfrm>
            <a:off x="6740525" y="4370859"/>
            <a:ext cx="228600" cy="812800"/>
          </a:xfrm>
          <a:custGeom>
            <a:avLst/>
            <a:gdLst/>
            <a:ahLst/>
            <a:cxnLst/>
            <a:rect l="l" t="t" r="r" b="b"/>
            <a:pathLst>
              <a:path w="228600" h="812800">
                <a:moveTo>
                  <a:pt x="228600" y="0"/>
                </a:moveTo>
                <a:lnTo>
                  <a:pt x="0" y="812685"/>
                </a:lnTo>
              </a:path>
            </a:pathLst>
          </a:custGeom>
          <a:ln w="9525">
            <a:solidFill>
              <a:srgbClr val="000000"/>
            </a:solidFill>
          </a:ln>
        </p:spPr>
        <p:txBody>
          <a:bodyPr wrap="square" lIns="0" tIns="0" rIns="0" bIns="0" rtlCol="0"/>
          <a:lstStyle/>
          <a:p/>
        </p:txBody>
      </p:sp>
      <p:sp>
        <p:nvSpPr>
          <p:cNvPr id="10" name="object 10"/>
          <p:cNvSpPr/>
          <p:nvPr/>
        </p:nvSpPr>
        <p:spPr>
          <a:xfrm>
            <a:off x="6969125" y="4370859"/>
            <a:ext cx="609600" cy="812800"/>
          </a:xfrm>
          <a:custGeom>
            <a:avLst/>
            <a:gdLst/>
            <a:ahLst/>
            <a:cxnLst/>
            <a:rect l="l" t="t" r="r" b="b"/>
            <a:pathLst>
              <a:path w="609600" h="812800">
                <a:moveTo>
                  <a:pt x="0" y="0"/>
                </a:moveTo>
                <a:lnTo>
                  <a:pt x="609600" y="812685"/>
                </a:lnTo>
              </a:path>
            </a:pathLst>
          </a:custGeom>
          <a:ln w="9525">
            <a:solidFill>
              <a:srgbClr val="000000"/>
            </a:solidFill>
          </a:ln>
        </p:spPr>
        <p:txBody>
          <a:bodyPr wrap="square" lIns="0" tIns="0" rIns="0" bIns="0" rtlCol="0"/>
          <a:lstStyle/>
          <a:p/>
        </p:txBody>
      </p:sp>
      <p:sp>
        <p:nvSpPr>
          <p:cNvPr id="11" name="object 11"/>
          <p:cNvSpPr/>
          <p:nvPr/>
        </p:nvSpPr>
        <p:spPr>
          <a:xfrm>
            <a:off x="6969125" y="4370859"/>
            <a:ext cx="1600200" cy="880744"/>
          </a:xfrm>
          <a:custGeom>
            <a:avLst/>
            <a:gdLst/>
            <a:ahLst/>
            <a:cxnLst/>
            <a:rect l="l" t="t" r="r" b="b"/>
            <a:pathLst>
              <a:path w="1600200" h="880745">
                <a:moveTo>
                  <a:pt x="0" y="0"/>
                </a:moveTo>
                <a:lnTo>
                  <a:pt x="1600200" y="880408"/>
                </a:lnTo>
              </a:path>
            </a:pathLst>
          </a:custGeom>
          <a:ln w="9525">
            <a:solidFill>
              <a:srgbClr val="000000"/>
            </a:solidFill>
          </a:ln>
        </p:spPr>
        <p:txBody>
          <a:bodyPr wrap="square" lIns="0" tIns="0" rIns="0" bIns="0" rtlCol="0"/>
          <a:lstStyle/>
          <a:p/>
        </p:txBody>
      </p:sp>
      <p:sp>
        <p:nvSpPr>
          <p:cNvPr id="12" name="object 12"/>
          <p:cNvSpPr/>
          <p:nvPr/>
        </p:nvSpPr>
        <p:spPr>
          <a:xfrm>
            <a:off x="6279024" y="5489575"/>
            <a:ext cx="851535" cy="208279"/>
          </a:xfrm>
          <a:custGeom>
            <a:avLst/>
            <a:gdLst/>
            <a:ahLst/>
            <a:cxnLst/>
            <a:rect l="l" t="t" r="r" b="b"/>
            <a:pathLst>
              <a:path w="851534" h="208279">
                <a:moveTo>
                  <a:pt x="8600" y="34453"/>
                </a:moveTo>
                <a:lnTo>
                  <a:pt x="0" y="38548"/>
                </a:lnTo>
                <a:lnTo>
                  <a:pt x="8568" y="56546"/>
                </a:lnTo>
                <a:lnTo>
                  <a:pt x="8907" y="57080"/>
                </a:lnTo>
                <a:lnTo>
                  <a:pt x="35217" y="90896"/>
                </a:lnTo>
                <a:lnTo>
                  <a:pt x="73012" y="121780"/>
                </a:lnTo>
                <a:lnTo>
                  <a:pt x="120479" y="148633"/>
                </a:lnTo>
                <a:lnTo>
                  <a:pt x="176343" y="171058"/>
                </a:lnTo>
                <a:lnTo>
                  <a:pt x="239346" y="188607"/>
                </a:lnTo>
                <a:lnTo>
                  <a:pt x="308240" y="200801"/>
                </a:lnTo>
                <a:lnTo>
                  <a:pt x="381762" y="207142"/>
                </a:lnTo>
                <a:lnTo>
                  <a:pt x="419864" y="207961"/>
                </a:lnTo>
                <a:lnTo>
                  <a:pt x="463283" y="206912"/>
                </a:lnTo>
                <a:lnTo>
                  <a:pt x="505468" y="203821"/>
                </a:lnTo>
                <a:lnTo>
                  <a:pt x="546196" y="198791"/>
                </a:lnTo>
                <a:lnTo>
                  <a:pt x="548203" y="198438"/>
                </a:lnTo>
                <a:lnTo>
                  <a:pt x="420069" y="198438"/>
                </a:lnTo>
                <a:lnTo>
                  <a:pt x="382375" y="197637"/>
                </a:lnTo>
                <a:lnTo>
                  <a:pt x="309685" y="191386"/>
                </a:lnTo>
                <a:lnTo>
                  <a:pt x="241670" y="179370"/>
                </a:lnTo>
                <a:lnTo>
                  <a:pt x="179628" y="162118"/>
                </a:lnTo>
                <a:lnTo>
                  <a:pt x="124862" y="140177"/>
                </a:lnTo>
                <a:lnTo>
                  <a:pt x="78676" y="114122"/>
                </a:lnTo>
                <a:lnTo>
                  <a:pt x="42350" y="84585"/>
                </a:lnTo>
                <a:lnTo>
                  <a:pt x="17131" y="52237"/>
                </a:lnTo>
                <a:lnTo>
                  <a:pt x="16714" y="51620"/>
                </a:lnTo>
                <a:lnTo>
                  <a:pt x="8600" y="34453"/>
                </a:lnTo>
                <a:close/>
              </a:path>
              <a:path w="851534" h="208279">
                <a:moveTo>
                  <a:pt x="805426" y="76229"/>
                </a:moveTo>
                <a:lnTo>
                  <a:pt x="767759" y="109608"/>
                </a:lnTo>
                <a:lnTo>
                  <a:pt x="716832" y="139322"/>
                </a:lnTo>
                <a:lnTo>
                  <a:pt x="654870" y="163926"/>
                </a:lnTo>
                <a:lnTo>
                  <a:pt x="583606" y="182542"/>
                </a:lnTo>
                <a:lnTo>
                  <a:pt x="545028" y="189338"/>
                </a:lnTo>
                <a:lnTo>
                  <a:pt x="504771" y="194322"/>
                </a:lnTo>
                <a:lnTo>
                  <a:pt x="463052" y="197389"/>
                </a:lnTo>
                <a:lnTo>
                  <a:pt x="420069" y="198438"/>
                </a:lnTo>
                <a:lnTo>
                  <a:pt x="548203" y="198438"/>
                </a:lnTo>
                <a:lnTo>
                  <a:pt x="622443" y="183315"/>
                </a:lnTo>
                <a:lnTo>
                  <a:pt x="690345" y="161282"/>
                </a:lnTo>
                <a:lnTo>
                  <a:pt x="748239" y="133466"/>
                </a:lnTo>
                <a:lnTo>
                  <a:pt x="794457" y="100594"/>
                </a:lnTo>
                <a:lnTo>
                  <a:pt x="815887" y="76855"/>
                </a:lnTo>
                <a:lnTo>
                  <a:pt x="805092" y="76855"/>
                </a:lnTo>
                <a:lnTo>
                  <a:pt x="805426" y="76229"/>
                </a:lnTo>
                <a:close/>
              </a:path>
              <a:path w="851534" h="208279">
                <a:moveTo>
                  <a:pt x="848160" y="57080"/>
                </a:moveTo>
                <a:lnTo>
                  <a:pt x="815644" y="57080"/>
                </a:lnTo>
                <a:lnTo>
                  <a:pt x="824047" y="61563"/>
                </a:lnTo>
                <a:lnTo>
                  <a:pt x="818303" y="72327"/>
                </a:lnTo>
                <a:lnTo>
                  <a:pt x="850907" y="84778"/>
                </a:lnTo>
                <a:lnTo>
                  <a:pt x="848160" y="57080"/>
                </a:lnTo>
                <a:close/>
              </a:path>
              <a:path w="851534" h="208279">
                <a:moveTo>
                  <a:pt x="805929" y="75726"/>
                </a:moveTo>
                <a:lnTo>
                  <a:pt x="805426" y="76229"/>
                </a:lnTo>
                <a:lnTo>
                  <a:pt x="805092" y="76855"/>
                </a:lnTo>
                <a:lnTo>
                  <a:pt x="805929" y="75726"/>
                </a:lnTo>
                <a:close/>
              </a:path>
              <a:path w="851534" h="208279">
                <a:moveTo>
                  <a:pt x="816490" y="75726"/>
                </a:moveTo>
                <a:lnTo>
                  <a:pt x="805929" y="75726"/>
                </a:lnTo>
                <a:lnTo>
                  <a:pt x="805092" y="76855"/>
                </a:lnTo>
                <a:lnTo>
                  <a:pt x="815887" y="76855"/>
                </a:lnTo>
                <a:lnTo>
                  <a:pt x="816490" y="75726"/>
                </a:lnTo>
                <a:close/>
              </a:path>
              <a:path w="851534" h="208279">
                <a:moveTo>
                  <a:pt x="809336" y="68902"/>
                </a:moveTo>
                <a:lnTo>
                  <a:pt x="805426" y="76229"/>
                </a:lnTo>
                <a:lnTo>
                  <a:pt x="805929" y="75726"/>
                </a:lnTo>
                <a:lnTo>
                  <a:pt x="816490" y="75726"/>
                </a:lnTo>
                <a:lnTo>
                  <a:pt x="818303" y="72327"/>
                </a:lnTo>
                <a:lnTo>
                  <a:pt x="809336" y="68902"/>
                </a:lnTo>
                <a:close/>
              </a:path>
              <a:path w="851534" h="208279">
                <a:moveTo>
                  <a:pt x="815644" y="57080"/>
                </a:moveTo>
                <a:lnTo>
                  <a:pt x="809336" y="68902"/>
                </a:lnTo>
                <a:lnTo>
                  <a:pt x="818303" y="72327"/>
                </a:lnTo>
                <a:lnTo>
                  <a:pt x="824047" y="61563"/>
                </a:lnTo>
                <a:lnTo>
                  <a:pt x="815644" y="57080"/>
                </a:lnTo>
                <a:close/>
              </a:path>
              <a:path w="851534" h="208279">
                <a:moveTo>
                  <a:pt x="842500" y="0"/>
                </a:moveTo>
                <a:lnTo>
                  <a:pt x="779722" y="57593"/>
                </a:lnTo>
                <a:lnTo>
                  <a:pt x="809336" y="68902"/>
                </a:lnTo>
                <a:lnTo>
                  <a:pt x="815644" y="57080"/>
                </a:lnTo>
                <a:lnTo>
                  <a:pt x="848160" y="57080"/>
                </a:lnTo>
                <a:lnTo>
                  <a:pt x="842500" y="0"/>
                </a:lnTo>
                <a:close/>
              </a:path>
              <a:path w="851534" h="208279">
                <a:moveTo>
                  <a:pt x="16714" y="51620"/>
                </a:moveTo>
                <a:lnTo>
                  <a:pt x="17067" y="52237"/>
                </a:lnTo>
                <a:lnTo>
                  <a:pt x="16915" y="51917"/>
                </a:lnTo>
                <a:lnTo>
                  <a:pt x="16714" y="51620"/>
                </a:lnTo>
                <a:close/>
              </a:path>
              <a:path w="851534" h="208279">
                <a:moveTo>
                  <a:pt x="16915" y="51917"/>
                </a:moveTo>
                <a:lnTo>
                  <a:pt x="17067" y="52237"/>
                </a:lnTo>
                <a:lnTo>
                  <a:pt x="16915" y="51917"/>
                </a:lnTo>
                <a:close/>
              </a:path>
              <a:path w="851534" h="208279">
                <a:moveTo>
                  <a:pt x="16773" y="51620"/>
                </a:moveTo>
                <a:lnTo>
                  <a:pt x="16915" y="51917"/>
                </a:lnTo>
                <a:lnTo>
                  <a:pt x="16773" y="51620"/>
                </a:lnTo>
                <a:close/>
              </a:path>
            </a:pathLst>
          </a:custGeom>
          <a:solidFill>
            <a:srgbClr val="0000FF"/>
          </a:solidFill>
        </p:spPr>
        <p:txBody>
          <a:bodyPr wrap="square" lIns="0" tIns="0" rIns="0" bIns="0" rtlCol="0"/>
          <a:lstStyle/>
          <a:p/>
        </p:txBody>
      </p:sp>
      <p:sp>
        <p:nvSpPr>
          <p:cNvPr id="13" name="object 13"/>
          <p:cNvSpPr/>
          <p:nvPr/>
        </p:nvSpPr>
        <p:spPr>
          <a:xfrm>
            <a:off x="7878967" y="5464175"/>
            <a:ext cx="556895" cy="208279"/>
          </a:xfrm>
          <a:custGeom>
            <a:avLst/>
            <a:gdLst/>
            <a:ahLst/>
            <a:cxnLst/>
            <a:rect l="l" t="t" r="r" b="b"/>
            <a:pathLst>
              <a:path w="556895" h="208279">
                <a:moveTo>
                  <a:pt x="9116" y="35119"/>
                </a:moveTo>
                <a:lnTo>
                  <a:pt x="0" y="37881"/>
                </a:lnTo>
                <a:lnTo>
                  <a:pt x="5387" y="55665"/>
                </a:lnTo>
                <a:lnTo>
                  <a:pt x="12918" y="73266"/>
                </a:lnTo>
                <a:lnTo>
                  <a:pt x="33574" y="106029"/>
                </a:lnTo>
                <a:lnTo>
                  <a:pt x="60946" y="135101"/>
                </a:lnTo>
                <a:lnTo>
                  <a:pt x="94164" y="159988"/>
                </a:lnTo>
                <a:lnTo>
                  <a:pt x="132389" y="180209"/>
                </a:lnTo>
                <a:lnTo>
                  <a:pt x="174914" y="195305"/>
                </a:lnTo>
                <a:lnTo>
                  <a:pt x="220576" y="204695"/>
                </a:lnTo>
                <a:lnTo>
                  <a:pt x="268913" y="207959"/>
                </a:lnTo>
                <a:lnTo>
                  <a:pt x="296745" y="206909"/>
                </a:lnTo>
                <a:lnTo>
                  <a:pt x="323806" y="203802"/>
                </a:lnTo>
                <a:lnTo>
                  <a:pt x="349938" y="198740"/>
                </a:lnTo>
                <a:lnTo>
                  <a:pt x="351025" y="198440"/>
                </a:lnTo>
                <a:lnTo>
                  <a:pt x="269232" y="198440"/>
                </a:lnTo>
                <a:lnTo>
                  <a:pt x="245436" y="197651"/>
                </a:lnTo>
                <a:lnTo>
                  <a:pt x="199551" y="191464"/>
                </a:lnTo>
                <a:lnTo>
                  <a:pt x="156622" y="179560"/>
                </a:lnTo>
                <a:lnTo>
                  <a:pt x="117467" y="162464"/>
                </a:lnTo>
                <a:lnTo>
                  <a:pt x="82892" y="140712"/>
                </a:lnTo>
                <a:lnTo>
                  <a:pt x="53695" y="114846"/>
                </a:lnTo>
                <a:lnTo>
                  <a:pt x="21670" y="69505"/>
                </a:lnTo>
                <a:lnTo>
                  <a:pt x="14503" y="52904"/>
                </a:lnTo>
                <a:lnTo>
                  <a:pt x="9116" y="35119"/>
                </a:lnTo>
                <a:close/>
              </a:path>
              <a:path w="556895" h="208279">
                <a:moveTo>
                  <a:pt x="512480" y="77056"/>
                </a:moveTo>
                <a:lnTo>
                  <a:pt x="488650" y="110263"/>
                </a:lnTo>
                <a:lnTo>
                  <a:pt x="456505" y="139760"/>
                </a:lnTo>
                <a:lnTo>
                  <a:pt x="417419" y="164169"/>
                </a:lnTo>
                <a:lnTo>
                  <a:pt x="372463" y="182642"/>
                </a:lnTo>
                <a:lnTo>
                  <a:pt x="322715" y="194340"/>
                </a:lnTo>
                <a:lnTo>
                  <a:pt x="269232" y="198440"/>
                </a:lnTo>
                <a:lnTo>
                  <a:pt x="351025" y="198440"/>
                </a:lnTo>
                <a:lnTo>
                  <a:pt x="398866" y="183151"/>
                </a:lnTo>
                <a:lnTo>
                  <a:pt x="442450" y="160947"/>
                </a:lnTo>
                <a:lnTo>
                  <a:pt x="479600" y="132918"/>
                </a:lnTo>
                <a:lnTo>
                  <a:pt x="509215" y="99843"/>
                </a:lnTo>
                <a:lnTo>
                  <a:pt x="522294" y="77641"/>
                </a:lnTo>
                <a:lnTo>
                  <a:pt x="512292" y="77641"/>
                </a:lnTo>
                <a:lnTo>
                  <a:pt x="512480" y="77056"/>
                </a:lnTo>
                <a:close/>
              </a:path>
              <a:path w="556895" h="208279">
                <a:moveTo>
                  <a:pt x="551208" y="60121"/>
                </a:moveTo>
                <a:lnTo>
                  <a:pt x="517914" y="60121"/>
                </a:lnTo>
                <a:lnTo>
                  <a:pt x="526983" y="63032"/>
                </a:lnTo>
                <a:lnTo>
                  <a:pt x="523187" y="74859"/>
                </a:lnTo>
                <a:lnTo>
                  <a:pt x="556294" y="83197"/>
                </a:lnTo>
                <a:lnTo>
                  <a:pt x="551208" y="60121"/>
                </a:lnTo>
                <a:close/>
              </a:path>
              <a:path w="556895" h="208279">
                <a:moveTo>
                  <a:pt x="512810" y="76536"/>
                </a:moveTo>
                <a:lnTo>
                  <a:pt x="512480" y="77056"/>
                </a:lnTo>
                <a:lnTo>
                  <a:pt x="512292" y="77641"/>
                </a:lnTo>
                <a:lnTo>
                  <a:pt x="512810" y="76536"/>
                </a:lnTo>
                <a:close/>
              </a:path>
              <a:path w="556895" h="208279">
                <a:moveTo>
                  <a:pt x="522649" y="76536"/>
                </a:moveTo>
                <a:lnTo>
                  <a:pt x="512810" y="76536"/>
                </a:lnTo>
                <a:lnTo>
                  <a:pt x="512292" y="77641"/>
                </a:lnTo>
                <a:lnTo>
                  <a:pt x="522294" y="77641"/>
                </a:lnTo>
                <a:lnTo>
                  <a:pt x="522649" y="76536"/>
                </a:lnTo>
                <a:close/>
              </a:path>
              <a:path w="556895" h="208279">
                <a:moveTo>
                  <a:pt x="513933" y="72528"/>
                </a:moveTo>
                <a:lnTo>
                  <a:pt x="512480" y="77056"/>
                </a:lnTo>
                <a:lnTo>
                  <a:pt x="512810" y="76536"/>
                </a:lnTo>
                <a:lnTo>
                  <a:pt x="522649" y="76536"/>
                </a:lnTo>
                <a:lnTo>
                  <a:pt x="523187" y="74859"/>
                </a:lnTo>
                <a:lnTo>
                  <a:pt x="513933" y="72528"/>
                </a:lnTo>
                <a:close/>
              </a:path>
              <a:path w="556895" h="208279">
                <a:moveTo>
                  <a:pt x="517914" y="60121"/>
                </a:moveTo>
                <a:lnTo>
                  <a:pt x="513933" y="72528"/>
                </a:lnTo>
                <a:lnTo>
                  <a:pt x="523187" y="74859"/>
                </a:lnTo>
                <a:lnTo>
                  <a:pt x="526983" y="63032"/>
                </a:lnTo>
                <a:lnTo>
                  <a:pt x="517914" y="60121"/>
                </a:lnTo>
                <a:close/>
              </a:path>
              <a:path w="556895" h="208279">
                <a:moveTo>
                  <a:pt x="537958" y="0"/>
                </a:moveTo>
                <a:lnTo>
                  <a:pt x="482400" y="64587"/>
                </a:lnTo>
                <a:lnTo>
                  <a:pt x="513933" y="72528"/>
                </a:lnTo>
                <a:lnTo>
                  <a:pt x="517914" y="60121"/>
                </a:lnTo>
                <a:lnTo>
                  <a:pt x="551208" y="60121"/>
                </a:lnTo>
                <a:lnTo>
                  <a:pt x="537958" y="0"/>
                </a:lnTo>
                <a:close/>
              </a:path>
            </a:pathLst>
          </a:custGeom>
          <a:solidFill>
            <a:srgbClr val="0000FF"/>
          </a:solidFill>
        </p:spPr>
        <p:txBody>
          <a:bodyPr wrap="square" lIns="0" tIns="0" rIns="0" bIns="0" rtlCol="0"/>
          <a:lstStyle/>
          <a:p/>
        </p:txBody>
      </p:sp>
      <p:sp>
        <p:nvSpPr>
          <p:cNvPr id="14" name="object 14"/>
          <p:cNvSpPr/>
          <p:nvPr/>
        </p:nvSpPr>
        <p:spPr>
          <a:xfrm>
            <a:off x="7193224" y="5027613"/>
            <a:ext cx="629920" cy="208279"/>
          </a:xfrm>
          <a:custGeom>
            <a:avLst/>
            <a:gdLst/>
            <a:ahLst/>
            <a:cxnLst/>
            <a:rect l="l" t="t" r="r" b="b"/>
            <a:pathLst>
              <a:path w="629920" h="208279">
                <a:moveTo>
                  <a:pt x="587627" y="136274"/>
                </a:moveTo>
                <a:lnTo>
                  <a:pt x="556540" y="145152"/>
                </a:lnTo>
                <a:lnTo>
                  <a:pt x="614100" y="207961"/>
                </a:lnTo>
                <a:lnTo>
                  <a:pt x="625244" y="148563"/>
                </a:lnTo>
                <a:lnTo>
                  <a:pt x="592199" y="148563"/>
                </a:lnTo>
                <a:lnTo>
                  <a:pt x="587627" y="136274"/>
                </a:lnTo>
                <a:close/>
              </a:path>
              <a:path w="629920" h="208279">
                <a:moveTo>
                  <a:pt x="306664" y="0"/>
                </a:moveTo>
                <a:lnTo>
                  <a:pt x="251590" y="3249"/>
                </a:lnTo>
                <a:lnTo>
                  <a:pt x="199431" y="12635"/>
                </a:lnTo>
                <a:lnTo>
                  <a:pt x="151105" y="27652"/>
                </a:lnTo>
                <a:lnTo>
                  <a:pt x="107537" y="47815"/>
                </a:lnTo>
                <a:lnTo>
                  <a:pt x="69651" y="72647"/>
                </a:lnTo>
                <a:lnTo>
                  <a:pt x="38402" y="101687"/>
                </a:lnTo>
                <a:lnTo>
                  <a:pt x="14781" y="134475"/>
                </a:lnTo>
                <a:lnTo>
                  <a:pt x="0" y="169901"/>
                </a:lnTo>
                <a:lnTo>
                  <a:pt x="9000" y="173018"/>
                </a:lnTo>
                <a:lnTo>
                  <a:pt x="15158" y="155234"/>
                </a:lnTo>
                <a:lnTo>
                  <a:pt x="23331" y="138673"/>
                </a:lnTo>
                <a:lnTo>
                  <a:pt x="45817" y="107665"/>
                </a:lnTo>
                <a:lnTo>
                  <a:pt x="75810" y="79913"/>
                </a:lnTo>
                <a:lnTo>
                  <a:pt x="112441" y="55980"/>
                </a:lnTo>
                <a:lnTo>
                  <a:pt x="154805" y="36431"/>
                </a:lnTo>
                <a:lnTo>
                  <a:pt x="201969" y="21816"/>
                </a:lnTo>
                <a:lnTo>
                  <a:pt x="252994" y="12670"/>
                </a:lnTo>
                <a:lnTo>
                  <a:pt x="306943" y="9521"/>
                </a:lnTo>
                <a:lnTo>
                  <a:pt x="400305" y="9521"/>
                </a:lnTo>
                <a:lnTo>
                  <a:pt x="398980" y="9201"/>
                </a:lnTo>
                <a:lnTo>
                  <a:pt x="369211" y="4150"/>
                </a:lnTo>
                <a:lnTo>
                  <a:pt x="338381" y="1050"/>
                </a:lnTo>
                <a:lnTo>
                  <a:pt x="306664" y="0"/>
                </a:lnTo>
                <a:close/>
              </a:path>
              <a:path w="629920" h="208279">
                <a:moveTo>
                  <a:pt x="596813" y="133650"/>
                </a:moveTo>
                <a:lnTo>
                  <a:pt x="587627" y="136274"/>
                </a:lnTo>
                <a:lnTo>
                  <a:pt x="592199" y="148563"/>
                </a:lnTo>
                <a:lnTo>
                  <a:pt x="601126" y="145241"/>
                </a:lnTo>
                <a:lnTo>
                  <a:pt x="596813" y="133650"/>
                </a:lnTo>
                <a:close/>
              </a:path>
              <a:path w="629920" h="208279">
                <a:moveTo>
                  <a:pt x="629810" y="124227"/>
                </a:moveTo>
                <a:lnTo>
                  <a:pt x="596813" y="133650"/>
                </a:lnTo>
                <a:lnTo>
                  <a:pt x="601126" y="145241"/>
                </a:lnTo>
                <a:lnTo>
                  <a:pt x="592199" y="148563"/>
                </a:lnTo>
                <a:lnTo>
                  <a:pt x="625244" y="148563"/>
                </a:lnTo>
                <a:lnTo>
                  <a:pt x="629810" y="124227"/>
                </a:lnTo>
                <a:close/>
              </a:path>
              <a:path w="629920" h="208279">
                <a:moveTo>
                  <a:pt x="585716" y="131138"/>
                </a:moveTo>
                <a:lnTo>
                  <a:pt x="587627" y="136274"/>
                </a:lnTo>
                <a:lnTo>
                  <a:pt x="596813" y="133650"/>
                </a:lnTo>
                <a:lnTo>
                  <a:pt x="596075" y="131668"/>
                </a:lnTo>
                <a:lnTo>
                  <a:pt x="586101" y="131668"/>
                </a:lnTo>
                <a:lnTo>
                  <a:pt x="585716" y="131138"/>
                </a:lnTo>
                <a:close/>
              </a:path>
              <a:path w="629920" h="208279">
                <a:moveTo>
                  <a:pt x="585487" y="130524"/>
                </a:moveTo>
                <a:lnTo>
                  <a:pt x="585716" y="131138"/>
                </a:lnTo>
                <a:lnTo>
                  <a:pt x="586101" y="131668"/>
                </a:lnTo>
                <a:lnTo>
                  <a:pt x="585487" y="130524"/>
                </a:lnTo>
                <a:close/>
              </a:path>
              <a:path w="629920" h="208279">
                <a:moveTo>
                  <a:pt x="595649" y="130524"/>
                </a:moveTo>
                <a:lnTo>
                  <a:pt x="585487" y="130524"/>
                </a:lnTo>
                <a:lnTo>
                  <a:pt x="586101" y="131668"/>
                </a:lnTo>
                <a:lnTo>
                  <a:pt x="596075" y="131668"/>
                </a:lnTo>
                <a:lnTo>
                  <a:pt x="595649" y="130524"/>
                </a:lnTo>
                <a:close/>
              </a:path>
              <a:path w="629920" h="208279">
                <a:moveTo>
                  <a:pt x="400305" y="9521"/>
                </a:moveTo>
                <a:lnTo>
                  <a:pt x="306943" y="9521"/>
                </a:lnTo>
                <a:lnTo>
                  <a:pt x="338063" y="10570"/>
                </a:lnTo>
                <a:lnTo>
                  <a:pt x="368255" y="13627"/>
                </a:lnTo>
                <a:lnTo>
                  <a:pt x="425295" y="25358"/>
                </a:lnTo>
                <a:lnTo>
                  <a:pt x="476839" y="43882"/>
                </a:lnTo>
                <a:lnTo>
                  <a:pt x="521639" y="68356"/>
                </a:lnTo>
                <a:lnTo>
                  <a:pt x="558463" y="97914"/>
                </a:lnTo>
                <a:lnTo>
                  <a:pt x="585716" y="131138"/>
                </a:lnTo>
                <a:lnTo>
                  <a:pt x="585487" y="130524"/>
                </a:lnTo>
                <a:lnTo>
                  <a:pt x="595649" y="130524"/>
                </a:lnTo>
                <a:lnTo>
                  <a:pt x="594262" y="126795"/>
                </a:lnTo>
                <a:lnTo>
                  <a:pt x="564772" y="90779"/>
                </a:lnTo>
                <a:lnTo>
                  <a:pt x="526547" y="60192"/>
                </a:lnTo>
                <a:lnTo>
                  <a:pt x="480388" y="35043"/>
                </a:lnTo>
                <a:lnTo>
                  <a:pt x="427535" y="16099"/>
                </a:lnTo>
                <a:lnTo>
                  <a:pt x="400305" y="9521"/>
                </a:lnTo>
                <a:close/>
              </a:path>
            </a:pathLst>
          </a:custGeom>
          <a:solidFill>
            <a:srgbClr val="0000FF"/>
          </a:solidFill>
        </p:spPr>
        <p:txBody>
          <a:bodyPr wrap="square" lIns="0" tIns="0" rIns="0" bIns="0" rtlCol="0"/>
          <a:lstStyle/>
          <a:p/>
        </p:txBody>
      </p:sp>
      <p:graphicFrame>
        <p:nvGraphicFramePr>
          <p:cNvPr id="15" name="object 15"/>
          <p:cNvGraphicFramePr>
            <a:graphicFrameLocks noGrp="1"/>
          </p:cNvGraphicFramePr>
          <p:nvPr/>
        </p:nvGraphicFramePr>
        <p:xfrm>
          <a:off x="372247" y="2335212"/>
          <a:ext cx="4768215" cy="3594735"/>
        </p:xfrm>
        <a:graphic>
          <a:graphicData uri="http://schemas.openxmlformats.org/drawingml/2006/table">
            <a:tbl>
              <a:tblPr firstRow="1" bandRow="1">
                <a:tableStyleId>{2D5ABB26-0587-4C30-8999-92F81FD0307C}</a:tableStyleId>
              </a:tblPr>
              <a:tblGrid>
                <a:gridCol w="765175"/>
                <a:gridCol w="2160270"/>
                <a:gridCol w="1800225"/>
              </a:tblGrid>
              <a:tr h="457160">
                <a:tc>
                  <a:txBody>
                    <a:bodyPr/>
                    <a:lstStyle/>
                    <a:p>
                      <a:pPr>
                        <a:lnSpc>
                          <a:spcPct val="100000"/>
                        </a:lnSpc>
                      </a:pPr>
                      <a:endParaRPr sz="2400">
                        <a:latin typeface="Times New Roman" panose="02020603050405020304"/>
                        <a:cs typeface="Times New Roman" panose="02020603050405020304"/>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0805">
                        <a:lnSpc>
                          <a:spcPct val="100000"/>
                        </a:lnSpc>
                        <a:spcBef>
                          <a:spcPts val="285"/>
                        </a:spcBef>
                      </a:pPr>
                      <a:r>
                        <a:rPr sz="2350" b="1" spc="50" dirty="0">
                          <a:latin typeface="黑体" panose="02010609060101010101" charset="-122"/>
                          <a:cs typeface="黑体" panose="02010609060101010101" charset="-122"/>
                        </a:rPr>
                        <a:t>产生式</a:t>
                      </a:r>
                      <a:endParaRPr sz="2350">
                        <a:latin typeface="黑体" panose="02010609060101010101" charset="-122"/>
                        <a:cs typeface="黑体" panose="02010609060101010101" charset="-122"/>
                      </a:endParaRPr>
                    </a:p>
                  </a:txBody>
                  <a:tcPr marL="0" marR="0" marT="36195" marB="0">
                    <a:lnL w="1905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1440">
                        <a:lnSpc>
                          <a:spcPct val="100000"/>
                        </a:lnSpc>
                        <a:spcBef>
                          <a:spcPts val="285"/>
                        </a:spcBef>
                      </a:pPr>
                      <a:r>
                        <a:rPr sz="2350" b="1" spc="50" dirty="0">
                          <a:latin typeface="黑体" panose="02010609060101010101" charset="-122"/>
                          <a:cs typeface="黑体" panose="02010609060101010101" charset="-122"/>
                        </a:rPr>
                        <a:t>语义规则</a:t>
                      </a:r>
                      <a:endParaRPr sz="2350">
                        <a:latin typeface="黑体" panose="02010609060101010101" charset="-122"/>
                        <a:cs typeface="黑体" panose="02010609060101010101" charset="-122"/>
                      </a:endParaRPr>
                    </a:p>
                  </a:txBody>
                  <a:tcPr marL="0" marR="0" marT="3619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tr>
              <a:tr h="457160">
                <a:tc>
                  <a:txBody>
                    <a:bodyPr/>
                    <a:lstStyle/>
                    <a:p>
                      <a:pPr marL="90805">
                        <a:lnSpc>
                          <a:spcPct val="100000"/>
                        </a:lnSpc>
                        <a:spcBef>
                          <a:spcPts val="265"/>
                        </a:spcBef>
                      </a:pPr>
                      <a:r>
                        <a:rPr sz="2400" b="1" dirty="0">
                          <a:latin typeface="Times New Roman" panose="02020603050405020304"/>
                          <a:cs typeface="Times New Roman" panose="02020603050405020304"/>
                        </a:rPr>
                        <a:t>(1)</a:t>
                      </a:r>
                      <a:endParaRPr sz="2400">
                        <a:latin typeface="Times New Roman" panose="02020603050405020304"/>
                        <a:cs typeface="Times New Roman" panose="02020603050405020304"/>
                      </a:endParaRPr>
                    </a:p>
                  </a:txBody>
                  <a:tcPr marL="0" marR="0" marT="3365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65"/>
                        </a:spcBef>
                      </a:pPr>
                      <a:r>
                        <a:rPr sz="2400" b="1" spc="10" dirty="0">
                          <a:latin typeface="Times New Roman" panose="02020603050405020304"/>
                          <a:cs typeface="Times New Roman" panose="02020603050405020304"/>
                        </a:rPr>
                        <a:t>A</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aXZ</a:t>
                      </a:r>
                      <a:endParaRPr sz="2400">
                        <a:latin typeface="Times New Roman" panose="02020603050405020304"/>
                        <a:cs typeface="Times New Roman" panose="02020603050405020304"/>
                      </a:endParaRPr>
                    </a:p>
                  </a:txBody>
                  <a:tcPr marL="0" marR="0" marT="336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a:lnSpc>
                          <a:spcPct val="100000"/>
                        </a:lnSpc>
                        <a:spcBef>
                          <a:spcPts val="265"/>
                        </a:spcBef>
                      </a:pPr>
                      <a:r>
                        <a:rPr sz="2400" b="1" spc="-5" dirty="0">
                          <a:latin typeface="Times New Roman" panose="02020603050405020304"/>
                          <a:cs typeface="Times New Roman" panose="02020603050405020304"/>
                        </a:rPr>
                        <a:t>Z.i=X.s</a:t>
                      </a:r>
                      <a:endParaRPr sz="2400">
                        <a:latin typeface="Times New Roman" panose="02020603050405020304"/>
                        <a:cs typeface="Times New Roman" panose="02020603050405020304"/>
                      </a:endParaRPr>
                    </a:p>
                  </a:txBody>
                  <a:tcPr marL="0" marR="0" marT="3365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822920">
                <a:tc>
                  <a:txBody>
                    <a:bodyPr/>
                    <a:lstStyle/>
                    <a:p>
                      <a:pPr marL="90805">
                        <a:lnSpc>
                          <a:spcPct val="100000"/>
                        </a:lnSpc>
                        <a:spcBef>
                          <a:spcPts val="265"/>
                        </a:spcBef>
                      </a:pP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a:txBody>
                  <a:tcPr marL="0" marR="0" marT="3365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65"/>
                        </a:spcBef>
                      </a:pPr>
                      <a:r>
                        <a:rPr sz="2400" b="1" spc="5" dirty="0">
                          <a:latin typeface="Times New Roman" panose="02020603050405020304"/>
                          <a:cs typeface="Times New Roman" panose="02020603050405020304"/>
                        </a:rPr>
                        <a:t>A</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bXYMZ</a:t>
                      </a:r>
                      <a:endParaRPr sz="2400">
                        <a:latin typeface="Times New Roman" panose="02020603050405020304"/>
                        <a:cs typeface="Times New Roman" panose="02020603050405020304"/>
                      </a:endParaRPr>
                    </a:p>
                  </a:txBody>
                  <a:tcPr marL="0" marR="0" marT="336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marR="562610">
                        <a:lnSpc>
                          <a:spcPct val="100000"/>
                        </a:lnSpc>
                        <a:spcBef>
                          <a:spcPts val="265"/>
                        </a:spcBef>
                      </a:pPr>
                      <a:r>
                        <a:rPr sz="2400" b="1" spc="-5" dirty="0">
                          <a:latin typeface="Times New Roman" panose="02020603050405020304"/>
                          <a:cs typeface="Times New Roman" panose="02020603050405020304"/>
                        </a:rPr>
                        <a:t>M</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2400" b="1" spc="-10" dirty="0">
                          <a:latin typeface="Times New Roman" panose="02020603050405020304"/>
                          <a:cs typeface="Times New Roman" panose="02020603050405020304"/>
                        </a:rPr>
                        <a:t>=</a:t>
                      </a:r>
                      <a:r>
                        <a:rPr sz="2400" b="1" dirty="0">
                          <a:latin typeface="Times New Roman" panose="02020603050405020304"/>
                          <a:cs typeface="Times New Roman" panose="02020603050405020304"/>
                        </a:rPr>
                        <a:t>X.s;  </a:t>
                      </a:r>
                      <a:r>
                        <a:rPr sz="2400" b="1" spc="-5" dirty="0">
                          <a:latin typeface="Times New Roman" panose="02020603050405020304"/>
                          <a:cs typeface="Times New Roman" panose="02020603050405020304"/>
                        </a:rPr>
                        <a:t>Z.i=M.s</a:t>
                      </a:r>
                      <a:endParaRPr sz="2400">
                        <a:latin typeface="Times New Roman" panose="02020603050405020304"/>
                        <a:cs typeface="Times New Roman" panose="02020603050405020304"/>
                      </a:endParaRPr>
                    </a:p>
                  </a:txBody>
                  <a:tcPr marL="0" marR="0" marT="3365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7C80"/>
                    </a:solidFill>
                  </a:tcPr>
                </a:tc>
              </a:tr>
              <a:tr h="457160">
                <a:tc>
                  <a:txBody>
                    <a:bodyPr/>
                    <a:lstStyle/>
                    <a:p>
                      <a:pPr marL="90805">
                        <a:lnSpc>
                          <a:spcPct val="100000"/>
                        </a:lnSpc>
                        <a:spcBef>
                          <a:spcPts val="265"/>
                        </a:spcBef>
                      </a:pPr>
                      <a:r>
                        <a:rPr sz="2400" b="1" dirty="0">
                          <a:latin typeface="Times New Roman" panose="02020603050405020304"/>
                          <a:cs typeface="Times New Roman" panose="02020603050405020304"/>
                        </a:rPr>
                        <a:t>(3)</a:t>
                      </a:r>
                      <a:endParaRPr sz="2400">
                        <a:latin typeface="Times New Roman" panose="02020603050405020304"/>
                        <a:cs typeface="Times New Roman" panose="02020603050405020304"/>
                      </a:endParaRPr>
                    </a:p>
                  </a:txBody>
                  <a:tcPr marL="0" marR="0" marT="3365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65"/>
                        </a:spcBef>
                      </a:pPr>
                      <a:r>
                        <a:rPr sz="2400" b="1" spc="15" dirty="0">
                          <a:latin typeface="Times New Roman" panose="02020603050405020304"/>
                          <a:cs typeface="Times New Roman" panose="02020603050405020304"/>
                        </a:rPr>
                        <a:t>X</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x</a:t>
                      </a:r>
                      <a:endParaRPr sz="2400">
                        <a:latin typeface="Times New Roman" panose="02020603050405020304"/>
                        <a:cs typeface="Times New Roman" panose="02020603050405020304"/>
                      </a:endParaRPr>
                    </a:p>
                  </a:txBody>
                  <a:tcPr marL="0" marR="0" marT="336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a:lnSpc>
                          <a:spcPct val="100000"/>
                        </a:lnSpc>
                        <a:spcBef>
                          <a:spcPts val="265"/>
                        </a:spcBef>
                      </a:pPr>
                      <a:r>
                        <a:rPr sz="2400" b="1" spc="-5" dirty="0">
                          <a:latin typeface="Times New Roman" panose="02020603050405020304"/>
                          <a:cs typeface="Times New Roman" panose="02020603050405020304"/>
                        </a:rPr>
                        <a:t>X.s=5</a:t>
                      </a:r>
                      <a:endParaRPr sz="2400">
                        <a:latin typeface="Times New Roman" panose="02020603050405020304"/>
                        <a:cs typeface="Times New Roman" panose="02020603050405020304"/>
                      </a:endParaRPr>
                    </a:p>
                  </a:txBody>
                  <a:tcPr marL="0" marR="0" marT="3365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160">
                <a:tc>
                  <a:txBody>
                    <a:bodyPr/>
                    <a:lstStyle/>
                    <a:p>
                      <a:pPr marL="90805">
                        <a:lnSpc>
                          <a:spcPct val="100000"/>
                        </a:lnSpc>
                        <a:spcBef>
                          <a:spcPts val="270"/>
                        </a:spcBef>
                      </a:pPr>
                      <a:r>
                        <a:rPr sz="2400" b="1" dirty="0">
                          <a:latin typeface="Times New Roman" panose="02020603050405020304"/>
                          <a:cs typeface="Times New Roman" panose="02020603050405020304"/>
                        </a:rPr>
                        <a:t>(4)</a:t>
                      </a:r>
                      <a:endParaRPr sz="2400">
                        <a:latin typeface="Times New Roman" panose="02020603050405020304"/>
                        <a:cs typeface="Times New Roman" panose="02020603050405020304"/>
                      </a:endParaRPr>
                    </a:p>
                  </a:txBody>
                  <a:tcPr marL="0" marR="0" marT="3429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70"/>
                        </a:spcBef>
                      </a:pPr>
                      <a:r>
                        <a:rPr sz="2400" b="1" spc="15" dirty="0">
                          <a:latin typeface="Times New Roman" panose="02020603050405020304"/>
                          <a:cs typeface="Times New Roman" panose="02020603050405020304"/>
                        </a:rPr>
                        <a:t>Y</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y</a:t>
                      </a:r>
                      <a:endParaRPr sz="2400">
                        <a:latin typeface="Times New Roman" panose="02020603050405020304"/>
                        <a:cs typeface="Times New Roman" panose="02020603050405020304"/>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a:lnSpc>
                          <a:spcPct val="100000"/>
                        </a:lnSpc>
                        <a:spcBef>
                          <a:spcPts val="270"/>
                        </a:spcBef>
                      </a:pPr>
                      <a:r>
                        <a:rPr sz="2400" b="1" spc="-50" dirty="0">
                          <a:latin typeface="Times New Roman" panose="02020603050405020304"/>
                          <a:cs typeface="Times New Roman" panose="02020603050405020304"/>
                        </a:rPr>
                        <a:t>Y.s=7</a:t>
                      </a:r>
                      <a:endParaRPr sz="2400">
                        <a:latin typeface="Times New Roman" panose="02020603050405020304"/>
                        <a:cs typeface="Times New Roman" panose="02020603050405020304"/>
                      </a:endParaRPr>
                    </a:p>
                  </a:txBody>
                  <a:tcPr marL="0" marR="0" marT="3429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160">
                <a:tc>
                  <a:txBody>
                    <a:bodyPr/>
                    <a:lstStyle/>
                    <a:p>
                      <a:pPr marL="90805">
                        <a:lnSpc>
                          <a:spcPct val="100000"/>
                        </a:lnSpc>
                        <a:spcBef>
                          <a:spcPts val="270"/>
                        </a:spcBef>
                      </a:pPr>
                      <a:r>
                        <a:rPr sz="2400" b="1" dirty="0">
                          <a:latin typeface="Times New Roman" panose="02020603050405020304"/>
                          <a:cs typeface="Times New Roman" panose="02020603050405020304"/>
                        </a:rPr>
                        <a:t>(5)</a:t>
                      </a:r>
                      <a:endParaRPr sz="2400">
                        <a:latin typeface="Times New Roman" panose="02020603050405020304"/>
                        <a:cs typeface="Times New Roman" panose="02020603050405020304"/>
                      </a:endParaRPr>
                    </a:p>
                  </a:txBody>
                  <a:tcPr marL="0" marR="0" marT="3429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ct val="100000"/>
                        </a:lnSpc>
                        <a:spcBef>
                          <a:spcPts val="270"/>
                        </a:spcBef>
                      </a:pPr>
                      <a:r>
                        <a:rPr sz="2400" b="1" spc="15" dirty="0">
                          <a:latin typeface="Times New Roman" panose="02020603050405020304"/>
                          <a:cs typeface="Times New Roman" panose="02020603050405020304"/>
                        </a:rPr>
                        <a:t>Z</a:t>
                      </a:r>
                      <a:r>
                        <a:rPr sz="3525" b="1" i="1" spc="22" baseline="1000" dirty="0">
                          <a:latin typeface="Symbol" panose="05050102010706020507"/>
                          <a:cs typeface="Symbol" panose="05050102010706020507"/>
                        </a:rPr>
                        <a:t></a:t>
                      </a:r>
                      <a:r>
                        <a:rPr sz="2400" b="1" spc="15" dirty="0">
                          <a:latin typeface="Times New Roman" panose="02020603050405020304"/>
                          <a:cs typeface="Times New Roman" panose="02020603050405020304"/>
                        </a:rPr>
                        <a:t>z</a:t>
                      </a:r>
                      <a:endParaRPr sz="2400">
                        <a:latin typeface="Times New Roman" panose="02020603050405020304"/>
                        <a:cs typeface="Times New Roman" panose="02020603050405020304"/>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1440">
                        <a:lnSpc>
                          <a:spcPct val="100000"/>
                        </a:lnSpc>
                        <a:spcBef>
                          <a:spcPts val="270"/>
                        </a:spcBef>
                      </a:pPr>
                      <a:r>
                        <a:rPr sz="2400" b="1" spc="-5" dirty="0">
                          <a:latin typeface="Times New Roman" panose="02020603050405020304"/>
                          <a:cs typeface="Times New Roman" panose="02020603050405020304"/>
                        </a:rPr>
                        <a:t>Z.s=g(Z.i)</a:t>
                      </a:r>
                      <a:endParaRPr sz="2400">
                        <a:latin typeface="Times New Roman" panose="02020603050405020304"/>
                        <a:cs typeface="Times New Roman" panose="02020603050405020304"/>
                      </a:endParaRPr>
                    </a:p>
                  </a:txBody>
                  <a:tcPr marL="0" marR="0" marT="3429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457160">
                <a:tc>
                  <a:txBody>
                    <a:bodyPr/>
                    <a:lstStyle/>
                    <a:p>
                      <a:pPr marL="90805">
                        <a:lnSpc>
                          <a:spcPct val="100000"/>
                        </a:lnSpc>
                        <a:spcBef>
                          <a:spcPts val="270"/>
                        </a:spcBef>
                      </a:pPr>
                      <a:r>
                        <a:rPr sz="2400" b="1" dirty="0">
                          <a:latin typeface="Times New Roman" panose="02020603050405020304"/>
                          <a:cs typeface="Times New Roman" panose="02020603050405020304"/>
                        </a:rPr>
                        <a:t>(6)</a:t>
                      </a:r>
                      <a:endParaRPr sz="2400">
                        <a:latin typeface="Times New Roman" panose="02020603050405020304"/>
                        <a:cs typeface="Times New Roman" panose="02020603050405020304"/>
                      </a:endParaRPr>
                    </a:p>
                  </a:txBody>
                  <a:tcPr marL="0" marR="0" marT="3429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ct val="100000"/>
                        </a:lnSpc>
                        <a:spcBef>
                          <a:spcPts val="270"/>
                        </a:spcBef>
                      </a:pPr>
                      <a:r>
                        <a:rPr sz="2400" b="1" spc="20" dirty="0">
                          <a:latin typeface="Times New Roman" panose="02020603050405020304"/>
                          <a:cs typeface="Times New Roman" panose="02020603050405020304"/>
                        </a:rPr>
                        <a:t>M</a:t>
                      </a:r>
                      <a:r>
                        <a:rPr sz="3525" b="1" i="1" spc="30" baseline="1000" dirty="0">
                          <a:latin typeface="Symbol" panose="05050102010706020507"/>
                          <a:cs typeface="Symbol" panose="05050102010706020507"/>
                        </a:rPr>
                        <a:t></a:t>
                      </a:r>
                      <a:endParaRPr sz="3525" baseline="1000">
                        <a:latin typeface="Symbol" panose="05050102010706020507"/>
                        <a:cs typeface="Symbol" panose="05050102010706020507"/>
                      </a:endParaRPr>
                    </a:p>
                  </a:txBody>
                  <a:tcPr marL="0" marR="0" marT="34290" marB="0">
                    <a:lnL w="1905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1440">
                        <a:lnSpc>
                          <a:spcPct val="100000"/>
                        </a:lnSpc>
                        <a:spcBef>
                          <a:spcPts val="270"/>
                        </a:spcBef>
                      </a:pPr>
                      <a:r>
                        <a:rPr sz="2400" b="1" spc="-5" dirty="0">
                          <a:latin typeface="Times New Roman" panose="02020603050405020304"/>
                          <a:cs typeface="Times New Roman" panose="02020603050405020304"/>
                        </a:rPr>
                        <a:t>M.s=M.i</a:t>
                      </a:r>
                      <a:endParaRPr sz="2400">
                        <a:latin typeface="Times New Roman" panose="02020603050405020304"/>
                        <a:cs typeface="Times New Roman" panose="02020603050405020304"/>
                      </a:endParaRPr>
                    </a:p>
                  </a:txBody>
                  <a:tcPr marL="0" marR="0" marT="3429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7C80"/>
                    </a:solidFill>
                  </a:tcPr>
                </a:tc>
              </a:tr>
            </a:tbl>
          </a:graphicData>
        </a:graphic>
      </p:graphicFrame>
      <p:sp>
        <p:nvSpPr>
          <p:cNvPr id="16" name="object 16"/>
          <p:cNvSpPr txBox="1"/>
          <p:nvPr/>
        </p:nvSpPr>
        <p:spPr>
          <a:xfrm>
            <a:off x="307340" y="1272400"/>
            <a:ext cx="8227059" cy="1068070"/>
          </a:xfrm>
          <a:prstGeom prst="rect">
            <a:avLst/>
          </a:prstGeom>
        </p:spPr>
        <p:txBody>
          <a:bodyPr vert="horz" wrap="square" lIns="0" tIns="31115" rIns="0" bIns="0" rtlCol="0">
            <a:spAutoFit/>
          </a:bodyPr>
          <a:lstStyle/>
          <a:p>
            <a:pPr marL="355600" marR="5080" indent="-342900">
              <a:lnSpc>
                <a:spcPts val="3250"/>
              </a:lnSpc>
              <a:spcBef>
                <a:spcPts val="24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引入</a:t>
            </a:r>
            <a:r>
              <a:rPr sz="4125" b="1" spc="67" baseline="1000" dirty="0">
                <a:solidFill>
                  <a:srgbClr val="0000FF"/>
                </a:solidFill>
                <a:latin typeface="黑体" panose="02010609060101010101" charset="-122"/>
                <a:cs typeface="黑体" panose="02010609060101010101" charset="-122"/>
              </a:rPr>
              <a:t>标记非终结符号</a:t>
            </a:r>
            <a:r>
              <a:rPr sz="4125" b="1" spc="67" baseline="1000" dirty="0">
                <a:latin typeface="黑体" panose="02010609060101010101" charset="-122"/>
                <a:cs typeface="黑体" panose="02010609060101010101" charset="-122"/>
              </a:rPr>
              <a:t>，对原语法制导定义进行等价 </a:t>
            </a:r>
            <a:r>
              <a:rPr sz="2750" b="1" spc="45" dirty="0">
                <a:latin typeface="黑体" panose="02010609060101010101" charset="-122"/>
                <a:cs typeface="黑体" panose="02010609060101010101" charset="-122"/>
              </a:rPr>
              <a:t>变换</a:t>
            </a:r>
            <a:endParaRPr sz="2750">
              <a:latin typeface="黑体" panose="02010609060101010101" charset="-122"/>
              <a:cs typeface="黑体" panose="02010609060101010101" charset="-122"/>
            </a:endParaRPr>
          </a:p>
          <a:p>
            <a:pPr marR="1463675" algn="r">
              <a:lnSpc>
                <a:spcPts val="1565"/>
              </a:lnSpc>
            </a:pPr>
            <a:r>
              <a:rPr sz="2000" b="1" dirty="0">
                <a:latin typeface="Times New Roman" panose="02020603050405020304"/>
                <a:cs typeface="Times New Roman" panose="02020603050405020304"/>
              </a:rPr>
              <a:t>A</a:t>
            </a:r>
            <a:endParaRPr sz="2000">
              <a:latin typeface="Times New Roman" panose="02020603050405020304"/>
              <a:cs typeface="Times New Roman" panose="02020603050405020304"/>
            </a:endParaRPr>
          </a:p>
        </p:txBody>
      </p:sp>
      <p:sp>
        <p:nvSpPr>
          <p:cNvPr id="17" name="object 17"/>
          <p:cNvSpPr txBox="1"/>
          <p:nvPr/>
        </p:nvSpPr>
        <p:spPr>
          <a:xfrm>
            <a:off x="5776277" y="3186684"/>
            <a:ext cx="2505075" cy="1132205"/>
          </a:xfrm>
          <a:prstGeom prst="rect">
            <a:avLst/>
          </a:prstGeom>
        </p:spPr>
        <p:txBody>
          <a:bodyPr vert="horz" wrap="square" lIns="0" tIns="12700" rIns="0" bIns="0" rtlCol="0">
            <a:spAutoFit/>
          </a:bodyPr>
          <a:lstStyle/>
          <a:p>
            <a:pPr marL="12700">
              <a:lnSpc>
                <a:spcPct val="100000"/>
              </a:lnSpc>
              <a:spcBef>
                <a:spcPts val="100"/>
              </a:spcBef>
              <a:tabLst>
                <a:tab pos="598170" algn="l"/>
                <a:tab pos="908685" algn="l"/>
                <a:tab pos="1442720" algn="l"/>
                <a:tab pos="2061845" algn="l"/>
              </a:tabLst>
            </a:pPr>
            <a:r>
              <a:rPr sz="2000" b="1" dirty="0">
                <a:latin typeface="Times New Roman" panose="02020603050405020304"/>
                <a:cs typeface="Times New Roman" panose="02020603050405020304"/>
              </a:rPr>
              <a:t>b	X	.s	Y	.i</a:t>
            </a:r>
            <a:r>
              <a:rPr sz="2000" b="1" spc="40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Z</a:t>
            </a:r>
            <a:endParaRPr sz="2000">
              <a:latin typeface="Times New Roman" panose="02020603050405020304"/>
              <a:cs typeface="Times New Roman" panose="02020603050405020304"/>
            </a:endParaRPr>
          </a:p>
          <a:p>
            <a:pPr>
              <a:lnSpc>
                <a:spcPct val="100000"/>
              </a:lnSpc>
            </a:pPr>
            <a:endParaRPr sz="2200">
              <a:latin typeface="Times New Roman" panose="02020603050405020304"/>
              <a:cs typeface="Times New Roman" panose="02020603050405020304"/>
            </a:endParaRPr>
          </a:p>
          <a:p>
            <a:pPr marR="108585" algn="ctr">
              <a:lnSpc>
                <a:spcPct val="100000"/>
              </a:lnSpc>
              <a:spcBef>
                <a:spcPts val="1380"/>
              </a:spcBef>
            </a:pPr>
            <a:r>
              <a:rPr sz="2000" b="1" dirty="0">
                <a:latin typeface="Times New Roman" panose="02020603050405020304"/>
                <a:cs typeface="Times New Roman" panose="02020603050405020304"/>
              </a:rPr>
              <a:t>A</a:t>
            </a:r>
            <a:endParaRPr sz="2000">
              <a:latin typeface="Times New Roman" panose="02020603050405020304"/>
              <a:cs typeface="Times New Roman" panose="02020603050405020304"/>
            </a:endParaRPr>
          </a:p>
        </p:txBody>
      </p:sp>
      <p:sp>
        <p:nvSpPr>
          <p:cNvPr id="18" name="object 18"/>
          <p:cNvSpPr/>
          <p:nvPr/>
        </p:nvSpPr>
        <p:spPr>
          <a:xfrm>
            <a:off x="5967413" y="2390776"/>
            <a:ext cx="1002030" cy="768350"/>
          </a:xfrm>
          <a:custGeom>
            <a:avLst/>
            <a:gdLst/>
            <a:ahLst/>
            <a:cxnLst/>
            <a:rect l="l" t="t" r="r" b="b"/>
            <a:pathLst>
              <a:path w="1002029" h="768350">
                <a:moveTo>
                  <a:pt x="1001713" y="0"/>
                </a:moveTo>
                <a:lnTo>
                  <a:pt x="0" y="768350"/>
                </a:lnTo>
              </a:path>
            </a:pathLst>
          </a:custGeom>
          <a:ln w="9525">
            <a:solidFill>
              <a:srgbClr val="000000"/>
            </a:solidFill>
          </a:ln>
        </p:spPr>
        <p:txBody>
          <a:bodyPr wrap="square" lIns="0" tIns="0" rIns="0" bIns="0" rtlCol="0"/>
          <a:lstStyle/>
          <a:p/>
        </p:txBody>
      </p:sp>
      <p:sp>
        <p:nvSpPr>
          <p:cNvPr id="19" name="object 19"/>
          <p:cNvSpPr/>
          <p:nvPr/>
        </p:nvSpPr>
        <p:spPr>
          <a:xfrm>
            <a:off x="6597651" y="2390776"/>
            <a:ext cx="371475" cy="722630"/>
          </a:xfrm>
          <a:custGeom>
            <a:avLst/>
            <a:gdLst/>
            <a:ahLst/>
            <a:cxnLst/>
            <a:rect l="l" t="t" r="r" b="b"/>
            <a:pathLst>
              <a:path w="371475" h="722630">
                <a:moveTo>
                  <a:pt x="371475" y="0"/>
                </a:moveTo>
                <a:lnTo>
                  <a:pt x="0" y="722313"/>
                </a:lnTo>
              </a:path>
            </a:pathLst>
          </a:custGeom>
          <a:ln w="9525">
            <a:solidFill>
              <a:srgbClr val="000000"/>
            </a:solidFill>
          </a:ln>
        </p:spPr>
        <p:txBody>
          <a:bodyPr wrap="square" lIns="0" tIns="0" rIns="0" bIns="0" rtlCol="0"/>
          <a:lstStyle/>
          <a:p/>
        </p:txBody>
      </p:sp>
      <p:sp>
        <p:nvSpPr>
          <p:cNvPr id="20" name="object 20"/>
          <p:cNvSpPr/>
          <p:nvPr/>
        </p:nvSpPr>
        <p:spPr>
          <a:xfrm>
            <a:off x="6969126" y="2390776"/>
            <a:ext cx="303530" cy="768350"/>
          </a:xfrm>
          <a:custGeom>
            <a:avLst/>
            <a:gdLst/>
            <a:ahLst/>
            <a:cxnLst/>
            <a:rect l="l" t="t" r="r" b="b"/>
            <a:pathLst>
              <a:path w="303529" h="768350">
                <a:moveTo>
                  <a:pt x="0" y="0"/>
                </a:moveTo>
                <a:lnTo>
                  <a:pt x="303213" y="768350"/>
                </a:lnTo>
              </a:path>
            </a:pathLst>
          </a:custGeom>
          <a:ln w="9525">
            <a:solidFill>
              <a:srgbClr val="000000"/>
            </a:solidFill>
          </a:ln>
        </p:spPr>
        <p:txBody>
          <a:bodyPr wrap="square" lIns="0" tIns="0" rIns="0" bIns="0" rtlCol="0"/>
          <a:lstStyle/>
          <a:p/>
        </p:txBody>
      </p:sp>
      <p:sp>
        <p:nvSpPr>
          <p:cNvPr id="21" name="object 21"/>
          <p:cNvSpPr/>
          <p:nvPr/>
        </p:nvSpPr>
        <p:spPr>
          <a:xfrm>
            <a:off x="6969126" y="2390776"/>
            <a:ext cx="1113155" cy="812800"/>
          </a:xfrm>
          <a:custGeom>
            <a:avLst/>
            <a:gdLst/>
            <a:ahLst/>
            <a:cxnLst/>
            <a:rect l="l" t="t" r="r" b="b"/>
            <a:pathLst>
              <a:path w="1113154" h="812800">
                <a:moveTo>
                  <a:pt x="0" y="0"/>
                </a:moveTo>
                <a:lnTo>
                  <a:pt x="1112838" y="812800"/>
                </a:lnTo>
              </a:path>
            </a:pathLst>
          </a:custGeom>
          <a:ln w="9525">
            <a:solidFill>
              <a:srgbClr val="000000"/>
            </a:solidFill>
          </a:ln>
        </p:spPr>
        <p:txBody>
          <a:bodyPr wrap="square" lIns="0" tIns="0" rIns="0" bIns="0" rtlCol="0"/>
          <a:lstStyle/>
          <a:p/>
        </p:txBody>
      </p:sp>
      <p:sp>
        <p:nvSpPr>
          <p:cNvPr id="22" name="object 22"/>
          <p:cNvSpPr/>
          <p:nvPr/>
        </p:nvSpPr>
        <p:spPr>
          <a:xfrm>
            <a:off x="6728730" y="3563937"/>
            <a:ext cx="1129665" cy="184150"/>
          </a:xfrm>
          <a:custGeom>
            <a:avLst/>
            <a:gdLst/>
            <a:ahLst/>
            <a:cxnLst/>
            <a:rect l="l" t="t" r="r" b="b"/>
            <a:pathLst>
              <a:path w="1129665" h="184150">
                <a:moveTo>
                  <a:pt x="7713" y="29429"/>
                </a:moveTo>
                <a:lnTo>
                  <a:pt x="27410" y="66433"/>
                </a:lnTo>
                <a:lnTo>
                  <a:pt x="70868" y="95276"/>
                </a:lnTo>
                <a:lnTo>
                  <a:pt x="128046" y="120662"/>
                </a:lnTo>
                <a:lnTo>
                  <a:pt x="197312" y="142351"/>
                </a:lnTo>
                <a:lnTo>
                  <a:pt x="235964" y="151696"/>
                </a:lnTo>
                <a:lnTo>
                  <a:pt x="277017" y="159971"/>
                </a:lnTo>
                <a:lnTo>
                  <a:pt x="320262" y="167126"/>
                </a:lnTo>
                <a:lnTo>
                  <a:pt x="365486" y="173104"/>
                </a:lnTo>
                <a:lnTo>
                  <a:pt x="412480" y="177852"/>
                </a:lnTo>
                <a:lnTo>
                  <a:pt x="461030" y="181312"/>
                </a:lnTo>
                <a:lnTo>
                  <a:pt x="510924" y="183431"/>
                </a:lnTo>
                <a:lnTo>
                  <a:pt x="561948" y="184150"/>
                </a:lnTo>
                <a:lnTo>
                  <a:pt x="620101" y="183222"/>
                </a:lnTo>
                <a:lnTo>
                  <a:pt x="676588" y="180500"/>
                </a:lnTo>
                <a:lnTo>
                  <a:pt x="731118" y="176070"/>
                </a:lnTo>
                <a:lnTo>
                  <a:pt x="743614" y="174625"/>
                </a:lnTo>
                <a:lnTo>
                  <a:pt x="562082" y="174625"/>
                </a:lnTo>
                <a:lnTo>
                  <a:pt x="511327" y="173913"/>
                </a:lnTo>
                <a:lnTo>
                  <a:pt x="461707" y="171811"/>
                </a:lnTo>
                <a:lnTo>
                  <a:pt x="413438" y="168375"/>
                </a:lnTo>
                <a:lnTo>
                  <a:pt x="366735" y="163662"/>
                </a:lnTo>
                <a:lnTo>
                  <a:pt x="321816" y="157728"/>
                </a:lnTo>
                <a:lnTo>
                  <a:pt x="278899" y="150634"/>
                </a:lnTo>
                <a:lnTo>
                  <a:pt x="238201" y="142436"/>
                </a:lnTo>
                <a:lnTo>
                  <a:pt x="199942" y="133197"/>
                </a:lnTo>
                <a:lnTo>
                  <a:pt x="131624" y="111834"/>
                </a:lnTo>
                <a:lnTo>
                  <a:pt x="75727" y="87083"/>
                </a:lnTo>
                <a:lnTo>
                  <a:pt x="34055" y="59608"/>
                </a:lnTo>
                <a:lnTo>
                  <a:pt x="19186" y="45130"/>
                </a:lnTo>
                <a:lnTo>
                  <a:pt x="18549" y="44510"/>
                </a:lnTo>
                <a:lnTo>
                  <a:pt x="7713" y="29429"/>
                </a:lnTo>
                <a:close/>
              </a:path>
              <a:path w="1129665" h="184150">
                <a:moveTo>
                  <a:pt x="1081494" y="66332"/>
                </a:moveTo>
                <a:lnTo>
                  <a:pt x="1030638" y="95912"/>
                </a:lnTo>
                <a:lnTo>
                  <a:pt x="961894" y="122270"/>
                </a:lnTo>
                <a:lnTo>
                  <a:pt x="921821" y="133790"/>
                </a:lnTo>
                <a:lnTo>
                  <a:pt x="878339" y="144075"/>
                </a:lnTo>
                <a:lnTo>
                  <a:pt x="831740" y="153028"/>
                </a:lnTo>
                <a:lnTo>
                  <a:pt x="782313" y="160559"/>
                </a:lnTo>
                <a:lnTo>
                  <a:pt x="730347" y="166575"/>
                </a:lnTo>
                <a:lnTo>
                  <a:pt x="676130" y="170986"/>
                </a:lnTo>
                <a:lnTo>
                  <a:pt x="619949" y="173699"/>
                </a:lnTo>
                <a:lnTo>
                  <a:pt x="562082" y="174625"/>
                </a:lnTo>
                <a:lnTo>
                  <a:pt x="743614" y="174625"/>
                </a:lnTo>
                <a:lnTo>
                  <a:pt x="783408" y="170022"/>
                </a:lnTo>
                <a:lnTo>
                  <a:pt x="833174" y="162445"/>
                </a:lnTo>
                <a:lnTo>
                  <a:pt x="880136" y="153429"/>
                </a:lnTo>
                <a:lnTo>
                  <a:pt x="924012" y="143060"/>
                </a:lnTo>
                <a:lnTo>
                  <a:pt x="964524" y="131425"/>
                </a:lnTo>
                <a:lnTo>
                  <a:pt x="1001393" y="118607"/>
                </a:lnTo>
                <a:lnTo>
                  <a:pt x="1063111" y="89734"/>
                </a:lnTo>
                <a:lnTo>
                  <a:pt x="1093042" y="67045"/>
                </a:lnTo>
                <a:lnTo>
                  <a:pt x="1092778" y="66888"/>
                </a:lnTo>
                <a:lnTo>
                  <a:pt x="1081058" y="66888"/>
                </a:lnTo>
                <a:lnTo>
                  <a:pt x="1081494" y="66332"/>
                </a:lnTo>
                <a:close/>
              </a:path>
              <a:path w="1129665" h="184150">
                <a:moveTo>
                  <a:pt x="1125523" y="51572"/>
                </a:moveTo>
                <a:lnTo>
                  <a:pt x="1093077" y="51572"/>
                </a:lnTo>
                <a:lnTo>
                  <a:pt x="1100570" y="57452"/>
                </a:lnTo>
                <a:lnTo>
                  <a:pt x="1093042" y="67045"/>
                </a:lnTo>
                <a:lnTo>
                  <a:pt x="1123017" y="84955"/>
                </a:lnTo>
                <a:lnTo>
                  <a:pt x="1125523" y="51572"/>
                </a:lnTo>
                <a:close/>
              </a:path>
              <a:path w="1129665" h="184150">
                <a:moveTo>
                  <a:pt x="1093077" y="51572"/>
                </a:moveTo>
                <a:lnTo>
                  <a:pt x="1084799" y="62120"/>
                </a:lnTo>
                <a:lnTo>
                  <a:pt x="1093042" y="67045"/>
                </a:lnTo>
                <a:lnTo>
                  <a:pt x="1100570" y="57452"/>
                </a:lnTo>
                <a:lnTo>
                  <a:pt x="1093077" y="51572"/>
                </a:lnTo>
                <a:close/>
              </a:path>
              <a:path w="1129665" h="184150">
                <a:moveTo>
                  <a:pt x="1082075" y="65925"/>
                </a:moveTo>
                <a:lnTo>
                  <a:pt x="1081494" y="66332"/>
                </a:lnTo>
                <a:lnTo>
                  <a:pt x="1081058" y="66888"/>
                </a:lnTo>
                <a:lnTo>
                  <a:pt x="1082075" y="65925"/>
                </a:lnTo>
                <a:close/>
              </a:path>
              <a:path w="1129665" h="184150">
                <a:moveTo>
                  <a:pt x="1091167" y="65925"/>
                </a:moveTo>
                <a:lnTo>
                  <a:pt x="1082075" y="65925"/>
                </a:lnTo>
                <a:lnTo>
                  <a:pt x="1081058" y="66888"/>
                </a:lnTo>
                <a:lnTo>
                  <a:pt x="1092778" y="66888"/>
                </a:lnTo>
                <a:lnTo>
                  <a:pt x="1091167" y="65925"/>
                </a:lnTo>
                <a:close/>
              </a:path>
              <a:path w="1129665" h="184150">
                <a:moveTo>
                  <a:pt x="1084799" y="62120"/>
                </a:moveTo>
                <a:lnTo>
                  <a:pt x="1081494" y="66332"/>
                </a:lnTo>
                <a:lnTo>
                  <a:pt x="1082075" y="65925"/>
                </a:lnTo>
                <a:lnTo>
                  <a:pt x="1091167" y="65925"/>
                </a:lnTo>
                <a:lnTo>
                  <a:pt x="1084799" y="62120"/>
                </a:lnTo>
                <a:close/>
              </a:path>
              <a:path w="1129665" h="184150">
                <a:moveTo>
                  <a:pt x="1129394" y="0"/>
                </a:moveTo>
                <a:lnTo>
                  <a:pt x="1057603" y="45872"/>
                </a:lnTo>
                <a:lnTo>
                  <a:pt x="1084799" y="62120"/>
                </a:lnTo>
                <a:lnTo>
                  <a:pt x="1093077" y="51572"/>
                </a:lnTo>
                <a:lnTo>
                  <a:pt x="1125523" y="51572"/>
                </a:lnTo>
                <a:lnTo>
                  <a:pt x="1129394" y="0"/>
                </a:lnTo>
                <a:close/>
              </a:path>
              <a:path w="1129665" h="184150">
                <a:moveTo>
                  <a:pt x="18549" y="44510"/>
                </a:moveTo>
                <a:lnTo>
                  <a:pt x="19084" y="45130"/>
                </a:lnTo>
                <a:lnTo>
                  <a:pt x="18840" y="44794"/>
                </a:lnTo>
                <a:lnTo>
                  <a:pt x="18549" y="44510"/>
                </a:lnTo>
                <a:close/>
              </a:path>
              <a:path w="1129665" h="184150">
                <a:moveTo>
                  <a:pt x="18840" y="44794"/>
                </a:moveTo>
                <a:lnTo>
                  <a:pt x="19084" y="45130"/>
                </a:lnTo>
                <a:lnTo>
                  <a:pt x="18840" y="44794"/>
                </a:lnTo>
                <a:close/>
              </a:path>
              <a:path w="1129665" h="184150">
                <a:moveTo>
                  <a:pt x="18635" y="44510"/>
                </a:moveTo>
                <a:lnTo>
                  <a:pt x="18840" y="44794"/>
                </a:lnTo>
                <a:lnTo>
                  <a:pt x="18635" y="44510"/>
                </a:lnTo>
                <a:close/>
              </a:path>
            </a:pathLst>
          </a:custGeom>
          <a:solidFill>
            <a:srgbClr val="0000FF"/>
          </a:solidFill>
        </p:spPr>
        <p:txBody>
          <a:bodyPr wrap="square" lIns="0" tIns="0" rIns="0" bIns="0" rtlCol="0"/>
          <a:lstStyle/>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5631180" cy="623570"/>
          </a:xfrm>
          <a:prstGeom prst="rect">
            <a:avLst/>
          </a:prstGeom>
        </p:spPr>
        <p:txBody>
          <a:bodyPr vert="horz" wrap="square" lIns="0" tIns="15240" rIns="0" bIns="0" rtlCol="0">
            <a:spAutoFit/>
          </a:bodyPr>
          <a:lstStyle/>
          <a:p>
            <a:pPr marL="12700">
              <a:lnSpc>
                <a:spcPct val="100000"/>
              </a:lnSpc>
              <a:spcBef>
                <a:spcPts val="120"/>
              </a:spcBef>
            </a:pPr>
            <a:r>
              <a:rPr sz="3900" spc="90" dirty="0">
                <a:solidFill>
                  <a:srgbClr val="FF0000"/>
                </a:solidFill>
              </a:rPr>
              <a:t>翻译结果依赖于语义规则</a:t>
            </a:r>
            <a:endParaRPr sz="3900"/>
          </a:p>
        </p:txBody>
      </p:sp>
      <p:sp>
        <p:nvSpPr>
          <p:cNvPr id="5" name="object 5"/>
          <p:cNvSpPr txBox="1"/>
          <p:nvPr/>
        </p:nvSpPr>
        <p:spPr>
          <a:xfrm>
            <a:off x="307340" y="1186246"/>
            <a:ext cx="8428355" cy="5024755"/>
          </a:xfrm>
          <a:prstGeom prst="rect">
            <a:avLst/>
          </a:prstGeom>
        </p:spPr>
        <p:txBody>
          <a:bodyPr vert="horz" wrap="square" lIns="0" tIns="58419" rIns="0" bIns="0" rtlCol="0">
            <a:spAutoFit/>
          </a:bodyPr>
          <a:lstStyle/>
          <a:p>
            <a:pPr marL="355600" indent="-342900">
              <a:lnSpc>
                <a:spcPct val="100000"/>
              </a:lnSpc>
              <a:spcBef>
                <a:spcPts val="46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翻译目标</a:t>
            </a:r>
            <a:endParaRPr sz="4125" baseline="1000">
              <a:latin typeface="黑体" panose="02010609060101010101" charset="-122"/>
              <a:cs typeface="黑体" panose="02010609060101010101" charset="-122"/>
            </a:endParaRPr>
          </a:p>
          <a:p>
            <a:pPr marL="755650" lvl="1" indent="-285750">
              <a:lnSpc>
                <a:spcPct val="100000"/>
              </a:lnSpc>
              <a:spcBef>
                <a:spcPts val="31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生成代码</a:t>
            </a:r>
            <a:endParaRPr sz="3525" baseline="1000">
              <a:latin typeface="黑体" panose="02010609060101010101" charset="-122"/>
              <a:cs typeface="黑体" panose="02010609060101010101" charset="-122"/>
            </a:endParaRPr>
          </a:p>
          <a:p>
            <a:pPr marL="1155700" lvl="2" indent="-228600">
              <a:lnSpc>
                <a:spcPct val="100000"/>
              </a:lnSpc>
              <a:spcBef>
                <a:spcPts val="220"/>
              </a:spcBef>
              <a:buClr>
                <a:srgbClr val="0000FF"/>
              </a:buClr>
              <a:buSzPct val="103000"/>
              <a:buFont typeface="Wingdings" panose="05000000000000000000"/>
              <a:buChar char=""/>
              <a:tabLst>
                <a:tab pos="1155700" algn="l"/>
              </a:tabLst>
            </a:pPr>
            <a:r>
              <a:rPr sz="2925" b="1" spc="75" baseline="1000" dirty="0">
                <a:latin typeface="黑体" panose="02010609060101010101" charset="-122"/>
                <a:cs typeface="黑体" panose="02010609060101010101" charset="-122"/>
              </a:rPr>
              <a:t>可以为源程序产生中间代码</a:t>
            </a:r>
            <a:endParaRPr sz="2925" baseline="1000">
              <a:latin typeface="黑体" panose="02010609060101010101" charset="-122"/>
              <a:cs typeface="黑体" panose="02010609060101010101" charset="-122"/>
            </a:endParaRPr>
          </a:p>
          <a:p>
            <a:pPr marL="1155700" lvl="2" indent="-228600">
              <a:lnSpc>
                <a:spcPct val="100000"/>
              </a:lnSpc>
              <a:spcBef>
                <a:spcPts val="190"/>
              </a:spcBef>
              <a:buClr>
                <a:srgbClr val="0000FF"/>
              </a:buClr>
              <a:buSzPct val="103000"/>
              <a:buFont typeface="Wingdings" panose="05000000000000000000"/>
              <a:buChar char=""/>
              <a:tabLst>
                <a:tab pos="1155700" algn="l"/>
              </a:tabLst>
            </a:pPr>
            <a:r>
              <a:rPr sz="2925" b="1" spc="75" baseline="1000" dirty="0">
                <a:latin typeface="黑体" panose="02010609060101010101" charset="-122"/>
                <a:cs typeface="黑体" panose="02010609060101010101" charset="-122"/>
              </a:rPr>
              <a:t>可以直接生成目标机指令</a:t>
            </a:r>
            <a:endParaRPr sz="2925" baseline="1000">
              <a:latin typeface="黑体" panose="02010609060101010101" charset="-122"/>
              <a:cs typeface="黑体" panose="02010609060101010101" charset="-122"/>
            </a:endParaRPr>
          </a:p>
          <a:p>
            <a:pPr marL="755650" lvl="1" indent="-285750">
              <a:lnSpc>
                <a:spcPct val="100000"/>
              </a:lnSpc>
              <a:spcBef>
                <a:spcPts val="37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对输入符号串进行解释执行</a:t>
            </a:r>
            <a:endParaRPr sz="3525" baseline="1000">
              <a:latin typeface="黑体" panose="02010609060101010101" charset="-122"/>
              <a:cs typeface="黑体" panose="02010609060101010101" charset="-122"/>
            </a:endParaRPr>
          </a:p>
          <a:p>
            <a:pPr marL="755650" lvl="1" indent="-285750">
              <a:lnSpc>
                <a:spcPct val="100000"/>
              </a:lnSpc>
              <a:spcBef>
                <a:spcPts val="37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向符号表中存放信息</a:t>
            </a:r>
            <a:endParaRPr sz="3525" baseline="1000">
              <a:latin typeface="黑体" panose="02010609060101010101" charset="-122"/>
              <a:cs typeface="黑体" panose="02010609060101010101" charset="-122"/>
            </a:endParaRPr>
          </a:p>
          <a:p>
            <a:pPr marL="755650" lvl="1" indent="-285750">
              <a:lnSpc>
                <a:spcPct val="100000"/>
              </a:lnSpc>
              <a:spcBef>
                <a:spcPts val="37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给出错误信息</a:t>
            </a:r>
            <a:endParaRPr sz="3525" baseline="1000">
              <a:latin typeface="黑体" panose="02010609060101010101" charset="-122"/>
              <a:cs typeface="黑体" panose="02010609060101010101" charset="-122"/>
            </a:endParaRPr>
          </a:p>
          <a:p>
            <a:pPr marL="355600" indent="-342900">
              <a:lnSpc>
                <a:spcPct val="100000"/>
              </a:lnSpc>
              <a:spcBef>
                <a:spcPts val="380"/>
              </a:spcBef>
              <a:buSzPct val="73000"/>
              <a:buFont typeface="Arial" panose="020B0604020202020204"/>
              <a:buChar char="■"/>
              <a:tabLst>
                <a:tab pos="354965" algn="l"/>
                <a:tab pos="355600" algn="l"/>
              </a:tabLst>
            </a:pPr>
            <a:r>
              <a:rPr sz="4125" b="1" spc="67" baseline="1000" dirty="0">
                <a:solidFill>
                  <a:srgbClr val="0000FF"/>
                </a:solidFill>
                <a:latin typeface="黑体" panose="02010609060101010101" charset="-122"/>
                <a:cs typeface="黑体" panose="02010609060101010101" charset="-122"/>
              </a:rPr>
              <a:t>翻译的结果依赖于语义规则</a:t>
            </a:r>
            <a:endParaRPr sz="4125" baseline="1000">
              <a:latin typeface="黑体" panose="02010609060101010101" charset="-122"/>
              <a:cs typeface="黑体" panose="02010609060101010101" charset="-122"/>
            </a:endParaRPr>
          </a:p>
          <a:p>
            <a:pPr marL="755650" marR="5080" lvl="1" indent="-285750">
              <a:lnSpc>
                <a:spcPts val="2560"/>
              </a:lnSpc>
              <a:spcBef>
                <a:spcPts val="62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使用语义规则进行计算所得到的结果就是对输入符号串进 </a:t>
            </a:r>
            <a:r>
              <a:rPr sz="2350" b="1" spc="50" dirty="0">
                <a:latin typeface="黑体" panose="02010609060101010101" charset="-122"/>
                <a:cs typeface="黑体" panose="02010609060101010101" charset="-122"/>
              </a:rPr>
              <a:t>行翻译的结果。</a:t>
            </a:r>
            <a:endParaRPr sz="2350">
              <a:latin typeface="黑体" panose="02010609060101010101" charset="-122"/>
              <a:cs typeface="黑体" panose="02010609060101010101" charset="-122"/>
            </a:endParaRPr>
          </a:p>
          <a:p>
            <a:pPr marL="755650" marR="5080" lvl="1" indent="-285750">
              <a:lnSpc>
                <a:spcPct val="93000"/>
              </a:lnSpc>
              <a:spcBef>
                <a:spcPts val="4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如</a:t>
            </a:r>
            <a:r>
              <a:rPr sz="3525" b="1" spc="22" baseline="1000" dirty="0">
                <a:latin typeface="黑体" panose="02010609060101010101" charset="-122"/>
                <a:cs typeface="黑体" panose="02010609060101010101" charset="-122"/>
              </a:rPr>
              <a:t>：</a:t>
            </a:r>
            <a:r>
              <a:rPr sz="2400" b="1" spc="15" dirty="0">
                <a:latin typeface="Verdana" panose="020B0604030504040204"/>
                <a:cs typeface="Verdana" panose="020B0604030504040204"/>
              </a:rPr>
              <a:t>E</a:t>
            </a:r>
            <a:r>
              <a:rPr sz="3525" b="1" i="1" spc="22" baseline="1000" dirty="0">
                <a:latin typeface="Symbol" panose="05050102010706020507"/>
                <a:cs typeface="Symbol" panose="05050102010706020507"/>
              </a:rPr>
              <a:t></a:t>
            </a:r>
            <a:r>
              <a:rPr sz="2400" b="1" spc="15" dirty="0">
                <a:latin typeface="Verdana" panose="020B0604030504040204"/>
                <a:cs typeface="Verdana" panose="020B0604030504040204"/>
              </a:rPr>
              <a:t>E+T</a:t>
            </a:r>
            <a:r>
              <a:rPr sz="2400" b="1" spc="355" dirty="0">
                <a:latin typeface="Verdana" panose="020B0604030504040204"/>
                <a:cs typeface="Verdana" panose="020B0604030504040204"/>
              </a:rPr>
              <a:t> </a:t>
            </a:r>
            <a:r>
              <a:rPr sz="3525" b="1" spc="75" baseline="1000" dirty="0">
                <a:latin typeface="黑体" panose="02010609060101010101" charset="-122"/>
                <a:cs typeface="黑体" panose="02010609060101010101" charset="-122"/>
              </a:rPr>
              <a:t>的翻译结果可以是：计算表达式的值、检 </a:t>
            </a:r>
            <a:r>
              <a:rPr sz="2350" b="1" spc="50" dirty="0">
                <a:latin typeface="黑体" panose="02010609060101010101" charset="-122"/>
                <a:cs typeface="黑体" panose="02010609060101010101" charset="-122"/>
              </a:rPr>
              <a:t>查表达式的类型是否合法、为表达式创建语法树、生成代 </a:t>
            </a:r>
            <a:r>
              <a:rPr sz="2350" b="1" spc="50" dirty="0">
                <a:latin typeface="黑体" panose="02010609060101010101" charset="-122"/>
                <a:cs typeface="黑体" panose="02010609060101010101" charset="-122"/>
              </a:rPr>
              <a:t>码等等。</a:t>
            </a:r>
            <a:endParaRPr sz="2350">
              <a:latin typeface="黑体" panose="02010609060101010101" charset="-122"/>
              <a:cs typeface="黑体" panose="02010609060101010101"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80</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402590" y="201346"/>
            <a:ext cx="6455410" cy="1109345"/>
          </a:xfrm>
          <a:prstGeom prst="rect">
            <a:avLst/>
          </a:prstGeom>
        </p:spPr>
        <p:txBody>
          <a:bodyPr vert="horz" wrap="square" lIns="0" tIns="16510" rIns="0" bIns="0" rtlCol="0">
            <a:spAutoFit/>
          </a:bodyPr>
          <a:lstStyle/>
          <a:p>
            <a:pPr marL="12700">
              <a:lnSpc>
                <a:spcPct val="100000"/>
              </a:lnSpc>
              <a:spcBef>
                <a:spcPts val="130"/>
              </a:spcBef>
            </a:pPr>
            <a:r>
              <a:rPr sz="3500" spc="95" dirty="0"/>
              <a:t>用标记非终结符号模拟</a:t>
            </a:r>
            <a:endParaRPr sz="3500"/>
          </a:p>
          <a:p>
            <a:pPr marL="1854200">
              <a:lnSpc>
                <a:spcPct val="100000"/>
              </a:lnSpc>
              <a:spcBef>
                <a:spcPts val="95"/>
              </a:spcBef>
            </a:pPr>
            <a:r>
              <a:rPr sz="3500" spc="95" dirty="0"/>
              <a:t>非复制规则的语义规则</a:t>
            </a:r>
            <a:endParaRPr sz="3500"/>
          </a:p>
        </p:txBody>
      </p:sp>
      <p:sp>
        <p:nvSpPr>
          <p:cNvPr id="6" name="object 6"/>
          <p:cNvSpPr txBox="1"/>
          <p:nvPr/>
        </p:nvSpPr>
        <p:spPr>
          <a:xfrm>
            <a:off x="307340" y="1673550"/>
            <a:ext cx="5741035" cy="443865"/>
          </a:xfrm>
          <a:prstGeom prst="rect">
            <a:avLst/>
          </a:prstGeom>
        </p:spPr>
        <p:txBody>
          <a:bodyPr vert="horz" wrap="square" lIns="0" tIns="12065" rIns="0" bIns="0" rtlCol="0">
            <a:spAutoFit/>
          </a:bodyPr>
          <a:lstStyle/>
          <a:p>
            <a:pPr marL="12700">
              <a:lnSpc>
                <a:spcPct val="100000"/>
              </a:lnSpc>
              <a:spcBef>
                <a:spcPts val="95"/>
              </a:spcBef>
            </a:pPr>
            <a:r>
              <a:rPr sz="2750" b="1" spc="45" dirty="0">
                <a:latin typeface="黑体" panose="02010609060101010101" charset="-122"/>
                <a:cs typeface="黑体" panose="02010609060101010101" charset="-122"/>
              </a:rPr>
              <a:t>例：考虑如下的产生式及语义规则：</a:t>
            </a:r>
            <a:endParaRPr sz="2750">
              <a:latin typeface="黑体" panose="02010609060101010101" charset="-122"/>
              <a:cs typeface="黑体" panose="02010609060101010101" charset="-122"/>
            </a:endParaRPr>
          </a:p>
        </p:txBody>
      </p:sp>
      <p:sp>
        <p:nvSpPr>
          <p:cNvPr id="7" name="object 7"/>
          <p:cNvSpPr txBox="1"/>
          <p:nvPr/>
        </p:nvSpPr>
        <p:spPr>
          <a:xfrm>
            <a:off x="1072514" y="2067202"/>
            <a:ext cx="3383915" cy="915669"/>
          </a:xfrm>
          <a:prstGeom prst="rect">
            <a:avLst/>
          </a:prstGeom>
        </p:spPr>
        <p:txBody>
          <a:bodyPr vert="horz" wrap="square" lIns="0" tIns="99060" rIns="0" bIns="0" rtlCol="0">
            <a:spAutoFit/>
          </a:bodyPr>
          <a:lstStyle/>
          <a:p>
            <a:pPr marL="12700">
              <a:lnSpc>
                <a:spcPct val="100000"/>
              </a:lnSpc>
              <a:spcBef>
                <a:spcPts val="780"/>
              </a:spcBef>
              <a:tabLst>
                <a:tab pos="1699895" algn="l"/>
              </a:tabLst>
            </a:pPr>
            <a:r>
              <a:rPr sz="2350" b="1" spc="25" dirty="0">
                <a:latin typeface="宋体" panose="02010600030101010101" pitchFamily="2" charset="-122"/>
                <a:cs typeface="宋体" panose="02010600030101010101" pitchFamily="2" charset="-122"/>
              </a:rPr>
              <a:t>A</a:t>
            </a:r>
            <a:r>
              <a:rPr sz="2350" b="1" i="1" spc="25" dirty="0">
                <a:latin typeface="Symbol" panose="05050102010706020507"/>
                <a:cs typeface="Symbol" panose="05050102010706020507"/>
              </a:rPr>
              <a:t></a:t>
            </a:r>
            <a:r>
              <a:rPr sz="2350" b="1" spc="25" dirty="0">
                <a:latin typeface="宋体" panose="02010600030101010101" pitchFamily="2" charset="-122"/>
                <a:cs typeface="宋体" panose="02010600030101010101" pitchFamily="2" charset="-122"/>
              </a:rPr>
              <a:t>aXY	Y.i=f(X.s)</a:t>
            </a:r>
            <a:endParaRPr sz="2350">
              <a:latin typeface="宋体" panose="02010600030101010101" pitchFamily="2" charset="-122"/>
              <a:cs typeface="宋体" panose="02010600030101010101" pitchFamily="2" charset="-122"/>
            </a:endParaRPr>
          </a:p>
          <a:p>
            <a:pPr marL="12700">
              <a:lnSpc>
                <a:spcPct val="100000"/>
              </a:lnSpc>
              <a:spcBef>
                <a:spcPts val="685"/>
              </a:spcBef>
              <a:tabLst>
                <a:tab pos="1699895" algn="l"/>
              </a:tabLst>
            </a:pPr>
            <a:r>
              <a:rPr sz="2350" b="1" spc="30" dirty="0">
                <a:latin typeface="宋体" panose="02010600030101010101" pitchFamily="2" charset="-122"/>
                <a:cs typeface="宋体" panose="02010600030101010101" pitchFamily="2" charset="-122"/>
              </a:rPr>
              <a:t>Y</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y	</a:t>
            </a:r>
            <a:r>
              <a:rPr sz="2350" b="1" spc="25" dirty="0">
                <a:latin typeface="宋体" panose="02010600030101010101" pitchFamily="2" charset="-122"/>
                <a:cs typeface="宋体" panose="02010600030101010101" pitchFamily="2" charset="-122"/>
              </a:rPr>
              <a:t>Y.s=g(Y.i)</a:t>
            </a:r>
            <a:endParaRPr sz="2350">
              <a:latin typeface="宋体" panose="02010600030101010101" pitchFamily="2" charset="-122"/>
              <a:cs typeface="宋体" panose="02010600030101010101" pitchFamily="2" charset="-122"/>
            </a:endParaRPr>
          </a:p>
        </p:txBody>
      </p:sp>
      <p:sp>
        <p:nvSpPr>
          <p:cNvPr id="8" name="object 8"/>
          <p:cNvSpPr txBox="1"/>
          <p:nvPr/>
        </p:nvSpPr>
        <p:spPr>
          <a:xfrm>
            <a:off x="8476615" y="5262372"/>
            <a:ext cx="37782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panose="02020603050405020304"/>
                <a:cs typeface="Times New Roman" panose="02020603050405020304"/>
              </a:rPr>
              <a:t>t</a:t>
            </a:r>
            <a:r>
              <a:rPr sz="2000" b="1" dirty="0">
                <a:latin typeface="Times New Roman" panose="02020603050405020304"/>
                <a:cs typeface="Times New Roman" panose="02020603050405020304"/>
              </a:rPr>
              <a:t>op</a:t>
            </a:r>
            <a:endParaRPr sz="2000">
              <a:latin typeface="Times New Roman" panose="02020603050405020304"/>
              <a:cs typeface="Times New Roman" panose="02020603050405020304"/>
            </a:endParaRPr>
          </a:p>
        </p:txBody>
      </p:sp>
      <p:sp>
        <p:nvSpPr>
          <p:cNvPr id="9" name="object 9"/>
          <p:cNvSpPr/>
          <p:nvPr/>
        </p:nvSpPr>
        <p:spPr>
          <a:xfrm>
            <a:off x="8604251" y="4846637"/>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6472237" y="3963987"/>
          <a:ext cx="2419350" cy="841375"/>
        </p:xfrm>
        <a:graphic>
          <a:graphicData uri="http://schemas.openxmlformats.org/drawingml/2006/table">
            <a:tbl>
              <a:tblPr firstRow="1" bandRow="1">
                <a:tableStyleId>{2D5ABB26-0587-4C30-8999-92F81FD0307C}</a:tableStyleId>
              </a:tblPr>
              <a:tblGrid>
                <a:gridCol w="473075"/>
                <a:gridCol w="422275"/>
                <a:gridCol w="542925"/>
                <a:gridCol w="482600"/>
                <a:gridCol w="483869"/>
              </a:tblGrid>
              <a:tr h="415925">
                <a:tc>
                  <a:txBody>
                    <a:bodyPr/>
                    <a:lstStyle/>
                    <a:p>
                      <a:pPr marL="91440">
                        <a:lnSpc>
                          <a:spcPct val="100000"/>
                        </a:lnSpc>
                        <a:spcBef>
                          <a:spcPts val="590"/>
                        </a:spcBef>
                      </a:pPr>
                      <a:r>
                        <a:rPr sz="1950" b="1"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txBody>
                  <a:tcPr marL="0" marR="0" marT="749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4135">
                        <a:lnSpc>
                          <a:spcPct val="100000"/>
                        </a:lnSpc>
                        <a:spcBef>
                          <a:spcPts val="565"/>
                        </a:spcBef>
                      </a:pPr>
                      <a:r>
                        <a:rPr sz="2000" b="1" dirty="0">
                          <a:latin typeface="Times New Roman" panose="02020603050405020304"/>
                          <a:cs typeface="Times New Roman" panose="02020603050405020304"/>
                        </a:rPr>
                        <a:t>a</a:t>
                      </a:r>
                      <a:endParaRPr sz="2000">
                        <a:latin typeface="Times New Roman" panose="02020603050405020304"/>
                        <a:cs typeface="Times New Roman" panose="02020603050405020304"/>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1435" algn="ctr">
                        <a:lnSpc>
                          <a:spcPct val="100000"/>
                        </a:lnSpc>
                        <a:spcBef>
                          <a:spcPts val="565"/>
                        </a:spcBef>
                      </a:pPr>
                      <a:r>
                        <a:rPr sz="2000" b="1" dirty="0">
                          <a:latin typeface="Times New Roman" panose="02020603050405020304"/>
                          <a:cs typeface="Times New Roman" panose="02020603050405020304"/>
                        </a:rPr>
                        <a:t>X</a:t>
                      </a:r>
                      <a:endParaRPr sz="2000">
                        <a:latin typeface="Times New Roman" panose="02020603050405020304"/>
                        <a:cs typeface="Times New Roman" panose="02020603050405020304"/>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8585">
                        <a:lnSpc>
                          <a:spcPct val="100000"/>
                        </a:lnSpc>
                        <a:spcBef>
                          <a:spcPts val="565"/>
                        </a:spcBef>
                      </a:pPr>
                      <a:r>
                        <a:rPr sz="2000" b="1" dirty="0">
                          <a:latin typeface="Times New Roman" panose="02020603050405020304"/>
                          <a:cs typeface="Times New Roman" panose="02020603050405020304"/>
                        </a:rPr>
                        <a:t>N</a:t>
                      </a:r>
                      <a:endParaRPr sz="2000">
                        <a:latin typeface="Times New Roman" panose="02020603050405020304"/>
                        <a:cs typeface="Times New Roman" panose="02020603050405020304"/>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 algn="ctr">
                        <a:lnSpc>
                          <a:spcPct val="100000"/>
                        </a:lnSpc>
                        <a:spcBef>
                          <a:spcPts val="565"/>
                        </a:spcBef>
                      </a:pPr>
                      <a:r>
                        <a:rPr sz="2000" b="1" dirty="0">
                          <a:latin typeface="Times New Roman" panose="02020603050405020304"/>
                          <a:cs typeface="Times New Roman" panose="02020603050405020304"/>
                        </a:rPr>
                        <a:t>y</a:t>
                      </a:r>
                      <a:endParaRPr sz="2000">
                        <a:latin typeface="Times New Roman" panose="02020603050405020304"/>
                        <a:cs typeface="Times New Roman" panose="02020603050405020304"/>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5924">
                <a:tc>
                  <a:txBody>
                    <a:bodyPr/>
                    <a:lstStyle/>
                    <a:p>
                      <a:pPr marL="91440">
                        <a:lnSpc>
                          <a:spcPct val="100000"/>
                        </a:lnSpc>
                        <a:spcBef>
                          <a:spcPts val="100"/>
                        </a:spcBef>
                      </a:pPr>
                      <a:r>
                        <a:rPr sz="1950" b="1"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txBody>
                  <a:tcPr marL="0" marR="0" marT="127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5240" algn="ctr">
                        <a:lnSpc>
                          <a:spcPct val="100000"/>
                        </a:lnSpc>
                        <a:spcBef>
                          <a:spcPts val="75"/>
                        </a:spcBef>
                      </a:pPr>
                      <a:r>
                        <a:rPr sz="2000" b="1" dirty="0">
                          <a:latin typeface="Times New Roman" panose="02020603050405020304"/>
                          <a:cs typeface="Times New Roman" panose="02020603050405020304"/>
                        </a:rPr>
                        <a:t>X.s</a:t>
                      </a:r>
                      <a:endParaRPr sz="2000">
                        <a:latin typeface="Times New Roman" panose="02020603050405020304"/>
                        <a:cs typeface="Times New Roman" panose="02020603050405020304"/>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75"/>
                        </a:spcBef>
                      </a:pPr>
                      <a:r>
                        <a:rPr sz="2000" b="1" dirty="0">
                          <a:latin typeface="Times New Roman" panose="02020603050405020304"/>
                          <a:cs typeface="Times New Roman" panose="02020603050405020304"/>
                        </a:rPr>
                        <a:t>N.s</a:t>
                      </a:r>
                      <a:endParaRPr sz="2000">
                        <a:latin typeface="Times New Roman" panose="02020603050405020304"/>
                        <a:cs typeface="Times New Roman" panose="02020603050405020304"/>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5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1" name="object 11"/>
          <p:cNvSpPr/>
          <p:nvPr/>
        </p:nvSpPr>
        <p:spPr>
          <a:xfrm>
            <a:off x="6562725" y="1882775"/>
            <a:ext cx="2094230" cy="831850"/>
          </a:xfrm>
          <a:custGeom>
            <a:avLst/>
            <a:gdLst/>
            <a:ahLst/>
            <a:cxnLst/>
            <a:rect l="l" t="t" r="r" b="b"/>
            <a:pathLst>
              <a:path w="2094229" h="831850">
                <a:moveTo>
                  <a:pt x="0" y="0"/>
                </a:moveTo>
                <a:lnTo>
                  <a:pt x="2093913" y="0"/>
                </a:lnTo>
                <a:lnTo>
                  <a:pt x="2093913" y="831850"/>
                </a:lnTo>
                <a:lnTo>
                  <a:pt x="0" y="831850"/>
                </a:lnTo>
                <a:lnTo>
                  <a:pt x="0" y="0"/>
                </a:lnTo>
                <a:close/>
              </a:path>
            </a:pathLst>
          </a:custGeom>
          <a:ln w="9525">
            <a:solidFill>
              <a:srgbClr val="000000"/>
            </a:solidFill>
          </a:ln>
        </p:spPr>
        <p:txBody>
          <a:bodyPr wrap="square" lIns="0" tIns="0" rIns="0" bIns="0" rtlCol="0"/>
          <a:lstStyle/>
          <a:p/>
        </p:txBody>
      </p:sp>
      <p:sp>
        <p:nvSpPr>
          <p:cNvPr id="12" name="object 12"/>
          <p:cNvSpPr txBox="1"/>
          <p:nvPr/>
        </p:nvSpPr>
        <p:spPr>
          <a:xfrm>
            <a:off x="6562725" y="1882775"/>
            <a:ext cx="447675" cy="398780"/>
          </a:xfrm>
          <a:prstGeom prst="rect">
            <a:avLst/>
          </a:prstGeom>
          <a:ln w="9526">
            <a:solidFill>
              <a:srgbClr val="000000"/>
            </a:solidFill>
          </a:ln>
        </p:spPr>
        <p:txBody>
          <a:bodyPr vert="horz" wrap="square" lIns="0" tIns="73025" rIns="0" bIns="0" rtlCol="0">
            <a:spAutoFit/>
          </a:bodyPr>
          <a:lstStyle/>
          <a:p>
            <a:pPr marL="91440">
              <a:lnSpc>
                <a:spcPct val="100000"/>
              </a:lnSpc>
              <a:spcBef>
                <a:spcPts val="575"/>
              </a:spcBef>
            </a:pPr>
            <a:r>
              <a:rPr sz="1950" b="1" spc="40"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p:txBody>
      </p:sp>
      <p:sp>
        <p:nvSpPr>
          <p:cNvPr id="13" name="object 13"/>
          <p:cNvSpPr txBox="1"/>
          <p:nvPr/>
        </p:nvSpPr>
        <p:spPr>
          <a:xfrm>
            <a:off x="7010400" y="1882775"/>
            <a:ext cx="533400" cy="398780"/>
          </a:xfrm>
          <a:prstGeom prst="rect">
            <a:avLst/>
          </a:prstGeom>
          <a:ln w="9526">
            <a:solidFill>
              <a:srgbClr val="000000"/>
            </a:solidFill>
          </a:ln>
        </p:spPr>
        <p:txBody>
          <a:bodyPr vert="horz" wrap="square" lIns="0" tIns="69850" rIns="0" bIns="0" rtlCol="0">
            <a:spAutoFit/>
          </a:bodyPr>
          <a:lstStyle/>
          <a:p>
            <a:pPr marL="153035">
              <a:lnSpc>
                <a:spcPct val="100000"/>
              </a:lnSpc>
              <a:spcBef>
                <a:spcPts val="550"/>
              </a:spcBef>
            </a:pPr>
            <a:r>
              <a:rPr sz="2000" b="1" dirty="0">
                <a:latin typeface="Times New Roman" panose="02020603050405020304"/>
                <a:cs typeface="Times New Roman" panose="02020603050405020304"/>
              </a:rPr>
              <a:t>a</a:t>
            </a:r>
            <a:endParaRPr sz="2000">
              <a:latin typeface="Times New Roman" panose="02020603050405020304"/>
              <a:cs typeface="Times New Roman" panose="02020603050405020304"/>
            </a:endParaRPr>
          </a:p>
        </p:txBody>
      </p:sp>
      <p:sp>
        <p:nvSpPr>
          <p:cNvPr id="14" name="object 14"/>
          <p:cNvSpPr txBox="1"/>
          <p:nvPr/>
        </p:nvSpPr>
        <p:spPr>
          <a:xfrm>
            <a:off x="7543800" y="1882775"/>
            <a:ext cx="533400" cy="398780"/>
          </a:xfrm>
          <a:prstGeom prst="rect">
            <a:avLst/>
          </a:prstGeom>
          <a:ln w="9526">
            <a:solidFill>
              <a:srgbClr val="000000"/>
            </a:solidFill>
          </a:ln>
        </p:spPr>
        <p:txBody>
          <a:bodyPr vert="horz" wrap="square" lIns="0" tIns="69850" rIns="0" bIns="0" rtlCol="0">
            <a:spAutoFit/>
          </a:bodyPr>
          <a:lstStyle/>
          <a:p>
            <a:pPr marL="127635">
              <a:lnSpc>
                <a:spcPct val="100000"/>
              </a:lnSpc>
              <a:spcBef>
                <a:spcPts val="550"/>
              </a:spcBef>
            </a:pPr>
            <a:r>
              <a:rPr sz="2000" b="1" dirty="0">
                <a:latin typeface="Times New Roman" panose="02020603050405020304"/>
                <a:cs typeface="Times New Roman" panose="02020603050405020304"/>
              </a:rPr>
              <a:t>X</a:t>
            </a:r>
            <a:endParaRPr sz="2000">
              <a:latin typeface="Times New Roman" panose="02020603050405020304"/>
              <a:cs typeface="Times New Roman" panose="02020603050405020304"/>
            </a:endParaRPr>
          </a:p>
        </p:txBody>
      </p:sp>
      <p:sp>
        <p:nvSpPr>
          <p:cNvPr id="15" name="object 15"/>
          <p:cNvSpPr txBox="1"/>
          <p:nvPr/>
        </p:nvSpPr>
        <p:spPr>
          <a:xfrm>
            <a:off x="8077199" y="1882775"/>
            <a:ext cx="579755" cy="398780"/>
          </a:xfrm>
          <a:prstGeom prst="rect">
            <a:avLst/>
          </a:prstGeom>
          <a:ln w="9525">
            <a:solidFill>
              <a:srgbClr val="000000"/>
            </a:solidFill>
          </a:ln>
        </p:spPr>
        <p:txBody>
          <a:bodyPr vert="horz" wrap="square" lIns="0" tIns="69850" rIns="0" bIns="0" rtlCol="0">
            <a:spAutoFit/>
          </a:bodyPr>
          <a:lstStyle/>
          <a:p>
            <a:pPr algn="ctr">
              <a:lnSpc>
                <a:spcPct val="100000"/>
              </a:lnSpc>
              <a:spcBef>
                <a:spcPts val="550"/>
              </a:spcBef>
            </a:pPr>
            <a:r>
              <a:rPr sz="2000" b="1" dirty="0">
                <a:latin typeface="Times New Roman" panose="02020603050405020304"/>
                <a:cs typeface="Times New Roman" panose="02020603050405020304"/>
              </a:rPr>
              <a:t>y</a:t>
            </a:r>
            <a:endParaRPr sz="2000">
              <a:latin typeface="Times New Roman" panose="02020603050405020304"/>
              <a:cs typeface="Times New Roman" panose="02020603050405020304"/>
            </a:endParaRPr>
          </a:p>
        </p:txBody>
      </p:sp>
      <p:sp>
        <p:nvSpPr>
          <p:cNvPr id="16" name="object 16"/>
          <p:cNvSpPr txBox="1"/>
          <p:nvPr/>
        </p:nvSpPr>
        <p:spPr>
          <a:xfrm>
            <a:off x="6562725" y="2281238"/>
            <a:ext cx="447675" cy="433705"/>
          </a:xfrm>
          <a:prstGeom prst="rect">
            <a:avLst/>
          </a:prstGeom>
          <a:ln w="9526">
            <a:solidFill>
              <a:srgbClr val="000000"/>
            </a:solidFill>
          </a:ln>
        </p:spPr>
        <p:txBody>
          <a:bodyPr vert="horz" wrap="square" lIns="0" tIns="31115" rIns="0" bIns="0" rtlCol="0">
            <a:spAutoFit/>
          </a:bodyPr>
          <a:lstStyle/>
          <a:p>
            <a:pPr marL="91440">
              <a:lnSpc>
                <a:spcPct val="100000"/>
              </a:lnSpc>
              <a:spcBef>
                <a:spcPts val="245"/>
              </a:spcBef>
            </a:pPr>
            <a:r>
              <a:rPr sz="1950" b="1" spc="40"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p:txBody>
      </p:sp>
      <p:sp>
        <p:nvSpPr>
          <p:cNvPr id="17" name="object 17"/>
          <p:cNvSpPr txBox="1"/>
          <p:nvPr/>
        </p:nvSpPr>
        <p:spPr>
          <a:xfrm>
            <a:off x="7543800" y="2281238"/>
            <a:ext cx="533400" cy="433705"/>
          </a:xfrm>
          <a:prstGeom prst="rect">
            <a:avLst/>
          </a:prstGeom>
          <a:ln w="9526">
            <a:solidFill>
              <a:srgbClr val="000000"/>
            </a:solidFill>
          </a:ln>
        </p:spPr>
        <p:txBody>
          <a:bodyPr vert="horz" wrap="square" lIns="0" tIns="27940" rIns="0" bIns="0" rtlCol="0">
            <a:spAutoFit/>
          </a:bodyPr>
          <a:lstStyle/>
          <a:p>
            <a:pPr marL="127635">
              <a:lnSpc>
                <a:spcPct val="100000"/>
              </a:lnSpc>
              <a:spcBef>
                <a:spcPts val="220"/>
              </a:spcBef>
            </a:pPr>
            <a:r>
              <a:rPr sz="2000" b="1" dirty="0">
                <a:latin typeface="Times New Roman" panose="02020603050405020304"/>
                <a:cs typeface="Times New Roman" panose="02020603050405020304"/>
              </a:rPr>
              <a:t>X.s</a:t>
            </a:r>
            <a:endParaRPr sz="2000">
              <a:latin typeface="Times New Roman" panose="02020603050405020304"/>
              <a:cs typeface="Times New Roman" panose="02020603050405020304"/>
            </a:endParaRPr>
          </a:p>
        </p:txBody>
      </p:sp>
      <p:sp>
        <p:nvSpPr>
          <p:cNvPr id="18" name="object 18"/>
          <p:cNvSpPr/>
          <p:nvPr/>
        </p:nvSpPr>
        <p:spPr>
          <a:xfrm>
            <a:off x="6562725" y="2281237"/>
            <a:ext cx="2047875" cy="0"/>
          </a:xfrm>
          <a:custGeom>
            <a:avLst/>
            <a:gdLst/>
            <a:ahLst/>
            <a:cxnLst/>
            <a:rect l="l" t="t" r="r" b="b"/>
            <a:pathLst>
              <a:path w="2047875">
                <a:moveTo>
                  <a:pt x="0" y="0"/>
                </a:moveTo>
                <a:lnTo>
                  <a:pt x="2047875" y="1"/>
                </a:lnTo>
              </a:path>
            </a:pathLst>
          </a:custGeom>
          <a:ln w="9525">
            <a:solidFill>
              <a:srgbClr val="000000"/>
            </a:solidFill>
          </a:ln>
        </p:spPr>
        <p:txBody>
          <a:bodyPr wrap="square" lIns="0" tIns="0" rIns="0" bIns="0" rtlCol="0"/>
          <a:lstStyle/>
          <a:p/>
        </p:txBody>
      </p:sp>
      <p:sp>
        <p:nvSpPr>
          <p:cNvPr id="19" name="object 19"/>
          <p:cNvSpPr/>
          <p:nvPr/>
        </p:nvSpPr>
        <p:spPr>
          <a:xfrm>
            <a:off x="7010400" y="1905000"/>
            <a:ext cx="0" cy="838200"/>
          </a:xfrm>
          <a:custGeom>
            <a:avLst/>
            <a:gdLst/>
            <a:ahLst/>
            <a:cxnLst/>
            <a:rect l="l" t="t" r="r" b="b"/>
            <a:pathLst>
              <a:path h="838200">
                <a:moveTo>
                  <a:pt x="0" y="0"/>
                </a:moveTo>
                <a:lnTo>
                  <a:pt x="1" y="838200"/>
                </a:lnTo>
              </a:path>
            </a:pathLst>
          </a:custGeom>
          <a:ln w="9525">
            <a:solidFill>
              <a:srgbClr val="000000"/>
            </a:solidFill>
          </a:ln>
        </p:spPr>
        <p:txBody>
          <a:bodyPr wrap="square" lIns="0" tIns="0" rIns="0" bIns="0" rtlCol="0"/>
          <a:lstStyle/>
          <a:p/>
        </p:txBody>
      </p:sp>
      <p:sp>
        <p:nvSpPr>
          <p:cNvPr id="20" name="object 20"/>
          <p:cNvSpPr/>
          <p:nvPr/>
        </p:nvSpPr>
        <p:spPr>
          <a:xfrm>
            <a:off x="8077199" y="1905000"/>
            <a:ext cx="0" cy="838200"/>
          </a:xfrm>
          <a:custGeom>
            <a:avLst/>
            <a:gdLst/>
            <a:ahLst/>
            <a:cxnLst/>
            <a:rect l="l" t="t" r="r" b="b"/>
            <a:pathLst>
              <a:path h="838200">
                <a:moveTo>
                  <a:pt x="1" y="0"/>
                </a:moveTo>
                <a:lnTo>
                  <a:pt x="0" y="838200"/>
                </a:lnTo>
              </a:path>
            </a:pathLst>
          </a:custGeom>
          <a:ln w="9525">
            <a:solidFill>
              <a:srgbClr val="000000"/>
            </a:solidFill>
          </a:ln>
        </p:spPr>
        <p:txBody>
          <a:bodyPr wrap="square" lIns="0" tIns="0" rIns="0" bIns="0" rtlCol="0"/>
          <a:lstStyle/>
          <a:p/>
        </p:txBody>
      </p:sp>
      <p:sp>
        <p:nvSpPr>
          <p:cNvPr id="21" name="object 21"/>
          <p:cNvSpPr txBox="1"/>
          <p:nvPr/>
        </p:nvSpPr>
        <p:spPr>
          <a:xfrm>
            <a:off x="8132127" y="3147059"/>
            <a:ext cx="37782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panose="02020603050405020304"/>
                <a:cs typeface="Times New Roman" panose="02020603050405020304"/>
              </a:rPr>
              <a:t>t</a:t>
            </a:r>
            <a:r>
              <a:rPr sz="2000" b="1" dirty="0">
                <a:latin typeface="Times New Roman" panose="02020603050405020304"/>
                <a:cs typeface="Times New Roman" panose="02020603050405020304"/>
              </a:rPr>
              <a:t>op</a:t>
            </a:r>
            <a:endParaRPr sz="2000">
              <a:latin typeface="Times New Roman" panose="02020603050405020304"/>
              <a:cs typeface="Times New Roman" panose="02020603050405020304"/>
            </a:endParaRPr>
          </a:p>
        </p:txBody>
      </p:sp>
      <p:sp>
        <p:nvSpPr>
          <p:cNvPr id="22" name="object 22"/>
          <p:cNvSpPr/>
          <p:nvPr/>
        </p:nvSpPr>
        <p:spPr>
          <a:xfrm>
            <a:off x="8221869" y="2760662"/>
            <a:ext cx="76200" cy="422909"/>
          </a:xfrm>
          <a:custGeom>
            <a:avLst/>
            <a:gdLst/>
            <a:ahLst/>
            <a:cxnLst/>
            <a:rect l="l" t="t" r="r" b="b"/>
            <a:pathLst>
              <a:path w="76200" h="422910">
                <a:moveTo>
                  <a:pt x="42862" y="63500"/>
                </a:moveTo>
                <a:lnTo>
                  <a:pt x="33337" y="63500"/>
                </a:lnTo>
                <a:lnTo>
                  <a:pt x="33337" y="422843"/>
                </a:lnTo>
                <a:lnTo>
                  <a:pt x="42862" y="422843"/>
                </a:lnTo>
                <a:lnTo>
                  <a:pt x="42862" y="63500"/>
                </a:lnTo>
                <a:close/>
              </a:path>
              <a:path w="76200" h="422910">
                <a:moveTo>
                  <a:pt x="38100" y="0"/>
                </a:moveTo>
                <a:lnTo>
                  <a:pt x="0" y="76200"/>
                </a:lnTo>
                <a:lnTo>
                  <a:pt x="33337" y="76200"/>
                </a:lnTo>
                <a:lnTo>
                  <a:pt x="33337" y="63500"/>
                </a:lnTo>
                <a:lnTo>
                  <a:pt x="69850" y="63500"/>
                </a:lnTo>
                <a:lnTo>
                  <a:pt x="38100" y="0"/>
                </a:lnTo>
                <a:close/>
              </a:path>
              <a:path w="76200" h="42291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sp>
        <p:nvSpPr>
          <p:cNvPr id="23" name="object 23"/>
          <p:cNvSpPr/>
          <p:nvPr/>
        </p:nvSpPr>
        <p:spPr>
          <a:xfrm>
            <a:off x="7543800" y="1905000"/>
            <a:ext cx="0" cy="838200"/>
          </a:xfrm>
          <a:custGeom>
            <a:avLst/>
            <a:gdLst/>
            <a:ahLst/>
            <a:cxnLst/>
            <a:rect l="l" t="t" r="r" b="b"/>
            <a:pathLst>
              <a:path h="838200">
                <a:moveTo>
                  <a:pt x="0" y="0"/>
                </a:moveTo>
                <a:lnTo>
                  <a:pt x="1" y="838200"/>
                </a:lnTo>
              </a:path>
            </a:pathLst>
          </a:custGeom>
          <a:ln w="9525">
            <a:solidFill>
              <a:srgbClr val="000000"/>
            </a:solidFill>
          </a:ln>
        </p:spPr>
        <p:txBody>
          <a:bodyPr wrap="square" lIns="0" tIns="0" rIns="0" bIns="0" rtlCol="0"/>
          <a:lstStyle/>
          <a:p/>
        </p:txBody>
      </p:sp>
      <p:sp>
        <p:nvSpPr>
          <p:cNvPr id="24" name="object 24"/>
          <p:cNvSpPr txBox="1"/>
          <p:nvPr/>
        </p:nvSpPr>
        <p:spPr>
          <a:xfrm>
            <a:off x="612140" y="3390760"/>
            <a:ext cx="3761104" cy="443865"/>
          </a:xfrm>
          <a:prstGeom prst="rect">
            <a:avLst/>
          </a:prstGeom>
        </p:spPr>
        <p:txBody>
          <a:bodyPr vert="horz" wrap="square" lIns="0" tIns="12065" rIns="0" bIns="0" rtlCol="0">
            <a:spAutoFit/>
          </a:bodyPr>
          <a:lstStyle/>
          <a:p>
            <a:pPr marL="355600" indent="-342900">
              <a:lnSpc>
                <a:spcPct val="100000"/>
              </a:lnSpc>
              <a:spcBef>
                <a:spcPts val="95"/>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引入标记非终结符号</a:t>
            </a:r>
            <a:r>
              <a:rPr sz="4125" b="1" spc="15" baseline="1000" dirty="0">
                <a:latin typeface="宋体" panose="02010600030101010101" pitchFamily="2" charset="-122"/>
                <a:cs typeface="宋体" panose="02010600030101010101" pitchFamily="2" charset="-122"/>
              </a:rPr>
              <a:t>N</a:t>
            </a:r>
            <a:endParaRPr sz="4125" baseline="1000">
              <a:latin typeface="宋体" panose="02010600030101010101" pitchFamily="2" charset="-122"/>
              <a:cs typeface="宋体" panose="02010600030101010101" pitchFamily="2" charset="-122"/>
            </a:endParaRPr>
          </a:p>
        </p:txBody>
      </p:sp>
      <p:sp>
        <p:nvSpPr>
          <p:cNvPr id="25" name="object 25"/>
          <p:cNvSpPr txBox="1"/>
          <p:nvPr/>
        </p:nvSpPr>
        <p:spPr>
          <a:xfrm>
            <a:off x="1377314" y="3783226"/>
            <a:ext cx="1095375" cy="1345565"/>
          </a:xfrm>
          <a:prstGeom prst="rect">
            <a:avLst/>
          </a:prstGeom>
        </p:spPr>
        <p:txBody>
          <a:bodyPr vert="horz" wrap="square" lIns="0" tIns="20320" rIns="0" bIns="0" rtlCol="0">
            <a:spAutoFit/>
          </a:bodyPr>
          <a:lstStyle/>
          <a:p>
            <a:pPr marL="12700" marR="5080">
              <a:lnSpc>
                <a:spcPct val="122000"/>
              </a:lnSpc>
              <a:spcBef>
                <a:spcPts val="160"/>
              </a:spcBef>
            </a:pPr>
            <a:r>
              <a:rPr sz="2350" b="1" spc="25" dirty="0">
                <a:latin typeface="宋体" panose="02010600030101010101" pitchFamily="2" charset="-122"/>
                <a:cs typeface="宋体" panose="02010600030101010101" pitchFamily="2" charset="-122"/>
              </a:rPr>
              <a:t>A</a:t>
            </a:r>
            <a:r>
              <a:rPr sz="2350" b="1" i="1" spc="50" dirty="0">
                <a:latin typeface="Symbol" panose="05050102010706020507"/>
                <a:cs typeface="Symbol" panose="05050102010706020507"/>
              </a:rPr>
              <a:t></a:t>
            </a:r>
            <a:r>
              <a:rPr sz="2350" b="1" spc="25" dirty="0">
                <a:latin typeface="宋体" panose="02010600030101010101" pitchFamily="2" charset="-122"/>
                <a:cs typeface="宋体" panose="02010600030101010101" pitchFamily="2" charset="-122"/>
              </a:rPr>
              <a:t>aX</a:t>
            </a:r>
            <a:r>
              <a:rPr sz="2350" b="1" spc="25" dirty="0">
                <a:solidFill>
                  <a:srgbClr val="0000FF"/>
                </a:solidFill>
                <a:latin typeface="宋体" panose="02010600030101010101" pitchFamily="2" charset="-122"/>
                <a:cs typeface="宋体" panose="02010600030101010101" pitchFamily="2" charset="-122"/>
              </a:rPr>
              <a:t>N</a:t>
            </a:r>
            <a:r>
              <a:rPr sz="2350" b="1" spc="15" dirty="0">
                <a:latin typeface="宋体" panose="02010600030101010101" pitchFamily="2" charset="-122"/>
                <a:cs typeface="宋体" panose="02010600030101010101" pitchFamily="2" charset="-122"/>
              </a:rPr>
              <a:t>Y  </a:t>
            </a:r>
            <a:r>
              <a:rPr sz="2350" b="1" spc="30" dirty="0">
                <a:latin typeface="宋体" panose="02010600030101010101" pitchFamily="2" charset="-122"/>
                <a:cs typeface="宋体" panose="02010600030101010101" pitchFamily="2" charset="-122"/>
              </a:rPr>
              <a:t>N</a:t>
            </a:r>
            <a:r>
              <a:rPr sz="2350" b="1" i="1" spc="30" dirty="0">
                <a:latin typeface="Symbol" panose="05050102010706020507"/>
                <a:cs typeface="Symbol" panose="05050102010706020507"/>
              </a:rPr>
              <a:t></a:t>
            </a:r>
            <a:r>
              <a:rPr sz="2350" b="1" i="1" spc="30" dirty="0">
                <a:latin typeface="Times New Roman" panose="02020603050405020304"/>
                <a:cs typeface="Times New Roman" panose="02020603050405020304"/>
              </a:rPr>
              <a:t> </a:t>
            </a:r>
            <a:r>
              <a:rPr sz="2350" b="1" spc="30" dirty="0">
                <a:latin typeface="宋体" panose="02010600030101010101" pitchFamily="2" charset="-122"/>
                <a:cs typeface="宋体" panose="02010600030101010101" pitchFamily="2" charset="-122"/>
              </a:rPr>
              <a:t>Y</a:t>
            </a:r>
            <a:r>
              <a:rPr sz="2350" b="1" i="1" spc="30" dirty="0">
                <a:latin typeface="Symbol" panose="05050102010706020507"/>
                <a:cs typeface="Symbol" panose="05050102010706020507"/>
              </a:rPr>
              <a:t></a:t>
            </a:r>
            <a:r>
              <a:rPr sz="2350" b="1" spc="30" dirty="0">
                <a:latin typeface="宋体" panose="02010600030101010101" pitchFamily="2" charset="-122"/>
                <a:cs typeface="宋体" panose="02010600030101010101" pitchFamily="2" charset="-122"/>
              </a:rPr>
              <a:t>y</a:t>
            </a:r>
            <a:endParaRPr sz="2350">
              <a:latin typeface="宋体" panose="02010600030101010101" pitchFamily="2" charset="-122"/>
              <a:cs typeface="宋体" panose="02010600030101010101" pitchFamily="2" charset="-122"/>
            </a:endParaRPr>
          </a:p>
        </p:txBody>
      </p:sp>
      <p:sp>
        <p:nvSpPr>
          <p:cNvPr id="26" name="object 26"/>
          <p:cNvSpPr txBox="1"/>
          <p:nvPr/>
        </p:nvSpPr>
        <p:spPr>
          <a:xfrm>
            <a:off x="3198177" y="3783226"/>
            <a:ext cx="2508250" cy="1345565"/>
          </a:xfrm>
          <a:prstGeom prst="rect">
            <a:avLst/>
          </a:prstGeom>
        </p:spPr>
        <p:txBody>
          <a:bodyPr vert="horz" wrap="square" lIns="0" tIns="12065" rIns="0" bIns="0" rtlCol="0">
            <a:spAutoFit/>
          </a:bodyPr>
          <a:lstStyle/>
          <a:p>
            <a:pPr marL="12700" marR="5080" indent="20320">
              <a:lnSpc>
                <a:spcPct val="124000"/>
              </a:lnSpc>
              <a:spcBef>
                <a:spcPts val="95"/>
              </a:spcBef>
            </a:pPr>
            <a:r>
              <a:rPr sz="2350" b="1" spc="25" dirty="0">
                <a:latin typeface="宋体" panose="02010600030101010101" pitchFamily="2" charset="-122"/>
                <a:cs typeface="宋体" panose="02010600030101010101" pitchFamily="2" charset="-122"/>
              </a:rPr>
              <a:t>N.i=X.s</a:t>
            </a:r>
            <a:r>
              <a:rPr sz="2350" b="1" spc="50" dirty="0">
                <a:latin typeface="黑体" panose="02010609060101010101" charset="-122"/>
                <a:cs typeface="黑体" panose="02010609060101010101" charset="-122"/>
              </a:rPr>
              <a:t>；</a:t>
            </a:r>
            <a:r>
              <a:rPr sz="2350" b="1" spc="25" dirty="0">
                <a:latin typeface="宋体" panose="02010600030101010101" pitchFamily="2" charset="-122"/>
                <a:cs typeface="宋体" panose="02010600030101010101" pitchFamily="2" charset="-122"/>
              </a:rPr>
              <a:t>Y.i=N.s  </a:t>
            </a:r>
            <a:r>
              <a:rPr sz="2350" b="1" spc="25" dirty="0">
                <a:latin typeface="宋体" panose="02010600030101010101" pitchFamily="2" charset="-122"/>
                <a:cs typeface="宋体" panose="02010600030101010101" pitchFamily="2" charset="-122"/>
              </a:rPr>
              <a:t>N.s=f(N.i)</a:t>
            </a:r>
            <a:endParaRPr sz="2350">
              <a:latin typeface="宋体" panose="02010600030101010101" pitchFamily="2" charset="-122"/>
              <a:cs typeface="宋体" panose="02010600030101010101" pitchFamily="2" charset="-122"/>
            </a:endParaRPr>
          </a:p>
          <a:p>
            <a:pPr marL="33020">
              <a:lnSpc>
                <a:spcPct val="100000"/>
              </a:lnSpc>
              <a:spcBef>
                <a:spcPts val="565"/>
              </a:spcBef>
            </a:pPr>
            <a:r>
              <a:rPr sz="2350" b="1" spc="25" dirty="0">
                <a:latin typeface="宋体" panose="02010600030101010101" pitchFamily="2" charset="-122"/>
                <a:cs typeface="宋体" panose="02010600030101010101" pitchFamily="2" charset="-122"/>
              </a:rPr>
              <a:t>Y.s=g(Y.i)</a:t>
            </a:r>
            <a:endParaRPr sz="2350">
              <a:latin typeface="宋体" panose="02010600030101010101" pitchFamily="2" charset="-122"/>
              <a:cs typeface="宋体" panose="02010600030101010101" pitchFamily="2" charset="-122"/>
            </a:endParaRPr>
          </a:p>
        </p:txBody>
      </p:sp>
      <p:sp>
        <p:nvSpPr>
          <p:cNvPr id="27" name="object 27"/>
          <p:cNvSpPr txBox="1"/>
          <p:nvPr/>
        </p:nvSpPr>
        <p:spPr>
          <a:xfrm>
            <a:off x="612140" y="5219560"/>
            <a:ext cx="5369560" cy="443865"/>
          </a:xfrm>
          <a:prstGeom prst="rect">
            <a:avLst/>
          </a:prstGeom>
        </p:spPr>
        <p:txBody>
          <a:bodyPr vert="horz" wrap="square" lIns="0" tIns="12065" rIns="0" bIns="0" rtlCol="0">
            <a:spAutoFit/>
          </a:bodyPr>
          <a:lstStyle/>
          <a:p>
            <a:pPr marL="355600" indent="-342900">
              <a:lnSpc>
                <a:spcPct val="100000"/>
              </a:lnSpc>
              <a:spcBef>
                <a:spcPts val="95"/>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所有继承属性均由复制规则实现</a:t>
            </a:r>
            <a:endParaRPr sz="4125" baseline="1000">
              <a:latin typeface="黑体" panose="02010609060101010101" charset="-122"/>
              <a:cs typeface="黑体" panose="02010609060101010101" charset="-122"/>
            </a:endParaRPr>
          </a:p>
        </p:txBody>
      </p:sp>
      <p:sp>
        <p:nvSpPr>
          <p:cNvPr id="28" name="object 28"/>
          <p:cNvSpPr txBox="1"/>
          <p:nvPr/>
        </p:nvSpPr>
        <p:spPr>
          <a:xfrm>
            <a:off x="612140" y="5728576"/>
            <a:ext cx="5369560" cy="443865"/>
          </a:xfrm>
          <a:prstGeom prst="rect">
            <a:avLst/>
          </a:prstGeom>
        </p:spPr>
        <p:txBody>
          <a:bodyPr vert="horz" wrap="square" lIns="0" tIns="12065" rIns="0" bIns="0" rtlCol="0">
            <a:spAutoFit/>
          </a:bodyPr>
          <a:lstStyle/>
          <a:p>
            <a:pPr marL="355600" indent="-342900">
              <a:lnSpc>
                <a:spcPct val="100000"/>
              </a:lnSpc>
              <a:spcBef>
                <a:spcPts val="95"/>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继承属性在栈中的位置可以预测</a:t>
            </a:r>
            <a:endParaRPr sz="4125" baseline="1000">
              <a:latin typeface="黑体" panose="02010609060101010101" charset="-122"/>
              <a:cs typeface="黑体" panose="02010609060101010101"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81</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78739" y="272795"/>
            <a:ext cx="7945755" cy="513080"/>
          </a:xfrm>
          <a:prstGeom prst="rect">
            <a:avLst/>
          </a:prstGeom>
        </p:spPr>
        <p:txBody>
          <a:bodyPr vert="horz" wrap="square" lIns="0" tIns="12700" rIns="0" bIns="0" rtlCol="0">
            <a:spAutoFit/>
          </a:bodyPr>
          <a:lstStyle/>
          <a:p>
            <a:pPr marL="12700">
              <a:lnSpc>
                <a:spcPct val="100000"/>
              </a:lnSpc>
              <a:spcBef>
                <a:spcPts val="100"/>
              </a:spcBef>
            </a:pPr>
            <a:r>
              <a:rPr sz="3100" spc="95" dirty="0"/>
              <a:t>算法</a:t>
            </a:r>
            <a:r>
              <a:rPr sz="3200" spc="15" dirty="0">
                <a:latin typeface="Verdana" panose="020B0604030504040204"/>
                <a:cs typeface="Verdana" panose="020B0604030504040204"/>
              </a:rPr>
              <a:t>5.3</a:t>
            </a:r>
            <a:r>
              <a:rPr sz="3100" spc="15" dirty="0"/>
              <a:t>：</a:t>
            </a:r>
            <a:r>
              <a:rPr sz="3200" spc="15" dirty="0">
                <a:latin typeface="Verdana" panose="020B0604030504040204"/>
                <a:cs typeface="Verdana" panose="020B0604030504040204"/>
              </a:rPr>
              <a:t>L</a:t>
            </a:r>
            <a:r>
              <a:rPr sz="3100" spc="95" dirty="0"/>
              <a:t>属性定义的自底向上分析和翻译</a:t>
            </a:r>
            <a:endParaRPr sz="3100">
              <a:latin typeface="Verdana" panose="020B0604030504040204"/>
              <a:cs typeface="Verdana" panose="020B0604030504040204"/>
            </a:endParaRPr>
          </a:p>
        </p:txBody>
      </p:sp>
      <p:sp>
        <p:nvSpPr>
          <p:cNvPr id="6" name="object 6"/>
          <p:cNvSpPr txBox="1"/>
          <p:nvPr/>
        </p:nvSpPr>
        <p:spPr>
          <a:xfrm>
            <a:off x="389890" y="989267"/>
            <a:ext cx="7997825" cy="5238750"/>
          </a:xfrm>
          <a:prstGeom prst="rect">
            <a:avLst/>
          </a:prstGeom>
        </p:spPr>
        <p:txBody>
          <a:bodyPr vert="horz" wrap="square" lIns="0" tIns="95885" rIns="0" bIns="0" rtlCol="0">
            <a:spAutoFit/>
          </a:bodyPr>
          <a:lstStyle/>
          <a:p>
            <a:pPr marL="25400">
              <a:lnSpc>
                <a:spcPct val="100000"/>
              </a:lnSpc>
              <a:spcBef>
                <a:spcPts val="755"/>
              </a:spcBef>
            </a:pPr>
            <a:r>
              <a:rPr sz="3525" b="1" spc="75" baseline="1000" dirty="0">
                <a:latin typeface="黑体" panose="02010609060101010101" charset="-122"/>
                <a:cs typeface="黑体" panose="02010609060101010101" charset="-122"/>
              </a:rPr>
              <a:t>输入：基础文法是</a:t>
            </a:r>
            <a:r>
              <a:rPr sz="2400" b="1" spc="-5" dirty="0">
                <a:latin typeface="Times New Roman" panose="02020603050405020304"/>
                <a:cs typeface="Times New Roman" panose="02020603050405020304"/>
              </a:rPr>
              <a:t>LL(1)</a:t>
            </a:r>
            <a:r>
              <a:rPr sz="3525" b="1" spc="75" baseline="1000" dirty="0">
                <a:latin typeface="黑体" panose="02010609060101010101" charset="-122"/>
                <a:cs typeface="黑体" panose="02010609060101010101" charset="-122"/>
              </a:rPr>
              <a:t>文法的</a:t>
            </a:r>
            <a:r>
              <a:rPr sz="2400" b="1" spc="-5" dirty="0">
                <a:latin typeface="Times New Roman" panose="02020603050405020304"/>
                <a:cs typeface="Times New Roman" panose="02020603050405020304"/>
              </a:rPr>
              <a:t>L</a:t>
            </a:r>
            <a:r>
              <a:rPr sz="3525" b="1" spc="75" baseline="1000" dirty="0">
                <a:latin typeface="黑体" panose="02010609060101010101" charset="-122"/>
                <a:cs typeface="黑体" panose="02010609060101010101" charset="-122"/>
              </a:rPr>
              <a:t>属性定义</a:t>
            </a:r>
            <a:endParaRPr sz="3525" baseline="1000">
              <a:latin typeface="黑体" panose="02010609060101010101" charset="-122"/>
              <a:cs typeface="黑体" panose="02010609060101010101" charset="-122"/>
            </a:endParaRPr>
          </a:p>
          <a:p>
            <a:pPr marL="25400" marR="1530350">
              <a:lnSpc>
                <a:spcPts val="3500"/>
              </a:lnSpc>
              <a:spcBef>
                <a:spcPts val="195"/>
              </a:spcBef>
            </a:pPr>
            <a:r>
              <a:rPr sz="2350" b="1" spc="45" dirty="0">
                <a:latin typeface="黑体" panose="02010609060101010101" charset="-122"/>
                <a:cs typeface="黑体" panose="02010609060101010101" charset="-122"/>
              </a:rPr>
              <a:t>输出：在分析过程中计算所有属性值的分析程序 </a:t>
            </a:r>
            <a:r>
              <a:rPr sz="2350" b="1" spc="50" dirty="0">
                <a:latin typeface="黑体" panose="02010609060101010101" charset="-122"/>
                <a:cs typeface="黑体" panose="02010609060101010101" charset="-122"/>
              </a:rPr>
              <a:t>方法：</a:t>
            </a:r>
            <a:endParaRPr sz="2350">
              <a:latin typeface="黑体" panose="02010609060101010101" charset="-122"/>
              <a:cs typeface="黑体" panose="02010609060101010101" charset="-122"/>
            </a:endParaRPr>
          </a:p>
          <a:p>
            <a:pPr marL="314325">
              <a:lnSpc>
                <a:spcPct val="100000"/>
              </a:lnSpc>
              <a:spcBef>
                <a:spcPts val="335"/>
              </a:spcBef>
            </a:pPr>
            <a:r>
              <a:rPr sz="2350" b="1" spc="50" dirty="0">
                <a:latin typeface="黑体" panose="02010609060101010101" charset="-122"/>
                <a:cs typeface="黑体" panose="02010609060101010101" charset="-122"/>
              </a:rPr>
              <a:t>假设：</a:t>
            </a:r>
            <a:endParaRPr sz="2350">
              <a:latin typeface="黑体" panose="02010609060101010101" charset="-122"/>
              <a:cs typeface="黑体" panose="02010609060101010101" charset="-122"/>
            </a:endParaRPr>
          </a:p>
          <a:p>
            <a:pPr marL="466725">
              <a:lnSpc>
                <a:spcPct val="100000"/>
              </a:lnSpc>
              <a:spcBef>
                <a:spcPts val="665"/>
              </a:spcBef>
            </a:pPr>
            <a:r>
              <a:rPr sz="3525" b="1" spc="75" baseline="1000" dirty="0">
                <a:latin typeface="黑体" panose="02010609060101010101" charset="-122"/>
                <a:cs typeface="黑体" panose="02010609060101010101" charset="-122"/>
              </a:rPr>
              <a:t>每个</a:t>
            </a:r>
            <a:r>
              <a:rPr sz="3525" b="1" spc="75" baseline="1000" dirty="0">
                <a:solidFill>
                  <a:srgbClr val="0000FF"/>
                </a:solidFill>
                <a:latin typeface="黑体" panose="02010609060101010101" charset="-122"/>
                <a:cs typeface="黑体" panose="02010609060101010101" charset="-122"/>
              </a:rPr>
              <a:t>非终结符号</a:t>
            </a:r>
            <a:r>
              <a:rPr sz="2400" b="1" dirty="0">
                <a:solidFill>
                  <a:srgbClr val="0000FF"/>
                </a:solidFill>
                <a:latin typeface="Times New Roman" panose="02020603050405020304"/>
                <a:cs typeface="Times New Roman" panose="02020603050405020304"/>
              </a:rPr>
              <a:t>A</a:t>
            </a:r>
            <a:r>
              <a:rPr sz="2400" b="1" spc="-45" dirty="0">
                <a:solidFill>
                  <a:srgbClr val="0000FF"/>
                </a:solidFill>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都有一个继承属</a:t>
            </a:r>
            <a:r>
              <a:rPr sz="3525" b="1" spc="60" baseline="1000" dirty="0">
                <a:latin typeface="黑体" panose="02010609060101010101" charset="-122"/>
                <a:cs typeface="黑体" panose="02010609060101010101" charset="-122"/>
              </a:rPr>
              <a:t>性</a:t>
            </a:r>
            <a:r>
              <a:rPr sz="3525" b="1" spc="-930"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A.i</a:t>
            </a:r>
            <a:endParaRPr sz="2400">
              <a:latin typeface="Times New Roman" panose="02020603050405020304"/>
              <a:cs typeface="Times New Roman" panose="02020603050405020304"/>
            </a:endParaRPr>
          </a:p>
          <a:p>
            <a:pPr marL="466725">
              <a:lnSpc>
                <a:spcPct val="100000"/>
              </a:lnSpc>
              <a:spcBef>
                <a:spcPts val="525"/>
              </a:spcBef>
            </a:pPr>
            <a:r>
              <a:rPr sz="3525" b="1" spc="75" baseline="1000" dirty="0">
                <a:latin typeface="黑体" panose="02010609060101010101" charset="-122"/>
                <a:cs typeface="黑体" panose="02010609060101010101" charset="-122"/>
              </a:rPr>
              <a:t>每一个</a:t>
            </a:r>
            <a:r>
              <a:rPr sz="3525" b="1" spc="75" baseline="1000" dirty="0">
                <a:solidFill>
                  <a:srgbClr val="0000FF"/>
                </a:solidFill>
                <a:latin typeface="黑体" panose="02010609060101010101" charset="-122"/>
                <a:cs typeface="黑体" panose="02010609060101010101" charset="-122"/>
              </a:rPr>
              <a:t>文法符号</a:t>
            </a:r>
            <a:r>
              <a:rPr sz="2400" b="1" dirty="0">
                <a:solidFill>
                  <a:srgbClr val="0000FF"/>
                </a:solidFill>
                <a:latin typeface="Times New Roman" panose="02020603050405020304"/>
                <a:cs typeface="Times New Roman" panose="02020603050405020304"/>
              </a:rPr>
              <a:t>X</a:t>
            </a:r>
            <a:r>
              <a:rPr sz="2400" b="1" spc="-45" dirty="0">
                <a:solidFill>
                  <a:srgbClr val="0000FF"/>
                </a:solidFill>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都有一个综合属</a:t>
            </a:r>
            <a:r>
              <a:rPr sz="3525" b="1" spc="60" baseline="1000" dirty="0">
                <a:latin typeface="黑体" panose="02010609060101010101" charset="-122"/>
                <a:cs typeface="黑体" panose="02010609060101010101" charset="-122"/>
              </a:rPr>
              <a:t>性</a:t>
            </a:r>
            <a:r>
              <a:rPr sz="3525" b="1" spc="-930"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X.s</a:t>
            </a:r>
            <a:endParaRPr sz="2400">
              <a:latin typeface="Times New Roman" panose="02020603050405020304"/>
              <a:cs typeface="Times New Roman" panose="02020603050405020304"/>
            </a:endParaRPr>
          </a:p>
          <a:p>
            <a:pPr marL="314325">
              <a:lnSpc>
                <a:spcPct val="100000"/>
              </a:lnSpc>
              <a:spcBef>
                <a:spcPts val="625"/>
              </a:spcBef>
            </a:pPr>
            <a:r>
              <a:rPr sz="2400" b="1"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对每个产生</a:t>
            </a:r>
            <a:r>
              <a:rPr sz="3525" b="1" spc="60" baseline="1000" dirty="0">
                <a:latin typeface="黑体" panose="02010609060101010101" charset="-122"/>
                <a:cs typeface="黑体" panose="02010609060101010101" charset="-122"/>
              </a:rPr>
              <a:t>式</a:t>
            </a:r>
            <a:r>
              <a:rPr sz="3525" b="1" spc="-862"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A</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n</a:t>
            </a:r>
            <a:endParaRPr sz="2400" baseline="-17000">
              <a:latin typeface="Times New Roman" panose="02020603050405020304"/>
              <a:cs typeface="Times New Roman" panose="02020603050405020304"/>
            </a:endParaRPr>
          </a:p>
          <a:p>
            <a:pPr marL="466725">
              <a:lnSpc>
                <a:spcPct val="100000"/>
              </a:lnSpc>
              <a:spcBef>
                <a:spcPts val="505"/>
              </a:spcBef>
            </a:pPr>
            <a:r>
              <a:rPr sz="3525" b="1" spc="75" baseline="1000" dirty="0">
                <a:latin typeface="黑体" panose="02010609060101010101" charset="-122"/>
                <a:cs typeface="黑体" panose="02010609060101010101" charset="-122"/>
              </a:rPr>
              <a:t>引入</a:t>
            </a:r>
            <a:r>
              <a:rPr sz="2400" b="1" dirty="0">
                <a:latin typeface="Times New Roman" panose="02020603050405020304"/>
                <a:cs typeface="Times New Roman" panose="02020603050405020304"/>
              </a:rPr>
              <a:t>n</a:t>
            </a:r>
            <a:r>
              <a:rPr sz="3525" b="1" spc="75" baseline="1000" dirty="0">
                <a:latin typeface="黑体" panose="02010609060101010101" charset="-122"/>
                <a:cs typeface="黑体" panose="02010609060101010101" charset="-122"/>
              </a:rPr>
              <a:t>个新的</a:t>
            </a:r>
            <a:r>
              <a:rPr sz="3525" b="1" spc="75" baseline="1000" dirty="0">
                <a:solidFill>
                  <a:srgbClr val="0000FF"/>
                </a:solidFill>
                <a:latin typeface="黑体" panose="02010609060101010101" charset="-122"/>
                <a:cs typeface="黑体" panose="02010609060101010101" charset="-122"/>
              </a:rPr>
              <a:t>标记非终结符号</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1</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2</a:t>
            </a:r>
            <a:r>
              <a:rPr sz="3525" b="1" spc="75" baseline="1000" dirty="0">
                <a:latin typeface="黑体" panose="02010609060101010101" charset="-122"/>
                <a:cs typeface="黑体" panose="02010609060101010101" charset="-122"/>
              </a:rPr>
              <a:t>、</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n</a:t>
            </a:r>
            <a:endParaRPr sz="2400" baseline="-17000">
              <a:latin typeface="Times New Roman" panose="02020603050405020304"/>
              <a:cs typeface="Times New Roman" panose="02020603050405020304"/>
            </a:endParaRPr>
          </a:p>
          <a:p>
            <a:pPr marL="466725">
              <a:lnSpc>
                <a:spcPct val="100000"/>
              </a:lnSpc>
              <a:spcBef>
                <a:spcPts val="625"/>
              </a:spcBef>
            </a:pPr>
            <a:r>
              <a:rPr sz="3525" b="1" spc="75" baseline="1000" dirty="0">
                <a:latin typeface="黑体" panose="02010609060101010101" charset="-122"/>
                <a:cs typeface="黑体" panose="02010609060101010101" charset="-122"/>
              </a:rPr>
              <a:t>用产生</a:t>
            </a:r>
            <a:r>
              <a:rPr sz="3525" b="1" spc="60" baseline="1000" dirty="0">
                <a:latin typeface="黑体" panose="02010609060101010101" charset="-122"/>
                <a:cs typeface="黑体" panose="02010609060101010101" charset="-122"/>
              </a:rPr>
              <a:t>式</a:t>
            </a:r>
            <a:r>
              <a:rPr sz="3525" b="1" spc="-869" baseline="1000" dirty="0">
                <a:latin typeface="黑体" panose="02010609060101010101" charset="-122"/>
                <a:cs typeface="黑体" panose="02010609060101010101" charset="-122"/>
              </a:rPr>
              <a:t> </a:t>
            </a:r>
            <a:r>
              <a:rPr sz="2400" b="1" dirty="0">
                <a:solidFill>
                  <a:srgbClr val="0000FF"/>
                </a:solidFill>
                <a:latin typeface="Times New Roman" panose="02020603050405020304"/>
                <a:cs typeface="Times New Roman" panose="02020603050405020304"/>
              </a:rPr>
              <a:t>A</a:t>
            </a:r>
            <a:r>
              <a:rPr sz="3525" b="1" i="1"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M</a:t>
            </a:r>
            <a:r>
              <a:rPr sz="2400" b="1" baseline="-17000" dirty="0">
                <a:solidFill>
                  <a:srgbClr val="0000FF"/>
                </a:solidFill>
                <a:latin typeface="Times New Roman" panose="02020603050405020304"/>
                <a:cs typeface="Times New Roman" panose="02020603050405020304"/>
              </a:rPr>
              <a:t>1</a:t>
            </a:r>
            <a:r>
              <a:rPr sz="2400" b="1" dirty="0">
                <a:solidFill>
                  <a:srgbClr val="0000FF"/>
                </a:solidFill>
                <a:latin typeface="Times New Roman" panose="02020603050405020304"/>
                <a:cs typeface="Times New Roman" panose="02020603050405020304"/>
              </a:rPr>
              <a:t>X</a:t>
            </a:r>
            <a:r>
              <a:rPr sz="2400" b="1" baseline="-17000" dirty="0">
                <a:solidFill>
                  <a:srgbClr val="0000FF"/>
                </a:solidFill>
                <a:latin typeface="Times New Roman" panose="02020603050405020304"/>
                <a:cs typeface="Times New Roman" panose="02020603050405020304"/>
              </a:rPr>
              <a:t>1</a:t>
            </a:r>
            <a:r>
              <a:rPr sz="2400" b="1" dirty="0">
                <a:solidFill>
                  <a:srgbClr val="0000FF"/>
                </a:solidFill>
                <a:latin typeface="Times New Roman" panose="02020603050405020304"/>
                <a:cs typeface="Times New Roman" panose="02020603050405020304"/>
              </a:rPr>
              <a:t>M</a:t>
            </a:r>
            <a:r>
              <a:rPr sz="2400" b="1" baseline="-17000" dirty="0">
                <a:solidFill>
                  <a:srgbClr val="0000FF"/>
                </a:solidFill>
                <a:latin typeface="Times New Roman" panose="02020603050405020304"/>
                <a:cs typeface="Times New Roman" panose="02020603050405020304"/>
              </a:rPr>
              <a:t>2</a:t>
            </a:r>
            <a:r>
              <a:rPr sz="2400" b="1" dirty="0">
                <a:solidFill>
                  <a:srgbClr val="0000FF"/>
                </a:solidFill>
                <a:latin typeface="Times New Roman" panose="02020603050405020304"/>
                <a:cs typeface="Times New Roman" panose="02020603050405020304"/>
              </a:rPr>
              <a:t>X</a:t>
            </a:r>
            <a:r>
              <a:rPr sz="2400" b="1" baseline="-17000" dirty="0">
                <a:solidFill>
                  <a:srgbClr val="0000FF"/>
                </a:solidFill>
                <a:latin typeface="Times New Roman" panose="02020603050405020304"/>
                <a:cs typeface="Times New Roman" panose="02020603050405020304"/>
              </a:rPr>
              <a:t>2</a:t>
            </a:r>
            <a:r>
              <a:rPr sz="2400" b="1" dirty="0">
                <a:solidFill>
                  <a:srgbClr val="0000FF"/>
                </a:solidFill>
                <a:latin typeface="Times New Roman" panose="02020603050405020304"/>
                <a:cs typeface="Times New Roman" panose="02020603050405020304"/>
              </a:rPr>
              <a:t>…M</a:t>
            </a:r>
            <a:r>
              <a:rPr sz="2400" b="1" baseline="-17000" dirty="0">
                <a:solidFill>
                  <a:srgbClr val="0000FF"/>
                </a:solidFill>
                <a:latin typeface="Times New Roman" panose="02020603050405020304"/>
                <a:cs typeface="Times New Roman" panose="02020603050405020304"/>
              </a:rPr>
              <a:t>n</a:t>
            </a:r>
            <a:r>
              <a:rPr sz="2400" b="1" dirty="0">
                <a:solidFill>
                  <a:srgbClr val="0000FF"/>
                </a:solidFill>
                <a:latin typeface="Times New Roman" panose="02020603050405020304"/>
                <a:cs typeface="Times New Roman" panose="02020603050405020304"/>
              </a:rPr>
              <a:t>X</a:t>
            </a:r>
            <a:r>
              <a:rPr sz="2400" b="1" baseline="-17000" dirty="0">
                <a:solidFill>
                  <a:srgbClr val="0000FF"/>
                </a:solidFill>
                <a:latin typeface="Times New Roman" panose="02020603050405020304"/>
                <a:cs typeface="Times New Roman" panose="02020603050405020304"/>
              </a:rPr>
              <a:t>n</a:t>
            </a:r>
            <a:r>
              <a:rPr sz="2400" b="1" spc="-15" baseline="-17000" dirty="0">
                <a:solidFill>
                  <a:srgbClr val="0000FF"/>
                </a:solidFill>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代替原来的产生式</a:t>
            </a:r>
            <a:endParaRPr sz="3525" baseline="1000">
              <a:latin typeface="黑体" panose="02010609060101010101" charset="-122"/>
              <a:cs typeface="黑体" panose="02010609060101010101" charset="-122"/>
            </a:endParaRPr>
          </a:p>
          <a:p>
            <a:pPr marL="466725">
              <a:lnSpc>
                <a:spcPct val="100000"/>
              </a:lnSpc>
              <a:spcBef>
                <a:spcPts val="625"/>
              </a:spcBef>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j</a:t>
            </a:r>
            <a:r>
              <a:rPr sz="2400" b="1" spc="-7"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的继承属性与标记非终结符</a:t>
            </a:r>
            <a:r>
              <a:rPr sz="3525" b="1" spc="60" baseline="1000" dirty="0">
                <a:latin typeface="黑体" panose="02010609060101010101" charset="-122"/>
                <a:cs typeface="黑体" panose="02010609060101010101" charset="-122"/>
              </a:rPr>
              <a:t>号</a:t>
            </a:r>
            <a:r>
              <a:rPr sz="3525" b="1" spc="-869"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j</a:t>
            </a:r>
            <a:r>
              <a:rPr sz="2400" b="1" baseline="-17000" dirty="0">
                <a:latin typeface="Times New Roman" panose="02020603050405020304"/>
                <a:cs typeface="Times New Roman" panose="02020603050405020304"/>
              </a:rPr>
              <a:t> </a:t>
            </a:r>
            <a:r>
              <a:rPr sz="3525" b="1" spc="75" baseline="1000" dirty="0">
                <a:latin typeface="黑体" panose="02010609060101010101" charset="-122"/>
                <a:cs typeface="黑体" panose="02010609060101010101" charset="-122"/>
              </a:rPr>
              <a:t>相联系</a:t>
            </a:r>
            <a:endParaRPr sz="3525" baseline="1000">
              <a:latin typeface="黑体" panose="02010609060101010101" charset="-122"/>
              <a:cs typeface="黑体" panose="02010609060101010101" charset="-122"/>
            </a:endParaRPr>
          </a:p>
          <a:p>
            <a:pPr marL="603250" marR="17780" indent="-136525">
              <a:lnSpc>
                <a:spcPct val="101000"/>
              </a:lnSpc>
              <a:spcBef>
                <a:spcPts val="505"/>
              </a:spcBef>
            </a:pPr>
            <a:r>
              <a:rPr sz="3525" b="1" spc="75" baseline="1000" dirty="0">
                <a:latin typeface="黑体" panose="02010609060101010101" charset="-122"/>
                <a:cs typeface="黑体" panose="02010609060101010101" charset="-122"/>
              </a:rPr>
              <a:t>属</a:t>
            </a:r>
            <a:r>
              <a:rPr sz="3525" b="1" spc="60" baseline="1000" dirty="0">
                <a:latin typeface="黑体" panose="02010609060101010101" charset="-122"/>
                <a:cs typeface="黑体" panose="02010609060101010101" charset="-122"/>
              </a:rPr>
              <a:t>性</a:t>
            </a:r>
            <a:r>
              <a:rPr sz="3525" b="1" spc="-885"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j</a:t>
            </a:r>
            <a:r>
              <a:rPr sz="2400" b="1" dirty="0">
                <a:latin typeface="Times New Roman" panose="02020603050405020304"/>
                <a:cs typeface="Times New Roman" panose="02020603050405020304"/>
              </a:rPr>
              <a:t>.i</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也就</a:t>
            </a:r>
            <a:r>
              <a:rPr sz="3525" b="1" spc="60" baseline="1000" dirty="0">
                <a:latin typeface="黑体" panose="02010609060101010101" charset="-122"/>
                <a:cs typeface="黑体" panose="02010609060101010101" charset="-122"/>
              </a:rPr>
              <a:t>是</a:t>
            </a:r>
            <a:r>
              <a:rPr sz="3525" b="1" spc="-877"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j</a:t>
            </a:r>
            <a:r>
              <a:rPr sz="2400" b="1" spc="-5" dirty="0">
                <a:latin typeface="Times New Roman" panose="02020603050405020304"/>
                <a:cs typeface="Times New Roman" panose="02020603050405020304"/>
              </a:rPr>
              <a:t>.s</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3525" b="1" spc="75" baseline="1000" dirty="0">
                <a:latin typeface="黑体" panose="02010609060101010101" charset="-122"/>
                <a:cs typeface="黑体" panose="02010609060101010101" charset="-122"/>
              </a:rPr>
              <a:t>总是</a:t>
            </a:r>
            <a:r>
              <a:rPr sz="3525" b="1" spc="60" baseline="1000" dirty="0">
                <a:latin typeface="黑体" panose="02010609060101010101" charset="-122"/>
                <a:cs typeface="黑体" panose="02010609060101010101" charset="-122"/>
              </a:rPr>
              <a:t>在</a:t>
            </a:r>
            <a:r>
              <a:rPr sz="3525" b="1" spc="-885"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j </a:t>
            </a:r>
            <a:r>
              <a:rPr sz="3525" b="1" spc="75" baseline="1000" dirty="0">
                <a:latin typeface="黑体" panose="02010609060101010101" charset="-122"/>
                <a:cs typeface="黑体" panose="02010609060101010101" charset="-122"/>
              </a:rPr>
              <a:t>处计算，且发生在开始 做归约</a:t>
            </a:r>
            <a:r>
              <a:rPr sz="3525" b="1" spc="60" baseline="1000" dirty="0">
                <a:latin typeface="黑体" panose="02010609060101010101" charset="-122"/>
                <a:cs typeface="黑体" panose="02010609060101010101" charset="-122"/>
              </a:rPr>
              <a:t>到</a:t>
            </a:r>
            <a:r>
              <a:rPr sz="3525" b="1" spc="-869" baseline="1000" dirty="0">
                <a:latin typeface="黑体" panose="02010609060101010101" charset="-122"/>
                <a:cs typeface="黑体" panose="02010609060101010101" charset="-122"/>
              </a:rPr>
              <a:t> </a:t>
            </a: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j </a:t>
            </a:r>
            <a:r>
              <a:rPr sz="3525" b="1" spc="75" baseline="1000" dirty="0">
                <a:latin typeface="黑体" panose="02010609060101010101" charset="-122"/>
                <a:cs typeface="黑体" panose="02010609060101010101" charset="-122"/>
              </a:rPr>
              <a:t>的动作之前。</a:t>
            </a:r>
            <a:endParaRPr sz="3525" baseline="1000">
              <a:latin typeface="黑体" panose="02010609060101010101" charset="-122"/>
              <a:cs typeface="黑体" panose="02010609060101010101"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82</a:t>
            </a:r>
            <a:endParaRPr sz="1400">
              <a:latin typeface="Times New Roman" panose="02020603050405020304"/>
              <a:cs typeface="Times New Roman" panose="02020603050405020304"/>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63500">
              <a:lnSpc>
                <a:spcPct val="100000"/>
              </a:lnSpc>
              <a:spcBef>
                <a:spcPts val="100"/>
              </a:spcBef>
            </a:pPr>
            <a:r>
              <a:rPr spc="20" dirty="0">
                <a:latin typeface="宋体" panose="02010600030101010101" pitchFamily="2" charset="-122"/>
                <a:cs typeface="宋体" panose="02010600030101010101" pitchFamily="2" charset="-122"/>
              </a:rPr>
              <a:t>(2)</a:t>
            </a:r>
            <a:r>
              <a:rPr spc="-20" dirty="0">
                <a:latin typeface="宋体" panose="02010600030101010101" pitchFamily="2" charset="-122"/>
                <a:cs typeface="宋体" panose="02010600030101010101" pitchFamily="2" charset="-122"/>
              </a:rPr>
              <a:t> </a:t>
            </a:r>
            <a:r>
              <a:rPr spc="50" dirty="0"/>
              <a:t>在自底向上分析过程中，各个属性的值都可以被计算出来</a:t>
            </a:r>
            <a:endParaRPr spc="50" dirty="0"/>
          </a:p>
          <a:p>
            <a:pPr>
              <a:lnSpc>
                <a:spcPct val="100000"/>
              </a:lnSpc>
              <a:spcBef>
                <a:spcPts val="15"/>
              </a:spcBef>
            </a:pPr>
            <a:endParaRPr sz="2400">
              <a:latin typeface="Times New Roman" panose="02020603050405020304"/>
              <a:cs typeface="Times New Roman" panose="02020603050405020304"/>
            </a:endParaRPr>
          </a:p>
          <a:p>
            <a:pPr marL="63500">
              <a:lnSpc>
                <a:spcPct val="100000"/>
              </a:lnSpc>
              <a:tabLst>
                <a:tab pos="3208020" algn="l"/>
              </a:tabLst>
            </a:pPr>
            <a:r>
              <a:rPr spc="50" dirty="0">
                <a:solidFill>
                  <a:srgbClr val="0000FF"/>
                </a:solidFill>
              </a:rPr>
              <a:t>第一种情况</a:t>
            </a:r>
            <a:r>
              <a:rPr spc="50" dirty="0"/>
              <a:t>：</a:t>
            </a:r>
            <a:r>
              <a:rPr spc="40" dirty="0"/>
              <a:t>用</a:t>
            </a:r>
            <a:r>
              <a:rPr spc="45" dirty="0"/>
              <a:t> </a:t>
            </a:r>
            <a:r>
              <a:rPr spc="30" dirty="0">
                <a:latin typeface="宋体" panose="02010600030101010101" pitchFamily="2" charset="-122"/>
                <a:cs typeface="宋体" panose="02010600030101010101" pitchFamily="2" charset="-122"/>
              </a:rPr>
              <a:t>M</a:t>
            </a:r>
            <a:r>
              <a:rPr sz="2325" spc="44" baseline="-18000" dirty="0">
                <a:latin typeface="宋体" panose="02010600030101010101" pitchFamily="2" charset="-122"/>
                <a:cs typeface="宋体" panose="02010600030101010101" pitchFamily="2" charset="-122"/>
              </a:rPr>
              <a:t>j</a:t>
            </a:r>
            <a:r>
              <a:rPr sz="2350" i="1" spc="30" dirty="0">
                <a:latin typeface="Symbol" panose="05050102010706020507"/>
                <a:cs typeface="Symbol" panose="05050102010706020507"/>
              </a:rPr>
              <a:t></a:t>
            </a:r>
            <a:r>
              <a:rPr sz="2350" b="0" spc="30" dirty="0">
                <a:latin typeface="Times New Roman" panose="02020603050405020304"/>
                <a:cs typeface="Times New Roman" panose="02020603050405020304"/>
              </a:rPr>
              <a:t>	</a:t>
            </a:r>
            <a:r>
              <a:rPr sz="2350" spc="50" dirty="0"/>
              <a:t>进行归约</a:t>
            </a:r>
            <a:endParaRPr sz="2350">
              <a:latin typeface="Times New Roman" panose="02020603050405020304"/>
              <a:cs typeface="Times New Roman" panose="02020603050405020304"/>
            </a:endParaRPr>
          </a:p>
          <a:p>
            <a:pPr marL="406400" indent="-342900">
              <a:lnSpc>
                <a:spcPct val="100000"/>
              </a:lnSpc>
              <a:spcBef>
                <a:spcPts val="810"/>
              </a:spcBef>
              <a:buClr>
                <a:srgbClr val="0000FF"/>
              </a:buClr>
              <a:buSzPct val="72000"/>
              <a:buFont typeface="Arial" panose="020B0604020202020204"/>
              <a:buChar char="■"/>
              <a:tabLst>
                <a:tab pos="405765" algn="l"/>
                <a:tab pos="406400" algn="l"/>
              </a:tabLst>
            </a:pPr>
            <a:r>
              <a:rPr sz="3525" spc="75" baseline="1000" dirty="0"/>
              <a:t>已知：</a:t>
            </a:r>
            <a:endParaRPr sz="3525" baseline="1000"/>
          </a:p>
          <a:p>
            <a:pPr marL="882650" lvl="1" indent="-285750">
              <a:lnSpc>
                <a:spcPct val="100000"/>
              </a:lnSpc>
              <a:spcBef>
                <a:spcPts val="585"/>
              </a:spcBef>
              <a:buClr>
                <a:srgbClr val="0000FF"/>
              </a:buClr>
              <a:buSzPct val="72000"/>
              <a:buFont typeface="Wingdings" panose="05000000000000000000"/>
              <a:buChar char=""/>
              <a:tabLst>
                <a:tab pos="882650" algn="l"/>
              </a:tabLst>
            </a:pPr>
            <a:r>
              <a:rPr sz="3525" b="1" spc="75" baseline="1000" dirty="0">
                <a:latin typeface="黑体" panose="02010609060101010101" charset="-122"/>
                <a:cs typeface="黑体" panose="02010609060101010101" charset="-122"/>
              </a:rPr>
              <a:t>每个标记非终结符号在文法中是唯一的</a:t>
            </a:r>
            <a:endParaRPr sz="3525" baseline="1000">
              <a:latin typeface="黑体" panose="02010609060101010101" charset="-122"/>
              <a:cs typeface="黑体" panose="02010609060101010101" charset="-122"/>
            </a:endParaRPr>
          </a:p>
          <a:p>
            <a:pPr marL="882650" lvl="1" indent="-285750">
              <a:lnSpc>
                <a:spcPct val="100000"/>
              </a:lnSpc>
              <a:spcBef>
                <a:spcPts val="565"/>
              </a:spcBef>
              <a:buClr>
                <a:srgbClr val="0000FF"/>
              </a:buClr>
              <a:buSzPct val="72000"/>
              <a:buFont typeface="Wingdings" panose="05000000000000000000"/>
              <a:buChar char=""/>
              <a:tabLst>
                <a:tab pos="882650" algn="l"/>
              </a:tabLst>
            </a:pPr>
            <a:r>
              <a:rPr sz="3525" b="1" spc="30" baseline="1000" dirty="0">
                <a:latin typeface="宋体" panose="02010600030101010101" pitchFamily="2" charset="-122"/>
                <a:cs typeface="宋体" panose="02010600030101010101" pitchFamily="2" charset="-122"/>
              </a:rPr>
              <a:t>M</a:t>
            </a:r>
            <a:r>
              <a:rPr sz="2325" b="1" spc="30" baseline="-18000" dirty="0">
                <a:latin typeface="宋体" panose="02010600030101010101" pitchFamily="2" charset="-122"/>
                <a:cs typeface="宋体" panose="02010600030101010101" pitchFamily="2" charset="-122"/>
              </a:rPr>
              <a:t>j</a:t>
            </a:r>
            <a:r>
              <a:rPr sz="2325" b="1" spc="52" baseline="-18000" dirty="0">
                <a:latin typeface="宋体" panose="02010600030101010101" pitchFamily="2" charset="-122"/>
                <a:cs typeface="宋体" panose="02010600030101010101" pitchFamily="2" charset="-122"/>
              </a:rPr>
              <a:t> </a:t>
            </a:r>
            <a:r>
              <a:rPr sz="3525" b="1" spc="75" baseline="1000" dirty="0">
                <a:latin typeface="黑体" panose="02010609060101010101" charset="-122"/>
                <a:cs typeface="黑体" panose="02010609060101010101" charset="-122"/>
              </a:rPr>
              <a:t>属于哪个形式</a:t>
            </a:r>
            <a:r>
              <a:rPr sz="3525" b="1" spc="60" baseline="1000" dirty="0">
                <a:latin typeface="黑体" panose="02010609060101010101" charset="-122"/>
                <a:cs typeface="黑体" panose="02010609060101010101" charset="-122"/>
              </a:rPr>
              <a:t>为 </a:t>
            </a:r>
            <a:r>
              <a:rPr sz="3525" b="1" spc="37" baseline="1000" dirty="0">
                <a:latin typeface="宋体" panose="02010600030101010101" pitchFamily="2" charset="-122"/>
                <a:cs typeface="宋体" panose="02010600030101010101" pitchFamily="2" charset="-122"/>
              </a:rPr>
              <a:t>A</a:t>
            </a:r>
            <a:r>
              <a:rPr sz="3525" b="1" i="1" spc="37" baseline="1000" dirty="0">
                <a:latin typeface="Symbol" panose="05050102010706020507"/>
                <a:cs typeface="Symbol" panose="05050102010706020507"/>
              </a:rPr>
              <a:t></a:t>
            </a:r>
            <a:r>
              <a:rPr sz="3525" b="1" spc="37" baseline="1000"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1</a:t>
            </a:r>
            <a:r>
              <a:rPr sz="3525" b="1" spc="37" baseline="1000"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1</a:t>
            </a:r>
            <a:r>
              <a:rPr sz="3525" b="1" spc="37" baseline="1000"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2</a:t>
            </a:r>
            <a:r>
              <a:rPr sz="3525" b="1" spc="37" baseline="1000"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2</a:t>
            </a:r>
            <a:r>
              <a:rPr sz="3525" b="1" spc="37" baseline="1000"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n</a:t>
            </a:r>
            <a:r>
              <a:rPr sz="3525" b="1" spc="37" baseline="1000"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n</a:t>
            </a:r>
            <a:r>
              <a:rPr sz="2325" b="1" spc="60" baseline="-18000" dirty="0">
                <a:latin typeface="宋体" panose="02010600030101010101" pitchFamily="2" charset="-122"/>
                <a:cs typeface="宋体" panose="02010600030101010101" pitchFamily="2" charset="-122"/>
              </a:rPr>
              <a:t> </a:t>
            </a:r>
            <a:r>
              <a:rPr sz="3525" b="1" spc="75" baseline="1000" dirty="0">
                <a:latin typeface="黑体" panose="02010609060101010101" charset="-122"/>
                <a:cs typeface="黑体" panose="02010609060101010101" charset="-122"/>
              </a:rPr>
              <a:t>的产生式</a:t>
            </a:r>
            <a:endParaRPr sz="3525" baseline="1000">
              <a:latin typeface="黑体" panose="02010609060101010101" charset="-122"/>
              <a:cs typeface="黑体" panose="02010609060101010101" charset="-122"/>
            </a:endParaRPr>
          </a:p>
          <a:p>
            <a:pPr marL="882650" lvl="1" indent="-285750">
              <a:lnSpc>
                <a:spcPct val="100000"/>
              </a:lnSpc>
              <a:spcBef>
                <a:spcPts val="780"/>
              </a:spcBef>
              <a:buClr>
                <a:srgbClr val="0000FF"/>
              </a:buClr>
              <a:buSzPct val="72000"/>
              <a:buFont typeface="Wingdings" panose="05000000000000000000"/>
              <a:buChar char=""/>
              <a:tabLst>
                <a:tab pos="882650" algn="l"/>
              </a:tabLst>
            </a:pPr>
            <a:r>
              <a:rPr sz="3525" b="1" spc="75" baseline="1000" dirty="0">
                <a:latin typeface="黑体" panose="02010609060101010101" charset="-122"/>
                <a:cs typeface="黑体" panose="02010609060101010101" charset="-122"/>
              </a:rPr>
              <a:t>计算属</a:t>
            </a:r>
            <a:r>
              <a:rPr sz="3525" b="1" spc="60" baseline="1000" dirty="0">
                <a:latin typeface="黑体" panose="02010609060101010101" charset="-122"/>
                <a:cs typeface="黑体" panose="02010609060101010101" charset="-122"/>
              </a:rPr>
              <a:t>性</a:t>
            </a:r>
            <a:r>
              <a:rPr sz="3525" b="1" spc="44" baseline="1000" dirty="0">
                <a:latin typeface="黑体" panose="02010609060101010101" charset="-122"/>
                <a:cs typeface="黑体" panose="02010609060101010101" charset="-122"/>
              </a:rPr>
              <a:t> </a:t>
            </a:r>
            <a:r>
              <a:rPr sz="3525" b="1" spc="30" baseline="1000" dirty="0">
                <a:latin typeface="宋体" panose="02010600030101010101" pitchFamily="2" charset="-122"/>
                <a:cs typeface="宋体" panose="02010600030101010101" pitchFamily="2" charset="-122"/>
              </a:rPr>
              <a:t>X</a:t>
            </a:r>
            <a:r>
              <a:rPr sz="2325" b="1" spc="30" baseline="-18000" dirty="0">
                <a:latin typeface="宋体" panose="02010600030101010101" pitchFamily="2" charset="-122"/>
                <a:cs typeface="宋体" panose="02010600030101010101" pitchFamily="2" charset="-122"/>
              </a:rPr>
              <a:t>j</a:t>
            </a:r>
            <a:r>
              <a:rPr sz="3525" b="1" spc="30" baseline="1000" dirty="0">
                <a:latin typeface="宋体" panose="02010600030101010101" pitchFamily="2" charset="-122"/>
                <a:cs typeface="宋体" panose="02010600030101010101" pitchFamily="2" charset="-122"/>
              </a:rPr>
              <a:t>.i</a:t>
            </a:r>
            <a:r>
              <a:rPr sz="3525" b="1" spc="44" baseline="1000" dirty="0">
                <a:latin typeface="宋体" panose="02010600030101010101" pitchFamily="2" charset="-122"/>
                <a:cs typeface="宋体" panose="02010600030101010101" pitchFamily="2" charset="-122"/>
              </a:rPr>
              <a:t> </a:t>
            </a:r>
            <a:r>
              <a:rPr sz="3525" b="1" spc="75" baseline="1000" dirty="0">
                <a:latin typeface="黑体" panose="02010609060101010101" charset="-122"/>
                <a:cs typeface="黑体" panose="02010609060101010101" charset="-122"/>
              </a:rPr>
              <a:t>需要哪些属性、以及它们的位置</a:t>
            </a:r>
            <a:endParaRPr sz="3525" baseline="1000">
              <a:latin typeface="黑体" panose="02010609060101010101" charset="-122"/>
              <a:cs typeface="黑体" panose="02010609060101010101" charset="-122"/>
            </a:endParaRPr>
          </a:p>
          <a:p>
            <a:pPr>
              <a:lnSpc>
                <a:spcPct val="100000"/>
              </a:lnSpc>
              <a:spcBef>
                <a:spcPts val="45"/>
              </a:spcBef>
            </a:pPr>
            <a:endParaRPr sz="3100">
              <a:latin typeface="Times New Roman" panose="02020603050405020304"/>
              <a:cs typeface="Times New Roman" panose="02020603050405020304"/>
            </a:endParaRPr>
          </a:p>
          <a:p>
            <a:pPr marR="7095490" algn="r">
              <a:lnSpc>
                <a:spcPct val="100000"/>
              </a:lnSpc>
              <a:spcBef>
                <a:spcPts val="5"/>
              </a:spcBef>
            </a:pPr>
            <a:r>
              <a:rPr sz="1750" spc="25" dirty="0">
                <a:latin typeface="宋体" panose="02010600030101010101" pitchFamily="2" charset="-122"/>
                <a:cs typeface="宋体" panose="02010600030101010101" pitchFamily="2" charset="-122"/>
              </a:rPr>
              <a:t>state</a:t>
            </a:r>
            <a:endParaRPr sz="1750">
              <a:latin typeface="宋体" panose="02010600030101010101" pitchFamily="2" charset="-122"/>
              <a:cs typeface="宋体" panose="02010600030101010101" pitchFamily="2" charset="-122"/>
            </a:endParaRPr>
          </a:p>
          <a:p>
            <a:pPr marR="7095490" algn="r">
              <a:lnSpc>
                <a:spcPct val="100000"/>
              </a:lnSpc>
              <a:spcBef>
                <a:spcPts val="585"/>
              </a:spcBef>
            </a:pPr>
            <a:r>
              <a:rPr sz="1750" spc="25" dirty="0">
                <a:latin typeface="宋体" panose="02010600030101010101" pitchFamily="2" charset="-122"/>
                <a:cs typeface="宋体" panose="02010600030101010101" pitchFamily="2" charset="-122"/>
              </a:rPr>
              <a:t>val</a:t>
            </a:r>
            <a:endParaRPr sz="1750">
              <a:latin typeface="宋体" panose="02010600030101010101" pitchFamily="2" charset="-122"/>
              <a:cs typeface="宋体" panose="02010600030101010101" pitchFamily="2" charset="-122"/>
            </a:endParaRPr>
          </a:p>
        </p:txBody>
      </p:sp>
      <p:sp>
        <p:nvSpPr>
          <p:cNvPr id="6" name="object 6"/>
          <p:cNvSpPr txBox="1"/>
          <p:nvPr/>
        </p:nvSpPr>
        <p:spPr>
          <a:xfrm>
            <a:off x="7029231" y="5640552"/>
            <a:ext cx="335280" cy="264795"/>
          </a:xfrm>
          <a:prstGeom prst="rect">
            <a:avLst/>
          </a:prstGeom>
        </p:spPr>
        <p:txBody>
          <a:bodyPr vert="horz" wrap="square" lIns="0" tIns="14604" rIns="0" bIns="0" rtlCol="0">
            <a:spAutoFit/>
          </a:bodyPr>
          <a:lstStyle/>
          <a:p>
            <a:pPr marL="12700">
              <a:lnSpc>
                <a:spcPct val="100000"/>
              </a:lnSpc>
              <a:spcBef>
                <a:spcPts val="115"/>
              </a:spcBef>
            </a:pPr>
            <a:r>
              <a:rPr sz="1550" b="1" spc="25" dirty="0">
                <a:latin typeface="宋体" panose="02010600030101010101" pitchFamily="2" charset="-122"/>
                <a:cs typeface="宋体" panose="02010600030101010101" pitchFamily="2" charset="-122"/>
              </a:rPr>
              <a:t>top</a:t>
            </a:r>
            <a:endParaRPr sz="1550">
              <a:latin typeface="宋体" panose="02010600030101010101" pitchFamily="2" charset="-122"/>
              <a:cs typeface="宋体" panose="02010600030101010101" pitchFamily="2" charset="-122"/>
            </a:endParaRPr>
          </a:p>
        </p:txBody>
      </p:sp>
      <p:sp>
        <p:nvSpPr>
          <p:cNvPr id="7" name="object 7"/>
          <p:cNvSpPr txBox="1"/>
          <p:nvPr/>
        </p:nvSpPr>
        <p:spPr>
          <a:xfrm>
            <a:off x="1869856" y="5562618"/>
            <a:ext cx="3945254" cy="659765"/>
          </a:xfrm>
          <a:prstGeom prst="rect">
            <a:avLst/>
          </a:prstGeom>
        </p:spPr>
        <p:txBody>
          <a:bodyPr vert="horz" wrap="square" lIns="0" tIns="12065" rIns="0" bIns="0" rtlCol="0">
            <a:spAutoFit/>
          </a:bodyPr>
          <a:lstStyle/>
          <a:p>
            <a:pPr marL="528320" marR="5080" indent="-516255">
              <a:lnSpc>
                <a:spcPct val="134000"/>
              </a:lnSpc>
              <a:spcBef>
                <a:spcPts val="95"/>
              </a:spcBef>
              <a:tabLst>
                <a:tab pos="1250315" algn="l"/>
                <a:tab pos="2075180" algn="l"/>
                <a:tab pos="2694940" algn="l"/>
              </a:tabLst>
            </a:pPr>
            <a:r>
              <a:rPr sz="1550" b="1" spc="25" dirty="0">
                <a:latin typeface="宋体" panose="02010600030101010101" pitchFamily="2" charset="-122"/>
                <a:cs typeface="宋体" panose="02010600030101010101" pitchFamily="2" charset="-122"/>
              </a:rPr>
              <a:t>top-2(j-1</a:t>
            </a:r>
            <a:r>
              <a:rPr sz="1550" b="1" spc="15" dirty="0">
                <a:latin typeface="宋体" panose="02010600030101010101" pitchFamily="2" charset="-122"/>
                <a:cs typeface="宋体" panose="02010600030101010101" pitchFamily="2" charset="-122"/>
              </a:rPr>
              <a:t>)</a:t>
            </a:r>
            <a:r>
              <a:rPr sz="1550" b="1" dirty="0">
                <a:latin typeface="宋体" panose="02010600030101010101" pitchFamily="2" charset="-122"/>
                <a:cs typeface="宋体" panose="02010600030101010101" pitchFamily="2" charset="-122"/>
              </a:rPr>
              <a:t>	</a:t>
            </a:r>
            <a:r>
              <a:rPr sz="1550" b="1" spc="25" dirty="0">
                <a:latin typeface="宋体" panose="02010600030101010101" pitchFamily="2" charset="-122"/>
                <a:cs typeface="宋体" panose="02010600030101010101" pitchFamily="2" charset="-122"/>
              </a:rPr>
              <a:t>top-2(j-1)+</a:t>
            </a:r>
            <a:r>
              <a:rPr sz="1550" b="1" spc="15" dirty="0">
                <a:latin typeface="宋体" panose="02010600030101010101" pitchFamily="2" charset="-122"/>
                <a:cs typeface="宋体" panose="02010600030101010101" pitchFamily="2" charset="-122"/>
              </a:rPr>
              <a:t>2</a:t>
            </a:r>
            <a:r>
              <a:rPr sz="1550" b="1" dirty="0">
                <a:latin typeface="宋体" panose="02010600030101010101" pitchFamily="2" charset="-122"/>
                <a:cs typeface="宋体" panose="02010600030101010101" pitchFamily="2" charset="-122"/>
              </a:rPr>
              <a:t>	</a:t>
            </a:r>
            <a:r>
              <a:rPr sz="1550" b="1" spc="25" dirty="0">
                <a:latin typeface="宋体" panose="02010600030101010101" pitchFamily="2" charset="-122"/>
                <a:cs typeface="宋体" panose="02010600030101010101" pitchFamily="2" charset="-122"/>
              </a:rPr>
              <a:t>top-2(j-2)+</a:t>
            </a:r>
            <a:r>
              <a:rPr sz="1550" b="1" spc="15" dirty="0">
                <a:latin typeface="宋体" panose="02010600030101010101" pitchFamily="2" charset="-122"/>
                <a:cs typeface="宋体" panose="02010600030101010101" pitchFamily="2" charset="-122"/>
              </a:rPr>
              <a:t>2  </a:t>
            </a:r>
            <a:r>
              <a:rPr sz="1550" b="1" spc="25" dirty="0">
                <a:latin typeface="宋体" panose="02010600030101010101" pitchFamily="2" charset="-122"/>
                <a:cs typeface="宋体" panose="02010600030101010101" pitchFamily="2" charset="-122"/>
              </a:rPr>
              <a:t>top-2(j-1)+1	top-2(j-2)+1</a:t>
            </a:r>
            <a:endParaRPr sz="1550">
              <a:latin typeface="宋体" panose="02010600030101010101" pitchFamily="2" charset="-122"/>
              <a:cs typeface="宋体" panose="02010600030101010101" pitchFamily="2" charset="-122"/>
            </a:endParaRPr>
          </a:p>
        </p:txBody>
      </p:sp>
      <p:sp>
        <p:nvSpPr>
          <p:cNvPr id="8" name="object 8"/>
          <p:cNvSpPr txBox="1"/>
          <p:nvPr/>
        </p:nvSpPr>
        <p:spPr>
          <a:xfrm>
            <a:off x="6100510" y="5957544"/>
            <a:ext cx="540385" cy="264795"/>
          </a:xfrm>
          <a:prstGeom prst="rect">
            <a:avLst/>
          </a:prstGeom>
        </p:spPr>
        <p:txBody>
          <a:bodyPr vert="horz" wrap="square" lIns="0" tIns="14604" rIns="0" bIns="0" rtlCol="0">
            <a:spAutoFit/>
          </a:bodyPr>
          <a:lstStyle/>
          <a:p>
            <a:pPr marL="12700">
              <a:lnSpc>
                <a:spcPct val="100000"/>
              </a:lnSpc>
              <a:spcBef>
                <a:spcPts val="115"/>
              </a:spcBef>
            </a:pPr>
            <a:r>
              <a:rPr sz="1550" b="1" spc="25" dirty="0">
                <a:latin typeface="宋体" panose="02010600030101010101" pitchFamily="2" charset="-122"/>
                <a:cs typeface="宋体" panose="02010600030101010101" pitchFamily="2" charset="-122"/>
              </a:rPr>
              <a:t>top-</a:t>
            </a:r>
            <a:r>
              <a:rPr sz="1550" b="1" spc="15" dirty="0">
                <a:latin typeface="宋体" panose="02010600030101010101" pitchFamily="2" charset="-122"/>
                <a:cs typeface="宋体" panose="02010600030101010101" pitchFamily="2" charset="-122"/>
              </a:rPr>
              <a:t>1</a:t>
            </a:r>
            <a:endParaRPr sz="1550">
              <a:latin typeface="宋体" panose="02010600030101010101" pitchFamily="2" charset="-122"/>
              <a:cs typeface="宋体" panose="02010600030101010101" pitchFamily="2" charset="-122"/>
            </a:endParaRPr>
          </a:p>
        </p:txBody>
      </p:sp>
      <p:sp>
        <p:nvSpPr>
          <p:cNvPr id="9" name="object 9"/>
          <p:cNvSpPr/>
          <p:nvPr/>
        </p:nvSpPr>
        <p:spPr>
          <a:xfrm>
            <a:off x="2442646" y="5336926"/>
            <a:ext cx="50800" cy="311785"/>
          </a:xfrm>
          <a:custGeom>
            <a:avLst/>
            <a:gdLst/>
            <a:ahLst/>
            <a:cxnLst/>
            <a:rect l="l" t="t" r="r" b="b"/>
            <a:pathLst>
              <a:path w="50800" h="311785">
                <a:moveTo>
                  <a:pt x="30162" y="63499"/>
                </a:moveTo>
                <a:lnTo>
                  <a:pt x="20637" y="63499"/>
                </a:lnTo>
                <a:lnTo>
                  <a:pt x="20636" y="311393"/>
                </a:lnTo>
                <a:lnTo>
                  <a:pt x="30161" y="311393"/>
                </a:lnTo>
                <a:lnTo>
                  <a:pt x="30162" y="63499"/>
                </a:lnTo>
                <a:close/>
              </a:path>
              <a:path w="50800" h="311785">
                <a:moveTo>
                  <a:pt x="25400" y="0"/>
                </a:moveTo>
                <a:lnTo>
                  <a:pt x="0" y="76199"/>
                </a:lnTo>
                <a:lnTo>
                  <a:pt x="20637" y="76199"/>
                </a:lnTo>
                <a:lnTo>
                  <a:pt x="20637" y="63499"/>
                </a:lnTo>
                <a:lnTo>
                  <a:pt x="46566" y="63499"/>
                </a:lnTo>
                <a:lnTo>
                  <a:pt x="25400" y="0"/>
                </a:lnTo>
                <a:close/>
              </a:path>
              <a:path w="50800" h="311785">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0" name="object 10"/>
          <p:cNvSpPr/>
          <p:nvPr/>
        </p:nvSpPr>
        <p:spPr>
          <a:xfrm>
            <a:off x="3648425" y="5336926"/>
            <a:ext cx="50800" cy="311785"/>
          </a:xfrm>
          <a:custGeom>
            <a:avLst/>
            <a:gdLst/>
            <a:ahLst/>
            <a:cxnLst/>
            <a:rect l="l" t="t" r="r" b="b"/>
            <a:pathLst>
              <a:path w="50800" h="311785">
                <a:moveTo>
                  <a:pt x="30162" y="63499"/>
                </a:moveTo>
                <a:lnTo>
                  <a:pt x="20637" y="63499"/>
                </a:lnTo>
                <a:lnTo>
                  <a:pt x="20636" y="311393"/>
                </a:lnTo>
                <a:lnTo>
                  <a:pt x="30161" y="311393"/>
                </a:lnTo>
                <a:lnTo>
                  <a:pt x="30162" y="63499"/>
                </a:lnTo>
                <a:close/>
              </a:path>
              <a:path w="50800" h="311785">
                <a:moveTo>
                  <a:pt x="25400" y="0"/>
                </a:moveTo>
                <a:lnTo>
                  <a:pt x="0" y="76199"/>
                </a:lnTo>
                <a:lnTo>
                  <a:pt x="20637" y="76199"/>
                </a:lnTo>
                <a:lnTo>
                  <a:pt x="20637" y="63499"/>
                </a:lnTo>
                <a:lnTo>
                  <a:pt x="46566" y="63499"/>
                </a:lnTo>
                <a:lnTo>
                  <a:pt x="25400" y="0"/>
                </a:lnTo>
                <a:close/>
              </a:path>
              <a:path w="50800" h="311785">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1" name="object 11"/>
          <p:cNvSpPr/>
          <p:nvPr/>
        </p:nvSpPr>
        <p:spPr>
          <a:xfrm>
            <a:off x="4896514" y="5336926"/>
            <a:ext cx="50800" cy="311785"/>
          </a:xfrm>
          <a:custGeom>
            <a:avLst/>
            <a:gdLst/>
            <a:ahLst/>
            <a:cxnLst/>
            <a:rect l="l" t="t" r="r" b="b"/>
            <a:pathLst>
              <a:path w="50800" h="311785">
                <a:moveTo>
                  <a:pt x="30162" y="63499"/>
                </a:moveTo>
                <a:lnTo>
                  <a:pt x="20637" y="63499"/>
                </a:lnTo>
                <a:lnTo>
                  <a:pt x="20636" y="311393"/>
                </a:lnTo>
                <a:lnTo>
                  <a:pt x="30161" y="311393"/>
                </a:lnTo>
                <a:lnTo>
                  <a:pt x="30162" y="63499"/>
                </a:lnTo>
                <a:close/>
              </a:path>
              <a:path w="50800" h="311785">
                <a:moveTo>
                  <a:pt x="25400" y="0"/>
                </a:moveTo>
                <a:lnTo>
                  <a:pt x="0" y="76199"/>
                </a:lnTo>
                <a:lnTo>
                  <a:pt x="20637" y="76199"/>
                </a:lnTo>
                <a:lnTo>
                  <a:pt x="20637" y="63499"/>
                </a:lnTo>
                <a:lnTo>
                  <a:pt x="46566" y="63499"/>
                </a:lnTo>
                <a:lnTo>
                  <a:pt x="25400" y="0"/>
                </a:lnTo>
                <a:close/>
              </a:path>
              <a:path w="50800" h="311785">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2" name="object 12"/>
          <p:cNvSpPr/>
          <p:nvPr/>
        </p:nvSpPr>
        <p:spPr>
          <a:xfrm>
            <a:off x="6800374" y="5336926"/>
            <a:ext cx="50800" cy="366395"/>
          </a:xfrm>
          <a:custGeom>
            <a:avLst/>
            <a:gdLst/>
            <a:ahLst/>
            <a:cxnLst/>
            <a:rect l="l" t="t" r="r" b="b"/>
            <a:pathLst>
              <a:path w="50800" h="366395">
                <a:moveTo>
                  <a:pt x="30162" y="63499"/>
                </a:moveTo>
                <a:lnTo>
                  <a:pt x="20637" y="63499"/>
                </a:lnTo>
                <a:lnTo>
                  <a:pt x="20637" y="366345"/>
                </a:lnTo>
                <a:lnTo>
                  <a:pt x="30162" y="366345"/>
                </a:lnTo>
                <a:lnTo>
                  <a:pt x="30162" y="63499"/>
                </a:lnTo>
                <a:close/>
              </a:path>
              <a:path w="50800" h="366395">
                <a:moveTo>
                  <a:pt x="25400" y="0"/>
                </a:moveTo>
                <a:lnTo>
                  <a:pt x="0" y="76199"/>
                </a:lnTo>
                <a:lnTo>
                  <a:pt x="20637" y="76199"/>
                </a:lnTo>
                <a:lnTo>
                  <a:pt x="20637" y="63499"/>
                </a:lnTo>
                <a:lnTo>
                  <a:pt x="46566" y="63499"/>
                </a:lnTo>
                <a:lnTo>
                  <a:pt x="25400" y="0"/>
                </a:lnTo>
                <a:close/>
              </a:path>
              <a:path w="50800" h="366395">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3" name="object 13"/>
          <p:cNvSpPr/>
          <p:nvPr/>
        </p:nvSpPr>
        <p:spPr>
          <a:xfrm>
            <a:off x="2992650" y="5336926"/>
            <a:ext cx="50800" cy="678180"/>
          </a:xfrm>
          <a:custGeom>
            <a:avLst/>
            <a:gdLst/>
            <a:ahLst/>
            <a:cxnLst/>
            <a:rect l="l" t="t" r="r" b="b"/>
            <a:pathLst>
              <a:path w="50800" h="678179">
                <a:moveTo>
                  <a:pt x="30162" y="63499"/>
                </a:moveTo>
                <a:lnTo>
                  <a:pt x="20637" y="63499"/>
                </a:lnTo>
                <a:lnTo>
                  <a:pt x="20636" y="677739"/>
                </a:lnTo>
                <a:lnTo>
                  <a:pt x="30161" y="677739"/>
                </a:lnTo>
                <a:lnTo>
                  <a:pt x="30162" y="63499"/>
                </a:lnTo>
                <a:close/>
              </a:path>
              <a:path w="50800" h="678179">
                <a:moveTo>
                  <a:pt x="25400" y="0"/>
                </a:moveTo>
                <a:lnTo>
                  <a:pt x="0" y="76199"/>
                </a:lnTo>
                <a:lnTo>
                  <a:pt x="20637" y="76199"/>
                </a:lnTo>
                <a:lnTo>
                  <a:pt x="20637" y="63499"/>
                </a:lnTo>
                <a:lnTo>
                  <a:pt x="46566" y="63499"/>
                </a:lnTo>
                <a:lnTo>
                  <a:pt x="25400" y="0"/>
                </a:lnTo>
                <a:close/>
              </a:path>
              <a:path w="50800" h="678179">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4" name="object 14"/>
          <p:cNvSpPr/>
          <p:nvPr/>
        </p:nvSpPr>
        <p:spPr>
          <a:xfrm>
            <a:off x="4304200" y="5336926"/>
            <a:ext cx="50800" cy="678180"/>
          </a:xfrm>
          <a:custGeom>
            <a:avLst/>
            <a:gdLst/>
            <a:ahLst/>
            <a:cxnLst/>
            <a:rect l="l" t="t" r="r" b="b"/>
            <a:pathLst>
              <a:path w="50800" h="678179">
                <a:moveTo>
                  <a:pt x="30162" y="63499"/>
                </a:moveTo>
                <a:lnTo>
                  <a:pt x="20637" y="63499"/>
                </a:lnTo>
                <a:lnTo>
                  <a:pt x="20637" y="677739"/>
                </a:lnTo>
                <a:lnTo>
                  <a:pt x="30162" y="677739"/>
                </a:lnTo>
                <a:lnTo>
                  <a:pt x="30162" y="63499"/>
                </a:lnTo>
                <a:close/>
              </a:path>
              <a:path w="50800" h="678179">
                <a:moveTo>
                  <a:pt x="25401" y="0"/>
                </a:moveTo>
                <a:lnTo>
                  <a:pt x="0" y="76199"/>
                </a:lnTo>
                <a:lnTo>
                  <a:pt x="20637" y="76199"/>
                </a:lnTo>
                <a:lnTo>
                  <a:pt x="20637" y="63499"/>
                </a:lnTo>
                <a:lnTo>
                  <a:pt x="46566" y="63499"/>
                </a:lnTo>
                <a:lnTo>
                  <a:pt x="25401" y="0"/>
                </a:lnTo>
                <a:close/>
              </a:path>
              <a:path w="50800" h="678179">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sp>
        <p:nvSpPr>
          <p:cNvPr id="15" name="object 15"/>
          <p:cNvSpPr/>
          <p:nvPr/>
        </p:nvSpPr>
        <p:spPr>
          <a:xfrm>
            <a:off x="6017677" y="5336926"/>
            <a:ext cx="50800" cy="678180"/>
          </a:xfrm>
          <a:custGeom>
            <a:avLst/>
            <a:gdLst/>
            <a:ahLst/>
            <a:cxnLst/>
            <a:rect l="l" t="t" r="r" b="b"/>
            <a:pathLst>
              <a:path w="50800" h="678179">
                <a:moveTo>
                  <a:pt x="30162" y="63499"/>
                </a:moveTo>
                <a:lnTo>
                  <a:pt x="20637" y="63499"/>
                </a:lnTo>
                <a:lnTo>
                  <a:pt x="20636" y="677739"/>
                </a:lnTo>
                <a:lnTo>
                  <a:pt x="30161" y="677739"/>
                </a:lnTo>
                <a:lnTo>
                  <a:pt x="30162" y="63499"/>
                </a:lnTo>
                <a:close/>
              </a:path>
              <a:path w="50800" h="678179">
                <a:moveTo>
                  <a:pt x="25400" y="0"/>
                </a:moveTo>
                <a:lnTo>
                  <a:pt x="0" y="76199"/>
                </a:lnTo>
                <a:lnTo>
                  <a:pt x="20637" y="76199"/>
                </a:lnTo>
                <a:lnTo>
                  <a:pt x="20637" y="63499"/>
                </a:lnTo>
                <a:lnTo>
                  <a:pt x="46566" y="63499"/>
                </a:lnTo>
                <a:lnTo>
                  <a:pt x="25400" y="0"/>
                </a:lnTo>
                <a:close/>
              </a:path>
              <a:path w="50800" h="678179">
                <a:moveTo>
                  <a:pt x="46566" y="63499"/>
                </a:moveTo>
                <a:lnTo>
                  <a:pt x="30162" y="63499"/>
                </a:lnTo>
                <a:lnTo>
                  <a:pt x="30162" y="76199"/>
                </a:lnTo>
                <a:lnTo>
                  <a:pt x="50800" y="76199"/>
                </a:lnTo>
                <a:lnTo>
                  <a:pt x="46566" y="63499"/>
                </a:lnTo>
                <a:close/>
              </a:path>
            </a:pathLst>
          </a:custGeom>
          <a:solidFill>
            <a:srgbClr val="000000"/>
          </a:solidFill>
        </p:spPr>
        <p:txBody>
          <a:bodyPr wrap="square" lIns="0" tIns="0" rIns="0" bIns="0" rtlCol="0"/>
          <a:lstStyle/>
          <a:p/>
        </p:txBody>
      </p:sp>
      <p:graphicFrame>
        <p:nvGraphicFramePr>
          <p:cNvPr id="16" name="object 16"/>
          <p:cNvGraphicFramePr>
            <a:graphicFrameLocks noGrp="1"/>
          </p:cNvGraphicFramePr>
          <p:nvPr/>
        </p:nvGraphicFramePr>
        <p:xfrm>
          <a:off x="1680584" y="4489566"/>
          <a:ext cx="6605270" cy="852169"/>
        </p:xfrm>
        <a:graphic>
          <a:graphicData uri="http://schemas.openxmlformats.org/drawingml/2006/table">
            <a:tbl>
              <a:tblPr firstRow="1" bandRow="1">
                <a:tableStyleId>{2D5ABB26-0587-4C30-8999-92F81FD0307C}</a:tableStyleId>
              </a:tblPr>
              <a:tblGrid>
                <a:gridCol w="508000"/>
                <a:gridCol w="550544"/>
                <a:gridCol w="635000"/>
                <a:gridCol w="635000"/>
                <a:gridCol w="614044"/>
                <a:gridCol w="614045"/>
                <a:gridCol w="466089"/>
                <a:gridCol w="762000"/>
                <a:gridCol w="972820"/>
                <a:gridCol w="838200"/>
              </a:tblGrid>
              <a:tr h="421298">
                <a:tc>
                  <a:txBody>
                    <a:bodyPr/>
                    <a:lstStyle/>
                    <a:p>
                      <a:pPr marL="91440">
                        <a:lnSpc>
                          <a:spcPct val="100000"/>
                        </a:lnSpc>
                        <a:spcBef>
                          <a:spcPts val="395"/>
                        </a:spcBef>
                      </a:pPr>
                      <a:r>
                        <a:rPr sz="1750" b="1" dirty="0">
                          <a:latin typeface="Symbol" panose="05050102010706020507"/>
                          <a:cs typeface="Symbol" panose="05050102010706020507"/>
                        </a:rPr>
                        <a:t></a:t>
                      </a:r>
                      <a:endParaRPr sz="1750">
                        <a:latin typeface="Symbol" panose="05050102010706020507"/>
                        <a:cs typeface="Symbol" panose="05050102010706020507"/>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9865" algn="r">
                        <a:lnSpc>
                          <a:spcPct val="100000"/>
                        </a:lnSpc>
                        <a:spcBef>
                          <a:spcPts val="395"/>
                        </a:spcBef>
                      </a:pPr>
                      <a:r>
                        <a:rPr sz="1750" b="1" spc="10" dirty="0">
                          <a:latin typeface="宋体" panose="02010600030101010101" pitchFamily="2" charset="-122"/>
                          <a:cs typeface="宋体" panose="02010600030101010101" pitchFamily="2" charset="-122"/>
                        </a:rPr>
                        <a:t>M</a:t>
                      </a:r>
                      <a:r>
                        <a:rPr sz="1725" b="1" baseline="-14000" dirty="0">
                          <a:latin typeface="宋体" panose="02010600030101010101" pitchFamily="2" charset="-122"/>
                          <a:cs typeface="宋体" panose="02010600030101010101" pitchFamily="2" charset="-122"/>
                        </a:rPr>
                        <a:t>A</a:t>
                      </a:r>
                      <a:endParaRPr sz="1725" baseline="-1400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95"/>
                        </a:spcBef>
                      </a:pPr>
                      <a:r>
                        <a:rPr sz="1750" b="1" spc="20" dirty="0">
                          <a:latin typeface="宋体" panose="02010600030101010101" pitchFamily="2" charset="-122"/>
                          <a:cs typeface="宋体" panose="02010600030101010101" pitchFamily="2" charset="-122"/>
                        </a:rPr>
                        <a:t>M</a:t>
                      </a:r>
                      <a:r>
                        <a:rPr sz="1725" b="1" spc="30" baseline="-14000" dirty="0">
                          <a:latin typeface="宋体" panose="02010600030101010101" pitchFamily="2" charset="-122"/>
                          <a:cs typeface="宋体" panose="02010600030101010101" pitchFamily="2" charset="-122"/>
                        </a:rPr>
                        <a:t>1</a:t>
                      </a:r>
                      <a:endParaRPr sz="1725" baseline="-1400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0" algn="ctr">
                        <a:lnSpc>
                          <a:spcPct val="100000"/>
                        </a:lnSpc>
                        <a:spcBef>
                          <a:spcPts val="395"/>
                        </a:spcBef>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1</a:t>
                      </a:r>
                      <a:endParaRPr sz="1725" baseline="-1400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8575" algn="ctr">
                        <a:lnSpc>
                          <a:spcPct val="100000"/>
                        </a:lnSpc>
                        <a:spcBef>
                          <a:spcPts val="395"/>
                        </a:spcBef>
                      </a:pPr>
                      <a:r>
                        <a:rPr sz="1750" b="1" spc="20" dirty="0">
                          <a:latin typeface="宋体" panose="02010600030101010101" pitchFamily="2" charset="-122"/>
                          <a:cs typeface="宋体" panose="02010600030101010101" pitchFamily="2" charset="-122"/>
                        </a:rPr>
                        <a:t>M</a:t>
                      </a:r>
                      <a:r>
                        <a:rPr sz="1725" b="1" spc="30" baseline="-14000" dirty="0">
                          <a:latin typeface="宋体" panose="02010600030101010101" pitchFamily="2" charset="-122"/>
                          <a:cs typeface="宋体" panose="02010600030101010101" pitchFamily="2" charset="-122"/>
                        </a:rPr>
                        <a:t>2</a:t>
                      </a:r>
                      <a:endParaRPr sz="1725" baseline="-1400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10490" algn="ctr">
                        <a:lnSpc>
                          <a:spcPct val="100000"/>
                        </a:lnSpc>
                        <a:spcBef>
                          <a:spcPts val="395"/>
                        </a:spcBef>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2</a:t>
                      </a:r>
                      <a:endParaRPr sz="1725" baseline="-1400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395"/>
                        </a:spcBef>
                      </a:pPr>
                      <a:r>
                        <a:rPr sz="1750" b="1" dirty="0">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a:txBody>
                  <a:tcPr marL="0" marR="0" marT="501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8575" algn="ctr">
                        <a:lnSpc>
                          <a:spcPct val="100000"/>
                        </a:lnSpc>
                        <a:spcBef>
                          <a:spcPts val="690"/>
                        </a:spcBef>
                      </a:pPr>
                      <a:r>
                        <a:rPr sz="2625" b="1" spc="30" baseline="10000" dirty="0">
                          <a:latin typeface="宋体" panose="02010600030101010101" pitchFamily="2" charset="-122"/>
                          <a:cs typeface="宋体" panose="02010600030101010101" pitchFamily="2" charset="-122"/>
                        </a:rPr>
                        <a:t>M</a:t>
                      </a:r>
                      <a:r>
                        <a:rPr sz="1150" b="1" spc="20" dirty="0">
                          <a:latin typeface="宋体" panose="02010600030101010101" pitchFamily="2" charset="-122"/>
                          <a:cs typeface="宋体" panose="02010600030101010101" pitchFamily="2" charset="-122"/>
                        </a:rPr>
                        <a:t>j-1</a:t>
                      </a:r>
                      <a:endParaRPr sz="1150">
                        <a:latin typeface="宋体" panose="02010600030101010101" pitchFamily="2" charset="-122"/>
                        <a:cs typeface="宋体" panose="02010600030101010101" pitchFamily="2" charset="-122"/>
                      </a:endParaRPr>
                    </a:p>
                  </a:txBody>
                  <a:tcPr marL="0" marR="0" marT="876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6685" algn="ctr">
                        <a:lnSpc>
                          <a:spcPct val="100000"/>
                        </a:lnSpc>
                        <a:spcBef>
                          <a:spcPts val="690"/>
                        </a:spcBef>
                      </a:pPr>
                      <a:r>
                        <a:rPr sz="2625" b="1" spc="30" baseline="10000" dirty="0">
                          <a:latin typeface="宋体" panose="02010600030101010101" pitchFamily="2" charset="-122"/>
                          <a:cs typeface="宋体" panose="02010600030101010101" pitchFamily="2" charset="-122"/>
                        </a:rPr>
                        <a:t>X</a:t>
                      </a:r>
                      <a:r>
                        <a:rPr sz="1150" b="1" spc="20" dirty="0">
                          <a:latin typeface="宋体" panose="02010600030101010101" pitchFamily="2" charset="-122"/>
                          <a:cs typeface="宋体" panose="02010600030101010101" pitchFamily="2" charset="-122"/>
                        </a:rPr>
                        <a:t>j-1</a:t>
                      </a:r>
                      <a:endParaRPr sz="1150">
                        <a:latin typeface="宋体" panose="02010600030101010101" pitchFamily="2" charset="-122"/>
                        <a:cs typeface="宋体" panose="02010600030101010101" pitchFamily="2" charset="-122"/>
                      </a:endParaRPr>
                    </a:p>
                  </a:txBody>
                  <a:tcPr marL="0" marR="0" marT="876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6375">
                        <a:lnSpc>
                          <a:spcPct val="100000"/>
                        </a:lnSpc>
                        <a:spcBef>
                          <a:spcPts val="565"/>
                        </a:spcBef>
                      </a:pPr>
                      <a:r>
                        <a:rPr sz="1750" b="1" spc="20" dirty="0">
                          <a:solidFill>
                            <a:srgbClr val="0000FF"/>
                          </a:solidFill>
                          <a:latin typeface="宋体" panose="02010600030101010101" pitchFamily="2" charset="-122"/>
                          <a:cs typeface="宋体" panose="02010600030101010101" pitchFamily="2" charset="-122"/>
                        </a:rPr>
                        <a:t>M</a:t>
                      </a:r>
                      <a:r>
                        <a:rPr sz="1725" b="1" spc="30" baseline="-14000" dirty="0">
                          <a:solidFill>
                            <a:srgbClr val="0000FF"/>
                          </a:solidFill>
                          <a:latin typeface="宋体" panose="02010600030101010101" pitchFamily="2" charset="-122"/>
                          <a:cs typeface="宋体" panose="02010600030101010101" pitchFamily="2" charset="-122"/>
                        </a:rPr>
                        <a:t>j</a:t>
                      </a:r>
                      <a:endParaRPr sz="1725" baseline="-14000">
                        <a:latin typeface="宋体" panose="02010600030101010101" pitchFamily="2" charset="-122"/>
                        <a:cs typeface="宋体" panose="02010600030101010101" pitchFamily="2" charset="-122"/>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1297">
                <a:tc>
                  <a:txBody>
                    <a:bodyPr/>
                    <a:lstStyle/>
                    <a:p>
                      <a:pPr marL="91440">
                        <a:lnSpc>
                          <a:spcPts val="1870"/>
                        </a:lnSpc>
                      </a:pPr>
                      <a:r>
                        <a:rPr sz="1750" b="1" dirty="0">
                          <a:latin typeface="Symbol" panose="05050102010706020507"/>
                          <a:cs typeface="Symbol" panose="05050102010706020507"/>
                        </a:rPr>
                        <a:t></a:t>
                      </a:r>
                      <a:endParaRPr sz="1750">
                        <a:latin typeface="Symbol" panose="05050102010706020507"/>
                        <a:cs typeface="Symbol" panose="05050102010706020507"/>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51765" algn="r">
                        <a:lnSpc>
                          <a:spcPts val="1870"/>
                        </a:lnSpc>
                      </a:pPr>
                      <a:r>
                        <a:rPr sz="1750" b="1" spc="10" dirty="0">
                          <a:latin typeface="宋体" panose="02010600030101010101" pitchFamily="2" charset="-122"/>
                          <a:cs typeface="宋体" panose="02010600030101010101" pitchFamily="2" charset="-122"/>
                        </a:rPr>
                        <a:t>A.</a:t>
                      </a:r>
                      <a:r>
                        <a:rPr sz="1750" b="1" dirty="0">
                          <a:latin typeface="宋体" panose="02010600030101010101" pitchFamily="2" charset="-122"/>
                          <a:cs typeface="宋体" panose="02010600030101010101" pitchFamily="2" charset="-122"/>
                        </a:rPr>
                        <a:t>i</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7150"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1</a:t>
                      </a:r>
                      <a:r>
                        <a:rPr sz="1750" b="1" spc="20" dirty="0">
                          <a:latin typeface="宋体" panose="02010600030101010101" pitchFamily="2" charset="-122"/>
                          <a:cs typeface="宋体" panose="02010600030101010101" pitchFamily="2" charset="-122"/>
                        </a:rPr>
                        <a:t>.i</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5240"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1</a:t>
                      </a:r>
                      <a:r>
                        <a:rPr sz="1750" b="1" spc="20" dirty="0">
                          <a:latin typeface="宋体" panose="02010600030101010101" pitchFamily="2" charset="-122"/>
                          <a:cs typeface="宋体" panose="02010600030101010101" pitchFamily="2" charset="-122"/>
                        </a:rPr>
                        <a:t>.s</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9370"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2</a:t>
                      </a:r>
                      <a:r>
                        <a:rPr sz="1750" b="1" spc="20" dirty="0">
                          <a:latin typeface="宋体" panose="02010600030101010101" pitchFamily="2" charset="-122"/>
                          <a:cs typeface="宋体" panose="02010600030101010101" pitchFamily="2" charset="-122"/>
                        </a:rPr>
                        <a:t>.i</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99695"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2</a:t>
                      </a:r>
                      <a:r>
                        <a:rPr sz="1750" b="1" spc="20" dirty="0">
                          <a:latin typeface="宋体" panose="02010600030101010101" pitchFamily="2" charset="-122"/>
                          <a:cs typeface="宋体" panose="02010600030101010101" pitchFamily="2" charset="-122"/>
                        </a:rPr>
                        <a:t>.s</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3820">
                        <a:lnSpc>
                          <a:spcPts val="1870"/>
                        </a:lnSpc>
                      </a:pPr>
                      <a:r>
                        <a:rPr sz="1750" b="1" dirty="0">
                          <a:latin typeface="宋体" panose="02010600030101010101" pitchFamily="2" charset="-122"/>
                          <a:cs typeface="宋体" panose="02010600030101010101" pitchFamily="2" charset="-122"/>
                        </a:rPr>
                        <a:t>…</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j-1</a:t>
                      </a:r>
                      <a:r>
                        <a:rPr sz="1750" b="1" spc="20" dirty="0">
                          <a:latin typeface="宋体" panose="02010600030101010101" pitchFamily="2" charset="-122"/>
                          <a:cs typeface="宋体" panose="02010600030101010101" pitchFamily="2" charset="-122"/>
                        </a:rPr>
                        <a:t>.i</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35890" algn="ctr">
                        <a:lnSpc>
                          <a:spcPts val="1870"/>
                        </a:lnSpc>
                      </a:pPr>
                      <a:r>
                        <a:rPr sz="1750" b="1" spc="20" dirty="0">
                          <a:latin typeface="宋体" panose="02010600030101010101" pitchFamily="2" charset="-122"/>
                          <a:cs typeface="宋体" panose="02010600030101010101" pitchFamily="2" charset="-122"/>
                        </a:rPr>
                        <a:t>X</a:t>
                      </a:r>
                      <a:r>
                        <a:rPr sz="1725" b="1" spc="30" baseline="-14000" dirty="0">
                          <a:latin typeface="宋体" panose="02010600030101010101" pitchFamily="2" charset="-122"/>
                          <a:cs typeface="宋体" panose="02010600030101010101" pitchFamily="2" charset="-122"/>
                        </a:rPr>
                        <a:t>j-1</a:t>
                      </a:r>
                      <a:r>
                        <a:rPr sz="1750" b="1" spc="20" dirty="0">
                          <a:latin typeface="宋体" panose="02010600030101010101" pitchFamily="2" charset="-122"/>
                          <a:cs typeface="宋体" panose="02010600030101010101" pitchFamily="2" charset="-122"/>
                        </a:rPr>
                        <a:t>.s</a:t>
                      </a:r>
                      <a:endParaRPr sz="17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5900">
                        <a:lnSpc>
                          <a:spcPct val="100000"/>
                        </a:lnSpc>
                        <a:spcBef>
                          <a:spcPts val="440"/>
                        </a:spcBef>
                      </a:pPr>
                      <a:r>
                        <a:rPr sz="1750" b="1" spc="25" dirty="0">
                          <a:solidFill>
                            <a:srgbClr val="0000FF"/>
                          </a:solidFill>
                          <a:latin typeface="宋体" panose="02010600030101010101" pitchFamily="2" charset="-122"/>
                          <a:cs typeface="宋体" panose="02010600030101010101" pitchFamily="2" charset="-122"/>
                        </a:rPr>
                        <a:t>M</a:t>
                      </a:r>
                      <a:r>
                        <a:rPr sz="1725" b="1" spc="37" baseline="-14000" dirty="0">
                          <a:solidFill>
                            <a:srgbClr val="0000FF"/>
                          </a:solidFill>
                          <a:latin typeface="宋体" panose="02010600030101010101" pitchFamily="2" charset="-122"/>
                          <a:cs typeface="宋体" panose="02010600030101010101" pitchFamily="2" charset="-122"/>
                        </a:rPr>
                        <a:t>j</a:t>
                      </a:r>
                      <a:r>
                        <a:rPr sz="1750" b="1" spc="25" dirty="0">
                          <a:solidFill>
                            <a:srgbClr val="0000FF"/>
                          </a:solidFill>
                          <a:latin typeface="宋体" panose="02010600030101010101" pitchFamily="2" charset="-122"/>
                          <a:cs typeface="宋体" panose="02010600030101010101" pitchFamily="2" charset="-122"/>
                        </a:rPr>
                        <a:t>.s</a:t>
                      </a:r>
                      <a:endParaRPr sz="1750">
                        <a:latin typeface="宋体" panose="02010600030101010101" pitchFamily="2" charset="-122"/>
                        <a:cs typeface="宋体" panose="02010600030101010101" pitchFamily="2" charset="-122"/>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7" name="object 17"/>
          <p:cNvSpPr txBox="1"/>
          <p:nvPr/>
        </p:nvSpPr>
        <p:spPr>
          <a:xfrm>
            <a:off x="7669795" y="5702300"/>
            <a:ext cx="470534"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Times New Roman" panose="02020603050405020304"/>
                <a:cs typeface="Times New Roman" panose="02020603050405020304"/>
              </a:rPr>
              <a:t>n</a:t>
            </a:r>
            <a:r>
              <a:rPr sz="1800" b="1" dirty="0">
                <a:solidFill>
                  <a:srgbClr val="0000FF"/>
                </a:solidFill>
                <a:latin typeface="Times New Roman" panose="02020603050405020304"/>
                <a:cs typeface="Times New Roman" panose="02020603050405020304"/>
              </a:rPr>
              <a:t>top</a:t>
            </a:r>
            <a:endParaRPr sz="1800">
              <a:latin typeface="Times New Roman" panose="02020603050405020304"/>
              <a:cs typeface="Times New Roman" panose="02020603050405020304"/>
            </a:endParaRPr>
          </a:p>
        </p:txBody>
      </p:sp>
      <p:sp>
        <p:nvSpPr>
          <p:cNvPr id="18" name="object 18"/>
          <p:cNvSpPr/>
          <p:nvPr/>
        </p:nvSpPr>
        <p:spPr>
          <a:xfrm>
            <a:off x="7790445" y="5332529"/>
            <a:ext cx="76200" cy="381000"/>
          </a:xfrm>
          <a:custGeom>
            <a:avLst/>
            <a:gdLst/>
            <a:ahLst/>
            <a:cxnLst/>
            <a:rect l="l" t="t" r="r" b="b"/>
            <a:pathLst>
              <a:path w="76200" h="381000">
                <a:moveTo>
                  <a:pt x="42862" y="63499"/>
                </a:moveTo>
                <a:lnTo>
                  <a:pt x="33337" y="63499"/>
                </a:lnTo>
                <a:lnTo>
                  <a:pt x="33336" y="381000"/>
                </a:lnTo>
                <a:lnTo>
                  <a:pt x="42861" y="381000"/>
                </a:lnTo>
                <a:lnTo>
                  <a:pt x="42862" y="63499"/>
                </a:lnTo>
                <a:close/>
              </a:path>
              <a:path w="76200" h="381000">
                <a:moveTo>
                  <a:pt x="38100" y="0"/>
                </a:moveTo>
                <a:lnTo>
                  <a:pt x="0" y="76199"/>
                </a:lnTo>
                <a:lnTo>
                  <a:pt x="33337" y="76199"/>
                </a:lnTo>
                <a:lnTo>
                  <a:pt x="33337" y="63499"/>
                </a:lnTo>
                <a:lnTo>
                  <a:pt x="69850" y="63499"/>
                </a:lnTo>
                <a:lnTo>
                  <a:pt x="38100" y="0"/>
                </a:lnTo>
                <a:close/>
              </a:path>
              <a:path w="76200" h="381000">
                <a:moveTo>
                  <a:pt x="69850" y="63499"/>
                </a:moveTo>
                <a:lnTo>
                  <a:pt x="42862" y="63499"/>
                </a:lnTo>
                <a:lnTo>
                  <a:pt x="42862" y="76199"/>
                </a:lnTo>
                <a:lnTo>
                  <a:pt x="76200" y="76199"/>
                </a:lnTo>
                <a:lnTo>
                  <a:pt x="69850" y="63499"/>
                </a:lnTo>
                <a:close/>
              </a:path>
            </a:pathLst>
          </a:custGeom>
          <a:solidFill>
            <a:srgbClr val="0000FF"/>
          </a:solidFill>
        </p:spPr>
        <p:txBody>
          <a:bodyPr wrap="square" lIns="0" tIns="0" rIns="0" bIns="0" rtlCol="0"/>
          <a:lstStyle/>
          <a:p/>
        </p:txBody>
      </p:sp>
      <p:sp>
        <p:nvSpPr>
          <p:cNvPr id="19" name="object 1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z="3100" spc="95" dirty="0"/>
              <a:t>算法</a:t>
            </a:r>
            <a:r>
              <a:rPr sz="3200" spc="15" dirty="0">
                <a:latin typeface="Verdana" panose="020B0604030504040204"/>
                <a:cs typeface="Verdana" panose="020B0604030504040204"/>
              </a:rPr>
              <a:t>5.3</a:t>
            </a:r>
            <a:r>
              <a:rPr sz="3100" spc="15" dirty="0"/>
              <a:t>：</a:t>
            </a:r>
            <a:r>
              <a:rPr sz="3200" spc="15" dirty="0">
                <a:latin typeface="Verdana" panose="020B0604030504040204"/>
                <a:cs typeface="Verdana" panose="020B0604030504040204"/>
              </a:rPr>
              <a:t>L</a:t>
            </a:r>
            <a:r>
              <a:rPr sz="3100" spc="95" dirty="0"/>
              <a:t>属性定义的自底向上分析和翻译（续</a:t>
            </a:r>
            <a:r>
              <a:rPr sz="3100" spc="85" dirty="0"/>
              <a:t>）</a:t>
            </a:r>
            <a:endParaRPr sz="3100">
              <a:latin typeface="Verdana" panose="020B0604030504040204"/>
              <a:cs typeface="Verdana" panose="020B060403050404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83</a:t>
            </a:r>
            <a:endParaRPr sz="1400">
              <a:latin typeface="Times New Roman" panose="02020603050405020304"/>
              <a:cs typeface="Times New Roman" panose="02020603050405020304"/>
            </a:endParaRPr>
          </a:p>
        </p:txBody>
      </p:sp>
      <p:graphicFrame>
        <p:nvGraphicFramePr>
          <p:cNvPr id="5" name="object 5"/>
          <p:cNvGraphicFramePr>
            <a:graphicFrameLocks noGrp="1"/>
          </p:cNvGraphicFramePr>
          <p:nvPr/>
        </p:nvGraphicFramePr>
        <p:xfrm>
          <a:off x="1692275" y="3260520"/>
          <a:ext cx="6510655" cy="841375"/>
        </p:xfrm>
        <a:graphic>
          <a:graphicData uri="http://schemas.openxmlformats.org/drawingml/2006/table">
            <a:tbl>
              <a:tblPr firstRow="1" bandRow="1">
                <a:tableStyleId>{2D5ABB26-0587-4C30-8999-92F81FD0307C}</a:tableStyleId>
              </a:tblPr>
              <a:tblGrid>
                <a:gridCol w="513080"/>
                <a:gridCol w="533400"/>
                <a:gridCol w="762000"/>
                <a:gridCol w="762000"/>
                <a:gridCol w="838199"/>
                <a:gridCol w="838200"/>
                <a:gridCol w="533400"/>
                <a:gridCol w="838200"/>
                <a:gridCol w="877570"/>
              </a:tblGrid>
              <a:tr h="415925">
                <a:tc>
                  <a:txBody>
                    <a:bodyPr/>
                    <a:lstStyle/>
                    <a:p>
                      <a:pPr marL="90805">
                        <a:lnSpc>
                          <a:spcPct val="100000"/>
                        </a:lnSpc>
                        <a:spcBef>
                          <a:spcPts val="32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830">
                        <a:lnSpc>
                          <a:spcPts val="2870"/>
                        </a:lnSpc>
                        <a:spcBef>
                          <a:spcPts val="305"/>
                        </a:spcBef>
                      </a:pP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A</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88900" algn="ctr">
                        <a:lnSpc>
                          <a:spcPts val="2870"/>
                        </a:lnSpc>
                        <a:spcBef>
                          <a:spcPts val="305"/>
                        </a:spcBef>
                      </a:pP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0" algn="ctr">
                        <a:lnSpc>
                          <a:spcPts val="2870"/>
                        </a:lnSpc>
                        <a:spcBef>
                          <a:spcPts val="305"/>
                        </a:spcBef>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63500" algn="ctr">
                        <a:lnSpc>
                          <a:spcPts val="2870"/>
                        </a:lnSpc>
                        <a:spcBef>
                          <a:spcPts val="305"/>
                        </a:spcBef>
                      </a:pP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2</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4160">
                        <a:lnSpc>
                          <a:spcPts val="2870"/>
                        </a:lnSpc>
                        <a:spcBef>
                          <a:spcPts val="305"/>
                        </a:spcBef>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2</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205105">
                        <a:lnSpc>
                          <a:spcPct val="100000"/>
                        </a:lnSpc>
                        <a:spcBef>
                          <a:spcPts val="32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6685" algn="r">
                        <a:lnSpc>
                          <a:spcPts val="2870"/>
                        </a:lnSpc>
                        <a:spcBef>
                          <a:spcPts val="305"/>
                        </a:spcBef>
                      </a:pPr>
                      <a:r>
                        <a:rPr sz="2400" b="1" spc="-5" dirty="0">
                          <a:latin typeface="Times New Roman" panose="02020603050405020304"/>
                          <a:cs typeface="Times New Roman" panose="02020603050405020304"/>
                        </a:rPr>
                        <a:t>M</a:t>
                      </a:r>
                      <a:r>
                        <a:rPr sz="2400" b="1" baseline="-17000" dirty="0">
                          <a:latin typeface="Times New Roman" panose="02020603050405020304"/>
                          <a:cs typeface="Times New Roman" panose="02020603050405020304"/>
                        </a:rPr>
                        <a:t>n</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83820" algn="ctr">
                        <a:lnSpc>
                          <a:spcPts val="2870"/>
                        </a:lnSpc>
                        <a:spcBef>
                          <a:spcPts val="305"/>
                        </a:spcBef>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n</a:t>
                      </a:r>
                      <a:endParaRPr sz="2400" baseline="-17000">
                        <a:latin typeface="Times New Roman" panose="02020603050405020304"/>
                        <a:cs typeface="Times New Roman" panose="02020603050405020304"/>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r>
              <a:tr h="415924">
                <a:tc>
                  <a:txBody>
                    <a:bodyPr/>
                    <a:lstStyle/>
                    <a:p>
                      <a:pPr marL="90805">
                        <a:lnSpc>
                          <a:spcPts val="2750"/>
                        </a:lnSpc>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320">
                        <a:lnSpc>
                          <a:spcPts val="2790"/>
                        </a:lnSpc>
                      </a:pPr>
                      <a:r>
                        <a:rPr sz="2400" b="1" dirty="0">
                          <a:latin typeface="Times New Roman" panose="02020603050405020304"/>
                          <a:cs typeface="Times New Roman" panose="02020603050405020304"/>
                        </a:rPr>
                        <a:t>A.i</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66675" algn="ctr">
                        <a:lnSpc>
                          <a:spcPts val="2790"/>
                        </a:lnSpc>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790"/>
                        </a:lnSpc>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9525" algn="ctr">
                        <a:lnSpc>
                          <a:spcPts val="2790"/>
                        </a:lnSpc>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7645">
                        <a:lnSpc>
                          <a:spcPts val="2790"/>
                        </a:lnSpc>
                      </a:pPr>
                      <a:r>
                        <a:rPr sz="2400" b="1" dirty="0">
                          <a:latin typeface="Times New Roman" panose="02020603050405020304"/>
                          <a:cs typeface="Times New Roman" panose="02020603050405020304"/>
                        </a:rPr>
                        <a:t>X</a:t>
                      </a:r>
                      <a:r>
                        <a:rPr sz="2400" b="1" baseline="-17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L="115570">
                        <a:lnSpc>
                          <a:spcPts val="2750"/>
                        </a:lnSpc>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2240" algn="r">
                        <a:lnSpc>
                          <a:spcPts val="2790"/>
                        </a:lnSpc>
                      </a:pPr>
                      <a:r>
                        <a:rPr sz="2400" b="1"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.i</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3655" algn="ctr">
                        <a:lnSpc>
                          <a:spcPts val="2790"/>
                        </a:lnSpc>
                      </a:pPr>
                      <a:r>
                        <a:rPr sz="2400" b="1" spc="-5" dirty="0">
                          <a:latin typeface="Times New Roman" panose="02020603050405020304"/>
                          <a:cs typeface="Times New Roman" panose="02020603050405020304"/>
                        </a:rPr>
                        <a:t>X</a:t>
                      </a:r>
                      <a:r>
                        <a:rPr sz="2400" b="1" spc="-7" baseline="-17000" dirty="0">
                          <a:latin typeface="Times New Roman" panose="02020603050405020304"/>
                          <a:cs typeface="Times New Roman" panose="02020603050405020304"/>
                        </a:rPr>
                        <a:t>n</a:t>
                      </a:r>
                      <a:r>
                        <a:rPr sz="2400" b="1" spc="-5" dirty="0">
                          <a:latin typeface="Times New Roman" panose="02020603050405020304"/>
                          <a:cs typeface="Times New Roman" panose="02020603050405020304"/>
                        </a:rPr>
                        <a:t>.s</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r>
            </a:tbl>
          </a:graphicData>
        </a:graphic>
      </p:graphicFrame>
      <p:sp>
        <p:nvSpPr>
          <p:cNvPr id="6" name="object 6"/>
          <p:cNvSpPr txBox="1"/>
          <p:nvPr/>
        </p:nvSpPr>
        <p:spPr>
          <a:xfrm>
            <a:off x="637540" y="987525"/>
            <a:ext cx="7550150" cy="3061335"/>
          </a:xfrm>
          <a:prstGeom prst="rect">
            <a:avLst/>
          </a:prstGeom>
        </p:spPr>
        <p:txBody>
          <a:bodyPr vert="horz" wrap="square" lIns="0" tIns="51435" rIns="0" bIns="0" rtlCol="0">
            <a:spAutoFit/>
          </a:bodyPr>
          <a:lstStyle/>
          <a:p>
            <a:pPr marL="63500">
              <a:lnSpc>
                <a:spcPct val="100000"/>
              </a:lnSpc>
              <a:spcBef>
                <a:spcPts val="405"/>
              </a:spcBef>
            </a:pPr>
            <a:r>
              <a:rPr sz="2350" b="1" spc="50" dirty="0">
                <a:solidFill>
                  <a:srgbClr val="0000FF"/>
                </a:solidFill>
                <a:latin typeface="黑体" panose="02010609060101010101" charset="-122"/>
                <a:cs typeface="黑体" panose="02010609060101010101" charset="-122"/>
              </a:rPr>
              <a:t>第二种情况</a:t>
            </a:r>
            <a:r>
              <a:rPr sz="2350" b="1" spc="50" dirty="0">
                <a:latin typeface="黑体" panose="02010609060101010101" charset="-122"/>
                <a:cs typeface="黑体" panose="02010609060101010101" charset="-122"/>
              </a:rPr>
              <a:t>：</a:t>
            </a:r>
            <a:r>
              <a:rPr sz="2350" b="1" spc="40" dirty="0">
                <a:latin typeface="黑体" panose="02010609060101010101" charset="-122"/>
                <a:cs typeface="黑体" panose="02010609060101010101" charset="-122"/>
              </a:rPr>
              <a:t>用</a:t>
            </a:r>
            <a:r>
              <a:rPr sz="2350" b="1" spc="35" dirty="0">
                <a:latin typeface="黑体" panose="02010609060101010101" charset="-122"/>
                <a:cs typeface="黑体" panose="02010609060101010101" charset="-122"/>
              </a:rPr>
              <a:t> </a:t>
            </a:r>
            <a:r>
              <a:rPr sz="2350" b="1" spc="25" dirty="0">
                <a:latin typeface="宋体" panose="02010600030101010101" pitchFamily="2" charset="-122"/>
                <a:cs typeface="宋体" panose="02010600030101010101" pitchFamily="2" charset="-122"/>
              </a:rPr>
              <a:t>A</a:t>
            </a:r>
            <a:r>
              <a:rPr sz="2350" b="1" i="1" spc="25" dirty="0">
                <a:latin typeface="Symbol" panose="05050102010706020507"/>
                <a:cs typeface="Symbol" panose="05050102010706020507"/>
              </a:rPr>
              <a:t></a:t>
            </a:r>
            <a:r>
              <a:rPr sz="2350" b="1" spc="25"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1</a:t>
            </a:r>
            <a:r>
              <a:rPr sz="2350" b="1" spc="25"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1</a:t>
            </a:r>
            <a:r>
              <a:rPr sz="2350" b="1" spc="25"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2</a:t>
            </a:r>
            <a:r>
              <a:rPr sz="2350" b="1" spc="25"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2</a:t>
            </a:r>
            <a:r>
              <a:rPr sz="2350" b="1" spc="25" dirty="0">
                <a:latin typeface="宋体" panose="02010600030101010101" pitchFamily="2" charset="-122"/>
                <a:cs typeface="宋体" panose="02010600030101010101" pitchFamily="2" charset="-122"/>
              </a:rPr>
              <a:t>…M</a:t>
            </a:r>
            <a:r>
              <a:rPr sz="2325" b="1" spc="37" baseline="-18000" dirty="0">
                <a:latin typeface="宋体" panose="02010600030101010101" pitchFamily="2" charset="-122"/>
                <a:cs typeface="宋体" panose="02010600030101010101" pitchFamily="2" charset="-122"/>
              </a:rPr>
              <a:t>n</a:t>
            </a:r>
            <a:r>
              <a:rPr sz="2350" b="1" spc="25" dirty="0">
                <a:latin typeface="宋体" panose="02010600030101010101" pitchFamily="2" charset="-122"/>
                <a:cs typeface="宋体" panose="02010600030101010101" pitchFamily="2" charset="-122"/>
              </a:rPr>
              <a:t>X</a:t>
            </a:r>
            <a:r>
              <a:rPr sz="2325" b="1" spc="37" baseline="-18000" dirty="0">
                <a:latin typeface="宋体" panose="02010600030101010101" pitchFamily="2" charset="-122"/>
                <a:cs typeface="宋体" panose="02010600030101010101" pitchFamily="2" charset="-122"/>
              </a:rPr>
              <a:t>n</a:t>
            </a:r>
            <a:r>
              <a:rPr sz="2325" b="1" spc="60" baseline="-18000" dirty="0">
                <a:latin typeface="宋体" panose="02010600030101010101" pitchFamily="2" charset="-122"/>
                <a:cs typeface="宋体" panose="02010600030101010101" pitchFamily="2" charset="-122"/>
              </a:rPr>
              <a:t> </a:t>
            </a:r>
            <a:r>
              <a:rPr sz="2350" b="1" spc="50" dirty="0">
                <a:latin typeface="黑体" panose="02010609060101010101" charset="-122"/>
                <a:cs typeface="黑体" panose="02010609060101010101" charset="-122"/>
              </a:rPr>
              <a:t>进行归约</a:t>
            </a:r>
            <a:endParaRPr sz="2350">
              <a:latin typeface="黑体" panose="02010609060101010101" charset="-122"/>
              <a:cs typeface="黑体" panose="02010609060101010101" charset="-122"/>
            </a:endParaRPr>
          </a:p>
          <a:p>
            <a:pPr marL="406400" indent="-342900">
              <a:lnSpc>
                <a:spcPct val="100000"/>
              </a:lnSpc>
              <a:spcBef>
                <a:spcPts val="305"/>
              </a:spcBef>
              <a:buClr>
                <a:srgbClr val="0000FF"/>
              </a:buClr>
              <a:buSzPct val="72000"/>
              <a:buFont typeface="Arial" panose="020B0604020202020204"/>
              <a:buChar char="■"/>
              <a:tabLst>
                <a:tab pos="405765" algn="l"/>
                <a:tab pos="406400" algn="l"/>
              </a:tabLst>
            </a:pPr>
            <a:r>
              <a:rPr sz="3525" b="1" spc="75" baseline="1000" dirty="0">
                <a:latin typeface="黑体" panose="02010609060101010101" charset="-122"/>
                <a:cs typeface="黑体" panose="02010609060101010101" charset="-122"/>
              </a:rPr>
              <a:t>已知：</a:t>
            </a:r>
            <a:endParaRPr sz="3525" baseline="1000">
              <a:latin typeface="黑体" panose="02010609060101010101" charset="-122"/>
              <a:cs typeface="黑体" panose="02010609060101010101" charset="-122"/>
            </a:endParaRPr>
          </a:p>
          <a:p>
            <a:pPr marL="882650" lvl="1" indent="-285750">
              <a:lnSpc>
                <a:spcPct val="100000"/>
              </a:lnSpc>
              <a:spcBef>
                <a:spcPts val="370"/>
              </a:spcBef>
              <a:buClr>
                <a:srgbClr val="0000FF"/>
              </a:buClr>
              <a:buSzPct val="72000"/>
              <a:buFont typeface="Wingdings" panose="05000000000000000000"/>
              <a:buChar char=""/>
              <a:tabLst>
                <a:tab pos="882650" algn="l"/>
              </a:tabLst>
            </a:pPr>
            <a:r>
              <a:rPr sz="3525" b="1" spc="37" baseline="1000" dirty="0">
                <a:latin typeface="宋体" panose="02010600030101010101" pitchFamily="2" charset="-122"/>
                <a:cs typeface="宋体" panose="02010600030101010101" pitchFamily="2" charset="-122"/>
              </a:rPr>
              <a:t>A.i</a:t>
            </a:r>
            <a:r>
              <a:rPr sz="3525" b="1" spc="75" baseline="1000" dirty="0">
                <a:latin typeface="黑体" panose="02010609060101010101" charset="-122"/>
                <a:cs typeface="黑体" panose="02010609060101010101" charset="-122"/>
              </a:rPr>
              <a:t>的值、及其位置</a:t>
            </a:r>
            <a:endParaRPr sz="3525" baseline="1000">
              <a:latin typeface="黑体" panose="02010609060101010101" charset="-122"/>
              <a:cs typeface="黑体" panose="02010609060101010101" charset="-122"/>
            </a:endParaRPr>
          </a:p>
          <a:p>
            <a:pPr marL="882650" marR="68580" lvl="1" indent="-285750">
              <a:lnSpc>
                <a:spcPct val="109000"/>
              </a:lnSpc>
              <a:spcBef>
                <a:spcPts val="150"/>
              </a:spcBef>
              <a:buClr>
                <a:srgbClr val="0000FF"/>
              </a:buClr>
              <a:buSzPct val="72000"/>
              <a:buFont typeface="Wingdings" panose="05000000000000000000"/>
              <a:buChar char=""/>
              <a:tabLst>
                <a:tab pos="882650" algn="l"/>
              </a:tabLst>
            </a:pPr>
            <a:r>
              <a:rPr sz="3525" b="1" spc="75" baseline="1000" dirty="0">
                <a:latin typeface="黑体" panose="02010609060101010101" charset="-122"/>
                <a:cs typeface="黑体" panose="02010609060101010101" charset="-122"/>
              </a:rPr>
              <a:t>计</a:t>
            </a:r>
            <a:r>
              <a:rPr sz="3525" b="1" spc="60" baseline="1000" dirty="0">
                <a:latin typeface="黑体" panose="02010609060101010101" charset="-122"/>
                <a:cs typeface="黑体" panose="02010609060101010101" charset="-122"/>
              </a:rPr>
              <a:t>算</a:t>
            </a:r>
            <a:r>
              <a:rPr sz="3525" b="1" baseline="1000" dirty="0">
                <a:latin typeface="黑体" panose="02010609060101010101" charset="-122"/>
                <a:cs typeface="黑体" panose="02010609060101010101" charset="-122"/>
              </a:rPr>
              <a:t> </a:t>
            </a:r>
            <a:r>
              <a:rPr sz="3525" b="1" spc="30" baseline="1000" dirty="0">
                <a:latin typeface="宋体" panose="02010600030101010101" pitchFamily="2" charset="-122"/>
                <a:cs typeface="宋体" panose="02010600030101010101" pitchFamily="2" charset="-122"/>
              </a:rPr>
              <a:t>A.s</a:t>
            </a:r>
            <a:r>
              <a:rPr sz="3525" b="1" baseline="1000" dirty="0">
                <a:latin typeface="宋体" panose="02010600030101010101" pitchFamily="2" charset="-122"/>
                <a:cs typeface="宋体" panose="02010600030101010101" pitchFamily="2" charset="-122"/>
              </a:rPr>
              <a:t> </a:t>
            </a:r>
            <a:r>
              <a:rPr sz="3525" b="1" spc="75" baseline="1000" dirty="0">
                <a:latin typeface="黑体" panose="02010609060101010101" charset="-122"/>
                <a:cs typeface="黑体" panose="02010609060101010101" charset="-122"/>
              </a:rPr>
              <a:t>所需要的属性值均已在栈中已知的位置 </a:t>
            </a:r>
            <a:r>
              <a:rPr sz="2350" b="1" spc="50" dirty="0">
                <a:latin typeface="黑体" panose="02010609060101010101" charset="-122"/>
                <a:cs typeface="黑体" panose="02010609060101010101" charset="-122"/>
              </a:rPr>
              <a:t>即各有</a:t>
            </a:r>
            <a:r>
              <a:rPr sz="2350" b="1" spc="40" dirty="0">
                <a:latin typeface="黑体" panose="02010609060101010101" charset="-122"/>
                <a:cs typeface="黑体" panose="02010609060101010101" charset="-122"/>
              </a:rPr>
              <a:t>关</a:t>
            </a:r>
            <a:r>
              <a:rPr sz="2350" b="1" spc="35" dirty="0">
                <a:latin typeface="黑体" panose="02010609060101010101" charset="-122"/>
                <a:cs typeface="黑体" panose="02010609060101010101" charset="-122"/>
              </a:rPr>
              <a:t> </a:t>
            </a:r>
            <a:r>
              <a:rPr sz="2350" b="1" spc="20" dirty="0">
                <a:latin typeface="宋体" panose="02010600030101010101" pitchFamily="2" charset="-122"/>
                <a:cs typeface="宋体" panose="02010600030101010101" pitchFamily="2" charset="-122"/>
              </a:rPr>
              <a:t>X</a:t>
            </a:r>
            <a:r>
              <a:rPr sz="2325" b="1" spc="30" baseline="-18000" dirty="0">
                <a:latin typeface="宋体" panose="02010600030101010101" pitchFamily="2" charset="-122"/>
                <a:cs typeface="宋体" panose="02010600030101010101" pitchFamily="2" charset="-122"/>
              </a:rPr>
              <a:t>j</a:t>
            </a:r>
            <a:r>
              <a:rPr sz="2325" b="1" spc="52" baseline="-18000" dirty="0">
                <a:latin typeface="宋体" panose="02010600030101010101" pitchFamily="2" charset="-122"/>
                <a:cs typeface="宋体" panose="02010600030101010101" pitchFamily="2" charset="-122"/>
              </a:rPr>
              <a:t> </a:t>
            </a:r>
            <a:r>
              <a:rPr sz="2350" b="1" spc="50" dirty="0">
                <a:latin typeface="黑体" panose="02010609060101010101" charset="-122"/>
                <a:cs typeface="黑体" panose="02010609060101010101" charset="-122"/>
              </a:rPr>
              <a:t>的位置上</a:t>
            </a:r>
            <a:endParaRPr sz="2350">
              <a:latin typeface="黑体" panose="02010609060101010101" charset="-122"/>
              <a:cs typeface="黑体" panose="02010609060101010101" charset="-122"/>
            </a:endParaRPr>
          </a:p>
          <a:p>
            <a:pPr marR="6616065" algn="r">
              <a:lnSpc>
                <a:spcPct val="100000"/>
              </a:lnSpc>
              <a:spcBef>
                <a:spcPts val="2415"/>
              </a:spcBef>
            </a:pPr>
            <a:r>
              <a:rPr sz="2400" b="1" dirty="0">
                <a:latin typeface="Times New Roman" panose="02020603050405020304"/>
                <a:cs typeface="Times New Roman" panose="02020603050405020304"/>
              </a:rPr>
              <a:t>state</a:t>
            </a:r>
            <a:endParaRPr sz="2400">
              <a:latin typeface="Times New Roman" panose="02020603050405020304"/>
              <a:cs typeface="Times New Roman" panose="02020603050405020304"/>
            </a:endParaRPr>
          </a:p>
          <a:p>
            <a:pPr marR="6616065" algn="r">
              <a:lnSpc>
                <a:spcPct val="100000"/>
              </a:lnSpc>
            </a:pPr>
            <a:r>
              <a:rPr sz="2400" b="1" dirty="0">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7" name="object 7"/>
          <p:cNvSpPr txBox="1"/>
          <p:nvPr/>
        </p:nvSpPr>
        <p:spPr>
          <a:xfrm>
            <a:off x="7529512" y="4492244"/>
            <a:ext cx="44894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top</a:t>
            </a:r>
            <a:endParaRPr sz="2400">
              <a:latin typeface="Times New Roman" panose="02020603050405020304"/>
              <a:cs typeface="Times New Roman" panose="02020603050405020304"/>
            </a:endParaRPr>
          </a:p>
        </p:txBody>
      </p:sp>
      <p:sp>
        <p:nvSpPr>
          <p:cNvPr id="8" name="object 8"/>
          <p:cNvSpPr/>
          <p:nvPr/>
        </p:nvSpPr>
        <p:spPr>
          <a:xfrm>
            <a:off x="7715251" y="4092370"/>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sp>
        <p:nvSpPr>
          <p:cNvPr id="9" name="object 9"/>
          <p:cNvSpPr txBox="1"/>
          <p:nvPr/>
        </p:nvSpPr>
        <p:spPr>
          <a:xfrm>
            <a:off x="2020887" y="4492244"/>
            <a:ext cx="8731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Times New Roman" panose="02020603050405020304"/>
                <a:cs typeface="Times New Roman" panose="02020603050405020304"/>
              </a:rPr>
              <a:t>top-2n</a:t>
            </a:r>
            <a:endParaRPr sz="2400">
              <a:latin typeface="Times New Roman" panose="02020603050405020304"/>
              <a:cs typeface="Times New Roman" panose="02020603050405020304"/>
            </a:endParaRPr>
          </a:p>
        </p:txBody>
      </p:sp>
      <p:sp>
        <p:nvSpPr>
          <p:cNvPr id="10" name="object 10"/>
          <p:cNvSpPr/>
          <p:nvPr/>
        </p:nvSpPr>
        <p:spPr>
          <a:xfrm>
            <a:off x="2417763" y="4092370"/>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sp>
        <p:nvSpPr>
          <p:cNvPr id="11" name="object 11"/>
          <p:cNvSpPr txBox="1"/>
          <p:nvPr/>
        </p:nvSpPr>
        <p:spPr>
          <a:xfrm>
            <a:off x="3268662" y="4492244"/>
            <a:ext cx="11988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Times New Roman" panose="02020603050405020304"/>
                <a:cs typeface="Times New Roman" panose="02020603050405020304"/>
              </a:rPr>
              <a:t>top-2n+2</a:t>
            </a:r>
            <a:endParaRPr sz="2400">
              <a:latin typeface="Times New Roman" panose="02020603050405020304"/>
              <a:cs typeface="Times New Roman" panose="02020603050405020304"/>
            </a:endParaRPr>
          </a:p>
        </p:txBody>
      </p:sp>
      <p:sp>
        <p:nvSpPr>
          <p:cNvPr id="12" name="object 12"/>
          <p:cNvSpPr/>
          <p:nvPr/>
        </p:nvSpPr>
        <p:spPr>
          <a:xfrm>
            <a:off x="3829051" y="4092370"/>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sp>
        <p:nvSpPr>
          <p:cNvPr id="13" name="object 13"/>
          <p:cNvSpPr txBox="1"/>
          <p:nvPr/>
        </p:nvSpPr>
        <p:spPr>
          <a:xfrm>
            <a:off x="4945062" y="4492244"/>
            <a:ext cx="11988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Times New Roman" panose="02020603050405020304"/>
                <a:cs typeface="Times New Roman" panose="02020603050405020304"/>
              </a:rPr>
              <a:t>top-2n+4</a:t>
            </a:r>
            <a:endParaRPr sz="2400">
              <a:latin typeface="Times New Roman" panose="02020603050405020304"/>
              <a:cs typeface="Times New Roman" panose="02020603050405020304"/>
            </a:endParaRPr>
          </a:p>
        </p:txBody>
      </p:sp>
      <p:sp>
        <p:nvSpPr>
          <p:cNvPr id="14" name="object 14"/>
          <p:cNvSpPr/>
          <p:nvPr/>
        </p:nvSpPr>
        <p:spPr>
          <a:xfrm>
            <a:off x="5505451" y="4092370"/>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00"/>
          </a:solidFill>
        </p:spPr>
        <p:txBody>
          <a:bodyPr wrap="square" lIns="0" tIns="0" rIns="0" bIns="0" rtlCol="0"/>
          <a:lstStyle/>
          <a:p/>
        </p:txBody>
      </p:sp>
      <p:graphicFrame>
        <p:nvGraphicFramePr>
          <p:cNvPr id="15" name="object 15"/>
          <p:cNvGraphicFramePr>
            <a:graphicFrameLocks noGrp="1"/>
          </p:cNvGraphicFramePr>
          <p:nvPr/>
        </p:nvGraphicFramePr>
        <p:xfrm>
          <a:off x="1692275" y="5078207"/>
          <a:ext cx="1995805" cy="841375"/>
        </p:xfrm>
        <a:graphic>
          <a:graphicData uri="http://schemas.openxmlformats.org/drawingml/2006/table">
            <a:tbl>
              <a:tblPr firstRow="1" bandRow="1">
                <a:tableStyleId>{2D5ABB26-0587-4C30-8999-92F81FD0307C}</a:tableStyleId>
              </a:tblPr>
              <a:tblGrid>
                <a:gridCol w="513080"/>
                <a:gridCol w="685800"/>
                <a:gridCol w="782319"/>
              </a:tblGrid>
              <a:tr h="415924">
                <a:tc>
                  <a:txBody>
                    <a:bodyPr/>
                    <a:lstStyle/>
                    <a:p>
                      <a:pPr marL="90805">
                        <a:lnSpc>
                          <a:spcPct val="100000"/>
                        </a:lnSpc>
                        <a:spcBef>
                          <a:spcPts val="315"/>
                        </a:spcBef>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3030">
                        <a:lnSpc>
                          <a:spcPts val="2880"/>
                        </a:lnSpc>
                        <a:spcBef>
                          <a:spcPts val="295"/>
                        </a:spcBef>
                      </a:pPr>
                      <a:r>
                        <a:rPr sz="2400" b="1" spc="-5" dirty="0">
                          <a:latin typeface="Times New Roman" panose="02020603050405020304"/>
                          <a:cs typeface="Times New Roman" panose="02020603050405020304"/>
                        </a:rPr>
                        <a:t>M</a:t>
                      </a:r>
                      <a:r>
                        <a:rPr sz="2400" b="1" spc="-7" baseline="-17000" dirty="0">
                          <a:latin typeface="Times New Roman" panose="02020603050405020304"/>
                          <a:cs typeface="Times New Roman" panose="02020603050405020304"/>
                        </a:rPr>
                        <a:t>A</a:t>
                      </a:r>
                      <a:endParaRPr sz="2400" baseline="-17000">
                        <a:latin typeface="Times New Roman" panose="02020603050405020304"/>
                        <a:cs typeface="Times New Roman" panose="02020603050405020304"/>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R="126365" algn="ctr">
                        <a:lnSpc>
                          <a:spcPts val="2880"/>
                        </a:lnSpc>
                        <a:spcBef>
                          <a:spcPts val="295"/>
                        </a:spcBef>
                      </a:pPr>
                      <a:r>
                        <a:rPr sz="2400" b="1" dirty="0">
                          <a:latin typeface="Times New Roman" panose="02020603050405020304"/>
                          <a:cs typeface="Times New Roman" panose="02020603050405020304"/>
                        </a:rPr>
                        <a:t>A</a:t>
                      </a:r>
                      <a:endParaRPr sz="2400">
                        <a:latin typeface="Times New Roman" panose="02020603050405020304"/>
                        <a:cs typeface="Times New Roman" panose="02020603050405020304"/>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5925">
                <a:tc>
                  <a:txBody>
                    <a:bodyPr/>
                    <a:lstStyle/>
                    <a:p>
                      <a:pPr marL="90805">
                        <a:lnSpc>
                          <a:spcPts val="2765"/>
                        </a:lnSpc>
                      </a:pPr>
                      <a:r>
                        <a:rPr sz="2350" b="1" dirty="0">
                          <a:latin typeface="宋体" panose="02010600030101010101" pitchFamily="2" charset="-122"/>
                          <a:cs typeface="宋体" panose="02010600030101010101" pitchFamily="2" charset="-122"/>
                        </a:rPr>
                        <a:t>…</a:t>
                      </a:r>
                      <a:endParaRPr sz="2350">
                        <a:latin typeface="宋体" panose="02010600030101010101" pitchFamily="2" charset="-122"/>
                        <a:cs typeface="宋体" panose="02010600030101010101" pitchFamily="2" charset="-122"/>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ts val="2805"/>
                        </a:lnSpc>
                      </a:pPr>
                      <a:r>
                        <a:rPr sz="2400" b="1" dirty="0">
                          <a:latin typeface="Times New Roman" panose="02020603050405020304"/>
                          <a:cs typeface="Times New Roman" panose="02020603050405020304"/>
                        </a:rPr>
                        <a:t>A.i</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CCFF"/>
                    </a:solidFill>
                  </a:tcPr>
                </a:tc>
                <a:tc>
                  <a:txBody>
                    <a:bodyPr/>
                    <a:lstStyle/>
                    <a:p>
                      <a:pPr marR="199390" algn="ctr">
                        <a:lnSpc>
                          <a:spcPts val="2805"/>
                        </a:lnSpc>
                      </a:pPr>
                      <a:r>
                        <a:rPr sz="2400" b="1" dirty="0">
                          <a:latin typeface="Times New Roman" panose="02020603050405020304"/>
                          <a:cs typeface="Times New Roman" panose="02020603050405020304"/>
                        </a:rPr>
                        <a:t>A.s</a:t>
                      </a:r>
                      <a:endParaRPr sz="24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6" name="object 16"/>
          <p:cNvSpPr txBox="1"/>
          <p:nvPr/>
        </p:nvSpPr>
        <p:spPr>
          <a:xfrm>
            <a:off x="940752" y="5120132"/>
            <a:ext cx="635635" cy="756920"/>
          </a:xfrm>
          <a:prstGeom prst="rect">
            <a:avLst/>
          </a:prstGeom>
        </p:spPr>
        <p:txBody>
          <a:bodyPr vert="horz" wrap="square" lIns="0" tIns="12700" rIns="0" bIns="0" rtlCol="0">
            <a:spAutoFit/>
          </a:bodyPr>
          <a:lstStyle/>
          <a:p>
            <a:pPr marR="5080" algn="r">
              <a:lnSpc>
                <a:spcPct val="100000"/>
              </a:lnSpc>
              <a:spcBef>
                <a:spcPts val="100"/>
              </a:spcBef>
            </a:pPr>
            <a:r>
              <a:rPr sz="2400" b="1" dirty="0">
                <a:latin typeface="Times New Roman" panose="02020603050405020304"/>
                <a:cs typeface="Times New Roman" panose="02020603050405020304"/>
              </a:rPr>
              <a:t>state</a:t>
            </a:r>
            <a:endParaRPr sz="2400">
              <a:latin typeface="Times New Roman" panose="02020603050405020304"/>
              <a:cs typeface="Times New Roman" panose="02020603050405020304"/>
            </a:endParaRPr>
          </a:p>
          <a:p>
            <a:pPr marR="5080" algn="r">
              <a:lnSpc>
                <a:spcPct val="100000"/>
              </a:lnSpc>
            </a:pPr>
            <a:r>
              <a:rPr sz="2400" b="1" dirty="0">
                <a:latin typeface="Times New Roman" panose="02020603050405020304"/>
                <a:cs typeface="Times New Roman" panose="02020603050405020304"/>
              </a:rPr>
              <a:t>val</a:t>
            </a:r>
            <a:endParaRPr sz="2400">
              <a:latin typeface="Times New Roman" panose="02020603050405020304"/>
              <a:cs typeface="Times New Roman" panose="02020603050405020304"/>
            </a:endParaRPr>
          </a:p>
        </p:txBody>
      </p:sp>
      <p:sp>
        <p:nvSpPr>
          <p:cNvPr id="17" name="object 17"/>
          <p:cNvSpPr/>
          <p:nvPr/>
        </p:nvSpPr>
        <p:spPr>
          <a:xfrm>
            <a:off x="3255963" y="5921169"/>
            <a:ext cx="76200" cy="457200"/>
          </a:xfrm>
          <a:custGeom>
            <a:avLst/>
            <a:gdLst/>
            <a:ahLst/>
            <a:cxnLst/>
            <a:rect l="l" t="t" r="r" b="b"/>
            <a:pathLst>
              <a:path w="76200" h="457200">
                <a:moveTo>
                  <a:pt x="33337" y="76199"/>
                </a:moveTo>
                <a:lnTo>
                  <a:pt x="33336" y="457200"/>
                </a:lnTo>
                <a:lnTo>
                  <a:pt x="42861" y="457200"/>
                </a:lnTo>
                <a:lnTo>
                  <a:pt x="42862" y="76199"/>
                </a:lnTo>
                <a:lnTo>
                  <a:pt x="33337" y="76199"/>
                </a:lnTo>
                <a:close/>
              </a:path>
              <a:path w="76200" h="457200">
                <a:moveTo>
                  <a:pt x="69849" y="63499"/>
                </a:moveTo>
                <a:lnTo>
                  <a:pt x="42862" y="63499"/>
                </a:lnTo>
                <a:lnTo>
                  <a:pt x="42862" y="76199"/>
                </a:lnTo>
                <a:lnTo>
                  <a:pt x="76200" y="76200"/>
                </a:lnTo>
                <a:lnTo>
                  <a:pt x="69849" y="63499"/>
                </a:lnTo>
                <a:close/>
              </a:path>
              <a:path w="76200" h="457200">
                <a:moveTo>
                  <a:pt x="42862" y="63499"/>
                </a:moveTo>
                <a:lnTo>
                  <a:pt x="33337" y="63499"/>
                </a:lnTo>
                <a:lnTo>
                  <a:pt x="33337" y="76199"/>
                </a:lnTo>
                <a:lnTo>
                  <a:pt x="42862" y="76199"/>
                </a:lnTo>
                <a:lnTo>
                  <a:pt x="42862" y="63499"/>
                </a:lnTo>
                <a:close/>
              </a:path>
              <a:path w="76200" h="457200">
                <a:moveTo>
                  <a:pt x="38100" y="0"/>
                </a:moveTo>
                <a:lnTo>
                  <a:pt x="0" y="76199"/>
                </a:lnTo>
                <a:lnTo>
                  <a:pt x="33337" y="76199"/>
                </a:lnTo>
                <a:lnTo>
                  <a:pt x="33337" y="63499"/>
                </a:lnTo>
                <a:lnTo>
                  <a:pt x="69849" y="63499"/>
                </a:lnTo>
                <a:lnTo>
                  <a:pt x="38100" y="0"/>
                </a:lnTo>
                <a:close/>
              </a:path>
            </a:pathLst>
          </a:custGeom>
          <a:solidFill>
            <a:srgbClr val="000000"/>
          </a:solidFill>
        </p:spPr>
        <p:txBody>
          <a:bodyPr wrap="square" lIns="0" tIns="0" rIns="0" bIns="0" rtlCol="0"/>
          <a:lstStyle/>
          <a:p/>
        </p:txBody>
      </p:sp>
      <p:sp>
        <p:nvSpPr>
          <p:cNvPr id="18" name="object 18"/>
          <p:cNvSpPr txBox="1"/>
          <p:nvPr/>
        </p:nvSpPr>
        <p:spPr>
          <a:xfrm>
            <a:off x="2105025" y="6321044"/>
            <a:ext cx="1414145" cy="391160"/>
          </a:xfrm>
          <a:prstGeom prst="rect">
            <a:avLst/>
          </a:prstGeom>
        </p:spPr>
        <p:txBody>
          <a:bodyPr vert="horz" wrap="square" lIns="0" tIns="12700" rIns="0" bIns="0" rtlCol="0">
            <a:spAutoFit/>
          </a:bodyPr>
          <a:lstStyle/>
          <a:p>
            <a:pPr marL="12700">
              <a:lnSpc>
                <a:spcPct val="100000"/>
              </a:lnSpc>
              <a:spcBef>
                <a:spcPts val="100"/>
              </a:spcBef>
              <a:tabLst>
                <a:tab pos="977265" algn="l"/>
              </a:tabLst>
            </a:pPr>
            <a:r>
              <a:rPr sz="2400" b="1" dirty="0">
                <a:solidFill>
                  <a:srgbClr val="0000FF"/>
                </a:solidFill>
                <a:latin typeface="Times New Roman" panose="02020603050405020304"/>
                <a:cs typeface="Times New Roman" panose="02020603050405020304"/>
              </a:rPr>
              <a:t>top-1	top</a:t>
            </a:r>
            <a:endParaRPr sz="2400">
              <a:latin typeface="Times New Roman" panose="02020603050405020304"/>
              <a:cs typeface="Times New Roman" panose="02020603050405020304"/>
            </a:endParaRPr>
          </a:p>
        </p:txBody>
      </p:sp>
      <p:sp>
        <p:nvSpPr>
          <p:cNvPr id="19" name="object 19"/>
          <p:cNvSpPr/>
          <p:nvPr/>
        </p:nvSpPr>
        <p:spPr>
          <a:xfrm>
            <a:off x="2417763" y="5921169"/>
            <a:ext cx="76200" cy="457200"/>
          </a:xfrm>
          <a:custGeom>
            <a:avLst/>
            <a:gdLst/>
            <a:ahLst/>
            <a:cxnLst/>
            <a:rect l="l" t="t" r="r" b="b"/>
            <a:pathLst>
              <a:path w="76200" h="457200">
                <a:moveTo>
                  <a:pt x="33337" y="76199"/>
                </a:moveTo>
                <a:lnTo>
                  <a:pt x="33336" y="457200"/>
                </a:lnTo>
                <a:lnTo>
                  <a:pt x="42861" y="457200"/>
                </a:lnTo>
                <a:lnTo>
                  <a:pt x="42862" y="76199"/>
                </a:lnTo>
                <a:lnTo>
                  <a:pt x="33337" y="76199"/>
                </a:lnTo>
                <a:close/>
              </a:path>
              <a:path w="76200" h="457200">
                <a:moveTo>
                  <a:pt x="69849" y="63499"/>
                </a:moveTo>
                <a:lnTo>
                  <a:pt x="42862" y="63499"/>
                </a:lnTo>
                <a:lnTo>
                  <a:pt x="42862" y="76199"/>
                </a:lnTo>
                <a:lnTo>
                  <a:pt x="76200" y="76200"/>
                </a:lnTo>
                <a:lnTo>
                  <a:pt x="69849" y="63499"/>
                </a:lnTo>
                <a:close/>
              </a:path>
              <a:path w="76200" h="457200">
                <a:moveTo>
                  <a:pt x="42862" y="63499"/>
                </a:moveTo>
                <a:lnTo>
                  <a:pt x="33337" y="63499"/>
                </a:lnTo>
                <a:lnTo>
                  <a:pt x="33337" y="76199"/>
                </a:lnTo>
                <a:lnTo>
                  <a:pt x="42862" y="76199"/>
                </a:lnTo>
                <a:lnTo>
                  <a:pt x="42862" y="63499"/>
                </a:lnTo>
                <a:close/>
              </a:path>
              <a:path w="76200" h="457200">
                <a:moveTo>
                  <a:pt x="38100" y="0"/>
                </a:moveTo>
                <a:lnTo>
                  <a:pt x="0" y="76199"/>
                </a:lnTo>
                <a:lnTo>
                  <a:pt x="33337" y="76199"/>
                </a:lnTo>
                <a:lnTo>
                  <a:pt x="33337" y="63499"/>
                </a:lnTo>
                <a:lnTo>
                  <a:pt x="69849" y="63499"/>
                </a:lnTo>
                <a:lnTo>
                  <a:pt x="38100" y="0"/>
                </a:lnTo>
                <a:close/>
              </a:path>
            </a:pathLst>
          </a:custGeom>
          <a:solidFill>
            <a:srgbClr val="000000"/>
          </a:solidFill>
        </p:spPr>
        <p:txBody>
          <a:bodyPr wrap="square" lIns="0" tIns="0" rIns="0" bIns="0" rtlCol="0"/>
          <a:lstStyle/>
          <a:p/>
        </p:txBody>
      </p:sp>
      <p:sp>
        <p:nvSpPr>
          <p:cNvPr id="20" name="object 20"/>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z="3100" spc="95" dirty="0"/>
              <a:t>算法</a:t>
            </a:r>
            <a:r>
              <a:rPr sz="3200" spc="15" dirty="0">
                <a:latin typeface="Verdana" panose="020B0604030504040204"/>
                <a:cs typeface="Verdana" panose="020B0604030504040204"/>
              </a:rPr>
              <a:t>5.3</a:t>
            </a:r>
            <a:r>
              <a:rPr sz="3100" spc="15" dirty="0"/>
              <a:t>：</a:t>
            </a:r>
            <a:r>
              <a:rPr sz="3200" spc="15" dirty="0">
                <a:latin typeface="Verdana" panose="020B0604030504040204"/>
                <a:cs typeface="Verdana" panose="020B0604030504040204"/>
              </a:rPr>
              <a:t>L</a:t>
            </a:r>
            <a:r>
              <a:rPr sz="3100" spc="95" dirty="0"/>
              <a:t>属性定义的自底向上分析和翻译（续</a:t>
            </a:r>
            <a:r>
              <a:rPr sz="3100" spc="85" dirty="0"/>
              <a:t>）</a:t>
            </a:r>
            <a:endParaRPr sz="3100">
              <a:latin typeface="Verdana" panose="020B0604030504040204"/>
              <a:cs typeface="Verdana" panose="020B06040305040402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84</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402590" y="423163"/>
            <a:ext cx="7386955" cy="574040"/>
          </a:xfrm>
          <a:prstGeom prst="rect">
            <a:avLst/>
          </a:prstGeom>
        </p:spPr>
        <p:txBody>
          <a:bodyPr vert="horz" wrap="square" lIns="0" tIns="12700" rIns="0" bIns="0" rtlCol="0">
            <a:spAutoFit/>
          </a:bodyPr>
          <a:lstStyle/>
          <a:p>
            <a:pPr marL="12700">
              <a:lnSpc>
                <a:spcPct val="100000"/>
              </a:lnSpc>
              <a:spcBef>
                <a:spcPts val="100"/>
              </a:spcBef>
              <a:tabLst>
                <a:tab pos="1155065" algn="l"/>
              </a:tabLst>
            </a:pPr>
            <a:r>
              <a:rPr sz="3600" dirty="0">
                <a:latin typeface="Times New Roman" panose="02020603050405020304"/>
                <a:cs typeface="Times New Roman" panose="02020603050405020304"/>
              </a:rPr>
              <a:t>5.4.4	</a:t>
            </a:r>
            <a:r>
              <a:rPr sz="3500" spc="95" dirty="0"/>
              <a:t>改写语法制导定义为</a:t>
            </a:r>
            <a:r>
              <a:rPr sz="3600" spc="-5" dirty="0">
                <a:latin typeface="Times New Roman" panose="02020603050405020304"/>
                <a:cs typeface="Times New Roman" panose="02020603050405020304"/>
              </a:rPr>
              <a:t>S</a:t>
            </a:r>
            <a:r>
              <a:rPr sz="3500" spc="95" dirty="0"/>
              <a:t>属性定义</a:t>
            </a:r>
            <a:endParaRPr sz="3500">
              <a:latin typeface="Times New Roman" panose="02020603050405020304"/>
              <a:cs typeface="Times New Roman" panose="02020603050405020304"/>
            </a:endParaRPr>
          </a:p>
        </p:txBody>
      </p:sp>
      <p:sp>
        <p:nvSpPr>
          <p:cNvPr id="6" name="object 6"/>
          <p:cNvSpPr txBox="1"/>
          <p:nvPr/>
        </p:nvSpPr>
        <p:spPr>
          <a:xfrm>
            <a:off x="1412239" y="2175763"/>
            <a:ext cx="2169160" cy="1348740"/>
          </a:xfrm>
          <a:prstGeom prst="rect">
            <a:avLst/>
          </a:prstGeom>
        </p:spPr>
        <p:txBody>
          <a:bodyPr vert="horz" wrap="square" lIns="0" tIns="92075" rIns="0" bIns="0" rtlCol="0">
            <a:spAutoFit/>
          </a:bodyPr>
          <a:lstStyle/>
          <a:p>
            <a:pPr marL="12700">
              <a:lnSpc>
                <a:spcPct val="100000"/>
              </a:lnSpc>
              <a:spcBef>
                <a:spcPts val="725"/>
              </a:spcBef>
            </a:pPr>
            <a:r>
              <a:rPr sz="2400" b="1" spc="5" dirty="0">
                <a:latin typeface="Times New Roman" panose="02020603050405020304"/>
                <a:cs typeface="Times New Roman" panose="02020603050405020304"/>
              </a:rPr>
              <a:t>D</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L:T</a:t>
            </a:r>
            <a:endParaRPr sz="2400">
              <a:latin typeface="Times New Roman" panose="02020603050405020304"/>
              <a:cs typeface="Times New Roman" panose="02020603050405020304"/>
            </a:endParaRPr>
          </a:p>
          <a:p>
            <a:pPr marL="12700" marR="5080">
              <a:lnSpc>
                <a:spcPct val="118000"/>
              </a:lnSpc>
              <a:spcBef>
                <a:spcPts val="95"/>
              </a:spcBef>
            </a:pPr>
            <a:r>
              <a:rPr sz="2400" b="1" dirty="0">
                <a:latin typeface="Times New Roman" panose="02020603050405020304"/>
                <a:cs typeface="Times New Roman" panose="02020603050405020304"/>
              </a:rPr>
              <a:t>T</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integer |</a:t>
            </a:r>
            <a:r>
              <a:rPr sz="2400" b="1" spc="-7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real  </a:t>
            </a:r>
            <a:r>
              <a:rPr sz="2400" b="1" spc="10" dirty="0">
                <a:latin typeface="Times New Roman" panose="02020603050405020304"/>
                <a:cs typeface="Times New Roman" panose="02020603050405020304"/>
              </a:rPr>
              <a:t>L</a:t>
            </a:r>
            <a:r>
              <a:rPr sz="3525" b="1" i="1" spc="15" baseline="1000" dirty="0">
                <a:latin typeface="Symbol" panose="05050102010706020507"/>
                <a:cs typeface="Symbol" panose="05050102010706020507"/>
              </a:rPr>
              <a:t></a:t>
            </a:r>
            <a:r>
              <a:rPr sz="2400" b="1" spc="10" dirty="0">
                <a:latin typeface="Times New Roman" panose="02020603050405020304"/>
                <a:cs typeface="Times New Roman" panose="02020603050405020304"/>
              </a:rPr>
              <a:t>L, </a:t>
            </a:r>
            <a:r>
              <a:rPr sz="2400" b="1" spc="-5" dirty="0">
                <a:latin typeface="Times New Roman" panose="02020603050405020304"/>
                <a:cs typeface="Times New Roman" panose="02020603050405020304"/>
              </a:rPr>
              <a:t>id </a:t>
            </a:r>
            <a:r>
              <a:rPr sz="2400" b="1" dirty="0">
                <a:latin typeface="Times New Roman" panose="02020603050405020304"/>
                <a:cs typeface="Times New Roman" panose="02020603050405020304"/>
              </a:rPr>
              <a:t>|</a:t>
            </a:r>
            <a:r>
              <a:rPr sz="2400" b="1" spc="-4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id</a:t>
            </a:r>
            <a:endParaRPr sz="2400">
              <a:latin typeface="Times New Roman" panose="02020603050405020304"/>
              <a:cs typeface="Times New Roman" panose="02020603050405020304"/>
            </a:endParaRPr>
          </a:p>
        </p:txBody>
      </p:sp>
      <p:sp>
        <p:nvSpPr>
          <p:cNvPr id="7" name="object 7"/>
          <p:cNvSpPr txBox="1"/>
          <p:nvPr/>
        </p:nvSpPr>
        <p:spPr>
          <a:xfrm>
            <a:off x="688340" y="1187365"/>
            <a:ext cx="7879080" cy="1053465"/>
          </a:xfrm>
          <a:prstGeom prst="rect">
            <a:avLst/>
          </a:prstGeom>
        </p:spPr>
        <p:txBody>
          <a:bodyPr vert="horz" wrap="square" lIns="0" tIns="139065" rIns="0" bIns="0" rtlCol="0">
            <a:spAutoFit/>
          </a:bodyPr>
          <a:lstStyle/>
          <a:p>
            <a:pPr marL="12700">
              <a:lnSpc>
                <a:spcPct val="100000"/>
              </a:lnSpc>
              <a:spcBef>
                <a:spcPts val="1095"/>
              </a:spcBef>
            </a:pPr>
            <a:r>
              <a:rPr sz="4125" b="1" spc="67" baseline="1000" dirty="0">
                <a:latin typeface="黑体" panose="02010609060101010101" charset="-122"/>
                <a:cs typeface="黑体" panose="02010609060101010101" charset="-122"/>
              </a:rPr>
              <a:t>例</a:t>
            </a:r>
            <a:r>
              <a:rPr sz="4125" b="1" spc="7" baseline="1000" dirty="0">
                <a:latin typeface="黑体" panose="02010609060101010101" charset="-122"/>
                <a:cs typeface="黑体" panose="02010609060101010101" charset="-122"/>
              </a:rPr>
              <a:t>：</a:t>
            </a:r>
            <a:r>
              <a:rPr sz="2800" b="1" spc="5" dirty="0">
                <a:latin typeface="Times New Roman" panose="02020603050405020304"/>
                <a:cs typeface="Times New Roman" panose="02020603050405020304"/>
              </a:rPr>
              <a:t>PASCAL</a:t>
            </a:r>
            <a:r>
              <a:rPr sz="4125" b="1" spc="67" baseline="1000" dirty="0">
                <a:latin typeface="黑体" panose="02010609060101010101" charset="-122"/>
                <a:cs typeface="黑体" panose="02010609060101010101" charset="-122"/>
              </a:rPr>
              <a:t>的变量声明语句可由如下文法产生：</a:t>
            </a:r>
            <a:endParaRPr sz="4125" baseline="1000">
              <a:latin typeface="黑体" panose="02010609060101010101" charset="-122"/>
              <a:cs typeface="黑体" panose="02010609060101010101" charset="-122"/>
            </a:endParaRPr>
          </a:p>
          <a:p>
            <a:pPr marR="1717675" algn="r">
              <a:lnSpc>
                <a:spcPct val="100000"/>
              </a:lnSpc>
              <a:spcBef>
                <a:spcPts val="860"/>
              </a:spcBef>
            </a:pPr>
            <a:r>
              <a:rPr sz="2400" b="1" dirty="0">
                <a:latin typeface="Times New Roman" panose="02020603050405020304"/>
                <a:cs typeface="Times New Roman" panose="02020603050405020304"/>
              </a:rPr>
              <a:t>D</a:t>
            </a:r>
            <a:endParaRPr sz="2400">
              <a:latin typeface="Times New Roman" panose="02020603050405020304"/>
              <a:cs typeface="Times New Roman" panose="02020603050405020304"/>
            </a:endParaRPr>
          </a:p>
        </p:txBody>
      </p:sp>
      <p:sp>
        <p:nvSpPr>
          <p:cNvPr id="8" name="object 8"/>
          <p:cNvSpPr/>
          <p:nvPr/>
        </p:nvSpPr>
        <p:spPr>
          <a:xfrm>
            <a:off x="6705600" y="2209800"/>
            <a:ext cx="0" cy="228600"/>
          </a:xfrm>
          <a:custGeom>
            <a:avLst/>
            <a:gdLst/>
            <a:ahLst/>
            <a:cxnLst/>
            <a:rect l="l" t="t" r="r" b="b"/>
            <a:pathLst>
              <a:path h="228600">
                <a:moveTo>
                  <a:pt x="0" y="0"/>
                </a:moveTo>
                <a:lnTo>
                  <a:pt x="1" y="228600"/>
                </a:lnTo>
              </a:path>
            </a:pathLst>
          </a:custGeom>
          <a:ln w="9525">
            <a:solidFill>
              <a:srgbClr val="000000"/>
            </a:solidFill>
          </a:ln>
        </p:spPr>
        <p:txBody>
          <a:bodyPr wrap="square" lIns="0" tIns="0" rIns="0" bIns="0" rtlCol="0"/>
          <a:lstStyle/>
          <a:p/>
        </p:txBody>
      </p:sp>
      <p:sp>
        <p:nvSpPr>
          <p:cNvPr id="9" name="object 9"/>
          <p:cNvSpPr/>
          <p:nvPr/>
        </p:nvSpPr>
        <p:spPr>
          <a:xfrm>
            <a:off x="6324600" y="2209800"/>
            <a:ext cx="381000" cy="228600"/>
          </a:xfrm>
          <a:custGeom>
            <a:avLst/>
            <a:gdLst/>
            <a:ahLst/>
            <a:cxnLst/>
            <a:rect l="l" t="t" r="r" b="b"/>
            <a:pathLst>
              <a:path w="381000" h="228600">
                <a:moveTo>
                  <a:pt x="381000" y="0"/>
                </a:moveTo>
                <a:lnTo>
                  <a:pt x="0" y="228600"/>
                </a:lnTo>
              </a:path>
            </a:pathLst>
          </a:custGeom>
          <a:ln w="9525">
            <a:solidFill>
              <a:srgbClr val="000000"/>
            </a:solidFill>
          </a:ln>
        </p:spPr>
        <p:txBody>
          <a:bodyPr wrap="square" lIns="0" tIns="0" rIns="0" bIns="0" rtlCol="0"/>
          <a:lstStyle/>
          <a:p/>
        </p:txBody>
      </p:sp>
      <p:sp>
        <p:nvSpPr>
          <p:cNvPr id="10" name="object 10"/>
          <p:cNvSpPr/>
          <p:nvPr/>
        </p:nvSpPr>
        <p:spPr>
          <a:xfrm>
            <a:off x="6705600" y="2209800"/>
            <a:ext cx="381000" cy="228600"/>
          </a:xfrm>
          <a:custGeom>
            <a:avLst/>
            <a:gdLst/>
            <a:ahLst/>
            <a:cxnLst/>
            <a:rect l="l" t="t" r="r" b="b"/>
            <a:pathLst>
              <a:path w="381000" h="228600">
                <a:moveTo>
                  <a:pt x="0" y="0"/>
                </a:moveTo>
                <a:lnTo>
                  <a:pt x="381000" y="228600"/>
                </a:lnTo>
              </a:path>
            </a:pathLst>
          </a:custGeom>
          <a:ln w="9525">
            <a:solidFill>
              <a:srgbClr val="000000"/>
            </a:solidFill>
          </a:ln>
        </p:spPr>
        <p:txBody>
          <a:bodyPr wrap="square" lIns="0" tIns="0" rIns="0" bIns="0" rtlCol="0"/>
          <a:lstStyle/>
          <a:p/>
        </p:txBody>
      </p:sp>
      <p:sp>
        <p:nvSpPr>
          <p:cNvPr id="11" name="object 11"/>
          <p:cNvSpPr/>
          <p:nvPr/>
        </p:nvSpPr>
        <p:spPr>
          <a:xfrm>
            <a:off x="6248400" y="2819400"/>
            <a:ext cx="0" cy="228600"/>
          </a:xfrm>
          <a:custGeom>
            <a:avLst/>
            <a:gdLst/>
            <a:ahLst/>
            <a:cxnLst/>
            <a:rect l="l" t="t" r="r" b="b"/>
            <a:pathLst>
              <a:path h="228600">
                <a:moveTo>
                  <a:pt x="0" y="0"/>
                </a:moveTo>
                <a:lnTo>
                  <a:pt x="1" y="228600"/>
                </a:lnTo>
              </a:path>
            </a:pathLst>
          </a:custGeom>
          <a:ln w="9525">
            <a:solidFill>
              <a:srgbClr val="000000"/>
            </a:solidFill>
          </a:ln>
        </p:spPr>
        <p:txBody>
          <a:bodyPr wrap="square" lIns="0" tIns="0" rIns="0" bIns="0" rtlCol="0"/>
          <a:lstStyle/>
          <a:p/>
        </p:txBody>
      </p:sp>
      <p:sp>
        <p:nvSpPr>
          <p:cNvPr id="12" name="object 12"/>
          <p:cNvSpPr/>
          <p:nvPr/>
        </p:nvSpPr>
        <p:spPr>
          <a:xfrm>
            <a:off x="5867400" y="2819400"/>
            <a:ext cx="381000" cy="228600"/>
          </a:xfrm>
          <a:custGeom>
            <a:avLst/>
            <a:gdLst/>
            <a:ahLst/>
            <a:cxnLst/>
            <a:rect l="l" t="t" r="r" b="b"/>
            <a:pathLst>
              <a:path w="381000" h="228600">
                <a:moveTo>
                  <a:pt x="381000" y="0"/>
                </a:moveTo>
                <a:lnTo>
                  <a:pt x="0" y="228600"/>
                </a:lnTo>
              </a:path>
            </a:pathLst>
          </a:custGeom>
          <a:ln w="9525">
            <a:solidFill>
              <a:srgbClr val="000000"/>
            </a:solidFill>
          </a:ln>
        </p:spPr>
        <p:txBody>
          <a:bodyPr wrap="square" lIns="0" tIns="0" rIns="0" bIns="0" rtlCol="0"/>
          <a:lstStyle/>
          <a:p/>
        </p:txBody>
      </p:sp>
      <p:sp>
        <p:nvSpPr>
          <p:cNvPr id="13" name="object 13"/>
          <p:cNvSpPr/>
          <p:nvPr/>
        </p:nvSpPr>
        <p:spPr>
          <a:xfrm>
            <a:off x="6248400" y="2819400"/>
            <a:ext cx="381000" cy="228600"/>
          </a:xfrm>
          <a:custGeom>
            <a:avLst/>
            <a:gdLst/>
            <a:ahLst/>
            <a:cxnLst/>
            <a:rect l="l" t="t" r="r" b="b"/>
            <a:pathLst>
              <a:path w="381000" h="228600">
                <a:moveTo>
                  <a:pt x="0" y="0"/>
                </a:moveTo>
                <a:lnTo>
                  <a:pt x="381000" y="228600"/>
                </a:lnTo>
              </a:path>
            </a:pathLst>
          </a:custGeom>
          <a:ln w="9525">
            <a:solidFill>
              <a:srgbClr val="000000"/>
            </a:solidFill>
          </a:ln>
        </p:spPr>
        <p:txBody>
          <a:bodyPr wrap="square" lIns="0" tIns="0" rIns="0" bIns="0" rtlCol="0"/>
          <a:lstStyle/>
          <a:p/>
        </p:txBody>
      </p:sp>
      <p:sp>
        <p:nvSpPr>
          <p:cNvPr id="14" name="object 14"/>
          <p:cNvSpPr/>
          <p:nvPr/>
        </p:nvSpPr>
        <p:spPr>
          <a:xfrm>
            <a:off x="5791201" y="3276600"/>
            <a:ext cx="0" cy="228600"/>
          </a:xfrm>
          <a:custGeom>
            <a:avLst/>
            <a:gdLst/>
            <a:ahLst/>
            <a:cxnLst/>
            <a:rect l="l" t="t" r="r" b="b"/>
            <a:pathLst>
              <a:path h="228600">
                <a:moveTo>
                  <a:pt x="0" y="0"/>
                </a:moveTo>
                <a:lnTo>
                  <a:pt x="1" y="228600"/>
                </a:lnTo>
              </a:path>
            </a:pathLst>
          </a:custGeom>
          <a:ln w="9525">
            <a:solidFill>
              <a:srgbClr val="000000"/>
            </a:solidFill>
          </a:ln>
        </p:spPr>
        <p:txBody>
          <a:bodyPr wrap="square" lIns="0" tIns="0" rIns="0" bIns="0" rtlCol="0"/>
          <a:lstStyle/>
          <a:p/>
        </p:txBody>
      </p:sp>
      <p:sp>
        <p:nvSpPr>
          <p:cNvPr id="15" name="object 15"/>
          <p:cNvSpPr/>
          <p:nvPr/>
        </p:nvSpPr>
        <p:spPr>
          <a:xfrm>
            <a:off x="5410201" y="3276600"/>
            <a:ext cx="381000" cy="228600"/>
          </a:xfrm>
          <a:custGeom>
            <a:avLst/>
            <a:gdLst/>
            <a:ahLst/>
            <a:cxnLst/>
            <a:rect l="l" t="t" r="r" b="b"/>
            <a:pathLst>
              <a:path w="381000" h="228600">
                <a:moveTo>
                  <a:pt x="381000" y="0"/>
                </a:moveTo>
                <a:lnTo>
                  <a:pt x="0" y="228600"/>
                </a:lnTo>
              </a:path>
            </a:pathLst>
          </a:custGeom>
          <a:ln w="9525">
            <a:solidFill>
              <a:srgbClr val="000000"/>
            </a:solidFill>
          </a:ln>
        </p:spPr>
        <p:txBody>
          <a:bodyPr wrap="square" lIns="0" tIns="0" rIns="0" bIns="0" rtlCol="0"/>
          <a:lstStyle/>
          <a:p/>
        </p:txBody>
      </p:sp>
      <p:sp>
        <p:nvSpPr>
          <p:cNvPr id="16" name="object 16"/>
          <p:cNvSpPr/>
          <p:nvPr/>
        </p:nvSpPr>
        <p:spPr>
          <a:xfrm>
            <a:off x="5791201" y="3276600"/>
            <a:ext cx="381000" cy="228600"/>
          </a:xfrm>
          <a:custGeom>
            <a:avLst/>
            <a:gdLst/>
            <a:ahLst/>
            <a:cxnLst/>
            <a:rect l="l" t="t" r="r" b="b"/>
            <a:pathLst>
              <a:path w="381000" h="228600">
                <a:moveTo>
                  <a:pt x="0" y="0"/>
                </a:moveTo>
                <a:lnTo>
                  <a:pt x="381000" y="228600"/>
                </a:lnTo>
              </a:path>
            </a:pathLst>
          </a:custGeom>
          <a:ln w="9525">
            <a:solidFill>
              <a:srgbClr val="000000"/>
            </a:solidFill>
          </a:ln>
        </p:spPr>
        <p:txBody>
          <a:bodyPr wrap="square" lIns="0" tIns="0" rIns="0" bIns="0" rtlCol="0"/>
          <a:lstStyle/>
          <a:p/>
        </p:txBody>
      </p:sp>
      <p:sp>
        <p:nvSpPr>
          <p:cNvPr id="17" name="object 17"/>
          <p:cNvSpPr/>
          <p:nvPr/>
        </p:nvSpPr>
        <p:spPr>
          <a:xfrm>
            <a:off x="5334001" y="3810000"/>
            <a:ext cx="0" cy="304800"/>
          </a:xfrm>
          <a:custGeom>
            <a:avLst/>
            <a:gdLst/>
            <a:ahLst/>
            <a:cxnLst/>
            <a:rect l="l" t="t" r="r" b="b"/>
            <a:pathLst>
              <a:path h="304800">
                <a:moveTo>
                  <a:pt x="0" y="0"/>
                </a:moveTo>
                <a:lnTo>
                  <a:pt x="1" y="304800"/>
                </a:lnTo>
              </a:path>
            </a:pathLst>
          </a:custGeom>
          <a:ln w="9525">
            <a:solidFill>
              <a:srgbClr val="000000"/>
            </a:solidFill>
          </a:ln>
        </p:spPr>
        <p:txBody>
          <a:bodyPr wrap="square" lIns="0" tIns="0" rIns="0" bIns="0" rtlCol="0"/>
          <a:lstStyle/>
          <a:p/>
        </p:txBody>
      </p:sp>
      <p:sp>
        <p:nvSpPr>
          <p:cNvPr id="18" name="object 18"/>
          <p:cNvSpPr txBox="1"/>
          <p:nvPr/>
        </p:nvSpPr>
        <p:spPr>
          <a:xfrm>
            <a:off x="6979823" y="3145028"/>
            <a:ext cx="527050" cy="391160"/>
          </a:xfrm>
          <a:prstGeom prst="rect">
            <a:avLst/>
          </a:prstGeom>
        </p:spPr>
        <p:txBody>
          <a:bodyPr vert="horz" wrap="square" lIns="0" tIns="12700" rIns="0" bIns="0" rtlCol="0">
            <a:spAutoFit/>
          </a:bodyPr>
          <a:lstStyle/>
          <a:p>
            <a:pPr marL="12700">
              <a:lnSpc>
                <a:spcPct val="100000"/>
              </a:lnSpc>
              <a:spcBef>
                <a:spcPts val="100"/>
              </a:spcBef>
            </a:pPr>
            <a:r>
              <a:rPr sz="2400" b="1" spc="-50" dirty="0">
                <a:latin typeface="Times New Roman" panose="02020603050405020304"/>
                <a:cs typeface="Times New Roman" panose="02020603050405020304"/>
              </a:rPr>
              <a:t>r</a:t>
            </a:r>
            <a:r>
              <a:rPr sz="2400" b="1" spc="-5" dirty="0">
                <a:latin typeface="Times New Roman" panose="02020603050405020304"/>
                <a:cs typeface="Times New Roman" panose="02020603050405020304"/>
              </a:rPr>
              <a:t>e</a:t>
            </a:r>
            <a:r>
              <a:rPr sz="2400" b="1" dirty="0">
                <a:latin typeface="Times New Roman" panose="02020603050405020304"/>
                <a:cs typeface="Times New Roman" panose="02020603050405020304"/>
              </a:rPr>
              <a:t>al</a:t>
            </a:r>
            <a:endParaRPr sz="2400">
              <a:latin typeface="Times New Roman" panose="02020603050405020304"/>
              <a:cs typeface="Times New Roman" panose="02020603050405020304"/>
            </a:endParaRPr>
          </a:p>
        </p:txBody>
      </p:sp>
      <p:sp>
        <p:nvSpPr>
          <p:cNvPr id="19" name="object 19"/>
          <p:cNvSpPr/>
          <p:nvPr/>
        </p:nvSpPr>
        <p:spPr>
          <a:xfrm>
            <a:off x="7239000" y="2819400"/>
            <a:ext cx="0" cy="381000"/>
          </a:xfrm>
          <a:custGeom>
            <a:avLst/>
            <a:gdLst/>
            <a:ahLst/>
            <a:cxnLst/>
            <a:rect l="l" t="t" r="r" b="b"/>
            <a:pathLst>
              <a:path h="381000">
                <a:moveTo>
                  <a:pt x="0" y="0"/>
                </a:moveTo>
                <a:lnTo>
                  <a:pt x="1" y="381000"/>
                </a:lnTo>
              </a:path>
            </a:pathLst>
          </a:custGeom>
          <a:ln w="9525">
            <a:solidFill>
              <a:srgbClr val="000000"/>
            </a:solidFill>
          </a:ln>
        </p:spPr>
        <p:txBody>
          <a:bodyPr wrap="square" lIns="0" tIns="0" rIns="0" bIns="0" rtlCol="0"/>
          <a:lstStyle/>
          <a:p/>
        </p:txBody>
      </p:sp>
      <p:sp>
        <p:nvSpPr>
          <p:cNvPr id="20" name="object 20"/>
          <p:cNvSpPr txBox="1"/>
          <p:nvPr/>
        </p:nvSpPr>
        <p:spPr>
          <a:xfrm>
            <a:off x="688340" y="4616554"/>
            <a:ext cx="6686550" cy="1835150"/>
          </a:xfrm>
          <a:prstGeom prst="rect">
            <a:avLst/>
          </a:prstGeom>
        </p:spPr>
        <p:txBody>
          <a:bodyPr vert="horz" wrap="square" lIns="0" tIns="96520" rIns="0" bIns="0" rtlCol="0">
            <a:spAutoFit/>
          </a:bodyPr>
          <a:lstStyle/>
          <a:p>
            <a:pPr marL="355600" indent="-342900">
              <a:lnSpc>
                <a:spcPct val="100000"/>
              </a:lnSpc>
              <a:spcBef>
                <a:spcPts val="760"/>
              </a:spcBef>
              <a:buClr>
                <a:srgbClr val="0099CC"/>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问题：</a:t>
            </a:r>
            <a:endParaRPr sz="4125" baseline="1000">
              <a:latin typeface="黑体" panose="02010609060101010101" charset="-122"/>
              <a:cs typeface="黑体" panose="02010609060101010101" charset="-122"/>
            </a:endParaRPr>
          </a:p>
          <a:p>
            <a:pPr marL="546100">
              <a:lnSpc>
                <a:spcPct val="100000"/>
              </a:lnSpc>
              <a:spcBef>
                <a:spcPts val="575"/>
              </a:spcBef>
            </a:pPr>
            <a:r>
              <a:rPr sz="2350" b="1" spc="50" dirty="0">
                <a:latin typeface="黑体" panose="02010609060101010101" charset="-122"/>
                <a:cs typeface="黑体" panose="02010609060101010101" charset="-122"/>
              </a:rPr>
              <a:t>标识符由</a:t>
            </a:r>
            <a:r>
              <a:rPr sz="2350" b="1" spc="25" dirty="0">
                <a:latin typeface="宋体" panose="02010600030101010101" pitchFamily="2" charset="-122"/>
                <a:cs typeface="宋体" panose="02010600030101010101" pitchFamily="2" charset="-122"/>
              </a:rPr>
              <a:t>L</a:t>
            </a:r>
            <a:r>
              <a:rPr sz="2350" b="1" spc="50" dirty="0">
                <a:latin typeface="黑体" panose="02010609060101010101" charset="-122"/>
                <a:cs typeface="黑体" panose="02010609060101010101" charset="-122"/>
              </a:rPr>
              <a:t>产生，而类型不在</a:t>
            </a:r>
            <a:r>
              <a:rPr sz="2350" b="1" spc="25" dirty="0">
                <a:latin typeface="宋体" panose="02010600030101010101" pitchFamily="2" charset="-122"/>
                <a:cs typeface="宋体" panose="02010600030101010101" pitchFamily="2" charset="-122"/>
              </a:rPr>
              <a:t>L</a:t>
            </a:r>
            <a:r>
              <a:rPr sz="2350" b="1" spc="50" dirty="0">
                <a:latin typeface="黑体" panose="02010609060101010101" charset="-122"/>
                <a:cs typeface="黑体" panose="02010609060101010101" charset="-122"/>
              </a:rPr>
              <a:t>的子树中</a:t>
            </a:r>
            <a:endParaRPr sz="2350">
              <a:latin typeface="黑体" panose="02010609060101010101" charset="-122"/>
              <a:cs typeface="黑体" panose="02010609060101010101" charset="-122"/>
            </a:endParaRPr>
          </a:p>
          <a:p>
            <a:pPr marL="546100" marR="5080">
              <a:lnSpc>
                <a:spcPct val="121000"/>
              </a:lnSpc>
              <a:spcBef>
                <a:spcPts val="70"/>
              </a:spcBef>
            </a:pPr>
            <a:r>
              <a:rPr sz="2350" b="1" spc="50" dirty="0">
                <a:latin typeface="黑体" panose="02010609060101010101" charset="-122"/>
                <a:cs typeface="黑体" panose="02010609060101010101" charset="-122"/>
              </a:rPr>
              <a:t>归约从左向右进行，类型信息从右向左传递 </a:t>
            </a:r>
            <a:r>
              <a:rPr sz="2350" b="1" spc="50" dirty="0">
                <a:latin typeface="黑体" panose="02010609060101010101" charset="-122"/>
                <a:cs typeface="黑体" panose="02010609060101010101" charset="-122"/>
              </a:rPr>
              <a:t>只用综合属性不能使类型和标识符联系在一起</a:t>
            </a:r>
            <a:endParaRPr sz="2350">
              <a:latin typeface="黑体" panose="02010609060101010101" charset="-122"/>
              <a:cs typeface="黑体" panose="02010609060101010101" charset="-122"/>
            </a:endParaRPr>
          </a:p>
        </p:txBody>
      </p:sp>
      <p:sp>
        <p:nvSpPr>
          <p:cNvPr id="21" name="object 21"/>
          <p:cNvSpPr/>
          <p:nvPr/>
        </p:nvSpPr>
        <p:spPr>
          <a:xfrm>
            <a:off x="7429500" y="2819400"/>
            <a:ext cx="76200" cy="381000"/>
          </a:xfrm>
          <a:custGeom>
            <a:avLst/>
            <a:gdLst/>
            <a:ahLst/>
            <a:cxnLst/>
            <a:rect l="l" t="t" r="r" b="b"/>
            <a:pathLst>
              <a:path w="76200" h="381000">
                <a:moveTo>
                  <a:pt x="42863" y="63500"/>
                </a:moveTo>
                <a:lnTo>
                  <a:pt x="33338" y="63500"/>
                </a:lnTo>
                <a:lnTo>
                  <a:pt x="33337" y="381000"/>
                </a:lnTo>
                <a:lnTo>
                  <a:pt x="42862" y="381000"/>
                </a:lnTo>
                <a:lnTo>
                  <a:pt x="42863" y="63500"/>
                </a:lnTo>
                <a:close/>
              </a:path>
              <a:path w="76200" h="381000">
                <a:moveTo>
                  <a:pt x="38101" y="0"/>
                </a:moveTo>
                <a:lnTo>
                  <a:pt x="0" y="76200"/>
                </a:lnTo>
                <a:lnTo>
                  <a:pt x="33338" y="76200"/>
                </a:lnTo>
                <a:lnTo>
                  <a:pt x="33338" y="63500"/>
                </a:lnTo>
                <a:lnTo>
                  <a:pt x="69850" y="63500"/>
                </a:lnTo>
                <a:lnTo>
                  <a:pt x="38101" y="0"/>
                </a:lnTo>
                <a:close/>
              </a:path>
              <a:path w="76200" h="381000">
                <a:moveTo>
                  <a:pt x="69850" y="63500"/>
                </a:moveTo>
                <a:lnTo>
                  <a:pt x="42863" y="63500"/>
                </a:lnTo>
                <a:lnTo>
                  <a:pt x="42863" y="76200"/>
                </a:lnTo>
                <a:lnTo>
                  <a:pt x="76200" y="76200"/>
                </a:lnTo>
                <a:lnTo>
                  <a:pt x="69850" y="63500"/>
                </a:lnTo>
                <a:close/>
              </a:path>
            </a:pathLst>
          </a:custGeom>
          <a:solidFill>
            <a:srgbClr val="0000FF"/>
          </a:solidFill>
        </p:spPr>
        <p:txBody>
          <a:bodyPr wrap="square" lIns="0" tIns="0" rIns="0" bIns="0" rtlCol="0"/>
          <a:lstStyle/>
          <a:p/>
        </p:txBody>
      </p:sp>
      <p:sp>
        <p:nvSpPr>
          <p:cNvPr id="22" name="object 22"/>
          <p:cNvSpPr txBox="1"/>
          <p:nvPr/>
        </p:nvSpPr>
        <p:spPr>
          <a:xfrm>
            <a:off x="4795837" y="3215301"/>
            <a:ext cx="1607820" cy="1159510"/>
          </a:xfrm>
          <a:prstGeom prst="rect">
            <a:avLst/>
          </a:prstGeom>
        </p:spPr>
        <p:txBody>
          <a:bodyPr vert="horz" wrap="square" lIns="0" tIns="38735" rIns="0" bIns="0" rtlCol="0">
            <a:spAutoFit/>
          </a:bodyPr>
          <a:lstStyle/>
          <a:p>
            <a:pPr marL="469900" marR="5080" indent="-457200">
              <a:lnSpc>
                <a:spcPct val="137000"/>
              </a:lnSpc>
              <a:spcBef>
                <a:spcPts val="305"/>
              </a:spcBef>
              <a:tabLst>
                <a:tab pos="967740" algn="l"/>
                <a:tab pos="1424940" algn="l"/>
              </a:tabLst>
            </a:pPr>
            <a:r>
              <a:rPr sz="4200" b="1" baseline="2000" dirty="0">
                <a:solidFill>
                  <a:srgbClr val="0000FF"/>
                </a:solidFill>
                <a:latin typeface="Times New Roman" panose="02020603050405020304"/>
                <a:cs typeface="Times New Roman" panose="02020603050405020304"/>
              </a:rPr>
              <a:t>. </a:t>
            </a:r>
            <a:r>
              <a:rPr sz="3600" b="1" spc="-7" baseline="2000" dirty="0">
                <a:solidFill>
                  <a:srgbClr val="0000FF"/>
                </a:solidFill>
                <a:latin typeface="Times New Roman" panose="02020603050405020304"/>
                <a:cs typeface="Times New Roman" panose="02020603050405020304"/>
              </a:rPr>
              <a:t>i</a:t>
            </a:r>
            <a:r>
              <a:rPr sz="3600" b="1" baseline="2000" dirty="0">
                <a:solidFill>
                  <a:srgbClr val="0000FF"/>
                </a:solidFill>
                <a:latin typeface="Times New Roman" panose="02020603050405020304"/>
                <a:cs typeface="Times New Roman" panose="02020603050405020304"/>
              </a:rPr>
              <a:t>n</a:t>
            </a:r>
            <a:r>
              <a:rPr sz="3600" b="1" spc="-509" baseline="2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L</a:t>
            </a:r>
            <a:r>
              <a:rPr sz="2400" b="1" spc="-150" dirty="0">
                <a:latin typeface="Times New Roman" panose="02020603050405020304"/>
                <a:cs typeface="Times New Roman" panose="02020603050405020304"/>
              </a:rPr>
              <a:t> </a:t>
            </a:r>
            <a:r>
              <a:rPr sz="4200" b="1" baseline="2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	q  p</a:t>
            </a:r>
            <a:endParaRPr sz="2400">
              <a:latin typeface="Times New Roman" panose="02020603050405020304"/>
              <a:cs typeface="Times New Roman" panose="02020603050405020304"/>
            </a:endParaRPr>
          </a:p>
        </p:txBody>
      </p:sp>
      <p:sp>
        <p:nvSpPr>
          <p:cNvPr id="23" name="object 23"/>
          <p:cNvSpPr txBox="1"/>
          <p:nvPr/>
        </p:nvSpPr>
        <p:spPr>
          <a:xfrm>
            <a:off x="5253037" y="2865627"/>
            <a:ext cx="1559560" cy="452120"/>
          </a:xfrm>
          <a:prstGeom prst="rect">
            <a:avLst/>
          </a:prstGeom>
        </p:spPr>
        <p:txBody>
          <a:bodyPr vert="horz" wrap="square" lIns="0" tIns="12700" rIns="0" bIns="0" rtlCol="0">
            <a:spAutoFit/>
          </a:bodyPr>
          <a:lstStyle/>
          <a:p>
            <a:pPr marL="12700">
              <a:lnSpc>
                <a:spcPct val="100000"/>
              </a:lnSpc>
              <a:spcBef>
                <a:spcPts val="100"/>
              </a:spcBef>
              <a:tabLst>
                <a:tab pos="1410970" algn="l"/>
              </a:tabLst>
            </a:pPr>
            <a:r>
              <a:rPr sz="4200" b="1" baseline="2000" dirty="0">
                <a:solidFill>
                  <a:srgbClr val="0000FF"/>
                </a:solidFill>
                <a:latin typeface="Times New Roman" panose="02020603050405020304"/>
                <a:cs typeface="Times New Roman" panose="02020603050405020304"/>
              </a:rPr>
              <a:t>. </a:t>
            </a:r>
            <a:r>
              <a:rPr sz="3600" b="1" spc="-7" baseline="2000" dirty="0">
                <a:solidFill>
                  <a:srgbClr val="0000FF"/>
                </a:solidFill>
                <a:latin typeface="Times New Roman" panose="02020603050405020304"/>
                <a:cs typeface="Times New Roman" panose="02020603050405020304"/>
              </a:rPr>
              <a:t>i</a:t>
            </a:r>
            <a:r>
              <a:rPr sz="3600" b="1" spc="217" baseline="2000" dirty="0">
                <a:solidFill>
                  <a:srgbClr val="0000FF"/>
                </a:solidFill>
                <a:latin typeface="Times New Roman" panose="02020603050405020304"/>
                <a:cs typeface="Times New Roman" panose="02020603050405020304"/>
              </a:rPr>
              <a:t>n</a:t>
            </a:r>
            <a:r>
              <a:rPr sz="2400" b="1" dirty="0">
                <a:latin typeface="Times New Roman" panose="02020603050405020304"/>
                <a:cs typeface="Times New Roman" panose="02020603050405020304"/>
              </a:rPr>
              <a:t>L</a:t>
            </a:r>
            <a:r>
              <a:rPr sz="2400" b="1" spc="-35" dirty="0">
                <a:latin typeface="Times New Roman" panose="02020603050405020304"/>
                <a:cs typeface="Times New Roman" panose="02020603050405020304"/>
              </a:rPr>
              <a:t> </a:t>
            </a:r>
            <a:r>
              <a:rPr sz="4200" b="1" baseline="4000" dirty="0">
                <a:solidFill>
                  <a:srgbClr val="0000FF"/>
                </a:solidFill>
                <a:latin typeface="Times New Roman" panose="02020603050405020304"/>
                <a:cs typeface="Times New Roman" panose="02020603050405020304"/>
              </a:rPr>
              <a:t>.</a:t>
            </a:r>
            <a:r>
              <a:rPr sz="4200" b="1" spc="450" baseline="4000" dirty="0">
                <a:solidFill>
                  <a:srgbClr val="0000FF"/>
                </a:solidFill>
                <a:latin typeface="Times New Roman" panose="02020603050405020304"/>
                <a:cs typeface="Times New Roman" panose="02020603050405020304"/>
              </a:rPr>
              <a:t> </a:t>
            </a:r>
            <a:r>
              <a:rPr sz="2400" b="1" dirty="0">
                <a:latin typeface="Times New Roman" panose="02020603050405020304"/>
                <a:cs typeface="Times New Roman" panose="02020603050405020304"/>
              </a:rPr>
              <a:t>,	r</a:t>
            </a:r>
            <a:endParaRPr sz="2400">
              <a:latin typeface="Times New Roman" panose="02020603050405020304"/>
              <a:cs typeface="Times New Roman" panose="02020603050405020304"/>
            </a:endParaRPr>
          </a:p>
        </p:txBody>
      </p:sp>
      <p:sp>
        <p:nvSpPr>
          <p:cNvPr id="24" name="object 24"/>
          <p:cNvSpPr txBox="1"/>
          <p:nvPr/>
        </p:nvSpPr>
        <p:spPr>
          <a:xfrm>
            <a:off x="5662612" y="2320035"/>
            <a:ext cx="2543810" cy="452120"/>
          </a:xfrm>
          <a:prstGeom prst="rect">
            <a:avLst/>
          </a:prstGeom>
        </p:spPr>
        <p:txBody>
          <a:bodyPr vert="horz" wrap="square" lIns="0" tIns="12700" rIns="0" bIns="0" rtlCol="0">
            <a:spAutoFit/>
          </a:bodyPr>
          <a:lstStyle/>
          <a:p>
            <a:pPr marL="50800">
              <a:lnSpc>
                <a:spcPct val="100000"/>
              </a:lnSpc>
              <a:spcBef>
                <a:spcPts val="100"/>
              </a:spcBef>
              <a:tabLst>
                <a:tab pos="1468120" algn="l"/>
              </a:tabLst>
            </a:pPr>
            <a:r>
              <a:rPr sz="2800" b="1" dirty="0">
                <a:solidFill>
                  <a:srgbClr val="0000FF"/>
                </a:solidFill>
                <a:latin typeface="Times New Roman" panose="02020603050405020304"/>
                <a:cs typeface="Times New Roman" panose="02020603050405020304"/>
              </a:rPr>
              <a:t>. </a:t>
            </a:r>
            <a:r>
              <a:rPr sz="2400" b="1" spc="45" dirty="0">
                <a:solidFill>
                  <a:srgbClr val="0000FF"/>
                </a:solidFill>
                <a:latin typeface="Times New Roman" panose="02020603050405020304"/>
                <a:cs typeface="Times New Roman" panose="02020603050405020304"/>
              </a:rPr>
              <a:t>in</a:t>
            </a:r>
            <a:r>
              <a:rPr sz="3600" b="1" spc="67" baseline="-8000" dirty="0">
                <a:latin typeface="Times New Roman" panose="02020603050405020304"/>
                <a:cs typeface="Times New Roman" panose="02020603050405020304"/>
              </a:rPr>
              <a:t>L </a:t>
            </a:r>
            <a:r>
              <a:rPr sz="4200" b="1" baseline="2000" dirty="0">
                <a:solidFill>
                  <a:srgbClr val="0000FF"/>
                </a:solidFill>
                <a:latin typeface="Times New Roman" panose="02020603050405020304"/>
                <a:cs typeface="Times New Roman" panose="02020603050405020304"/>
              </a:rPr>
              <a:t>.</a:t>
            </a:r>
            <a:r>
              <a:rPr sz="4200" b="1" spc="322" baseline="2000" dirty="0">
                <a:solidFill>
                  <a:srgbClr val="0000FF"/>
                </a:solidFill>
                <a:latin typeface="Times New Roman" panose="02020603050405020304"/>
                <a:cs typeface="Times New Roman" panose="02020603050405020304"/>
              </a:rPr>
              <a:t> </a:t>
            </a:r>
            <a:r>
              <a:rPr sz="3600" b="1" baseline="-8000" dirty="0">
                <a:latin typeface="Times New Roman" panose="02020603050405020304"/>
                <a:cs typeface="Times New Roman" panose="02020603050405020304"/>
              </a:rPr>
              <a:t>:	T </a:t>
            </a:r>
            <a:r>
              <a:rPr sz="4200" b="1" baseline="2000" dirty="0">
                <a:solidFill>
                  <a:srgbClr val="0000FF"/>
                </a:solidFill>
                <a:latin typeface="Times New Roman" panose="02020603050405020304"/>
                <a:cs typeface="Times New Roman" panose="02020603050405020304"/>
              </a:rPr>
              <a:t>.</a:t>
            </a:r>
            <a:r>
              <a:rPr sz="4200" b="1" spc="-30" baseline="2000" dirty="0">
                <a:solidFill>
                  <a:srgbClr val="0000FF"/>
                </a:solidFill>
                <a:latin typeface="Times New Roman" panose="02020603050405020304"/>
                <a:cs typeface="Times New Roman" panose="02020603050405020304"/>
              </a:rPr>
              <a:t> </a:t>
            </a:r>
            <a:r>
              <a:rPr sz="3600" b="1" baseline="2000" dirty="0">
                <a:solidFill>
                  <a:srgbClr val="0000FF"/>
                </a:solidFill>
                <a:latin typeface="Times New Roman" panose="02020603050405020304"/>
                <a:cs typeface="Times New Roman" panose="02020603050405020304"/>
              </a:rPr>
              <a:t>type</a:t>
            </a:r>
            <a:endParaRPr sz="3600" baseline="2000">
              <a:latin typeface="Times New Roman" panose="02020603050405020304"/>
              <a:cs typeface="Times New Roman" panose="02020603050405020304"/>
            </a:endParaRPr>
          </a:p>
        </p:txBody>
      </p:sp>
      <p:sp>
        <p:nvSpPr>
          <p:cNvPr id="25" name="object 25"/>
          <p:cNvSpPr/>
          <p:nvPr/>
        </p:nvSpPr>
        <p:spPr>
          <a:xfrm>
            <a:off x="5815505" y="2281238"/>
            <a:ext cx="1581150" cy="309880"/>
          </a:xfrm>
          <a:custGeom>
            <a:avLst/>
            <a:gdLst/>
            <a:ahLst/>
            <a:cxnLst/>
            <a:rect l="l" t="t" r="r" b="b"/>
            <a:pathLst>
              <a:path w="1581150" h="309880">
                <a:moveTo>
                  <a:pt x="985676" y="9522"/>
                </a:moveTo>
                <a:lnTo>
                  <a:pt x="794750" y="9522"/>
                </a:lnTo>
                <a:lnTo>
                  <a:pt x="874422" y="11088"/>
                </a:lnTo>
                <a:lnTo>
                  <a:pt x="951784" y="15692"/>
                </a:lnTo>
                <a:lnTo>
                  <a:pt x="1026440" y="23180"/>
                </a:lnTo>
                <a:lnTo>
                  <a:pt x="1097995" y="33395"/>
                </a:lnTo>
                <a:lnTo>
                  <a:pt x="1166050" y="46184"/>
                </a:lnTo>
                <a:lnTo>
                  <a:pt x="1230274" y="61407"/>
                </a:lnTo>
                <a:lnTo>
                  <a:pt x="1290270" y="78917"/>
                </a:lnTo>
                <a:lnTo>
                  <a:pt x="1345335" y="98446"/>
                </a:lnTo>
                <a:lnTo>
                  <a:pt x="1395430" y="119950"/>
                </a:lnTo>
                <a:lnTo>
                  <a:pt x="1440032" y="143217"/>
                </a:lnTo>
                <a:lnTo>
                  <a:pt x="1478744" y="168070"/>
                </a:lnTo>
                <a:lnTo>
                  <a:pt x="1511169" y="194312"/>
                </a:lnTo>
                <a:lnTo>
                  <a:pt x="1547206" y="235821"/>
                </a:lnTo>
                <a:lnTo>
                  <a:pt x="1567187" y="279319"/>
                </a:lnTo>
                <a:lnTo>
                  <a:pt x="1571142" y="309883"/>
                </a:lnTo>
                <a:lnTo>
                  <a:pt x="1580647" y="309267"/>
                </a:lnTo>
                <a:lnTo>
                  <a:pt x="1571424" y="261680"/>
                </a:lnTo>
                <a:lnTo>
                  <a:pt x="1544633" y="216129"/>
                </a:lnTo>
                <a:lnTo>
                  <a:pt x="1517869" y="187542"/>
                </a:lnTo>
                <a:lnTo>
                  <a:pt x="1484516" y="160493"/>
                </a:lnTo>
                <a:lnTo>
                  <a:pt x="1444985" y="135082"/>
                </a:lnTo>
                <a:lnTo>
                  <a:pt x="1399666" y="111419"/>
                </a:lnTo>
                <a:lnTo>
                  <a:pt x="1348943" y="89631"/>
                </a:lnTo>
                <a:lnTo>
                  <a:pt x="1293200" y="69853"/>
                </a:lnTo>
                <a:lnTo>
                  <a:pt x="1232820" y="52228"/>
                </a:lnTo>
                <a:lnTo>
                  <a:pt x="1168248" y="36916"/>
                </a:lnTo>
                <a:lnTo>
                  <a:pt x="1099753" y="24034"/>
                </a:lnTo>
                <a:lnTo>
                  <a:pt x="1027786" y="13750"/>
                </a:lnTo>
                <a:lnTo>
                  <a:pt x="985676" y="9522"/>
                </a:lnTo>
                <a:close/>
              </a:path>
              <a:path w="1581150" h="309880">
                <a:moveTo>
                  <a:pt x="0" y="225491"/>
                </a:moveTo>
                <a:lnTo>
                  <a:pt x="13794" y="309561"/>
                </a:lnTo>
                <a:lnTo>
                  <a:pt x="70381" y="250576"/>
                </a:lnTo>
                <a:lnTo>
                  <a:pt x="37085" y="250576"/>
                </a:lnTo>
                <a:lnTo>
                  <a:pt x="28157" y="247256"/>
                </a:lnTo>
                <a:lnTo>
                  <a:pt x="32500" y="235580"/>
                </a:lnTo>
                <a:lnTo>
                  <a:pt x="0" y="225491"/>
                </a:lnTo>
                <a:close/>
              </a:path>
              <a:path w="1581150" h="309880">
                <a:moveTo>
                  <a:pt x="32500" y="235580"/>
                </a:moveTo>
                <a:lnTo>
                  <a:pt x="28157" y="247256"/>
                </a:lnTo>
                <a:lnTo>
                  <a:pt x="37085" y="250576"/>
                </a:lnTo>
                <a:lnTo>
                  <a:pt x="41611" y="238408"/>
                </a:lnTo>
                <a:lnTo>
                  <a:pt x="32500" y="235580"/>
                </a:lnTo>
                <a:close/>
              </a:path>
              <a:path w="1581150" h="309880">
                <a:moveTo>
                  <a:pt x="41611" y="238408"/>
                </a:moveTo>
                <a:lnTo>
                  <a:pt x="37085" y="250576"/>
                </a:lnTo>
                <a:lnTo>
                  <a:pt x="70381" y="250576"/>
                </a:lnTo>
                <a:lnTo>
                  <a:pt x="72773" y="248083"/>
                </a:lnTo>
                <a:lnTo>
                  <a:pt x="41611" y="238408"/>
                </a:lnTo>
                <a:close/>
              </a:path>
              <a:path w="1581150" h="309880">
                <a:moveTo>
                  <a:pt x="794938" y="0"/>
                </a:moveTo>
                <a:lnTo>
                  <a:pt x="714895" y="1573"/>
                </a:lnTo>
                <a:lnTo>
                  <a:pt x="637157" y="6200"/>
                </a:lnTo>
                <a:lnTo>
                  <a:pt x="562115" y="13726"/>
                </a:lnTo>
                <a:lnTo>
                  <a:pt x="490161" y="24000"/>
                </a:lnTo>
                <a:lnTo>
                  <a:pt x="421683" y="36869"/>
                </a:lnTo>
                <a:lnTo>
                  <a:pt x="357068" y="52183"/>
                </a:lnTo>
                <a:lnTo>
                  <a:pt x="296367" y="69904"/>
                </a:lnTo>
                <a:lnTo>
                  <a:pt x="240916" y="89573"/>
                </a:lnTo>
                <a:lnTo>
                  <a:pt x="190211" y="111339"/>
                </a:lnTo>
                <a:lnTo>
                  <a:pt x="144913" y="134971"/>
                </a:lnTo>
                <a:lnTo>
                  <a:pt x="105407" y="160337"/>
                </a:lnTo>
                <a:lnTo>
                  <a:pt x="72078" y="187316"/>
                </a:lnTo>
                <a:lnTo>
                  <a:pt x="45325" y="215804"/>
                </a:lnTo>
                <a:lnTo>
                  <a:pt x="32500" y="235580"/>
                </a:lnTo>
                <a:lnTo>
                  <a:pt x="41611" y="238408"/>
                </a:lnTo>
                <a:lnTo>
                  <a:pt x="42436" y="236190"/>
                </a:lnTo>
                <a:lnTo>
                  <a:pt x="42247" y="236190"/>
                </a:lnTo>
                <a:lnTo>
                  <a:pt x="42861" y="235049"/>
                </a:lnTo>
                <a:lnTo>
                  <a:pt x="43077" y="235049"/>
                </a:lnTo>
                <a:lnTo>
                  <a:pt x="52522" y="222045"/>
                </a:lnTo>
                <a:lnTo>
                  <a:pt x="64554" y="208147"/>
                </a:lnTo>
                <a:lnTo>
                  <a:pt x="93718" y="181208"/>
                </a:lnTo>
                <a:lnTo>
                  <a:pt x="129364" y="155581"/>
                </a:lnTo>
                <a:lnTo>
                  <a:pt x="171099" y="131461"/>
                </a:lnTo>
                <a:lnTo>
                  <a:pt x="218520" y="109029"/>
                </a:lnTo>
                <a:lnTo>
                  <a:pt x="271227" y="88455"/>
                </a:lnTo>
                <a:lnTo>
                  <a:pt x="329002" y="69853"/>
                </a:lnTo>
                <a:lnTo>
                  <a:pt x="423442" y="46230"/>
                </a:lnTo>
                <a:lnTo>
                  <a:pt x="491509" y="33428"/>
                </a:lnTo>
                <a:lnTo>
                  <a:pt x="563067" y="23202"/>
                </a:lnTo>
                <a:lnTo>
                  <a:pt x="637724" y="15707"/>
                </a:lnTo>
                <a:lnTo>
                  <a:pt x="715083" y="11095"/>
                </a:lnTo>
                <a:lnTo>
                  <a:pt x="794750" y="9522"/>
                </a:lnTo>
                <a:lnTo>
                  <a:pt x="985676" y="9522"/>
                </a:lnTo>
                <a:lnTo>
                  <a:pt x="952736" y="6215"/>
                </a:lnTo>
                <a:lnTo>
                  <a:pt x="874989" y="1581"/>
                </a:lnTo>
                <a:lnTo>
                  <a:pt x="794938" y="0"/>
                </a:lnTo>
                <a:close/>
              </a:path>
              <a:path w="1581150" h="309880">
                <a:moveTo>
                  <a:pt x="42861" y="235049"/>
                </a:moveTo>
                <a:lnTo>
                  <a:pt x="42247" y="236190"/>
                </a:lnTo>
                <a:lnTo>
                  <a:pt x="42634" y="235658"/>
                </a:lnTo>
                <a:lnTo>
                  <a:pt x="42861" y="235049"/>
                </a:lnTo>
                <a:close/>
              </a:path>
              <a:path w="1581150" h="309880">
                <a:moveTo>
                  <a:pt x="42634" y="235658"/>
                </a:moveTo>
                <a:lnTo>
                  <a:pt x="42247" y="236190"/>
                </a:lnTo>
                <a:lnTo>
                  <a:pt x="42436" y="236190"/>
                </a:lnTo>
                <a:lnTo>
                  <a:pt x="42634" y="235658"/>
                </a:lnTo>
                <a:close/>
              </a:path>
              <a:path w="1581150" h="309880">
                <a:moveTo>
                  <a:pt x="43077" y="235049"/>
                </a:moveTo>
                <a:lnTo>
                  <a:pt x="42861" y="235049"/>
                </a:lnTo>
                <a:lnTo>
                  <a:pt x="42634" y="235658"/>
                </a:lnTo>
                <a:lnTo>
                  <a:pt x="43077" y="235049"/>
                </a:lnTo>
                <a:close/>
              </a:path>
            </a:pathLst>
          </a:custGeom>
          <a:solidFill>
            <a:srgbClr val="FF0000"/>
          </a:solidFill>
        </p:spPr>
        <p:txBody>
          <a:bodyPr wrap="square" lIns="0" tIns="0" rIns="0" bIns="0" rtlCol="0"/>
          <a:lstStyle/>
          <a:p/>
        </p:txBody>
      </p:sp>
      <p:sp>
        <p:nvSpPr>
          <p:cNvPr id="26" name="object 26"/>
          <p:cNvSpPr/>
          <p:nvPr/>
        </p:nvSpPr>
        <p:spPr>
          <a:xfrm>
            <a:off x="5410200" y="2739831"/>
            <a:ext cx="308610" cy="308610"/>
          </a:xfrm>
          <a:custGeom>
            <a:avLst/>
            <a:gdLst/>
            <a:ahLst/>
            <a:cxnLst/>
            <a:rect l="l" t="t" r="r" b="b"/>
            <a:pathLst>
              <a:path w="308610" h="308610">
                <a:moveTo>
                  <a:pt x="26940" y="227345"/>
                </a:moveTo>
                <a:lnTo>
                  <a:pt x="0" y="308168"/>
                </a:lnTo>
                <a:lnTo>
                  <a:pt x="80822" y="281227"/>
                </a:lnTo>
                <a:lnTo>
                  <a:pt x="66229" y="266633"/>
                </a:lnTo>
                <a:lnTo>
                  <a:pt x="48268" y="266633"/>
                </a:lnTo>
                <a:lnTo>
                  <a:pt x="41534" y="259899"/>
                </a:lnTo>
                <a:lnTo>
                  <a:pt x="50514" y="250918"/>
                </a:lnTo>
                <a:lnTo>
                  <a:pt x="26940" y="227345"/>
                </a:lnTo>
                <a:close/>
              </a:path>
              <a:path w="308610" h="308610">
                <a:moveTo>
                  <a:pt x="50514" y="250918"/>
                </a:moveTo>
                <a:lnTo>
                  <a:pt x="41534" y="259899"/>
                </a:lnTo>
                <a:lnTo>
                  <a:pt x="48268" y="266633"/>
                </a:lnTo>
                <a:lnTo>
                  <a:pt x="57249" y="257653"/>
                </a:lnTo>
                <a:lnTo>
                  <a:pt x="50514" y="250918"/>
                </a:lnTo>
                <a:close/>
              </a:path>
              <a:path w="308610" h="308610">
                <a:moveTo>
                  <a:pt x="57249" y="257653"/>
                </a:moveTo>
                <a:lnTo>
                  <a:pt x="48268" y="266633"/>
                </a:lnTo>
                <a:lnTo>
                  <a:pt x="66229" y="266633"/>
                </a:lnTo>
                <a:lnTo>
                  <a:pt x="57249" y="257653"/>
                </a:lnTo>
                <a:close/>
              </a:path>
              <a:path w="308610" h="308610">
                <a:moveTo>
                  <a:pt x="301431" y="0"/>
                </a:moveTo>
                <a:lnTo>
                  <a:pt x="50514" y="250918"/>
                </a:lnTo>
                <a:lnTo>
                  <a:pt x="57249" y="257653"/>
                </a:lnTo>
                <a:lnTo>
                  <a:pt x="308168" y="6736"/>
                </a:lnTo>
                <a:lnTo>
                  <a:pt x="301431" y="0"/>
                </a:lnTo>
                <a:close/>
              </a:path>
            </a:pathLst>
          </a:custGeom>
          <a:solidFill>
            <a:srgbClr val="FF0000"/>
          </a:solidFill>
        </p:spPr>
        <p:txBody>
          <a:bodyPr wrap="square" lIns="0" tIns="0" rIns="0" bIns="0" rtlCol="0"/>
          <a:lstStyle/>
          <a:p/>
        </p:txBody>
      </p:sp>
      <p:sp>
        <p:nvSpPr>
          <p:cNvPr id="27" name="object 27"/>
          <p:cNvSpPr/>
          <p:nvPr/>
        </p:nvSpPr>
        <p:spPr>
          <a:xfrm>
            <a:off x="4953000" y="3273231"/>
            <a:ext cx="308610" cy="308610"/>
          </a:xfrm>
          <a:custGeom>
            <a:avLst/>
            <a:gdLst/>
            <a:ahLst/>
            <a:cxnLst/>
            <a:rect l="l" t="t" r="r" b="b"/>
            <a:pathLst>
              <a:path w="308610" h="308610">
                <a:moveTo>
                  <a:pt x="26940" y="227345"/>
                </a:moveTo>
                <a:lnTo>
                  <a:pt x="0" y="308168"/>
                </a:lnTo>
                <a:lnTo>
                  <a:pt x="80822" y="281227"/>
                </a:lnTo>
                <a:lnTo>
                  <a:pt x="66229" y="266633"/>
                </a:lnTo>
                <a:lnTo>
                  <a:pt x="48268" y="266633"/>
                </a:lnTo>
                <a:lnTo>
                  <a:pt x="41534" y="259899"/>
                </a:lnTo>
                <a:lnTo>
                  <a:pt x="50514" y="250918"/>
                </a:lnTo>
                <a:lnTo>
                  <a:pt x="26940" y="227345"/>
                </a:lnTo>
                <a:close/>
              </a:path>
              <a:path w="308610" h="308610">
                <a:moveTo>
                  <a:pt x="50514" y="250918"/>
                </a:moveTo>
                <a:lnTo>
                  <a:pt x="41534" y="259899"/>
                </a:lnTo>
                <a:lnTo>
                  <a:pt x="48268" y="266633"/>
                </a:lnTo>
                <a:lnTo>
                  <a:pt x="57249" y="257653"/>
                </a:lnTo>
                <a:lnTo>
                  <a:pt x="50514" y="250918"/>
                </a:lnTo>
                <a:close/>
              </a:path>
              <a:path w="308610" h="308610">
                <a:moveTo>
                  <a:pt x="57249" y="257653"/>
                </a:moveTo>
                <a:lnTo>
                  <a:pt x="48268" y="266633"/>
                </a:lnTo>
                <a:lnTo>
                  <a:pt x="66229" y="266633"/>
                </a:lnTo>
                <a:lnTo>
                  <a:pt x="57249" y="257653"/>
                </a:lnTo>
                <a:close/>
              </a:path>
              <a:path w="308610" h="308610">
                <a:moveTo>
                  <a:pt x="301431" y="0"/>
                </a:moveTo>
                <a:lnTo>
                  <a:pt x="50514" y="250918"/>
                </a:lnTo>
                <a:lnTo>
                  <a:pt x="57249" y="257653"/>
                </a:lnTo>
                <a:lnTo>
                  <a:pt x="308168" y="6736"/>
                </a:lnTo>
                <a:lnTo>
                  <a:pt x="301431" y="0"/>
                </a:lnTo>
                <a:close/>
              </a:path>
            </a:pathLst>
          </a:custGeom>
          <a:solidFill>
            <a:srgbClr val="FF0000"/>
          </a:solidFill>
        </p:spPr>
        <p:txBody>
          <a:bodyPr wrap="square" lIns="0" tIns="0" rIns="0" bIns="0" rtlCol="0"/>
          <a:lstStyle/>
          <a:p/>
        </p:txBody>
      </p:sp>
      <p:sp>
        <p:nvSpPr>
          <p:cNvPr id="28" name="object 28"/>
          <p:cNvSpPr/>
          <p:nvPr/>
        </p:nvSpPr>
        <p:spPr>
          <a:xfrm>
            <a:off x="4872071" y="3809426"/>
            <a:ext cx="728980" cy="158115"/>
          </a:xfrm>
          <a:custGeom>
            <a:avLst/>
            <a:gdLst/>
            <a:ahLst/>
            <a:cxnLst/>
            <a:rect l="l" t="t" r="r" b="b"/>
            <a:pathLst>
              <a:path w="728979" h="158114">
                <a:moveTo>
                  <a:pt x="9456" y="0"/>
                </a:moveTo>
                <a:lnTo>
                  <a:pt x="0" y="1134"/>
                </a:lnTo>
                <a:lnTo>
                  <a:pt x="1911" y="17076"/>
                </a:lnTo>
                <a:lnTo>
                  <a:pt x="1995" y="17432"/>
                </a:lnTo>
                <a:lnTo>
                  <a:pt x="29575" y="63014"/>
                </a:lnTo>
                <a:lnTo>
                  <a:pt x="63827" y="89693"/>
                </a:lnTo>
                <a:lnTo>
                  <a:pt x="108734" y="112656"/>
                </a:lnTo>
                <a:lnTo>
                  <a:pt x="162873" y="131488"/>
                </a:lnTo>
                <a:lnTo>
                  <a:pt x="224839" y="145665"/>
                </a:lnTo>
                <a:lnTo>
                  <a:pt x="293216" y="154612"/>
                </a:lnTo>
                <a:lnTo>
                  <a:pt x="366576" y="157735"/>
                </a:lnTo>
                <a:lnTo>
                  <a:pt x="403785" y="156949"/>
                </a:lnTo>
                <a:lnTo>
                  <a:pt x="439926" y="154630"/>
                </a:lnTo>
                <a:lnTo>
                  <a:pt x="474819" y="150856"/>
                </a:lnTo>
                <a:lnTo>
                  <a:pt x="491994" y="148212"/>
                </a:lnTo>
                <a:lnTo>
                  <a:pt x="366779" y="148212"/>
                </a:lnTo>
                <a:lnTo>
                  <a:pt x="329973" y="147434"/>
                </a:lnTo>
                <a:lnTo>
                  <a:pt x="259767" y="141415"/>
                </a:lnTo>
                <a:lnTo>
                  <a:pt x="195327" y="129965"/>
                </a:lnTo>
                <a:lnTo>
                  <a:pt x="138141" y="113723"/>
                </a:lnTo>
                <a:lnTo>
                  <a:pt x="89712" y="93362"/>
                </a:lnTo>
                <a:lnTo>
                  <a:pt x="51545" y="69627"/>
                </a:lnTo>
                <a:lnTo>
                  <a:pt x="25152" y="43406"/>
                </a:lnTo>
                <a:lnTo>
                  <a:pt x="24594" y="42764"/>
                </a:lnTo>
                <a:lnTo>
                  <a:pt x="16669" y="29659"/>
                </a:lnTo>
                <a:lnTo>
                  <a:pt x="16145" y="28801"/>
                </a:lnTo>
                <a:lnTo>
                  <a:pt x="11456" y="15582"/>
                </a:lnTo>
                <a:lnTo>
                  <a:pt x="11325" y="15582"/>
                </a:lnTo>
                <a:lnTo>
                  <a:pt x="11197" y="15042"/>
                </a:lnTo>
                <a:lnTo>
                  <a:pt x="11199" y="14527"/>
                </a:lnTo>
                <a:lnTo>
                  <a:pt x="9456" y="0"/>
                </a:lnTo>
                <a:close/>
              </a:path>
              <a:path w="728979" h="158114">
                <a:moveTo>
                  <a:pt x="681597" y="69734"/>
                </a:moveTo>
                <a:lnTo>
                  <a:pt x="643964" y="93192"/>
                </a:lnTo>
                <a:lnTo>
                  <a:pt x="595473" y="113629"/>
                </a:lnTo>
                <a:lnTo>
                  <a:pt x="538252" y="129912"/>
                </a:lnTo>
                <a:lnTo>
                  <a:pt x="473795" y="141387"/>
                </a:lnTo>
                <a:lnTo>
                  <a:pt x="403583" y="147425"/>
                </a:lnTo>
                <a:lnTo>
                  <a:pt x="366779" y="148212"/>
                </a:lnTo>
                <a:lnTo>
                  <a:pt x="491994" y="148212"/>
                </a:lnTo>
                <a:lnTo>
                  <a:pt x="540146" y="139246"/>
                </a:lnTo>
                <a:lnTo>
                  <a:pt x="598333" y="122715"/>
                </a:lnTo>
                <a:lnTo>
                  <a:pt x="647969" y="101834"/>
                </a:lnTo>
                <a:lnTo>
                  <a:pt x="688105" y="76799"/>
                </a:lnTo>
                <a:lnTo>
                  <a:pt x="693101" y="70335"/>
                </a:lnTo>
                <a:lnTo>
                  <a:pt x="681141" y="70335"/>
                </a:lnTo>
                <a:lnTo>
                  <a:pt x="681597" y="69734"/>
                </a:lnTo>
                <a:close/>
              </a:path>
              <a:path w="728979" h="158114">
                <a:moveTo>
                  <a:pt x="726440" y="53262"/>
                </a:moveTo>
                <a:lnTo>
                  <a:pt x="694104" y="53262"/>
                </a:lnTo>
                <a:lnTo>
                  <a:pt x="701691" y="59023"/>
                </a:lnTo>
                <a:lnTo>
                  <a:pt x="694349" y="68692"/>
                </a:lnTo>
                <a:lnTo>
                  <a:pt x="725093" y="85694"/>
                </a:lnTo>
                <a:lnTo>
                  <a:pt x="726440" y="53262"/>
                </a:lnTo>
                <a:close/>
              </a:path>
              <a:path w="728979" h="158114">
                <a:moveTo>
                  <a:pt x="682221" y="69301"/>
                </a:moveTo>
                <a:lnTo>
                  <a:pt x="681597" y="69734"/>
                </a:lnTo>
                <a:lnTo>
                  <a:pt x="681141" y="70335"/>
                </a:lnTo>
                <a:lnTo>
                  <a:pt x="682221" y="69301"/>
                </a:lnTo>
                <a:close/>
              </a:path>
              <a:path w="728979" h="158114">
                <a:moveTo>
                  <a:pt x="693886" y="69301"/>
                </a:moveTo>
                <a:lnTo>
                  <a:pt x="682221" y="69301"/>
                </a:lnTo>
                <a:lnTo>
                  <a:pt x="681141" y="70335"/>
                </a:lnTo>
                <a:lnTo>
                  <a:pt x="693101" y="70335"/>
                </a:lnTo>
                <a:lnTo>
                  <a:pt x="693886" y="69301"/>
                </a:lnTo>
                <a:close/>
              </a:path>
              <a:path w="728979" h="158114">
                <a:moveTo>
                  <a:pt x="685925" y="64034"/>
                </a:moveTo>
                <a:lnTo>
                  <a:pt x="681597" y="69734"/>
                </a:lnTo>
                <a:lnTo>
                  <a:pt x="682221" y="69301"/>
                </a:lnTo>
                <a:lnTo>
                  <a:pt x="693886" y="69301"/>
                </a:lnTo>
                <a:lnTo>
                  <a:pt x="694349" y="68692"/>
                </a:lnTo>
                <a:lnTo>
                  <a:pt x="685925" y="64034"/>
                </a:lnTo>
                <a:close/>
              </a:path>
              <a:path w="728979" h="158114">
                <a:moveTo>
                  <a:pt x="694104" y="53262"/>
                </a:moveTo>
                <a:lnTo>
                  <a:pt x="685925" y="64034"/>
                </a:lnTo>
                <a:lnTo>
                  <a:pt x="694349" y="68692"/>
                </a:lnTo>
                <a:lnTo>
                  <a:pt x="701691" y="59023"/>
                </a:lnTo>
                <a:lnTo>
                  <a:pt x="694104" y="53262"/>
                </a:lnTo>
                <a:close/>
              </a:path>
              <a:path w="728979" h="158114">
                <a:moveTo>
                  <a:pt x="728628" y="574"/>
                </a:moveTo>
                <a:lnTo>
                  <a:pt x="658411" y="48818"/>
                </a:lnTo>
                <a:lnTo>
                  <a:pt x="685925" y="64034"/>
                </a:lnTo>
                <a:lnTo>
                  <a:pt x="694104" y="53262"/>
                </a:lnTo>
                <a:lnTo>
                  <a:pt x="726440" y="53262"/>
                </a:lnTo>
                <a:lnTo>
                  <a:pt x="728628" y="574"/>
                </a:lnTo>
                <a:close/>
              </a:path>
              <a:path w="728979" h="158114">
                <a:moveTo>
                  <a:pt x="24594" y="42764"/>
                </a:moveTo>
                <a:lnTo>
                  <a:pt x="25064" y="43406"/>
                </a:lnTo>
                <a:lnTo>
                  <a:pt x="24857" y="43067"/>
                </a:lnTo>
                <a:lnTo>
                  <a:pt x="24594" y="42764"/>
                </a:lnTo>
                <a:close/>
              </a:path>
              <a:path w="728979" h="158114">
                <a:moveTo>
                  <a:pt x="24857" y="43067"/>
                </a:moveTo>
                <a:lnTo>
                  <a:pt x="25064" y="43406"/>
                </a:lnTo>
                <a:lnTo>
                  <a:pt x="24857" y="43067"/>
                </a:lnTo>
                <a:close/>
              </a:path>
              <a:path w="728979" h="158114">
                <a:moveTo>
                  <a:pt x="24673" y="42764"/>
                </a:moveTo>
                <a:lnTo>
                  <a:pt x="24857" y="43067"/>
                </a:lnTo>
                <a:lnTo>
                  <a:pt x="24673" y="42764"/>
                </a:lnTo>
                <a:close/>
              </a:path>
              <a:path w="728979" h="158114">
                <a:moveTo>
                  <a:pt x="16145" y="28801"/>
                </a:moveTo>
                <a:lnTo>
                  <a:pt x="16558" y="29659"/>
                </a:lnTo>
                <a:lnTo>
                  <a:pt x="16395" y="29210"/>
                </a:lnTo>
                <a:lnTo>
                  <a:pt x="16145" y="28801"/>
                </a:lnTo>
                <a:close/>
              </a:path>
              <a:path w="728979" h="158114">
                <a:moveTo>
                  <a:pt x="16395" y="29210"/>
                </a:moveTo>
                <a:lnTo>
                  <a:pt x="16558" y="29659"/>
                </a:lnTo>
                <a:lnTo>
                  <a:pt x="16395" y="29210"/>
                </a:lnTo>
                <a:close/>
              </a:path>
              <a:path w="728979" h="158114">
                <a:moveTo>
                  <a:pt x="16247" y="28801"/>
                </a:moveTo>
                <a:lnTo>
                  <a:pt x="16395" y="29210"/>
                </a:lnTo>
                <a:lnTo>
                  <a:pt x="16247" y="28801"/>
                </a:lnTo>
                <a:close/>
              </a:path>
              <a:path w="728979" h="158114">
                <a:moveTo>
                  <a:pt x="11074" y="14527"/>
                </a:moveTo>
                <a:lnTo>
                  <a:pt x="11325" y="15582"/>
                </a:lnTo>
                <a:lnTo>
                  <a:pt x="11261" y="15042"/>
                </a:lnTo>
                <a:lnTo>
                  <a:pt x="11074" y="14527"/>
                </a:lnTo>
                <a:close/>
              </a:path>
              <a:path w="728979" h="158114">
                <a:moveTo>
                  <a:pt x="11261" y="15042"/>
                </a:moveTo>
                <a:lnTo>
                  <a:pt x="11325" y="15582"/>
                </a:lnTo>
                <a:lnTo>
                  <a:pt x="11456" y="15582"/>
                </a:lnTo>
                <a:lnTo>
                  <a:pt x="11261" y="15042"/>
                </a:lnTo>
                <a:close/>
              </a:path>
              <a:path w="728979" h="158114">
                <a:moveTo>
                  <a:pt x="11199" y="14527"/>
                </a:moveTo>
                <a:lnTo>
                  <a:pt x="11261" y="15042"/>
                </a:lnTo>
                <a:lnTo>
                  <a:pt x="11199" y="14527"/>
                </a:lnTo>
                <a:close/>
              </a:path>
            </a:pathLst>
          </a:custGeom>
          <a:solidFill>
            <a:srgbClr val="FF0000"/>
          </a:solidFill>
        </p:spPr>
        <p:txBody>
          <a:bodyPr wrap="square" lIns="0" tIns="0" rIns="0" bIns="0" rtlCol="0"/>
          <a:lstStyle/>
          <a:p/>
        </p:txBody>
      </p:sp>
      <p:sp>
        <p:nvSpPr>
          <p:cNvPr id="29" name="object 29"/>
          <p:cNvSpPr/>
          <p:nvPr/>
        </p:nvSpPr>
        <p:spPr>
          <a:xfrm>
            <a:off x="5600701" y="3886200"/>
            <a:ext cx="76200" cy="381000"/>
          </a:xfrm>
          <a:custGeom>
            <a:avLst/>
            <a:gdLst/>
            <a:ahLst/>
            <a:cxnLst/>
            <a:rect l="l" t="t" r="r" b="b"/>
            <a:pathLst>
              <a:path w="76200" h="381000">
                <a:moveTo>
                  <a:pt x="42862" y="63500"/>
                </a:moveTo>
                <a:lnTo>
                  <a:pt x="33337" y="63500"/>
                </a:lnTo>
                <a:lnTo>
                  <a:pt x="33336" y="381000"/>
                </a:lnTo>
                <a:lnTo>
                  <a:pt x="42861" y="381000"/>
                </a:lnTo>
                <a:lnTo>
                  <a:pt x="42862" y="63500"/>
                </a:lnTo>
                <a:close/>
              </a:path>
              <a:path w="76200" h="381000">
                <a:moveTo>
                  <a:pt x="38100" y="0"/>
                </a:moveTo>
                <a:lnTo>
                  <a:pt x="0" y="76200"/>
                </a:lnTo>
                <a:lnTo>
                  <a:pt x="33337" y="76200"/>
                </a:lnTo>
                <a:lnTo>
                  <a:pt x="33337" y="63500"/>
                </a:lnTo>
                <a:lnTo>
                  <a:pt x="69850" y="63500"/>
                </a:lnTo>
                <a:lnTo>
                  <a:pt x="38100" y="0"/>
                </a:lnTo>
                <a:close/>
              </a:path>
              <a:path w="76200" h="381000">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
        <p:nvSpPr>
          <p:cNvPr id="30" name="object 30"/>
          <p:cNvSpPr/>
          <p:nvPr/>
        </p:nvSpPr>
        <p:spPr>
          <a:xfrm>
            <a:off x="6096000" y="3276600"/>
            <a:ext cx="460375" cy="309245"/>
          </a:xfrm>
          <a:custGeom>
            <a:avLst/>
            <a:gdLst/>
            <a:ahLst/>
            <a:cxnLst/>
            <a:rect l="l" t="t" r="r" b="b"/>
            <a:pathLst>
              <a:path w="460375" h="309245">
                <a:moveTo>
                  <a:pt x="66043" y="38305"/>
                </a:moveTo>
                <a:lnTo>
                  <a:pt x="60760" y="46230"/>
                </a:lnTo>
                <a:lnTo>
                  <a:pt x="454558" y="308762"/>
                </a:lnTo>
                <a:lnTo>
                  <a:pt x="459841" y="300837"/>
                </a:lnTo>
                <a:lnTo>
                  <a:pt x="66043" y="38305"/>
                </a:lnTo>
                <a:close/>
              </a:path>
              <a:path w="460375" h="309245">
                <a:moveTo>
                  <a:pt x="0" y="0"/>
                </a:moveTo>
                <a:lnTo>
                  <a:pt x="42268" y="73968"/>
                </a:lnTo>
                <a:lnTo>
                  <a:pt x="60760" y="46230"/>
                </a:lnTo>
                <a:lnTo>
                  <a:pt x="50192" y="39185"/>
                </a:lnTo>
                <a:lnTo>
                  <a:pt x="55476" y="31261"/>
                </a:lnTo>
                <a:lnTo>
                  <a:pt x="70739" y="31261"/>
                </a:lnTo>
                <a:lnTo>
                  <a:pt x="84536" y="10566"/>
                </a:lnTo>
                <a:lnTo>
                  <a:pt x="0" y="0"/>
                </a:lnTo>
                <a:close/>
              </a:path>
              <a:path w="460375" h="309245">
                <a:moveTo>
                  <a:pt x="55476" y="31261"/>
                </a:moveTo>
                <a:lnTo>
                  <a:pt x="50192" y="39185"/>
                </a:lnTo>
                <a:lnTo>
                  <a:pt x="60760" y="46230"/>
                </a:lnTo>
                <a:lnTo>
                  <a:pt x="66043" y="38305"/>
                </a:lnTo>
                <a:lnTo>
                  <a:pt x="55476" y="31261"/>
                </a:lnTo>
                <a:close/>
              </a:path>
              <a:path w="460375" h="309245">
                <a:moveTo>
                  <a:pt x="70739" y="31261"/>
                </a:moveTo>
                <a:lnTo>
                  <a:pt x="55476" y="31261"/>
                </a:lnTo>
                <a:lnTo>
                  <a:pt x="66043" y="38305"/>
                </a:lnTo>
                <a:lnTo>
                  <a:pt x="70739" y="31261"/>
                </a:lnTo>
                <a:close/>
              </a:path>
            </a:pathLst>
          </a:custGeom>
          <a:solidFill>
            <a:srgbClr val="0000FF"/>
          </a:solidFill>
        </p:spPr>
        <p:txBody>
          <a:bodyPr wrap="square" lIns="0" tIns="0" rIns="0" bIns="0" rtlCol="0"/>
          <a:lstStyle/>
          <a:p/>
        </p:txBody>
      </p:sp>
      <p:sp>
        <p:nvSpPr>
          <p:cNvPr id="31" name="object 31"/>
          <p:cNvSpPr/>
          <p:nvPr/>
        </p:nvSpPr>
        <p:spPr>
          <a:xfrm>
            <a:off x="5329268" y="3276055"/>
            <a:ext cx="690880" cy="158115"/>
          </a:xfrm>
          <a:custGeom>
            <a:avLst/>
            <a:gdLst/>
            <a:ahLst/>
            <a:cxnLst/>
            <a:rect l="l" t="t" r="r" b="b"/>
            <a:pathLst>
              <a:path w="690879" h="158114">
                <a:moveTo>
                  <a:pt x="9464" y="0"/>
                </a:moveTo>
                <a:lnTo>
                  <a:pt x="0" y="1075"/>
                </a:lnTo>
                <a:lnTo>
                  <a:pt x="1809" y="17001"/>
                </a:lnTo>
                <a:lnTo>
                  <a:pt x="1885" y="17340"/>
                </a:lnTo>
                <a:lnTo>
                  <a:pt x="28000" y="62889"/>
                </a:lnTo>
                <a:lnTo>
                  <a:pt x="60478" y="89593"/>
                </a:lnTo>
                <a:lnTo>
                  <a:pt x="103069" y="112584"/>
                </a:lnTo>
                <a:lnTo>
                  <a:pt x="154406" y="131436"/>
                </a:lnTo>
                <a:lnTo>
                  <a:pt x="213158" y="145624"/>
                </a:lnTo>
                <a:lnTo>
                  <a:pt x="277981" y="154580"/>
                </a:lnTo>
                <a:lnTo>
                  <a:pt x="347525" y="157706"/>
                </a:lnTo>
                <a:lnTo>
                  <a:pt x="382797" y="156918"/>
                </a:lnTo>
                <a:lnTo>
                  <a:pt x="417057" y="154599"/>
                </a:lnTo>
                <a:lnTo>
                  <a:pt x="450137" y="150825"/>
                </a:lnTo>
                <a:lnTo>
                  <a:pt x="466391" y="148183"/>
                </a:lnTo>
                <a:lnTo>
                  <a:pt x="347738" y="148183"/>
                </a:lnTo>
                <a:lnTo>
                  <a:pt x="312892" y="147406"/>
                </a:lnTo>
                <a:lnTo>
                  <a:pt x="246424" y="141391"/>
                </a:lnTo>
                <a:lnTo>
                  <a:pt x="185422" y="129952"/>
                </a:lnTo>
                <a:lnTo>
                  <a:pt x="131295" y="113727"/>
                </a:lnTo>
                <a:lnTo>
                  <a:pt x="85463" y="93389"/>
                </a:lnTo>
                <a:lnTo>
                  <a:pt x="49345" y="69683"/>
                </a:lnTo>
                <a:lnTo>
                  <a:pt x="24353" y="43474"/>
                </a:lnTo>
                <a:lnTo>
                  <a:pt x="23823" y="42832"/>
                </a:lnTo>
                <a:lnTo>
                  <a:pt x="16305" y="29706"/>
                </a:lnTo>
                <a:lnTo>
                  <a:pt x="15820" y="28868"/>
                </a:lnTo>
                <a:lnTo>
                  <a:pt x="11353" y="15582"/>
                </a:lnTo>
                <a:lnTo>
                  <a:pt x="11117" y="15065"/>
                </a:lnTo>
                <a:lnTo>
                  <a:pt x="11119" y="14574"/>
                </a:lnTo>
                <a:lnTo>
                  <a:pt x="9464" y="0"/>
                </a:lnTo>
                <a:close/>
              </a:path>
              <a:path w="690879" h="158114">
                <a:moveTo>
                  <a:pt x="645695" y="69805"/>
                </a:moveTo>
                <a:lnTo>
                  <a:pt x="610129" y="93206"/>
                </a:lnTo>
                <a:lnTo>
                  <a:pt x="564238" y="113624"/>
                </a:lnTo>
                <a:lnTo>
                  <a:pt x="510075" y="129893"/>
                </a:lnTo>
                <a:lnTo>
                  <a:pt x="449055" y="141361"/>
                </a:lnTo>
                <a:lnTo>
                  <a:pt x="382583" y="147396"/>
                </a:lnTo>
                <a:lnTo>
                  <a:pt x="347738" y="148183"/>
                </a:lnTo>
                <a:lnTo>
                  <a:pt x="466391" y="148183"/>
                </a:lnTo>
                <a:lnTo>
                  <a:pt x="512070" y="139207"/>
                </a:lnTo>
                <a:lnTo>
                  <a:pt x="567242" y="122662"/>
                </a:lnTo>
                <a:lnTo>
                  <a:pt x="614314" y="101762"/>
                </a:lnTo>
                <a:lnTo>
                  <a:pt x="652406" y="76683"/>
                </a:lnTo>
                <a:lnTo>
                  <a:pt x="656915" y="70436"/>
                </a:lnTo>
                <a:lnTo>
                  <a:pt x="645248" y="70436"/>
                </a:lnTo>
                <a:lnTo>
                  <a:pt x="645695" y="69805"/>
                </a:lnTo>
                <a:close/>
              </a:path>
              <a:path w="690879" h="158114">
                <a:moveTo>
                  <a:pt x="689291" y="53915"/>
                </a:moveTo>
                <a:lnTo>
                  <a:pt x="656932" y="53915"/>
                </a:lnTo>
                <a:lnTo>
                  <a:pt x="664709" y="59415"/>
                </a:lnTo>
                <a:lnTo>
                  <a:pt x="657671" y="69367"/>
                </a:lnTo>
                <a:lnTo>
                  <a:pt x="688552" y="85716"/>
                </a:lnTo>
                <a:lnTo>
                  <a:pt x="689291" y="53915"/>
                </a:lnTo>
                <a:close/>
              </a:path>
              <a:path w="690879" h="158114">
                <a:moveTo>
                  <a:pt x="646325" y="69343"/>
                </a:moveTo>
                <a:lnTo>
                  <a:pt x="645695" y="69805"/>
                </a:lnTo>
                <a:lnTo>
                  <a:pt x="645248" y="70436"/>
                </a:lnTo>
                <a:lnTo>
                  <a:pt x="646325" y="69343"/>
                </a:lnTo>
                <a:close/>
              </a:path>
              <a:path w="690879" h="158114">
                <a:moveTo>
                  <a:pt x="657624" y="69343"/>
                </a:moveTo>
                <a:lnTo>
                  <a:pt x="646325" y="69343"/>
                </a:lnTo>
                <a:lnTo>
                  <a:pt x="645248" y="70436"/>
                </a:lnTo>
                <a:lnTo>
                  <a:pt x="656915" y="70436"/>
                </a:lnTo>
                <a:lnTo>
                  <a:pt x="657671" y="69367"/>
                </a:lnTo>
                <a:close/>
              </a:path>
              <a:path w="690879" h="158114">
                <a:moveTo>
                  <a:pt x="649182" y="64874"/>
                </a:moveTo>
                <a:lnTo>
                  <a:pt x="645695" y="69805"/>
                </a:lnTo>
                <a:lnTo>
                  <a:pt x="646325" y="69343"/>
                </a:lnTo>
                <a:lnTo>
                  <a:pt x="657624" y="69343"/>
                </a:lnTo>
                <a:lnTo>
                  <a:pt x="649182" y="64874"/>
                </a:lnTo>
                <a:close/>
              </a:path>
              <a:path w="690879" h="158114">
                <a:moveTo>
                  <a:pt x="656932" y="53915"/>
                </a:moveTo>
                <a:lnTo>
                  <a:pt x="649182" y="64874"/>
                </a:lnTo>
                <a:lnTo>
                  <a:pt x="657671" y="69367"/>
                </a:lnTo>
                <a:lnTo>
                  <a:pt x="664709" y="59415"/>
                </a:lnTo>
                <a:lnTo>
                  <a:pt x="656932" y="53915"/>
                </a:lnTo>
                <a:close/>
              </a:path>
              <a:path w="690879" h="158114">
                <a:moveTo>
                  <a:pt x="690532" y="544"/>
                </a:moveTo>
                <a:lnTo>
                  <a:pt x="621206" y="50063"/>
                </a:lnTo>
                <a:lnTo>
                  <a:pt x="649182" y="64874"/>
                </a:lnTo>
                <a:lnTo>
                  <a:pt x="656932" y="53915"/>
                </a:lnTo>
                <a:lnTo>
                  <a:pt x="689291" y="53915"/>
                </a:lnTo>
                <a:lnTo>
                  <a:pt x="690532" y="544"/>
                </a:lnTo>
                <a:close/>
              </a:path>
              <a:path w="690879" h="158114">
                <a:moveTo>
                  <a:pt x="23823" y="42832"/>
                </a:moveTo>
                <a:lnTo>
                  <a:pt x="24269" y="43474"/>
                </a:lnTo>
                <a:lnTo>
                  <a:pt x="24072" y="43134"/>
                </a:lnTo>
                <a:lnTo>
                  <a:pt x="23823" y="42832"/>
                </a:lnTo>
                <a:close/>
              </a:path>
              <a:path w="690879" h="158114">
                <a:moveTo>
                  <a:pt x="24072" y="43134"/>
                </a:moveTo>
                <a:lnTo>
                  <a:pt x="24269" y="43474"/>
                </a:lnTo>
                <a:lnTo>
                  <a:pt x="24072" y="43134"/>
                </a:lnTo>
                <a:close/>
              </a:path>
              <a:path w="690879" h="158114">
                <a:moveTo>
                  <a:pt x="23897" y="42832"/>
                </a:moveTo>
                <a:lnTo>
                  <a:pt x="24072" y="43134"/>
                </a:lnTo>
                <a:lnTo>
                  <a:pt x="23897" y="42832"/>
                </a:lnTo>
                <a:close/>
              </a:path>
              <a:path w="690879" h="158114">
                <a:moveTo>
                  <a:pt x="15820" y="28868"/>
                </a:moveTo>
                <a:lnTo>
                  <a:pt x="16202" y="29706"/>
                </a:lnTo>
                <a:lnTo>
                  <a:pt x="16052" y="29270"/>
                </a:lnTo>
                <a:lnTo>
                  <a:pt x="15820" y="28868"/>
                </a:lnTo>
                <a:close/>
              </a:path>
              <a:path w="690879" h="158114">
                <a:moveTo>
                  <a:pt x="16052" y="29270"/>
                </a:moveTo>
                <a:lnTo>
                  <a:pt x="16202" y="29706"/>
                </a:lnTo>
                <a:lnTo>
                  <a:pt x="16052" y="29270"/>
                </a:lnTo>
                <a:close/>
              </a:path>
              <a:path w="690879" h="158114">
                <a:moveTo>
                  <a:pt x="15914" y="28868"/>
                </a:moveTo>
                <a:lnTo>
                  <a:pt x="16052" y="29270"/>
                </a:lnTo>
                <a:lnTo>
                  <a:pt x="15914" y="28868"/>
                </a:lnTo>
                <a:close/>
              </a:path>
              <a:path w="690879" h="158114">
                <a:moveTo>
                  <a:pt x="11007" y="14574"/>
                </a:moveTo>
                <a:lnTo>
                  <a:pt x="11234" y="15582"/>
                </a:lnTo>
                <a:lnTo>
                  <a:pt x="11175" y="15065"/>
                </a:lnTo>
                <a:lnTo>
                  <a:pt x="11007" y="14574"/>
                </a:lnTo>
                <a:close/>
              </a:path>
              <a:path w="690879" h="158114">
                <a:moveTo>
                  <a:pt x="11175" y="15065"/>
                </a:moveTo>
                <a:lnTo>
                  <a:pt x="11234" y="15582"/>
                </a:lnTo>
                <a:lnTo>
                  <a:pt x="11175" y="15065"/>
                </a:lnTo>
                <a:close/>
              </a:path>
              <a:path w="690879" h="158114">
                <a:moveTo>
                  <a:pt x="11119" y="14574"/>
                </a:moveTo>
                <a:lnTo>
                  <a:pt x="11175" y="15065"/>
                </a:lnTo>
                <a:lnTo>
                  <a:pt x="11119" y="14574"/>
                </a:lnTo>
                <a:close/>
              </a:path>
            </a:pathLst>
          </a:custGeom>
          <a:solidFill>
            <a:srgbClr val="FF0000"/>
          </a:solidFill>
        </p:spPr>
        <p:txBody>
          <a:bodyPr wrap="square" lIns="0" tIns="0" rIns="0" bIns="0" rtlCol="0"/>
          <a:lstStyle/>
          <a:p/>
        </p:txBody>
      </p:sp>
      <p:sp>
        <p:nvSpPr>
          <p:cNvPr id="32" name="object 32"/>
          <p:cNvSpPr/>
          <p:nvPr/>
        </p:nvSpPr>
        <p:spPr>
          <a:xfrm>
            <a:off x="5824564" y="2742684"/>
            <a:ext cx="652780" cy="158115"/>
          </a:xfrm>
          <a:custGeom>
            <a:avLst/>
            <a:gdLst/>
            <a:ahLst/>
            <a:cxnLst/>
            <a:rect l="l" t="t" r="r" b="b"/>
            <a:pathLst>
              <a:path w="652779" h="158114">
                <a:moveTo>
                  <a:pt x="9470" y="0"/>
                </a:moveTo>
                <a:lnTo>
                  <a:pt x="0" y="1015"/>
                </a:lnTo>
                <a:lnTo>
                  <a:pt x="1706" y="16925"/>
                </a:lnTo>
                <a:lnTo>
                  <a:pt x="1775" y="17247"/>
                </a:lnTo>
                <a:lnTo>
                  <a:pt x="26424" y="62755"/>
                </a:lnTo>
                <a:lnTo>
                  <a:pt x="57124" y="89485"/>
                </a:lnTo>
                <a:lnTo>
                  <a:pt x="97395" y="112505"/>
                </a:lnTo>
                <a:lnTo>
                  <a:pt x="145933" y="131378"/>
                </a:lnTo>
                <a:lnTo>
                  <a:pt x="201471" y="145583"/>
                </a:lnTo>
                <a:lnTo>
                  <a:pt x="262743" y="154547"/>
                </a:lnTo>
                <a:lnTo>
                  <a:pt x="328472" y="157676"/>
                </a:lnTo>
                <a:lnTo>
                  <a:pt x="361809" y="156889"/>
                </a:lnTo>
                <a:lnTo>
                  <a:pt x="394191" y="154569"/>
                </a:lnTo>
                <a:lnTo>
                  <a:pt x="425457" y="150792"/>
                </a:lnTo>
                <a:lnTo>
                  <a:pt x="440788" y="148154"/>
                </a:lnTo>
                <a:lnTo>
                  <a:pt x="328698" y="148154"/>
                </a:lnTo>
                <a:lnTo>
                  <a:pt x="295813" y="147378"/>
                </a:lnTo>
                <a:lnTo>
                  <a:pt x="233086" y="141370"/>
                </a:lnTo>
                <a:lnTo>
                  <a:pt x="175524" y="129941"/>
                </a:lnTo>
                <a:lnTo>
                  <a:pt x="124456" y="113734"/>
                </a:lnTo>
                <a:lnTo>
                  <a:pt x="81220" y="93423"/>
                </a:lnTo>
                <a:lnTo>
                  <a:pt x="47148" y="69748"/>
                </a:lnTo>
                <a:lnTo>
                  <a:pt x="23553" y="43547"/>
                </a:lnTo>
                <a:lnTo>
                  <a:pt x="23054" y="42905"/>
                </a:lnTo>
                <a:lnTo>
                  <a:pt x="15938" y="29754"/>
                </a:lnTo>
                <a:lnTo>
                  <a:pt x="15494" y="28940"/>
                </a:lnTo>
                <a:lnTo>
                  <a:pt x="11248" y="15582"/>
                </a:lnTo>
                <a:lnTo>
                  <a:pt x="11038" y="15096"/>
                </a:lnTo>
                <a:lnTo>
                  <a:pt x="11039" y="14622"/>
                </a:lnTo>
                <a:lnTo>
                  <a:pt x="9470" y="0"/>
                </a:lnTo>
                <a:close/>
              </a:path>
              <a:path w="652779" h="158114">
                <a:moveTo>
                  <a:pt x="609791" y="69884"/>
                </a:moveTo>
                <a:lnTo>
                  <a:pt x="576286" y="93225"/>
                </a:lnTo>
                <a:lnTo>
                  <a:pt x="532996" y="113621"/>
                </a:lnTo>
                <a:lnTo>
                  <a:pt x="481893" y="129876"/>
                </a:lnTo>
                <a:lnTo>
                  <a:pt x="424313" y="141335"/>
                </a:lnTo>
                <a:lnTo>
                  <a:pt x="361582" y="147366"/>
                </a:lnTo>
                <a:lnTo>
                  <a:pt x="328698" y="148154"/>
                </a:lnTo>
                <a:lnTo>
                  <a:pt x="440788" y="148154"/>
                </a:lnTo>
                <a:lnTo>
                  <a:pt x="483999" y="139165"/>
                </a:lnTo>
                <a:lnTo>
                  <a:pt x="536158" y="122607"/>
                </a:lnTo>
                <a:lnTo>
                  <a:pt x="580665" y="101683"/>
                </a:lnTo>
                <a:lnTo>
                  <a:pt x="616709" y="76561"/>
                </a:lnTo>
                <a:lnTo>
                  <a:pt x="620746" y="70545"/>
                </a:lnTo>
                <a:lnTo>
                  <a:pt x="609357" y="70545"/>
                </a:lnTo>
                <a:lnTo>
                  <a:pt x="609791" y="69884"/>
                </a:lnTo>
                <a:close/>
              </a:path>
              <a:path w="652779" h="158114">
                <a:moveTo>
                  <a:pt x="652213" y="54583"/>
                </a:moveTo>
                <a:lnTo>
                  <a:pt x="619820" y="54583"/>
                </a:lnTo>
                <a:lnTo>
                  <a:pt x="627787" y="59805"/>
                </a:lnTo>
                <a:lnTo>
                  <a:pt x="621075" y="70044"/>
                </a:lnTo>
                <a:lnTo>
                  <a:pt x="652085" y="85708"/>
                </a:lnTo>
                <a:lnTo>
                  <a:pt x="652213" y="54583"/>
                </a:lnTo>
                <a:close/>
              </a:path>
              <a:path w="652779" h="158114">
                <a:moveTo>
                  <a:pt x="610424" y="69392"/>
                </a:moveTo>
                <a:lnTo>
                  <a:pt x="609791" y="69884"/>
                </a:lnTo>
                <a:lnTo>
                  <a:pt x="609357" y="70545"/>
                </a:lnTo>
                <a:lnTo>
                  <a:pt x="610424" y="69392"/>
                </a:lnTo>
                <a:close/>
              </a:path>
              <a:path w="652779" h="158114">
                <a:moveTo>
                  <a:pt x="619786" y="69392"/>
                </a:moveTo>
                <a:lnTo>
                  <a:pt x="610424" y="69392"/>
                </a:lnTo>
                <a:lnTo>
                  <a:pt x="609357" y="70545"/>
                </a:lnTo>
                <a:lnTo>
                  <a:pt x="620746" y="70545"/>
                </a:lnTo>
                <a:lnTo>
                  <a:pt x="621075" y="70044"/>
                </a:lnTo>
                <a:lnTo>
                  <a:pt x="619786" y="69392"/>
                </a:lnTo>
                <a:close/>
              </a:path>
              <a:path w="652779" h="158114">
                <a:moveTo>
                  <a:pt x="619820" y="54583"/>
                </a:moveTo>
                <a:lnTo>
                  <a:pt x="612519" y="65722"/>
                </a:lnTo>
                <a:lnTo>
                  <a:pt x="621075" y="70044"/>
                </a:lnTo>
                <a:lnTo>
                  <a:pt x="627787" y="59805"/>
                </a:lnTo>
                <a:lnTo>
                  <a:pt x="619820" y="54583"/>
                </a:lnTo>
                <a:close/>
              </a:path>
              <a:path w="652779" h="158114">
                <a:moveTo>
                  <a:pt x="612519" y="65722"/>
                </a:moveTo>
                <a:lnTo>
                  <a:pt x="609791" y="69884"/>
                </a:lnTo>
                <a:lnTo>
                  <a:pt x="610424" y="69392"/>
                </a:lnTo>
                <a:lnTo>
                  <a:pt x="619786" y="69392"/>
                </a:lnTo>
                <a:lnTo>
                  <a:pt x="612519" y="65722"/>
                </a:lnTo>
                <a:close/>
              </a:path>
              <a:path w="652779" h="158114">
                <a:moveTo>
                  <a:pt x="652435" y="515"/>
                </a:moveTo>
                <a:lnTo>
                  <a:pt x="584070" y="51351"/>
                </a:lnTo>
                <a:lnTo>
                  <a:pt x="612519" y="65722"/>
                </a:lnTo>
                <a:lnTo>
                  <a:pt x="619820" y="54583"/>
                </a:lnTo>
                <a:lnTo>
                  <a:pt x="652213" y="54583"/>
                </a:lnTo>
                <a:lnTo>
                  <a:pt x="652435" y="515"/>
                </a:lnTo>
                <a:close/>
              </a:path>
              <a:path w="652779" h="158114">
                <a:moveTo>
                  <a:pt x="23054" y="42905"/>
                </a:moveTo>
                <a:lnTo>
                  <a:pt x="23473" y="43547"/>
                </a:lnTo>
                <a:lnTo>
                  <a:pt x="23285" y="43202"/>
                </a:lnTo>
                <a:lnTo>
                  <a:pt x="23054" y="42905"/>
                </a:lnTo>
                <a:close/>
              </a:path>
              <a:path w="652779" h="158114">
                <a:moveTo>
                  <a:pt x="23285" y="43202"/>
                </a:moveTo>
                <a:lnTo>
                  <a:pt x="23473" y="43547"/>
                </a:lnTo>
                <a:lnTo>
                  <a:pt x="23285" y="43202"/>
                </a:lnTo>
                <a:close/>
              </a:path>
              <a:path w="652779" h="158114">
                <a:moveTo>
                  <a:pt x="23123" y="42905"/>
                </a:moveTo>
                <a:lnTo>
                  <a:pt x="23285" y="43202"/>
                </a:lnTo>
                <a:lnTo>
                  <a:pt x="23123" y="42905"/>
                </a:lnTo>
                <a:close/>
              </a:path>
              <a:path w="652779" h="158114">
                <a:moveTo>
                  <a:pt x="15494" y="28940"/>
                </a:moveTo>
                <a:lnTo>
                  <a:pt x="15844" y="29754"/>
                </a:lnTo>
                <a:lnTo>
                  <a:pt x="15706" y="29330"/>
                </a:lnTo>
                <a:lnTo>
                  <a:pt x="15494" y="28940"/>
                </a:lnTo>
                <a:close/>
              </a:path>
              <a:path w="652779" h="158114">
                <a:moveTo>
                  <a:pt x="15706" y="29330"/>
                </a:moveTo>
                <a:lnTo>
                  <a:pt x="15844" y="29754"/>
                </a:lnTo>
                <a:lnTo>
                  <a:pt x="15706" y="29330"/>
                </a:lnTo>
                <a:close/>
              </a:path>
              <a:path w="652779" h="158114">
                <a:moveTo>
                  <a:pt x="15580" y="28940"/>
                </a:moveTo>
                <a:lnTo>
                  <a:pt x="15706" y="29330"/>
                </a:lnTo>
                <a:lnTo>
                  <a:pt x="15580" y="28940"/>
                </a:lnTo>
                <a:close/>
              </a:path>
              <a:path w="652779" h="158114">
                <a:moveTo>
                  <a:pt x="10937" y="14622"/>
                </a:moveTo>
                <a:lnTo>
                  <a:pt x="11142" y="15582"/>
                </a:lnTo>
                <a:lnTo>
                  <a:pt x="11090" y="15096"/>
                </a:lnTo>
                <a:lnTo>
                  <a:pt x="10937" y="14622"/>
                </a:lnTo>
                <a:close/>
              </a:path>
              <a:path w="652779" h="158114">
                <a:moveTo>
                  <a:pt x="11090" y="15096"/>
                </a:moveTo>
                <a:lnTo>
                  <a:pt x="11142" y="15582"/>
                </a:lnTo>
                <a:lnTo>
                  <a:pt x="11090" y="15096"/>
                </a:lnTo>
                <a:close/>
              </a:path>
              <a:path w="652779" h="158114">
                <a:moveTo>
                  <a:pt x="11039" y="14622"/>
                </a:moveTo>
                <a:lnTo>
                  <a:pt x="11090" y="15096"/>
                </a:lnTo>
                <a:lnTo>
                  <a:pt x="11039" y="14622"/>
                </a:lnTo>
                <a:close/>
              </a:path>
            </a:pathLst>
          </a:custGeom>
          <a:solidFill>
            <a:srgbClr val="FF0000"/>
          </a:solidFill>
        </p:spPr>
        <p:txBody>
          <a:bodyPr wrap="square" lIns="0" tIns="0" rIns="0" bIns="0" rtlCol="0"/>
          <a:lstStyle/>
          <a:p/>
        </p:txBody>
      </p:sp>
      <p:sp>
        <p:nvSpPr>
          <p:cNvPr id="33" name="object 33"/>
          <p:cNvSpPr/>
          <p:nvPr/>
        </p:nvSpPr>
        <p:spPr>
          <a:xfrm>
            <a:off x="6553200" y="2743200"/>
            <a:ext cx="460375" cy="309245"/>
          </a:xfrm>
          <a:custGeom>
            <a:avLst/>
            <a:gdLst/>
            <a:ahLst/>
            <a:cxnLst/>
            <a:rect l="l" t="t" r="r" b="b"/>
            <a:pathLst>
              <a:path w="460375" h="309244">
                <a:moveTo>
                  <a:pt x="66043" y="38305"/>
                </a:moveTo>
                <a:lnTo>
                  <a:pt x="60760" y="46230"/>
                </a:lnTo>
                <a:lnTo>
                  <a:pt x="454558" y="308762"/>
                </a:lnTo>
                <a:lnTo>
                  <a:pt x="459841" y="300837"/>
                </a:lnTo>
                <a:lnTo>
                  <a:pt x="66043" y="38305"/>
                </a:lnTo>
                <a:close/>
              </a:path>
              <a:path w="460375" h="309244">
                <a:moveTo>
                  <a:pt x="0" y="0"/>
                </a:moveTo>
                <a:lnTo>
                  <a:pt x="42268" y="73968"/>
                </a:lnTo>
                <a:lnTo>
                  <a:pt x="60760" y="46230"/>
                </a:lnTo>
                <a:lnTo>
                  <a:pt x="50192" y="39185"/>
                </a:lnTo>
                <a:lnTo>
                  <a:pt x="55476" y="31261"/>
                </a:lnTo>
                <a:lnTo>
                  <a:pt x="70739" y="31261"/>
                </a:lnTo>
                <a:lnTo>
                  <a:pt x="84536" y="10566"/>
                </a:lnTo>
                <a:lnTo>
                  <a:pt x="0" y="0"/>
                </a:lnTo>
                <a:close/>
              </a:path>
              <a:path w="460375" h="309244">
                <a:moveTo>
                  <a:pt x="55476" y="31261"/>
                </a:moveTo>
                <a:lnTo>
                  <a:pt x="50192" y="39185"/>
                </a:lnTo>
                <a:lnTo>
                  <a:pt x="60760" y="46230"/>
                </a:lnTo>
                <a:lnTo>
                  <a:pt x="66043" y="38305"/>
                </a:lnTo>
                <a:lnTo>
                  <a:pt x="55476" y="31261"/>
                </a:lnTo>
                <a:close/>
              </a:path>
              <a:path w="460375" h="309244">
                <a:moveTo>
                  <a:pt x="70739" y="31261"/>
                </a:moveTo>
                <a:lnTo>
                  <a:pt x="55476" y="31261"/>
                </a:lnTo>
                <a:lnTo>
                  <a:pt x="66043" y="38305"/>
                </a:lnTo>
                <a:lnTo>
                  <a:pt x="70739" y="31261"/>
                </a:lnTo>
                <a:close/>
              </a:path>
            </a:pathLst>
          </a:custGeom>
          <a:solidFill>
            <a:srgbClr val="0000FF"/>
          </a:solidFill>
        </p:spPr>
        <p:txBody>
          <a:bodyPr wrap="square" lIns="0" tIns="0" rIns="0" bIns="0" rtlCol="0"/>
          <a:lstStyle/>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85</a:t>
            </a:r>
            <a:endParaRPr sz="1400">
              <a:latin typeface="Times New Roman" panose="02020603050405020304"/>
              <a:cs typeface="Times New Roman" panose="02020603050405020304"/>
            </a:endParaRPr>
          </a:p>
        </p:txBody>
      </p:sp>
      <p:sp>
        <p:nvSpPr>
          <p:cNvPr id="5" name="object 5"/>
          <p:cNvSpPr/>
          <p:nvPr/>
        </p:nvSpPr>
        <p:spPr>
          <a:xfrm>
            <a:off x="5427662" y="1223962"/>
            <a:ext cx="3644900" cy="2790825"/>
          </a:xfrm>
          <a:custGeom>
            <a:avLst/>
            <a:gdLst/>
            <a:ahLst/>
            <a:cxnLst/>
            <a:rect l="l" t="t" r="r" b="b"/>
            <a:pathLst>
              <a:path w="3644900" h="2790825">
                <a:moveTo>
                  <a:pt x="3644900" y="1619250"/>
                </a:moveTo>
                <a:lnTo>
                  <a:pt x="1393825" y="1619250"/>
                </a:lnTo>
                <a:lnTo>
                  <a:pt x="2384425" y="2790825"/>
                </a:lnTo>
                <a:lnTo>
                  <a:pt x="3644900" y="2790825"/>
                </a:lnTo>
                <a:lnTo>
                  <a:pt x="3644900" y="1619250"/>
                </a:lnTo>
                <a:close/>
              </a:path>
              <a:path w="3644900" h="2790825">
                <a:moveTo>
                  <a:pt x="3644900" y="0"/>
                </a:moveTo>
                <a:lnTo>
                  <a:pt x="0" y="0"/>
                </a:lnTo>
                <a:lnTo>
                  <a:pt x="0" y="1665287"/>
                </a:lnTo>
                <a:lnTo>
                  <a:pt x="1393825" y="1619250"/>
                </a:lnTo>
                <a:lnTo>
                  <a:pt x="3644900" y="1619250"/>
                </a:lnTo>
                <a:lnTo>
                  <a:pt x="3644900" y="0"/>
                </a:lnTo>
                <a:close/>
              </a:path>
            </a:pathLst>
          </a:custGeom>
          <a:solidFill>
            <a:srgbClr val="FFFF00"/>
          </a:solidFill>
        </p:spPr>
        <p:txBody>
          <a:bodyPr wrap="square" lIns="0" tIns="0" rIns="0" bIns="0" rtlCol="0"/>
          <a:lstStyle/>
          <a:p/>
        </p:txBody>
      </p:sp>
      <p:sp>
        <p:nvSpPr>
          <p:cNvPr id="6" name="object 6"/>
          <p:cNvSpPr txBox="1">
            <a:spLocks noGrp="1"/>
          </p:cNvSpPr>
          <p:nvPr>
            <p:ph type="title"/>
          </p:nvPr>
        </p:nvSpPr>
        <p:spPr>
          <a:xfrm>
            <a:off x="383540" y="134290"/>
            <a:ext cx="1861185" cy="563880"/>
          </a:xfrm>
          <a:prstGeom prst="rect">
            <a:avLst/>
          </a:prstGeom>
        </p:spPr>
        <p:txBody>
          <a:bodyPr vert="horz" wrap="square" lIns="0" tIns="16510" rIns="0" bIns="0" rtlCol="0">
            <a:spAutoFit/>
          </a:bodyPr>
          <a:lstStyle/>
          <a:p>
            <a:pPr marL="12700">
              <a:lnSpc>
                <a:spcPct val="100000"/>
              </a:lnSpc>
              <a:spcBef>
                <a:spcPts val="130"/>
              </a:spcBef>
            </a:pPr>
            <a:r>
              <a:rPr sz="3500" spc="95" dirty="0"/>
              <a:t>解决方法</a:t>
            </a:r>
            <a:endParaRPr sz="3500"/>
          </a:p>
        </p:txBody>
      </p:sp>
      <p:sp>
        <p:nvSpPr>
          <p:cNvPr id="7" name="object 7"/>
          <p:cNvSpPr txBox="1"/>
          <p:nvPr/>
        </p:nvSpPr>
        <p:spPr>
          <a:xfrm>
            <a:off x="993139" y="1288796"/>
            <a:ext cx="100520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D</a:t>
            </a:r>
            <a:r>
              <a:rPr sz="3525" b="1" i="1" spc="75"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dL</a:t>
            </a:r>
            <a:endParaRPr sz="2400">
              <a:latin typeface="Times New Roman" panose="02020603050405020304"/>
              <a:cs typeface="Times New Roman" panose="02020603050405020304"/>
            </a:endParaRPr>
          </a:p>
        </p:txBody>
      </p:sp>
      <p:sp>
        <p:nvSpPr>
          <p:cNvPr id="8" name="object 8"/>
          <p:cNvSpPr txBox="1"/>
          <p:nvPr/>
        </p:nvSpPr>
        <p:spPr>
          <a:xfrm>
            <a:off x="459740" y="1642363"/>
            <a:ext cx="2702560" cy="1417955"/>
          </a:xfrm>
          <a:prstGeom prst="rect">
            <a:avLst/>
          </a:prstGeom>
        </p:spPr>
        <p:txBody>
          <a:bodyPr vert="horz" wrap="square" lIns="0" tIns="12700" rIns="0" bIns="0" rtlCol="0">
            <a:spAutoFit/>
          </a:bodyPr>
          <a:lstStyle/>
          <a:p>
            <a:pPr marL="546100" marR="5080">
              <a:lnSpc>
                <a:spcPct val="122000"/>
              </a:lnSpc>
              <a:spcBef>
                <a:spcPts val="100"/>
              </a:spcBef>
            </a:pPr>
            <a:r>
              <a:rPr sz="2400" b="1" spc="5" dirty="0">
                <a:latin typeface="Times New Roman" panose="02020603050405020304"/>
                <a:cs typeface="Times New Roman" panose="02020603050405020304"/>
              </a:rPr>
              <a:t>L</a:t>
            </a:r>
            <a:r>
              <a:rPr sz="3525" b="1" i="1" spc="7" baseline="1000" dirty="0">
                <a:latin typeface="Symbol" panose="05050102010706020507"/>
                <a:cs typeface="Symbol" panose="05050102010706020507"/>
              </a:rPr>
              <a:t></a:t>
            </a:r>
            <a:r>
              <a:rPr sz="2400" b="1" spc="5" dirty="0">
                <a:latin typeface="Times New Roman" panose="02020603050405020304"/>
                <a:cs typeface="Times New Roman" panose="02020603050405020304"/>
              </a:rPr>
              <a:t>,idL </a:t>
            </a:r>
            <a:r>
              <a:rPr sz="2400" b="1" dirty="0">
                <a:latin typeface="Times New Roman" panose="02020603050405020304"/>
                <a:cs typeface="Times New Roman" panose="02020603050405020304"/>
              </a:rPr>
              <a:t>| :T  T</a:t>
            </a:r>
            <a:r>
              <a:rPr sz="3525" b="1" i="1" baseline="1000" dirty="0">
                <a:latin typeface="Symbol" panose="05050102010706020507"/>
                <a:cs typeface="Symbol" panose="05050102010706020507"/>
              </a:rPr>
              <a:t></a:t>
            </a:r>
            <a:r>
              <a:rPr sz="2400" b="1" dirty="0">
                <a:latin typeface="Times New Roman" panose="02020603050405020304"/>
                <a:cs typeface="Times New Roman" panose="02020603050405020304"/>
              </a:rPr>
              <a:t>integer |</a:t>
            </a:r>
            <a:r>
              <a:rPr sz="2400" b="1" spc="-7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real</a:t>
            </a:r>
            <a:endParaRPr sz="2400">
              <a:latin typeface="Times New Roman" panose="02020603050405020304"/>
              <a:cs typeface="Times New Roman" panose="02020603050405020304"/>
            </a:endParaRPr>
          </a:p>
          <a:p>
            <a:pPr marL="355600" indent="-342900">
              <a:lnSpc>
                <a:spcPct val="100000"/>
              </a:lnSpc>
              <a:spcBef>
                <a:spcPts val="65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改写后：</a:t>
            </a:r>
            <a:endParaRPr sz="4125" baseline="1000">
              <a:latin typeface="黑体" panose="02010609060101010101" charset="-122"/>
              <a:cs typeface="黑体" panose="02010609060101010101" charset="-122"/>
            </a:endParaRPr>
          </a:p>
        </p:txBody>
      </p:sp>
      <p:sp>
        <p:nvSpPr>
          <p:cNvPr id="9" name="object 9"/>
          <p:cNvSpPr txBox="1"/>
          <p:nvPr/>
        </p:nvSpPr>
        <p:spPr>
          <a:xfrm>
            <a:off x="993139" y="3119838"/>
            <a:ext cx="5847080" cy="384175"/>
          </a:xfrm>
          <a:prstGeom prst="rect">
            <a:avLst/>
          </a:prstGeom>
        </p:spPr>
        <p:txBody>
          <a:bodyPr vert="horz" wrap="square" lIns="0" tIns="12700" rIns="0" bIns="0" rtlCol="0">
            <a:spAutoFit/>
          </a:bodyPr>
          <a:lstStyle/>
          <a:p>
            <a:pPr marL="12700">
              <a:lnSpc>
                <a:spcPct val="100000"/>
              </a:lnSpc>
              <a:spcBef>
                <a:spcPts val="100"/>
              </a:spcBef>
            </a:pPr>
            <a:r>
              <a:rPr sz="2350" b="1" spc="50" dirty="0">
                <a:latin typeface="黑体" panose="02010609060101010101" charset="-122"/>
                <a:cs typeface="黑体" panose="02010609060101010101" charset="-122"/>
              </a:rPr>
              <a:t>归约从右向左进行，类型信息从右向左传递</a:t>
            </a:r>
            <a:endParaRPr sz="2350">
              <a:latin typeface="黑体" panose="02010609060101010101" charset="-122"/>
              <a:cs typeface="黑体" panose="02010609060101010101" charset="-122"/>
            </a:endParaRPr>
          </a:p>
        </p:txBody>
      </p:sp>
      <p:sp>
        <p:nvSpPr>
          <p:cNvPr id="10" name="object 10"/>
          <p:cNvSpPr txBox="1"/>
          <p:nvPr/>
        </p:nvSpPr>
        <p:spPr>
          <a:xfrm>
            <a:off x="993139" y="3552654"/>
            <a:ext cx="6459855" cy="384175"/>
          </a:xfrm>
          <a:prstGeom prst="rect">
            <a:avLst/>
          </a:prstGeom>
        </p:spPr>
        <p:txBody>
          <a:bodyPr vert="horz" wrap="square" lIns="0" tIns="12700" rIns="0" bIns="0" rtlCol="0">
            <a:spAutoFit/>
          </a:bodyPr>
          <a:lstStyle/>
          <a:p>
            <a:pPr marL="12700">
              <a:lnSpc>
                <a:spcPct val="100000"/>
              </a:lnSpc>
              <a:spcBef>
                <a:spcPts val="100"/>
              </a:spcBef>
            </a:pPr>
            <a:r>
              <a:rPr sz="2350" b="1" spc="50" dirty="0">
                <a:latin typeface="黑体" panose="02010609060101010101" charset="-122"/>
                <a:cs typeface="黑体" panose="02010609060101010101" charset="-122"/>
              </a:rPr>
              <a:t>仅用综合属性即可把类型信息和标识符联系起来</a:t>
            </a:r>
            <a:endParaRPr sz="2350">
              <a:latin typeface="黑体" panose="02010609060101010101" charset="-122"/>
              <a:cs typeface="黑体" panose="02010609060101010101" charset="-122"/>
            </a:endParaRPr>
          </a:p>
        </p:txBody>
      </p:sp>
      <p:sp>
        <p:nvSpPr>
          <p:cNvPr id="11" name="object 11"/>
          <p:cNvSpPr txBox="1"/>
          <p:nvPr/>
        </p:nvSpPr>
        <p:spPr>
          <a:xfrm>
            <a:off x="1539239" y="3903979"/>
            <a:ext cx="1216025" cy="915669"/>
          </a:xfrm>
          <a:prstGeom prst="rect">
            <a:avLst/>
          </a:prstGeom>
        </p:spPr>
        <p:txBody>
          <a:bodyPr vert="horz" wrap="square" lIns="0" tIns="12700" rIns="0" bIns="0" rtlCol="0">
            <a:spAutoFit/>
          </a:bodyPr>
          <a:lstStyle/>
          <a:p>
            <a:pPr marL="38100" marR="30480">
              <a:lnSpc>
                <a:spcPct val="122000"/>
              </a:lnSpc>
              <a:spcBef>
                <a:spcPts val="100"/>
              </a:spcBef>
            </a:pPr>
            <a:r>
              <a:rPr sz="2400" b="1" spc="5" dirty="0">
                <a:solidFill>
                  <a:srgbClr val="0000FF"/>
                </a:solidFill>
                <a:latin typeface="Times New Roman" panose="02020603050405020304"/>
                <a:cs typeface="Times New Roman" panose="02020603050405020304"/>
              </a:rPr>
              <a:t>D</a:t>
            </a:r>
            <a:r>
              <a:rPr sz="3525" b="1" i="1" spc="7" baseline="1000" dirty="0">
                <a:solidFill>
                  <a:srgbClr val="0000FF"/>
                </a:solidFill>
                <a:latin typeface="Symbol" panose="05050102010706020507"/>
                <a:cs typeface="Symbol" panose="05050102010706020507"/>
              </a:rPr>
              <a:t></a:t>
            </a:r>
            <a:r>
              <a:rPr sz="2400" b="1" spc="5" dirty="0">
                <a:solidFill>
                  <a:srgbClr val="0000FF"/>
                </a:solidFill>
                <a:latin typeface="Times New Roman" panose="02020603050405020304"/>
                <a:cs typeface="Times New Roman" panose="02020603050405020304"/>
              </a:rPr>
              <a:t>idL  </a:t>
            </a:r>
            <a:r>
              <a:rPr sz="2400" b="1" spc="-5" dirty="0">
                <a:solidFill>
                  <a:srgbClr val="0000FF"/>
                </a:solidFill>
                <a:latin typeface="Times New Roman" panose="02020603050405020304"/>
                <a:cs typeface="Times New Roman" panose="02020603050405020304"/>
              </a:rPr>
              <a:t>L</a:t>
            </a:r>
            <a:r>
              <a:rPr sz="3525" b="1" i="1" spc="75" baseline="1000" dirty="0">
                <a:solidFill>
                  <a:srgbClr val="0000FF"/>
                </a:solidFill>
                <a:latin typeface="Symbol" panose="05050102010706020507"/>
                <a:cs typeface="Symbol" panose="05050102010706020507"/>
              </a:rPr>
              <a:t></a:t>
            </a:r>
            <a:r>
              <a:rPr sz="2400" b="1" dirty="0">
                <a:solidFill>
                  <a:srgbClr val="0000FF"/>
                </a:solidFill>
                <a:latin typeface="Times New Roman" panose="02020603050405020304"/>
                <a:cs typeface="Times New Roman" panose="02020603050405020304"/>
              </a:rPr>
              <a:t>,</a:t>
            </a:r>
            <a:r>
              <a:rPr sz="2400" b="1" spc="-5" dirty="0">
                <a:solidFill>
                  <a:srgbClr val="0000FF"/>
                </a:solidFill>
                <a:latin typeface="Times New Roman" panose="02020603050405020304"/>
                <a:cs typeface="Times New Roman" panose="02020603050405020304"/>
              </a:rPr>
              <a:t>i</a:t>
            </a:r>
            <a:r>
              <a:rPr sz="2400" b="1" dirty="0">
                <a:solidFill>
                  <a:srgbClr val="0000FF"/>
                </a:solidFill>
                <a:latin typeface="Times New Roman" panose="02020603050405020304"/>
                <a:cs typeface="Times New Roman" panose="02020603050405020304"/>
              </a:rPr>
              <a:t>d</a:t>
            </a:r>
            <a:r>
              <a:rPr sz="2400" b="1" spc="-5" dirty="0">
                <a:solidFill>
                  <a:srgbClr val="0000FF"/>
                </a:solidFill>
                <a:latin typeface="Times New Roman" panose="02020603050405020304"/>
                <a:cs typeface="Times New Roman" panose="02020603050405020304"/>
              </a:rPr>
              <a:t>L</a:t>
            </a:r>
            <a:r>
              <a:rPr sz="2400" b="1" baseline="-17000" dirty="0">
                <a:solidFill>
                  <a:srgbClr val="0000FF"/>
                </a:solidFill>
                <a:latin typeface="Times New Roman" panose="02020603050405020304"/>
                <a:cs typeface="Times New Roman" panose="02020603050405020304"/>
              </a:rPr>
              <a:t>1</a:t>
            </a:r>
            <a:endParaRPr sz="2400" baseline="-17000">
              <a:latin typeface="Times New Roman" panose="02020603050405020304"/>
              <a:cs typeface="Times New Roman" panose="02020603050405020304"/>
            </a:endParaRPr>
          </a:p>
        </p:txBody>
      </p:sp>
      <p:sp>
        <p:nvSpPr>
          <p:cNvPr id="12" name="object 12"/>
          <p:cNvSpPr txBox="1"/>
          <p:nvPr/>
        </p:nvSpPr>
        <p:spPr>
          <a:xfrm>
            <a:off x="1564639" y="5223764"/>
            <a:ext cx="1443355" cy="1348740"/>
          </a:xfrm>
          <a:prstGeom prst="rect">
            <a:avLst/>
          </a:prstGeom>
        </p:spPr>
        <p:txBody>
          <a:bodyPr vert="horz" wrap="square" lIns="0" tIns="92075" rIns="0" bIns="0" rtlCol="0">
            <a:spAutoFit/>
          </a:bodyPr>
          <a:lstStyle/>
          <a:p>
            <a:pPr marL="12700">
              <a:lnSpc>
                <a:spcPct val="100000"/>
              </a:lnSpc>
              <a:spcBef>
                <a:spcPts val="725"/>
              </a:spcBef>
            </a:pPr>
            <a:r>
              <a:rPr sz="2400" b="1" spc="10" dirty="0">
                <a:solidFill>
                  <a:srgbClr val="0000FF"/>
                </a:solidFill>
                <a:latin typeface="Times New Roman" panose="02020603050405020304"/>
                <a:cs typeface="Times New Roman" panose="02020603050405020304"/>
              </a:rPr>
              <a:t>L</a:t>
            </a:r>
            <a:r>
              <a:rPr sz="3525" b="1" i="1" spc="15" baseline="1000" dirty="0">
                <a:solidFill>
                  <a:srgbClr val="0000FF"/>
                </a:solidFill>
                <a:latin typeface="Symbol" panose="05050102010706020507"/>
                <a:cs typeface="Symbol" panose="05050102010706020507"/>
              </a:rPr>
              <a:t></a:t>
            </a:r>
            <a:r>
              <a:rPr sz="2400" b="1" spc="10" dirty="0">
                <a:solidFill>
                  <a:srgbClr val="0000FF"/>
                </a:solidFill>
                <a:latin typeface="Times New Roman" panose="02020603050405020304"/>
                <a:cs typeface="Times New Roman" panose="02020603050405020304"/>
              </a:rPr>
              <a:t>:T</a:t>
            </a:r>
            <a:endParaRPr sz="2400">
              <a:latin typeface="Times New Roman" panose="02020603050405020304"/>
              <a:cs typeface="Times New Roman" panose="02020603050405020304"/>
            </a:endParaRPr>
          </a:p>
          <a:p>
            <a:pPr marL="12700" marR="5080">
              <a:lnSpc>
                <a:spcPct val="118000"/>
              </a:lnSpc>
              <a:spcBef>
                <a:spcPts val="95"/>
              </a:spcBef>
            </a:pPr>
            <a:r>
              <a:rPr sz="2400" b="1" spc="-5" dirty="0">
                <a:solidFill>
                  <a:srgbClr val="0000FF"/>
                </a:solidFill>
                <a:latin typeface="Times New Roman" panose="02020603050405020304"/>
                <a:cs typeface="Times New Roman" panose="02020603050405020304"/>
              </a:rPr>
              <a:t>T</a:t>
            </a:r>
            <a:r>
              <a:rPr sz="3525" b="1" i="1" spc="75" baseline="1000" dirty="0">
                <a:solidFill>
                  <a:srgbClr val="0000FF"/>
                </a:solidFill>
                <a:latin typeface="Symbol" panose="05050102010706020507"/>
                <a:cs typeface="Symbol" panose="05050102010706020507"/>
              </a:rPr>
              <a:t></a:t>
            </a:r>
            <a:r>
              <a:rPr sz="2400" b="1" spc="-5" dirty="0">
                <a:solidFill>
                  <a:srgbClr val="0000FF"/>
                </a:solidFill>
                <a:latin typeface="Times New Roman" panose="02020603050405020304"/>
                <a:cs typeface="Times New Roman" panose="02020603050405020304"/>
              </a:rPr>
              <a:t>i</a:t>
            </a:r>
            <a:r>
              <a:rPr sz="2400" b="1" dirty="0">
                <a:solidFill>
                  <a:srgbClr val="0000FF"/>
                </a:solidFill>
                <a:latin typeface="Times New Roman" panose="02020603050405020304"/>
                <a:cs typeface="Times New Roman" panose="02020603050405020304"/>
              </a:rPr>
              <a:t>nt</a:t>
            </a:r>
            <a:r>
              <a:rPr sz="2400" b="1" spc="-5" dirty="0">
                <a:solidFill>
                  <a:srgbClr val="0000FF"/>
                </a:solidFill>
                <a:latin typeface="Times New Roman" panose="02020603050405020304"/>
                <a:cs typeface="Times New Roman" panose="02020603050405020304"/>
              </a:rPr>
              <a:t>e</a:t>
            </a:r>
            <a:r>
              <a:rPr sz="2400" b="1" dirty="0">
                <a:solidFill>
                  <a:srgbClr val="0000FF"/>
                </a:solidFill>
                <a:latin typeface="Times New Roman" panose="02020603050405020304"/>
                <a:cs typeface="Times New Roman" panose="02020603050405020304"/>
              </a:rPr>
              <a:t>g</a:t>
            </a:r>
            <a:r>
              <a:rPr sz="2400" b="1" spc="-5" dirty="0">
                <a:solidFill>
                  <a:srgbClr val="0000FF"/>
                </a:solidFill>
                <a:latin typeface="Times New Roman" panose="02020603050405020304"/>
                <a:cs typeface="Times New Roman" panose="02020603050405020304"/>
              </a:rPr>
              <a:t>e</a:t>
            </a:r>
            <a:r>
              <a:rPr sz="2400" b="1" dirty="0">
                <a:solidFill>
                  <a:srgbClr val="0000FF"/>
                </a:solidFill>
                <a:latin typeface="Times New Roman" panose="02020603050405020304"/>
                <a:cs typeface="Times New Roman" panose="02020603050405020304"/>
              </a:rPr>
              <a:t>r  </a:t>
            </a:r>
            <a:r>
              <a:rPr sz="2400" b="1" spc="-5" dirty="0">
                <a:solidFill>
                  <a:srgbClr val="0000FF"/>
                </a:solidFill>
                <a:latin typeface="Times New Roman" panose="02020603050405020304"/>
                <a:cs typeface="Times New Roman" panose="02020603050405020304"/>
              </a:rPr>
              <a:t>T</a:t>
            </a:r>
            <a:r>
              <a:rPr sz="3525" b="1" i="1" spc="-7" baseline="1000" dirty="0">
                <a:solidFill>
                  <a:srgbClr val="0000FF"/>
                </a:solidFill>
                <a:latin typeface="Symbol" panose="05050102010706020507"/>
                <a:cs typeface="Symbol" panose="05050102010706020507"/>
              </a:rPr>
              <a:t></a:t>
            </a:r>
            <a:r>
              <a:rPr sz="2400" b="1" spc="-5" dirty="0">
                <a:solidFill>
                  <a:srgbClr val="0000FF"/>
                </a:solidFill>
                <a:latin typeface="Times New Roman" panose="02020603050405020304"/>
                <a:cs typeface="Times New Roman" panose="02020603050405020304"/>
              </a:rPr>
              <a:t>real</a:t>
            </a:r>
            <a:endParaRPr sz="2400">
              <a:latin typeface="Times New Roman" panose="02020603050405020304"/>
              <a:cs typeface="Times New Roman" panose="02020603050405020304"/>
            </a:endParaRPr>
          </a:p>
        </p:txBody>
      </p:sp>
      <p:sp>
        <p:nvSpPr>
          <p:cNvPr id="13" name="object 13"/>
          <p:cNvSpPr txBox="1"/>
          <p:nvPr/>
        </p:nvSpPr>
        <p:spPr>
          <a:xfrm>
            <a:off x="3225228" y="3903979"/>
            <a:ext cx="3496310" cy="2668270"/>
          </a:xfrm>
          <a:prstGeom prst="rect">
            <a:avLst/>
          </a:prstGeom>
        </p:spPr>
        <p:txBody>
          <a:bodyPr vert="horz" wrap="square" lIns="0" tIns="17780" rIns="0" bIns="0" rtlCol="0">
            <a:spAutoFit/>
          </a:bodyPr>
          <a:lstStyle/>
          <a:p>
            <a:pPr marL="38100" marR="30480" indent="38100">
              <a:lnSpc>
                <a:spcPct val="120000"/>
              </a:lnSpc>
              <a:spcBef>
                <a:spcPts val="140"/>
              </a:spcBef>
            </a:pPr>
            <a:r>
              <a:rPr sz="2400" b="1" spc="-10" dirty="0">
                <a:solidFill>
                  <a:srgbClr val="0000FF"/>
                </a:solidFill>
                <a:latin typeface="Times New Roman" panose="02020603050405020304"/>
                <a:cs typeface="Times New Roman" panose="02020603050405020304"/>
              </a:rPr>
              <a:t>addtype(id.entry, </a:t>
            </a:r>
            <a:r>
              <a:rPr sz="2400" b="1" spc="-5" dirty="0">
                <a:solidFill>
                  <a:srgbClr val="0000FF"/>
                </a:solidFill>
                <a:latin typeface="Times New Roman" panose="02020603050405020304"/>
                <a:cs typeface="Times New Roman" panose="02020603050405020304"/>
              </a:rPr>
              <a:t>L.type)  L.type=L</a:t>
            </a:r>
            <a:r>
              <a:rPr sz="2850" b="1" spc="-7" baseline="-18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.type;  </a:t>
            </a:r>
            <a:r>
              <a:rPr sz="2400" b="1" spc="-10" dirty="0">
                <a:solidFill>
                  <a:srgbClr val="0000FF"/>
                </a:solidFill>
                <a:latin typeface="Times New Roman" panose="02020603050405020304"/>
                <a:cs typeface="Times New Roman" panose="02020603050405020304"/>
              </a:rPr>
              <a:t>addtype(id.entry, </a:t>
            </a:r>
            <a:r>
              <a:rPr sz="2400" b="1" spc="-5" dirty="0">
                <a:solidFill>
                  <a:srgbClr val="0000FF"/>
                </a:solidFill>
                <a:latin typeface="Times New Roman" panose="02020603050405020304"/>
                <a:cs typeface="Times New Roman" panose="02020603050405020304"/>
              </a:rPr>
              <a:t>L</a:t>
            </a:r>
            <a:r>
              <a:rPr sz="2400" b="1" spc="-7" baseline="-17000" dirty="0">
                <a:solidFill>
                  <a:srgbClr val="0000FF"/>
                </a:solidFill>
                <a:latin typeface="Times New Roman" panose="02020603050405020304"/>
                <a:cs typeface="Times New Roman" panose="02020603050405020304"/>
              </a:rPr>
              <a:t>1</a:t>
            </a:r>
            <a:r>
              <a:rPr sz="2400" b="1" spc="-5" dirty="0">
                <a:solidFill>
                  <a:srgbClr val="0000FF"/>
                </a:solidFill>
                <a:latin typeface="Times New Roman" panose="02020603050405020304"/>
                <a:cs typeface="Times New Roman" panose="02020603050405020304"/>
              </a:rPr>
              <a:t>.type)  </a:t>
            </a:r>
            <a:r>
              <a:rPr sz="2400" b="1" spc="-20" dirty="0">
                <a:solidFill>
                  <a:srgbClr val="0000FF"/>
                </a:solidFill>
                <a:latin typeface="Times New Roman" panose="02020603050405020304"/>
                <a:cs typeface="Times New Roman" panose="02020603050405020304"/>
              </a:rPr>
              <a:t>L.type=T.type  </a:t>
            </a:r>
            <a:r>
              <a:rPr sz="2400" b="1" spc="-15" dirty="0">
                <a:solidFill>
                  <a:srgbClr val="0000FF"/>
                </a:solidFill>
                <a:latin typeface="Times New Roman" panose="02020603050405020304"/>
                <a:cs typeface="Times New Roman" panose="02020603050405020304"/>
              </a:rPr>
              <a:t>T.type=integer  </a:t>
            </a:r>
            <a:r>
              <a:rPr sz="2400" b="1" spc="-25" dirty="0">
                <a:solidFill>
                  <a:srgbClr val="0000FF"/>
                </a:solidFill>
                <a:latin typeface="Times New Roman" panose="02020603050405020304"/>
                <a:cs typeface="Times New Roman" panose="02020603050405020304"/>
              </a:rPr>
              <a:t>T.type=real</a:t>
            </a:r>
            <a:endParaRPr sz="2400">
              <a:latin typeface="Times New Roman" panose="02020603050405020304"/>
              <a:cs typeface="Times New Roman" panose="02020603050405020304"/>
            </a:endParaRPr>
          </a:p>
        </p:txBody>
      </p:sp>
      <p:sp>
        <p:nvSpPr>
          <p:cNvPr id="14" name="object 14"/>
          <p:cNvSpPr txBox="1"/>
          <p:nvPr/>
        </p:nvSpPr>
        <p:spPr>
          <a:xfrm>
            <a:off x="5869940" y="1697228"/>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p</a:t>
            </a:r>
            <a:endParaRPr sz="2400">
              <a:latin typeface="Times New Roman" panose="02020603050405020304"/>
              <a:cs typeface="Times New Roman" panose="02020603050405020304"/>
            </a:endParaRPr>
          </a:p>
        </p:txBody>
      </p:sp>
      <p:sp>
        <p:nvSpPr>
          <p:cNvPr id="15" name="object 15"/>
          <p:cNvSpPr txBox="1"/>
          <p:nvPr/>
        </p:nvSpPr>
        <p:spPr>
          <a:xfrm>
            <a:off x="6087427" y="2306828"/>
            <a:ext cx="804545" cy="391160"/>
          </a:xfrm>
          <a:prstGeom prst="rect">
            <a:avLst/>
          </a:prstGeom>
        </p:spPr>
        <p:txBody>
          <a:bodyPr vert="horz" wrap="square" lIns="0" tIns="12700" rIns="0" bIns="0" rtlCol="0">
            <a:spAutoFit/>
          </a:bodyPr>
          <a:lstStyle/>
          <a:p>
            <a:pPr marL="12700">
              <a:lnSpc>
                <a:spcPct val="100000"/>
              </a:lnSpc>
              <a:spcBef>
                <a:spcPts val="100"/>
              </a:spcBef>
              <a:tabLst>
                <a:tab pos="621665" algn="l"/>
              </a:tabLst>
            </a:pPr>
            <a:r>
              <a:rPr sz="2400" b="1" dirty="0">
                <a:latin typeface="Times New Roman" panose="02020603050405020304"/>
                <a:cs typeface="Times New Roman" panose="02020603050405020304"/>
              </a:rPr>
              <a:t>,	q</a:t>
            </a:r>
            <a:endParaRPr sz="2400">
              <a:latin typeface="Times New Roman" panose="02020603050405020304"/>
              <a:cs typeface="Times New Roman" panose="02020603050405020304"/>
            </a:endParaRPr>
          </a:p>
        </p:txBody>
      </p:sp>
      <p:sp>
        <p:nvSpPr>
          <p:cNvPr id="16" name="object 16"/>
          <p:cNvSpPr txBox="1"/>
          <p:nvPr/>
        </p:nvSpPr>
        <p:spPr>
          <a:xfrm>
            <a:off x="7368540" y="2840228"/>
            <a:ext cx="127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7" name="object 17"/>
          <p:cNvSpPr txBox="1"/>
          <p:nvPr/>
        </p:nvSpPr>
        <p:spPr>
          <a:xfrm>
            <a:off x="7825740" y="3526028"/>
            <a:ext cx="527050" cy="391160"/>
          </a:xfrm>
          <a:prstGeom prst="rect">
            <a:avLst/>
          </a:prstGeom>
        </p:spPr>
        <p:txBody>
          <a:bodyPr vert="horz" wrap="square" lIns="0" tIns="12700" rIns="0" bIns="0" rtlCol="0">
            <a:spAutoFit/>
          </a:bodyPr>
          <a:lstStyle/>
          <a:p>
            <a:pPr marL="12700">
              <a:lnSpc>
                <a:spcPct val="100000"/>
              </a:lnSpc>
              <a:spcBef>
                <a:spcPts val="100"/>
              </a:spcBef>
            </a:pPr>
            <a:r>
              <a:rPr sz="2400" b="1" spc="-50" dirty="0">
                <a:latin typeface="Times New Roman" panose="02020603050405020304"/>
                <a:cs typeface="Times New Roman" panose="02020603050405020304"/>
              </a:rPr>
              <a:t>r</a:t>
            </a:r>
            <a:r>
              <a:rPr sz="2400" b="1" spc="-5" dirty="0">
                <a:latin typeface="Times New Roman" panose="02020603050405020304"/>
                <a:cs typeface="Times New Roman" panose="02020603050405020304"/>
              </a:rPr>
              <a:t>e</a:t>
            </a:r>
            <a:r>
              <a:rPr sz="2400" b="1" dirty="0">
                <a:latin typeface="Times New Roman" panose="02020603050405020304"/>
                <a:cs typeface="Times New Roman" panose="02020603050405020304"/>
              </a:rPr>
              <a:t>al</a:t>
            </a:r>
            <a:endParaRPr sz="2400">
              <a:latin typeface="Times New Roman" panose="02020603050405020304"/>
              <a:cs typeface="Times New Roman" panose="02020603050405020304"/>
            </a:endParaRPr>
          </a:p>
        </p:txBody>
      </p:sp>
      <p:sp>
        <p:nvSpPr>
          <p:cNvPr id="18" name="object 18"/>
          <p:cNvSpPr/>
          <p:nvPr/>
        </p:nvSpPr>
        <p:spPr>
          <a:xfrm>
            <a:off x="6008687" y="1600200"/>
            <a:ext cx="304800" cy="228600"/>
          </a:xfrm>
          <a:custGeom>
            <a:avLst/>
            <a:gdLst/>
            <a:ahLst/>
            <a:cxnLst/>
            <a:rect l="l" t="t" r="r" b="b"/>
            <a:pathLst>
              <a:path w="304800" h="228600">
                <a:moveTo>
                  <a:pt x="304800" y="0"/>
                </a:moveTo>
                <a:lnTo>
                  <a:pt x="0" y="228600"/>
                </a:lnTo>
              </a:path>
            </a:pathLst>
          </a:custGeom>
          <a:ln w="9525">
            <a:solidFill>
              <a:srgbClr val="000000"/>
            </a:solidFill>
          </a:ln>
        </p:spPr>
        <p:txBody>
          <a:bodyPr wrap="square" lIns="0" tIns="0" rIns="0" bIns="0" rtlCol="0"/>
          <a:lstStyle/>
          <a:p/>
        </p:txBody>
      </p:sp>
      <p:sp>
        <p:nvSpPr>
          <p:cNvPr id="19" name="object 19"/>
          <p:cNvSpPr/>
          <p:nvPr/>
        </p:nvSpPr>
        <p:spPr>
          <a:xfrm>
            <a:off x="6313487" y="1600200"/>
            <a:ext cx="304800" cy="228600"/>
          </a:xfrm>
          <a:custGeom>
            <a:avLst/>
            <a:gdLst/>
            <a:ahLst/>
            <a:cxnLst/>
            <a:rect l="l" t="t" r="r" b="b"/>
            <a:pathLst>
              <a:path w="304800" h="228600">
                <a:moveTo>
                  <a:pt x="0" y="0"/>
                </a:moveTo>
                <a:lnTo>
                  <a:pt x="304800" y="228600"/>
                </a:lnTo>
              </a:path>
            </a:pathLst>
          </a:custGeom>
          <a:ln w="9525">
            <a:solidFill>
              <a:srgbClr val="000000"/>
            </a:solidFill>
          </a:ln>
        </p:spPr>
        <p:txBody>
          <a:bodyPr wrap="square" lIns="0" tIns="0" rIns="0" bIns="0" rtlCol="0"/>
          <a:lstStyle/>
          <a:p/>
        </p:txBody>
      </p:sp>
      <p:sp>
        <p:nvSpPr>
          <p:cNvPr id="20" name="object 20"/>
          <p:cNvSpPr/>
          <p:nvPr/>
        </p:nvSpPr>
        <p:spPr>
          <a:xfrm>
            <a:off x="6237287" y="2133600"/>
            <a:ext cx="533400" cy="228600"/>
          </a:xfrm>
          <a:custGeom>
            <a:avLst/>
            <a:gdLst/>
            <a:ahLst/>
            <a:cxnLst/>
            <a:rect l="l" t="t" r="r" b="b"/>
            <a:pathLst>
              <a:path w="533400" h="228600">
                <a:moveTo>
                  <a:pt x="533400" y="0"/>
                </a:moveTo>
                <a:lnTo>
                  <a:pt x="0" y="228600"/>
                </a:lnTo>
              </a:path>
            </a:pathLst>
          </a:custGeom>
          <a:ln w="9525">
            <a:solidFill>
              <a:srgbClr val="000000"/>
            </a:solidFill>
          </a:ln>
        </p:spPr>
        <p:txBody>
          <a:bodyPr wrap="square" lIns="0" tIns="0" rIns="0" bIns="0" rtlCol="0"/>
          <a:lstStyle/>
          <a:p/>
        </p:txBody>
      </p:sp>
      <p:sp>
        <p:nvSpPr>
          <p:cNvPr id="21" name="object 21"/>
          <p:cNvSpPr/>
          <p:nvPr/>
        </p:nvSpPr>
        <p:spPr>
          <a:xfrm>
            <a:off x="6770687" y="2133600"/>
            <a:ext cx="533400" cy="228600"/>
          </a:xfrm>
          <a:custGeom>
            <a:avLst/>
            <a:gdLst/>
            <a:ahLst/>
            <a:cxnLst/>
            <a:rect l="l" t="t" r="r" b="b"/>
            <a:pathLst>
              <a:path w="533400" h="228600">
                <a:moveTo>
                  <a:pt x="0" y="0"/>
                </a:moveTo>
                <a:lnTo>
                  <a:pt x="533400" y="228600"/>
                </a:lnTo>
              </a:path>
            </a:pathLst>
          </a:custGeom>
          <a:ln w="9525">
            <a:solidFill>
              <a:srgbClr val="000000"/>
            </a:solidFill>
          </a:ln>
        </p:spPr>
        <p:txBody>
          <a:bodyPr wrap="square" lIns="0" tIns="0" rIns="0" bIns="0" rtlCol="0"/>
          <a:lstStyle/>
          <a:p/>
        </p:txBody>
      </p:sp>
      <p:sp>
        <p:nvSpPr>
          <p:cNvPr id="22" name="object 22"/>
          <p:cNvSpPr/>
          <p:nvPr/>
        </p:nvSpPr>
        <p:spPr>
          <a:xfrm>
            <a:off x="6770687" y="2133600"/>
            <a:ext cx="0" cy="228600"/>
          </a:xfrm>
          <a:custGeom>
            <a:avLst/>
            <a:gdLst/>
            <a:ahLst/>
            <a:cxnLst/>
            <a:rect l="l" t="t" r="r" b="b"/>
            <a:pathLst>
              <a:path h="228600">
                <a:moveTo>
                  <a:pt x="0" y="0"/>
                </a:moveTo>
                <a:lnTo>
                  <a:pt x="1" y="228600"/>
                </a:lnTo>
              </a:path>
            </a:pathLst>
          </a:custGeom>
          <a:ln w="9525">
            <a:solidFill>
              <a:srgbClr val="000000"/>
            </a:solidFill>
          </a:ln>
        </p:spPr>
        <p:txBody>
          <a:bodyPr wrap="square" lIns="0" tIns="0" rIns="0" bIns="0" rtlCol="0"/>
          <a:lstStyle/>
          <a:p/>
        </p:txBody>
      </p:sp>
      <p:sp>
        <p:nvSpPr>
          <p:cNvPr id="23" name="object 23"/>
          <p:cNvSpPr/>
          <p:nvPr/>
        </p:nvSpPr>
        <p:spPr>
          <a:xfrm>
            <a:off x="7380287" y="2667000"/>
            <a:ext cx="0" cy="228600"/>
          </a:xfrm>
          <a:custGeom>
            <a:avLst/>
            <a:gdLst/>
            <a:ahLst/>
            <a:cxnLst/>
            <a:rect l="l" t="t" r="r" b="b"/>
            <a:pathLst>
              <a:path h="228600">
                <a:moveTo>
                  <a:pt x="0" y="0"/>
                </a:moveTo>
                <a:lnTo>
                  <a:pt x="1" y="228600"/>
                </a:lnTo>
              </a:path>
            </a:pathLst>
          </a:custGeom>
          <a:ln w="9525">
            <a:solidFill>
              <a:srgbClr val="000000"/>
            </a:solidFill>
          </a:ln>
        </p:spPr>
        <p:txBody>
          <a:bodyPr wrap="square" lIns="0" tIns="0" rIns="0" bIns="0" rtlCol="0"/>
          <a:lstStyle/>
          <a:p/>
        </p:txBody>
      </p:sp>
      <p:sp>
        <p:nvSpPr>
          <p:cNvPr id="24" name="object 24"/>
          <p:cNvSpPr/>
          <p:nvPr/>
        </p:nvSpPr>
        <p:spPr>
          <a:xfrm>
            <a:off x="7380287" y="2667000"/>
            <a:ext cx="533400" cy="228600"/>
          </a:xfrm>
          <a:custGeom>
            <a:avLst/>
            <a:gdLst/>
            <a:ahLst/>
            <a:cxnLst/>
            <a:rect l="l" t="t" r="r" b="b"/>
            <a:pathLst>
              <a:path w="533400" h="228600">
                <a:moveTo>
                  <a:pt x="0" y="0"/>
                </a:moveTo>
                <a:lnTo>
                  <a:pt x="533400" y="228600"/>
                </a:lnTo>
              </a:path>
            </a:pathLst>
          </a:custGeom>
          <a:ln w="9525">
            <a:solidFill>
              <a:srgbClr val="000000"/>
            </a:solidFill>
          </a:ln>
        </p:spPr>
        <p:txBody>
          <a:bodyPr wrap="square" lIns="0" tIns="0" rIns="0" bIns="0" rtlCol="0"/>
          <a:lstStyle/>
          <a:p/>
        </p:txBody>
      </p:sp>
      <p:sp>
        <p:nvSpPr>
          <p:cNvPr id="25" name="object 25"/>
          <p:cNvSpPr/>
          <p:nvPr/>
        </p:nvSpPr>
        <p:spPr>
          <a:xfrm>
            <a:off x="8066087" y="3200400"/>
            <a:ext cx="0" cy="381000"/>
          </a:xfrm>
          <a:custGeom>
            <a:avLst/>
            <a:gdLst/>
            <a:ahLst/>
            <a:cxnLst/>
            <a:rect l="l" t="t" r="r" b="b"/>
            <a:pathLst>
              <a:path h="381000">
                <a:moveTo>
                  <a:pt x="0" y="0"/>
                </a:moveTo>
                <a:lnTo>
                  <a:pt x="1" y="381000"/>
                </a:lnTo>
              </a:path>
            </a:pathLst>
          </a:custGeom>
          <a:ln w="9525">
            <a:solidFill>
              <a:srgbClr val="000000"/>
            </a:solidFill>
          </a:ln>
        </p:spPr>
        <p:txBody>
          <a:bodyPr wrap="square" lIns="0" tIns="0" rIns="0" bIns="0" rtlCol="0"/>
          <a:lstStyle/>
          <a:p/>
        </p:txBody>
      </p:sp>
      <p:sp>
        <p:nvSpPr>
          <p:cNvPr id="26" name="object 26"/>
          <p:cNvSpPr txBox="1"/>
          <p:nvPr/>
        </p:nvSpPr>
        <p:spPr>
          <a:xfrm>
            <a:off x="7998013" y="2765043"/>
            <a:ext cx="1008380" cy="452120"/>
          </a:xfrm>
          <a:prstGeom prst="rect">
            <a:avLst/>
          </a:prstGeom>
        </p:spPr>
        <p:txBody>
          <a:bodyPr vert="horz" wrap="square" lIns="0" tIns="12700" rIns="0" bIns="0" rtlCol="0">
            <a:spAutoFit/>
          </a:bodyPr>
          <a:lstStyle/>
          <a:p>
            <a:pPr marL="12700">
              <a:lnSpc>
                <a:spcPct val="100000"/>
              </a:lnSpc>
              <a:spcBef>
                <a:spcPts val="100"/>
              </a:spcBef>
            </a:pPr>
            <a:r>
              <a:rPr sz="3600" b="1" baseline="-5000" dirty="0">
                <a:latin typeface="Times New Roman" panose="02020603050405020304"/>
                <a:cs typeface="Times New Roman" panose="02020603050405020304"/>
              </a:rPr>
              <a:t>T </a:t>
            </a:r>
            <a:r>
              <a:rPr sz="2800" b="1" dirty="0">
                <a:solidFill>
                  <a:srgbClr val="0000FF"/>
                </a:solidFill>
                <a:latin typeface="Times New Roman" panose="02020603050405020304"/>
                <a:cs typeface="Times New Roman" panose="02020603050405020304"/>
              </a:rPr>
              <a:t>.</a:t>
            </a:r>
            <a:r>
              <a:rPr sz="2800" b="1" spc="-360"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type</a:t>
            </a:r>
            <a:endParaRPr sz="2400">
              <a:latin typeface="Times New Roman" panose="02020603050405020304"/>
              <a:cs typeface="Times New Roman" panose="02020603050405020304"/>
            </a:endParaRPr>
          </a:p>
        </p:txBody>
      </p:sp>
      <p:sp>
        <p:nvSpPr>
          <p:cNvPr id="27" name="object 27"/>
          <p:cNvSpPr txBox="1"/>
          <p:nvPr/>
        </p:nvSpPr>
        <p:spPr>
          <a:xfrm>
            <a:off x="7324092" y="2231643"/>
            <a:ext cx="968375" cy="452120"/>
          </a:xfrm>
          <a:prstGeom prst="rect">
            <a:avLst/>
          </a:prstGeom>
        </p:spPr>
        <p:txBody>
          <a:bodyPr vert="horz" wrap="square" lIns="0" tIns="12700" rIns="0" bIns="0" rtlCol="0">
            <a:spAutoFit/>
          </a:bodyPr>
          <a:lstStyle/>
          <a:p>
            <a:pPr marL="12700">
              <a:lnSpc>
                <a:spcPct val="100000"/>
              </a:lnSpc>
              <a:spcBef>
                <a:spcPts val="100"/>
              </a:spcBef>
            </a:pPr>
            <a:r>
              <a:rPr sz="3600" b="1" spc="7" baseline="-5000" dirty="0">
                <a:latin typeface="Times New Roman" panose="02020603050405020304"/>
                <a:cs typeface="Times New Roman" panose="02020603050405020304"/>
              </a:rPr>
              <a:t>L</a:t>
            </a:r>
            <a:r>
              <a:rPr sz="2800" b="1" spc="5" dirty="0">
                <a:solidFill>
                  <a:srgbClr val="0000FF"/>
                </a:solidFill>
                <a:latin typeface="Times New Roman" panose="02020603050405020304"/>
                <a:cs typeface="Times New Roman" panose="02020603050405020304"/>
              </a:rPr>
              <a:t>.</a:t>
            </a:r>
            <a:r>
              <a:rPr sz="2800" b="1" spc="-85"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type</a:t>
            </a:r>
            <a:endParaRPr sz="2400">
              <a:latin typeface="Times New Roman" panose="02020603050405020304"/>
              <a:cs typeface="Times New Roman" panose="02020603050405020304"/>
            </a:endParaRPr>
          </a:p>
        </p:txBody>
      </p:sp>
      <p:sp>
        <p:nvSpPr>
          <p:cNvPr id="28" name="object 28"/>
          <p:cNvSpPr txBox="1"/>
          <p:nvPr/>
        </p:nvSpPr>
        <p:spPr>
          <a:xfrm>
            <a:off x="459740" y="787768"/>
            <a:ext cx="7869555" cy="884555"/>
          </a:xfrm>
          <a:prstGeom prst="rect">
            <a:avLst/>
          </a:prstGeom>
        </p:spPr>
        <p:txBody>
          <a:bodyPr vert="horz" wrap="square" lIns="0" tIns="12065" rIns="0" bIns="0" rtlCol="0">
            <a:spAutoFit/>
          </a:bodyPr>
          <a:lstStyle/>
          <a:p>
            <a:pPr marL="355600" indent="-342900">
              <a:lnSpc>
                <a:spcPts val="2635"/>
              </a:lnSpc>
              <a:spcBef>
                <a:spcPts val="9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改写文法，使类型作为标识符表的最后一个元素</a:t>
            </a:r>
            <a:endParaRPr sz="4125" baseline="1000">
              <a:latin typeface="黑体" panose="02010609060101010101" charset="-122"/>
              <a:cs typeface="黑体" panose="02010609060101010101" charset="-122"/>
            </a:endParaRPr>
          </a:p>
          <a:p>
            <a:pPr marR="1644015" algn="r">
              <a:lnSpc>
                <a:spcPts val="4135"/>
              </a:lnSpc>
            </a:pPr>
            <a:r>
              <a:rPr sz="2400" b="1" dirty="0">
                <a:latin typeface="Times New Roman" panose="02020603050405020304"/>
                <a:cs typeface="Times New Roman" panose="02020603050405020304"/>
              </a:rPr>
              <a:t>D</a:t>
            </a:r>
            <a:r>
              <a:rPr sz="2400" b="1" spc="-100" dirty="0">
                <a:latin typeface="Times New Roman" panose="02020603050405020304"/>
                <a:cs typeface="Times New Roman" panose="02020603050405020304"/>
              </a:rPr>
              <a:t> </a:t>
            </a:r>
            <a:r>
              <a:rPr sz="6000" b="1" baseline="-3000" dirty="0">
                <a:solidFill>
                  <a:srgbClr val="FF0000"/>
                </a:solidFill>
                <a:latin typeface="Times New Roman" panose="02020603050405020304"/>
                <a:cs typeface="Times New Roman" panose="02020603050405020304"/>
              </a:rPr>
              <a:t>.</a:t>
            </a:r>
            <a:endParaRPr sz="6000" baseline="-3000">
              <a:latin typeface="Times New Roman" panose="02020603050405020304"/>
              <a:cs typeface="Times New Roman" panose="02020603050405020304"/>
            </a:endParaRPr>
          </a:p>
        </p:txBody>
      </p:sp>
      <p:sp>
        <p:nvSpPr>
          <p:cNvPr id="29" name="object 29"/>
          <p:cNvSpPr txBox="1"/>
          <p:nvPr/>
        </p:nvSpPr>
        <p:spPr>
          <a:xfrm>
            <a:off x="6725604" y="1469643"/>
            <a:ext cx="1336040" cy="635000"/>
          </a:xfrm>
          <a:prstGeom prst="rect">
            <a:avLst/>
          </a:prstGeom>
        </p:spPr>
        <p:txBody>
          <a:bodyPr vert="horz" wrap="square" lIns="0" tIns="12700" rIns="0" bIns="0" rtlCol="0">
            <a:spAutoFit/>
          </a:bodyPr>
          <a:lstStyle/>
          <a:p>
            <a:pPr marL="12700">
              <a:lnSpc>
                <a:spcPct val="100000"/>
              </a:lnSpc>
              <a:spcBef>
                <a:spcPts val="100"/>
              </a:spcBef>
              <a:tabLst>
                <a:tab pos="1195705" algn="l"/>
              </a:tabLst>
            </a:pPr>
            <a:r>
              <a:rPr sz="3600" b="1" spc="225" baseline="-5000" dirty="0">
                <a:latin typeface="Times New Roman" panose="02020603050405020304"/>
                <a:cs typeface="Times New Roman" panose="02020603050405020304"/>
              </a:rPr>
              <a:t>L</a:t>
            </a:r>
            <a:r>
              <a:rPr sz="2800" b="1" dirty="0">
                <a:solidFill>
                  <a:srgbClr val="0000FF"/>
                </a:solidFill>
                <a:latin typeface="Times New Roman" panose="02020603050405020304"/>
                <a:cs typeface="Times New Roman" panose="02020603050405020304"/>
              </a:rPr>
              <a:t>. </a:t>
            </a:r>
            <a:r>
              <a:rPr sz="2400" b="1" dirty="0">
                <a:solidFill>
                  <a:srgbClr val="0000FF"/>
                </a:solidFill>
                <a:latin typeface="Times New Roman" panose="02020603050405020304"/>
                <a:cs typeface="Times New Roman" panose="02020603050405020304"/>
              </a:rPr>
              <a:t>type	</a:t>
            </a:r>
            <a:r>
              <a:rPr sz="4000" b="1" dirty="0">
                <a:solidFill>
                  <a:srgbClr val="FF0000"/>
                </a:solidFill>
                <a:latin typeface="Times New Roman" panose="02020603050405020304"/>
                <a:cs typeface="Times New Roman" panose="02020603050405020304"/>
              </a:rPr>
              <a:t>.</a:t>
            </a:r>
            <a:endParaRPr sz="4000">
              <a:latin typeface="Times New Roman" panose="02020603050405020304"/>
              <a:cs typeface="Times New Roman" panose="02020603050405020304"/>
            </a:endParaRPr>
          </a:p>
        </p:txBody>
      </p:sp>
      <p:sp>
        <p:nvSpPr>
          <p:cNvPr id="30" name="object 30"/>
          <p:cNvSpPr/>
          <p:nvPr/>
        </p:nvSpPr>
        <p:spPr>
          <a:xfrm>
            <a:off x="8267701" y="3200400"/>
            <a:ext cx="76200" cy="457200"/>
          </a:xfrm>
          <a:custGeom>
            <a:avLst/>
            <a:gdLst/>
            <a:ahLst/>
            <a:cxnLst/>
            <a:rect l="l" t="t" r="r" b="b"/>
            <a:pathLst>
              <a:path w="76200" h="457200">
                <a:moveTo>
                  <a:pt x="42862" y="63500"/>
                </a:moveTo>
                <a:lnTo>
                  <a:pt x="33337" y="63500"/>
                </a:lnTo>
                <a:lnTo>
                  <a:pt x="33336" y="457200"/>
                </a:lnTo>
                <a:lnTo>
                  <a:pt x="42861" y="457200"/>
                </a:lnTo>
                <a:lnTo>
                  <a:pt x="42862" y="63500"/>
                </a:lnTo>
                <a:close/>
              </a:path>
              <a:path w="76200" h="457200">
                <a:moveTo>
                  <a:pt x="38100" y="0"/>
                </a:moveTo>
                <a:lnTo>
                  <a:pt x="0" y="76200"/>
                </a:lnTo>
                <a:lnTo>
                  <a:pt x="33337" y="76200"/>
                </a:lnTo>
                <a:lnTo>
                  <a:pt x="33337" y="63500"/>
                </a:lnTo>
                <a:lnTo>
                  <a:pt x="69850" y="63500"/>
                </a:lnTo>
                <a:lnTo>
                  <a:pt x="38100" y="0"/>
                </a:lnTo>
                <a:close/>
              </a:path>
              <a:path w="76200" h="457200">
                <a:moveTo>
                  <a:pt x="69850" y="63500"/>
                </a:moveTo>
                <a:lnTo>
                  <a:pt x="42862" y="63500"/>
                </a:lnTo>
                <a:lnTo>
                  <a:pt x="42862" y="76200"/>
                </a:lnTo>
                <a:lnTo>
                  <a:pt x="76200" y="76200"/>
                </a:lnTo>
                <a:lnTo>
                  <a:pt x="69850" y="63500"/>
                </a:lnTo>
                <a:close/>
              </a:path>
            </a:pathLst>
          </a:custGeom>
          <a:solidFill>
            <a:srgbClr val="0000FF"/>
          </a:solidFill>
        </p:spPr>
        <p:txBody>
          <a:bodyPr wrap="square" lIns="0" tIns="0" rIns="0" bIns="0" rtlCol="0"/>
          <a:lstStyle/>
          <a:p/>
        </p:txBody>
      </p:sp>
      <p:sp>
        <p:nvSpPr>
          <p:cNvPr id="31" name="object 31"/>
          <p:cNvSpPr/>
          <p:nvPr/>
        </p:nvSpPr>
        <p:spPr>
          <a:xfrm>
            <a:off x="7696200" y="2667000"/>
            <a:ext cx="612140" cy="309245"/>
          </a:xfrm>
          <a:custGeom>
            <a:avLst/>
            <a:gdLst/>
            <a:ahLst/>
            <a:cxnLst/>
            <a:rect l="l" t="t" r="r" b="b"/>
            <a:pathLst>
              <a:path w="612140" h="309244">
                <a:moveTo>
                  <a:pt x="70285" y="29818"/>
                </a:moveTo>
                <a:lnTo>
                  <a:pt x="66025" y="38337"/>
                </a:lnTo>
                <a:lnTo>
                  <a:pt x="607470" y="309059"/>
                </a:lnTo>
                <a:lnTo>
                  <a:pt x="611729" y="300540"/>
                </a:lnTo>
                <a:lnTo>
                  <a:pt x="70285" y="29818"/>
                </a:lnTo>
                <a:close/>
              </a:path>
              <a:path w="612140" h="309244">
                <a:moveTo>
                  <a:pt x="85194" y="0"/>
                </a:moveTo>
                <a:lnTo>
                  <a:pt x="0" y="0"/>
                </a:lnTo>
                <a:lnTo>
                  <a:pt x="51116" y="68155"/>
                </a:lnTo>
                <a:lnTo>
                  <a:pt x="66025" y="38337"/>
                </a:lnTo>
                <a:lnTo>
                  <a:pt x="54667" y="32658"/>
                </a:lnTo>
                <a:lnTo>
                  <a:pt x="58926" y="24138"/>
                </a:lnTo>
                <a:lnTo>
                  <a:pt x="73124" y="24138"/>
                </a:lnTo>
                <a:lnTo>
                  <a:pt x="85194" y="0"/>
                </a:lnTo>
                <a:close/>
              </a:path>
              <a:path w="612140" h="309244">
                <a:moveTo>
                  <a:pt x="58926" y="24138"/>
                </a:moveTo>
                <a:lnTo>
                  <a:pt x="54667" y="32658"/>
                </a:lnTo>
                <a:lnTo>
                  <a:pt x="66025" y="38337"/>
                </a:lnTo>
                <a:lnTo>
                  <a:pt x="70285" y="29818"/>
                </a:lnTo>
                <a:lnTo>
                  <a:pt x="58926" y="24138"/>
                </a:lnTo>
                <a:close/>
              </a:path>
              <a:path w="612140" h="309244">
                <a:moveTo>
                  <a:pt x="73124" y="24138"/>
                </a:moveTo>
                <a:lnTo>
                  <a:pt x="58926" y="24138"/>
                </a:lnTo>
                <a:lnTo>
                  <a:pt x="70285" y="29818"/>
                </a:lnTo>
                <a:lnTo>
                  <a:pt x="73124" y="24138"/>
                </a:lnTo>
                <a:close/>
              </a:path>
            </a:pathLst>
          </a:custGeom>
          <a:solidFill>
            <a:srgbClr val="0000FF"/>
          </a:solidFill>
        </p:spPr>
        <p:txBody>
          <a:bodyPr wrap="square" lIns="0" tIns="0" rIns="0" bIns="0" rtlCol="0"/>
          <a:lstStyle/>
          <a:p/>
        </p:txBody>
      </p:sp>
      <p:sp>
        <p:nvSpPr>
          <p:cNvPr id="32" name="object 32"/>
          <p:cNvSpPr/>
          <p:nvPr/>
        </p:nvSpPr>
        <p:spPr>
          <a:xfrm>
            <a:off x="7086600" y="2057400"/>
            <a:ext cx="460375" cy="309245"/>
          </a:xfrm>
          <a:custGeom>
            <a:avLst/>
            <a:gdLst/>
            <a:ahLst/>
            <a:cxnLst/>
            <a:rect l="l" t="t" r="r" b="b"/>
            <a:pathLst>
              <a:path w="460375" h="309244">
                <a:moveTo>
                  <a:pt x="66043" y="38305"/>
                </a:moveTo>
                <a:lnTo>
                  <a:pt x="60760" y="46230"/>
                </a:lnTo>
                <a:lnTo>
                  <a:pt x="454558" y="308762"/>
                </a:lnTo>
                <a:lnTo>
                  <a:pt x="459841" y="300837"/>
                </a:lnTo>
                <a:lnTo>
                  <a:pt x="66043" y="38305"/>
                </a:lnTo>
                <a:close/>
              </a:path>
              <a:path w="460375" h="309244">
                <a:moveTo>
                  <a:pt x="0" y="0"/>
                </a:moveTo>
                <a:lnTo>
                  <a:pt x="42268" y="73968"/>
                </a:lnTo>
                <a:lnTo>
                  <a:pt x="60760" y="46230"/>
                </a:lnTo>
                <a:lnTo>
                  <a:pt x="50192" y="39185"/>
                </a:lnTo>
                <a:lnTo>
                  <a:pt x="55476" y="31261"/>
                </a:lnTo>
                <a:lnTo>
                  <a:pt x="70739" y="31261"/>
                </a:lnTo>
                <a:lnTo>
                  <a:pt x="84536" y="10566"/>
                </a:lnTo>
                <a:lnTo>
                  <a:pt x="0" y="0"/>
                </a:lnTo>
                <a:close/>
              </a:path>
              <a:path w="460375" h="309244">
                <a:moveTo>
                  <a:pt x="55476" y="31261"/>
                </a:moveTo>
                <a:lnTo>
                  <a:pt x="50192" y="39185"/>
                </a:lnTo>
                <a:lnTo>
                  <a:pt x="60760" y="46230"/>
                </a:lnTo>
                <a:lnTo>
                  <a:pt x="66043" y="38305"/>
                </a:lnTo>
                <a:lnTo>
                  <a:pt x="55476" y="31261"/>
                </a:lnTo>
                <a:close/>
              </a:path>
              <a:path w="460375" h="309244">
                <a:moveTo>
                  <a:pt x="70739" y="31261"/>
                </a:moveTo>
                <a:lnTo>
                  <a:pt x="55476" y="31261"/>
                </a:lnTo>
                <a:lnTo>
                  <a:pt x="66043" y="38305"/>
                </a:lnTo>
                <a:lnTo>
                  <a:pt x="70739" y="31261"/>
                </a:lnTo>
                <a:close/>
              </a:path>
            </a:pathLst>
          </a:custGeom>
          <a:solidFill>
            <a:srgbClr val="0000FF"/>
          </a:solidFill>
        </p:spPr>
        <p:txBody>
          <a:bodyPr wrap="square" lIns="0" tIns="0" rIns="0" bIns="0" rtlCol="0"/>
          <a:lstStyle/>
          <a:p/>
        </p:txBody>
      </p:sp>
      <p:sp>
        <p:nvSpPr>
          <p:cNvPr id="33" name="object 33"/>
          <p:cNvSpPr/>
          <p:nvPr/>
        </p:nvSpPr>
        <p:spPr>
          <a:xfrm>
            <a:off x="7616281" y="2057400"/>
            <a:ext cx="308610" cy="384175"/>
          </a:xfrm>
          <a:custGeom>
            <a:avLst/>
            <a:gdLst/>
            <a:ahLst/>
            <a:cxnLst/>
            <a:rect l="l" t="t" r="r" b="b"/>
            <a:pathLst>
              <a:path w="308609" h="384175">
                <a:moveTo>
                  <a:pt x="257197" y="56527"/>
                </a:moveTo>
                <a:lnTo>
                  <a:pt x="0" y="378024"/>
                </a:lnTo>
                <a:lnTo>
                  <a:pt x="7437" y="383975"/>
                </a:lnTo>
                <a:lnTo>
                  <a:pt x="264635" y="62477"/>
                </a:lnTo>
                <a:lnTo>
                  <a:pt x="257197" y="56527"/>
                </a:lnTo>
                <a:close/>
              </a:path>
              <a:path w="308609" h="384175">
                <a:moveTo>
                  <a:pt x="298530" y="46610"/>
                </a:moveTo>
                <a:lnTo>
                  <a:pt x="265131" y="46610"/>
                </a:lnTo>
                <a:lnTo>
                  <a:pt x="272568" y="52560"/>
                </a:lnTo>
                <a:lnTo>
                  <a:pt x="264635" y="62477"/>
                </a:lnTo>
                <a:lnTo>
                  <a:pt x="290667" y="83303"/>
                </a:lnTo>
                <a:lnTo>
                  <a:pt x="298530" y="46610"/>
                </a:lnTo>
                <a:close/>
              </a:path>
              <a:path w="308609" h="384175">
                <a:moveTo>
                  <a:pt x="265131" y="46610"/>
                </a:moveTo>
                <a:lnTo>
                  <a:pt x="257197" y="56527"/>
                </a:lnTo>
                <a:lnTo>
                  <a:pt x="264635" y="62477"/>
                </a:lnTo>
                <a:lnTo>
                  <a:pt x="272568" y="52560"/>
                </a:lnTo>
                <a:lnTo>
                  <a:pt x="265131" y="46610"/>
                </a:lnTo>
                <a:close/>
              </a:path>
              <a:path w="308609" h="384175">
                <a:moveTo>
                  <a:pt x="308518" y="0"/>
                </a:moveTo>
                <a:lnTo>
                  <a:pt x="231165" y="35700"/>
                </a:lnTo>
                <a:lnTo>
                  <a:pt x="257197" y="56527"/>
                </a:lnTo>
                <a:lnTo>
                  <a:pt x="265131" y="46610"/>
                </a:lnTo>
                <a:lnTo>
                  <a:pt x="298530" y="46610"/>
                </a:lnTo>
                <a:lnTo>
                  <a:pt x="308518" y="0"/>
                </a:lnTo>
                <a:close/>
              </a:path>
            </a:pathLst>
          </a:custGeom>
          <a:solidFill>
            <a:srgbClr val="FF0000"/>
          </a:solidFill>
        </p:spPr>
        <p:txBody>
          <a:bodyPr wrap="square" lIns="0" tIns="0" rIns="0" bIns="0" rtlCol="0"/>
          <a:lstStyle/>
          <a:p/>
        </p:txBody>
      </p:sp>
      <p:sp>
        <p:nvSpPr>
          <p:cNvPr id="34" name="object 34"/>
          <p:cNvSpPr/>
          <p:nvPr/>
        </p:nvSpPr>
        <p:spPr>
          <a:xfrm>
            <a:off x="6931799" y="2057400"/>
            <a:ext cx="916940" cy="537845"/>
          </a:xfrm>
          <a:custGeom>
            <a:avLst/>
            <a:gdLst/>
            <a:ahLst/>
            <a:cxnLst/>
            <a:rect l="l" t="t" r="r" b="b"/>
            <a:pathLst>
              <a:path w="916940" h="537844">
                <a:moveTo>
                  <a:pt x="848579" y="34280"/>
                </a:moveTo>
                <a:lnTo>
                  <a:pt x="0" y="529286"/>
                </a:lnTo>
                <a:lnTo>
                  <a:pt x="4799" y="537513"/>
                </a:lnTo>
                <a:lnTo>
                  <a:pt x="853379" y="42508"/>
                </a:lnTo>
                <a:lnTo>
                  <a:pt x="848579" y="34280"/>
                </a:lnTo>
                <a:close/>
              </a:path>
              <a:path w="916940" h="537844">
                <a:moveTo>
                  <a:pt x="898569" y="27881"/>
                </a:moveTo>
                <a:lnTo>
                  <a:pt x="859549" y="27881"/>
                </a:lnTo>
                <a:lnTo>
                  <a:pt x="864349" y="36109"/>
                </a:lnTo>
                <a:lnTo>
                  <a:pt x="853379" y="42508"/>
                </a:lnTo>
                <a:lnTo>
                  <a:pt x="870177" y="71305"/>
                </a:lnTo>
                <a:lnTo>
                  <a:pt x="898569" y="27881"/>
                </a:lnTo>
                <a:close/>
              </a:path>
              <a:path w="916940" h="537844">
                <a:moveTo>
                  <a:pt x="859549" y="27881"/>
                </a:moveTo>
                <a:lnTo>
                  <a:pt x="848579" y="34280"/>
                </a:lnTo>
                <a:lnTo>
                  <a:pt x="853379" y="42508"/>
                </a:lnTo>
                <a:lnTo>
                  <a:pt x="864349" y="36109"/>
                </a:lnTo>
                <a:lnTo>
                  <a:pt x="859549" y="27881"/>
                </a:lnTo>
                <a:close/>
              </a:path>
              <a:path w="916940" h="537844">
                <a:moveTo>
                  <a:pt x="916800" y="0"/>
                </a:moveTo>
                <a:lnTo>
                  <a:pt x="831782" y="5485"/>
                </a:lnTo>
                <a:lnTo>
                  <a:pt x="848579" y="34280"/>
                </a:lnTo>
                <a:lnTo>
                  <a:pt x="859549" y="27881"/>
                </a:lnTo>
                <a:lnTo>
                  <a:pt x="898569" y="27881"/>
                </a:lnTo>
                <a:lnTo>
                  <a:pt x="916800" y="0"/>
                </a:lnTo>
                <a:close/>
              </a:path>
            </a:pathLst>
          </a:custGeom>
          <a:solidFill>
            <a:srgbClr val="FF0000"/>
          </a:solidFill>
        </p:spPr>
        <p:txBody>
          <a:bodyPr wrap="square" lIns="0" tIns="0" rIns="0" bIns="0" rtlCol="0"/>
          <a:lstStyle/>
          <a:p/>
        </p:txBody>
      </p:sp>
      <p:sp>
        <p:nvSpPr>
          <p:cNvPr id="35" name="object 35"/>
          <p:cNvSpPr/>
          <p:nvPr/>
        </p:nvSpPr>
        <p:spPr>
          <a:xfrm>
            <a:off x="6629400" y="1600200"/>
            <a:ext cx="383540" cy="233045"/>
          </a:xfrm>
          <a:custGeom>
            <a:avLst/>
            <a:gdLst/>
            <a:ahLst/>
            <a:cxnLst/>
            <a:rect l="l" t="t" r="r" b="b"/>
            <a:pathLst>
              <a:path w="383540" h="233044">
                <a:moveTo>
                  <a:pt x="67791" y="35120"/>
                </a:moveTo>
                <a:lnTo>
                  <a:pt x="62890" y="43288"/>
                </a:lnTo>
                <a:lnTo>
                  <a:pt x="378550" y="232684"/>
                </a:lnTo>
                <a:lnTo>
                  <a:pt x="383449" y="224515"/>
                </a:lnTo>
                <a:lnTo>
                  <a:pt x="67791" y="35120"/>
                </a:lnTo>
                <a:close/>
              </a:path>
              <a:path w="383540" h="233044">
                <a:moveTo>
                  <a:pt x="0" y="0"/>
                </a:moveTo>
                <a:lnTo>
                  <a:pt x="45739" y="71874"/>
                </a:lnTo>
                <a:lnTo>
                  <a:pt x="62890" y="43288"/>
                </a:lnTo>
                <a:lnTo>
                  <a:pt x="52000" y="36753"/>
                </a:lnTo>
                <a:lnTo>
                  <a:pt x="56901" y="28586"/>
                </a:lnTo>
                <a:lnTo>
                  <a:pt x="71711" y="28586"/>
                </a:lnTo>
                <a:lnTo>
                  <a:pt x="84942" y="6534"/>
                </a:lnTo>
                <a:lnTo>
                  <a:pt x="0" y="0"/>
                </a:lnTo>
                <a:close/>
              </a:path>
              <a:path w="383540" h="233044">
                <a:moveTo>
                  <a:pt x="56901" y="28586"/>
                </a:moveTo>
                <a:lnTo>
                  <a:pt x="52000" y="36753"/>
                </a:lnTo>
                <a:lnTo>
                  <a:pt x="62890" y="43288"/>
                </a:lnTo>
                <a:lnTo>
                  <a:pt x="67791" y="35120"/>
                </a:lnTo>
                <a:lnTo>
                  <a:pt x="56901" y="28586"/>
                </a:lnTo>
                <a:close/>
              </a:path>
              <a:path w="383540" h="233044">
                <a:moveTo>
                  <a:pt x="71711" y="28586"/>
                </a:moveTo>
                <a:lnTo>
                  <a:pt x="56901" y="28586"/>
                </a:lnTo>
                <a:lnTo>
                  <a:pt x="67791" y="35120"/>
                </a:lnTo>
                <a:lnTo>
                  <a:pt x="71711" y="28586"/>
                </a:lnTo>
                <a:close/>
              </a:path>
            </a:pathLst>
          </a:custGeom>
          <a:solidFill>
            <a:srgbClr val="FF0000"/>
          </a:solidFill>
        </p:spPr>
        <p:txBody>
          <a:bodyPr wrap="square" lIns="0" tIns="0" rIns="0" bIns="0" rtlCol="0"/>
          <a:lstStyle/>
          <a:p/>
        </p:txBody>
      </p:sp>
      <p:sp>
        <p:nvSpPr>
          <p:cNvPr id="36" name="object 36"/>
          <p:cNvSpPr/>
          <p:nvPr/>
        </p:nvSpPr>
        <p:spPr>
          <a:xfrm>
            <a:off x="6092950" y="1600200"/>
            <a:ext cx="460375" cy="384810"/>
          </a:xfrm>
          <a:custGeom>
            <a:avLst/>
            <a:gdLst/>
            <a:ahLst/>
            <a:cxnLst/>
            <a:rect l="l" t="t" r="r" b="b"/>
            <a:pathLst>
              <a:path w="460375" h="384810">
                <a:moveTo>
                  <a:pt x="398661" y="45123"/>
                </a:moveTo>
                <a:lnTo>
                  <a:pt x="0" y="377341"/>
                </a:lnTo>
                <a:lnTo>
                  <a:pt x="6098" y="384658"/>
                </a:lnTo>
                <a:lnTo>
                  <a:pt x="404759" y="52441"/>
                </a:lnTo>
                <a:lnTo>
                  <a:pt x="398661" y="45123"/>
                </a:lnTo>
                <a:close/>
              </a:path>
              <a:path w="460375" h="384810">
                <a:moveTo>
                  <a:pt x="444064" y="36992"/>
                </a:moveTo>
                <a:lnTo>
                  <a:pt x="408418" y="36992"/>
                </a:lnTo>
                <a:lnTo>
                  <a:pt x="414516" y="44310"/>
                </a:lnTo>
                <a:lnTo>
                  <a:pt x="404759" y="52441"/>
                </a:lnTo>
                <a:lnTo>
                  <a:pt x="426101" y="78051"/>
                </a:lnTo>
                <a:lnTo>
                  <a:pt x="444064" y="36992"/>
                </a:lnTo>
                <a:close/>
              </a:path>
              <a:path w="460375" h="384810">
                <a:moveTo>
                  <a:pt x="408418" y="36992"/>
                </a:moveTo>
                <a:lnTo>
                  <a:pt x="398661" y="45123"/>
                </a:lnTo>
                <a:lnTo>
                  <a:pt x="404759" y="52441"/>
                </a:lnTo>
                <a:lnTo>
                  <a:pt x="414516" y="44310"/>
                </a:lnTo>
                <a:lnTo>
                  <a:pt x="408418" y="36992"/>
                </a:lnTo>
                <a:close/>
              </a:path>
              <a:path w="460375" h="384810">
                <a:moveTo>
                  <a:pt x="460249" y="0"/>
                </a:moveTo>
                <a:lnTo>
                  <a:pt x="377319" y="19512"/>
                </a:lnTo>
                <a:lnTo>
                  <a:pt x="398661" y="45123"/>
                </a:lnTo>
                <a:lnTo>
                  <a:pt x="408418" y="36992"/>
                </a:lnTo>
                <a:lnTo>
                  <a:pt x="444064" y="36992"/>
                </a:lnTo>
                <a:lnTo>
                  <a:pt x="460249" y="0"/>
                </a:lnTo>
                <a:close/>
              </a:path>
            </a:pathLst>
          </a:custGeom>
          <a:solidFill>
            <a:srgbClr val="FF0000"/>
          </a:solidFill>
        </p:spPr>
        <p:txBody>
          <a:bodyPr wrap="square" lIns="0" tIns="0" rIns="0" bIns="0" rtlCol="0"/>
          <a:lstStyle/>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6653530" cy="623570"/>
          </a:xfrm>
          <a:prstGeom prst="rect">
            <a:avLst/>
          </a:prstGeom>
        </p:spPr>
        <p:txBody>
          <a:bodyPr vert="horz" wrap="square" lIns="0" tIns="15240" rIns="0" bIns="0" rtlCol="0">
            <a:spAutoFit/>
          </a:bodyPr>
          <a:lstStyle/>
          <a:p>
            <a:pPr marL="12700">
              <a:lnSpc>
                <a:spcPct val="100000"/>
              </a:lnSpc>
              <a:spcBef>
                <a:spcPts val="120"/>
              </a:spcBef>
            </a:pPr>
            <a:r>
              <a:rPr sz="3900" spc="40" dirty="0"/>
              <a:t>5.5</a:t>
            </a:r>
            <a:r>
              <a:rPr sz="3900" spc="15" dirty="0"/>
              <a:t> </a:t>
            </a:r>
            <a:r>
              <a:rPr sz="3900" spc="90" dirty="0"/>
              <a:t>通用的语法制导翻译方法</a:t>
            </a:r>
            <a:endParaRPr sz="3900"/>
          </a:p>
        </p:txBody>
      </p:sp>
      <p:sp>
        <p:nvSpPr>
          <p:cNvPr id="5" name="object 5"/>
          <p:cNvSpPr txBox="1"/>
          <p:nvPr/>
        </p:nvSpPr>
        <p:spPr>
          <a:xfrm>
            <a:off x="307340" y="1258196"/>
            <a:ext cx="5883275" cy="384175"/>
          </a:xfrm>
          <a:prstGeom prst="rect">
            <a:avLst/>
          </a:prstGeom>
        </p:spPr>
        <p:txBody>
          <a:bodyPr vert="horz" wrap="square" lIns="0" tIns="12700" rIns="0" bIns="0" rtlCol="0">
            <a:spAutoFit/>
          </a:bodyPr>
          <a:lstStyle/>
          <a:p>
            <a:pPr marL="355600" indent="-342900">
              <a:lnSpc>
                <a:spcPct val="100000"/>
              </a:lnSpc>
              <a:spcBef>
                <a:spcPts val="10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按照一般的语法制导翻译步骤完成翻译。</a:t>
            </a:r>
            <a:endParaRPr sz="3525" baseline="1000">
              <a:latin typeface="黑体" panose="02010609060101010101" charset="-122"/>
              <a:cs typeface="黑体" panose="02010609060101010101" charset="-122"/>
            </a:endParaRPr>
          </a:p>
        </p:txBody>
      </p:sp>
      <p:sp>
        <p:nvSpPr>
          <p:cNvPr id="6" name="object 6"/>
          <p:cNvSpPr txBox="1"/>
          <p:nvPr/>
        </p:nvSpPr>
        <p:spPr>
          <a:xfrm>
            <a:off x="307340" y="3890592"/>
            <a:ext cx="8334375" cy="2432685"/>
          </a:xfrm>
          <a:prstGeom prst="rect">
            <a:avLst/>
          </a:prstGeom>
        </p:spPr>
        <p:txBody>
          <a:bodyPr vert="horz" wrap="square" lIns="0" tIns="59690" rIns="0" bIns="0" rtlCol="0">
            <a:spAutoFit/>
          </a:bodyPr>
          <a:lstStyle/>
          <a:p>
            <a:pPr marL="355600" indent="-342900" algn="just">
              <a:lnSpc>
                <a:spcPct val="100000"/>
              </a:lnSpc>
              <a:spcBef>
                <a:spcPts val="470"/>
              </a:spcBef>
              <a:buClr>
                <a:srgbClr val="0000FF"/>
              </a:buClr>
              <a:buSzPct val="72000"/>
              <a:buFont typeface="Arial" panose="020B0604020202020204"/>
              <a:buChar char="■"/>
              <a:tabLst>
                <a:tab pos="355600" algn="l"/>
              </a:tabLst>
            </a:pPr>
            <a:r>
              <a:rPr sz="3525" b="1" spc="75" baseline="1000" dirty="0">
                <a:latin typeface="黑体" panose="02010609060101010101" charset="-122"/>
                <a:cs typeface="黑体" panose="02010609060101010101" charset="-122"/>
              </a:rPr>
              <a:t>根据语法制导定义，为每个非终结符号构造一个翻译函数</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355600" marR="5080" indent="-342900" algn="just">
              <a:lnSpc>
                <a:spcPct val="111000"/>
              </a:lnSpc>
              <a:spcBef>
                <a:spcPts val="50"/>
              </a:spcBef>
              <a:buClr>
                <a:srgbClr val="0000FF"/>
              </a:buClr>
              <a:buSzPct val="72000"/>
              <a:buFont typeface="Arial" panose="020B0604020202020204"/>
              <a:buChar char="■"/>
              <a:tabLst>
                <a:tab pos="355600" algn="l"/>
              </a:tabLst>
            </a:pPr>
            <a:r>
              <a:rPr sz="3525" b="1" spc="75" baseline="1000" dirty="0">
                <a:latin typeface="黑体" panose="02010609060101010101" charset="-122"/>
                <a:cs typeface="黑体" panose="02010609060101010101" charset="-122"/>
              </a:rPr>
              <a:t>分析树的结点编号作为翻译函数的一个形参，函数根据在该 </a:t>
            </a:r>
            <a:r>
              <a:rPr sz="2350" b="1" spc="50" dirty="0">
                <a:latin typeface="黑体" panose="02010609060101010101" charset="-122"/>
                <a:cs typeface="黑体" panose="02010609060101010101" charset="-122"/>
              </a:rPr>
              <a:t>结点处所用的产生式及其语义规则定义的属性之间的依赖关 </a:t>
            </a:r>
            <a:r>
              <a:rPr sz="2350" b="1" spc="50" dirty="0">
                <a:latin typeface="黑体" panose="02010609060101010101" charset="-122"/>
                <a:cs typeface="黑体" panose="02010609060101010101" charset="-122"/>
              </a:rPr>
              <a:t>系以适当的顺序访问其诸子结点。</a:t>
            </a:r>
            <a:endParaRPr sz="2350">
              <a:latin typeface="黑体" panose="02010609060101010101" charset="-122"/>
              <a:cs typeface="黑体" panose="02010609060101010101" charset="-122"/>
            </a:endParaRPr>
          </a:p>
          <a:p>
            <a:pPr marL="355600" marR="5080" indent="-342900" algn="just">
              <a:lnSpc>
                <a:spcPct val="109000"/>
              </a:lnSpc>
              <a:spcBef>
                <a:spcPts val="155"/>
              </a:spcBef>
              <a:buClr>
                <a:srgbClr val="0000FF"/>
              </a:buClr>
              <a:buSzPct val="72000"/>
              <a:buFont typeface="Arial" panose="020B0604020202020204"/>
              <a:buChar char="■"/>
              <a:tabLst>
                <a:tab pos="355600" algn="l"/>
              </a:tabLst>
            </a:pPr>
            <a:r>
              <a:rPr sz="3525" b="1" spc="75" baseline="1000" dirty="0">
                <a:latin typeface="黑体" panose="02010609060101010101" charset="-122"/>
                <a:cs typeface="黑体" panose="02010609060101010101" charset="-122"/>
              </a:rPr>
              <a:t>在遍历分析树的过程中，调用相应的函数来计算属性值，从 </a:t>
            </a:r>
            <a:r>
              <a:rPr sz="2350" b="1" spc="50" dirty="0">
                <a:latin typeface="黑体" panose="02010609060101010101" charset="-122"/>
                <a:cs typeface="黑体" panose="02010609060101010101" charset="-122"/>
              </a:rPr>
              <a:t>而实现对非</a:t>
            </a:r>
            <a:r>
              <a:rPr sz="2350" b="1" spc="25" dirty="0">
                <a:latin typeface="黑体" panose="02010609060101010101" charset="-122"/>
                <a:cs typeface="黑体" panose="02010609060101010101" charset="-122"/>
              </a:rPr>
              <a:t>L</a:t>
            </a:r>
            <a:r>
              <a:rPr sz="2350" b="1" spc="50" dirty="0">
                <a:latin typeface="黑体" panose="02010609060101010101" charset="-122"/>
                <a:cs typeface="黑体" panose="02010609060101010101" charset="-122"/>
              </a:rPr>
              <a:t>属性定义的翻译。</a:t>
            </a:r>
            <a:endParaRPr sz="2350">
              <a:latin typeface="黑体" panose="02010609060101010101" charset="-122"/>
              <a:cs typeface="黑体" panose="02010609060101010101" charset="-122"/>
            </a:endParaRPr>
          </a:p>
        </p:txBody>
      </p:sp>
      <p:sp>
        <p:nvSpPr>
          <p:cNvPr id="7" name="object 7"/>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86</a:t>
            </a:r>
            <a:endParaRPr sz="1400">
              <a:latin typeface="Times New Roman" panose="02020603050405020304"/>
              <a:cs typeface="Times New Roman" panose="02020603050405020304"/>
            </a:endParaRPr>
          </a:p>
        </p:txBody>
      </p:sp>
      <p:sp>
        <p:nvSpPr>
          <p:cNvPr id="8" name="object 8"/>
          <p:cNvSpPr/>
          <p:nvPr/>
        </p:nvSpPr>
        <p:spPr>
          <a:xfrm>
            <a:off x="1511072" y="1847048"/>
            <a:ext cx="6256491" cy="1724641"/>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307340" y="979066"/>
            <a:ext cx="8428355" cy="5455920"/>
          </a:xfrm>
          <a:prstGeom prst="rect">
            <a:avLst/>
          </a:prstGeom>
        </p:spPr>
        <p:txBody>
          <a:bodyPr vert="horz" wrap="square" lIns="0" tIns="99060" rIns="0" bIns="0" rtlCol="0">
            <a:spAutoFit/>
          </a:bodyPr>
          <a:lstStyle/>
          <a:p>
            <a:pPr marL="12700">
              <a:lnSpc>
                <a:spcPct val="100000"/>
              </a:lnSpc>
              <a:spcBef>
                <a:spcPts val="780"/>
              </a:spcBef>
            </a:pPr>
            <a:r>
              <a:rPr sz="2350" b="1" spc="50" dirty="0">
                <a:latin typeface="黑体" panose="02010609060101010101" charset="-122"/>
                <a:cs typeface="黑体" panose="02010609060101010101" charset="-122"/>
              </a:rPr>
              <a:t>输入：语法制导定义</a:t>
            </a:r>
            <a:endParaRPr sz="2350">
              <a:latin typeface="黑体" panose="02010609060101010101" charset="-122"/>
              <a:cs typeface="黑体" panose="02010609060101010101" charset="-122"/>
            </a:endParaRPr>
          </a:p>
          <a:p>
            <a:pPr marL="12700" marR="5036820">
              <a:lnSpc>
                <a:spcPts val="3500"/>
              </a:lnSpc>
              <a:spcBef>
                <a:spcPts val="235"/>
              </a:spcBef>
            </a:pPr>
            <a:r>
              <a:rPr sz="2350" b="1" spc="45" dirty="0">
                <a:latin typeface="黑体" panose="02010609060101010101" charset="-122"/>
                <a:cs typeface="黑体" panose="02010609060101010101" charset="-122"/>
              </a:rPr>
              <a:t>输出：语法制导翻译程序 </a:t>
            </a:r>
            <a:r>
              <a:rPr sz="2350" b="1" spc="50" dirty="0">
                <a:latin typeface="黑体" panose="02010609060101010101" charset="-122"/>
                <a:cs typeface="黑体" panose="02010609060101010101" charset="-122"/>
              </a:rPr>
              <a:t>方法：</a:t>
            </a:r>
            <a:endParaRPr sz="2350">
              <a:latin typeface="黑体" panose="02010609060101010101" charset="-122"/>
              <a:cs typeface="黑体" panose="02010609060101010101" charset="-122"/>
            </a:endParaRPr>
          </a:p>
          <a:p>
            <a:pPr marL="12700">
              <a:lnSpc>
                <a:spcPct val="100000"/>
              </a:lnSpc>
              <a:spcBef>
                <a:spcPts val="340"/>
              </a:spcBef>
            </a:pPr>
            <a:r>
              <a:rPr sz="3525" b="1" spc="75" baseline="1000" dirty="0">
                <a:latin typeface="黑体" panose="02010609060101010101" charset="-122"/>
                <a:cs typeface="黑体" panose="02010609060101010101" charset="-122"/>
              </a:rPr>
              <a:t>为每一个非终结符号</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建立一个函数，该函数可以是递归的。</a:t>
            </a:r>
            <a:endParaRPr sz="3525" baseline="1000">
              <a:latin typeface="黑体" panose="02010609060101010101" charset="-122"/>
              <a:cs typeface="黑体" panose="02010609060101010101" charset="-122"/>
            </a:endParaRPr>
          </a:p>
          <a:p>
            <a:pPr marL="444500" indent="-431800">
              <a:lnSpc>
                <a:spcPct val="100000"/>
              </a:lnSpc>
              <a:spcBef>
                <a:spcPts val="600"/>
              </a:spcBef>
              <a:buSzPct val="102000"/>
              <a:buFont typeface="Times New Roman" panose="02020603050405020304"/>
              <a:buAutoNum type="arabicParenBoth"/>
              <a:tabLst>
                <a:tab pos="444500" algn="l"/>
              </a:tabLst>
            </a:pPr>
            <a:r>
              <a:rPr sz="3525" b="1" spc="75" baseline="1000" dirty="0">
                <a:latin typeface="黑体" panose="02010609060101010101" charset="-122"/>
                <a:cs typeface="黑体" panose="02010609060101010101" charset="-122"/>
              </a:rPr>
              <a:t>设计函数头：</a:t>
            </a:r>
            <a:endParaRPr sz="3525" baseline="1000">
              <a:latin typeface="黑体" panose="02010609060101010101" charset="-122"/>
              <a:cs typeface="黑体" panose="02010609060101010101" charset="-122"/>
            </a:endParaRPr>
          </a:p>
          <a:p>
            <a:pPr marL="755650" marR="90170" lvl="1" indent="-285750">
              <a:lnSpc>
                <a:spcPct val="101000"/>
              </a:lnSpc>
              <a:spcBef>
                <a:spcPts val="5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分析树结点作为函数的形参，</a:t>
            </a:r>
            <a:r>
              <a:rPr sz="2400" b="1" dirty="0">
                <a:latin typeface="Times New Roman" panose="02020603050405020304"/>
                <a:cs typeface="Times New Roman" panose="02020603050405020304"/>
              </a:rPr>
              <a:t>A</a:t>
            </a:r>
            <a:r>
              <a:rPr sz="3525" b="1" spc="67" baseline="1000" dirty="0">
                <a:latin typeface="黑体" panose="02010609060101010101" charset="-122"/>
                <a:cs typeface="黑体" panose="02010609060101010101" charset="-122"/>
              </a:rPr>
              <a:t>的每一个继承属性对应函 </a:t>
            </a:r>
            <a:r>
              <a:rPr sz="3525" b="1" spc="75" baseline="1000" dirty="0">
                <a:latin typeface="黑体" panose="02010609060101010101" charset="-122"/>
                <a:cs typeface="黑体" panose="02010609060101010101" charset="-122"/>
              </a:rPr>
              <a:t>数的一个形参</a:t>
            </a:r>
            <a:r>
              <a:rPr sz="3525" b="1" spc="37" baseline="1000" dirty="0">
                <a:latin typeface="黑体" panose="02010609060101010101" charset="-122"/>
                <a:cs typeface="黑体" panose="02010609060101010101" charset="-122"/>
              </a:rPr>
              <a:t>，</a:t>
            </a:r>
            <a:r>
              <a:rPr sz="2400" b="1" spc="25"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的综合属性作为函数的返回值。</a:t>
            </a:r>
            <a:endParaRPr sz="3525" baseline="1000">
              <a:latin typeface="黑体" panose="02010609060101010101" charset="-122"/>
              <a:cs typeface="黑体" panose="02010609060101010101" charset="-122"/>
            </a:endParaRPr>
          </a:p>
          <a:p>
            <a:pPr marL="755650" marR="91440" lvl="1" indent="-285750">
              <a:lnSpc>
                <a:spcPts val="2750"/>
              </a:lnSpc>
              <a:spcBef>
                <a:spcPts val="82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为</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产生式中的每个文法符号的每一个属性都声明一个相 </a:t>
            </a:r>
            <a:r>
              <a:rPr sz="2350" b="1" spc="50" dirty="0">
                <a:latin typeface="黑体" panose="02010609060101010101" charset="-122"/>
                <a:cs typeface="黑体" panose="02010609060101010101" charset="-122"/>
              </a:rPr>
              <a:t>应的局部变量。</a:t>
            </a:r>
            <a:endParaRPr sz="2350">
              <a:latin typeface="黑体" panose="02010609060101010101" charset="-122"/>
              <a:cs typeface="黑体" panose="02010609060101010101" charset="-122"/>
            </a:endParaRPr>
          </a:p>
          <a:p>
            <a:pPr marL="444500" indent="-431800">
              <a:lnSpc>
                <a:spcPct val="100000"/>
              </a:lnSpc>
              <a:spcBef>
                <a:spcPts val="590"/>
              </a:spcBef>
              <a:buSzPct val="102000"/>
              <a:buFont typeface="Times New Roman" panose="02020603050405020304"/>
              <a:buAutoNum type="arabicParenBoth"/>
              <a:tabLst>
                <a:tab pos="444500" algn="l"/>
              </a:tabLst>
            </a:pPr>
            <a:r>
              <a:rPr sz="3525" b="1" spc="75" baseline="1000" dirty="0">
                <a:latin typeface="黑体" panose="02010609060101010101" charset="-122"/>
                <a:cs typeface="黑体" panose="02010609060101010101" charset="-122"/>
              </a:rPr>
              <a:t>函数体结构：</a:t>
            </a:r>
            <a:endParaRPr sz="3525" baseline="1000">
              <a:latin typeface="黑体" panose="02010609060101010101" charset="-122"/>
              <a:cs typeface="黑体" panose="02010609060101010101" charset="-122"/>
            </a:endParaRPr>
          </a:p>
          <a:p>
            <a:pPr marL="755650" marR="5080" lvl="1" indent="-285750">
              <a:lnSpc>
                <a:spcPct val="100000"/>
              </a:lnSpc>
              <a:spcBef>
                <a:spcPts val="62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如果非终结符号</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有多个候选式，则</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的函数体首先要根 </a:t>
            </a:r>
            <a:r>
              <a:rPr sz="2350" b="1" spc="45" dirty="0">
                <a:latin typeface="黑体" panose="02010609060101010101" charset="-122"/>
                <a:cs typeface="黑体" panose="02010609060101010101" charset="-122"/>
              </a:rPr>
              <a:t>据当前结点处使用的产生式来确定应执行的分支代码，即  </a:t>
            </a:r>
            <a:r>
              <a:rPr sz="2400" b="1" dirty="0">
                <a:latin typeface="Times New Roman" panose="02020603050405020304"/>
                <a:cs typeface="Times New Roman" panose="02020603050405020304"/>
              </a:rPr>
              <a:t>A</a:t>
            </a:r>
            <a:r>
              <a:rPr sz="3525" b="1" spc="75" baseline="1000" dirty="0">
                <a:latin typeface="黑体" panose="02010609060101010101" charset="-122"/>
                <a:cs typeface="黑体" panose="02010609060101010101" charset="-122"/>
              </a:rPr>
              <a:t>的函数代码可由多个分支组成。</a:t>
            </a:r>
            <a:endParaRPr sz="3525" baseline="1000">
              <a:latin typeface="黑体" panose="02010609060101010101" charset="-122"/>
              <a:cs typeface="黑体" panose="02010609060101010101" charset="-122"/>
            </a:endParaRPr>
          </a:p>
        </p:txBody>
      </p:sp>
      <p:sp>
        <p:nvSpPr>
          <p:cNvPr id="5" name="object 5"/>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87</a:t>
            </a:r>
            <a:endParaRPr sz="1400">
              <a:latin typeface="Times New Roman" panose="02020603050405020304"/>
              <a:cs typeface="Times New Roman" panose="02020603050405020304"/>
            </a:endParaRPr>
          </a:p>
        </p:txBody>
      </p:sp>
      <p:sp>
        <p:nvSpPr>
          <p:cNvPr id="6" name="object 6"/>
          <p:cNvSpPr txBox="1">
            <a:spLocks noGrp="1"/>
          </p:cNvSpPr>
          <p:nvPr>
            <p:ph type="title"/>
          </p:nvPr>
        </p:nvSpPr>
        <p:spPr>
          <a:xfrm>
            <a:off x="150239" y="359862"/>
            <a:ext cx="7887334" cy="443865"/>
          </a:xfrm>
          <a:prstGeom prst="rect">
            <a:avLst/>
          </a:prstGeom>
        </p:spPr>
        <p:txBody>
          <a:bodyPr vert="horz" wrap="square" lIns="0" tIns="12065" rIns="0" bIns="0" rtlCol="0">
            <a:spAutoFit/>
          </a:bodyPr>
          <a:lstStyle/>
          <a:p>
            <a:pPr marL="12700">
              <a:lnSpc>
                <a:spcPct val="100000"/>
              </a:lnSpc>
              <a:spcBef>
                <a:spcPts val="95"/>
              </a:spcBef>
            </a:pPr>
            <a:r>
              <a:rPr sz="2750" spc="45" dirty="0"/>
              <a:t>算法</a:t>
            </a:r>
            <a:r>
              <a:rPr sz="2750" spc="20" dirty="0"/>
              <a:t>5.4 </a:t>
            </a:r>
            <a:r>
              <a:rPr sz="2750" spc="45" dirty="0"/>
              <a:t>根据语法制导定义构造语法制导翻译程序</a:t>
            </a:r>
            <a:endParaRPr sz="275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150239" y="359862"/>
            <a:ext cx="8601075" cy="443865"/>
          </a:xfrm>
          <a:prstGeom prst="rect">
            <a:avLst/>
          </a:prstGeom>
        </p:spPr>
        <p:txBody>
          <a:bodyPr vert="horz" wrap="square" lIns="0" tIns="12065" rIns="0" bIns="0" rtlCol="0">
            <a:spAutoFit/>
          </a:bodyPr>
          <a:lstStyle/>
          <a:p>
            <a:pPr marL="12700">
              <a:lnSpc>
                <a:spcPct val="100000"/>
              </a:lnSpc>
              <a:spcBef>
                <a:spcPts val="95"/>
              </a:spcBef>
            </a:pPr>
            <a:r>
              <a:rPr sz="2750" spc="45" dirty="0"/>
              <a:t>算法</a:t>
            </a:r>
            <a:r>
              <a:rPr sz="2750" spc="20" dirty="0"/>
              <a:t>5.4</a:t>
            </a:r>
            <a:r>
              <a:rPr sz="2750" spc="35" dirty="0"/>
              <a:t> </a:t>
            </a:r>
            <a:r>
              <a:rPr sz="2750" spc="45" dirty="0"/>
              <a:t>根据语法制导定义构造语法制导翻译程序</a:t>
            </a:r>
            <a:r>
              <a:rPr sz="2750" spc="20" dirty="0"/>
              <a:t>(</a:t>
            </a:r>
            <a:r>
              <a:rPr sz="2750" spc="45" dirty="0"/>
              <a:t>续</a:t>
            </a:r>
            <a:r>
              <a:rPr sz="2750" spc="10" dirty="0"/>
              <a:t>)</a:t>
            </a:r>
            <a:endParaRPr sz="2750"/>
          </a:p>
        </p:txBody>
      </p:sp>
      <p:sp>
        <p:nvSpPr>
          <p:cNvPr id="5" name="object 5"/>
          <p:cNvSpPr txBox="1"/>
          <p:nvPr/>
        </p:nvSpPr>
        <p:spPr>
          <a:xfrm>
            <a:off x="281940" y="1048003"/>
            <a:ext cx="8528050" cy="5243830"/>
          </a:xfrm>
          <a:prstGeom prst="rect">
            <a:avLst/>
          </a:prstGeom>
        </p:spPr>
        <p:txBody>
          <a:bodyPr vert="horz" wrap="square" lIns="0" tIns="40005" rIns="0" bIns="0" rtlCol="0">
            <a:spAutoFit/>
          </a:bodyPr>
          <a:lstStyle/>
          <a:p>
            <a:pPr marL="469900" indent="-431800">
              <a:lnSpc>
                <a:spcPct val="100000"/>
              </a:lnSpc>
              <a:spcBef>
                <a:spcPts val="315"/>
              </a:spcBef>
              <a:buSzPct val="102000"/>
              <a:buFont typeface="Times New Roman" panose="02020603050405020304"/>
              <a:buAutoNum type="arabicParenBoth" startAt="3"/>
              <a:tabLst>
                <a:tab pos="469900" algn="l"/>
              </a:tabLst>
            </a:pPr>
            <a:r>
              <a:rPr sz="3525" b="1" spc="75" baseline="1000" dirty="0">
                <a:latin typeface="黑体" panose="02010609060101010101" charset="-122"/>
                <a:cs typeface="黑体" panose="02010609060101010101" charset="-122"/>
              </a:rPr>
              <a:t>设计分支代码：</a:t>
            </a:r>
            <a:endParaRPr sz="3525" baseline="1000">
              <a:latin typeface="黑体" panose="02010609060101010101" charset="-122"/>
              <a:cs typeface="黑体" panose="02010609060101010101" charset="-122"/>
            </a:endParaRPr>
          </a:p>
          <a:p>
            <a:pPr marL="781050" marR="165100" lvl="1" indent="-285750">
              <a:lnSpc>
                <a:spcPts val="3160"/>
              </a:lnSpc>
              <a:spcBef>
                <a:spcPts val="90"/>
              </a:spcBef>
              <a:buClr>
                <a:srgbClr val="0000FF"/>
              </a:buClr>
              <a:buSzPct val="72000"/>
              <a:buFont typeface="Wingdings" panose="05000000000000000000"/>
              <a:buChar char=""/>
              <a:tabLst>
                <a:tab pos="781050" algn="l"/>
              </a:tabLst>
            </a:pPr>
            <a:r>
              <a:rPr sz="3525" b="1" spc="75" baseline="1000" dirty="0">
                <a:latin typeface="黑体" panose="02010609060101010101" charset="-122"/>
                <a:cs typeface="黑体" panose="02010609060101010101" charset="-122"/>
              </a:rPr>
              <a:t>依据语法制导定义中与</a:t>
            </a:r>
            <a:r>
              <a:rPr sz="2400" b="1" dirty="0">
                <a:latin typeface="Times New Roman" panose="02020603050405020304"/>
                <a:cs typeface="Times New Roman" panose="02020603050405020304"/>
              </a:rPr>
              <a:t>A</a:t>
            </a:r>
            <a:r>
              <a:rPr sz="3525" b="1" spc="67" baseline="1000" dirty="0">
                <a:latin typeface="黑体" panose="02010609060101010101" charset="-122"/>
                <a:cs typeface="黑体" panose="02010609060101010101" charset="-122"/>
              </a:rPr>
              <a:t>的每个候选产生式相关的语义规 </a:t>
            </a:r>
            <a:r>
              <a:rPr sz="2350" b="1" spc="50" dirty="0">
                <a:latin typeface="黑体" panose="02010609060101010101" charset="-122"/>
                <a:cs typeface="黑体" panose="02010609060101010101" charset="-122"/>
              </a:rPr>
              <a:t>则来设计相应的分支程序代码</a:t>
            </a:r>
            <a:endParaRPr sz="2350">
              <a:latin typeface="黑体" panose="02010609060101010101" charset="-122"/>
              <a:cs typeface="黑体" panose="02010609060101010101" charset="-122"/>
            </a:endParaRPr>
          </a:p>
          <a:p>
            <a:pPr marL="781050" lvl="1" indent="-285750">
              <a:lnSpc>
                <a:spcPct val="100000"/>
              </a:lnSpc>
              <a:spcBef>
                <a:spcPts val="265"/>
              </a:spcBef>
              <a:buClr>
                <a:srgbClr val="0000FF"/>
              </a:buClr>
              <a:buSzPct val="72000"/>
              <a:buFont typeface="Wingdings" panose="05000000000000000000"/>
              <a:buChar char=""/>
              <a:tabLst>
                <a:tab pos="781050" algn="l"/>
              </a:tabLst>
            </a:pPr>
            <a:r>
              <a:rPr sz="3525" b="1" spc="75" baseline="1000" dirty="0">
                <a:latin typeface="黑体" panose="02010609060101010101" charset="-122"/>
                <a:cs typeface="黑体" panose="02010609060101010101" charset="-122"/>
              </a:rPr>
              <a:t>根据属性之间的依赖关系确定访问子结点的顺序</a:t>
            </a:r>
            <a:endParaRPr sz="3525" baseline="1000">
              <a:latin typeface="黑体" panose="02010609060101010101" charset="-122"/>
              <a:cs typeface="黑体" panose="02010609060101010101" charset="-122"/>
            </a:endParaRPr>
          </a:p>
          <a:p>
            <a:pPr marL="781050" lvl="1" indent="-285750">
              <a:lnSpc>
                <a:spcPct val="100000"/>
              </a:lnSpc>
              <a:spcBef>
                <a:spcPts val="275"/>
              </a:spcBef>
              <a:buClr>
                <a:srgbClr val="0000FF"/>
              </a:buClr>
              <a:buSzPct val="72000"/>
              <a:buFont typeface="Wingdings" panose="05000000000000000000"/>
              <a:buChar char=""/>
              <a:tabLst>
                <a:tab pos="781050" algn="l"/>
              </a:tabLst>
            </a:pPr>
            <a:r>
              <a:rPr sz="3525" b="1" spc="75" baseline="1000" dirty="0">
                <a:latin typeface="黑体" panose="02010609060101010101" charset="-122"/>
                <a:cs typeface="黑体" panose="02010609060101010101" charset="-122"/>
              </a:rPr>
              <a:t>子结点可以是内部结点、或者叶子结点。</a:t>
            </a:r>
            <a:endParaRPr sz="3525" baseline="1000">
              <a:latin typeface="黑体" panose="02010609060101010101" charset="-122"/>
              <a:cs typeface="黑体" panose="02010609060101010101" charset="-122"/>
            </a:endParaRPr>
          </a:p>
          <a:p>
            <a:pPr marL="38100" marR="66675">
              <a:lnSpc>
                <a:spcPts val="3220"/>
              </a:lnSpc>
              <a:spcBef>
                <a:spcPts val="145"/>
              </a:spcBef>
            </a:pPr>
            <a:r>
              <a:rPr sz="3525" b="1" spc="60" baseline="1000" dirty="0">
                <a:latin typeface="黑体" panose="02010609060101010101" charset="-122"/>
                <a:cs typeface="黑体" panose="02010609060101010101" charset="-122"/>
              </a:rPr>
              <a:t>①</a:t>
            </a:r>
            <a:r>
              <a:rPr sz="3525" b="1" spc="-967" baseline="1000" dirty="0">
                <a:latin typeface="黑体" panose="02010609060101010101" charset="-122"/>
                <a:cs typeface="黑体" panose="02010609060101010101" charset="-122"/>
              </a:rPr>
              <a:t> </a:t>
            </a:r>
            <a:r>
              <a:rPr sz="3525" b="1" spc="75" baseline="1000" dirty="0">
                <a:latin typeface="黑体" panose="02010609060101010101" charset="-122"/>
                <a:cs typeface="黑体" panose="02010609060101010101" charset="-122"/>
              </a:rPr>
              <a:t>若子结点是叶子结点，并且对应的记号</a:t>
            </a:r>
            <a:r>
              <a:rPr sz="2400" b="1" dirty="0">
                <a:latin typeface="Times New Roman" panose="02020603050405020304"/>
                <a:cs typeface="Times New Roman" panose="02020603050405020304"/>
              </a:rPr>
              <a:t>X</a:t>
            </a:r>
            <a:r>
              <a:rPr sz="3525" b="1" spc="75" baseline="1000" dirty="0">
                <a:latin typeface="黑体" panose="02010609060101010101" charset="-122"/>
                <a:cs typeface="黑体" panose="02010609060101010101" charset="-122"/>
              </a:rPr>
              <a:t>有综合属性</a:t>
            </a:r>
            <a:r>
              <a:rPr sz="2400" b="1" spc="25" dirty="0">
                <a:latin typeface="Times New Roman" panose="02020603050405020304"/>
                <a:cs typeface="Times New Roman" panose="02020603050405020304"/>
              </a:rPr>
              <a:t>x</a:t>
            </a:r>
            <a:r>
              <a:rPr sz="3525" b="1" spc="37"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则把 它的值保存于为属性</a:t>
            </a:r>
            <a:r>
              <a:rPr sz="2400" b="1" spc="-5" dirty="0">
                <a:latin typeface="Times New Roman" panose="02020603050405020304"/>
                <a:cs typeface="Times New Roman" panose="02020603050405020304"/>
              </a:rPr>
              <a:t>X.x</a:t>
            </a:r>
            <a:r>
              <a:rPr sz="3525" b="1" spc="75" baseline="1000" dirty="0">
                <a:latin typeface="黑体" panose="02010609060101010101" charset="-122"/>
                <a:cs typeface="黑体" panose="02010609060101010101" charset="-122"/>
              </a:rPr>
              <a:t>声明的变量中。</a:t>
            </a:r>
            <a:endParaRPr sz="3525" baseline="1000">
              <a:latin typeface="黑体" panose="02010609060101010101" charset="-122"/>
              <a:cs typeface="黑体" panose="02010609060101010101" charset="-122"/>
            </a:endParaRPr>
          </a:p>
          <a:p>
            <a:pPr marL="38100">
              <a:lnSpc>
                <a:spcPct val="100000"/>
              </a:lnSpc>
              <a:spcBef>
                <a:spcPts val="145"/>
              </a:spcBef>
            </a:pPr>
            <a:r>
              <a:rPr sz="3525" b="1" spc="60" baseline="1000" dirty="0">
                <a:latin typeface="黑体" panose="02010609060101010101" charset="-122"/>
                <a:cs typeface="黑体" panose="02010609060101010101" charset="-122"/>
              </a:rPr>
              <a:t>②</a:t>
            </a:r>
            <a:r>
              <a:rPr sz="3525" b="1" spc="-869" baseline="1000" dirty="0">
                <a:latin typeface="黑体" panose="02010609060101010101" charset="-122"/>
                <a:cs typeface="黑体" panose="02010609060101010101" charset="-122"/>
              </a:rPr>
              <a:t> </a:t>
            </a:r>
            <a:r>
              <a:rPr sz="3525" b="1" spc="75" baseline="1000" dirty="0">
                <a:latin typeface="黑体" panose="02010609060101010101" charset="-122"/>
                <a:cs typeface="黑体" panose="02010609060101010101" charset="-122"/>
              </a:rPr>
              <a:t>若子结点是内部结点，且对应于非终结符号</a:t>
            </a:r>
            <a:r>
              <a:rPr sz="2400" b="1" dirty="0">
                <a:latin typeface="Times New Roman" panose="02020603050405020304"/>
                <a:cs typeface="Times New Roman" panose="02020603050405020304"/>
              </a:rPr>
              <a:t>B</a:t>
            </a:r>
            <a:endParaRPr sz="2400">
              <a:latin typeface="Times New Roman" panose="02020603050405020304"/>
              <a:cs typeface="Times New Roman" panose="02020603050405020304"/>
            </a:endParaRPr>
          </a:p>
          <a:p>
            <a:pPr marL="781050" marR="69215" lvl="1" indent="-285750">
              <a:lnSpc>
                <a:spcPts val="3160"/>
              </a:lnSpc>
              <a:spcBef>
                <a:spcPts val="90"/>
              </a:spcBef>
              <a:buClr>
                <a:srgbClr val="0000FF"/>
              </a:buClr>
              <a:buSzPct val="72000"/>
              <a:buFont typeface="Wingdings" panose="05000000000000000000"/>
              <a:buChar char=""/>
              <a:tabLst>
                <a:tab pos="781050" algn="l"/>
              </a:tabLst>
            </a:pPr>
            <a:r>
              <a:rPr sz="3525" b="1" spc="75" baseline="1000" dirty="0">
                <a:latin typeface="黑体" panose="02010609060101010101" charset="-122"/>
                <a:cs typeface="黑体" panose="02010609060101010101" charset="-122"/>
              </a:rPr>
              <a:t>如果</a:t>
            </a:r>
            <a:r>
              <a:rPr sz="2400" b="1" spc="-5"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有继承属性</a:t>
            </a:r>
            <a:r>
              <a:rPr sz="2400" b="1" spc="-5" dirty="0">
                <a:latin typeface="Times New Roman" panose="02020603050405020304"/>
                <a:cs typeface="Times New Roman" panose="02020603050405020304"/>
              </a:rPr>
              <a:t>B</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3525" b="1" spc="75" baseline="1000" dirty="0">
                <a:latin typeface="黑体" panose="02010609060101010101" charset="-122"/>
                <a:cs typeface="黑体" panose="02010609060101010101" charset="-122"/>
              </a:rPr>
              <a:t>，则先根据语义规则生成计算</a:t>
            </a:r>
            <a:r>
              <a:rPr sz="2400" b="1" spc="-5" dirty="0">
                <a:latin typeface="Times New Roman" panose="02020603050405020304"/>
                <a:cs typeface="Times New Roman" panose="02020603050405020304"/>
              </a:rPr>
              <a:t>B</a:t>
            </a:r>
            <a:r>
              <a:rPr sz="2400" b="1" dirty="0">
                <a:latin typeface="Times New Roman" panose="02020603050405020304"/>
                <a:cs typeface="Times New Roman" panose="02020603050405020304"/>
              </a:rPr>
              <a:t>.</a:t>
            </a:r>
            <a:r>
              <a:rPr sz="2400" b="1" spc="-5" dirty="0">
                <a:latin typeface="Times New Roman" panose="02020603050405020304"/>
                <a:cs typeface="Times New Roman" panose="02020603050405020304"/>
              </a:rPr>
              <a:t>i</a:t>
            </a:r>
            <a:r>
              <a:rPr sz="3525" b="1" spc="60" baseline="1000" dirty="0">
                <a:latin typeface="黑体" panose="02010609060101010101" charset="-122"/>
                <a:cs typeface="黑体" panose="02010609060101010101" charset="-122"/>
              </a:rPr>
              <a:t>值的 </a:t>
            </a:r>
            <a:r>
              <a:rPr sz="2350" b="1" spc="50" dirty="0">
                <a:latin typeface="黑体" panose="02010609060101010101" charset="-122"/>
                <a:cs typeface="黑体" panose="02010609060101010101" charset="-122"/>
              </a:rPr>
              <a:t>代码，即将语义规则中出现的属性替换为相应的变量</a:t>
            </a:r>
            <a:r>
              <a:rPr sz="2350" b="1" spc="40" dirty="0">
                <a:latin typeface="黑体" panose="02010609060101010101" charset="-122"/>
                <a:cs typeface="黑体" panose="02010609060101010101" charset="-122"/>
              </a:rPr>
              <a:t>；</a:t>
            </a:r>
            <a:endParaRPr sz="2350">
              <a:latin typeface="黑体" panose="02010609060101010101" charset="-122"/>
              <a:cs typeface="黑体" panose="02010609060101010101" charset="-122"/>
            </a:endParaRPr>
          </a:p>
          <a:p>
            <a:pPr marL="781050" marR="30480" lvl="1" indent="-285750">
              <a:lnSpc>
                <a:spcPct val="108000"/>
              </a:lnSpc>
              <a:buClr>
                <a:srgbClr val="0000FF"/>
              </a:buClr>
              <a:buSzPct val="72000"/>
              <a:buFont typeface="Wingdings" panose="05000000000000000000"/>
              <a:buChar char=""/>
              <a:tabLst>
                <a:tab pos="781050" algn="l"/>
              </a:tabLst>
            </a:pPr>
            <a:r>
              <a:rPr sz="3525" b="1" spc="75" baseline="1000" dirty="0">
                <a:latin typeface="黑体" panose="02010609060101010101" charset="-122"/>
                <a:cs typeface="黑体" panose="02010609060101010101" charset="-122"/>
              </a:rPr>
              <a:t>然后，产生一个函数调用语</a:t>
            </a:r>
            <a:r>
              <a:rPr sz="3525" b="1" spc="60" baseline="1000" dirty="0">
                <a:latin typeface="黑体" panose="02010609060101010101" charset="-122"/>
                <a:cs typeface="黑体" panose="02010609060101010101" charset="-122"/>
              </a:rPr>
              <a:t>句</a:t>
            </a:r>
            <a:r>
              <a:rPr sz="3525" b="1" spc="-885" baseline="1000" dirty="0">
                <a:latin typeface="黑体" panose="02010609060101010101" charset="-122"/>
                <a:cs typeface="黑体" panose="02010609060101010101" charset="-122"/>
              </a:rPr>
              <a:t> </a:t>
            </a:r>
            <a:r>
              <a:rPr sz="2400" b="1" spc="-5" dirty="0">
                <a:latin typeface="Times New Roman" panose="02020603050405020304"/>
                <a:cs typeface="Times New Roman" panose="02020603050405020304"/>
              </a:rPr>
              <a:t>c=B(n,</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b</a:t>
            </a:r>
            <a:r>
              <a:rPr sz="2400" b="1" baseline="-17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b</a:t>
            </a:r>
            <a:r>
              <a:rPr sz="2400" b="1" baseline="-17000" dirty="0">
                <a:latin typeface="Times New Roman" panose="02020603050405020304"/>
                <a:cs typeface="Times New Roman" panose="02020603050405020304"/>
              </a:rPr>
              <a:t>2</a:t>
            </a:r>
            <a:r>
              <a:rPr sz="2400" b="1" dirty="0">
                <a:latin typeface="Times New Roman" panose="02020603050405020304"/>
                <a:cs typeface="Times New Roman" panose="02020603050405020304"/>
              </a:rPr>
              <a:t>,</a:t>
            </a:r>
            <a:r>
              <a:rPr sz="2400" b="1" spc="-1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2400" b="1" spc="-1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b</a:t>
            </a:r>
            <a:r>
              <a:rPr sz="2400" b="1" spc="15" baseline="-17000" dirty="0">
                <a:latin typeface="Times New Roman" panose="02020603050405020304"/>
                <a:cs typeface="Times New Roman" panose="02020603050405020304"/>
              </a:rPr>
              <a:t>k</a:t>
            </a:r>
            <a:r>
              <a:rPr sz="2400" b="1" spc="10" dirty="0">
                <a:latin typeface="Times New Roman" panose="02020603050405020304"/>
                <a:cs typeface="Times New Roman" panose="02020603050405020304"/>
              </a:rPr>
              <a:t>)</a:t>
            </a:r>
            <a:r>
              <a:rPr sz="3525" b="1" spc="15" baseline="1000" dirty="0">
                <a:latin typeface="黑体" panose="02010609060101010101" charset="-122"/>
                <a:cs typeface="黑体" panose="02010609060101010101" charset="-122"/>
              </a:rPr>
              <a:t>，</a:t>
            </a:r>
            <a:r>
              <a:rPr sz="3525" b="1" spc="75" baseline="1000" dirty="0">
                <a:latin typeface="黑体" panose="02010609060101010101" charset="-122"/>
                <a:cs typeface="黑体" panose="02010609060101010101" charset="-122"/>
              </a:rPr>
              <a:t>其中 </a:t>
            </a:r>
            <a:r>
              <a:rPr sz="2400" b="1" dirty="0">
                <a:latin typeface="Times New Roman" panose="02020603050405020304"/>
                <a:cs typeface="Times New Roman" panose="02020603050405020304"/>
              </a:rPr>
              <a:t>n</a:t>
            </a:r>
            <a:r>
              <a:rPr sz="3525" b="1" spc="75" baseline="1000" dirty="0">
                <a:latin typeface="黑体" panose="02010609060101010101" charset="-122"/>
                <a:cs typeface="黑体" panose="02010609060101010101" charset="-122"/>
              </a:rPr>
              <a:t>是</a:t>
            </a:r>
            <a:r>
              <a:rPr sz="2400" b="1" spc="-5"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对应的分析树结点</a:t>
            </a:r>
            <a:r>
              <a:rPr sz="3525" b="1" spc="7" baseline="1000" dirty="0">
                <a:latin typeface="黑体" panose="02010609060101010101" charset="-122"/>
                <a:cs typeface="黑体" panose="02010609060101010101" charset="-122"/>
              </a:rPr>
              <a:t>，</a:t>
            </a:r>
            <a:r>
              <a:rPr sz="2400" b="1" spc="5" dirty="0">
                <a:latin typeface="Times New Roman" panose="02020603050405020304"/>
                <a:cs typeface="Times New Roman" panose="02020603050405020304"/>
              </a:rPr>
              <a:t>b</a:t>
            </a:r>
            <a:r>
              <a:rPr sz="2400" b="1" spc="7" baseline="-17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(i=1,</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2,</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k)</a:t>
            </a:r>
            <a:r>
              <a:rPr sz="3525" b="1" spc="75" baseline="1000" dirty="0">
                <a:latin typeface="黑体" panose="02010609060101010101" charset="-122"/>
                <a:cs typeface="黑体" panose="02010609060101010101" charset="-122"/>
              </a:rPr>
              <a:t>是对应于</a:t>
            </a:r>
            <a:r>
              <a:rPr sz="2400" b="1" spc="-5"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的继承</a:t>
            </a:r>
            <a:endParaRPr sz="3525" baseline="1000">
              <a:latin typeface="黑体" panose="02010609060101010101" charset="-122"/>
              <a:cs typeface="黑体" panose="02010609060101010101" charset="-122"/>
            </a:endParaRPr>
          </a:p>
          <a:p>
            <a:pPr marL="781050">
              <a:lnSpc>
                <a:spcPct val="100000"/>
              </a:lnSpc>
              <a:spcBef>
                <a:spcPts val="310"/>
              </a:spcBef>
            </a:pPr>
            <a:r>
              <a:rPr sz="3525" b="1" spc="75" baseline="1000" dirty="0">
                <a:latin typeface="黑体" panose="02010609060101010101" charset="-122"/>
                <a:cs typeface="黑体" panose="02010609060101010101" charset="-122"/>
              </a:rPr>
              <a:t>属性的变量</a:t>
            </a:r>
            <a:r>
              <a:rPr sz="3525" b="1" spc="30" baseline="1000" dirty="0">
                <a:latin typeface="黑体" panose="02010609060101010101" charset="-122"/>
                <a:cs typeface="黑体" panose="02010609060101010101" charset="-122"/>
              </a:rPr>
              <a:t>，</a:t>
            </a:r>
            <a:r>
              <a:rPr sz="2400" b="1" spc="20" dirty="0">
                <a:latin typeface="Times New Roman" panose="02020603050405020304"/>
                <a:cs typeface="Times New Roman" panose="02020603050405020304"/>
              </a:rPr>
              <a:t>c</a:t>
            </a:r>
            <a:r>
              <a:rPr sz="3525" b="1" spc="75" baseline="1000" dirty="0">
                <a:latin typeface="黑体" panose="02010609060101010101" charset="-122"/>
                <a:cs typeface="黑体" panose="02010609060101010101" charset="-122"/>
              </a:rPr>
              <a:t>是对应于</a:t>
            </a:r>
            <a:r>
              <a:rPr sz="2400" b="1" spc="-5" dirty="0">
                <a:latin typeface="Times New Roman" panose="02020603050405020304"/>
                <a:cs typeface="Times New Roman" panose="02020603050405020304"/>
              </a:rPr>
              <a:t>B</a:t>
            </a:r>
            <a:r>
              <a:rPr sz="3525" b="1" spc="75" baseline="1000" dirty="0">
                <a:latin typeface="黑体" panose="02010609060101010101" charset="-122"/>
                <a:cs typeface="黑体" panose="02010609060101010101" charset="-122"/>
              </a:rPr>
              <a:t>的综合属性的变量。</a:t>
            </a:r>
            <a:endParaRPr sz="3525" baseline="1000">
              <a:latin typeface="黑体" panose="02010609060101010101" charset="-122"/>
              <a:cs typeface="黑体" panose="02010609060101010101"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383540" y="146502"/>
            <a:ext cx="1097280" cy="443865"/>
          </a:xfrm>
          <a:prstGeom prst="rect">
            <a:avLst/>
          </a:prstGeom>
        </p:spPr>
        <p:txBody>
          <a:bodyPr vert="horz" wrap="square" lIns="0" tIns="12065" rIns="0" bIns="0" rtlCol="0">
            <a:spAutoFit/>
          </a:bodyPr>
          <a:lstStyle/>
          <a:p>
            <a:pPr marL="12700">
              <a:lnSpc>
                <a:spcPct val="100000"/>
              </a:lnSpc>
              <a:spcBef>
                <a:spcPts val="95"/>
              </a:spcBef>
            </a:pPr>
            <a:r>
              <a:rPr sz="2750" b="1" spc="45" dirty="0">
                <a:solidFill>
                  <a:srgbClr val="FF3300"/>
                </a:solidFill>
                <a:latin typeface="黑体" panose="02010609060101010101" charset="-122"/>
                <a:cs typeface="黑体" panose="02010609060101010101" charset="-122"/>
              </a:rPr>
              <a:t>示例：</a:t>
            </a:r>
            <a:endParaRPr sz="2750">
              <a:latin typeface="黑体" panose="02010609060101010101" charset="-122"/>
              <a:cs typeface="黑体" panose="02010609060101010101" charset="-122"/>
            </a:endParaRPr>
          </a:p>
        </p:txBody>
      </p:sp>
      <p:sp>
        <p:nvSpPr>
          <p:cNvPr id="5" name="object 5"/>
          <p:cNvSpPr txBox="1">
            <a:spLocks noGrp="1"/>
          </p:cNvSpPr>
          <p:nvPr>
            <p:ph type="title"/>
          </p:nvPr>
        </p:nvSpPr>
        <p:spPr>
          <a:xfrm>
            <a:off x="921702" y="567126"/>
            <a:ext cx="7707630" cy="443865"/>
          </a:xfrm>
          <a:prstGeom prst="rect">
            <a:avLst/>
          </a:prstGeom>
        </p:spPr>
        <p:txBody>
          <a:bodyPr vert="horz" wrap="square" lIns="0" tIns="12065" rIns="0" bIns="0" rtlCol="0">
            <a:spAutoFit/>
          </a:bodyPr>
          <a:lstStyle/>
          <a:p>
            <a:pPr marL="12700">
              <a:lnSpc>
                <a:spcPct val="100000"/>
              </a:lnSpc>
              <a:spcBef>
                <a:spcPts val="95"/>
              </a:spcBef>
            </a:pPr>
            <a:r>
              <a:rPr sz="2750" spc="45" dirty="0"/>
              <a:t>为表</a:t>
            </a:r>
            <a:r>
              <a:rPr sz="2750" spc="20" dirty="0"/>
              <a:t>5-2</a:t>
            </a:r>
            <a:r>
              <a:rPr sz="2750" spc="45" dirty="0"/>
              <a:t>中的语法制导定义构造语法制导翻译程序</a:t>
            </a:r>
            <a:endParaRPr sz="2750"/>
          </a:p>
        </p:txBody>
      </p:sp>
      <p:sp>
        <p:nvSpPr>
          <p:cNvPr id="6" name="object 6"/>
          <p:cNvSpPr txBox="1"/>
          <p:nvPr/>
        </p:nvSpPr>
        <p:spPr>
          <a:xfrm>
            <a:off x="5280809" y="1258518"/>
            <a:ext cx="1887855" cy="2656205"/>
          </a:xfrm>
          <a:prstGeom prst="rect">
            <a:avLst/>
          </a:prstGeom>
        </p:spPr>
        <p:txBody>
          <a:bodyPr vert="horz" wrap="square" lIns="0" tIns="88900" rIns="0" bIns="0" rtlCol="0">
            <a:spAutoFit/>
          </a:bodyPr>
          <a:lstStyle/>
          <a:p>
            <a:pPr marL="355600" indent="-342900">
              <a:lnSpc>
                <a:spcPct val="100000"/>
              </a:lnSpc>
              <a:spcBef>
                <a:spcPts val="700"/>
              </a:spcBef>
              <a:buClr>
                <a:srgbClr val="0000FF"/>
              </a:buClr>
              <a:buSzPct val="72000"/>
              <a:buFont typeface="Arial" panose="020B0604020202020204"/>
              <a:buChar char="■"/>
              <a:tabLst>
                <a:tab pos="354965" algn="l"/>
                <a:tab pos="355600" algn="l"/>
              </a:tabLst>
            </a:pPr>
            <a:r>
              <a:rPr sz="3525" b="1" spc="75" baseline="1000" dirty="0">
                <a:latin typeface="黑体" panose="02010609060101010101" charset="-122"/>
                <a:cs typeface="黑体" panose="02010609060101010101" charset="-122"/>
              </a:rPr>
              <a:t>函数：</a:t>
            </a:r>
            <a:endParaRPr sz="3525" baseline="1000">
              <a:latin typeface="黑体" panose="02010609060101010101" charset="-122"/>
              <a:cs typeface="黑体" panose="02010609060101010101" charset="-122"/>
            </a:endParaRPr>
          </a:p>
          <a:p>
            <a:pPr marL="469900">
              <a:lnSpc>
                <a:spcPct val="100000"/>
              </a:lnSpc>
              <a:spcBef>
                <a:spcPts val="610"/>
              </a:spcBef>
            </a:pPr>
            <a:r>
              <a:rPr sz="2400" b="1" i="1" dirty="0">
                <a:latin typeface="Times New Roman" panose="02020603050405020304"/>
                <a:cs typeface="Times New Roman" panose="02020603050405020304"/>
              </a:rPr>
              <a:t>fx</a:t>
            </a:r>
            <a:r>
              <a:rPr sz="2400" b="1" dirty="0">
                <a:latin typeface="Times New Roman" panose="02020603050405020304"/>
                <a:cs typeface="Times New Roman" panose="02020603050405020304"/>
              </a:rPr>
              <a:t>A(n,</a:t>
            </a:r>
            <a:r>
              <a:rPr sz="2400" b="1" spc="-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ai)</a:t>
            </a:r>
            <a:endParaRPr sz="2400">
              <a:latin typeface="Times New Roman" panose="02020603050405020304"/>
              <a:cs typeface="Times New Roman" panose="02020603050405020304"/>
            </a:endParaRPr>
          </a:p>
          <a:p>
            <a:pPr marL="469900">
              <a:lnSpc>
                <a:spcPct val="100000"/>
              </a:lnSpc>
              <a:spcBef>
                <a:spcPts val="525"/>
              </a:spcBef>
            </a:pP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L(n,</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li)</a:t>
            </a:r>
            <a:endParaRPr sz="2400">
              <a:latin typeface="Times New Roman" panose="02020603050405020304"/>
              <a:cs typeface="Times New Roman" panose="02020603050405020304"/>
            </a:endParaRPr>
          </a:p>
          <a:p>
            <a:pPr marL="469900">
              <a:lnSpc>
                <a:spcPct val="100000"/>
              </a:lnSpc>
              <a:spcBef>
                <a:spcPts val="625"/>
              </a:spcBef>
            </a:pP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M(n,</a:t>
            </a:r>
            <a:r>
              <a:rPr sz="2400" b="1" spc="-5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mi)</a:t>
            </a:r>
            <a:endParaRPr sz="2400">
              <a:latin typeface="Times New Roman" panose="02020603050405020304"/>
              <a:cs typeface="Times New Roman" panose="02020603050405020304"/>
            </a:endParaRPr>
          </a:p>
          <a:p>
            <a:pPr marL="469900">
              <a:lnSpc>
                <a:spcPct val="100000"/>
              </a:lnSpc>
              <a:spcBef>
                <a:spcPts val="530"/>
              </a:spcBef>
            </a:pPr>
            <a:r>
              <a:rPr sz="2400" b="1" i="1" spc="-5" dirty="0">
                <a:latin typeface="Times New Roman" panose="02020603050405020304"/>
                <a:cs typeface="Times New Roman" panose="02020603050405020304"/>
              </a:rPr>
              <a:t>fx</a:t>
            </a:r>
            <a:r>
              <a:rPr sz="2400" b="1" spc="-5" dirty="0">
                <a:latin typeface="Times New Roman" panose="02020603050405020304"/>
                <a:cs typeface="Times New Roman" panose="02020603050405020304"/>
              </a:rPr>
              <a:t>Q(n,</a:t>
            </a:r>
            <a:r>
              <a:rPr sz="2400" b="1" spc="-2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qi)</a:t>
            </a:r>
            <a:endParaRPr sz="2400">
              <a:latin typeface="Times New Roman" panose="02020603050405020304"/>
              <a:cs typeface="Times New Roman" panose="02020603050405020304"/>
            </a:endParaRPr>
          </a:p>
          <a:p>
            <a:pPr marL="469900">
              <a:lnSpc>
                <a:spcPct val="100000"/>
              </a:lnSpc>
              <a:spcBef>
                <a:spcPts val="600"/>
              </a:spcBef>
            </a:pPr>
            <a:r>
              <a:rPr sz="2400" b="1" i="1" dirty="0">
                <a:latin typeface="Times New Roman" panose="02020603050405020304"/>
                <a:cs typeface="Times New Roman" panose="02020603050405020304"/>
              </a:rPr>
              <a:t>fx</a:t>
            </a:r>
            <a:r>
              <a:rPr sz="2400" b="1" dirty="0">
                <a:latin typeface="Times New Roman" panose="02020603050405020304"/>
                <a:cs typeface="Times New Roman" panose="02020603050405020304"/>
              </a:rPr>
              <a:t>R(n,</a:t>
            </a:r>
            <a:r>
              <a:rPr sz="2400" b="1" spc="-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ri)</a:t>
            </a:r>
            <a:endParaRPr sz="2400">
              <a:latin typeface="Times New Roman" panose="02020603050405020304"/>
              <a:cs typeface="Times New Roman" panose="02020603050405020304"/>
            </a:endParaRPr>
          </a:p>
        </p:txBody>
      </p:sp>
      <p:sp>
        <p:nvSpPr>
          <p:cNvPr id="7" name="object 7"/>
          <p:cNvSpPr/>
          <p:nvPr/>
        </p:nvSpPr>
        <p:spPr>
          <a:xfrm>
            <a:off x="935752" y="1490100"/>
            <a:ext cx="3462599" cy="2479188"/>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705120" y="4276400"/>
            <a:ext cx="5908570" cy="2093237"/>
          </a:xfrm>
          <a:prstGeom prst="rect">
            <a:avLst/>
          </a:prstGeom>
          <a:blipFill>
            <a:blip r:embed="rId2" cstate="print"/>
            <a:stretch>
              <a:fillRect/>
            </a:stretch>
          </a:blip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5631180" cy="623570"/>
          </a:xfrm>
          <a:prstGeom prst="rect">
            <a:avLst/>
          </a:prstGeom>
        </p:spPr>
        <p:txBody>
          <a:bodyPr vert="horz" wrap="square" lIns="0" tIns="15240" rIns="0" bIns="0" rtlCol="0">
            <a:spAutoFit/>
          </a:bodyPr>
          <a:lstStyle/>
          <a:p>
            <a:pPr marL="12700">
              <a:lnSpc>
                <a:spcPct val="100000"/>
              </a:lnSpc>
              <a:spcBef>
                <a:spcPts val="120"/>
              </a:spcBef>
            </a:pPr>
            <a:r>
              <a:rPr sz="3900" spc="90" dirty="0"/>
              <a:t>语法制导翻译的一般步骤</a:t>
            </a:r>
            <a:endParaRPr sz="3900"/>
          </a:p>
        </p:txBody>
      </p:sp>
      <p:sp>
        <p:nvSpPr>
          <p:cNvPr id="5" name="object 5"/>
          <p:cNvSpPr txBox="1"/>
          <p:nvPr/>
        </p:nvSpPr>
        <p:spPr>
          <a:xfrm>
            <a:off x="554990" y="1722778"/>
            <a:ext cx="8026400" cy="2415540"/>
          </a:xfrm>
          <a:prstGeom prst="rect">
            <a:avLst/>
          </a:prstGeom>
        </p:spPr>
        <p:txBody>
          <a:bodyPr vert="horz" wrap="square" lIns="0" tIns="139065" rIns="0" bIns="0" rtlCol="0">
            <a:spAutoFit/>
          </a:bodyPr>
          <a:lstStyle/>
          <a:p>
            <a:pPr marL="12700">
              <a:lnSpc>
                <a:spcPct val="100000"/>
              </a:lnSpc>
              <a:spcBef>
                <a:spcPts val="1095"/>
              </a:spcBef>
            </a:pPr>
            <a:r>
              <a:rPr sz="2350" b="1" spc="50" dirty="0">
                <a:latin typeface="黑体" panose="02010609060101010101" charset="-122"/>
                <a:cs typeface="黑体" panose="02010609060101010101" charset="-122"/>
              </a:rPr>
              <a:t>输入符号串</a:t>
            </a:r>
            <a:endParaRPr sz="2350">
              <a:latin typeface="黑体" panose="02010609060101010101" charset="-122"/>
              <a:cs typeface="黑体" panose="02010609060101010101" charset="-122"/>
            </a:endParaRPr>
          </a:p>
          <a:p>
            <a:pPr marL="1706245">
              <a:lnSpc>
                <a:spcPct val="100000"/>
              </a:lnSpc>
              <a:spcBef>
                <a:spcPts val="995"/>
              </a:spcBef>
            </a:pPr>
            <a:r>
              <a:rPr sz="2350" b="1" spc="50" dirty="0">
                <a:latin typeface="黑体" panose="02010609060101010101" charset="-122"/>
                <a:cs typeface="黑体" panose="02010609060101010101" charset="-122"/>
              </a:rPr>
              <a:t>分析树</a:t>
            </a:r>
            <a:endParaRPr sz="2350">
              <a:latin typeface="黑体" panose="02010609060101010101" charset="-122"/>
              <a:cs typeface="黑体" panose="02010609060101010101" charset="-122"/>
            </a:endParaRPr>
          </a:p>
          <a:p>
            <a:pPr marL="2784475">
              <a:lnSpc>
                <a:spcPct val="100000"/>
              </a:lnSpc>
              <a:spcBef>
                <a:spcPts val="875"/>
              </a:spcBef>
            </a:pPr>
            <a:r>
              <a:rPr sz="2350" b="1" spc="50" dirty="0">
                <a:latin typeface="黑体" panose="02010609060101010101" charset="-122"/>
                <a:cs typeface="黑体" panose="02010609060101010101" charset="-122"/>
              </a:rPr>
              <a:t>依赖图</a:t>
            </a:r>
            <a:endParaRPr sz="2350">
              <a:latin typeface="黑体" panose="02010609060101010101" charset="-122"/>
              <a:cs typeface="黑体" panose="02010609060101010101" charset="-122"/>
            </a:endParaRPr>
          </a:p>
          <a:p>
            <a:pPr marL="3862070">
              <a:lnSpc>
                <a:spcPct val="100000"/>
              </a:lnSpc>
              <a:spcBef>
                <a:spcPts val="875"/>
              </a:spcBef>
            </a:pPr>
            <a:r>
              <a:rPr sz="2350" b="1" spc="50" dirty="0">
                <a:latin typeface="黑体" panose="02010609060101010101" charset="-122"/>
                <a:cs typeface="黑体" panose="02010609060101010101" charset="-122"/>
              </a:rPr>
              <a:t>语义规则的计算顺序</a:t>
            </a:r>
            <a:endParaRPr sz="2350">
              <a:latin typeface="黑体" panose="02010609060101010101" charset="-122"/>
              <a:cs typeface="黑体" panose="02010609060101010101" charset="-122"/>
            </a:endParaRPr>
          </a:p>
          <a:p>
            <a:pPr marL="6787515">
              <a:lnSpc>
                <a:spcPct val="100000"/>
              </a:lnSpc>
              <a:spcBef>
                <a:spcPts val="975"/>
              </a:spcBef>
            </a:pPr>
            <a:r>
              <a:rPr sz="2350" b="1" spc="50" dirty="0">
                <a:latin typeface="黑体" panose="02010609060101010101" charset="-122"/>
                <a:cs typeface="黑体" panose="02010609060101010101" charset="-122"/>
              </a:rPr>
              <a:t>计算结果</a:t>
            </a:r>
            <a:endParaRPr sz="2350">
              <a:latin typeface="黑体" panose="02010609060101010101" charset="-122"/>
              <a:cs typeface="黑体" panose="02010609060101010101" charset="-122"/>
            </a:endParaRPr>
          </a:p>
        </p:txBody>
      </p:sp>
      <p:sp>
        <p:nvSpPr>
          <p:cNvPr id="6" name="object 6"/>
          <p:cNvSpPr/>
          <p:nvPr/>
        </p:nvSpPr>
        <p:spPr>
          <a:xfrm>
            <a:off x="1387111" y="2503500"/>
            <a:ext cx="709930" cy="50800"/>
          </a:xfrm>
          <a:custGeom>
            <a:avLst/>
            <a:gdLst/>
            <a:ahLst/>
            <a:cxnLst/>
            <a:rect l="l" t="t" r="r" b="b"/>
            <a:pathLst>
              <a:path w="709930" h="50800">
                <a:moveTo>
                  <a:pt x="633413" y="0"/>
                </a:moveTo>
                <a:lnTo>
                  <a:pt x="633412" y="50800"/>
                </a:lnTo>
                <a:lnTo>
                  <a:pt x="681040" y="34925"/>
                </a:lnTo>
                <a:lnTo>
                  <a:pt x="646113" y="34925"/>
                </a:lnTo>
                <a:lnTo>
                  <a:pt x="646113" y="15875"/>
                </a:lnTo>
                <a:lnTo>
                  <a:pt x="681036" y="15875"/>
                </a:lnTo>
                <a:lnTo>
                  <a:pt x="633413" y="0"/>
                </a:lnTo>
                <a:close/>
              </a:path>
              <a:path w="709930" h="50800">
                <a:moveTo>
                  <a:pt x="633413" y="15875"/>
                </a:moveTo>
                <a:lnTo>
                  <a:pt x="0" y="15875"/>
                </a:lnTo>
                <a:lnTo>
                  <a:pt x="0" y="34925"/>
                </a:lnTo>
                <a:lnTo>
                  <a:pt x="633412" y="34925"/>
                </a:lnTo>
                <a:lnTo>
                  <a:pt x="633413" y="15875"/>
                </a:lnTo>
                <a:close/>
              </a:path>
              <a:path w="709930" h="50800">
                <a:moveTo>
                  <a:pt x="681036" y="15875"/>
                </a:moveTo>
                <a:lnTo>
                  <a:pt x="646113" y="15875"/>
                </a:lnTo>
                <a:lnTo>
                  <a:pt x="646113" y="34925"/>
                </a:lnTo>
                <a:lnTo>
                  <a:pt x="681040" y="34925"/>
                </a:lnTo>
                <a:lnTo>
                  <a:pt x="709613" y="25401"/>
                </a:lnTo>
                <a:lnTo>
                  <a:pt x="681036" y="15875"/>
                </a:lnTo>
                <a:close/>
              </a:path>
            </a:pathLst>
          </a:custGeom>
          <a:solidFill>
            <a:srgbClr val="000000"/>
          </a:solidFill>
        </p:spPr>
        <p:txBody>
          <a:bodyPr wrap="square" lIns="0" tIns="0" rIns="0" bIns="0" rtlCol="0"/>
          <a:lstStyle/>
          <a:p/>
        </p:txBody>
      </p:sp>
      <p:sp>
        <p:nvSpPr>
          <p:cNvPr id="7" name="object 7"/>
          <p:cNvSpPr/>
          <p:nvPr/>
        </p:nvSpPr>
        <p:spPr>
          <a:xfrm>
            <a:off x="2467231" y="2998800"/>
            <a:ext cx="709930" cy="50800"/>
          </a:xfrm>
          <a:custGeom>
            <a:avLst/>
            <a:gdLst/>
            <a:ahLst/>
            <a:cxnLst/>
            <a:rect l="l" t="t" r="r" b="b"/>
            <a:pathLst>
              <a:path w="709930" h="50800">
                <a:moveTo>
                  <a:pt x="633413" y="0"/>
                </a:moveTo>
                <a:lnTo>
                  <a:pt x="633413" y="50800"/>
                </a:lnTo>
                <a:lnTo>
                  <a:pt x="681041" y="34925"/>
                </a:lnTo>
                <a:lnTo>
                  <a:pt x="646113" y="34925"/>
                </a:lnTo>
                <a:lnTo>
                  <a:pt x="646113" y="15875"/>
                </a:lnTo>
                <a:lnTo>
                  <a:pt x="681036" y="15875"/>
                </a:lnTo>
                <a:lnTo>
                  <a:pt x="633413" y="0"/>
                </a:lnTo>
                <a:close/>
              </a:path>
              <a:path w="709930" h="50800">
                <a:moveTo>
                  <a:pt x="633413" y="15875"/>
                </a:moveTo>
                <a:lnTo>
                  <a:pt x="0" y="15875"/>
                </a:lnTo>
                <a:lnTo>
                  <a:pt x="0" y="34925"/>
                </a:lnTo>
                <a:lnTo>
                  <a:pt x="633413" y="34925"/>
                </a:lnTo>
                <a:lnTo>
                  <a:pt x="633413" y="15875"/>
                </a:lnTo>
                <a:close/>
              </a:path>
              <a:path w="709930" h="50800">
                <a:moveTo>
                  <a:pt x="681036" y="15875"/>
                </a:moveTo>
                <a:lnTo>
                  <a:pt x="646113" y="15875"/>
                </a:lnTo>
                <a:lnTo>
                  <a:pt x="646113" y="34925"/>
                </a:lnTo>
                <a:lnTo>
                  <a:pt x="681041" y="34925"/>
                </a:lnTo>
                <a:lnTo>
                  <a:pt x="709613" y="25401"/>
                </a:lnTo>
                <a:lnTo>
                  <a:pt x="681036" y="15875"/>
                </a:lnTo>
                <a:close/>
              </a:path>
            </a:pathLst>
          </a:custGeom>
          <a:solidFill>
            <a:srgbClr val="000000"/>
          </a:solidFill>
        </p:spPr>
        <p:txBody>
          <a:bodyPr wrap="square" lIns="0" tIns="0" rIns="0" bIns="0" rtlCol="0"/>
          <a:lstStyle/>
          <a:p/>
        </p:txBody>
      </p:sp>
      <p:sp>
        <p:nvSpPr>
          <p:cNvPr id="8" name="object 8"/>
          <p:cNvSpPr/>
          <p:nvPr/>
        </p:nvSpPr>
        <p:spPr>
          <a:xfrm>
            <a:off x="3536885" y="3494101"/>
            <a:ext cx="709930" cy="50800"/>
          </a:xfrm>
          <a:custGeom>
            <a:avLst/>
            <a:gdLst/>
            <a:ahLst/>
            <a:cxnLst/>
            <a:rect l="l" t="t" r="r" b="b"/>
            <a:pathLst>
              <a:path w="709929" h="50800">
                <a:moveTo>
                  <a:pt x="633411" y="34924"/>
                </a:moveTo>
                <a:lnTo>
                  <a:pt x="633411" y="50800"/>
                </a:lnTo>
                <a:lnTo>
                  <a:pt x="681036" y="34925"/>
                </a:lnTo>
                <a:lnTo>
                  <a:pt x="633411" y="34924"/>
                </a:lnTo>
                <a:close/>
              </a:path>
              <a:path w="709929" h="50800">
                <a:moveTo>
                  <a:pt x="633412" y="15874"/>
                </a:moveTo>
                <a:lnTo>
                  <a:pt x="633411" y="34924"/>
                </a:lnTo>
                <a:lnTo>
                  <a:pt x="646112" y="34925"/>
                </a:lnTo>
                <a:lnTo>
                  <a:pt x="646112" y="15875"/>
                </a:lnTo>
                <a:lnTo>
                  <a:pt x="633412" y="15874"/>
                </a:lnTo>
                <a:close/>
              </a:path>
              <a:path w="709929" h="50800">
                <a:moveTo>
                  <a:pt x="633412" y="0"/>
                </a:moveTo>
                <a:lnTo>
                  <a:pt x="633412" y="15874"/>
                </a:lnTo>
                <a:lnTo>
                  <a:pt x="646112" y="15875"/>
                </a:lnTo>
                <a:lnTo>
                  <a:pt x="646112" y="34925"/>
                </a:lnTo>
                <a:lnTo>
                  <a:pt x="681040" y="34923"/>
                </a:lnTo>
                <a:lnTo>
                  <a:pt x="709611" y="25400"/>
                </a:lnTo>
                <a:lnTo>
                  <a:pt x="633412" y="0"/>
                </a:lnTo>
                <a:close/>
              </a:path>
              <a:path w="709929" h="50800">
                <a:moveTo>
                  <a:pt x="0" y="15873"/>
                </a:moveTo>
                <a:lnTo>
                  <a:pt x="0" y="34923"/>
                </a:lnTo>
                <a:lnTo>
                  <a:pt x="633411" y="34924"/>
                </a:lnTo>
                <a:lnTo>
                  <a:pt x="633412" y="15874"/>
                </a:lnTo>
                <a:lnTo>
                  <a:pt x="0" y="15873"/>
                </a:lnTo>
                <a:close/>
              </a:path>
            </a:pathLst>
          </a:custGeom>
          <a:solidFill>
            <a:srgbClr val="000000"/>
          </a:solidFill>
        </p:spPr>
        <p:txBody>
          <a:bodyPr wrap="square" lIns="0" tIns="0" rIns="0" bIns="0" rtlCol="0"/>
          <a:lstStyle/>
          <a:p/>
        </p:txBody>
      </p:sp>
      <p:sp>
        <p:nvSpPr>
          <p:cNvPr id="9" name="object 9"/>
          <p:cNvSpPr/>
          <p:nvPr/>
        </p:nvSpPr>
        <p:spPr>
          <a:xfrm>
            <a:off x="6472678" y="3944950"/>
            <a:ext cx="709930" cy="50800"/>
          </a:xfrm>
          <a:custGeom>
            <a:avLst/>
            <a:gdLst/>
            <a:ahLst/>
            <a:cxnLst/>
            <a:rect l="l" t="t" r="r" b="b"/>
            <a:pathLst>
              <a:path w="709929" h="50800">
                <a:moveTo>
                  <a:pt x="633411" y="34926"/>
                </a:moveTo>
                <a:lnTo>
                  <a:pt x="633411" y="50800"/>
                </a:lnTo>
                <a:lnTo>
                  <a:pt x="681034" y="34926"/>
                </a:lnTo>
                <a:lnTo>
                  <a:pt x="633411" y="34926"/>
                </a:lnTo>
                <a:close/>
              </a:path>
              <a:path w="709929" h="50800">
                <a:moveTo>
                  <a:pt x="633411" y="15876"/>
                </a:moveTo>
                <a:lnTo>
                  <a:pt x="633411" y="34926"/>
                </a:lnTo>
                <a:lnTo>
                  <a:pt x="646111" y="34926"/>
                </a:lnTo>
                <a:lnTo>
                  <a:pt x="646111" y="15876"/>
                </a:lnTo>
                <a:lnTo>
                  <a:pt x="633411" y="15876"/>
                </a:lnTo>
                <a:close/>
              </a:path>
              <a:path w="709929" h="50800">
                <a:moveTo>
                  <a:pt x="633411" y="0"/>
                </a:moveTo>
                <a:lnTo>
                  <a:pt x="633411" y="15876"/>
                </a:lnTo>
                <a:lnTo>
                  <a:pt x="646111" y="15876"/>
                </a:lnTo>
                <a:lnTo>
                  <a:pt x="646111" y="34926"/>
                </a:lnTo>
                <a:lnTo>
                  <a:pt x="681038" y="34925"/>
                </a:lnTo>
                <a:lnTo>
                  <a:pt x="709611" y="25401"/>
                </a:lnTo>
                <a:lnTo>
                  <a:pt x="633411" y="0"/>
                </a:lnTo>
                <a:close/>
              </a:path>
              <a:path w="709929" h="50800">
                <a:moveTo>
                  <a:pt x="0" y="15875"/>
                </a:moveTo>
                <a:lnTo>
                  <a:pt x="0" y="34925"/>
                </a:lnTo>
                <a:lnTo>
                  <a:pt x="633411" y="34926"/>
                </a:lnTo>
                <a:lnTo>
                  <a:pt x="633411" y="15876"/>
                </a:lnTo>
                <a:lnTo>
                  <a:pt x="0" y="15875"/>
                </a:lnTo>
                <a:close/>
              </a:path>
            </a:pathLst>
          </a:custGeom>
          <a:solidFill>
            <a:srgbClr val="000000"/>
          </a:solidFill>
        </p:spPr>
        <p:txBody>
          <a:bodyPr wrap="square" lIns="0" tIns="0" rIns="0" bIns="0" rtlCol="0"/>
          <a:lstStyle/>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p:nvPr/>
        </p:nvSpPr>
        <p:spPr>
          <a:xfrm>
            <a:off x="228598" y="998729"/>
            <a:ext cx="4455795" cy="4095750"/>
          </a:xfrm>
          <a:custGeom>
            <a:avLst/>
            <a:gdLst/>
            <a:ahLst/>
            <a:cxnLst/>
            <a:rect l="l" t="t" r="r" b="b"/>
            <a:pathLst>
              <a:path w="4455795" h="4095750">
                <a:moveTo>
                  <a:pt x="0" y="0"/>
                </a:moveTo>
                <a:lnTo>
                  <a:pt x="4455495" y="0"/>
                </a:lnTo>
                <a:lnTo>
                  <a:pt x="4455495" y="4095455"/>
                </a:lnTo>
                <a:lnTo>
                  <a:pt x="0" y="4095455"/>
                </a:lnTo>
                <a:lnTo>
                  <a:pt x="0" y="0"/>
                </a:lnTo>
                <a:close/>
              </a:path>
            </a:pathLst>
          </a:custGeom>
          <a:ln w="9525">
            <a:solidFill>
              <a:srgbClr val="000000"/>
            </a:solidFill>
          </a:ln>
        </p:spPr>
        <p:txBody>
          <a:bodyPr wrap="square" lIns="0" tIns="0" rIns="0" bIns="0" rtlCol="0"/>
          <a:lstStyle/>
          <a:p/>
        </p:txBody>
      </p:sp>
      <p:sp>
        <p:nvSpPr>
          <p:cNvPr id="5" name="object 5"/>
          <p:cNvSpPr txBox="1"/>
          <p:nvPr/>
        </p:nvSpPr>
        <p:spPr>
          <a:xfrm>
            <a:off x="307338" y="955547"/>
            <a:ext cx="4026535" cy="4051935"/>
          </a:xfrm>
          <a:prstGeom prst="rect">
            <a:avLst/>
          </a:prstGeom>
        </p:spPr>
        <p:txBody>
          <a:bodyPr vert="horz" wrap="square" lIns="0" tIns="76835" rIns="0" bIns="0" rtlCol="0">
            <a:spAutoFit/>
          </a:bodyPr>
          <a:lstStyle/>
          <a:p>
            <a:pPr marL="12700">
              <a:lnSpc>
                <a:spcPct val="100000"/>
              </a:lnSpc>
              <a:spcBef>
                <a:spcPts val="605"/>
              </a:spcBef>
            </a:pPr>
            <a:r>
              <a:rPr sz="2000" b="1" spc="-5" dirty="0">
                <a:latin typeface="Times New Roman" panose="02020603050405020304"/>
                <a:cs typeface="Times New Roman" panose="02020603050405020304"/>
              </a:rPr>
              <a:t>float </a:t>
            </a:r>
            <a:r>
              <a:rPr sz="2000" b="1" i="1" spc="-5" dirty="0">
                <a:latin typeface="Times New Roman" panose="02020603050405020304"/>
                <a:cs typeface="Times New Roman" panose="02020603050405020304"/>
              </a:rPr>
              <a:t>fx</a:t>
            </a:r>
            <a:r>
              <a:rPr sz="2000" b="1" spc="-5" dirty="0">
                <a:latin typeface="Times New Roman" panose="02020603050405020304"/>
                <a:cs typeface="Times New Roman" panose="02020603050405020304"/>
              </a:rPr>
              <a:t>A(n, ai) </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266700" marR="5080">
              <a:lnSpc>
                <a:spcPct val="121000"/>
              </a:lnSpc>
            </a:pPr>
            <a:r>
              <a:rPr sz="2000" b="1" spc="-5" dirty="0">
                <a:latin typeface="Times New Roman" panose="02020603050405020304"/>
                <a:cs typeface="Times New Roman" panose="02020603050405020304"/>
              </a:rPr>
              <a:t>float as, </a:t>
            </a:r>
            <a:r>
              <a:rPr sz="2000" b="1" spc="-10" dirty="0">
                <a:latin typeface="Times New Roman" panose="02020603050405020304"/>
                <a:cs typeface="Times New Roman" panose="02020603050405020304"/>
              </a:rPr>
              <a:t>li, </a:t>
            </a:r>
            <a:r>
              <a:rPr sz="2000" b="1" spc="-5" dirty="0">
                <a:latin typeface="Times New Roman" panose="02020603050405020304"/>
                <a:cs typeface="Times New Roman" panose="02020603050405020304"/>
              </a:rPr>
              <a:t>ls, mi, ms, qi, qs, ri, rs;  switch</a:t>
            </a:r>
            <a:r>
              <a:rPr sz="2000" b="1" spc="-2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r>
              <a:rPr sz="2000" b="1" spc="-25" dirty="0">
                <a:latin typeface="Times New Roman" panose="02020603050405020304"/>
                <a:cs typeface="Times New Roman" panose="02020603050405020304"/>
              </a:rPr>
              <a:t> </a:t>
            </a:r>
            <a:r>
              <a:rPr sz="2925" b="1" spc="75" baseline="1000" dirty="0">
                <a:latin typeface="黑体" panose="02010609060101010101" charset="-122"/>
                <a:cs typeface="黑体" panose="02010609060101010101" charset="-122"/>
              </a:rPr>
              <a:t>在结点</a:t>
            </a:r>
            <a:r>
              <a:rPr sz="2000" b="1" dirty="0">
                <a:latin typeface="Times New Roman" panose="02020603050405020304"/>
                <a:cs typeface="Times New Roman" panose="02020603050405020304"/>
              </a:rPr>
              <a:t>n</a:t>
            </a:r>
            <a:r>
              <a:rPr sz="2925" b="1" spc="75" baseline="1000" dirty="0">
                <a:latin typeface="黑体" panose="02010609060101010101" charset="-122"/>
                <a:cs typeface="黑体" panose="02010609060101010101" charset="-122"/>
              </a:rPr>
              <a:t>处使用的产生</a:t>
            </a:r>
            <a:r>
              <a:rPr sz="2925" b="1" spc="60" baseline="1000" dirty="0">
                <a:latin typeface="黑体" panose="02010609060101010101" charset="-122"/>
                <a:cs typeface="黑体" panose="02010609060101010101" charset="-122"/>
              </a:rPr>
              <a:t>式</a:t>
            </a:r>
            <a:r>
              <a:rPr sz="2925" b="1" spc="-742" baseline="1000" dirty="0">
                <a:latin typeface="黑体" panose="02010609060101010101" charset="-122"/>
                <a:cs typeface="黑体" panose="02010609060101010101" charset="-122"/>
              </a:rPr>
              <a:t> </a:t>
            </a: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266700">
              <a:lnSpc>
                <a:spcPct val="100000"/>
              </a:lnSpc>
              <a:spcBef>
                <a:spcPts val="480"/>
              </a:spcBef>
            </a:pP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520700" marR="2161540" indent="-254000">
              <a:lnSpc>
                <a:spcPct val="116000"/>
              </a:lnSpc>
              <a:spcBef>
                <a:spcPts val="55"/>
              </a:spcBef>
            </a:pPr>
            <a:r>
              <a:rPr sz="2000" b="1" spc="-5" dirty="0">
                <a:latin typeface="Times New Roman" panose="02020603050405020304"/>
                <a:cs typeface="Times New Roman" panose="02020603050405020304"/>
              </a:rPr>
              <a:t>case </a:t>
            </a:r>
            <a:r>
              <a:rPr sz="2925" b="1" i="1" spc="-7" baseline="1000" dirty="0">
                <a:latin typeface="Symbol" panose="05050102010706020507"/>
                <a:cs typeface="Symbol" panose="05050102010706020507"/>
              </a:rPr>
              <a:t></a:t>
            </a:r>
            <a:r>
              <a:rPr sz="2000" b="1" i="1" spc="-5" dirty="0">
                <a:latin typeface="Times New Roman" panose="02020603050405020304"/>
                <a:cs typeface="Times New Roman" panose="02020603050405020304"/>
              </a:rPr>
              <a:t>A</a:t>
            </a:r>
            <a:r>
              <a:rPr sz="3075" b="1" i="1" spc="-7" baseline="1000" dirty="0">
                <a:latin typeface="Symbol" panose="05050102010706020507"/>
                <a:cs typeface="Symbol" panose="05050102010706020507"/>
              </a:rPr>
              <a:t></a:t>
            </a:r>
            <a:r>
              <a:rPr sz="2000" b="1" i="1" spc="-5" dirty="0">
                <a:latin typeface="Times New Roman" panose="02020603050405020304"/>
                <a:cs typeface="Times New Roman" panose="02020603050405020304"/>
              </a:rPr>
              <a:t>LM</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li=</a:t>
            </a:r>
            <a:r>
              <a:rPr sz="2000" b="1" i="1" spc="-10" dirty="0">
                <a:latin typeface="Times New Roman" panose="02020603050405020304"/>
                <a:cs typeface="Times New Roman" panose="02020603050405020304"/>
              </a:rPr>
              <a:t>l</a:t>
            </a:r>
            <a:r>
              <a:rPr sz="2000" b="1" spc="-10" dirty="0">
                <a:latin typeface="Times New Roman" panose="02020603050405020304"/>
                <a:cs typeface="Times New Roman" panose="02020603050405020304"/>
              </a:rPr>
              <a:t>(ai);</a:t>
            </a:r>
            <a:endParaRPr sz="2000">
              <a:latin typeface="Times New Roman" panose="02020603050405020304"/>
              <a:cs typeface="Times New Roman" panose="02020603050405020304"/>
            </a:endParaRPr>
          </a:p>
          <a:p>
            <a:pPr marL="520700" marR="847725">
              <a:lnSpc>
                <a:spcPct val="121000"/>
              </a:lnSpc>
              <a:spcBef>
                <a:spcPts val="5"/>
              </a:spcBef>
            </a:pPr>
            <a:r>
              <a:rPr sz="2000" b="1" spc="-5" dirty="0">
                <a:latin typeface="Times New Roman" panose="02020603050405020304"/>
                <a:cs typeface="Times New Roman" panose="02020603050405020304"/>
              </a:rPr>
              <a:t>ls=</a:t>
            </a:r>
            <a:r>
              <a:rPr sz="2000" b="1" i="1" spc="-5" dirty="0">
                <a:latin typeface="Times New Roman" panose="02020603050405020304"/>
                <a:cs typeface="Times New Roman" panose="02020603050405020304"/>
              </a:rPr>
              <a:t>fxL</a:t>
            </a:r>
            <a:r>
              <a:rPr sz="2000" b="1" spc="-5" dirty="0">
                <a:latin typeface="Times New Roman" panose="02020603050405020304"/>
                <a:cs typeface="Times New Roman" panose="02020603050405020304"/>
              </a:rPr>
              <a:t>(child(n, 1), </a:t>
            </a:r>
            <a:r>
              <a:rPr sz="2000" b="1" spc="-10" dirty="0">
                <a:latin typeface="Times New Roman" panose="02020603050405020304"/>
                <a:cs typeface="Times New Roman" panose="02020603050405020304"/>
              </a:rPr>
              <a:t>li);  mi=</a:t>
            </a:r>
            <a:r>
              <a:rPr sz="2000" b="1" i="1" spc="-10" dirty="0">
                <a:latin typeface="Times New Roman" panose="02020603050405020304"/>
                <a:cs typeface="Times New Roman" panose="02020603050405020304"/>
              </a:rPr>
              <a:t>m</a:t>
            </a:r>
            <a:r>
              <a:rPr sz="2000" b="1" spc="-10" dirty="0">
                <a:latin typeface="Times New Roman" panose="02020603050405020304"/>
                <a:cs typeface="Times New Roman" panose="02020603050405020304"/>
              </a:rPr>
              <a:t>(ls);  </a:t>
            </a:r>
            <a:r>
              <a:rPr sz="2000" b="1" spc="-5" dirty="0">
                <a:latin typeface="Times New Roman" panose="02020603050405020304"/>
                <a:cs typeface="Times New Roman" panose="02020603050405020304"/>
              </a:rPr>
              <a:t>ms=</a:t>
            </a:r>
            <a:r>
              <a:rPr sz="2000" b="1" i="1" spc="-5" dirty="0">
                <a:latin typeface="Times New Roman" panose="02020603050405020304"/>
                <a:cs typeface="Times New Roman" panose="02020603050405020304"/>
              </a:rPr>
              <a:t>fxM</a:t>
            </a:r>
            <a:r>
              <a:rPr sz="2000" b="1" spc="-5" dirty="0">
                <a:latin typeface="Times New Roman" panose="02020603050405020304"/>
                <a:cs typeface="Times New Roman" panose="02020603050405020304"/>
              </a:rPr>
              <a:t>(child(n, 2),</a:t>
            </a:r>
            <a:r>
              <a:rPr sz="2000" b="1" spc="-7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mi);  as=</a:t>
            </a:r>
            <a:r>
              <a:rPr sz="2000" b="1" i="1" spc="-5" dirty="0">
                <a:latin typeface="Times New Roman" panose="02020603050405020304"/>
                <a:cs typeface="Times New Roman" panose="02020603050405020304"/>
              </a:rPr>
              <a:t>f</a:t>
            </a:r>
            <a:r>
              <a:rPr sz="2000" b="1" spc="-5" dirty="0">
                <a:latin typeface="Times New Roman" panose="02020603050405020304"/>
                <a:cs typeface="Times New Roman" panose="02020603050405020304"/>
              </a:rPr>
              <a:t>(ms);</a:t>
            </a:r>
            <a:endParaRPr sz="2000">
              <a:latin typeface="Times New Roman" panose="02020603050405020304"/>
              <a:cs typeface="Times New Roman" panose="02020603050405020304"/>
            </a:endParaRPr>
          </a:p>
          <a:p>
            <a:pPr marL="520700">
              <a:lnSpc>
                <a:spcPct val="100000"/>
              </a:lnSpc>
              <a:spcBef>
                <a:spcPts val="410"/>
              </a:spcBef>
            </a:pPr>
            <a:r>
              <a:rPr sz="2000" b="1" spc="-5" dirty="0">
                <a:latin typeface="Times New Roman" panose="02020603050405020304"/>
                <a:cs typeface="Times New Roman" panose="02020603050405020304"/>
              </a:rPr>
              <a:t>return</a:t>
            </a:r>
            <a:r>
              <a:rPr sz="2000" b="1"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as;</a:t>
            </a:r>
            <a:endParaRPr sz="2000">
              <a:latin typeface="Times New Roman" panose="02020603050405020304"/>
              <a:cs typeface="Times New Roman" panose="02020603050405020304"/>
            </a:endParaRPr>
          </a:p>
        </p:txBody>
      </p:sp>
      <p:sp>
        <p:nvSpPr>
          <p:cNvPr id="6" name="object 6"/>
          <p:cNvSpPr txBox="1">
            <a:spLocks noGrp="1"/>
          </p:cNvSpPr>
          <p:nvPr>
            <p:ph type="title"/>
          </p:nvPr>
        </p:nvSpPr>
        <p:spPr>
          <a:xfrm>
            <a:off x="840739" y="131571"/>
            <a:ext cx="5272405" cy="635000"/>
          </a:xfrm>
          <a:prstGeom prst="rect">
            <a:avLst/>
          </a:prstGeom>
        </p:spPr>
        <p:txBody>
          <a:bodyPr vert="horz" wrap="square" lIns="0" tIns="12700" rIns="0" bIns="0" rtlCol="0">
            <a:spAutoFit/>
          </a:bodyPr>
          <a:lstStyle/>
          <a:p>
            <a:pPr marL="12700">
              <a:lnSpc>
                <a:spcPct val="100000"/>
              </a:lnSpc>
              <a:spcBef>
                <a:spcPts val="100"/>
              </a:spcBef>
            </a:pPr>
            <a:r>
              <a:rPr sz="3900" spc="90" dirty="0"/>
              <a:t>翻译函</a:t>
            </a:r>
            <a:r>
              <a:rPr sz="3900" spc="80" dirty="0"/>
              <a:t>数</a:t>
            </a:r>
            <a:r>
              <a:rPr sz="3900" spc="-990" dirty="0"/>
              <a:t> </a:t>
            </a:r>
            <a:r>
              <a:rPr sz="4000" i="1" dirty="0">
                <a:latin typeface="Times New Roman" panose="02020603050405020304"/>
                <a:cs typeface="Times New Roman" panose="02020603050405020304"/>
              </a:rPr>
              <a:t>fx</a:t>
            </a:r>
            <a:r>
              <a:rPr sz="4000" dirty="0">
                <a:latin typeface="Times New Roman" panose="02020603050405020304"/>
                <a:cs typeface="Times New Roman" panose="02020603050405020304"/>
              </a:rPr>
              <a:t>A(n,</a:t>
            </a:r>
            <a:r>
              <a:rPr sz="4000" spc="-35" dirty="0">
                <a:latin typeface="Times New Roman" panose="02020603050405020304"/>
                <a:cs typeface="Times New Roman" panose="02020603050405020304"/>
              </a:rPr>
              <a:t> </a:t>
            </a:r>
            <a:r>
              <a:rPr sz="4000" dirty="0">
                <a:latin typeface="Times New Roman" panose="02020603050405020304"/>
                <a:cs typeface="Times New Roman" panose="02020603050405020304"/>
              </a:rPr>
              <a:t>ai)</a:t>
            </a:r>
            <a:r>
              <a:rPr sz="3900" spc="90" dirty="0"/>
              <a:t>示意</a:t>
            </a:r>
            <a:endParaRPr sz="3900">
              <a:latin typeface="Times New Roman" panose="02020603050405020304"/>
              <a:cs typeface="Times New Roman" panose="02020603050405020304"/>
            </a:endParaRPr>
          </a:p>
        </p:txBody>
      </p:sp>
      <p:sp>
        <p:nvSpPr>
          <p:cNvPr id="7" name="object 7"/>
          <p:cNvSpPr/>
          <p:nvPr/>
        </p:nvSpPr>
        <p:spPr>
          <a:xfrm>
            <a:off x="4684095" y="998730"/>
            <a:ext cx="4253865" cy="4095750"/>
          </a:xfrm>
          <a:custGeom>
            <a:avLst/>
            <a:gdLst/>
            <a:ahLst/>
            <a:cxnLst/>
            <a:rect l="l" t="t" r="r" b="b"/>
            <a:pathLst>
              <a:path w="4253865" h="4095750">
                <a:moveTo>
                  <a:pt x="0" y="0"/>
                </a:moveTo>
                <a:lnTo>
                  <a:pt x="4253390" y="0"/>
                </a:lnTo>
                <a:lnTo>
                  <a:pt x="4253390" y="4095455"/>
                </a:lnTo>
                <a:lnTo>
                  <a:pt x="0" y="4095455"/>
                </a:lnTo>
                <a:lnTo>
                  <a:pt x="0" y="0"/>
                </a:lnTo>
                <a:close/>
              </a:path>
            </a:pathLst>
          </a:custGeom>
          <a:ln w="9525">
            <a:solidFill>
              <a:srgbClr val="000000"/>
            </a:solidFill>
          </a:ln>
        </p:spPr>
        <p:txBody>
          <a:bodyPr wrap="square" lIns="0" tIns="0" rIns="0" bIns="0" rtlCol="0"/>
          <a:lstStyle/>
          <a:p/>
        </p:txBody>
      </p:sp>
      <p:sp>
        <p:nvSpPr>
          <p:cNvPr id="8" name="object 8"/>
          <p:cNvSpPr txBox="1"/>
          <p:nvPr/>
        </p:nvSpPr>
        <p:spPr>
          <a:xfrm>
            <a:off x="4762835" y="946136"/>
            <a:ext cx="3002915" cy="4061460"/>
          </a:xfrm>
          <a:prstGeom prst="rect">
            <a:avLst/>
          </a:prstGeom>
        </p:spPr>
        <p:txBody>
          <a:bodyPr vert="horz" wrap="square" lIns="0" tIns="79375" rIns="0" bIns="0" rtlCol="0">
            <a:spAutoFit/>
          </a:bodyPr>
          <a:lstStyle/>
          <a:p>
            <a:pPr marL="12700">
              <a:lnSpc>
                <a:spcPct val="100000"/>
              </a:lnSpc>
              <a:spcBef>
                <a:spcPts val="625"/>
              </a:spcBef>
            </a:pPr>
            <a:r>
              <a:rPr sz="2000" b="1" spc="-5" dirty="0">
                <a:latin typeface="Times New Roman" panose="02020603050405020304"/>
                <a:cs typeface="Times New Roman" panose="02020603050405020304"/>
              </a:rPr>
              <a:t>case</a:t>
            </a:r>
            <a:r>
              <a:rPr sz="2000" b="1" spc="425" dirty="0">
                <a:latin typeface="Times New Roman" panose="02020603050405020304"/>
                <a:cs typeface="Times New Roman" panose="02020603050405020304"/>
              </a:rPr>
              <a:t> </a:t>
            </a:r>
            <a:r>
              <a:rPr sz="2925" b="1" i="1" spc="-7" baseline="1000" dirty="0">
                <a:latin typeface="Symbol" panose="05050102010706020507"/>
                <a:cs typeface="Symbol" panose="05050102010706020507"/>
              </a:rPr>
              <a:t></a:t>
            </a:r>
            <a:r>
              <a:rPr sz="2000" b="1" i="1" spc="-5" dirty="0">
                <a:latin typeface="Times New Roman" panose="02020603050405020304"/>
                <a:cs typeface="Times New Roman" panose="02020603050405020304"/>
              </a:rPr>
              <a:t>A</a:t>
            </a:r>
            <a:r>
              <a:rPr sz="3075" b="1" i="1" spc="-7" baseline="1000" dirty="0">
                <a:latin typeface="Symbol" panose="05050102010706020507"/>
                <a:cs typeface="Symbol" panose="05050102010706020507"/>
              </a:rPr>
              <a:t></a:t>
            </a:r>
            <a:r>
              <a:rPr sz="2000" b="1" i="1" spc="-5" dirty="0">
                <a:latin typeface="Times New Roman" panose="02020603050405020304"/>
                <a:cs typeface="Times New Roman" panose="02020603050405020304"/>
              </a:rPr>
              <a:t>QR</a:t>
            </a:r>
            <a:r>
              <a:rPr sz="2925" b="1" i="1" spc="-7" baseline="1000" dirty="0">
                <a:latin typeface="Symbol" panose="05050102010706020507"/>
                <a:cs typeface="Symbol" panose="05050102010706020507"/>
              </a:rPr>
              <a:t></a:t>
            </a:r>
            <a:r>
              <a:rPr sz="2000" b="1"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520700" marR="76200">
              <a:lnSpc>
                <a:spcPct val="121000"/>
              </a:lnSpc>
              <a:spcBef>
                <a:spcPts val="5"/>
              </a:spcBef>
            </a:pPr>
            <a:r>
              <a:rPr sz="2000" b="1" spc="-5" dirty="0">
                <a:latin typeface="Times New Roman" panose="02020603050405020304"/>
                <a:cs typeface="Times New Roman" panose="02020603050405020304"/>
              </a:rPr>
              <a:t>ri=</a:t>
            </a:r>
            <a:r>
              <a:rPr sz="2000" b="1" i="1" spc="-5" dirty="0">
                <a:latin typeface="Times New Roman" panose="02020603050405020304"/>
                <a:cs typeface="Times New Roman" panose="02020603050405020304"/>
              </a:rPr>
              <a:t>r</a:t>
            </a:r>
            <a:r>
              <a:rPr sz="2000" b="1" spc="-5" dirty="0">
                <a:latin typeface="Times New Roman" panose="02020603050405020304"/>
                <a:cs typeface="Times New Roman" panose="02020603050405020304"/>
              </a:rPr>
              <a:t>(ai);  rs=</a:t>
            </a:r>
            <a:r>
              <a:rPr sz="2000" b="1" i="1" spc="-5" dirty="0">
                <a:latin typeface="Times New Roman" panose="02020603050405020304"/>
                <a:cs typeface="Times New Roman" panose="02020603050405020304"/>
              </a:rPr>
              <a:t>fxR</a:t>
            </a:r>
            <a:r>
              <a:rPr sz="2000" b="1" spc="-5" dirty="0">
                <a:latin typeface="Times New Roman" panose="02020603050405020304"/>
                <a:cs typeface="Times New Roman" panose="02020603050405020304"/>
              </a:rPr>
              <a:t>(child(n, 2),</a:t>
            </a:r>
            <a:r>
              <a:rPr sz="2000" b="1" spc="-6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ri);  qi=</a:t>
            </a:r>
            <a:r>
              <a:rPr sz="2000" b="1" i="1" spc="-5" dirty="0">
                <a:latin typeface="Times New Roman" panose="02020603050405020304"/>
                <a:cs typeface="Times New Roman" panose="02020603050405020304"/>
              </a:rPr>
              <a:t>q</a:t>
            </a:r>
            <a:r>
              <a:rPr sz="2000" b="1" spc="-5" dirty="0">
                <a:latin typeface="Times New Roman" panose="02020603050405020304"/>
                <a:cs typeface="Times New Roman" panose="02020603050405020304"/>
              </a:rPr>
              <a:t>(rs);</a:t>
            </a:r>
            <a:endParaRPr sz="2000">
              <a:latin typeface="Times New Roman" panose="02020603050405020304"/>
              <a:cs typeface="Times New Roman" panose="02020603050405020304"/>
            </a:endParaRPr>
          </a:p>
          <a:p>
            <a:pPr marL="520700" marR="5080">
              <a:lnSpc>
                <a:spcPct val="117000"/>
              </a:lnSpc>
              <a:spcBef>
                <a:spcPts val="95"/>
              </a:spcBef>
            </a:pPr>
            <a:r>
              <a:rPr sz="2000" b="1" spc="-5" dirty="0">
                <a:latin typeface="Times New Roman" panose="02020603050405020304"/>
                <a:cs typeface="Times New Roman" panose="02020603050405020304"/>
              </a:rPr>
              <a:t>qs=</a:t>
            </a:r>
            <a:r>
              <a:rPr sz="2000" b="1" i="1" spc="-5" dirty="0">
                <a:latin typeface="Times New Roman" panose="02020603050405020304"/>
                <a:cs typeface="Times New Roman" panose="02020603050405020304"/>
              </a:rPr>
              <a:t>fxQ</a:t>
            </a:r>
            <a:r>
              <a:rPr sz="2000" b="1" spc="-5" dirty="0">
                <a:latin typeface="Times New Roman" panose="02020603050405020304"/>
                <a:cs typeface="Times New Roman" panose="02020603050405020304"/>
              </a:rPr>
              <a:t>(child(n, 1),</a:t>
            </a:r>
            <a:r>
              <a:rPr sz="2000" b="1" spc="-5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qi);  as=</a:t>
            </a:r>
            <a:r>
              <a:rPr sz="2000" b="1" i="1" spc="-5" dirty="0">
                <a:latin typeface="Times New Roman" panose="02020603050405020304"/>
                <a:cs typeface="Times New Roman" panose="02020603050405020304"/>
              </a:rPr>
              <a:t>f</a:t>
            </a:r>
            <a:r>
              <a:rPr sz="2000" b="1" spc="-5" dirty="0">
                <a:latin typeface="Times New Roman" panose="02020603050405020304"/>
                <a:cs typeface="Times New Roman" panose="02020603050405020304"/>
              </a:rPr>
              <a:t>(qs);</a:t>
            </a:r>
            <a:endParaRPr sz="2000">
              <a:latin typeface="Times New Roman" panose="02020603050405020304"/>
              <a:cs typeface="Times New Roman" panose="02020603050405020304"/>
            </a:endParaRPr>
          </a:p>
          <a:p>
            <a:pPr marL="266700" marR="1332230" indent="254000">
              <a:lnSpc>
                <a:spcPct val="121000"/>
              </a:lnSpc>
            </a:pPr>
            <a:r>
              <a:rPr sz="2000" b="1" spc="-5" dirty="0">
                <a:latin typeface="Times New Roman" panose="02020603050405020304"/>
                <a:cs typeface="Times New Roman" panose="02020603050405020304"/>
              </a:rPr>
              <a:t>return as;  default:</a:t>
            </a:r>
            <a:endParaRPr sz="2000">
              <a:latin typeface="Times New Roman" panose="02020603050405020304"/>
              <a:cs typeface="Times New Roman" panose="02020603050405020304"/>
            </a:endParaRPr>
          </a:p>
          <a:p>
            <a:pPr marL="520700">
              <a:lnSpc>
                <a:spcPct val="100000"/>
              </a:lnSpc>
              <a:spcBef>
                <a:spcPts val="480"/>
              </a:spcBef>
            </a:pPr>
            <a:r>
              <a:rPr sz="2000" b="1" spc="-5" dirty="0">
                <a:latin typeface="Times New Roman" panose="02020603050405020304"/>
                <a:cs typeface="Times New Roman" panose="02020603050405020304"/>
              </a:rPr>
              <a:t>error();</a:t>
            </a:r>
            <a:endParaRPr sz="2000">
              <a:latin typeface="Times New Roman" panose="02020603050405020304"/>
              <a:cs typeface="Times New Roman" panose="02020603050405020304"/>
            </a:endParaRPr>
          </a:p>
          <a:p>
            <a:pPr marL="266700">
              <a:lnSpc>
                <a:spcPct val="100000"/>
              </a:lnSpc>
              <a:spcBef>
                <a:spcPts val="505"/>
              </a:spcBef>
            </a:pP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12700">
              <a:lnSpc>
                <a:spcPct val="100000"/>
              </a:lnSpc>
              <a:spcBef>
                <a:spcPts val="405"/>
              </a:spcBef>
            </a:pP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9" name="object 9"/>
          <p:cNvSpPr/>
          <p:nvPr/>
        </p:nvSpPr>
        <p:spPr>
          <a:xfrm>
            <a:off x="1246870" y="5267299"/>
            <a:ext cx="1752599" cy="134302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5967826" y="5257455"/>
            <a:ext cx="1714500" cy="1343025"/>
          </a:xfrm>
          <a:prstGeom prst="rect">
            <a:avLst/>
          </a:prstGeom>
          <a:blipFill>
            <a:blip r:embed="rId2" cstate="print"/>
            <a:stretch>
              <a:fillRect/>
            </a:stretch>
          </a:blipFill>
        </p:spPr>
        <p:txBody>
          <a:bodyPr wrap="square" lIns="0" tIns="0" rIns="0" bIns="0" rtlCol="0"/>
          <a:lstStyle/>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30"/>
              </a:lnSpc>
            </a:pPr>
            <a:fld id="{81D60167-4931-47E6-BA6A-407CBD079E47}" type="slidenum">
              <a:rPr dirty="0"/>
            </a:fld>
            <a:endParaRPr dirty="0"/>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a:spLocks noGrp="1"/>
          </p:cNvSpPr>
          <p:nvPr>
            <p:ph type="title"/>
          </p:nvPr>
        </p:nvSpPr>
        <p:spPr>
          <a:xfrm>
            <a:off x="383540" y="269917"/>
            <a:ext cx="1554480" cy="623570"/>
          </a:xfrm>
          <a:prstGeom prst="rect">
            <a:avLst/>
          </a:prstGeom>
        </p:spPr>
        <p:txBody>
          <a:bodyPr vert="horz" wrap="square" lIns="0" tIns="15240" rIns="0" bIns="0" rtlCol="0">
            <a:spAutoFit/>
          </a:bodyPr>
          <a:lstStyle/>
          <a:p>
            <a:pPr marL="12700">
              <a:lnSpc>
                <a:spcPct val="100000"/>
              </a:lnSpc>
              <a:spcBef>
                <a:spcPts val="120"/>
              </a:spcBef>
              <a:tabLst>
                <a:tab pos="1032510" algn="l"/>
              </a:tabLst>
            </a:pPr>
            <a:r>
              <a:rPr sz="3900" spc="80" dirty="0"/>
              <a:t>小</a:t>
            </a:r>
            <a:r>
              <a:rPr sz="3900" spc="80" dirty="0"/>
              <a:t>	</a:t>
            </a:r>
            <a:r>
              <a:rPr sz="3900" spc="80" dirty="0"/>
              <a:t>结</a:t>
            </a:r>
            <a:endParaRPr sz="3900"/>
          </a:p>
        </p:txBody>
      </p:sp>
      <p:sp>
        <p:nvSpPr>
          <p:cNvPr id="5" name="object 5"/>
          <p:cNvSpPr txBox="1"/>
          <p:nvPr/>
        </p:nvSpPr>
        <p:spPr>
          <a:xfrm>
            <a:off x="408940" y="1087249"/>
            <a:ext cx="8429625" cy="4703445"/>
          </a:xfrm>
          <a:prstGeom prst="rect">
            <a:avLst/>
          </a:prstGeom>
        </p:spPr>
        <p:txBody>
          <a:bodyPr vert="horz" wrap="square" lIns="0" tIns="102235" rIns="0" bIns="0" rtlCol="0">
            <a:spAutoFit/>
          </a:bodyPr>
          <a:lstStyle/>
          <a:p>
            <a:pPr marL="355600" indent="-342900">
              <a:lnSpc>
                <a:spcPct val="100000"/>
              </a:lnSpc>
              <a:spcBef>
                <a:spcPts val="80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综合属性、继承属性</a:t>
            </a:r>
            <a:endParaRPr sz="4125" baseline="1000">
              <a:latin typeface="黑体" panose="02010609060101010101" charset="-122"/>
              <a:cs typeface="黑体" panose="02010609060101010101" charset="-122"/>
            </a:endParaRPr>
          </a:p>
          <a:p>
            <a:pPr marL="355600" indent="-342900">
              <a:lnSpc>
                <a:spcPct val="100000"/>
              </a:lnSpc>
              <a:spcBef>
                <a:spcPts val="71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语法制导定义</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37" baseline="1000" dirty="0">
                <a:latin typeface="黑体" panose="02010609060101010101" charset="-122"/>
                <a:cs typeface="黑体" panose="02010609060101010101" charset="-122"/>
              </a:rPr>
              <a:t>S-</a:t>
            </a:r>
            <a:r>
              <a:rPr sz="3525" b="1" spc="75" baseline="1000" dirty="0">
                <a:latin typeface="黑体" panose="02010609060101010101" charset="-122"/>
                <a:cs typeface="黑体" panose="02010609060101010101" charset="-122"/>
              </a:rPr>
              <a:t>属性定义</a:t>
            </a:r>
            <a:endParaRPr sz="3525" baseline="1000">
              <a:latin typeface="黑体" panose="02010609060101010101" charset="-122"/>
              <a:cs typeface="黑体" panose="02010609060101010101" charset="-122"/>
            </a:endParaRPr>
          </a:p>
          <a:p>
            <a:pPr marL="755650" lvl="1" indent="-285750">
              <a:lnSpc>
                <a:spcPct val="100000"/>
              </a:lnSpc>
              <a:spcBef>
                <a:spcPts val="660"/>
              </a:spcBef>
              <a:buClr>
                <a:srgbClr val="0000FF"/>
              </a:buClr>
              <a:buSzPct val="72000"/>
              <a:buFont typeface="Wingdings" panose="05000000000000000000"/>
              <a:buChar char=""/>
              <a:tabLst>
                <a:tab pos="755650" algn="l"/>
              </a:tabLst>
            </a:pPr>
            <a:r>
              <a:rPr sz="3525" b="1" spc="37" baseline="1000" dirty="0">
                <a:latin typeface="黑体" panose="02010609060101010101" charset="-122"/>
                <a:cs typeface="黑体" panose="02010609060101010101" charset="-122"/>
              </a:rPr>
              <a:t>L-</a:t>
            </a:r>
            <a:r>
              <a:rPr sz="3525" b="1" spc="75" baseline="1000" dirty="0">
                <a:latin typeface="黑体" panose="02010609060101010101" charset="-122"/>
                <a:cs typeface="黑体" panose="02010609060101010101" charset="-122"/>
              </a:rPr>
              <a:t>属性定义（继承属性应满足的</a:t>
            </a:r>
            <a:r>
              <a:rPr sz="3525" b="1" spc="75" baseline="1000" dirty="0">
                <a:solidFill>
                  <a:srgbClr val="0000FF"/>
                </a:solidFill>
                <a:latin typeface="黑体" panose="02010609060101010101" charset="-122"/>
                <a:cs typeface="黑体" panose="02010609060101010101" charset="-122"/>
              </a:rPr>
              <a:t>限制条件</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355600" indent="-342900">
              <a:lnSpc>
                <a:spcPct val="100000"/>
              </a:lnSpc>
              <a:spcBef>
                <a:spcPts val="785"/>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翻译方案</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构造</a:t>
            </a:r>
            <a:r>
              <a:rPr sz="3525" b="1" spc="37" baseline="1000" dirty="0">
                <a:latin typeface="黑体" panose="02010609060101010101" charset="-122"/>
                <a:cs typeface="黑体" panose="02010609060101010101" charset="-122"/>
              </a:rPr>
              <a:t>S-</a:t>
            </a:r>
            <a:r>
              <a:rPr sz="3525" b="1" spc="75" baseline="1000" dirty="0">
                <a:latin typeface="黑体" panose="02010609060101010101" charset="-122"/>
                <a:cs typeface="黑体" panose="02010609060101010101" charset="-122"/>
              </a:rPr>
              <a:t>属性定义的翻译方案（语义动作放在产生式右尾）</a:t>
            </a:r>
            <a:endParaRPr sz="3525" baseline="1000">
              <a:latin typeface="黑体" panose="02010609060101010101" charset="-122"/>
              <a:cs typeface="黑体" panose="02010609060101010101" charset="-122"/>
            </a:endParaRPr>
          </a:p>
          <a:p>
            <a:pPr marL="755650" lvl="1" indent="-285750">
              <a:lnSpc>
                <a:spcPct val="100000"/>
              </a:lnSpc>
              <a:spcBef>
                <a:spcPts val="5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构造</a:t>
            </a:r>
            <a:r>
              <a:rPr sz="3525" b="1" spc="37" baseline="1000" dirty="0">
                <a:latin typeface="黑体" panose="02010609060101010101" charset="-122"/>
                <a:cs typeface="黑体" panose="02010609060101010101" charset="-122"/>
              </a:rPr>
              <a:t>L-</a:t>
            </a:r>
            <a:r>
              <a:rPr sz="3525" b="1" spc="75" baseline="1000" dirty="0">
                <a:latin typeface="黑体" panose="02010609060101010101" charset="-122"/>
                <a:cs typeface="黑体" panose="02010609060101010101" charset="-122"/>
              </a:rPr>
              <a:t>属性定义的翻译方案（语义动作插入</a:t>
            </a:r>
            <a:r>
              <a:rPr sz="3525" b="1" spc="75" baseline="1000" dirty="0">
                <a:solidFill>
                  <a:srgbClr val="0000FF"/>
                </a:solidFill>
                <a:latin typeface="黑体" panose="02010609060101010101" charset="-122"/>
                <a:cs typeface="黑体" panose="02010609060101010101" charset="-122"/>
              </a:rPr>
              <a:t>产生式之中</a:t>
            </a:r>
            <a:r>
              <a:rPr sz="3525" b="1" spc="60" baseline="1000" dirty="0">
                <a:latin typeface="黑体" panose="02010609060101010101" charset="-122"/>
                <a:cs typeface="黑体" panose="02010609060101010101" charset="-122"/>
              </a:rPr>
              <a:t>）</a:t>
            </a:r>
            <a:endParaRPr sz="3525" baseline="1000">
              <a:latin typeface="黑体" panose="02010609060101010101" charset="-122"/>
              <a:cs typeface="黑体" panose="02010609060101010101" charset="-122"/>
            </a:endParaRPr>
          </a:p>
          <a:p>
            <a:pPr marL="355600" indent="-342900">
              <a:lnSpc>
                <a:spcPct val="100000"/>
              </a:lnSpc>
              <a:spcBef>
                <a:spcPts val="765"/>
              </a:spcBef>
              <a:buClr>
                <a:srgbClr val="0000FF"/>
              </a:buClr>
              <a:buSzPct val="73000"/>
              <a:buFont typeface="Arial" panose="020B0604020202020204"/>
              <a:buChar char="■"/>
              <a:tabLst>
                <a:tab pos="354965" algn="l"/>
                <a:tab pos="355600" algn="l"/>
              </a:tabLst>
            </a:pPr>
            <a:r>
              <a:rPr sz="4125" b="1" spc="30" baseline="1000" dirty="0">
                <a:latin typeface="黑体" panose="02010609060101010101" charset="-122"/>
                <a:cs typeface="黑体" panose="02010609060101010101" charset="-122"/>
              </a:rPr>
              <a:t>S-</a:t>
            </a:r>
            <a:r>
              <a:rPr sz="4125" b="1" spc="67" baseline="1000" dirty="0">
                <a:latin typeface="黑体" panose="02010609060101010101" charset="-122"/>
                <a:cs typeface="黑体" panose="02010609060101010101" charset="-122"/>
              </a:rPr>
              <a:t>属性定义的自底向上翻译（</a:t>
            </a:r>
            <a:r>
              <a:rPr sz="4125" b="1" spc="67" baseline="1000" dirty="0">
                <a:solidFill>
                  <a:srgbClr val="0000FF"/>
                </a:solidFill>
                <a:latin typeface="黑体" panose="02010609060101010101" charset="-122"/>
                <a:cs typeface="黑体" panose="02010609060101010101" charset="-122"/>
              </a:rPr>
              <a:t>改造</a:t>
            </a:r>
            <a:r>
              <a:rPr sz="4125" b="1" spc="30" baseline="1000" dirty="0">
                <a:solidFill>
                  <a:srgbClr val="0000FF"/>
                </a:solidFill>
                <a:latin typeface="黑体" panose="02010609060101010101" charset="-122"/>
                <a:cs typeface="黑体" panose="02010609060101010101" charset="-122"/>
              </a:rPr>
              <a:t>LR</a:t>
            </a:r>
            <a:r>
              <a:rPr sz="4125" b="1" spc="67" baseline="1000" dirty="0">
                <a:solidFill>
                  <a:srgbClr val="0000FF"/>
                </a:solidFill>
                <a:latin typeface="黑体" panose="02010609060101010101" charset="-122"/>
                <a:cs typeface="黑体" panose="02010609060101010101" charset="-122"/>
              </a:rPr>
              <a:t>分析程序</a:t>
            </a:r>
            <a:r>
              <a:rPr sz="4125" b="1" spc="52" baseline="1000" dirty="0">
                <a:latin typeface="黑体" panose="02010609060101010101" charset="-122"/>
                <a:cs typeface="黑体" panose="02010609060101010101" charset="-122"/>
              </a:rPr>
              <a:t>）</a:t>
            </a:r>
            <a:endParaRPr sz="4125" baseline="1000">
              <a:latin typeface="黑体" panose="02010609060101010101" charset="-122"/>
              <a:cs typeface="黑体" panose="02010609060101010101" charset="-122"/>
            </a:endParaRPr>
          </a:p>
          <a:p>
            <a:pPr marL="755650" lvl="1" indent="-285750">
              <a:lnSpc>
                <a:spcPct val="100000"/>
              </a:lnSpc>
              <a:spcBef>
                <a:spcPts val="60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分析栈的扩充</a:t>
            </a:r>
            <a:endParaRPr sz="3525" baseline="1000">
              <a:latin typeface="黑体" panose="02010609060101010101" charset="-122"/>
              <a:cs typeface="黑体" panose="02010609060101010101" charset="-122"/>
            </a:endParaRPr>
          </a:p>
          <a:p>
            <a:pPr marL="755650" lvl="1" indent="-285750">
              <a:lnSpc>
                <a:spcPct val="100000"/>
              </a:lnSpc>
              <a:spcBef>
                <a:spcPts val="68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分析控制程序的修改</a:t>
            </a:r>
            <a:endParaRPr sz="3525" baseline="1000">
              <a:latin typeface="黑体" panose="02010609060101010101" charset="-122"/>
              <a:cs typeface="黑体" panose="0201060906010101010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8" y="5504179"/>
            <a:ext cx="186690" cy="635000"/>
          </a:xfrm>
          <a:prstGeom prst="rect">
            <a:avLst/>
          </a:prstGeom>
        </p:spPr>
        <p:txBody>
          <a:bodyPr vert="vert" wrap="square" lIns="0" tIns="0" rIns="0" bIns="0" rtlCol="0">
            <a:spAutoFit/>
          </a:bodyPr>
          <a:lstStyle/>
          <a:p>
            <a:pPr marL="12700">
              <a:lnSpc>
                <a:spcPts val="1440"/>
              </a:lnSpc>
            </a:pPr>
            <a:r>
              <a:rPr sz="1250" i="1" spc="-25" dirty="0">
                <a:solidFill>
                  <a:srgbClr val="0000FF"/>
                </a:solidFill>
                <a:latin typeface="黑体" panose="02010609060101010101" charset="-122"/>
                <a:cs typeface="黑体" panose="02010609060101010101" charset="-122"/>
              </a:rPr>
              <a:t>Liang</a:t>
            </a:r>
            <a:r>
              <a:rPr sz="1250" i="1" spc="-114" dirty="0">
                <a:solidFill>
                  <a:srgbClr val="0000FF"/>
                </a:solidFill>
                <a:latin typeface="黑体" panose="02010609060101010101" charset="-122"/>
                <a:cs typeface="黑体" panose="02010609060101010101" charset="-122"/>
              </a:rPr>
              <a:t> </a:t>
            </a:r>
            <a:r>
              <a:rPr sz="1250" i="1" spc="-25" dirty="0">
                <a:solidFill>
                  <a:srgbClr val="0000FF"/>
                </a:solidFill>
                <a:latin typeface="黑体" panose="02010609060101010101" charset="-122"/>
                <a:cs typeface="黑体" panose="02010609060101010101" charset="-122"/>
              </a:rPr>
              <a:t>GE</a:t>
            </a:r>
            <a:endParaRPr sz="1250">
              <a:latin typeface="黑体" panose="02010609060101010101" charset="-122"/>
              <a:cs typeface="黑体" panose="02010609060101010101" charset="-122"/>
            </a:endParaRPr>
          </a:p>
        </p:txBody>
      </p:sp>
      <p:sp>
        <p:nvSpPr>
          <p:cNvPr id="3" name="object 3"/>
          <p:cNvSpPr txBox="1"/>
          <p:nvPr/>
        </p:nvSpPr>
        <p:spPr>
          <a:xfrm>
            <a:off x="63248" y="6494779"/>
            <a:ext cx="186690" cy="254000"/>
          </a:xfrm>
          <a:prstGeom prst="rect">
            <a:avLst/>
          </a:prstGeom>
        </p:spPr>
        <p:txBody>
          <a:bodyPr vert="vert" wrap="square" lIns="0" tIns="0" rIns="0" bIns="0" rtlCol="0">
            <a:spAutoFit/>
          </a:bodyPr>
          <a:lstStyle/>
          <a:p>
            <a:pPr marL="12700">
              <a:lnSpc>
                <a:spcPts val="1440"/>
              </a:lnSpc>
            </a:pPr>
            <a:r>
              <a:rPr sz="1250" i="1" dirty="0">
                <a:solidFill>
                  <a:srgbClr val="0000FF"/>
                </a:solidFill>
                <a:latin typeface="黑体" panose="02010609060101010101" charset="-122"/>
                <a:cs typeface="黑体" panose="02010609060101010101" charset="-122"/>
              </a:rPr>
              <a:t>CQU</a:t>
            </a:r>
            <a:endParaRPr sz="1250">
              <a:latin typeface="黑体" panose="02010609060101010101" charset="-122"/>
              <a:cs typeface="黑体" panose="02010609060101010101" charset="-122"/>
            </a:endParaRPr>
          </a:p>
        </p:txBody>
      </p:sp>
      <p:sp>
        <p:nvSpPr>
          <p:cNvPr id="4" name="object 4"/>
          <p:cNvSpPr txBox="1"/>
          <p:nvPr/>
        </p:nvSpPr>
        <p:spPr>
          <a:xfrm>
            <a:off x="8834863" y="6566916"/>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a:cs typeface="Times New Roman" panose="02020603050405020304"/>
              </a:rPr>
              <a:t>92</a:t>
            </a:r>
            <a:endParaRPr sz="1400">
              <a:latin typeface="Times New Roman" panose="02020603050405020304"/>
              <a:cs typeface="Times New Roman" panose="02020603050405020304"/>
            </a:endParaRPr>
          </a:p>
        </p:txBody>
      </p:sp>
      <p:sp>
        <p:nvSpPr>
          <p:cNvPr id="5" name="object 5"/>
          <p:cNvSpPr txBox="1">
            <a:spLocks noGrp="1"/>
          </p:cNvSpPr>
          <p:nvPr>
            <p:ph type="title"/>
          </p:nvPr>
        </p:nvSpPr>
        <p:spPr>
          <a:xfrm>
            <a:off x="383540" y="271411"/>
            <a:ext cx="2627630" cy="623570"/>
          </a:xfrm>
          <a:prstGeom prst="rect">
            <a:avLst/>
          </a:prstGeom>
        </p:spPr>
        <p:txBody>
          <a:bodyPr vert="horz" wrap="square" lIns="0" tIns="15240" rIns="0" bIns="0" rtlCol="0">
            <a:spAutoFit/>
          </a:bodyPr>
          <a:lstStyle/>
          <a:p>
            <a:pPr marL="12700">
              <a:lnSpc>
                <a:spcPct val="100000"/>
              </a:lnSpc>
              <a:spcBef>
                <a:spcPts val="120"/>
              </a:spcBef>
              <a:tabLst>
                <a:tab pos="1032510" algn="l"/>
              </a:tabLst>
            </a:pPr>
            <a:r>
              <a:rPr sz="3900" spc="80" dirty="0"/>
              <a:t>小</a:t>
            </a:r>
            <a:r>
              <a:rPr sz="3900" spc="80" dirty="0"/>
              <a:t>	</a:t>
            </a:r>
            <a:r>
              <a:rPr sz="3900" spc="90" dirty="0"/>
              <a:t>结</a:t>
            </a:r>
            <a:r>
              <a:rPr sz="2750" spc="45" dirty="0"/>
              <a:t>（续）</a:t>
            </a:r>
            <a:endParaRPr sz="2750"/>
          </a:p>
        </p:txBody>
      </p:sp>
      <p:sp>
        <p:nvSpPr>
          <p:cNvPr id="6" name="object 6"/>
          <p:cNvSpPr txBox="1"/>
          <p:nvPr/>
        </p:nvSpPr>
        <p:spPr>
          <a:xfrm>
            <a:off x="307340" y="1183198"/>
            <a:ext cx="6590030" cy="4620895"/>
          </a:xfrm>
          <a:prstGeom prst="rect">
            <a:avLst/>
          </a:prstGeom>
        </p:spPr>
        <p:txBody>
          <a:bodyPr vert="horz" wrap="square" lIns="0" tIns="100965" rIns="0" bIns="0" rtlCol="0">
            <a:spAutoFit/>
          </a:bodyPr>
          <a:lstStyle/>
          <a:p>
            <a:pPr marL="355600" indent="-342900">
              <a:lnSpc>
                <a:spcPct val="100000"/>
              </a:lnSpc>
              <a:spcBef>
                <a:spcPts val="795"/>
              </a:spcBef>
              <a:buClr>
                <a:srgbClr val="0000FF"/>
              </a:buClr>
              <a:buSzPct val="73000"/>
              <a:buFont typeface="Arial" panose="020B0604020202020204"/>
              <a:buChar char="■"/>
              <a:tabLst>
                <a:tab pos="354965" algn="l"/>
                <a:tab pos="355600" algn="l"/>
              </a:tabLst>
            </a:pPr>
            <a:r>
              <a:rPr sz="4125" b="1" spc="30" baseline="1000" dirty="0">
                <a:latin typeface="黑体" panose="02010609060101010101" charset="-122"/>
                <a:cs typeface="黑体" panose="02010609060101010101" charset="-122"/>
              </a:rPr>
              <a:t>L-</a:t>
            </a:r>
            <a:r>
              <a:rPr sz="4125" b="1" spc="67" baseline="1000" dirty="0">
                <a:latin typeface="黑体" panose="02010609060101010101" charset="-122"/>
                <a:cs typeface="黑体" panose="02010609060101010101" charset="-122"/>
              </a:rPr>
              <a:t>属性定义的预测翻译</a:t>
            </a:r>
            <a:endParaRPr sz="4125" baseline="1000">
              <a:latin typeface="黑体" panose="02010609060101010101" charset="-122"/>
              <a:cs typeface="黑体" panose="02010609060101010101" charset="-122"/>
            </a:endParaRPr>
          </a:p>
          <a:p>
            <a:pPr marL="755650" lvl="1" indent="-285750">
              <a:lnSpc>
                <a:spcPct val="100000"/>
              </a:lnSpc>
              <a:spcBef>
                <a:spcPts val="605"/>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为每个非终结符号构造递归函数</a:t>
            </a:r>
            <a:endParaRPr sz="3525" baseline="1000">
              <a:latin typeface="黑体" panose="02010609060101010101" charset="-122"/>
              <a:cs typeface="黑体" panose="02010609060101010101" charset="-122"/>
            </a:endParaRPr>
          </a:p>
          <a:p>
            <a:pPr marL="755650" lvl="1" indent="-285750">
              <a:lnSpc>
                <a:spcPct val="100000"/>
              </a:lnSpc>
              <a:spcBef>
                <a:spcPts val="66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形参、返回值、局部变量</a:t>
            </a:r>
            <a:endParaRPr sz="3525" baseline="1000">
              <a:latin typeface="黑体" panose="02010609060101010101" charset="-122"/>
              <a:cs typeface="黑体" panose="02010609060101010101" charset="-122"/>
            </a:endParaRPr>
          </a:p>
          <a:p>
            <a:pPr marL="755650" lvl="1" indent="-285750">
              <a:lnSpc>
                <a:spcPct val="100000"/>
              </a:lnSpc>
              <a:spcBef>
                <a:spcPts val="5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函数体、分支程序</a:t>
            </a:r>
            <a:endParaRPr sz="3525" baseline="1000">
              <a:latin typeface="黑体" panose="02010609060101010101" charset="-122"/>
              <a:cs typeface="黑体" panose="02010609060101010101" charset="-122"/>
            </a:endParaRPr>
          </a:p>
          <a:p>
            <a:pPr marL="755650" lvl="1" indent="-285750">
              <a:lnSpc>
                <a:spcPct val="100000"/>
              </a:lnSpc>
              <a:spcBef>
                <a:spcPts val="68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分支程序段的设计</a:t>
            </a:r>
            <a:endParaRPr sz="3525" baseline="1000">
              <a:latin typeface="黑体" panose="02010609060101010101" charset="-122"/>
              <a:cs typeface="黑体" panose="02010609060101010101" charset="-122"/>
            </a:endParaRPr>
          </a:p>
          <a:p>
            <a:pPr marL="355600" indent="-342900">
              <a:lnSpc>
                <a:spcPct val="100000"/>
              </a:lnSpc>
              <a:spcBef>
                <a:spcPts val="670"/>
              </a:spcBef>
              <a:buClr>
                <a:srgbClr val="0000FF"/>
              </a:buClr>
              <a:buSzPct val="73000"/>
              <a:buFont typeface="Arial" panose="020B0604020202020204"/>
              <a:buChar char="■"/>
              <a:tabLst>
                <a:tab pos="354965" algn="l"/>
                <a:tab pos="355600" algn="l"/>
              </a:tabLst>
            </a:pPr>
            <a:r>
              <a:rPr sz="4125" b="1" spc="30" baseline="1000" dirty="0">
                <a:latin typeface="黑体" panose="02010609060101010101" charset="-122"/>
                <a:cs typeface="黑体" panose="02010609060101010101" charset="-122"/>
              </a:rPr>
              <a:t>L-</a:t>
            </a:r>
            <a:r>
              <a:rPr sz="4125" b="1" spc="67" baseline="1000" dirty="0">
                <a:latin typeface="黑体" panose="02010609060101010101" charset="-122"/>
                <a:cs typeface="黑体" panose="02010609060101010101" charset="-122"/>
              </a:rPr>
              <a:t>属性定义的自底向上翻译</a:t>
            </a:r>
            <a:endParaRPr sz="4125" baseline="1000">
              <a:latin typeface="黑体" panose="02010609060101010101" charset="-122"/>
              <a:cs typeface="黑体" panose="02010609060101010101" charset="-122"/>
            </a:endParaRPr>
          </a:p>
          <a:p>
            <a:pPr marL="755650" lvl="1" indent="-285750">
              <a:lnSpc>
                <a:spcPct val="100000"/>
              </a:lnSpc>
              <a:spcBef>
                <a:spcPts val="70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通过</a:t>
            </a:r>
            <a:r>
              <a:rPr sz="3525" b="1" spc="75" baseline="1000" dirty="0">
                <a:solidFill>
                  <a:srgbClr val="0000FF"/>
                </a:solidFill>
                <a:latin typeface="黑体" panose="02010609060101010101" charset="-122"/>
                <a:cs typeface="黑体" panose="02010609060101010101" charset="-122"/>
              </a:rPr>
              <a:t>复制规则</a:t>
            </a:r>
            <a:r>
              <a:rPr sz="3525" b="1" spc="75" baseline="1000" dirty="0">
                <a:latin typeface="黑体" panose="02010609060101010101" charset="-122"/>
                <a:cs typeface="黑体" panose="02010609060101010101" charset="-122"/>
              </a:rPr>
              <a:t>引用继承属性</a:t>
            </a:r>
            <a:endParaRPr sz="3525" baseline="1000">
              <a:latin typeface="黑体" panose="02010609060101010101" charset="-122"/>
              <a:cs typeface="黑体" panose="02010609060101010101" charset="-122"/>
            </a:endParaRPr>
          </a:p>
          <a:p>
            <a:pPr marL="755650" lvl="1" indent="-285750">
              <a:lnSpc>
                <a:spcPct val="100000"/>
              </a:lnSpc>
              <a:spcBef>
                <a:spcPts val="59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引入标记非终结符号及相应的产生式</a:t>
            </a:r>
            <a:endParaRPr sz="3525" baseline="1000">
              <a:latin typeface="黑体" panose="02010609060101010101" charset="-122"/>
              <a:cs typeface="黑体" panose="02010609060101010101" charset="-122"/>
            </a:endParaRPr>
          </a:p>
          <a:p>
            <a:pPr marL="755650" lvl="1" indent="-285750">
              <a:lnSpc>
                <a:spcPct val="100000"/>
              </a:lnSpc>
              <a:spcBef>
                <a:spcPts val="680"/>
              </a:spcBef>
              <a:buClr>
                <a:srgbClr val="0000FF"/>
              </a:buClr>
              <a:buSzPct val="72000"/>
              <a:buFont typeface="Wingdings" panose="05000000000000000000"/>
              <a:buChar char=""/>
              <a:tabLst>
                <a:tab pos="755650" algn="l"/>
              </a:tabLst>
            </a:pPr>
            <a:r>
              <a:rPr sz="3525" b="1" spc="75" baseline="1000" dirty="0">
                <a:latin typeface="黑体" panose="02010609060101010101" charset="-122"/>
                <a:cs typeface="黑体" panose="02010609060101010101" charset="-122"/>
              </a:rPr>
              <a:t>修改语义动作、使继承属性由复制规则实现</a:t>
            </a:r>
            <a:endParaRPr sz="3525" baseline="1000">
              <a:latin typeface="黑体" panose="02010609060101010101" charset="-122"/>
              <a:cs typeface="黑体" panose="02010609060101010101" charset="-122"/>
            </a:endParaRPr>
          </a:p>
          <a:p>
            <a:pPr marL="355600" indent="-342900">
              <a:lnSpc>
                <a:spcPct val="100000"/>
              </a:lnSpc>
              <a:spcBef>
                <a:spcPts val="670"/>
              </a:spcBef>
              <a:buClr>
                <a:srgbClr val="0000FF"/>
              </a:buClr>
              <a:buSzPct val="73000"/>
              <a:buFont typeface="Arial" panose="020B0604020202020204"/>
              <a:buChar char="■"/>
              <a:tabLst>
                <a:tab pos="354965" algn="l"/>
                <a:tab pos="355600" algn="l"/>
              </a:tabLst>
            </a:pPr>
            <a:r>
              <a:rPr sz="4125" b="1" spc="67" baseline="1000" dirty="0">
                <a:latin typeface="黑体" panose="02010609060101010101" charset="-122"/>
                <a:cs typeface="黑体" panose="02010609060101010101" charset="-122"/>
              </a:rPr>
              <a:t>通用的语法制导翻译方法</a:t>
            </a:r>
            <a:endParaRPr sz="4125" baseline="1000">
              <a:latin typeface="黑体" panose="02010609060101010101" charset="-122"/>
              <a:cs typeface="黑体" panose="02010609060101010101"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19782</Words>
  <Application>WPS 演示</Application>
  <PresentationFormat>On-screen Show (4:3)</PresentationFormat>
  <Paragraphs>2750</Paragraphs>
  <Slides>92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92</vt:i4>
      </vt:variant>
    </vt:vector>
  </HeadingPairs>
  <TitlesOfParts>
    <vt:vector size="106" baseType="lpstr">
      <vt:lpstr>Arial</vt:lpstr>
      <vt:lpstr>宋体</vt:lpstr>
      <vt:lpstr>Wingdings</vt:lpstr>
      <vt:lpstr>黑体</vt:lpstr>
      <vt:lpstr>Times New Roman</vt:lpstr>
      <vt:lpstr>Verdana</vt:lpstr>
      <vt:lpstr>Arial</vt:lpstr>
      <vt:lpstr>Wingdings</vt:lpstr>
      <vt:lpstr>Symbol</vt:lpstr>
      <vt:lpstr>Calibri</vt:lpstr>
      <vt:lpstr>微软雅黑</vt:lpstr>
      <vt:lpstr>Arial Unicode MS</vt:lpstr>
      <vt:lpstr>Microsoft Sans Serif</vt:lpstr>
      <vt:lpstr>Office Theme</vt:lpstr>
      <vt:lpstr>第5章 语法制导翻译技术</vt:lpstr>
      <vt:lpstr>语法制导翻译技术</vt:lpstr>
      <vt:lpstr>语法制导翻译概述</vt:lpstr>
      <vt:lpstr>语法制导翻译的整体思路</vt:lpstr>
      <vt:lpstr>语法制导翻译示例</vt:lpstr>
      <vt:lpstr>语法制导翻译示例（续）</vt:lpstr>
      <vt:lpstr>翻译目标决定语义规则</vt:lpstr>
      <vt:lpstr>翻译结果依赖于语义规则</vt:lpstr>
      <vt:lpstr>语法制导翻译的一般步骤</vt:lpstr>
      <vt:lpstr>语义规则的执行时机</vt:lpstr>
      <vt:lpstr>5.1	语法制导定义及翻译方案</vt:lpstr>
      <vt:lpstr>5.1.1	语法制导定义</vt:lpstr>
      <vt:lpstr>语法制导定义</vt:lpstr>
      <vt:lpstr>语义规则</vt:lpstr>
      <vt:lpstr>简单算术表达式求值的语法制导定义</vt:lpstr>
      <vt:lpstr>综合属性</vt:lpstr>
      <vt:lpstr>6+7*8的分析树加注释的过程</vt:lpstr>
      <vt:lpstr>继承属性</vt:lpstr>
      <vt:lpstr>用继承属性L.in传递类型信息的语法制导定义</vt:lpstr>
      <vt:lpstr>语句real id1,id2,id3的注释分析树</vt:lpstr>
      <vt:lpstr>5.1.2	依赖图</vt:lpstr>
      <vt:lpstr>算法5.1	构造依赖图</vt:lpstr>
      <vt:lpstr>依赖图构造举例</vt:lpstr>
      <vt:lpstr>5.1.3	计算次序</vt:lpstr>
      <vt:lpstr>计算顺序</vt:lpstr>
      <vt:lpstr>语法制导翻译过程</vt:lpstr>
      <vt:lpstr>5.1.4	S属性定义和L属性定义</vt:lpstr>
      <vt:lpstr>语法制导定义示例</vt:lpstr>
      <vt:lpstr>属性计算顺序——深度优先遍历分析树</vt:lpstr>
      <vt:lpstr>5.1.5	翻译方案</vt:lpstr>
      <vt:lpstr>一个简单的翻译方案：</vt:lpstr>
      <vt:lpstr>翻译方案的设计</vt:lpstr>
      <vt:lpstr>为L属性定义设计翻译方案的原则</vt:lpstr>
      <vt:lpstr>PowerPoint 演示文稿</vt:lpstr>
      <vt:lpstr>L属性定义翻译方案设计举例</vt:lpstr>
      <vt:lpstr>练习</vt:lpstr>
      <vt:lpstr>PowerPoint 演示文稿</vt:lpstr>
      <vt:lpstr>练习</vt:lpstr>
      <vt:lpstr>PowerPoint 演示文稿</vt:lpstr>
      <vt:lpstr>5.2 S-属性定义的自底向上翻译</vt:lpstr>
      <vt:lpstr>5.2.1 为表达式构造语法树的语法制导定义</vt:lpstr>
      <vt:lpstr>语法树示例</vt:lpstr>
      <vt:lpstr>构造表达式的语法树</vt:lpstr>
      <vt:lpstr>构造函数</vt:lpstr>
      <vt:lpstr>建立表达式a*4+b的语法树</vt:lpstr>
      <vt:lpstr>构造表达式语法树的语法制导定义</vt:lpstr>
      <vt:lpstr>构造表达式语法树的语法制导定义（续）</vt:lpstr>
      <vt:lpstr>表达式a*4+b的语法树的构造</vt:lpstr>
      <vt:lpstr>表达式的有向非循环图(dag)</vt:lpstr>
      <vt:lpstr>为表达式 a+a*(b-c)+(b-c)*d 构造dag</vt:lpstr>
      <vt:lpstr>5.2.2 S-属性定义的自底向上实现</vt:lpstr>
      <vt:lpstr>修改分析栈</vt:lpstr>
      <vt:lpstr>修改分析程序</vt:lpstr>
      <vt:lpstr>例：用LR分析程序实现表达式求值</vt:lpstr>
      <vt:lpstr>对 3*5+4 进行分析的动作序列 (分析表见表4-8)</vt:lpstr>
      <vt:lpstr>分析动作</vt:lpstr>
      <vt:lpstr>5.3	L-属性定义的自顶向下翻译</vt:lpstr>
      <vt:lpstr>5.3.1 消除翻译方案中的左递归</vt:lpstr>
      <vt:lpstr>为(3")设置把M.i传递给M.s的语义动作，得到：</vt:lpstr>
      <vt:lpstr>翻译方案</vt:lpstr>
      <vt:lpstr>消除翻译方案中左递归的一般方法</vt:lpstr>
      <vt:lpstr>计算属性的两种方法</vt:lpstr>
      <vt:lpstr>5.3.2 预测翻译程序的设计</vt:lpstr>
      <vt:lpstr>算法5.2：构造语法制导的预测翻译程序（续）</vt:lpstr>
      <vt:lpstr>为简单表达式求值的翻译方案构造翻译程序</vt:lpstr>
      <vt:lpstr>与ETM、M+TM| 相应的分析过程</vt:lpstr>
      <vt:lpstr>实现翻译方案的函数</vt:lpstr>
      <vt:lpstr>实现翻译方案的函数</vt:lpstr>
      <vt:lpstr>5.4	L属性定义的自底向上翻译</vt:lpstr>
      <vt:lpstr>5.4.1	移走翻译方案中嵌入的语义规则</vt:lpstr>
      <vt:lpstr>示例：去掉如下翻译方案中嵌入的动作：</vt:lpstr>
      <vt:lpstr>变换前、后的翻译方案是等价的</vt:lpstr>
      <vt:lpstr>变换前、后的翻译方案是等价的（续）</vt:lpstr>
      <vt:lpstr>5.4.2	直接使用分析栈中的继承属性</vt:lpstr>
      <vt:lpstr>复制规则的重要作用</vt:lpstr>
      <vt:lpstr>例：应用继承属性，用复制规则传递标识符的类型</vt:lpstr>
      <vt:lpstr>计算属性值的代码段</vt:lpstr>
      <vt:lpstr>5.4.3	变换继承属性的计算规则</vt:lpstr>
      <vt:lpstr>模拟继承属性的计算</vt:lpstr>
      <vt:lpstr>非复制规则的语义规则</vt:lpstr>
      <vt:lpstr>算法5.3：L属性定义的自底向上分析和翻译</vt:lpstr>
      <vt:lpstr>算法5.3：L属性定义的自底向上分析和翻译（续）</vt:lpstr>
      <vt:lpstr>算法5.3：L属性定义的自底向上分析和翻译（续）</vt:lpstr>
      <vt:lpstr>5.4.4	改写语法制导定义为S属性定义</vt:lpstr>
      <vt:lpstr>解决方法</vt:lpstr>
      <vt:lpstr>5.5 通用的语法制导翻译方法</vt:lpstr>
      <vt:lpstr>算法5.4 根据语法制导定义构造语法制导翻译程序</vt:lpstr>
      <vt:lpstr>算法5.4 根据语法制导定义构造语法制导翻译程序(续)</vt:lpstr>
      <vt:lpstr>为表5-2中的语法制导定义构造语法制导翻译程序</vt:lpstr>
      <vt:lpstr>翻译函数 fxA(n, ai)示意</vt:lpstr>
      <vt:lpstr>小	结</vt:lpstr>
      <vt:lpstr>小	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语法制导翻译技术</dc:title>
  <dc:creator/>
  <cp:lastModifiedBy>硝酸钾</cp:lastModifiedBy>
  <cp:revision>1</cp:revision>
  <dcterms:created xsi:type="dcterms:W3CDTF">2022-04-06T10:57:22Z</dcterms:created>
  <dcterms:modified xsi:type="dcterms:W3CDTF">2022-04-06T10:57:22Z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BA7A6AAF75CC416F9C0E988843E717B5</vt:lpwstr>
  </property>
  <property fmtid="{D5CDD505-2E9C-101B-9397-08002B2CF9AE}" pid="3" name="KSOProductBuildVer">
    <vt:lpwstr>2052-11.1.0.11365</vt:lpwstr>
  </property>
</Properties>
</file>