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FF00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FF00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FF00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9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7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590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89096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32523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74057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21748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2606703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287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3040869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53"/>
                </a:lnTo>
                <a:lnTo>
                  <a:pt x="57150" y="7459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34538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38881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432234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480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4754240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516955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560378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60380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64699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44"/>
                </a:lnTo>
                <a:lnTo>
                  <a:pt x="57150" y="78508"/>
                </a:lnTo>
                <a:lnTo>
                  <a:pt x="57150" y="7449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24203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6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67386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4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10809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54053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61"/>
                </a:lnTo>
                <a:lnTo>
                  <a:pt x="57150" y="762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957697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23895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282381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11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3255635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367097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410345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36"/>
                </a:lnTo>
                <a:lnTo>
                  <a:pt x="57150" y="7622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453711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497134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31"/>
                </a:lnTo>
                <a:lnTo>
                  <a:pt x="57150" y="78479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538665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58209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56"/>
                </a:lnTo>
                <a:lnTo>
                  <a:pt x="57150" y="78528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62527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668701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59">
                <a:moveTo>
                  <a:pt x="0" y="0"/>
                </a:moveTo>
                <a:lnTo>
                  <a:pt x="0" y="149573"/>
                </a:lnTo>
                <a:lnTo>
                  <a:pt x="57150" y="78471"/>
                </a:lnTo>
                <a:lnTo>
                  <a:pt x="57150" y="7450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80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59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7" y="135450"/>
                </a:lnTo>
                <a:lnTo>
                  <a:pt x="71437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386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8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7" y="136190"/>
                </a:lnTo>
                <a:lnTo>
                  <a:pt x="71437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7" y="136158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5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44"/>
                </a:lnTo>
                <a:lnTo>
                  <a:pt x="71437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7" y="136191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9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23"/>
                </a:lnTo>
                <a:lnTo>
                  <a:pt x="71437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7" y="135363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7" y="13541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7" y="135374"/>
                </a:lnTo>
                <a:lnTo>
                  <a:pt x="71437" y="6574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2850" y="160189"/>
            <a:ext cx="4178300" cy="62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FF00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065" y="1989457"/>
            <a:ext cx="4655185" cy="155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21594" y="6579727"/>
            <a:ext cx="22860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243" y="2419987"/>
            <a:ext cx="6442710" cy="421640"/>
          </a:xfrm>
          <a:custGeom>
            <a:avLst/>
            <a:gdLst/>
            <a:ahLst/>
            <a:cxnLst/>
            <a:rect l="l" t="t" r="r" b="b"/>
            <a:pathLst>
              <a:path w="6442709" h="421639">
                <a:moveTo>
                  <a:pt x="6442715" y="0"/>
                </a:moveTo>
                <a:lnTo>
                  <a:pt x="148850" y="0"/>
                </a:lnTo>
                <a:lnTo>
                  <a:pt x="102826" y="12980"/>
                </a:lnTo>
                <a:lnTo>
                  <a:pt x="69870" y="24048"/>
                </a:lnTo>
                <a:lnTo>
                  <a:pt x="46573" y="35448"/>
                </a:lnTo>
                <a:lnTo>
                  <a:pt x="33505" y="45586"/>
                </a:lnTo>
                <a:lnTo>
                  <a:pt x="26685" y="53811"/>
                </a:lnTo>
                <a:lnTo>
                  <a:pt x="28401" y="62035"/>
                </a:lnTo>
                <a:lnTo>
                  <a:pt x="76118" y="86415"/>
                </a:lnTo>
                <a:lnTo>
                  <a:pt x="126124" y="96540"/>
                </a:lnTo>
                <a:lnTo>
                  <a:pt x="145440" y="99396"/>
                </a:lnTo>
                <a:lnTo>
                  <a:pt x="148850" y="99396"/>
                </a:lnTo>
                <a:lnTo>
                  <a:pt x="145440" y="101921"/>
                </a:lnTo>
                <a:lnTo>
                  <a:pt x="142601" y="102877"/>
                </a:lnTo>
                <a:lnTo>
                  <a:pt x="132372" y="105721"/>
                </a:lnTo>
                <a:lnTo>
                  <a:pt x="117588" y="111422"/>
                </a:lnTo>
                <a:lnTo>
                  <a:pt x="79528" y="125983"/>
                </a:lnTo>
                <a:lnTo>
                  <a:pt x="39753" y="148451"/>
                </a:lnTo>
                <a:lnTo>
                  <a:pt x="10206" y="177893"/>
                </a:lnTo>
                <a:lnTo>
                  <a:pt x="0" y="212399"/>
                </a:lnTo>
                <a:lnTo>
                  <a:pt x="6797" y="231705"/>
                </a:lnTo>
                <a:lnTo>
                  <a:pt x="23275" y="252924"/>
                </a:lnTo>
                <a:lnTo>
                  <a:pt x="51699" y="275391"/>
                </a:lnTo>
                <a:lnTo>
                  <a:pt x="90879" y="298500"/>
                </a:lnTo>
                <a:lnTo>
                  <a:pt x="145440" y="323508"/>
                </a:lnTo>
                <a:lnTo>
                  <a:pt x="148850" y="326356"/>
                </a:lnTo>
                <a:lnTo>
                  <a:pt x="86348" y="344717"/>
                </a:lnTo>
                <a:lnTo>
                  <a:pt x="57947" y="362442"/>
                </a:lnTo>
                <a:lnTo>
                  <a:pt x="53393" y="378903"/>
                </a:lnTo>
                <a:lnTo>
                  <a:pt x="68154" y="393781"/>
                </a:lnTo>
                <a:lnTo>
                  <a:pt x="90879" y="406760"/>
                </a:lnTo>
                <a:lnTo>
                  <a:pt x="119305" y="416888"/>
                </a:lnTo>
                <a:lnTo>
                  <a:pt x="134721" y="421637"/>
                </a:lnTo>
                <a:lnTo>
                  <a:pt x="6442715" y="421637"/>
                </a:lnTo>
                <a:lnTo>
                  <a:pt x="6442715" y="0"/>
                </a:lnTo>
                <a:close/>
              </a:path>
            </a:pathLst>
          </a:custGeom>
          <a:solidFill>
            <a:srgbClr val="FFF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6507" y="2840354"/>
            <a:ext cx="6306820" cy="0"/>
          </a:xfrm>
          <a:custGeom>
            <a:avLst/>
            <a:gdLst/>
            <a:ahLst/>
            <a:cxnLst/>
            <a:rect l="l" t="t" r="r" b="b"/>
            <a:pathLst>
              <a:path w="6306820" h="0">
                <a:moveTo>
                  <a:pt x="0" y="0"/>
                </a:moveTo>
                <a:lnTo>
                  <a:pt x="6306451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1556" y="2837814"/>
            <a:ext cx="6301740" cy="0"/>
          </a:xfrm>
          <a:custGeom>
            <a:avLst/>
            <a:gdLst/>
            <a:ahLst/>
            <a:cxnLst/>
            <a:rect l="l" t="t" r="r" b="b"/>
            <a:pathLst>
              <a:path w="6301740" h="0">
                <a:moveTo>
                  <a:pt x="0" y="0"/>
                </a:moveTo>
                <a:lnTo>
                  <a:pt x="63014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9093" y="2836401"/>
            <a:ext cx="6294120" cy="0"/>
          </a:xfrm>
          <a:custGeom>
            <a:avLst/>
            <a:gdLst/>
            <a:ahLst/>
            <a:cxnLst/>
            <a:rect l="l" t="t" r="r" b="b"/>
            <a:pathLst>
              <a:path w="6294120" h="0">
                <a:moveTo>
                  <a:pt x="0" y="0"/>
                </a:moveTo>
                <a:lnTo>
                  <a:pt x="62938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5459" y="2419350"/>
            <a:ext cx="178395" cy="42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9093" y="2425064"/>
            <a:ext cx="6286500" cy="0"/>
          </a:xfrm>
          <a:custGeom>
            <a:avLst/>
            <a:gdLst/>
            <a:ahLst/>
            <a:cxnLst/>
            <a:rect l="l" t="t" r="r" b="b"/>
            <a:pathLst>
              <a:path w="6286500" h="0">
                <a:moveTo>
                  <a:pt x="0" y="0"/>
                </a:moveTo>
                <a:lnTo>
                  <a:pt x="6286194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9093" y="2419985"/>
            <a:ext cx="6277610" cy="0"/>
          </a:xfrm>
          <a:custGeom>
            <a:avLst/>
            <a:gdLst/>
            <a:ahLst/>
            <a:cxnLst/>
            <a:rect l="l" t="t" r="r" b="b"/>
            <a:pathLst>
              <a:path w="6277609" h="0">
                <a:moveTo>
                  <a:pt x="0" y="0"/>
                </a:moveTo>
                <a:lnTo>
                  <a:pt x="62773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16481" y="2419350"/>
            <a:ext cx="1041768" cy="422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0436" y="2583957"/>
            <a:ext cx="273050" cy="93980"/>
          </a:xfrm>
          <a:custGeom>
            <a:avLst/>
            <a:gdLst/>
            <a:ahLst/>
            <a:cxnLst/>
            <a:rect l="l" t="t" r="r" b="b"/>
            <a:pathLst>
              <a:path w="273050" h="93980">
                <a:moveTo>
                  <a:pt x="226694" y="0"/>
                </a:moveTo>
                <a:lnTo>
                  <a:pt x="224978" y="0"/>
                </a:lnTo>
                <a:lnTo>
                  <a:pt x="218158" y="943"/>
                </a:lnTo>
                <a:lnTo>
                  <a:pt x="208500" y="1899"/>
                </a:lnTo>
                <a:lnTo>
                  <a:pt x="192022" y="3799"/>
                </a:lnTo>
                <a:lnTo>
                  <a:pt x="112491" y="14881"/>
                </a:lnTo>
                <a:lnTo>
                  <a:pt x="72720" y="19625"/>
                </a:lnTo>
                <a:lnTo>
                  <a:pt x="38063" y="25006"/>
                </a:lnTo>
                <a:lnTo>
                  <a:pt x="14770" y="32605"/>
                </a:lnTo>
                <a:lnTo>
                  <a:pt x="3409" y="38930"/>
                </a:lnTo>
                <a:lnTo>
                  <a:pt x="0" y="45586"/>
                </a:lnTo>
                <a:lnTo>
                  <a:pt x="3409" y="51911"/>
                </a:lnTo>
                <a:lnTo>
                  <a:pt x="49426" y="66791"/>
                </a:lnTo>
                <a:lnTo>
                  <a:pt x="105673" y="75016"/>
                </a:lnTo>
                <a:lnTo>
                  <a:pt x="140329" y="80716"/>
                </a:lnTo>
                <a:lnTo>
                  <a:pt x="172143" y="85459"/>
                </a:lnTo>
                <a:lnTo>
                  <a:pt x="199986" y="89898"/>
                </a:lnTo>
                <a:lnTo>
                  <a:pt x="226694" y="93698"/>
                </a:lnTo>
                <a:lnTo>
                  <a:pt x="252830" y="78816"/>
                </a:lnTo>
                <a:lnTo>
                  <a:pt x="239762" y="59510"/>
                </a:lnTo>
                <a:lnTo>
                  <a:pt x="246559" y="55711"/>
                </a:lnTo>
                <a:lnTo>
                  <a:pt x="259627" y="45586"/>
                </a:lnTo>
                <a:lnTo>
                  <a:pt x="271001" y="34505"/>
                </a:lnTo>
                <a:lnTo>
                  <a:pt x="272695" y="24368"/>
                </a:lnTo>
                <a:lnTo>
                  <a:pt x="263037" y="16781"/>
                </a:lnTo>
                <a:lnTo>
                  <a:pt x="247703" y="8543"/>
                </a:lnTo>
                <a:lnTo>
                  <a:pt x="232942" y="2843"/>
                </a:lnTo>
                <a:lnTo>
                  <a:pt x="226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8617" y="2600738"/>
            <a:ext cx="251460" cy="31750"/>
          </a:xfrm>
          <a:custGeom>
            <a:avLst/>
            <a:gdLst/>
            <a:ahLst/>
            <a:cxnLst/>
            <a:rect l="l" t="t" r="r" b="b"/>
            <a:pathLst>
              <a:path w="251459" h="31750">
                <a:moveTo>
                  <a:pt x="232953" y="27848"/>
                </a:moveTo>
                <a:lnTo>
                  <a:pt x="47721" y="27848"/>
                </a:lnTo>
                <a:lnTo>
                  <a:pt x="82378" y="28804"/>
                </a:lnTo>
                <a:lnTo>
                  <a:pt x="122149" y="28804"/>
                </a:lnTo>
                <a:lnTo>
                  <a:pt x="193157" y="30704"/>
                </a:lnTo>
                <a:lnTo>
                  <a:pt x="216455" y="31648"/>
                </a:lnTo>
                <a:lnTo>
                  <a:pt x="224968" y="31648"/>
                </a:lnTo>
                <a:lnTo>
                  <a:pt x="231239" y="28804"/>
                </a:lnTo>
                <a:lnTo>
                  <a:pt x="232953" y="27848"/>
                </a:lnTo>
                <a:close/>
              </a:path>
              <a:path w="251459" h="31750">
                <a:moveTo>
                  <a:pt x="238036" y="0"/>
                </a:moveTo>
                <a:lnTo>
                  <a:pt x="6817" y="18667"/>
                </a:lnTo>
                <a:lnTo>
                  <a:pt x="0" y="25005"/>
                </a:lnTo>
                <a:lnTo>
                  <a:pt x="0" y="28804"/>
                </a:lnTo>
                <a:lnTo>
                  <a:pt x="6817" y="28804"/>
                </a:lnTo>
                <a:lnTo>
                  <a:pt x="21588" y="27848"/>
                </a:lnTo>
                <a:lnTo>
                  <a:pt x="232953" y="27848"/>
                </a:lnTo>
                <a:lnTo>
                  <a:pt x="244856" y="21205"/>
                </a:lnTo>
                <a:lnTo>
                  <a:pt x="251104" y="11068"/>
                </a:lnTo>
                <a:lnTo>
                  <a:pt x="23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7131" y="2419987"/>
            <a:ext cx="942340" cy="421640"/>
          </a:xfrm>
          <a:custGeom>
            <a:avLst/>
            <a:gdLst/>
            <a:ahLst/>
            <a:cxnLst/>
            <a:rect l="l" t="t" r="r" b="b"/>
            <a:pathLst>
              <a:path w="942340" h="421639">
                <a:moveTo>
                  <a:pt x="941962" y="0"/>
                </a:moveTo>
                <a:lnTo>
                  <a:pt x="930588" y="943"/>
                </a:lnTo>
                <a:lnTo>
                  <a:pt x="0" y="163969"/>
                </a:lnTo>
                <a:lnTo>
                  <a:pt x="6247" y="166813"/>
                </a:lnTo>
                <a:lnTo>
                  <a:pt x="21009" y="172512"/>
                </a:lnTo>
                <a:lnTo>
                  <a:pt x="36342" y="180751"/>
                </a:lnTo>
                <a:lnTo>
                  <a:pt x="46000" y="188338"/>
                </a:lnTo>
                <a:lnTo>
                  <a:pt x="44307" y="198475"/>
                </a:lnTo>
                <a:lnTo>
                  <a:pt x="32932" y="209556"/>
                </a:lnTo>
                <a:lnTo>
                  <a:pt x="19864" y="219680"/>
                </a:lnTo>
                <a:lnTo>
                  <a:pt x="13067" y="223480"/>
                </a:lnTo>
                <a:lnTo>
                  <a:pt x="26135" y="242785"/>
                </a:lnTo>
                <a:lnTo>
                  <a:pt x="0" y="257667"/>
                </a:lnTo>
                <a:lnTo>
                  <a:pt x="903540" y="421637"/>
                </a:lnTo>
                <a:lnTo>
                  <a:pt x="927834" y="421637"/>
                </a:lnTo>
                <a:lnTo>
                  <a:pt x="912417" y="416888"/>
                </a:lnTo>
                <a:lnTo>
                  <a:pt x="885709" y="406760"/>
                </a:lnTo>
                <a:lnTo>
                  <a:pt x="861267" y="394731"/>
                </a:lnTo>
                <a:lnTo>
                  <a:pt x="847650" y="379853"/>
                </a:lnTo>
                <a:lnTo>
                  <a:pt x="851060" y="362442"/>
                </a:lnTo>
                <a:lnTo>
                  <a:pt x="881155" y="344717"/>
                </a:lnTo>
                <a:lnTo>
                  <a:pt x="941962" y="326356"/>
                </a:lnTo>
                <a:lnTo>
                  <a:pt x="887402" y="301349"/>
                </a:lnTo>
                <a:lnTo>
                  <a:pt x="846505" y="276973"/>
                </a:lnTo>
                <a:lnTo>
                  <a:pt x="818103" y="253867"/>
                </a:lnTo>
                <a:lnTo>
                  <a:pt x="801626" y="232661"/>
                </a:lnTo>
                <a:lnTo>
                  <a:pt x="793112" y="212399"/>
                </a:lnTo>
                <a:lnTo>
                  <a:pt x="794806" y="193719"/>
                </a:lnTo>
                <a:lnTo>
                  <a:pt x="816387" y="161432"/>
                </a:lnTo>
                <a:lnTo>
                  <a:pt x="854469" y="134527"/>
                </a:lnTo>
                <a:lnTo>
                  <a:pt x="895939" y="114903"/>
                </a:lnTo>
                <a:lnTo>
                  <a:pt x="914110" y="108578"/>
                </a:lnTo>
                <a:lnTo>
                  <a:pt x="928894" y="102877"/>
                </a:lnTo>
                <a:lnTo>
                  <a:pt x="938552" y="100021"/>
                </a:lnTo>
                <a:lnTo>
                  <a:pt x="941962" y="99396"/>
                </a:lnTo>
                <a:lnTo>
                  <a:pt x="938552" y="99396"/>
                </a:lnTo>
                <a:lnTo>
                  <a:pt x="930588" y="98440"/>
                </a:lnTo>
                <a:lnTo>
                  <a:pt x="919237" y="96540"/>
                </a:lnTo>
                <a:lnTo>
                  <a:pt x="903880" y="93696"/>
                </a:lnTo>
                <a:lnTo>
                  <a:pt x="885709" y="90840"/>
                </a:lnTo>
                <a:lnTo>
                  <a:pt x="837991" y="76916"/>
                </a:lnTo>
                <a:lnTo>
                  <a:pt x="819797" y="54754"/>
                </a:lnTo>
                <a:lnTo>
                  <a:pt x="826617" y="46530"/>
                </a:lnTo>
                <a:lnTo>
                  <a:pt x="839685" y="36085"/>
                </a:lnTo>
                <a:lnTo>
                  <a:pt x="862982" y="25005"/>
                </a:lnTo>
                <a:lnTo>
                  <a:pt x="895939" y="12980"/>
                </a:lnTo>
                <a:lnTo>
                  <a:pt x="941962" y="0"/>
                </a:lnTo>
                <a:close/>
              </a:path>
            </a:pathLst>
          </a:custGeom>
          <a:solidFill>
            <a:srgbClr val="DDB7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2004" y="2669416"/>
            <a:ext cx="939165" cy="172720"/>
          </a:xfrm>
          <a:custGeom>
            <a:avLst/>
            <a:gdLst/>
            <a:ahLst/>
            <a:cxnLst/>
            <a:rect l="l" t="t" r="r" b="b"/>
            <a:pathLst>
              <a:path w="939165" h="172719">
                <a:moveTo>
                  <a:pt x="9657" y="0"/>
                </a:moveTo>
                <a:lnTo>
                  <a:pt x="0" y="16463"/>
                </a:lnTo>
                <a:lnTo>
                  <a:pt x="858186" y="172208"/>
                </a:lnTo>
                <a:lnTo>
                  <a:pt x="939125" y="172208"/>
                </a:lnTo>
                <a:lnTo>
                  <a:pt x="939125" y="171258"/>
                </a:lnTo>
                <a:lnTo>
                  <a:pt x="928895" y="166509"/>
                </a:lnTo>
                <a:lnTo>
                  <a:pt x="9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5459" y="2419350"/>
            <a:ext cx="180089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1774" y="2419350"/>
            <a:ext cx="949960" cy="173355"/>
          </a:xfrm>
          <a:custGeom>
            <a:avLst/>
            <a:gdLst/>
            <a:ahLst/>
            <a:cxnLst/>
            <a:rect l="l" t="t" r="r" b="b"/>
            <a:pathLst>
              <a:path w="949960" h="173355">
                <a:moveTo>
                  <a:pt x="945235" y="0"/>
                </a:moveTo>
                <a:lnTo>
                  <a:pt x="904610" y="0"/>
                </a:lnTo>
                <a:lnTo>
                  <a:pt x="11946" y="156370"/>
                </a:lnTo>
                <a:lnTo>
                  <a:pt x="7113" y="171299"/>
                </a:lnTo>
                <a:lnTo>
                  <a:pt x="18194" y="173150"/>
                </a:lnTo>
                <a:lnTo>
                  <a:pt x="23297" y="157326"/>
                </a:lnTo>
                <a:lnTo>
                  <a:pt x="108584" y="157326"/>
                </a:lnTo>
                <a:lnTo>
                  <a:pt x="949355" y="10137"/>
                </a:lnTo>
                <a:lnTo>
                  <a:pt x="945235" y="0"/>
                </a:lnTo>
                <a:close/>
              </a:path>
              <a:path w="949960" h="173355">
                <a:moveTo>
                  <a:pt x="108584" y="157326"/>
                </a:moveTo>
                <a:lnTo>
                  <a:pt x="23297" y="157326"/>
                </a:lnTo>
                <a:lnTo>
                  <a:pt x="18194" y="173150"/>
                </a:lnTo>
                <a:lnTo>
                  <a:pt x="108584" y="157326"/>
                </a:lnTo>
                <a:close/>
              </a:path>
              <a:path w="949960" h="173355">
                <a:moveTo>
                  <a:pt x="11946" y="156370"/>
                </a:moveTo>
                <a:lnTo>
                  <a:pt x="1716" y="160169"/>
                </a:lnTo>
                <a:lnTo>
                  <a:pt x="0" y="165550"/>
                </a:lnTo>
                <a:lnTo>
                  <a:pt x="6820" y="171250"/>
                </a:lnTo>
                <a:lnTo>
                  <a:pt x="7113" y="171299"/>
                </a:lnTo>
                <a:lnTo>
                  <a:pt x="11946" y="15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0653" y="2576676"/>
            <a:ext cx="77262" cy="110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80608" y="2710884"/>
            <a:ext cx="522605" cy="46990"/>
          </a:xfrm>
          <a:custGeom>
            <a:avLst/>
            <a:gdLst/>
            <a:ahLst/>
            <a:cxnLst/>
            <a:rect l="l" t="t" r="r" b="b"/>
            <a:pathLst>
              <a:path w="522605" h="46989">
                <a:moveTo>
                  <a:pt x="118732" y="0"/>
                </a:moveTo>
                <a:lnTo>
                  <a:pt x="77835" y="0"/>
                </a:lnTo>
                <a:lnTo>
                  <a:pt x="42613" y="2856"/>
                </a:lnTo>
                <a:lnTo>
                  <a:pt x="16477" y="8553"/>
                </a:lnTo>
                <a:lnTo>
                  <a:pt x="0" y="19631"/>
                </a:lnTo>
                <a:lnTo>
                  <a:pt x="6247" y="33561"/>
                </a:lnTo>
                <a:lnTo>
                  <a:pt x="31239" y="46539"/>
                </a:lnTo>
                <a:lnTo>
                  <a:pt x="44307" y="37043"/>
                </a:lnTo>
                <a:lnTo>
                  <a:pt x="26135" y="25962"/>
                </a:lnTo>
                <a:lnTo>
                  <a:pt x="22725" y="21531"/>
                </a:lnTo>
                <a:lnTo>
                  <a:pt x="26135" y="19631"/>
                </a:lnTo>
                <a:lnTo>
                  <a:pt x="46023" y="15833"/>
                </a:lnTo>
                <a:lnTo>
                  <a:pt x="77835" y="12984"/>
                </a:lnTo>
                <a:lnTo>
                  <a:pt x="374963" y="12984"/>
                </a:lnTo>
                <a:lnTo>
                  <a:pt x="270992" y="5703"/>
                </a:lnTo>
                <a:lnTo>
                  <a:pt x="218171" y="2856"/>
                </a:lnTo>
                <a:lnTo>
                  <a:pt x="167044" y="956"/>
                </a:lnTo>
                <a:lnTo>
                  <a:pt x="118732" y="0"/>
                </a:lnTo>
                <a:close/>
              </a:path>
              <a:path w="522605" h="46989">
                <a:moveTo>
                  <a:pt x="374963" y="12984"/>
                </a:moveTo>
                <a:lnTo>
                  <a:pt x="118732" y="12984"/>
                </a:lnTo>
                <a:lnTo>
                  <a:pt x="167044" y="13934"/>
                </a:lnTo>
                <a:lnTo>
                  <a:pt x="218171" y="15833"/>
                </a:lnTo>
                <a:lnTo>
                  <a:pt x="270992" y="18681"/>
                </a:lnTo>
                <a:lnTo>
                  <a:pt x="461334" y="32611"/>
                </a:lnTo>
                <a:lnTo>
                  <a:pt x="490858" y="35459"/>
                </a:lnTo>
                <a:lnTo>
                  <a:pt x="512462" y="37043"/>
                </a:lnTo>
                <a:lnTo>
                  <a:pt x="518710" y="37992"/>
                </a:lnTo>
                <a:lnTo>
                  <a:pt x="522120" y="25012"/>
                </a:lnTo>
                <a:lnTo>
                  <a:pt x="515872" y="24063"/>
                </a:lnTo>
                <a:lnTo>
                  <a:pt x="494268" y="22480"/>
                </a:lnTo>
                <a:lnTo>
                  <a:pt x="464173" y="19631"/>
                </a:lnTo>
                <a:lnTo>
                  <a:pt x="421559" y="16783"/>
                </a:lnTo>
                <a:lnTo>
                  <a:pt x="374963" y="12984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44242" y="2754575"/>
            <a:ext cx="287655" cy="38100"/>
          </a:xfrm>
          <a:custGeom>
            <a:avLst/>
            <a:gdLst/>
            <a:ahLst/>
            <a:cxnLst/>
            <a:rect l="l" t="t" r="r" b="b"/>
            <a:pathLst>
              <a:path w="287655" h="38100">
                <a:moveTo>
                  <a:pt x="197418" y="12978"/>
                </a:moveTo>
                <a:lnTo>
                  <a:pt x="49410" y="12978"/>
                </a:lnTo>
                <a:lnTo>
                  <a:pt x="72708" y="13926"/>
                </a:lnTo>
                <a:lnTo>
                  <a:pt x="123835" y="17725"/>
                </a:lnTo>
                <a:lnTo>
                  <a:pt x="152259" y="20257"/>
                </a:lnTo>
                <a:lnTo>
                  <a:pt x="207918" y="27854"/>
                </a:lnTo>
                <a:lnTo>
                  <a:pt x="232932" y="30387"/>
                </a:lnTo>
                <a:lnTo>
                  <a:pt x="252797" y="33235"/>
                </a:lnTo>
                <a:lnTo>
                  <a:pt x="269276" y="36085"/>
                </a:lnTo>
                <a:lnTo>
                  <a:pt x="281223" y="37034"/>
                </a:lnTo>
                <a:lnTo>
                  <a:pt x="284060" y="37984"/>
                </a:lnTo>
                <a:lnTo>
                  <a:pt x="287470" y="25006"/>
                </a:lnTo>
                <a:lnTo>
                  <a:pt x="284060" y="24056"/>
                </a:lnTo>
                <a:lnTo>
                  <a:pt x="272686" y="23107"/>
                </a:lnTo>
                <a:lnTo>
                  <a:pt x="256207" y="20257"/>
                </a:lnTo>
                <a:lnTo>
                  <a:pt x="236342" y="17725"/>
                </a:lnTo>
                <a:lnTo>
                  <a:pt x="211328" y="14876"/>
                </a:lnTo>
                <a:lnTo>
                  <a:pt x="197418" y="12978"/>
                </a:lnTo>
                <a:close/>
              </a:path>
              <a:path w="287655" h="38100">
                <a:moveTo>
                  <a:pt x="49410" y="0"/>
                </a:moveTo>
                <a:lnTo>
                  <a:pt x="31239" y="0"/>
                </a:lnTo>
                <a:lnTo>
                  <a:pt x="14761" y="2848"/>
                </a:lnTo>
                <a:lnTo>
                  <a:pt x="0" y="9179"/>
                </a:lnTo>
                <a:lnTo>
                  <a:pt x="3409" y="19309"/>
                </a:lnTo>
                <a:lnTo>
                  <a:pt x="14761" y="27854"/>
                </a:lnTo>
                <a:lnTo>
                  <a:pt x="31239" y="18359"/>
                </a:lnTo>
                <a:lnTo>
                  <a:pt x="23275" y="13926"/>
                </a:lnTo>
                <a:lnTo>
                  <a:pt x="21581" y="13926"/>
                </a:lnTo>
                <a:lnTo>
                  <a:pt x="23275" y="12978"/>
                </a:lnTo>
                <a:lnTo>
                  <a:pt x="197418" y="12978"/>
                </a:lnTo>
                <a:lnTo>
                  <a:pt x="155098" y="7279"/>
                </a:lnTo>
                <a:lnTo>
                  <a:pt x="127245" y="4747"/>
                </a:lnTo>
                <a:lnTo>
                  <a:pt x="97700" y="2848"/>
                </a:lnTo>
                <a:lnTo>
                  <a:pt x="72708" y="948"/>
                </a:lnTo>
                <a:lnTo>
                  <a:pt x="49410" y="0"/>
                </a:lnTo>
                <a:close/>
              </a:path>
              <a:path w="287655" h="38100">
                <a:moveTo>
                  <a:pt x="23275" y="12978"/>
                </a:moveTo>
                <a:lnTo>
                  <a:pt x="21581" y="13926"/>
                </a:lnTo>
                <a:lnTo>
                  <a:pt x="23275" y="13760"/>
                </a:lnTo>
                <a:lnTo>
                  <a:pt x="23275" y="12978"/>
                </a:lnTo>
                <a:close/>
              </a:path>
              <a:path w="287655" h="38100">
                <a:moveTo>
                  <a:pt x="23275" y="13760"/>
                </a:moveTo>
                <a:lnTo>
                  <a:pt x="21581" y="13926"/>
                </a:lnTo>
                <a:lnTo>
                  <a:pt x="23275" y="13926"/>
                </a:lnTo>
                <a:lnTo>
                  <a:pt x="23275" y="13760"/>
                </a:lnTo>
                <a:close/>
              </a:path>
              <a:path w="287655" h="38100">
                <a:moveTo>
                  <a:pt x="31239" y="12978"/>
                </a:moveTo>
                <a:lnTo>
                  <a:pt x="23275" y="12978"/>
                </a:lnTo>
                <a:lnTo>
                  <a:pt x="23275" y="13760"/>
                </a:lnTo>
                <a:lnTo>
                  <a:pt x="31239" y="12978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4377" y="2649792"/>
            <a:ext cx="658495" cy="53340"/>
          </a:xfrm>
          <a:custGeom>
            <a:avLst/>
            <a:gdLst/>
            <a:ahLst/>
            <a:cxnLst/>
            <a:rect l="l" t="t" r="r" b="b"/>
            <a:pathLst>
              <a:path w="658494" h="53339">
                <a:moveTo>
                  <a:pt x="376679" y="0"/>
                </a:moveTo>
                <a:lnTo>
                  <a:pt x="314178" y="0"/>
                </a:lnTo>
                <a:lnTo>
                  <a:pt x="251127" y="956"/>
                </a:lnTo>
                <a:lnTo>
                  <a:pt x="191463" y="2856"/>
                </a:lnTo>
                <a:lnTo>
                  <a:pt x="136926" y="5699"/>
                </a:lnTo>
                <a:lnTo>
                  <a:pt x="89209" y="9180"/>
                </a:lnTo>
                <a:lnTo>
                  <a:pt x="49433" y="15836"/>
                </a:lnTo>
                <a:lnTo>
                  <a:pt x="0" y="37986"/>
                </a:lnTo>
                <a:lnTo>
                  <a:pt x="4554" y="52867"/>
                </a:lnTo>
                <a:lnTo>
                  <a:pt x="24442" y="47167"/>
                </a:lnTo>
                <a:lnTo>
                  <a:pt x="22725" y="39886"/>
                </a:lnTo>
                <a:lnTo>
                  <a:pt x="31262" y="35143"/>
                </a:lnTo>
                <a:lnTo>
                  <a:pt x="92619" y="22162"/>
                </a:lnTo>
                <a:lnTo>
                  <a:pt x="136926" y="18680"/>
                </a:lnTo>
                <a:lnTo>
                  <a:pt x="191463" y="15836"/>
                </a:lnTo>
                <a:lnTo>
                  <a:pt x="251127" y="13936"/>
                </a:lnTo>
                <a:lnTo>
                  <a:pt x="314178" y="12980"/>
                </a:lnTo>
                <a:lnTo>
                  <a:pt x="657902" y="12980"/>
                </a:lnTo>
                <a:lnTo>
                  <a:pt x="657902" y="6656"/>
                </a:lnTo>
                <a:lnTo>
                  <a:pt x="649388" y="6656"/>
                </a:lnTo>
                <a:lnTo>
                  <a:pt x="627784" y="5699"/>
                </a:lnTo>
                <a:lnTo>
                  <a:pt x="593134" y="4756"/>
                </a:lnTo>
                <a:lnTo>
                  <a:pt x="548828" y="2856"/>
                </a:lnTo>
                <a:lnTo>
                  <a:pt x="376679" y="0"/>
                </a:lnTo>
                <a:close/>
              </a:path>
              <a:path w="658494" h="53339">
                <a:moveTo>
                  <a:pt x="657902" y="12980"/>
                </a:moveTo>
                <a:lnTo>
                  <a:pt x="376679" y="12980"/>
                </a:lnTo>
                <a:lnTo>
                  <a:pt x="548828" y="15836"/>
                </a:lnTo>
                <a:lnTo>
                  <a:pt x="593134" y="17736"/>
                </a:lnTo>
                <a:lnTo>
                  <a:pt x="627784" y="18680"/>
                </a:lnTo>
                <a:lnTo>
                  <a:pt x="649388" y="19624"/>
                </a:lnTo>
                <a:lnTo>
                  <a:pt x="657902" y="19624"/>
                </a:lnTo>
                <a:lnTo>
                  <a:pt x="657902" y="1298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4960" y="2577619"/>
            <a:ext cx="772160" cy="79375"/>
          </a:xfrm>
          <a:custGeom>
            <a:avLst/>
            <a:gdLst/>
            <a:ahLst/>
            <a:cxnLst/>
            <a:rect l="l" t="t" r="r" b="b"/>
            <a:pathLst>
              <a:path w="772160" h="79375">
                <a:moveTo>
                  <a:pt x="772080" y="0"/>
                </a:moveTo>
                <a:lnTo>
                  <a:pt x="697655" y="0"/>
                </a:lnTo>
                <a:lnTo>
                  <a:pt x="515872" y="2856"/>
                </a:lnTo>
                <a:lnTo>
                  <a:pt x="370432" y="8237"/>
                </a:lnTo>
                <a:lnTo>
                  <a:pt x="226685" y="15836"/>
                </a:lnTo>
                <a:lnTo>
                  <a:pt x="160201" y="21219"/>
                </a:lnTo>
                <a:lnTo>
                  <a:pt x="103970" y="28806"/>
                </a:lnTo>
                <a:lnTo>
                  <a:pt x="56253" y="37043"/>
                </a:lnTo>
                <a:lnTo>
                  <a:pt x="0" y="61104"/>
                </a:lnTo>
                <a:lnTo>
                  <a:pt x="0" y="78828"/>
                </a:lnTo>
                <a:lnTo>
                  <a:pt x="19887" y="73129"/>
                </a:lnTo>
                <a:lnTo>
                  <a:pt x="19887" y="64891"/>
                </a:lnTo>
                <a:lnTo>
                  <a:pt x="32955" y="58248"/>
                </a:lnTo>
                <a:lnTo>
                  <a:pt x="163611" y="34187"/>
                </a:lnTo>
                <a:lnTo>
                  <a:pt x="226685" y="28806"/>
                </a:lnTo>
                <a:lnTo>
                  <a:pt x="370432" y="21219"/>
                </a:lnTo>
                <a:lnTo>
                  <a:pt x="515872" y="15836"/>
                </a:lnTo>
                <a:lnTo>
                  <a:pt x="697655" y="12980"/>
                </a:lnTo>
                <a:lnTo>
                  <a:pt x="772080" y="12980"/>
                </a:lnTo>
                <a:lnTo>
                  <a:pt x="772080" y="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27764" y="2522546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 h="0">
                <a:moveTo>
                  <a:pt x="0" y="0"/>
                </a:moveTo>
                <a:lnTo>
                  <a:pt x="525529" y="0"/>
                </a:lnTo>
              </a:path>
            </a:pathLst>
          </a:custGeom>
          <a:ln w="32287">
            <a:solidFill>
              <a:srgbClr val="A53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20540" y="2442038"/>
            <a:ext cx="1577975" cy="309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重庆大</a:t>
            </a:r>
            <a:r>
              <a:rPr dirty="0" sz="1850" spc="-60" b="1" i="1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dirty="0" sz="1850" spc="350" b="1" i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葛亮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4762"/>
            <a:ext cx="1562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53506" y="1478787"/>
            <a:ext cx="37909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>
                <a:solidFill>
                  <a:srgbClr val="FF3300"/>
                </a:solidFill>
              </a:rPr>
              <a:t>第</a:t>
            </a:r>
            <a:r>
              <a:rPr dirty="0" sz="4000" spc="5">
                <a:solidFill>
                  <a:srgbClr val="FF3300"/>
                </a:solidFill>
                <a:latin typeface="Verdana"/>
                <a:cs typeface="Verdana"/>
              </a:rPr>
              <a:t>6</a:t>
            </a:r>
            <a:r>
              <a:rPr dirty="0" sz="3900" spc="80">
                <a:solidFill>
                  <a:srgbClr val="FF3300"/>
                </a:solidFill>
              </a:rPr>
              <a:t>章</a:t>
            </a:r>
            <a:r>
              <a:rPr dirty="0" sz="3900" spc="700">
                <a:solidFill>
                  <a:srgbClr val="FF3300"/>
                </a:solidFill>
              </a:rPr>
              <a:t> </a:t>
            </a:r>
            <a:r>
              <a:rPr dirty="0" sz="3900" spc="90">
                <a:solidFill>
                  <a:srgbClr val="FF3300"/>
                </a:solidFill>
              </a:rPr>
              <a:t>语义分析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5552" y="3616662"/>
            <a:ext cx="217043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知识点：符号表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1647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solidFill>
                  <a:srgbClr val="FF3300"/>
                </a:solidFill>
                <a:latin typeface="宋体"/>
                <a:cs typeface="宋体"/>
              </a:rPr>
              <a:t>6.2.1</a:t>
            </a:r>
            <a:r>
              <a:rPr dirty="0" spc="2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pc="90">
                <a:solidFill>
                  <a:srgbClr val="FF3300"/>
                </a:solidFill>
              </a:rPr>
              <a:t>符号表的建立和访问时机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68166"/>
            <a:ext cx="270700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15" b="1">
                <a:latin typeface="宋体"/>
                <a:cs typeface="宋体"/>
              </a:rPr>
              <a:t>1.</a:t>
            </a:r>
            <a:r>
              <a:rPr dirty="0" sz="2750" spc="-30" b="1">
                <a:latin typeface="宋体"/>
                <a:cs typeface="宋体"/>
              </a:rPr>
              <a:t> </a:t>
            </a:r>
            <a:r>
              <a:rPr dirty="0" sz="2750" spc="45" b="1">
                <a:latin typeface="黑体"/>
                <a:cs typeface="黑体"/>
              </a:rPr>
              <a:t>多遍编译程序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5266435"/>
            <a:ext cx="5845175" cy="13423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词法分析阶段建立符号表</a:t>
            </a:r>
            <a:endParaRPr baseline="1182" sz="35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标识符在符号表中的位置作为记号的属性</a:t>
            </a:r>
            <a:endParaRPr baseline="1182" sz="35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适用于非块结构语言的编译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1545" y="1828714"/>
            <a:ext cx="7546820" cy="3402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71214"/>
            <a:ext cx="3421379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15" b="1">
                <a:latin typeface="宋体"/>
                <a:cs typeface="宋体"/>
              </a:rPr>
              <a:t>2.</a:t>
            </a:r>
            <a:r>
              <a:rPr dirty="0" sz="2750" spc="-20" b="1">
                <a:latin typeface="宋体"/>
                <a:cs typeface="宋体"/>
              </a:rPr>
              <a:t> </a:t>
            </a:r>
            <a:r>
              <a:rPr dirty="0" sz="2750" spc="45" b="1">
                <a:latin typeface="黑体"/>
                <a:cs typeface="黑体"/>
              </a:rPr>
              <a:t>合并遍的编译程序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050027"/>
            <a:ext cx="7990205" cy="126746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语法分析程序是核心模块</a:t>
            </a:r>
            <a:endParaRPr baseline="1182" sz="3525">
              <a:latin typeface="黑体"/>
              <a:cs typeface="黑体"/>
            </a:endParaRPr>
          </a:p>
          <a:p>
            <a:pPr marL="298450" marR="5080" indent="-285750">
              <a:lnSpc>
                <a:spcPts val="2780"/>
              </a:lnSpc>
              <a:spcBef>
                <a:spcPts val="80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当声明语句被识别出来时，标识符和它的属性一起写入符 </a:t>
            </a:r>
            <a:r>
              <a:rPr dirty="0" sz="2350" spc="50" b="1">
                <a:latin typeface="黑体"/>
                <a:cs typeface="黑体"/>
              </a:rPr>
              <a:t>号表中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1579" y="2035346"/>
            <a:ext cx="7489382" cy="278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159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符号表的建立和访问时机（续）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717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solidFill>
                  <a:srgbClr val="FF3300"/>
                </a:solidFill>
                <a:latin typeface="宋体"/>
                <a:cs typeface="宋体"/>
              </a:rPr>
              <a:t>6.2.2</a:t>
            </a:r>
            <a:r>
              <a:rPr dirty="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pc="90">
                <a:solidFill>
                  <a:srgbClr val="FF3300"/>
                </a:solidFill>
              </a:rPr>
              <a:t>符号表内容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590" y="1099441"/>
            <a:ext cx="7869555" cy="197929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符号表中记录的是和标识符相关的属性</a:t>
            </a:r>
            <a:endParaRPr baseline="1010" sz="4125">
              <a:latin typeface="黑体"/>
              <a:cs typeface="黑体"/>
            </a:endParaRPr>
          </a:p>
          <a:p>
            <a:pPr marL="355600" marR="5080" indent="-342900">
              <a:lnSpc>
                <a:spcPct val="102299"/>
              </a:lnSpc>
              <a:spcBef>
                <a:spcPts val="60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出现在符号表中的属性种类，在一定程度上取决 </a:t>
            </a:r>
            <a:r>
              <a:rPr dirty="0" sz="2750" spc="45" b="1">
                <a:latin typeface="黑体"/>
                <a:cs typeface="黑体"/>
              </a:rPr>
              <a:t>于程序设计语言的性质。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符号表的典型形式：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4366" y="3203974"/>
            <a:ext cx="8215285" cy="2788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94361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</a:rPr>
              <a:t>名字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93065" y="1141336"/>
            <a:ext cx="7869555" cy="8604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5600" marR="5080" indent="-342900">
              <a:lnSpc>
                <a:spcPts val="3279"/>
              </a:lnSpc>
              <a:spcBef>
                <a:spcPts val="22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编译程序识别一个具体标识符的依据，是符号表 </a:t>
            </a:r>
            <a:r>
              <a:rPr dirty="0" sz="2750" spc="45" b="1">
                <a:latin typeface="黑体"/>
                <a:cs typeface="黑体"/>
              </a:rPr>
              <a:t>必须记录的一个属性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/>
              <a:t>必须常驻内存</a:t>
            </a:r>
            <a:endParaRPr baseline="1010" sz="4125"/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/>
              <a:t>问题：标识符长度是</a:t>
            </a:r>
            <a:r>
              <a:rPr dirty="0" baseline="1010" sz="4125" spc="67">
                <a:solidFill>
                  <a:srgbClr val="0000FF"/>
                </a:solidFill>
              </a:rPr>
              <a:t>可变的</a:t>
            </a:r>
            <a:endParaRPr baseline="1010" sz="4125"/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/>
              <a:t>解决办法：</a:t>
            </a:r>
            <a:endParaRPr baseline="1010" sz="4125"/>
          </a:p>
        </p:txBody>
      </p:sp>
      <p:sp>
        <p:nvSpPr>
          <p:cNvPr id="7" name="object 7"/>
          <p:cNvSpPr/>
          <p:nvPr/>
        </p:nvSpPr>
        <p:spPr>
          <a:xfrm>
            <a:off x="5479267" y="2213865"/>
            <a:ext cx="3394710" cy="1352550"/>
          </a:xfrm>
          <a:custGeom>
            <a:avLst/>
            <a:gdLst/>
            <a:ahLst/>
            <a:cxnLst/>
            <a:rect l="l" t="t" r="r" b="b"/>
            <a:pathLst>
              <a:path w="3394709" h="1352550">
                <a:moveTo>
                  <a:pt x="1488831" y="962980"/>
                </a:moveTo>
                <a:lnTo>
                  <a:pt x="672240" y="962980"/>
                </a:lnTo>
                <a:lnTo>
                  <a:pt x="0" y="1352033"/>
                </a:lnTo>
                <a:lnTo>
                  <a:pt x="1488831" y="962980"/>
                </a:lnTo>
                <a:close/>
              </a:path>
              <a:path w="3394709" h="1352550">
                <a:moveTo>
                  <a:pt x="3233710" y="0"/>
                </a:moveTo>
                <a:lnTo>
                  <a:pt x="288345" y="0"/>
                </a:lnTo>
                <a:lnTo>
                  <a:pt x="237615" y="8182"/>
                </a:lnTo>
                <a:lnTo>
                  <a:pt x="193556" y="30967"/>
                </a:lnTo>
                <a:lnTo>
                  <a:pt x="158813" y="65710"/>
                </a:lnTo>
                <a:lnTo>
                  <a:pt x="136028" y="109769"/>
                </a:lnTo>
                <a:lnTo>
                  <a:pt x="127845" y="160500"/>
                </a:lnTo>
                <a:lnTo>
                  <a:pt x="127846" y="802482"/>
                </a:lnTo>
                <a:lnTo>
                  <a:pt x="136028" y="853210"/>
                </a:lnTo>
                <a:lnTo>
                  <a:pt x="158813" y="897268"/>
                </a:lnTo>
                <a:lnTo>
                  <a:pt x="193556" y="932012"/>
                </a:lnTo>
                <a:lnTo>
                  <a:pt x="237615" y="954797"/>
                </a:lnTo>
                <a:lnTo>
                  <a:pt x="288345" y="962980"/>
                </a:lnTo>
                <a:lnTo>
                  <a:pt x="3233710" y="962980"/>
                </a:lnTo>
                <a:lnTo>
                  <a:pt x="3284441" y="954797"/>
                </a:lnTo>
                <a:lnTo>
                  <a:pt x="3328500" y="932012"/>
                </a:lnTo>
                <a:lnTo>
                  <a:pt x="3363243" y="897268"/>
                </a:lnTo>
                <a:lnTo>
                  <a:pt x="3386028" y="853210"/>
                </a:lnTo>
                <a:lnTo>
                  <a:pt x="3394210" y="802482"/>
                </a:lnTo>
                <a:lnTo>
                  <a:pt x="3394210" y="160500"/>
                </a:lnTo>
                <a:lnTo>
                  <a:pt x="3386028" y="109769"/>
                </a:lnTo>
                <a:lnTo>
                  <a:pt x="3363243" y="65710"/>
                </a:lnTo>
                <a:lnTo>
                  <a:pt x="3328500" y="30967"/>
                </a:lnTo>
                <a:lnTo>
                  <a:pt x="3284441" y="8182"/>
                </a:lnTo>
                <a:lnTo>
                  <a:pt x="323371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79266" y="2213865"/>
            <a:ext cx="3394710" cy="1352550"/>
          </a:xfrm>
          <a:custGeom>
            <a:avLst/>
            <a:gdLst/>
            <a:ahLst/>
            <a:cxnLst/>
            <a:rect l="l" t="t" r="r" b="b"/>
            <a:pathLst>
              <a:path w="3394709" h="1352550">
                <a:moveTo>
                  <a:pt x="127846" y="160500"/>
                </a:moveTo>
                <a:lnTo>
                  <a:pt x="136029" y="109769"/>
                </a:lnTo>
                <a:lnTo>
                  <a:pt x="158814" y="65710"/>
                </a:lnTo>
                <a:lnTo>
                  <a:pt x="193557" y="30967"/>
                </a:lnTo>
                <a:lnTo>
                  <a:pt x="237616" y="8182"/>
                </a:lnTo>
                <a:lnTo>
                  <a:pt x="288346" y="0"/>
                </a:lnTo>
                <a:lnTo>
                  <a:pt x="672241" y="0"/>
                </a:lnTo>
                <a:lnTo>
                  <a:pt x="1488831" y="0"/>
                </a:lnTo>
                <a:lnTo>
                  <a:pt x="3233711" y="0"/>
                </a:lnTo>
                <a:lnTo>
                  <a:pt x="3284442" y="8182"/>
                </a:lnTo>
                <a:lnTo>
                  <a:pt x="3328501" y="30967"/>
                </a:lnTo>
                <a:lnTo>
                  <a:pt x="3363244" y="65710"/>
                </a:lnTo>
                <a:lnTo>
                  <a:pt x="3386029" y="109769"/>
                </a:lnTo>
                <a:lnTo>
                  <a:pt x="3394211" y="160500"/>
                </a:lnTo>
                <a:lnTo>
                  <a:pt x="3394211" y="561738"/>
                </a:lnTo>
                <a:lnTo>
                  <a:pt x="3394211" y="802483"/>
                </a:lnTo>
                <a:lnTo>
                  <a:pt x="3386029" y="853210"/>
                </a:lnTo>
                <a:lnTo>
                  <a:pt x="3363244" y="897269"/>
                </a:lnTo>
                <a:lnTo>
                  <a:pt x="3328501" y="932012"/>
                </a:lnTo>
                <a:lnTo>
                  <a:pt x="3284442" y="954797"/>
                </a:lnTo>
                <a:lnTo>
                  <a:pt x="3233711" y="962980"/>
                </a:lnTo>
                <a:lnTo>
                  <a:pt x="1488831" y="962980"/>
                </a:lnTo>
                <a:lnTo>
                  <a:pt x="0" y="1352033"/>
                </a:lnTo>
                <a:lnTo>
                  <a:pt x="672241" y="962980"/>
                </a:lnTo>
                <a:lnTo>
                  <a:pt x="288346" y="962980"/>
                </a:lnTo>
                <a:lnTo>
                  <a:pt x="237616" y="954797"/>
                </a:lnTo>
                <a:lnTo>
                  <a:pt x="193557" y="932012"/>
                </a:lnTo>
                <a:lnTo>
                  <a:pt x="158814" y="897269"/>
                </a:lnTo>
                <a:lnTo>
                  <a:pt x="136029" y="853210"/>
                </a:lnTo>
                <a:lnTo>
                  <a:pt x="127846" y="802479"/>
                </a:lnTo>
                <a:lnTo>
                  <a:pt x="127846" y="561738"/>
                </a:lnTo>
                <a:lnTo>
                  <a:pt x="127846" y="16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48853" y="2247035"/>
            <a:ext cx="2783205" cy="891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06070">
              <a:lnSpc>
                <a:spcPct val="120900"/>
              </a:lnSpc>
              <a:spcBef>
                <a:spcPts val="95"/>
              </a:spcBef>
            </a:pPr>
            <a:r>
              <a:rPr dirty="0" sz="2350" spc="50" b="1">
                <a:latin typeface="宋体"/>
                <a:cs typeface="宋体"/>
              </a:rPr>
              <a:t>存取速度较快，  </a:t>
            </a:r>
            <a:r>
              <a:rPr dirty="0" sz="2350" spc="50" b="1">
                <a:latin typeface="宋体"/>
                <a:cs typeface="宋体"/>
              </a:rPr>
              <a:t>存储空间利用率较低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4712" y="5535303"/>
            <a:ext cx="3352800" cy="1179195"/>
          </a:xfrm>
          <a:custGeom>
            <a:avLst/>
            <a:gdLst/>
            <a:ahLst/>
            <a:cxnLst/>
            <a:rect l="l" t="t" r="r" b="b"/>
            <a:pathLst>
              <a:path w="3352800" h="1179195">
                <a:moveTo>
                  <a:pt x="3202642" y="278120"/>
                </a:moveTo>
                <a:lnTo>
                  <a:pt x="150158" y="278120"/>
                </a:lnTo>
                <a:lnTo>
                  <a:pt x="102696" y="285776"/>
                </a:lnTo>
                <a:lnTo>
                  <a:pt x="61477" y="307092"/>
                </a:lnTo>
                <a:lnTo>
                  <a:pt x="28972" y="339597"/>
                </a:lnTo>
                <a:lnTo>
                  <a:pt x="7655" y="380817"/>
                </a:lnTo>
                <a:lnTo>
                  <a:pt x="0" y="428278"/>
                </a:lnTo>
                <a:lnTo>
                  <a:pt x="0" y="1028902"/>
                </a:lnTo>
                <a:lnTo>
                  <a:pt x="7655" y="1076364"/>
                </a:lnTo>
                <a:lnTo>
                  <a:pt x="28972" y="1117584"/>
                </a:lnTo>
                <a:lnTo>
                  <a:pt x="61477" y="1150089"/>
                </a:lnTo>
                <a:lnTo>
                  <a:pt x="102696" y="1171405"/>
                </a:lnTo>
                <a:lnTo>
                  <a:pt x="150158" y="1179060"/>
                </a:lnTo>
                <a:lnTo>
                  <a:pt x="3202642" y="1179060"/>
                </a:lnTo>
                <a:lnTo>
                  <a:pt x="3250104" y="1171405"/>
                </a:lnTo>
                <a:lnTo>
                  <a:pt x="3291323" y="1150089"/>
                </a:lnTo>
                <a:lnTo>
                  <a:pt x="3323828" y="1117584"/>
                </a:lnTo>
                <a:lnTo>
                  <a:pt x="3345144" y="1076364"/>
                </a:lnTo>
                <a:lnTo>
                  <a:pt x="3352800" y="1028902"/>
                </a:lnTo>
                <a:lnTo>
                  <a:pt x="3352800" y="428278"/>
                </a:lnTo>
                <a:lnTo>
                  <a:pt x="3345144" y="380817"/>
                </a:lnTo>
                <a:lnTo>
                  <a:pt x="3323828" y="339597"/>
                </a:lnTo>
                <a:lnTo>
                  <a:pt x="3291323" y="307092"/>
                </a:lnTo>
                <a:lnTo>
                  <a:pt x="3250104" y="285776"/>
                </a:lnTo>
                <a:lnTo>
                  <a:pt x="3202642" y="278120"/>
                </a:lnTo>
                <a:close/>
              </a:path>
              <a:path w="3352800" h="1179195">
                <a:moveTo>
                  <a:pt x="391439" y="0"/>
                </a:moveTo>
                <a:lnTo>
                  <a:pt x="558800" y="278120"/>
                </a:lnTo>
                <a:lnTo>
                  <a:pt x="1397000" y="278120"/>
                </a:lnTo>
                <a:lnTo>
                  <a:pt x="39143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84712" y="5535303"/>
            <a:ext cx="3352800" cy="1179195"/>
          </a:xfrm>
          <a:custGeom>
            <a:avLst/>
            <a:gdLst/>
            <a:ahLst/>
            <a:cxnLst/>
            <a:rect l="l" t="t" r="r" b="b"/>
            <a:pathLst>
              <a:path w="3352800" h="1179195">
                <a:moveTo>
                  <a:pt x="0" y="428279"/>
                </a:moveTo>
                <a:lnTo>
                  <a:pt x="7655" y="380817"/>
                </a:lnTo>
                <a:lnTo>
                  <a:pt x="28971" y="339597"/>
                </a:lnTo>
                <a:lnTo>
                  <a:pt x="61476" y="307093"/>
                </a:lnTo>
                <a:lnTo>
                  <a:pt x="102695" y="285776"/>
                </a:lnTo>
                <a:lnTo>
                  <a:pt x="150157" y="278121"/>
                </a:lnTo>
                <a:lnTo>
                  <a:pt x="558800" y="278121"/>
                </a:lnTo>
                <a:lnTo>
                  <a:pt x="391438" y="0"/>
                </a:lnTo>
                <a:lnTo>
                  <a:pt x="1397000" y="278121"/>
                </a:lnTo>
                <a:lnTo>
                  <a:pt x="3202643" y="278121"/>
                </a:lnTo>
                <a:lnTo>
                  <a:pt x="3250104" y="285776"/>
                </a:lnTo>
                <a:lnTo>
                  <a:pt x="3291323" y="307093"/>
                </a:lnTo>
                <a:lnTo>
                  <a:pt x="3323828" y="339597"/>
                </a:lnTo>
                <a:lnTo>
                  <a:pt x="3345144" y="380817"/>
                </a:lnTo>
                <a:lnTo>
                  <a:pt x="3352800" y="428279"/>
                </a:lnTo>
                <a:lnTo>
                  <a:pt x="3352800" y="653512"/>
                </a:lnTo>
                <a:lnTo>
                  <a:pt x="3352800" y="1028903"/>
                </a:lnTo>
                <a:lnTo>
                  <a:pt x="3345144" y="1076365"/>
                </a:lnTo>
                <a:lnTo>
                  <a:pt x="3323828" y="1117584"/>
                </a:lnTo>
                <a:lnTo>
                  <a:pt x="3291323" y="1150089"/>
                </a:lnTo>
                <a:lnTo>
                  <a:pt x="3250104" y="1171406"/>
                </a:lnTo>
                <a:lnTo>
                  <a:pt x="3202643" y="1179061"/>
                </a:lnTo>
                <a:lnTo>
                  <a:pt x="1397000" y="1179061"/>
                </a:lnTo>
                <a:lnTo>
                  <a:pt x="558800" y="1179061"/>
                </a:lnTo>
                <a:lnTo>
                  <a:pt x="150157" y="1179061"/>
                </a:lnTo>
                <a:lnTo>
                  <a:pt x="102695" y="1171406"/>
                </a:lnTo>
                <a:lnTo>
                  <a:pt x="61476" y="1150089"/>
                </a:lnTo>
                <a:lnTo>
                  <a:pt x="28971" y="1117584"/>
                </a:lnTo>
                <a:lnTo>
                  <a:pt x="7655" y="1076365"/>
                </a:lnTo>
                <a:lnTo>
                  <a:pt x="0" y="1028903"/>
                </a:lnTo>
                <a:lnTo>
                  <a:pt x="0" y="653512"/>
                </a:lnTo>
                <a:lnTo>
                  <a:pt x="0" y="4282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50264" y="3599179"/>
            <a:ext cx="7683500" cy="305371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98450" marR="5080" indent="-285750">
              <a:lnSpc>
                <a:spcPts val="2750"/>
              </a:lnSpc>
              <a:spcBef>
                <a:spcPts val="30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标识符长度有限制：设置一个长度固定的域，它的长度 </a:t>
            </a:r>
            <a:r>
              <a:rPr dirty="0" sz="2350" spc="50" b="1">
                <a:latin typeface="黑体"/>
                <a:cs typeface="黑体"/>
              </a:rPr>
              <a:t>为该语言允许的标识符最大长度。</a:t>
            </a:r>
            <a:endParaRPr sz="2350">
              <a:latin typeface="黑体"/>
              <a:cs typeface="黑体"/>
            </a:endParaRPr>
          </a:p>
          <a:p>
            <a:pPr algn="just" marL="298450" marR="5080" indent="-285750">
              <a:lnSpc>
                <a:spcPct val="101400"/>
              </a:lnSpc>
              <a:spcBef>
                <a:spcPts val="54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标识符长度没有限制：设置一个长度固定的域，域内存 </a:t>
            </a:r>
            <a:r>
              <a:rPr dirty="0" sz="2350" spc="50" b="1">
                <a:latin typeface="黑体"/>
                <a:cs typeface="黑体"/>
              </a:rPr>
              <a:t>放一个串描述符，包含位置指针和长度两个子域，指针 域指示该标识符在总的串区内的开始位置，长度域记录 该标识符中的字符数。</a:t>
            </a:r>
            <a:endParaRPr sz="2350">
              <a:latin typeface="黑体"/>
              <a:cs typeface="黑体"/>
            </a:endParaRPr>
          </a:p>
          <a:p>
            <a:pPr marL="4438015" marR="1092200">
              <a:lnSpc>
                <a:spcPct val="103000"/>
              </a:lnSpc>
              <a:spcBef>
                <a:spcPts val="290"/>
              </a:spcBef>
            </a:pPr>
            <a:r>
              <a:rPr dirty="0" sz="2350" spc="45" b="1">
                <a:latin typeface="宋体"/>
                <a:cs typeface="宋体"/>
              </a:rPr>
              <a:t>存取速度较慢， 节省存储空间。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使用串描述符表示变量</a:t>
            </a:r>
          </a:p>
        </p:txBody>
      </p:sp>
      <p:sp>
        <p:nvSpPr>
          <p:cNvPr id="5" name="object 5"/>
          <p:cNvSpPr/>
          <p:nvPr/>
        </p:nvSpPr>
        <p:spPr>
          <a:xfrm>
            <a:off x="1612653" y="1771816"/>
            <a:ext cx="5338522" cy="374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94361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</a:rPr>
              <a:t>类型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227059" cy="459549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当所编译的语言有数据类型（隐式或显式的）时，  </a:t>
            </a:r>
            <a:r>
              <a:rPr dirty="0" sz="2750" spc="45" b="1">
                <a:latin typeface="黑体"/>
                <a:cs typeface="黑体"/>
              </a:rPr>
              <a:t>必须把类型属性存放到符号表中。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对于无类型的语言，可删除该域。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99CC"/>
              </a:buClr>
              <a:buFont typeface="Arial"/>
              <a:buChar char="■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标识符的类型属性用于：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类型检查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生成代码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空间分配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类型属性以一种编码形式存放在符号表中。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186118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</a:rPr>
              <a:t>存储地址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402590" y="1069465"/>
            <a:ext cx="8140700" cy="547941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记录运行时变量值存放空间的相对位置。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分析声明语句时，将变量的存储地址写入符号表中。</a:t>
            </a:r>
            <a:endParaRPr baseline="1182" sz="3525">
              <a:latin typeface="黑体"/>
              <a:cs typeface="黑体"/>
            </a:endParaRPr>
          </a:p>
          <a:p>
            <a:pPr algn="just" marL="755650" marR="5080" indent="-285750">
              <a:lnSpc>
                <a:spcPct val="90000"/>
              </a:lnSpc>
              <a:spcBef>
                <a:spcPts val="60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分析对变量的引用语句时，从符号表中取出该地址、并 </a:t>
            </a:r>
            <a:r>
              <a:rPr dirty="0" sz="2350" spc="50" b="1">
                <a:latin typeface="黑体"/>
                <a:cs typeface="黑体"/>
              </a:rPr>
              <a:t>写入相应的目标指令中，生成对该存储地址进行访问的 指令。</a:t>
            </a:r>
            <a:endParaRPr sz="2350">
              <a:latin typeface="黑体"/>
              <a:cs typeface="黑体"/>
            </a:endParaRPr>
          </a:p>
          <a:p>
            <a:pPr algn="just" marL="355600" marR="92075" indent="-342900">
              <a:lnSpc>
                <a:spcPct val="90400"/>
              </a:lnSpc>
              <a:spcBef>
                <a:spcPts val="819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对于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静态存储分配的语言</a:t>
            </a:r>
            <a:r>
              <a:rPr dirty="0" baseline="1010" sz="4125" spc="67" b="1">
                <a:latin typeface="黑体"/>
                <a:cs typeface="黑体"/>
              </a:rPr>
              <a:t>（如</a:t>
            </a:r>
            <a:r>
              <a:rPr dirty="0" baseline="1010" sz="4125" spc="37" b="1">
                <a:latin typeface="宋体"/>
                <a:cs typeface="宋体"/>
              </a:rPr>
              <a:t>FORTRAN</a:t>
            </a:r>
            <a:r>
              <a:rPr dirty="0" baseline="1010" sz="4125" spc="37" b="1">
                <a:latin typeface="黑体"/>
                <a:cs typeface="黑体"/>
              </a:rPr>
              <a:t>），</a:t>
            </a:r>
            <a:r>
              <a:rPr dirty="0" baseline="1010" sz="4125" spc="67" b="1">
                <a:latin typeface="黑体"/>
                <a:cs typeface="黑体"/>
              </a:rPr>
              <a:t>目标地 </a:t>
            </a:r>
            <a:r>
              <a:rPr dirty="0" sz="2750" spc="45" b="1">
                <a:latin typeface="黑体"/>
                <a:cs typeface="黑体"/>
              </a:rPr>
              <a:t>址按顺序连续分配，从</a:t>
            </a:r>
            <a:r>
              <a:rPr dirty="0" sz="2750" spc="20" b="1">
                <a:latin typeface="宋体"/>
                <a:cs typeface="宋体"/>
              </a:rPr>
              <a:t>0</a:t>
            </a:r>
            <a:r>
              <a:rPr dirty="0" sz="2750" spc="45" b="1">
                <a:latin typeface="黑体"/>
                <a:cs typeface="黑体"/>
              </a:rPr>
              <a:t>开始到</a:t>
            </a:r>
            <a:r>
              <a:rPr dirty="0" sz="2750" spc="30" b="1">
                <a:latin typeface="宋体"/>
                <a:cs typeface="宋体"/>
              </a:rPr>
              <a:t>m</a:t>
            </a:r>
            <a:r>
              <a:rPr dirty="0" sz="2750" spc="30" b="1">
                <a:latin typeface="黑体"/>
                <a:cs typeface="黑体"/>
              </a:rPr>
              <a:t>（</a:t>
            </a:r>
            <a:r>
              <a:rPr dirty="0" sz="2750" spc="30" b="1">
                <a:latin typeface="宋体"/>
                <a:cs typeface="宋体"/>
              </a:rPr>
              <a:t>m</a:t>
            </a:r>
            <a:r>
              <a:rPr dirty="0" sz="2750" spc="45" b="1">
                <a:latin typeface="黑体"/>
                <a:cs typeface="黑体"/>
              </a:rPr>
              <a:t>是分配给一个 程序的数据区的最大值）。</a:t>
            </a:r>
            <a:endParaRPr sz="2750">
              <a:latin typeface="黑体"/>
              <a:cs typeface="黑体"/>
            </a:endParaRPr>
          </a:p>
          <a:p>
            <a:pPr algn="just" marL="355600" marR="90170" indent="-342900">
              <a:lnSpc>
                <a:spcPts val="2970"/>
              </a:lnSpc>
              <a:spcBef>
                <a:spcPts val="80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对于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块结构的语言</a:t>
            </a:r>
            <a:r>
              <a:rPr dirty="0" baseline="1010" sz="4125" spc="30" b="1">
                <a:latin typeface="宋体"/>
                <a:cs typeface="宋体"/>
              </a:rPr>
              <a:t>(</a:t>
            </a:r>
            <a:r>
              <a:rPr dirty="0" baseline="1010" sz="4125" spc="67" b="1">
                <a:latin typeface="黑体"/>
                <a:cs typeface="黑体"/>
              </a:rPr>
              <a:t>如</a:t>
            </a:r>
            <a:r>
              <a:rPr dirty="0" baseline="1010" sz="4125" spc="30" b="1">
                <a:latin typeface="宋体"/>
                <a:cs typeface="宋体"/>
              </a:rPr>
              <a:t>Pascal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baseline="1010" sz="4125" spc="44" b="1">
                <a:latin typeface="宋体"/>
                <a:cs typeface="宋体"/>
              </a:rPr>
              <a:t>C)</a:t>
            </a:r>
            <a:r>
              <a:rPr dirty="0" baseline="1010" sz="4125" spc="44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通常采用二元 </a:t>
            </a:r>
            <a:r>
              <a:rPr dirty="0" sz="2750" spc="45" b="1">
                <a:latin typeface="黑体"/>
                <a:cs typeface="黑体"/>
              </a:rPr>
              <a:t>地址</a:t>
            </a:r>
            <a:r>
              <a:rPr dirty="0" sz="2750" spc="20" b="1">
                <a:solidFill>
                  <a:srgbClr val="FF0000"/>
                </a:solidFill>
                <a:latin typeface="黑体"/>
                <a:cs typeface="黑体"/>
              </a:rPr>
              <a:t>&lt;blkn,</a:t>
            </a:r>
            <a:r>
              <a:rPr dirty="0" sz="2750" spc="30" b="1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2750" spc="20" b="1">
                <a:solidFill>
                  <a:srgbClr val="FF0000"/>
                </a:solidFill>
                <a:latin typeface="黑体"/>
                <a:cs typeface="黑体"/>
              </a:rPr>
              <a:t>offset&gt;</a:t>
            </a:r>
            <a:endParaRPr sz="2750">
              <a:latin typeface="黑体"/>
              <a:cs typeface="黑体"/>
            </a:endParaRPr>
          </a:p>
          <a:p>
            <a:pPr algn="just" marL="755650" marR="153670" indent="-285750">
              <a:lnSpc>
                <a:spcPts val="2560"/>
              </a:lnSpc>
              <a:spcBef>
                <a:spcPts val="700"/>
              </a:spcBef>
            </a:pPr>
            <a:r>
              <a:rPr dirty="0" sz="2400" spc="15">
                <a:solidFill>
                  <a:srgbClr val="FF0000"/>
                </a:solidFill>
                <a:latin typeface="黑体"/>
                <a:cs typeface="黑体"/>
              </a:rPr>
              <a:t>–</a:t>
            </a:r>
            <a:r>
              <a:rPr dirty="0" baseline="1182" sz="3525" spc="22" b="1">
                <a:solidFill>
                  <a:srgbClr val="FF0000"/>
                </a:solidFill>
                <a:latin typeface="黑体"/>
                <a:cs typeface="黑体"/>
              </a:rPr>
              <a:t>blkn</a:t>
            </a:r>
            <a:r>
              <a:rPr dirty="0" baseline="1182" sz="3525" spc="-37" b="1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：块的嵌套深度，用于确定分配给声明变量的块 </a:t>
            </a:r>
            <a:r>
              <a:rPr dirty="0" sz="2350" spc="50" b="1">
                <a:latin typeface="黑体"/>
                <a:cs typeface="黑体"/>
              </a:rPr>
              <a:t>的数据区的基址。</a:t>
            </a:r>
            <a:endParaRPr sz="2350">
              <a:latin typeface="黑体"/>
              <a:cs typeface="黑体"/>
            </a:endParaRPr>
          </a:p>
          <a:p>
            <a:pPr algn="just" marL="755650" marR="152400" indent="-285750">
              <a:lnSpc>
                <a:spcPts val="2560"/>
              </a:lnSpc>
              <a:spcBef>
                <a:spcPts val="565"/>
              </a:spcBef>
            </a:pPr>
            <a:r>
              <a:rPr dirty="0" sz="2400" spc="20">
                <a:solidFill>
                  <a:srgbClr val="FF0000"/>
                </a:solidFill>
                <a:latin typeface="黑体"/>
                <a:cs typeface="黑体"/>
              </a:rPr>
              <a:t>–</a:t>
            </a:r>
            <a:r>
              <a:rPr dirty="0" baseline="1182" sz="3525" spc="30" b="1">
                <a:solidFill>
                  <a:srgbClr val="FF0000"/>
                </a:solidFill>
                <a:latin typeface="黑体"/>
                <a:cs typeface="黑体"/>
              </a:rPr>
              <a:t>offset</a:t>
            </a:r>
            <a:r>
              <a:rPr dirty="0" baseline="1182" sz="3525" spc="-52" b="1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：变量的目标地址偏移量，指示该变量的存储 </a:t>
            </a:r>
            <a:r>
              <a:rPr dirty="0" sz="2350" spc="50" b="1">
                <a:latin typeface="黑体"/>
                <a:cs typeface="黑体"/>
              </a:rPr>
              <a:t>单元在数据区中相对于基址的位置。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9154"/>
            <a:ext cx="392620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</a:rPr>
              <a:t>数组维数</a:t>
            </a:r>
            <a:r>
              <a:rPr dirty="0" sz="3500" spc="45">
                <a:solidFill>
                  <a:srgbClr val="FF3300"/>
                </a:solidFill>
                <a:latin typeface="宋体"/>
                <a:cs typeface="宋体"/>
              </a:rPr>
              <a:t>/</a:t>
            </a:r>
            <a:r>
              <a:rPr dirty="0" sz="3500" spc="95">
                <a:solidFill>
                  <a:srgbClr val="FF3300"/>
                </a:solidFill>
              </a:rPr>
              <a:t>参数个数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1007224"/>
            <a:ext cx="8140700" cy="562419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275590" indent="-342900">
              <a:lnSpc>
                <a:spcPts val="3250"/>
              </a:lnSpc>
              <a:spcBef>
                <a:spcPts val="24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数组引用时，其维数应当与数组声明时定义的维 </a:t>
            </a:r>
            <a:r>
              <a:rPr dirty="0" sz="2750" spc="45" b="1">
                <a:latin typeface="黑体"/>
                <a:cs typeface="黑体"/>
              </a:rPr>
              <a:t>数一致。</a:t>
            </a:r>
            <a:endParaRPr sz="2750">
              <a:latin typeface="黑体"/>
              <a:cs typeface="黑体"/>
            </a:endParaRPr>
          </a:p>
          <a:p>
            <a:pPr marL="755650" marR="5080" indent="-285750">
              <a:lnSpc>
                <a:spcPct val="101499"/>
              </a:lnSpc>
              <a:spcBef>
                <a:spcPts val="54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类型检查阶段需要对这种一致性（维数、每维的长度） </a:t>
            </a:r>
            <a:r>
              <a:rPr dirty="0" sz="2350" spc="50" b="1">
                <a:latin typeface="黑体"/>
                <a:cs typeface="黑体"/>
              </a:rPr>
              <a:t>进行检查</a:t>
            </a:r>
            <a:endParaRPr sz="23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维数用于数组元素地址的计算。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过程调用时，实参必须与形参一致。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实参的个数与形参的个数一致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实参的类型与相应形参的类型一致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在符号表组织中：</a:t>
            </a:r>
            <a:endParaRPr baseline="1010" sz="4125">
              <a:latin typeface="黑体"/>
              <a:cs typeface="黑体"/>
            </a:endParaRPr>
          </a:p>
          <a:p>
            <a:pPr marL="755650" marR="5080" indent="-285750">
              <a:lnSpc>
                <a:spcPct val="101499"/>
              </a:lnSpc>
              <a:spcBef>
                <a:spcPts val="484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把参数的个数看作它的维数是很方便的，因此，可将这 </a:t>
            </a:r>
            <a:r>
              <a:rPr dirty="0" sz="2350" spc="50" b="1">
                <a:latin typeface="黑体"/>
                <a:cs typeface="黑体"/>
              </a:rPr>
              <a:t>两个</a:t>
            </a:r>
            <a:r>
              <a:rPr dirty="0" sz="2350" spc="50" b="1">
                <a:solidFill>
                  <a:srgbClr val="FF3300"/>
                </a:solidFill>
                <a:latin typeface="黑体"/>
                <a:cs typeface="黑体"/>
              </a:rPr>
              <a:t>属性合并</a:t>
            </a:r>
            <a:r>
              <a:rPr dirty="0" sz="2350" spc="50" b="1">
                <a:latin typeface="黑体"/>
                <a:cs typeface="黑体"/>
              </a:rPr>
              <a:t>成一个。</a:t>
            </a:r>
            <a:endParaRPr sz="2350">
              <a:latin typeface="黑体"/>
              <a:cs typeface="黑体"/>
            </a:endParaRPr>
          </a:p>
          <a:p>
            <a:pPr marL="755650" marR="5080" indent="-285750">
              <a:lnSpc>
                <a:spcPct val="101499"/>
              </a:lnSpc>
              <a:spcBef>
                <a:spcPts val="62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这种方法也是协调的，因为对这两种属性所做的类型检 </a:t>
            </a:r>
            <a:r>
              <a:rPr dirty="0" sz="2350" spc="50" b="1">
                <a:latin typeface="黑体"/>
                <a:cs typeface="黑体"/>
              </a:rPr>
              <a:t>查是类似的。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44018"/>
            <a:ext cx="23196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3300"/>
                </a:solidFill>
              </a:rPr>
              <a:t>交叉引用表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483552" y="1049896"/>
            <a:ext cx="7869555" cy="17989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5600" marR="5080" indent="-342900">
              <a:lnSpc>
                <a:spcPts val="3279"/>
              </a:lnSpc>
              <a:spcBef>
                <a:spcPts val="22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编译程序可以提供的一个十分重要的程序设计辅 </a:t>
            </a:r>
            <a:r>
              <a:rPr dirty="0" sz="2750" spc="45" b="1">
                <a:latin typeface="黑体"/>
                <a:cs typeface="黑体"/>
              </a:rPr>
              <a:t>助工具：</a:t>
            </a:r>
            <a:r>
              <a:rPr dirty="0" sz="2750" spc="45" b="1">
                <a:solidFill>
                  <a:srgbClr val="3333FF"/>
                </a:solidFill>
                <a:latin typeface="黑体"/>
                <a:cs typeface="黑体"/>
              </a:rPr>
              <a:t>交叉引用表</a:t>
            </a:r>
            <a:endParaRPr sz="2750">
              <a:latin typeface="黑体"/>
              <a:cs typeface="黑体"/>
            </a:endParaRPr>
          </a:p>
          <a:p>
            <a:pPr marL="355600" marR="5080" indent="-342900">
              <a:lnSpc>
                <a:spcPts val="3250"/>
              </a:lnSpc>
              <a:spcBef>
                <a:spcPts val="88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编译程序一般设一个选项，用户可以选择是否生 </a:t>
            </a:r>
            <a:r>
              <a:rPr dirty="0" sz="2750" spc="45" b="1">
                <a:latin typeface="黑体"/>
                <a:cs typeface="黑体"/>
              </a:rPr>
              <a:t>成交叉引用表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937" y="3102180"/>
            <a:ext cx="8292123" cy="300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319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链域</a:t>
            </a:r>
            <a:r>
              <a:rPr dirty="0" spc="40">
                <a:solidFill>
                  <a:srgbClr val="FF3300"/>
                </a:solidFill>
              </a:rPr>
              <a:t>/</a:t>
            </a:r>
            <a:r>
              <a:rPr dirty="0" spc="90">
                <a:solidFill>
                  <a:srgbClr val="FF3300"/>
                </a:solidFill>
              </a:rPr>
              <a:t>指针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0816"/>
            <a:ext cx="8334375" cy="249999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为了便于产生按字母顺序排列的交叉引用表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链域中保存的是符号表中表项的编号，即指针。</a:t>
            </a:r>
            <a:endParaRPr baseline="1182" sz="3525">
              <a:latin typeface="黑体"/>
              <a:cs typeface="黑体"/>
            </a:endParaRPr>
          </a:p>
          <a:p>
            <a:pPr marL="355600" marR="5080" indent="-342900">
              <a:lnSpc>
                <a:spcPct val="101099"/>
              </a:lnSpc>
              <a:spcBef>
                <a:spcPts val="65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通过链域，将符号表中所有的表项，按照名字的升序组织成 </a:t>
            </a:r>
            <a:r>
              <a:rPr dirty="0" sz="2350" spc="50" b="1">
                <a:latin typeface="黑体"/>
                <a:cs typeface="黑体"/>
              </a:rPr>
              <a:t>一个链表。</a:t>
            </a:r>
            <a:endParaRPr sz="2350">
              <a:latin typeface="黑体"/>
              <a:cs typeface="黑体"/>
            </a:endParaRPr>
          </a:p>
          <a:p>
            <a:pPr marL="355600" marR="5080" indent="-342900">
              <a:lnSpc>
                <a:spcPct val="101899"/>
              </a:lnSpc>
              <a:spcBef>
                <a:spcPts val="56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如果编译程序不产生交叉引用表，则链域以及语句的行号属 </a:t>
            </a:r>
            <a:r>
              <a:rPr dirty="0" sz="2350" spc="50" b="1">
                <a:latin typeface="黑体"/>
                <a:cs typeface="黑体"/>
              </a:rPr>
              <a:t>性都可以从符号表中删除。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357" y="3744035"/>
            <a:ext cx="8215285" cy="2788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语义分析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0551"/>
            <a:ext cx="563880" cy="103759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750" spc="20" b="1">
                <a:latin typeface="黑体"/>
                <a:cs typeface="黑体"/>
              </a:rPr>
              <a:t>6.1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750" spc="20" b="1">
                <a:latin typeface="黑体"/>
                <a:cs typeface="黑体"/>
              </a:rPr>
              <a:t>6.2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3052" y="1180551"/>
            <a:ext cx="2169160" cy="155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dirty="0" sz="2750" spc="45" b="1">
                <a:latin typeface="黑体"/>
                <a:cs typeface="黑体"/>
              </a:rPr>
              <a:t>语义分析概述 </a:t>
            </a:r>
            <a:r>
              <a:rPr dirty="0" sz="2750" spc="45" b="1">
                <a:latin typeface="黑体"/>
                <a:cs typeface="黑体"/>
              </a:rPr>
              <a:t>符号表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728345" algn="l"/>
              </a:tabLst>
            </a:pPr>
            <a:r>
              <a:rPr dirty="0" sz="2750" spc="35" b="1">
                <a:latin typeface="黑体"/>
                <a:cs typeface="黑体"/>
              </a:rPr>
              <a:t>小	结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717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solidFill>
                  <a:srgbClr val="FF3300"/>
                </a:solidFill>
                <a:latin typeface="宋体"/>
                <a:cs typeface="宋体"/>
              </a:rPr>
              <a:t>6.2.3</a:t>
            </a:r>
            <a:r>
              <a:rPr dirty="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pc="90">
                <a:solidFill>
                  <a:srgbClr val="FF3300"/>
                </a:solidFill>
              </a:rPr>
              <a:t>符号表操作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590" y="1050673"/>
            <a:ext cx="7814309" cy="550862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最常执行的操作：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插入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检索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要求标识符显式声明的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强类型语言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编译程序在处理声明语句时调用两种操作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70"/>
              </a:spcBef>
              <a:buSzPct val="102564"/>
              <a:buFont typeface="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检索：查重、确定新表目的位置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40"/>
              </a:spcBef>
              <a:buSzPct val="102564"/>
              <a:buFont typeface="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插入：建立新的表目</a:t>
            </a:r>
            <a:endParaRPr baseline="1424" sz="29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在程序中引用名字时，调用检索操作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475"/>
              </a:spcBef>
              <a:buSzPct val="102564"/>
              <a:buFont typeface="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查找信息，进行语义分析、代码生成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65"/>
              </a:spcBef>
              <a:buSzPct val="102564"/>
              <a:buFont typeface="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可以发现未定义的名字</a:t>
            </a:r>
            <a:endParaRPr baseline="1424" sz="29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允许标识符隐式声明的语言：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标识符的每次出现都按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首次出现</a:t>
            </a:r>
            <a:r>
              <a:rPr dirty="0" baseline="1182" sz="3525" spc="75" b="1">
                <a:latin typeface="黑体"/>
                <a:cs typeface="黑体"/>
              </a:rPr>
              <a:t>处理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检索：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475"/>
              </a:spcBef>
              <a:buSzPct val="102564"/>
              <a:buFont typeface="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已经声明，进行类型检查。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65"/>
              </a:spcBef>
              <a:buSzPct val="102564"/>
              <a:buFont typeface="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首次出现，插入操作，从其作用推测出该变量的相关属性。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21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定位和重定位操作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272400"/>
            <a:ext cx="8753475" cy="459867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31495" indent="-342900">
              <a:lnSpc>
                <a:spcPts val="3250"/>
              </a:lnSpc>
              <a:spcBef>
                <a:spcPts val="24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对于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块结构的语言</a:t>
            </a:r>
            <a:r>
              <a:rPr dirty="0" baseline="1010" sz="4125" spc="67" b="1">
                <a:latin typeface="黑体"/>
                <a:cs typeface="黑体"/>
              </a:rPr>
              <a:t>，在建立和删除符号表时还要使 </a:t>
            </a:r>
            <a:r>
              <a:rPr dirty="0" sz="2750" spc="45" b="1">
                <a:latin typeface="黑体"/>
                <a:cs typeface="黑体"/>
              </a:rPr>
              <a:t>用两种附加的操作，即定位和重定位。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当编译程序识别出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块开始</a:t>
            </a:r>
            <a:r>
              <a:rPr dirty="0" baseline="1010" sz="4125" spc="67" b="1">
                <a:latin typeface="黑体"/>
                <a:cs typeface="黑体"/>
              </a:rPr>
              <a:t>时，执行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定位</a:t>
            </a:r>
            <a:r>
              <a:rPr dirty="0" baseline="1010" sz="4125" spc="67" b="1">
                <a:latin typeface="黑体"/>
                <a:cs typeface="黑体"/>
              </a:rPr>
              <a:t>操作。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当编译程序遇到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块结束</a:t>
            </a:r>
            <a:r>
              <a:rPr dirty="0" baseline="1010" sz="4125" spc="67" b="1">
                <a:latin typeface="黑体"/>
                <a:cs typeface="黑体"/>
              </a:rPr>
              <a:t>时，执行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重定位</a:t>
            </a:r>
            <a:r>
              <a:rPr dirty="0" baseline="1010" sz="4125" spc="67" b="1">
                <a:latin typeface="黑体"/>
                <a:cs typeface="黑体"/>
              </a:rPr>
              <a:t>操作。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定位操作：</a:t>
            </a:r>
            <a:endParaRPr baseline="1010" sz="4125">
              <a:latin typeface="黑体"/>
              <a:cs typeface="黑体"/>
            </a:endParaRPr>
          </a:p>
          <a:p>
            <a:pPr marL="755650" marR="311150" indent="-285750">
              <a:lnSpc>
                <a:spcPts val="2780"/>
              </a:lnSpc>
              <a:spcBef>
                <a:spcPts val="82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建立一个新的子表（包含于符号表中），在该块中声明的 </a:t>
            </a:r>
            <a:r>
              <a:rPr dirty="0" sz="2350" spc="50" b="1">
                <a:latin typeface="黑体"/>
                <a:cs typeface="黑体"/>
              </a:rPr>
              <a:t>所有名字的属性都存放在此子表中。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重定位操作：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  <a:tabLst>
                <a:tab pos="755015" algn="l"/>
              </a:tabLst>
            </a:pPr>
            <a:r>
              <a:rPr dirty="0" sz="2400">
                <a:latin typeface="Microsoft Sans Serif"/>
                <a:cs typeface="Microsoft Sans Serif"/>
              </a:rPr>
              <a:t>–	</a:t>
            </a:r>
            <a:r>
              <a:rPr dirty="0" baseline="1182" sz="3525" spc="75" b="1">
                <a:latin typeface="黑体"/>
                <a:cs typeface="黑体"/>
              </a:rPr>
              <a:t>“删除”存放该块中局部名字的子表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这些名字的作用域局部于该块，出了该块后不能再被引用。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451" y="890587"/>
            <a:ext cx="3961129" cy="5508625"/>
          </a:xfrm>
          <a:custGeom>
            <a:avLst/>
            <a:gdLst/>
            <a:ahLst/>
            <a:cxnLst/>
            <a:rect l="l" t="t" r="r" b="b"/>
            <a:pathLst>
              <a:path w="3961129" h="5508625">
                <a:moveTo>
                  <a:pt x="0" y="0"/>
                </a:moveTo>
                <a:lnTo>
                  <a:pt x="3960812" y="0"/>
                </a:lnTo>
                <a:lnTo>
                  <a:pt x="3960812" y="5508625"/>
                </a:lnTo>
                <a:lnTo>
                  <a:pt x="0" y="55086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8691" y="836675"/>
            <a:ext cx="3626485" cy="512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180975" indent="-190500">
              <a:lnSpc>
                <a:spcPct val="137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program </a:t>
            </a:r>
            <a:r>
              <a:rPr dirty="0" sz="2000" spc="-5" b="1">
                <a:solidFill>
                  <a:srgbClr val="FF3300"/>
                </a:solidFill>
                <a:latin typeface="Times New Roman"/>
                <a:cs typeface="Times New Roman"/>
              </a:rPr>
              <a:t>sort </a:t>
            </a:r>
            <a:r>
              <a:rPr dirty="0" sz="2000" spc="-5" b="1">
                <a:latin typeface="Times New Roman"/>
                <a:cs typeface="Times New Roman"/>
              </a:rPr>
              <a:t>(input,output);  </a:t>
            </a:r>
            <a:r>
              <a:rPr dirty="0" sz="2000" b="1">
                <a:latin typeface="Times New Roman"/>
                <a:cs typeface="Times New Roman"/>
              </a:rPr>
              <a:t>var a : </a:t>
            </a:r>
            <a:r>
              <a:rPr dirty="0" sz="2000" spc="-5" b="1">
                <a:latin typeface="Times New Roman"/>
                <a:cs typeface="Times New Roman"/>
              </a:rPr>
              <a:t>array[0..10]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integer;</a:t>
            </a:r>
            <a:endParaRPr sz="2000">
              <a:latin typeface="Times New Roman"/>
              <a:cs typeface="Times New Roman"/>
            </a:endParaRPr>
          </a:p>
          <a:p>
            <a:pPr marL="139700" marR="1116330" indent="444500">
              <a:lnSpc>
                <a:spcPct val="138000"/>
              </a:lnSpc>
              <a:spcBef>
                <a:spcPts val="95"/>
              </a:spcBef>
            </a:pPr>
            <a:r>
              <a:rPr dirty="0" sz="2000" b="1">
                <a:latin typeface="Times New Roman"/>
                <a:cs typeface="Times New Roman"/>
              </a:rPr>
              <a:t>x : </a:t>
            </a:r>
            <a:r>
              <a:rPr dirty="0" sz="2000" spc="-5" b="1">
                <a:latin typeface="Times New Roman"/>
                <a:cs typeface="Times New Roman"/>
              </a:rPr>
              <a:t>integer;  procedure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3300"/>
                </a:solidFill>
                <a:latin typeface="Times New Roman"/>
                <a:cs typeface="Times New Roman"/>
              </a:rPr>
              <a:t>readarray</a:t>
            </a:r>
            <a:r>
              <a:rPr dirty="0" sz="2000" spc="-5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393700" marR="1669414">
              <a:lnSpc>
                <a:spcPts val="3410"/>
              </a:lnSpc>
              <a:spcBef>
                <a:spcPts val="254"/>
              </a:spcBef>
            </a:pPr>
            <a:r>
              <a:rPr dirty="0" sz="2000" b="1">
                <a:latin typeface="Times New Roman"/>
                <a:cs typeface="Times New Roman"/>
              </a:rPr>
              <a:t>var i :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integer;  begin</a:t>
            </a:r>
            <a:endParaRPr sz="20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  <a:spcBef>
                <a:spcPts val="605"/>
              </a:spcBef>
            </a:pPr>
            <a:r>
              <a:rPr dirty="0" sz="2000" spc="-5" b="1">
                <a:latin typeface="Times New Roman"/>
                <a:cs typeface="Times New Roman"/>
              </a:rPr>
              <a:t>for i:=1 to </a:t>
            </a:r>
            <a:r>
              <a:rPr dirty="0" sz="2000" b="1">
                <a:latin typeface="Times New Roman"/>
                <a:cs typeface="Times New Roman"/>
              </a:rPr>
              <a:t>9 do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read(a[i])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010"/>
              </a:spcBef>
            </a:pPr>
            <a:r>
              <a:rPr dirty="0" sz="2000" spc="-5" b="1">
                <a:latin typeface="Times New Roman"/>
                <a:cs typeface="Times New Roman"/>
              </a:rPr>
              <a:t>end;</a:t>
            </a:r>
            <a:endParaRPr sz="2000">
              <a:latin typeface="Times New Roman"/>
              <a:cs typeface="Times New Roman"/>
            </a:endParaRPr>
          </a:p>
          <a:p>
            <a:pPr marL="393700" marR="5080" indent="-254000">
              <a:lnSpc>
                <a:spcPts val="3379"/>
              </a:lnSpc>
              <a:spcBef>
                <a:spcPts val="204"/>
              </a:spcBef>
            </a:pPr>
            <a:r>
              <a:rPr dirty="0" sz="2000" spc="-5" b="1">
                <a:latin typeface="Times New Roman"/>
                <a:cs typeface="Times New Roman"/>
              </a:rPr>
              <a:t>procedure exchange (i,j:integer)  begin</a:t>
            </a:r>
            <a:endParaRPr sz="2000">
              <a:latin typeface="Times New Roman"/>
              <a:cs typeface="Times New Roman"/>
            </a:endParaRPr>
          </a:p>
          <a:p>
            <a:pPr marL="393700" marR="247015" indent="127000">
              <a:lnSpc>
                <a:spcPts val="3290"/>
              </a:lnSpc>
              <a:spcBef>
                <a:spcPts val="105"/>
              </a:spcBef>
              <a:tabLst>
                <a:tab pos="2636520" algn="l"/>
              </a:tabLst>
            </a:pPr>
            <a:r>
              <a:rPr dirty="0" sz="2000" b="1">
                <a:latin typeface="Times New Roman"/>
                <a:cs typeface="Times New Roman"/>
              </a:rPr>
              <a:t>x</a:t>
            </a:r>
            <a:r>
              <a:rPr dirty="0" sz="2000" spc="-5" b="1">
                <a:latin typeface="Times New Roman"/>
                <a:cs typeface="Times New Roman"/>
              </a:rPr>
              <a:t>:=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[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]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[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]:=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[j]</a:t>
            </a:r>
            <a:r>
              <a:rPr dirty="0" sz="2000" b="1">
                <a:latin typeface="Times New Roman"/>
                <a:cs typeface="Times New Roman"/>
              </a:rPr>
              <a:t>;	a</a:t>
            </a:r>
            <a:r>
              <a:rPr dirty="0" sz="2000" spc="-5" b="1">
                <a:latin typeface="Times New Roman"/>
                <a:cs typeface="Times New Roman"/>
              </a:rPr>
              <a:t>[j]:=x  end;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67265" y="895350"/>
            <a:ext cx="4770755" cy="5504180"/>
          </a:xfrm>
          <a:custGeom>
            <a:avLst/>
            <a:gdLst/>
            <a:ahLst/>
            <a:cxnLst/>
            <a:rect l="l" t="t" r="r" b="b"/>
            <a:pathLst>
              <a:path w="4770755" h="5504180">
                <a:moveTo>
                  <a:pt x="0" y="0"/>
                </a:moveTo>
                <a:lnTo>
                  <a:pt x="4770220" y="0"/>
                </a:lnTo>
                <a:lnTo>
                  <a:pt x="4770220" y="5503863"/>
                </a:lnTo>
                <a:lnTo>
                  <a:pt x="0" y="55038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90504" y="3787140"/>
            <a:ext cx="6178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g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6504" y="851915"/>
            <a:ext cx="4601210" cy="5941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737870" indent="-190500">
              <a:lnSpc>
                <a:spcPct val="121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peocedure </a:t>
            </a:r>
            <a:r>
              <a:rPr dirty="0" sz="2000" spc="-5" b="1">
                <a:solidFill>
                  <a:srgbClr val="FF3300"/>
                </a:solidFill>
                <a:latin typeface="Times New Roman"/>
                <a:cs typeface="Times New Roman"/>
              </a:rPr>
              <a:t>quicksort </a:t>
            </a:r>
            <a:r>
              <a:rPr dirty="0" sz="2000" spc="-5" b="1">
                <a:latin typeface="Times New Roman"/>
                <a:cs typeface="Times New Roman"/>
              </a:rPr>
              <a:t>(m,n:integer);  </a:t>
            </a:r>
            <a:r>
              <a:rPr dirty="0" sz="2000" b="1">
                <a:latin typeface="Times New Roman"/>
                <a:cs typeface="Times New Roman"/>
              </a:rPr>
              <a:t>var k,v :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integer;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695"/>
              </a:spcBef>
            </a:pPr>
            <a:r>
              <a:rPr dirty="0" sz="2000" spc="-5" b="1">
                <a:latin typeface="Times New Roman"/>
                <a:cs typeface="Times New Roman"/>
              </a:rPr>
              <a:t>function </a:t>
            </a:r>
            <a:r>
              <a:rPr dirty="0" sz="2000" spc="-5" b="1">
                <a:solidFill>
                  <a:srgbClr val="FF3300"/>
                </a:solidFill>
                <a:latin typeface="Times New Roman"/>
                <a:cs typeface="Times New Roman"/>
              </a:rPr>
              <a:t>partition </a:t>
            </a:r>
            <a:r>
              <a:rPr dirty="0" sz="2000" spc="-30" b="1">
                <a:latin typeface="Times New Roman"/>
                <a:cs typeface="Times New Roman"/>
              </a:rPr>
              <a:t>(y,z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:integer):integer;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1010"/>
              </a:spcBef>
            </a:pPr>
            <a:r>
              <a:rPr dirty="0" sz="2000" b="1">
                <a:latin typeface="Times New Roman"/>
                <a:cs typeface="Times New Roman"/>
              </a:rPr>
              <a:t>var </a:t>
            </a:r>
            <a:r>
              <a:rPr dirty="0" sz="2000" spc="-5" b="1">
                <a:latin typeface="Times New Roman"/>
                <a:cs typeface="Times New Roman"/>
              </a:rPr>
              <a:t>i,j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integer;</a:t>
            </a:r>
            <a:endParaRPr sz="2000">
              <a:latin typeface="Times New Roman"/>
              <a:cs typeface="Times New Roman"/>
            </a:endParaRPr>
          </a:p>
          <a:p>
            <a:pPr marL="584200" marR="1256030" indent="-317500">
              <a:lnSpc>
                <a:spcPts val="3410"/>
              </a:lnSpc>
              <a:spcBef>
                <a:spcPts val="155"/>
              </a:spcBef>
              <a:tabLst>
                <a:tab pos="1430020" algn="l"/>
                <a:tab pos="256349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begin	</a:t>
            </a:r>
            <a:r>
              <a:rPr dirty="0" sz="2000" spc="10" b="1">
                <a:latin typeface="Times New Roman"/>
                <a:cs typeface="Times New Roman"/>
              </a:rPr>
              <a:t>…a…</a:t>
            </a:r>
            <a:r>
              <a:rPr dirty="0" baseline="1424" sz="2925" spc="15" b="1">
                <a:latin typeface="黑体"/>
                <a:cs typeface="黑体"/>
              </a:rPr>
              <a:t>；</a:t>
            </a:r>
            <a:r>
              <a:rPr dirty="0" baseline="1424" sz="2925" spc="-104" b="1">
                <a:latin typeface="黑体"/>
                <a:cs typeface="黑体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…v…</a:t>
            </a:r>
            <a:r>
              <a:rPr dirty="0" baseline="1424" sz="2925" spc="15" b="1">
                <a:latin typeface="黑体"/>
                <a:cs typeface="黑体"/>
              </a:rPr>
              <a:t>；  </a:t>
            </a:r>
            <a:r>
              <a:rPr dirty="0" sz="2000" spc="-5" b="1">
                <a:latin typeface="Times New Roman"/>
                <a:cs typeface="Times New Roman"/>
              </a:rPr>
              <a:t>exchange(i,j);	</a:t>
            </a:r>
            <a:r>
              <a:rPr dirty="0" sz="2000" b="1"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705"/>
              </a:spcBef>
            </a:pPr>
            <a:r>
              <a:rPr dirty="0" sz="2000" spc="-5" b="1">
                <a:latin typeface="Times New Roman"/>
                <a:cs typeface="Times New Roman"/>
              </a:rPr>
              <a:t>end;</a:t>
            </a:r>
            <a:endParaRPr sz="2000">
              <a:latin typeface="Times New Roman"/>
              <a:cs typeface="Times New Roman"/>
            </a:endParaRPr>
          </a:p>
          <a:p>
            <a:pPr marL="1028700" marR="1652270" indent="20320">
              <a:lnSpc>
                <a:spcPct val="120500"/>
              </a:lnSpc>
              <a:spcBef>
                <a:spcPts val="225"/>
              </a:spcBef>
            </a:pPr>
            <a:r>
              <a:rPr dirty="0" sz="2000" b="1">
                <a:latin typeface="Times New Roman"/>
                <a:cs typeface="Times New Roman"/>
              </a:rPr>
              <a:t>……  k</a:t>
            </a: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b="1">
                <a:latin typeface="Times New Roman"/>
                <a:cs typeface="Times New Roman"/>
              </a:rPr>
              <a:t>pa</a:t>
            </a:r>
            <a:r>
              <a:rPr dirty="0" sz="2000" spc="-5" b="1">
                <a:latin typeface="Times New Roman"/>
                <a:cs typeface="Times New Roman"/>
              </a:rPr>
              <a:t>rt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" b="1">
                <a:latin typeface="Times New Roman"/>
                <a:cs typeface="Times New Roman"/>
              </a:rPr>
              <a:t>(m</a:t>
            </a:r>
            <a:r>
              <a:rPr dirty="0" sz="2000" b="1">
                <a:latin typeface="Times New Roman"/>
                <a:cs typeface="Times New Roman"/>
              </a:rPr>
              <a:t>,n</a:t>
            </a:r>
            <a:r>
              <a:rPr dirty="0" sz="2000" spc="-5" b="1">
                <a:latin typeface="Times New Roman"/>
                <a:cs typeface="Times New Roman"/>
              </a:rPr>
              <a:t>)</a:t>
            </a:r>
            <a:r>
              <a:rPr dirty="0" sz="2000" b="1">
                <a:latin typeface="Times New Roman"/>
                <a:cs typeface="Times New Roman"/>
              </a:rPr>
              <a:t>;  qu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Times New Roman"/>
                <a:cs typeface="Times New Roman"/>
              </a:rPr>
              <a:t>k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rt(m</a:t>
            </a:r>
            <a:r>
              <a:rPr dirty="0" sz="2000" b="1">
                <a:latin typeface="Times New Roman"/>
                <a:cs typeface="Times New Roman"/>
              </a:rPr>
              <a:t>,k</a:t>
            </a:r>
            <a:r>
              <a:rPr dirty="0" sz="2000" spc="-5" b="1">
                <a:latin typeface="Times New Roman"/>
                <a:cs typeface="Times New Roman"/>
              </a:rPr>
              <a:t>-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)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39700" marR="967105" indent="889000">
              <a:lnSpc>
                <a:spcPts val="2900"/>
              </a:lnSpc>
              <a:spcBef>
                <a:spcPts val="90"/>
              </a:spcBef>
              <a:tabLst>
                <a:tab pos="3117215" algn="l"/>
              </a:tabLst>
            </a:pPr>
            <a:r>
              <a:rPr dirty="0" sz="2000" b="1">
                <a:latin typeface="Times New Roman"/>
                <a:cs typeface="Times New Roman"/>
              </a:rPr>
              <a:t>qu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Times New Roman"/>
                <a:cs typeface="Times New Roman"/>
              </a:rPr>
              <a:t>k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rt(</a:t>
            </a:r>
            <a:r>
              <a:rPr dirty="0" sz="2000" b="1">
                <a:latin typeface="Times New Roman"/>
                <a:cs typeface="Times New Roman"/>
              </a:rPr>
              <a:t>k</a:t>
            </a:r>
            <a:r>
              <a:rPr dirty="0" sz="2000" spc="-5" b="1">
                <a:latin typeface="Times New Roman"/>
                <a:cs typeface="Times New Roman"/>
              </a:rPr>
              <a:t>+</a:t>
            </a:r>
            <a:r>
              <a:rPr dirty="0" sz="2000" b="1">
                <a:latin typeface="Times New Roman"/>
                <a:cs typeface="Times New Roman"/>
              </a:rPr>
              <a:t>1,n</a:t>
            </a:r>
            <a:r>
              <a:rPr dirty="0" sz="2000" spc="-5" b="1">
                <a:latin typeface="Times New Roman"/>
                <a:cs typeface="Times New Roman"/>
              </a:rPr>
              <a:t>)</a:t>
            </a:r>
            <a:r>
              <a:rPr dirty="0" sz="2000" b="1">
                <a:latin typeface="Times New Roman"/>
                <a:cs typeface="Times New Roman"/>
              </a:rPr>
              <a:t>;	……  </a:t>
            </a:r>
            <a:r>
              <a:rPr dirty="0" sz="2000" spc="-5" b="1">
                <a:latin typeface="Times New Roman"/>
                <a:cs typeface="Times New Roman"/>
              </a:rPr>
              <a:t>end;{quicksort}</a:t>
            </a:r>
            <a:endParaRPr sz="2000">
              <a:latin typeface="Times New Roman"/>
              <a:cs typeface="Times New Roman"/>
            </a:endParaRPr>
          </a:p>
          <a:p>
            <a:pPr marL="76200" marR="1166495" indent="-63500">
              <a:lnSpc>
                <a:spcPts val="2880"/>
              </a:lnSpc>
              <a:spcBef>
                <a:spcPts val="25"/>
              </a:spcBef>
            </a:pPr>
            <a:r>
              <a:rPr dirty="0" sz="2000" spc="-5" b="1">
                <a:latin typeface="Times New Roman"/>
                <a:cs typeface="Times New Roman"/>
              </a:rPr>
              <a:t>begin </a:t>
            </a:r>
            <a:r>
              <a:rPr dirty="0" sz="2000" spc="-10" b="1">
                <a:latin typeface="Times New Roman"/>
                <a:cs typeface="Times New Roman"/>
              </a:rPr>
              <a:t>readarray; </a:t>
            </a:r>
            <a:r>
              <a:rPr dirty="0" sz="2000" spc="-5" b="1">
                <a:latin typeface="Times New Roman"/>
                <a:cs typeface="Times New Roman"/>
              </a:rPr>
              <a:t>quicksort(1,9)  end. {sort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935"/>
              </a:spcBef>
            </a:pPr>
            <a:r>
              <a:rPr dirty="0" sz="1400">
                <a:latin typeface="黑体"/>
                <a:cs typeface="黑体"/>
              </a:rPr>
              <a:t>22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218122"/>
            <a:ext cx="655828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3300"/>
                </a:solidFill>
              </a:rPr>
              <a:t>读入数据，并进行排序的</a:t>
            </a:r>
            <a:r>
              <a:rPr dirty="0" sz="3100" spc="45">
                <a:solidFill>
                  <a:srgbClr val="FF3300"/>
                </a:solidFill>
                <a:latin typeface="宋体"/>
                <a:cs typeface="宋体"/>
              </a:rPr>
              <a:t>PASCAL</a:t>
            </a:r>
            <a:r>
              <a:rPr dirty="0" sz="3100" spc="95">
                <a:solidFill>
                  <a:srgbClr val="FF3300"/>
                </a:solidFill>
              </a:rPr>
              <a:t>程序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103" y="2492375"/>
            <a:ext cx="71755" cy="1729105"/>
          </a:xfrm>
          <a:custGeom>
            <a:avLst/>
            <a:gdLst/>
            <a:ahLst/>
            <a:cxnLst/>
            <a:rect l="l" t="t" r="r" b="b"/>
            <a:pathLst>
              <a:path w="71754" h="1729104">
                <a:moveTo>
                  <a:pt x="71437" y="1728788"/>
                </a:moveTo>
                <a:lnTo>
                  <a:pt x="43630" y="1717466"/>
                </a:lnTo>
                <a:lnTo>
                  <a:pt x="20923" y="1686593"/>
                </a:lnTo>
                <a:lnTo>
                  <a:pt x="5613" y="1640801"/>
                </a:lnTo>
                <a:lnTo>
                  <a:pt x="0" y="1584726"/>
                </a:lnTo>
                <a:lnTo>
                  <a:pt x="0" y="144061"/>
                </a:lnTo>
                <a:lnTo>
                  <a:pt x="5613" y="87986"/>
                </a:lnTo>
                <a:lnTo>
                  <a:pt x="20923" y="42194"/>
                </a:lnTo>
                <a:lnTo>
                  <a:pt x="43630" y="11321"/>
                </a:lnTo>
                <a:lnTo>
                  <a:pt x="7143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0103" y="4599129"/>
            <a:ext cx="71755" cy="1224280"/>
          </a:xfrm>
          <a:custGeom>
            <a:avLst/>
            <a:gdLst/>
            <a:ahLst/>
            <a:cxnLst/>
            <a:rect l="l" t="t" r="r" b="b"/>
            <a:pathLst>
              <a:path w="71754" h="1224279">
                <a:moveTo>
                  <a:pt x="71437" y="1223962"/>
                </a:moveTo>
                <a:lnTo>
                  <a:pt x="43630" y="1215946"/>
                </a:lnTo>
                <a:lnTo>
                  <a:pt x="20923" y="1194088"/>
                </a:lnTo>
                <a:lnTo>
                  <a:pt x="5613" y="1161667"/>
                </a:lnTo>
                <a:lnTo>
                  <a:pt x="0" y="1121965"/>
                </a:lnTo>
                <a:lnTo>
                  <a:pt x="0" y="101996"/>
                </a:lnTo>
                <a:lnTo>
                  <a:pt x="5613" y="62295"/>
                </a:lnTo>
                <a:lnTo>
                  <a:pt x="20923" y="29874"/>
                </a:lnTo>
                <a:lnTo>
                  <a:pt x="43630" y="8015"/>
                </a:lnTo>
                <a:lnTo>
                  <a:pt x="7143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91979" y="1877852"/>
            <a:ext cx="71755" cy="1731645"/>
          </a:xfrm>
          <a:custGeom>
            <a:avLst/>
            <a:gdLst/>
            <a:ahLst/>
            <a:cxnLst/>
            <a:rect l="l" t="t" r="r" b="b"/>
            <a:pathLst>
              <a:path w="71754" h="1731645">
                <a:moveTo>
                  <a:pt x="71437" y="1731167"/>
                </a:moveTo>
                <a:lnTo>
                  <a:pt x="35381" y="1696742"/>
                </a:lnTo>
                <a:lnTo>
                  <a:pt x="20923" y="1657316"/>
                </a:lnTo>
                <a:lnTo>
                  <a:pt x="9753" y="1606285"/>
                </a:lnTo>
                <a:lnTo>
                  <a:pt x="2551" y="1546054"/>
                </a:lnTo>
                <a:lnTo>
                  <a:pt x="0" y="1479025"/>
                </a:lnTo>
                <a:lnTo>
                  <a:pt x="0" y="252141"/>
                </a:lnTo>
                <a:lnTo>
                  <a:pt x="2551" y="185112"/>
                </a:lnTo>
                <a:lnTo>
                  <a:pt x="9753" y="124881"/>
                </a:lnTo>
                <a:lnTo>
                  <a:pt x="20923" y="73850"/>
                </a:lnTo>
                <a:lnTo>
                  <a:pt x="35381" y="34424"/>
                </a:lnTo>
                <a:lnTo>
                  <a:pt x="52446" y="9006"/>
                </a:lnTo>
                <a:lnTo>
                  <a:pt x="7143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75213" y="1125537"/>
            <a:ext cx="71755" cy="4328795"/>
          </a:xfrm>
          <a:custGeom>
            <a:avLst/>
            <a:gdLst/>
            <a:ahLst/>
            <a:cxnLst/>
            <a:rect l="l" t="t" r="r" b="b"/>
            <a:pathLst>
              <a:path w="71754" h="4328795">
                <a:moveTo>
                  <a:pt x="71438" y="4328687"/>
                </a:moveTo>
                <a:lnTo>
                  <a:pt x="43631" y="4301814"/>
                </a:lnTo>
                <a:lnTo>
                  <a:pt x="20923" y="4228529"/>
                </a:lnTo>
                <a:lnTo>
                  <a:pt x="12200" y="4177920"/>
                </a:lnTo>
                <a:lnTo>
                  <a:pt x="5613" y="4119834"/>
                </a:lnTo>
                <a:lnTo>
                  <a:pt x="1451" y="4055644"/>
                </a:lnTo>
                <a:lnTo>
                  <a:pt x="0" y="3986728"/>
                </a:lnTo>
                <a:lnTo>
                  <a:pt x="0" y="341958"/>
                </a:lnTo>
                <a:lnTo>
                  <a:pt x="1451" y="273042"/>
                </a:lnTo>
                <a:lnTo>
                  <a:pt x="5613" y="208852"/>
                </a:lnTo>
                <a:lnTo>
                  <a:pt x="12200" y="150766"/>
                </a:lnTo>
                <a:lnTo>
                  <a:pt x="20923" y="100157"/>
                </a:lnTo>
                <a:lnTo>
                  <a:pt x="31496" y="58401"/>
                </a:lnTo>
                <a:lnTo>
                  <a:pt x="57040" y="6947"/>
                </a:lnTo>
                <a:lnTo>
                  <a:pt x="7143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符号表的逻辑结构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4699" y="1048003"/>
            <a:ext cx="53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so</a:t>
            </a: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8405" y="1017587"/>
            <a:ext cx="2284095" cy="466725"/>
          </a:xfrm>
          <a:custGeom>
            <a:avLst/>
            <a:gdLst/>
            <a:ahLst/>
            <a:cxnLst/>
            <a:rect l="l" t="t" r="r" b="b"/>
            <a:pathLst>
              <a:path w="2284095" h="466725">
                <a:moveTo>
                  <a:pt x="0" y="0"/>
                </a:moveTo>
                <a:lnTo>
                  <a:pt x="2283805" y="0"/>
                </a:lnTo>
                <a:lnTo>
                  <a:pt x="2283805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7307" y="1017587"/>
            <a:ext cx="570865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dirty="0" sz="2400" spc="-5" b="1"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8084" y="1017587"/>
            <a:ext cx="1714500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265"/>
              </a:spcBef>
            </a:pPr>
            <a:r>
              <a:rPr dirty="0" sz="2400" spc="-5" b="1">
                <a:latin typeface="Times New Roman"/>
                <a:cs typeface="Times New Roman"/>
              </a:rPr>
              <a:t>head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6210" y="2349500"/>
            <a:ext cx="2286000" cy="466725"/>
          </a:xfrm>
          <a:custGeom>
            <a:avLst/>
            <a:gdLst/>
            <a:ahLst/>
            <a:cxnLst/>
            <a:rect l="l" t="t" r="r" b="b"/>
            <a:pathLst>
              <a:path w="2286000" h="466725">
                <a:moveTo>
                  <a:pt x="0" y="0"/>
                </a:moveTo>
                <a:lnTo>
                  <a:pt x="2286000" y="0"/>
                </a:lnTo>
                <a:lnTo>
                  <a:pt x="22860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37307" y="2349500"/>
            <a:ext cx="1877060" cy="46799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65"/>
              </a:spcBef>
            </a:pPr>
            <a:r>
              <a:rPr dirty="0" sz="2400" spc="-10" b="1">
                <a:latin typeface="Times New Roman"/>
                <a:cs typeface="Times New Roman"/>
              </a:rPr>
              <a:t>readarray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3996" y="2349500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68564" y="2450084"/>
            <a:ext cx="1339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readarray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5797" y="2876550"/>
            <a:ext cx="2233930" cy="466725"/>
          </a:xfrm>
          <a:custGeom>
            <a:avLst/>
            <a:gdLst/>
            <a:ahLst/>
            <a:cxnLst/>
            <a:rect l="l" t="t" r="r" b="b"/>
            <a:pathLst>
              <a:path w="2233929" h="466725">
                <a:moveTo>
                  <a:pt x="0" y="0"/>
                </a:moveTo>
                <a:lnTo>
                  <a:pt x="2233440" y="0"/>
                </a:lnTo>
                <a:lnTo>
                  <a:pt x="223344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101726" y="2876550"/>
            <a:ext cx="1657350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270"/>
              </a:spcBef>
            </a:pPr>
            <a:r>
              <a:rPr dirty="0" sz="2400" spc="-5" b="1">
                <a:latin typeface="Times New Roman"/>
                <a:cs typeface="Times New Roman"/>
              </a:rPr>
              <a:t>head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25797" y="3343275"/>
            <a:ext cx="2232025" cy="466725"/>
          </a:xfrm>
          <a:custGeom>
            <a:avLst/>
            <a:gdLst/>
            <a:ahLst/>
            <a:cxnLst/>
            <a:rect l="l" t="t" r="r" b="b"/>
            <a:pathLst>
              <a:path w="2232025" h="466725">
                <a:moveTo>
                  <a:pt x="0" y="0"/>
                </a:moveTo>
                <a:lnTo>
                  <a:pt x="2232025" y="0"/>
                </a:lnTo>
                <a:lnTo>
                  <a:pt x="2232025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17237" y="3364483"/>
            <a:ext cx="97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59245" y="334327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25334" y="2547937"/>
            <a:ext cx="3929379" cy="85725"/>
          </a:xfrm>
          <a:custGeom>
            <a:avLst/>
            <a:gdLst/>
            <a:ahLst/>
            <a:cxnLst/>
            <a:rect l="l" t="t" r="r" b="b"/>
            <a:pathLst>
              <a:path w="3929379" h="85725">
                <a:moveTo>
                  <a:pt x="42862" y="0"/>
                </a:moveTo>
                <a:lnTo>
                  <a:pt x="26178" y="3368"/>
                </a:lnTo>
                <a:lnTo>
                  <a:pt x="12553" y="12553"/>
                </a:lnTo>
                <a:lnTo>
                  <a:pt x="3368" y="26178"/>
                </a:lnTo>
                <a:lnTo>
                  <a:pt x="0" y="42862"/>
                </a:lnTo>
                <a:lnTo>
                  <a:pt x="3368" y="59546"/>
                </a:lnTo>
                <a:lnTo>
                  <a:pt x="12553" y="73171"/>
                </a:lnTo>
                <a:lnTo>
                  <a:pt x="26178" y="82356"/>
                </a:lnTo>
                <a:lnTo>
                  <a:pt x="42862" y="85725"/>
                </a:lnTo>
                <a:lnTo>
                  <a:pt x="59546" y="82356"/>
                </a:lnTo>
                <a:lnTo>
                  <a:pt x="73170" y="73171"/>
                </a:lnTo>
                <a:lnTo>
                  <a:pt x="82356" y="59546"/>
                </a:lnTo>
                <a:lnTo>
                  <a:pt x="82840" y="57150"/>
                </a:lnTo>
                <a:lnTo>
                  <a:pt x="42862" y="57150"/>
                </a:lnTo>
                <a:lnTo>
                  <a:pt x="42862" y="28575"/>
                </a:lnTo>
                <a:lnTo>
                  <a:pt x="82840" y="28575"/>
                </a:lnTo>
                <a:lnTo>
                  <a:pt x="82356" y="26178"/>
                </a:lnTo>
                <a:lnTo>
                  <a:pt x="73170" y="12553"/>
                </a:lnTo>
                <a:lnTo>
                  <a:pt x="59546" y="3368"/>
                </a:lnTo>
                <a:lnTo>
                  <a:pt x="42862" y="0"/>
                </a:lnTo>
                <a:close/>
              </a:path>
              <a:path w="3929379" h="85725">
                <a:moveTo>
                  <a:pt x="82840" y="28575"/>
                </a:moveTo>
                <a:lnTo>
                  <a:pt x="85725" y="42862"/>
                </a:lnTo>
                <a:lnTo>
                  <a:pt x="82840" y="57150"/>
                </a:lnTo>
                <a:lnTo>
                  <a:pt x="3929062" y="57151"/>
                </a:lnTo>
                <a:lnTo>
                  <a:pt x="3929062" y="28576"/>
                </a:lnTo>
                <a:lnTo>
                  <a:pt x="82840" y="28575"/>
                </a:lnTo>
                <a:close/>
              </a:path>
              <a:path w="3929379" h="85725">
                <a:moveTo>
                  <a:pt x="42862" y="28575"/>
                </a:moveTo>
                <a:lnTo>
                  <a:pt x="42862" y="57150"/>
                </a:lnTo>
                <a:lnTo>
                  <a:pt x="82840" y="57150"/>
                </a:lnTo>
                <a:lnTo>
                  <a:pt x="85725" y="42862"/>
                </a:lnTo>
                <a:lnTo>
                  <a:pt x="82840" y="28575"/>
                </a:lnTo>
                <a:lnTo>
                  <a:pt x="42862" y="28575"/>
                </a:lnTo>
                <a:close/>
              </a:path>
              <a:path w="3929379" h="85725">
                <a:moveTo>
                  <a:pt x="82840" y="28575"/>
                </a:moveTo>
                <a:lnTo>
                  <a:pt x="42862" y="28575"/>
                </a:lnTo>
                <a:lnTo>
                  <a:pt x="82840" y="2857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11534" y="2590800"/>
            <a:ext cx="85725" cy="295275"/>
          </a:xfrm>
          <a:custGeom>
            <a:avLst/>
            <a:gdLst/>
            <a:ahLst/>
            <a:cxnLst/>
            <a:rect l="l" t="t" r="r" b="b"/>
            <a:pathLst>
              <a:path w="85725" h="295275">
                <a:moveTo>
                  <a:pt x="28575" y="209550"/>
                </a:moveTo>
                <a:lnTo>
                  <a:pt x="0" y="209550"/>
                </a:lnTo>
                <a:lnTo>
                  <a:pt x="42863" y="295275"/>
                </a:lnTo>
                <a:lnTo>
                  <a:pt x="78581" y="223837"/>
                </a:lnTo>
                <a:lnTo>
                  <a:pt x="28575" y="223837"/>
                </a:lnTo>
                <a:lnTo>
                  <a:pt x="28575" y="209550"/>
                </a:lnTo>
                <a:close/>
              </a:path>
              <a:path w="85725" h="295275">
                <a:moveTo>
                  <a:pt x="57150" y="0"/>
                </a:moveTo>
                <a:lnTo>
                  <a:pt x="28575" y="0"/>
                </a:lnTo>
                <a:lnTo>
                  <a:pt x="28575" y="223837"/>
                </a:lnTo>
                <a:lnTo>
                  <a:pt x="57150" y="223837"/>
                </a:lnTo>
                <a:lnTo>
                  <a:pt x="57150" y="0"/>
                </a:lnTo>
                <a:close/>
              </a:path>
              <a:path w="85725" h="295275">
                <a:moveTo>
                  <a:pt x="85725" y="209550"/>
                </a:moveTo>
                <a:lnTo>
                  <a:pt x="57150" y="209550"/>
                </a:lnTo>
                <a:lnTo>
                  <a:pt x="57150" y="223837"/>
                </a:lnTo>
                <a:lnTo>
                  <a:pt x="78581" y="223837"/>
                </a:lnTo>
                <a:lnTo>
                  <a:pt x="85725" y="20955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6210" y="2817812"/>
            <a:ext cx="2286000" cy="466725"/>
          </a:xfrm>
          <a:custGeom>
            <a:avLst/>
            <a:gdLst/>
            <a:ahLst/>
            <a:cxnLst/>
            <a:rect l="l" t="t" r="r" b="b"/>
            <a:pathLst>
              <a:path w="2286000" h="466725">
                <a:moveTo>
                  <a:pt x="0" y="0"/>
                </a:moveTo>
                <a:lnTo>
                  <a:pt x="2286000" y="0"/>
                </a:lnTo>
                <a:lnTo>
                  <a:pt x="22860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37307" y="2817018"/>
            <a:ext cx="1877060" cy="46799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54"/>
              </a:spcBef>
            </a:pPr>
            <a:r>
              <a:rPr dirty="0" sz="2400" spc="-5" b="1">
                <a:latin typeface="Times New Roman"/>
                <a:cs typeface="Times New Roman"/>
              </a:rPr>
              <a:t>exchange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13996" y="2817812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32837" y="3135884"/>
            <a:ext cx="1228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exchange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75614" y="3571875"/>
            <a:ext cx="1688464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265"/>
              </a:spcBef>
            </a:pPr>
            <a:r>
              <a:rPr dirty="0" sz="2400" spc="-5" b="1">
                <a:latin typeface="Times New Roman"/>
                <a:cs typeface="Times New Roman"/>
              </a:rPr>
              <a:t>head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25334" y="2995612"/>
            <a:ext cx="1033780" cy="85725"/>
          </a:xfrm>
          <a:custGeom>
            <a:avLst/>
            <a:gdLst/>
            <a:ahLst/>
            <a:cxnLst/>
            <a:rect l="l" t="t" r="r" b="b"/>
            <a:pathLst>
              <a:path w="1033779" h="85725">
                <a:moveTo>
                  <a:pt x="42862" y="0"/>
                </a:moveTo>
                <a:lnTo>
                  <a:pt x="26178" y="3368"/>
                </a:lnTo>
                <a:lnTo>
                  <a:pt x="12553" y="12553"/>
                </a:lnTo>
                <a:lnTo>
                  <a:pt x="3368" y="26178"/>
                </a:lnTo>
                <a:lnTo>
                  <a:pt x="0" y="42862"/>
                </a:lnTo>
                <a:lnTo>
                  <a:pt x="3368" y="59546"/>
                </a:lnTo>
                <a:lnTo>
                  <a:pt x="12553" y="73171"/>
                </a:lnTo>
                <a:lnTo>
                  <a:pt x="26178" y="82356"/>
                </a:lnTo>
                <a:lnTo>
                  <a:pt x="42862" y="85725"/>
                </a:lnTo>
                <a:lnTo>
                  <a:pt x="59546" y="82356"/>
                </a:lnTo>
                <a:lnTo>
                  <a:pt x="73170" y="73171"/>
                </a:lnTo>
                <a:lnTo>
                  <a:pt x="82356" y="59546"/>
                </a:lnTo>
                <a:lnTo>
                  <a:pt x="82840" y="57150"/>
                </a:lnTo>
                <a:lnTo>
                  <a:pt x="42862" y="57150"/>
                </a:lnTo>
                <a:lnTo>
                  <a:pt x="42862" y="28575"/>
                </a:lnTo>
                <a:lnTo>
                  <a:pt x="82840" y="28575"/>
                </a:lnTo>
                <a:lnTo>
                  <a:pt x="82356" y="26178"/>
                </a:lnTo>
                <a:lnTo>
                  <a:pt x="73170" y="12553"/>
                </a:lnTo>
                <a:lnTo>
                  <a:pt x="59546" y="3368"/>
                </a:lnTo>
                <a:lnTo>
                  <a:pt x="42862" y="0"/>
                </a:lnTo>
                <a:close/>
              </a:path>
              <a:path w="1033779" h="85725">
                <a:moveTo>
                  <a:pt x="82840" y="28575"/>
                </a:moveTo>
                <a:lnTo>
                  <a:pt x="85725" y="42862"/>
                </a:lnTo>
                <a:lnTo>
                  <a:pt x="82840" y="57150"/>
                </a:lnTo>
                <a:lnTo>
                  <a:pt x="1033462" y="57151"/>
                </a:lnTo>
                <a:lnTo>
                  <a:pt x="1033462" y="28576"/>
                </a:lnTo>
                <a:lnTo>
                  <a:pt x="82840" y="28575"/>
                </a:lnTo>
                <a:close/>
              </a:path>
              <a:path w="1033779" h="85725">
                <a:moveTo>
                  <a:pt x="42862" y="28575"/>
                </a:moveTo>
                <a:lnTo>
                  <a:pt x="42862" y="57150"/>
                </a:lnTo>
                <a:lnTo>
                  <a:pt x="82840" y="57150"/>
                </a:lnTo>
                <a:lnTo>
                  <a:pt x="85725" y="42862"/>
                </a:lnTo>
                <a:lnTo>
                  <a:pt x="82840" y="28575"/>
                </a:lnTo>
                <a:lnTo>
                  <a:pt x="42862" y="28575"/>
                </a:lnTo>
                <a:close/>
              </a:path>
              <a:path w="1033779" h="85725">
                <a:moveTo>
                  <a:pt x="82840" y="28575"/>
                </a:moveTo>
                <a:lnTo>
                  <a:pt x="42862" y="28575"/>
                </a:lnTo>
                <a:lnTo>
                  <a:pt x="82840" y="2857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15934" y="3038475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575" y="447675"/>
                </a:moveTo>
                <a:lnTo>
                  <a:pt x="0" y="447675"/>
                </a:lnTo>
                <a:lnTo>
                  <a:pt x="42863" y="533400"/>
                </a:lnTo>
                <a:lnTo>
                  <a:pt x="78581" y="461962"/>
                </a:lnTo>
                <a:lnTo>
                  <a:pt x="28575" y="461962"/>
                </a:lnTo>
                <a:lnTo>
                  <a:pt x="28575" y="447675"/>
                </a:lnTo>
                <a:close/>
              </a:path>
              <a:path w="85725" h="533400">
                <a:moveTo>
                  <a:pt x="57150" y="0"/>
                </a:moveTo>
                <a:lnTo>
                  <a:pt x="28575" y="0"/>
                </a:lnTo>
                <a:lnTo>
                  <a:pt x="28575" y="461962"/>
                </a:lnTo>
                <a:lnTo>
                  <a:pt x="57150" y="461962"/>
                </a:lnTo>
                <a:lnTo>
                  <a:pt x="57150" y="0"/>
                </a:lnTo>
                <a:close/>
              </a:path>
              <a:path w="85725" h="533400">
                <a:moveTo>
                  <a:pt x="85725" y="447675"/>
                </a:moveTo>
                <a:lnTo>
                  <a:pt x="57150" y="447675"/>
                </a:lnTo>
                <a:lnTo>
                  <a:pt x="57150" y="461962"/>
                </a:lnTo>
                <a:lnTo>
                  <a:pt x="78581" y="461962"/>
                </a:lnTo>
                <a:lnTo>
                  <a:pt x="85725" y="44767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36210" y="3284537"/>
            <a:ext cx="2286000" cy="466725"/>
          </a:xfrm>
          <a:custGeom>
            <a:avLst/>
            <a:gdLst/>
            <a:ahLst/>
            <a:cxnLst/>
            <a:rect l="l" t="t" r="r" b="b"/>
            <a:pathLst>
              <a:path w="2286000" h="466725">
                <a:moveTo>
                  <a:pt x="0" y="0"/>
                </a:moveTo>
                <a:lnTo>
                  <a:pt x="2286000" y="0"/>
                </a:lnTo>
                <a:lnTo>
                  <a:pt x="22860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37307" y="3284537"/>
            <a:ext cx="187706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50"/>
              </a:spcBef>
            </a:pPr>
            <a:r>
              <a:rPr dirty="0" sz="2400" spc="-5" b="1">
                <a:latin typeface="Times New Roman"/>
                <a:cs typeface="Times New Roman"/>
              </a:rPr>
              <a:t>quicksort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13996" y="3284537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577174" y="4181347"/>
            <a:ext cx="1262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quicksort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36434" y="4618037"/>
            <a:ext cx="2233930" cy="466725"/>
          </a:xfrm>
          <a:custGeom>
            <a:avLst/>
            <a:gdLst/>
            <a:ahLst/>
            <a:cxnLst/>
            <a:rect l="l" t="t" r="r" b="b"/>
            <a:pathLst>
              <a:path w="2233929" h="466725">
                <a:moveTo>
                  <a:pt x="0" y="0"/>
                </a:moveTo>
                <a:lnTo>
                  <a:pt x="2233612" y="0"/>
                </a:lnTo>
                <a:lnTo>
                  <a:pt x="2233612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281852" y="4618037"/>
            <a:ext cx="1692275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260"/>
              </a:spcBef>
            </a:pPr>
            <a:r>
              <a:rPr dirty="0" sz="2400" spc="-5" b="1">
                <a:latin typeface="Times New Roman"/>
                <a:cs typeface="Times New Roman"/>
              </a:rPr>
              <a:t>head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81851" y="4627562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36434" y="5084762"/>
            <a:ext cx="2241550" cy="466725"/>
          </a:xfrm>
          <a:custGeom>
            <a:avLst/>
            <a:gdLst/>
            <a:ahLst/>
            <a:cxnLst/>
            <a:rect l="l" t="t" r="r" b="b"/>
            <a:pathLst>
              <a:path w="2241550" h="466725">
                <a:moveTo>
                  <a:pt x="0" y="0"/>
                </a:moveTo>
                <a:lnTo>
                  <a:pt x="2241550" y="0"/>
                </a:lnTo>
                <a:lnTo>
                  <a:pt x="224155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77707" y="5084762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36434" y="5554662"/>
            <a:ext cx="2241550" cy="466725"/>
          </a:xfrm>
          <a:custGeom>
            <a:avLst/>
            <a:gdLst/>
            <a:ahLst/>
            <a:cxnLst/>
            <a:rect l="l" t="t" r="r" b="b"/>
            <a:pathLst>
              <a:path w="2241550" h="466725">
                <a:moveTo>
                  <a:pt x="0" y="0"/>
                </a:moveTo>
                <a:lnTo>
                  <a:pt x="2241550" y="0"/>
                </a:lnTo>
                <a:lnTo>
                  <a:pt x="224155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41197" y="5001259"/>
            <a:ext cx="1831975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 marR="1567815">
              <a:lnSpc>
                <a:spcPct val="128299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k  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77707" y="5554662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36434" y="6022974"/>
            <a:ext cx="2241550" cy="466725"/>
          </a:xfrm>
          <a:custGeom>
            <a:avLst/>
            <a:gdLst/>
            <a:ahLst/>
            <a:cxnLst/>
            <a:rect l="l" t="t" r="r" b="b"/>
            <a:pathLst>
              <a:path w="2241550" h="466725">
                <a:moveTo>
                  <a:pt x="0" y="0"/>
                </a:moveTo>
                <a:lnTo>
                  <a:pt x="2241550" y="0"/>
                </a:lnTo>
                <a:lnTo>
                  <a:pt x="224155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736434" y="6022181"/>
            <a:ext cx="1841500" cy="46799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2400" spc="-5" b="1">
                <a:latin typeface="Times New Roman"/>
                <a:cs typeface="Times New Roman"/>
              </a:rPr>
              <a:t>partition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77707" y="6022974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756937" y="4507483"/>
            <a:ext cx="1176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partition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39997" y="5841999"/>
            <a:ext cx="2287905" cy="466725"/>
          </a:xfrm>
          <a:custGeom>
            <a:avLst/>
            <a:gdLst/>
            <a:ahLst/>
            <a:cxnLst/>
            <a:rect l="l" t="t" r="r" b="b"/>
            <a:pathLst>
              <a:path w="2287904" h="466725">
                <a:moveTo>
                  <a:pt x="0" y="0"/>
                </a:moveTo>
                <a:lnTo>
                  <a:pt x="2287587" y="0"/>
                </a:lnTo>
                <a:lnTo>
                  <a:pt x="2287587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835234" y="4919662"/>
          <a:ext cx="2301875" cy="1393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545"/>
                <a:gridCol w="1328420"/>
                <a:gridCol w="408305"/>
              </a:tblGrid>
              <a:tr h="46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head</a:t>
                      </a:r>
                      <a:r>
                        <a:rPr dirty="0" sz="2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5" b="1">
                          <a:latin typeface="Times New Roman"/>
                          <a:cs typeface="Times New Roman"/>
                        </a:rPr>
                        <a:t>area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0849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2825334" y="3462337"/>
            <a:ext cx="85725" cy="1186180"/>
          </a:xfrm>
          <a:custGeom>
            <a:avLst/>
            <a:gdLst/>
            <a:ahLst/>
            <a:cxnLst/>
            <a:rect l="l" t="t" r="r" b="b"/>
            <a:pathLst>
              <a:path w="85725" h="1186179">
                <a:moveTo>
                  <a:pt x="28576" y="1100137"/>
                </a:moveTo>
                <a:lnTo>
                  <a:pt x="1" y="1100137"/>
                </a:lnTo>
                <a:lnTo>
                  <a:pt x="42863" y="1185862"/>
                </a:lnTo>
                <a:lnTo>
                  <a:pt x="78582" y="1114425"/>
                </a:lnTo>
                <a:lnTo>
                  <a:pt x="28576" y="1114425"/>
                </a:lnTo>
                <a:lnTo>
                  <a:pt x="28576" y="1100137"/>
                </a:lnTo>
                <a:close/>
              </a:path>
              <a:path w="85725" h="1186179">
                <a:moveTo>
                  <a:pt x="28575" y="82840"/>
                </a:moveTo>
                <a:lnTo>
                  <a:pt x="28576" y="1114425"/>
                </a:lnTo>
                <a:lnTo>
                  <a:pt x="57151" y="1114425"/>
                </a:lnTo>
                <a:lnTo>
                  <a:pt x="57150" y="85725"/>
                </a:lnTo>
                <a:lnTo>
                  <a:pt x="42862" y="85725"/>
                </a:lnTo>
                <a:lnTo>
                  <a:pt x="28575" y="82840"/>
                </a:lnTo>
                <a:close/>
              </a:path>
              <a:path w="85725" h="1186179">
                <a:moveTo>
                  <a:pt x="85726" y="1100137"/>
                </a:moveTo>
                <a:lnTo>
                  <a:pt x="57151" y="1100137"/>
                </a:lnTo>
                <a:lnTo>
                  <a:pt x="57151" y="1114425"/>
                </a:lnTo>
                <a:lnTo>
                  <a:pt x="78582" y="1114425"/>
                </a:lnTo>
                <a:lnTo>
                  <a:pt x="85726" y="1100137"/>
                </a:lnTo>
                <a:close/>
              </a:path>
              <a:path w="85725" h="1186179">
                <a:moveTo>
                  <a:pt x="57150" y="42862"/>
                </a:moveTo>
                <a:lnTo>
                  <a:pt x="28575" y="42862"/>
                </a:lnTo>
                <a:lnTo>
                  <a:pt x="28575" y="82840"/>
                </a:lnTo>
                <a:lnTo>
                  <a:pt x="42862" y="85725"/>
                </a:lnTo>
                <a:lnTo>
                  <a:pt x="57149" y="82840"/>
                </a:lnTo>
                <a:lnTo>
                  <a:pt x="57150" y="42862"/>
                </a:lnTo>
                <a:close/>
              </a:path>
              <a:path w="85725" h="1186179">
                <a:moveTo>
                  <a:pt x="57150" y="82840"/>
                </a:moveTo>
                <a:lnTo>
                  <a:pt x="42862" y="85725"/>
                </a:lnTo>
                <a:lnTo>
                  <a:pt x="57150" y="85725"/>
                </a:lnTo>
                <a:lnTo>
                  <a:pt x="57150" y="82840"/>
                </a:lnTo>
                <a:close/>
              </a:path>
              <a:path w="85725" h="1186179">
                <a:moveTo>
                  <a:pt x="42862" y="0"/>
                </a:moveTo>
                <a:lnTo>
                  <a:pt x="26178" y="3368"/>
                </a:lnTo>
                <a:lnTo>
                  <a:pt x="12553" y="12553"/>
                </a:lnTo>
                <a:lnTo>
                  <a:pt x="3368" y="26178"/>
                </a:lnTo>
                <a:lnTo>
                  <a:pt x="0" y="42862"/>
                </a:lnTo>
                <a:lnTo>
                  <a:pt x="3368" y="59546"/>
                </a:lnTo>
                <a:lnTo>
                  <a:pt x="12553" y="73171"/>
                </a:lnTo>
                <a:lnTo>
                  <a:pt x="26178" y="82356"/>
                </a:lnTo>
                <a:lnTo>
                  <a:pt x="28575" y="82840"/>
                </a:lnTo>
                <a:lnTo>
                  <a:pt x="28575" y="42862"/>
                </a:lnTo>
                <a:lnTo>
                  <a:pt x="85725" y="42862"/>
                </a:lnTo>
                <a:lnTo>
                  <a:pt x="82356" y="26178"/>
                </a:lnTo>
                <a:lnTo>
                  <a:pt x="73170" y="12553"/>
                </a:lnTo>
                <a:lnTo>
                  <a:pt x="59546" y="3368"/>
                </a:lnTo>
                <a:lnTo>
                  <a:pt x="42862" y="0"/>
                </a:lnTo>
                <a:close/>
              </a:path>
              <a:path w="85725" h="1186179">
                <a:moveTo>
                  <a:pt x="85725" y="42862"/>
                </a:moveTo>
                <a:lnTo>
                  <a:pt x="57150" y="42862"/>
                </a:lnTo>
                <a:lnTo>
                  <a:pt x="57150" y="82840"/>
                </a:lnTo>
                <a:lnTo>
                  <a:pt x="59546" y="82356"/>
                </a:lnTo>
                <a:lnTo>
                  <a:pt x="73170" y="73171"/>
                </a:lnTo>
                <a:lnTo>
                  <a:pt x="82356" y="59546"/>
                </a:lnTo>
                <a:lnTo>
                  <a:pt x="85725" y="42862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54134" y="6205537"/>
            <a:ext cx="500380" cy="85725"/>
          </a:xfrm>
          <a:custGeom>
            <a:avLst/>
            <a:gdLst/>
            <a:ahLst/>
            <a:cxnLst/>
            <a:rect l="l" t="t" r="r" b="b"/>
            <a:pathLst>
              <a:path w="500379" h="85725">
                <a:moveTo>
                  <a:pt x="42862" y="0"/>
                </a:moveTo>
                <a:lnTo>
                  <a:pt x="26178" y="3368"/>
                </a:lnTo>
                <a:lnTo>
                  <a:pt x="12553" y="12554"/>
                </a:lnTo>
                <a:lnTo>
                  <a:pt x="3368" y="26178"/>
                </a:lnTo>
                <a:lnTo>
                  <a:pt x="0" y="42862"/>
                </a:lnTo>
                <a:lnTo>
                  <a:pt x="3368" y="59546"/>
                </a:lnTo>
                <a:lnTo>
                  <a:pt x="12554" y="73170"/>
                </a:lnTo>
                <a:lnTo>
                  <a:pt x="26178" y="82356"/>
                </a:lnTo>
                <a:lnTo>
                  <a:pt x="42862" y="85724"/>
                </a:lnTo>
                <a:lnTo>
                  <a:pt x="59546" y="82356"/>
                </a:lnTo>
                <a:lnTo>
                  <a:pt x="73170" y="73170"/>
                </a:lnTo>
                <a:lnTo>
                  <a:pt x="82356" y="59546"/>
                </a:lnTo>
                <a:lnTo>
                  <a:pt x="82840" y="57150"/>
                </a:lnTo>
                <a:lnTo>
                  <a:pt x="42862" y="57149"/>
                </a:lnTo>
                <a:lnTo>
                  <a:pt x="42862" y="28574"/>
                </a:lnTo>
                <a:lnTo>
                  <a:pt x="82840" y="28574"/>
                </a:lnTo>
                <a:lnTo>
                  <a:pt x="82356" y="26178"/>
                </a:lnTo>
                <a:lnTo>
                  <a:pt x="73170" y="12554"/>
                </a:lnTo>
                <a:lnTo>
                  <a:pt x="59545" y="3368"/>
                </a:lnTo>
                <a:lnTo>
                  <a:pt x="42862" y="0"/>
                </a:lnTo>
                <a:close/>
              </a:path>
              <a:path w="500379" h="85725">
                <a:moveTo>
                  <a:pt x="82840" y="28575"/>
                </a:moveTo>
                <a:lnTo>
                  <a:pt x="85724" y="42862"/>
                </a:lnTo>
                <a:lnTo>
                  <a:pt x="82840" y="57150"/>
                </a:lnTo>
                <a:lnTo>
                  <a:pt x="500062" y="57151"/>
                </a:lnTo>
                <a:lnTo>
                  <a:pt x="500062" y="28576"/>
                </a:lnTo>
                <a:lnTo>
                  <a:pt x="82840" y="28575"/>
                </a:lnTo>
                <a:close/>
              </a:path>
              <a:path w="500379" h="85725">
                <a:moveTo>
                  <a:pt x="42862" y="28574"/>
                </a:moveTo>
                <a:lnTo>
                  <a:pt x="42862" y="57149"/>
                </a:lnTo>
                <a:lnTo>
                  <a:pt x="82840" y="57149"/>
                </a:lnTo>
                <a:lnTo>
                  <a:pt x="85724" y="42862"/>
                </a:lnTo>
                <a:lnTo>
                  <a:pt x="82840" y="28575"/>
                </a:lnTo>
                <a:lnTo>
                  <a:pt x="42862" y="28574"/>
                </a:lnTo>
                <a:close/>
              </a:path>
              <a:path w="500379" h="85725">
                <a:moveTo>
                  <a:pt x="82840" y="28574"/>
                </a:moveTo>
                <a:lnTo>
                  <a:pt x="42862" y="28574"/>
                </a:lnTo>
                <a:lnTo>
                  <a:pt x="82840" y="2857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54197" y="4572000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1" y="0"/>
                </a:lnTo>
              </a:path>
            </a:pathLst>
          </a:custGeom>
          <a:ln w="28575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54197" y="45720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28575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025734" y="4572000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28575" y="295275"/>
                </a:moveTo>
                <a:lnTo>
                  <a:pt x="0" y="295275"/>
                </a:lnTo>
                <a:lnTo>
                  <a:pt x="42863" y="381000"/>
                </a:lnTo>
                <a:lnTo>
                  <a:pt x="78581" y="309562"/>
                </a:lnTo>
                <a:lnTo>
                  <a:pt x="28575" y="309562"/>
                </a:lnTo>
                <a:lnTo>
                  <a:pt x="28575" y="295275"/>
                </a:lnTo>
                <a:close/>
              </a:path>
              <a:path w="85725" h="381000">
                <a:moveTo>
                  <a:pt x="57150" y="0"/>
                </a:moveTo>
                <a:lnTo>
                  <a:pt x="28575" y="0"/>
                </a:lnTo>
                <a:lnTo>
                  <a:pt x="28575" y="309562"/>
                </a:lnTo>
                <a:lnTo>
                  <a:pt x="57150" y="309562"/>
                </a:lnTo>
                <a:lnTo>
                  <a:pt x="57150" y="0"/>
                </a:lnTo>
                <a:close/>
              </a:path>
              <a:path w="85725" h="381000">
                <a:moveTo>
                  <a:pt x="85725" y="295275"/>
                </a:moveTo>
                <a:lnTo>
                  <a:pt x="57150" y="295275"/>
                </a:lnTo>
                <a:lnTo>
                  <a:pt x="57150" y="309562"/>
                </a:lnTo>
                <a:lnTo>
                  <a:pt x="78581" y="309562"/>
                </a:lnTo>
                <a:lnTo>
                  <a:pt x="85725" y="29527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39286" y="3081337"/>
            <a:ext cx="558165" cy="85725"/>
          </a:xfrm>
          <a:custGeom>
            <a:avLst/>
            <a:gdLst/>
            <a:ahLst/>
            <a:cxnLst/>
            <a:rect l="l" t="t" r="r" b="b"/>
            <a:pathLst>
              <a:path w="558165" h="85725">
                <a:moveTo>
                  <a:pt x="555088" y="28575"/>
                </a:moveTo>
                <a:lnTo>
                  <a:pt x="515110" y="28575"/>
                </a:lnTo>
                <a:lnTo>
                  <a:pt x="515110" y="57150"/>
                </a:lnTo>
                <a:lnTo>
                  <a:pt x="475132" y="57150"/>
                </a:lnTo>
                <a:lnTo>
                  <a:pt x="475616" y="59546"/>
                </a:lnTo>
                <a:lnTo>
                  <a:pt x="484802" y="73171"/>
                </a:lnTo>
                <a:lnTo>
                  <a:pt x="498426" y="82356"/>
                </a:lnTo>
                <a:lnTo>
                  <a:pt x="515110" y="85725"/>
                </a:lnTo>
                <a:lnTo>
                  <a:pt x="531794" y="82356"/>
                </a:lnTo>
                <a:lnTo>
                  <a:pt x="545418" y="73170"/>
                </a:lnTo>
                <a:lnTo>
                  <a:pt x="554604" y="59546"/>
                </a:lnTo>
                <a:lnTo>
                  <a:pt x="557973" y="42862"/>
                </a:lnTo>
                <a:lnTo>
                  <a:pt x="555088" y="28575"/>
                </a:lnTo>
                <a:close/>
              </a:path>
              <a:path w="558165" h="85725">
                <a:moveTo>
                  <a:pt x="475132" y="28575"/>
                </a:moveTo>
                <a:lnTo>
                  <a:pt x="0" y="28576"/>
                </a:lnTo>
                <a:lnTo>
                  <a:pt x="0" y="57151"/>
                </a:lnTo>
                <a:lnTo>
                  <a:pt x="475132" y="57150"/>
                </a:lnTo>
                <a:lnTo>
                  <a:pt x="472248" y="42862"/>
                </a:lnTo>
                <a:lnTo>
                  <a:pt x="475132" y="28575"/>
                </a:lnTo>
                <a:close/>
              </a:path>
              <a:path w="558165" h="85725">
                <a:moveTo>
                  <a:pt x="515110" y="28575"/>
                </a:moveTo>
                <a:lnTo>
                  <a:pt x="475132" y="28576"/>
                </a:lnTo>
                <a:lnTo>
                  <a:pt x="472248" y="42862"/>
                </a:lnTo>
                <a:lnTo>
                  <a:pt x="475132" y="57150"/>
                </a:lnTo>
                <a:lnTo>
                  <a:pt x="515110" y="57150"/>
                </a:lnTo>
                <a:lnTo>
                  <a:pt x="515110" y="28575"/>
                </a:lnTo>
                <a:close/>
              </a:path>
              <a:path w="558165" h="85725">
                <a:moveTo>
                  <a:pt x="515110" y="0"/>
                </a:moveTo>
                <a:lnTo>
                  <a:pt x="498426" y="3368"/>
                </a:lnTo>
                <a:lnTo>
                  <a:pt x="484802" y="12553"/>
                </a:lnTo>
                <a:lnTo>
                  <a:pt x="475616" y="26178"/>
                </a:lnTo>
                <a:lnTo>
                  <a:pt x="475132" y="28575"/>
                </a:lnTo>
                <a:lnTo>
                  <a:pt x="555088" y="28575"/>
                </a:lnTo>
                <a:lnTo>
                  <a:pt x="554604" y="26178"/>
                </a:lnTo>
                <a:lnTo>
                  <a:pt x="545418" y="12553"/>
                </a:lnTo>
                <a:lnTo>
                  <a:pt x="531794" y="3368"/>
                </a:lnTo>
                <a:lnTo>
                  <a:pt x="51511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22209" y="1046163"/>
            <a:ext cx="3017520" cy="85725"/>
          </a:xfrm>
          <a:custGeom>
            <a:avLst/>
            <a:gdLst/>
            <a:ahLst/>
            <a:cxnLst/>
            <a:rect l="l" t="t" r="r" b="b"/>
            <a:pathLst>
              <a:path w="301752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26" y="57150"/>
                </a:lnTo>
                <a:lnTo>
                  <a:pt x="71426" y="28575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3017520" h="85725">
                <a:moveTo>
                  <a:pt x="85725" y="28574"/>
                </a:moveTo>
                <a:lnTo>
                  <a:pt x="71426" y="28575"/>
                </a:lnTo>
                <a:lnTo>
                  <a:pt x="71426" y="57150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3017520" h="85725">
                <a:moveTo>
                  <a:pt x="85725" y="57149"/>
                </a:moveTo>
                <a:lnTo>
                  <a:pt x="71426" y="57150"/>
                </a:lnTo>
                <a:lnTo>
                  <a:pt x="85725" y="57150"/>
                </a:lnTo>
                <a:close/>
              </a:path>
              <a:path w="3017520" h="85725">
                <a:moveTo>
                  <a:pt x="3017076" y="28573"/>
                </a:moveTo>
                <a:lnTo>
                  <a:pt x="85725" y="28574"/>
                </a:lnTo>
                <a:lnTo>
                  <a:pt x="85725" y="57149"/>
                </a:lnTo>
                <a:lnTo>
                  <a:pt x="3017076" y="57148"/>
                </a:lnTo>
                <a:lnTo>
                  <a:pt x="3017076" y="2857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39286" y="1089025"/>
            <a:ext cx="0" cy="2035175"/>
          </a:xfrm>
          <a:custGeom>
            <a:avLst/>
            <a:gdLst/>
            <a:ahLst/>
            <a:cxnLst/>
            <a:rect l="l" t="t" r="r" b="b"/>
            <a:pathLst>
              <a:path w="0" h="2035175">
                <a:moveTo>
                  <a:pt x="0" y="0"/>
                </a:moveTo>
                <a:lnTo>
                  <a:pt x="1" y="2035175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92084" y="3767137"/>
            <a:ext cx="447675" cy="85725"/>
          </a:xfrm>
          <a:custGeom>
            <a:avLst/>
            <a:gdLst/>
            <a:ahLst/>
            <a:cxnLst/>
            <a:rect l="l" t="t" r="r" b="b"/>
            <a:pathLst>
              <a:path w="447675" h="85725">
                <a:moveTo>
                  <a:pt x="404812" y="0"/>
                </a:moveTo>
                <a:lnTo>
                  <a:pt x="388128" y="3368"/>
                </a:lnTo>
                <a:lnTo>
                  <a:pt x="374503" y="12553"/>
                </a:lnTo>
                <a:lnTo>
                  <a:pt x="365318" y="26178"/>
                </a:lnTo>
                <a:lnTo>
                  <a:pt x="364834" y="28574"/>
                </a:lnTo>
                <a:lnTo>
                  <a:pt x="404812" y="28575"/>
                </a:lnTo>
                <a:lnTo>
                  <a:pt x="404812" y="57150"/>
                </a:lnTo>
                <a:lnTo>
                  <a:pt x="364834" y="57150"/>
                </a:lnTo>
                <a:lnTo>
                  <a:pt x="365318" y="59546"/>
                </a:lnTo>
                <a:lnTo>
                  <a:pt x="374504" y="73171"/>
                </a:lnTo>
                <a:lnTo>
                  <a:pt x="388129" y="82356"/>
                </a:lnTo>
                <a:lnTo>
                  <a:pt x="404812" y="85725"/>
                </a:lnTo>
                <a:lnTo>
                  <a:pt x="421496" y="82356"/>
                </a:lnTo>
                <a:lnTo>
                  <a:pt x="435120" y="73170"/>
                </a:lnTo>
                <a:lnTo>
                  <a:pt x="444306" y="59546"/>
                </a:lnTo>
                <a:lnTo>
                  <a:pt x="444790" y="57150"/>
                </a:lnTo>
                <a:lnTo>
                  <a:pt x="404812" y="57150"/>
                </a:lnTo>
                <a:lnTo>
                  <a:pt x="444790" y="57148"/>
                </a:lnTo>
                <a:lnTo>
                  <a:pt x="447675" y="42862"/>
                </a:lnTo>
                <a:lnTo>
                  <a:pt x="444306" y="26178"/>
                </a:lnTo>
                <a:lnTo>
                  <a:pt x="435120" y="12553"/>
                </a:lnTo>
                <a:lnTo>
                  <a:pt x="421496" y="3368"/>
                </a:lnTo>
                <a:lnTo>
                  <a:pt x="404812" y="0"/>
                </a:lnTo>
                <a:close/>
              </a:path>
              <a:path w="447675" h="85725">
                <a:moveTo>
                  <a:pt x="364834" y="28574"/>
                </a:moveTo>
                <a:lnTo>
                  <a:pt x="361950" y="42862"/>
                </a:lnTo>
                <a:lnTo>
                  <a:pt x="364834" y="57149"/>
                </a:lnTo>
                <a:lnTo>
                  <a:pt x="404812" y="57150"/>
                </a:lnTo>
                <a:lnTo>
                  <a:pt x="404812" y="28575"/>
                </a:lnTo>
                <a:lnTo>
                  <a:pt x="364834" y="28574"/>
                </a:lnTo>
                <a:close/>
              </a:path>
              <a:path w="447675" h="85725">
                <a:moveTo>
                  <a:pt x="0" y="28573"/>
                </a:moveTo>
                <a:lnTo>
                  <a:pt x="0" y="57148"/>
                </a:lnTo>
                <a:lnTo>
                  <a:pt x="364834" y="57149"/>
                </a:lnTo>
                <a:lnTo>
                  <a:pt x="361950" y="42862"/>
                </a:lnTo>
                <a:lnTo>
                  <a:pt x="364834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22209" y="1136651"/>
            <a:ext cx="269875" cy="85725"/>
          </a:xfrm>
          <a:custGeom>
            <a:avLst/>
            <a:gdLst/>
            <a:ahLst/>
            <a:cxnLst/>
            <a:rect l="l" t="t" r="r" b="b"/>
            <a:pathLst>
              <a:path w="26987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69875" h="85725">
                <a:moveTo>
                  <a:pt x="85725" y="28574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69875" h="85725">
                <a:moveTo>
                  <a:pt x="85725" y="57149"/>
                </a:moveTo>
                <a:lnTo>
                  <a:pt x="71437" y="57150"/>
                </a:lnTo>
                <a:lnTo>
                  <a:pt x="85725" y="57150"/>
                </a:lnTo>
                <a:close/>
              </a:path>
              <a:path w="269875" h="85725">
                <a:moveTo>
                  <a:pt x="269875" y="28573"/>
                </a:moveTo>
                <a:lnTo>
                  <a:pt x="85725" y="28574"/>
                </a:lnTo>
                <a:lnTo>
                  <a:pt x="85725" y="57149"/>
                </a:lnTo>
                <a:lnTo>
                  <a:pt x="269875" y="57148"/>
                </a:lnTo>
                <a:lnTo>
                  <a:pt x="269875" y="2857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92083" y="1179512"/>
            <a:ext cx="0" cy="2630805"/>
          </a:xfrm>
          <a:custGeom>
            <a:avLst/>
            <a:gdLst/>
            <a:ahLst/>
            <a:cxnLst/>
            <a:rect l="l" t="t" r="r" b="b"/>
            <a:pathLst>
              <a:path w="0" h="2630804">
                <a:moveTo>
                  <a:pt x="1" y="0"/>
                </a:moveTo>
                <a:lnTo>
                  <a:pt x="0" y="2630487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13931" y="1484312"/>
            <a:ext cx="0" cy="398780"/>
          </a:xfrm>
          <a:custGeom>
            <a:avLst/>
            <a:gdLst/>
            <a:ahLst/>
            <a:cxnLst/>
            <a:rect l="l" t="t" r="r" b="b"/>
            <a:pathLst>
              <a:path w="0" h="398780">
                <a:moveTo>
                  <a:pt x="0" y="0"/>
                </a:moveTo>
                <a:lnTo>
                  <a:pt x="0" y="398462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36210" y="1484312"/>
            <a:ext cx="2286000" cy="433705"/>
          </a:xfrm>
          <a:custGeom>
            <a:avLst/>
            <a:gdLst/>
            <a:ahLst/>
            <a:cxnLst/>
            <a:rect l="l" t="t" r="r" b="b"/>
            <a:pathLst>
              <a:path w="2286000" h="433705">
                <a:moveTo>
                  <a:pt x="0" y="0"/>
                </a:moveTo>
                <a:lnTo>
                  <a:pt x="2286000" y="0"/>
                </a:lnTo>
                <a:lnTo>
                  <a:pt x="2286000" y="433387"/>
                </a:lnTo>
                <a:lnTo>
                  <a:pt x="0" y="4333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37307" y="1484312"/>
            <a:ext cx="1877060" cy="398780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65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36210" y="1882775"/>
            <a:ext cx="2286000" cy="466725"/>
          </a:xfrm>
          <a:custGeom>
            <a:avLst/>
            <a:gdLst/>
            <a:ahLst/>
            <a:cxnLst/>
            <a:rect l="l" t="t" r="r" b="b"/>
            <a:pathLst>
              <a:path w="2286000" h="466725">
                <a:moveTo>
                  <a:pt x="0" y="0"/>
                </a:moveTo>
                <a:lnTo>
                  <a:pt x="2285999" y="0"/>
                </a:lnTo>
                <a:lnTo>
                  <a:pt x="2285999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36210" y="1882775"/>
            <a:ext cx="2286000" cy="466725"/>
          </a:xfrm>
          <a:custGeom>
            <a:avLst/>
            <a:gdLst/>
            <a:ahLst/>
            <a:cxnLst/>
            <a:rect l="l" t="t" r="r" b="b"/>
            <a:pathLst>
              <a:path w="2286000" h="466725">
                <a:moveTo>
                  <a:pt x="0" y="0"/>
                </a:moveTo>
                <a:lnTo>
                  <a:pt x="2286000" y="0"/>
                </a:lnTo>
                <a:lnTo>
                  <a:pt x="22860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37307" y="1882775"/>
            <a:ext cx="187706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dirty="0" sz="2400" b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13996" y="188277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562184" y="5230812"/>
            <a:ext cx="538480" cy="85725"/>
          </a:xfrm>
          <a:custGeom>
            <a:avLst/>
            <a:gdLst/>
            <a:ahLst/>
            <a:cxnLst/>
            <a:rect l="l" t="t" r="r" b="b"/>
            <a:pathLst>
              <a:path w="538479" h="85725">
                <a:moveTo>
                  <a:pt x="535278" y="28575"/>
                </a:moveTo>
                <a:lnTo>
                  <a:pt x="495300" y="28575"/>
                </a:lnTo>
                <a:lnTo>
                  <a:pt x="495300" y="57150"/>
                </a:lnTo>
                <a:lnTo>
                  <a:pt x="455322" y="57150"/>
                </a:lnTo>
                <a:lnTo>
                  <a:pt x="455805" y="59546"/>
                </a:lnTo>
                <a:lnTo>
                  <a:pt x="464991" y="73171"/>
                </a:lnTo>
                <a:lnTo>
                  <a:pt x="478616" y="82356"/>
                </a:lnTo>
                <a:lnTo>
                  <a:pt x="495300" y="85725"/>
                </a:lnTo>
                <a:lnTo>
                  <a:pt x="511984" y="82356"/>
                </a:lnTo>
                <a:lnTo>
                  <a:pt x="525608" y="73171"/>
                </a:lnTo>
                <a:lnTo>
                  <a:pt x="534794" y="59546"/>
                </a:lnTo>
                <a:lnTo>
                  <a:pt x="538162" y="42862"/>
                </a:lnTo>
                <a:lnTo>
                  <a:pt x="535278" y="28575"/>
                </a:lnTo>
                <a:close/>
              </a:path>
              <a:path w="538479" h="85725">
                <a:moveTo>
                  <a:pt x="455322" y="28575"/>
                </a:moveTo>
                <a:lnTo>
                  <a:pt x="0" y="28576"/>
                </a:lnTo>
                <a:lnTo>
                  <a:pt x="0" y="57151"/>
                </a:lnTo>
                <a:lnTo>
                  <a:pt x="455322" y="57150"/>
                </a:lnTo>
                <a:lnTo>
                  <a:pt x="452437" y="42862"/>
                </a:lnTo>
                <a:lnTo>
                  <a:pt x="455322" y="28575"/>
                </a:lnTo>
                <a:close/>
              </a:path>
              <a:path w="538479" h="85725">
                <a:moveTo>
                  <a:pt x="495300" y="28575"/>
                </a:moveTo>
                <a:lnTo>
                  <a:pt x="455321" y="28576"/>
                </a:lnTo>
                <a:lnTo>
                  <a:pt x="452437" y="42862"/>
                </a:lnTo>
                <a:lnTo>
                  <a:pt x="455322" y="57150"/>
                </a:lnTo>
                <a:lnTo>
                  <a:pt x="495300" y="57150"/>
                </a:lnTo>
                <a:lnTo>
                  <a:pt x="495300" y="28575"/>
                </a:lnTo>
                <a:close/>
              </a:path>
              <a:path w="538479" h="85725">
                <a:moveTo>
                  <a:pt x="495300" y="0"/>
                </a:moveTo>
                <a:lnTo>
                  <a:pt x="478616" y="3368"/>
                </a:lnTo>
                <a:lnTo>
                  <a:pt x="464991" y="12553"/>
                </a:lnTo>
                <a:lnTo>
                  <a:pt x="455805" y="26178"/>
                </a:lnTo>
                <a:lnTo>
                  <a:pt x="455322" y="28575"/>
                </a:lnTo>
                <a:lnTo>
                  <a:pt x="535278" y="28575"/>
                </a:lnTo>
                <a:lnTo>
                  <a:pt x="534794" y="26178"/>
                </a:lnTo>
                <a:lnTo>
                  <a:pt x="525608" y="12553"/>
                </a:lnTo>
                <a:lnTo>
                  <a:pt x="511984" y="3368"/>
                </a:lnTo>
                <a:lnTo>
                  <a:pt x="4953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31947" y="4735513"/>
            <a:ext cx="630555" cy="85725"/>
          </a:xfrm>
          <a:custGeom>
            <a:avLst/>
            <a:gdLst/>
            <a:ahLst/>
            <a:cxnLst/>
            <a:rect l="l" t="t" r="r" b="b"/>
            <a:pathLst>
              <a:path w="630554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630554" h="85725">
                <a:moveTo>
                  <a:pt x="85725" y="28574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630554" h="85725">
                <a:moveTo>
                  <a:pt x="85725" y="57149"/>
                </a:moveTo>
                <a:lnTo>
                  <a:pt x="71437" y="57150"/>
                </a:lnTo>
                <a:lnTo>
                  <a:pt x="85725" y="57150"/>
                </a:lnTo>
                <a:close/>
              </a:path>
              <a:path w="630554" h="85725">
                <a:moveTo>
                  <a:pt x="630237" y="28573"/>
                </a:moveTo>
                <a:lnTo>
                  <a:pt x="85725" y="28574"/>
                </a:lnTo>
                <a:lnTo>
                  <a:pt x="85725" y="57149"/>
                </a:lnTo>
                <a:lnTo>
                  <a:pt x="630237" y="57148"/>
                </a:lnTo>
                <a:lnTo>
                  <a:pt x="630237" y="2857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62185" y="4778375"/>
            <a:ext cx="1905" cy="495300"/>
          </a:xfrm>
          <a:custGeom>
            <a:avLst/>
            <a:gdLst/>
            <a:ahLst/>
            <a:cxnLst/>
            <a:rect l="l" t="t" r="r" b="b"/>
            <a:pathLst>
              <a:path w="1904" h="495300">
                <a:moveTo>
                  <a:pt x="1588" y="0"/>
                </a:moveTo>
                <a:lnTo>
                  <a:pt x="0" y="49530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1519" y="4868397"/>
            <a:ext cx="2835910" cy="0"/>
          </a:xfrm>
          <a:custGeom>
            <a:avLst/>
            <a:gdLst/>
            <a:ahLst/>
            <a:cxnLst/>
            <a:rect l="l" t="t" r="r" b="b"/>
            <a:pathLst>
              <a:path w="2835910" h="0">
                <a:moveTo>
                  <a:pt x="2835315" y="0"/>
                </a:moveTo>
                <a:lnTo>
                  <a:pt x="0" y="1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1518" y="1133745"/>
            <a:ext cx="0" cy="3735070"/>
          </a:xfrm>
          <a:custGeom>
            <a:avLst/>
            <a:gdLst/>
            <a:ahLst/>
            <a:cxnLst/>
            <a:rect l="l" t="t" r="r" b="b"/>
            <a:pathLst>
              <a:path w="0" h="3735070">
                <a:moveTo>
                  <a:pt x="0" y="3734652"/>
                </a:moveTo>
                <a:lnTo>
                  <a:pt x="1" y="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3203" y="1090883"/>
            <a:ext cx="675640" cy="85725"/>
          </a:xfrm>
          <a:custGeom>
            <a:avLst/>
            <a:gdLst/>
            <a:ahLst/>
            <a:cxnLst/>
            <a:rect l="l" t="t" r="r" b="b"/>
            <a:pathLst>
              <a:path w="675640" h="85725">
                <a:moveTo>
                  <a:pt x="589831" y="0"/>
                </a:moveTo>
                <a:lnTo>
                  <a:pt x="589830" y="85725"/>
                </a:lnTo>
                <a:lnTo>
                  <a:pt x="646981" y="57150"/>
                </a:lnTo>
                <a:lnTo>
                  <a:pt x="604118" y="57150"/>
                </a:lnTo>
                <a:lnTo>
                  <a:pt x="604118" y="28575"/>
                </a:lnTo>
                <a:lnTo>
                  <a:pt x="646981" y="28575"/>
                </a:lnTo>
                <a:lnTo>
                  <a:pt x="589831" y="0"/>
                </a:lnTo>
                <a:close/>
              </a:path>
              <a:path w="675640" h="85725">
                <a:moveTo>
                  <a:pt x="58983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89830" y="57150"/>
                </a:lnTo>
                <a:lnTo>
                  <a:pt x="589831" y="28575"/>
                </a:lnTo>
                <a:close/>
              </a:path>
              <a:path w="675640" h="85725">
                <a:moveTo>
                  <a:pt x="646981" y="28575"/>
                </a:moveTo>
                <a:lnTo>
                  <a:pt x="604118" y="28575"/>
                </a:lnTo>
                <a:lnTo>
                  <a:pt x="604118" y="57150"/>
                </a:lnTo>
                <a:lnTo>
                  <a:pt x="646981" y="57150"/>
                </a:lnTo>
                <a:lnTo>
                  <a:pt x="675556" y="42862"/>
                </a:lnTo>
                <a:lnTo>
                  <a:pt x="646981" y="2857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44824" y="781714"/>
            <a:ext cx="2442661" cy="153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717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solidFill>
                  <a:srgbClr val="FF3300"/>
                </a:solidFill>
                <a:latin typeface="宋体"/>
                <a:cs typeface="宋体"/>
              </a:rPr>
              <a:t>6.2.4</a:t>
            </a:r>
            <a:r>
              <a:rPr dirty="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pc="90">
                <a:solidFill>
                  <a:srgbClr val="FF3300"/>
                </a:solidFill>
              </a:rPr>
              <a:t>符号表组织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0551"/>
            <a:ext cx="4850130" cy="103759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785"/>
              </a:spcBef>
              <a:buFont typeface=""/>
              <a:buAutoNum type="arabicPeriod"/>
              <a:tabLst>
                <a:tab pos="551180" algn="l"/>
              </a:tabLst>
            </a:pPr>
            <a:r>
              <a:rPr dirty="0" sz="2750" spc="45" b="1">
                <a:latin typeface="黑体"/>
                <a:cs typeface="黑体"/>
              </a:rPr>
              <a:t>非块结构语言的符号表组织</a:t>
            </a:r>
            <a:endParaRPr sz="2750">
              <a:latin typeface="黑体"/>
              <a:cs typeface="黑体"/>
            </a:endParaRPr>
          </a:p>
          <a:p>
            <a:pPr marL="550545" indent="-538480">
              <a:lnSpc>
                <a:spcPct val="100000"/>
              </a:lnSpc>
              <a:spcBef>
                <a:spcPts val="680"/>
              </a:spcBef>
              <a:buFont typeface=""/>
              <a:buAutoNum type="arabicPeriod"/>
              <a:tabLst>
                <a:tab pos="551180" algn="l"/>
              </a:tabLst>
            </a:pPr>
            <a:r>
              <a:rPr dirty="0" sz="2750" spc="45" b="1">
                <a:latin typeface="黑体"/>
                <a:cs typeface="黑体"/>
              </a:rPr>
              <a:t>块结构语言的符号表组织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907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5">
                <a:solidFill>
                  <a:srgbClr val="FF3300"/>
                </a:solidFill>
                <a:latin typeface="宋体"/>
                <a:cs typeface="宋体"/>
              </a:rPr>
              <a:t>1.</a:t>
            </a:r>
            <a:r>
              <a:rPr dirty="0" spc="2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pc="90">
                <a:solidFill>
                  <a:srgbClr val="FF3300"/>
                </a:solidFill>
              </a:rPr>
              <a:t>非块结构语言的符号表组织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91783"/>
            <a:ext cx="8447405" cy="490791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非块结构语言：</a:t>
            </a:r>
            <a:endParaRPr baseline="1010" sz="4125">
              <a:latin typeface="黑体"/>
              <a:cs typeface="黑体"/>
            </a:endParaRPr>
          </a:p>
          <a:p>
            <a:pPr marL="755650" marR="5080" indent="-285750">
              <a:lnSpc>
                <a:spcPct val="100699"/>
              </a:lnSpc>
              <a:spcBef>
                <a:spcPts val="53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编写的每一个可独立编译的程序单元是一个不含子模块的 </a:t>
            </a:r>
            <a:r>
              <a:rPr dirty="0" sz="2350" spc="50" b="1">
                <a:latin typeface="黑体"/>
                <a:cs typeface="黑体"/>
              </a:rPr>
              <a:t>单一模块</a:t>
            </a:r>
            <a:endParaRPr sz="23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模块中声明的所有变量属于整个程序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符号表组织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–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无序线性表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650"/>
              </a:spcBef>
              <a:buSzPct val="102127"/>
              <a:buFont typeface=""/>
              <a:buChar char="•"/>
              <a:tabLst>
                <a:tab pos="1155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属性记录按变量声明</a:t>
            </a:r>
            <a:r>
              <a:rPr dirty="0" baseline="1182" sz="3525" spc="37" b="1">
                <a:latin typeface="宋体"/>
                <a:cs typeface="宋体"/>
              </a:rPr>
              <a:t>/</a:t>
            </a:r>
            <a:r>
              <a:rPr dirty="0" baseline="1182" sz="3525" spc="75" b="1">
                <a:latin typeface="黑体"/>
                <a:cs typeface="黑体"/>
              </a:rPr>
              <a:t>出现的先后顺序填入表中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90"/>
              </a:spcBef>
              <a:buSzPct val="102127"/>
              <a:buFont typeface=""/>
              <a:buChar char="•"/>
              <a:tabLst>
                <a:tab pos="1155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插入前都要进行检索，若发现同名变量</a:t>
            </a:r>
            <a:endParaRPr baseline="1182" sz="3525">
              <a:latin typeface="黑体"/>
              <a:cs typeface="黑体"/>
            </a:endParaRPr>
          </a:p>
          <a:p>
            <a:pPr marL="1345565">
              <a:lnSpc>
                <a:spcPct val="100000"/>
              </a:lnSpc>
              <a:spcBef>
                <a:spcPts val="63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对显式声明的语言：错误</a:t>
            </a:r>
            <a:endParaRPr baseline="1182" sz="3525">
              <a:latin typeface="黑体"/>
              <a:cs typeface="黑体"/>
            </a:endParaRPr>
          </a:p>
          <a:p>
            <a:pPr marL="1345565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对隐式声明的语言：引用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50"/>
              </a:spcBef>
              <a:buSzPct val="102127"/>
              <a:buFont typeface=""/>
              <a:buChar char="•"/>
              <a:tabLst>
                <a:tab pos="1155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适用于程序中出现的变量很少的情况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65" y="1026668"/>
            <a:ext cx="7985125" cy="541591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0000FF"/>
                </a:solidFill>
                <a:latin typeface="黑体"/>
                <a:cs typeface="黑体"/>
              </a:rPr>
              <a:t>–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有序线性表</a:t>
            </a:r>
            <a:endParaRPr baseline="1182" sz="3525">
              <a:latin typeface="黑体"/>
              <a:cs typeface="黑体"/>
            </a:endParaRPr>
          </a:p>
          <a:p>
            <a:pPr marL="698500" indent="-228600">
              <a:lnSpc>
                <a:spcPct val="100000"/>
              </a:lnSpc>
              <a:spcBef>
                <a:spcPts val="555"/>
              </a:spcBef>
              <a:buSzPct val="102127"/>
              <a:buFont typeface="Courier New"/>
              <a:buChar char="•"/>
              <a:tabLst>
                <a:tab pos="6985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按字母顺序对变量名排序的表</a:t>
            </a:r>
            <a:endParaRPr baseline="1182" sz="3525">
              <a:latin typeface="黑体"/>
              <a:cs typeface="黑体"/>
            </a:endParaRPr>
          </a:p>
          <a:p>
            <a:pPr marL="698500" indent="-228600">
              <a:lnSpc>
                <a:spcPct val="100000"/>
              </a:lnSpc>
              <a:spcBef>
                <a:spcPts val="685"/>
              </a:spcBef>
              <a:buSzPct val="102127"/>
              <a:buFont typeface="Courier New"/>
              <a:buChar char="•"/>
              <a:tabLst>
                <a:tab pos="6985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线性查找：</a:t>
            </a:r>
            <a:endParaRPr baseline="1182" sz="3525">
              <a:latin typeface="黑体"/>
              <a:cs typeface="黑体"/>
            </a:endParaRPr>
          </a:p>
          <a:p>
            <a:pPr marL="1155065" marR="5080" indent="-228600">
              <a:lnSpc>
                <a:spcPct val="101499"/>
              </a:lnSpc>
              <a:spcBef>
                <a:spcPts val="49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67" b="1">
                <a:latin typeface="黑体"/>
                <a:cs typeface="黑体"/>
              </a:rPr>
              <a:t>遇到第一个比查找变量名值大的表项时，就可以判 </a:t>
            </a:r>
            <a:r>
              <a:rPr dirty="0" sz="2350" spc="50" b="1">
                <a:latin typeface="黑体"/>
                <a:cs typeface="黑体"/>
              </a:rPr>
              <a:t>定该变量名不在表中了。</a:t>
            </a:r>
            <a:endParaRPr sz="2350">
              <a:latin typeface="黑体"/>
              <a:cs typeface="黑体"/>
            </a:endParaRPr>
          </a:p>
          <a:p>
            <a:pPr marL="926465">
              <a:lnSpc>
                <a:spcPct val="100000"/>
              </a:lnSpc>
              <a:spcBef>
                <a:spcPts val="64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执行插入操作时，要增加额外的比较和移动操作。</a:t>
            </a:r>
            <a:endParaRPr baseline="1182" sz="3525">
              <a:latin typeface="黑体"/>
              <a:cs typeface="黑体"/>
            </a:endParaRPr>
          </a:p>
          <a:p>
            <a:pPr marL="1155065" marR="5080" indent="-228600">
              <a:lnSpc>
                <a:spcPct val="101499"/>
              </a:lnSpc>
              <a:spcBef>
                <a:spcPts val="484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67" b="1">
                <a:latin typeface="黑体"/>
                <a:cs typeface="黑体"/>
              </a:rPr>
              <a:t>若使用单链结构表的话，可省去表记录的移动，但 </a:t>
            </a:r>
            <a:r>
              <a:rPr dirty="0" sz="2350" spc="50" b="1">
                <a:latin typeface="黑体"/>
                <a:cs typeface="黑体"/>
              </a:rPr>
              <a:t>需要在每个表记录中增加一个链接字段。</a:t>
            </a:r>
            <a:endParaRPr sz="2350">
              <a:latin typeface="黑体"/>
              <a:cs typeface="黑体"/>
            </a:endParaRPr>
          </a:p>
          <a:p>
            <a:pPr marL="698500" indent="-228600">
              <a:lnSpc>
                <a:spcPct val="100000"/>
              </a:lnSpc>
              <a:spcBef>
                <a:spcPts val="715"/>
              </a:spcBef>
              <a:buSzPct val="102127"/>
              <a:buFont typeface="Courier New"/>
              <a:buChar char="•"/>
              <a:tabLst>
                <a:tab pos="6985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折半查找：</a:t>
            </a:r>
            <a:endParaRPr baseline="1182" sz="3525">
              <a:latin typeface="黑体"/>
              <a:cs typeface="黑体"/>
            </a:endParaRPr>
          </a:p>
          <a:p>
            <a:pPr marL="1155065" marR="5080" indent="-228600">
              <a:lnSpc>
                <a:spcPct val="101499"/>
              </a:lnSpc>
              <a:spcBef>
                <a:spcPts val="47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67" b="1">
                <a:latin typeface="黑体"/>
                <a:cs typeface="黑体"/>
              </a:rPr>
              <a:t>首先把变量名与中间项进行比较，结果或是找到该 </a:t>
            </a:r>
            <a:r>
              <a:rPr dirty="0" sz="2350" spc="50" b="1">
                <a:latin typeface="黑体"/>
                <a:cs typeface="黑体"/>
              </a:rPr>
              <a:t>变量名，或是指出下一次要在哪半张表中进行。</a:t>
            </a:r>
            <a:endParaRPr sz="2350">
              <a:latin typeface="黑体"/>
              <a:cs typeface="黑体"/>
            </a:endParaRPr>
          </a:p>
          <a:p>
            <a:pPr marL="1155065" marR="5080" indent="-228600">
              <a:lnSpc>
                <a:spcPts val="2780"/>
              </a:lnSpc>
              <a:spcBef>
                <a:spcPts val="84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67" b="1">
                <a:latin typeface="黑体"/>
                <a:cs typeface="黑体"/>
              </a:rPr>
              <a:t>重复此过程，直到找到该变量名或确定该变量名不 </a:t>
            </a:r>
            <a:r>
              <a:rPr dirty="0" sz="2350" spc="50" b="1">
                <a:latin typeface="黑体"/>
                <a:cs typeface="黑体"/>
              </a:rPr>
              <a:t>在表中为止。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923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非块结构语言的符号表组织（续</a:t>
            </a:r>
            <a:r>
              <a:rPr dirty="0" spc="60">
                <a:solidFill>
                  <a:srgbClr val="FF3300"/>
                </a:solidFill>
                <a:latin typeface="宋体"/>
                <a:cs typeface="宋体"/>
              </a:rPr>
              <a:t>1</a:t>
            </a:r>
            <a:r>
              <a:rPr dirty="0" spc="60">
                <a:solidFill>
                  <a:srgbClr val="FF330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8869" y="2632316"/>
            <a:ext cx="2149475" cy="76200"/>
          </a:xfrm>
          <a:custGeom>
            <a:avLst/>
            <a:gdLst/>
            <a:ahLst/>
            <a:cxnLst/>
            <a:rect l="l" t="t" r="r" b="b"/>
            <a:pathLst>
              <a:path w="2149475" h="76200">
                <a:moveTo>
                  <a:pt x="2072751" y="42862"/>
                </a:moveTo>
                <a:lnTo>
                  <a:pt x="2072751" y="76200"/>
                </a:lnTo>
                <a:lnTo>
                  <a:pt x="2139426" y="42862"/>
                </a:lnTo>
                <a:lnTo>
                  <a:pt x="2072751" y="42862"/>
                </a:lnTo>
                <a:close/>
              </a:path>
              <a:path w="2149475" h="76200">
                <a:moveTo>
                  <a:pt x="2072751" y="33337"/>
                </a:moveTo>
                <a:lnTo>
                  <a:pt x="2072751" y="42862"/>
                </a:lnTo>
                <a:lnTo>
                  <a:pt x="2085451" y="42862"/>
                </a:lnTo>
                <a:lnTo>
                  <a:pt x="2085451" y="33337"/>
                </a:lnTo>
                <a:lnTo>
                  <a:pt x="2072751" y="33337"/>
                </a:lnTo>
                <a:close/>
              </a:path>
              <a:path w="2149475" h="76200">
                <a:moveTo>
                  <a:pt x="2072751" y="0"/>
                </a:moveTo>
                <a:lnTo>
                  <a:pt x="2072751" y="33337"/>
                </a:lnTo>
                <a:lnTo>
                  <a:pt x="2085451" y="33337"/>
                </a:lnTo>
                <a:lnTo>
                  <a:pt x="2085451" y="42862"/>
                </a:lnTo>
                <a:lnTo>
                  <a:pt x="2139429" y="42861"/>
                </a:lnTo>
                <a:lnTo>
                  <a:pt x="2148951" y="38100"/>
                </a:lnTo>
                <a:lnTo>
                  <a:pt x="2072751" y="0"/>
                </a:lnTo>
                <a:close/>
              </a:path>
              <a:path w="2149475" h="76200">
                <a:moveTo>
                  <a:pt x="0" y="33336"/>
                </a:moveTo>
                <a:lnTo>
                  <a:pt x="0" y="42861"/>
                </a:lnTo>
                <a:lnTo>
                  <a:pt x="2072751" y="42862"/>
                </a:lnTo>
                <a:lnTo>
                  <a:pt x="2072751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923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非块结构语言的符号表组织（续</a:t>
            </a:r>
            <a:r>
              <a:rPr dirty="0" spc="60">
                <a:solidFill>
                  <a:srgbClr val="FF3300"/>
                </a:solidFill>
                <a:latin typeface="宋体"/>
                <a:cs typeface="宋体"/>
              </a:rPr>
              <a:t>2</a:t>
            </a:r>
            <a:r>
              <a:rPr dirty="0" spc="60">
                <a:solidFill>
                  <a:srgbClr val="FF3300"/>
                </a:solidFill>
              </a:rPr>
              <a:t>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40" y="1026668"/>
            <a:ext cx="8080375" cy="473456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0000FF"/>
                </a:solidFill>
                <a:latin typeface="黑体"/>
                <a:cs typeface="黑体"/>
              </a:rPr>
              <a:t>–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散列</a:t>
            </a:r>
            <a:r>
              <a:rPr dirty="0" baseline="1182" sz="3525" spc="37" b="1">
                <a:solidFill>
                  <a:srgbClr val="0000FF"/>
                </a:solidFill>
                <a:latin typeface="黑体"/>
                <a:cs typeface="黑体"/>
              </a:rPr>
              <a:t>/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哈希表</a:t>
            </a:r>
            <a:endParaRPr baseline="1182" sz="3525">
              <a:latin typeface="黑体"/>
              <a:cs typeface="黑体"/>
            </a:endParaRPr>
          </a:p>
          <a:p>
            <a:pPr marL="698500" indent="-228600">
              <a:lnSpc>
                <a:spcPct val="100000"/>
              </a:lnSpc>
              <a:spcBef>
                <a:spcPts val="555"/>
              </a:spcBef>
              <a:buSzPct val="102127"/>
              <a:buFont typeface="Courier New"/>
              <a:buChar char="•"/>
              <a:tabLst>
                <a:tab pos="6985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查找时间与表中记录数无关的一种符号表组织方式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ctr" marR="775970">
              <a:lnSpc>
                <a:spcPts val="2285"/>
              </a:lnSpc>
              <a:spcBef>
                <a:spcPts val="5"/>
              </a:spcBef>
            </a:pPr>
            <a:r>
              <a:rPr dirty="0" sz="1950" spc="50" b="1">
                <a:latin typeface="黑体"/>
                <a:cs typeface="黑体"/>
              </a:rPr>
              <a:t>散列函</a:t>
            </a:r>
            <a:r>
              <a:rPr dirty="0" sz="1950" spc="40" b="1">
                <a:latin typeface="黑体"/>
                <a:cs typeface="黑体"/>
              </a:rPr>
              <a:t>数</a:t>
            </a:r>
            <a:r>
              <a:rPr dirty="0" sz="1950" spc="3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H</a:t>
            </a:r>
            <a:endParaRPr sz="1950">
              <a:latin typeface="黑体"/>
              <a:cs typeface="黑体"/>
            </a:endParaRPr>
          </a:p>
          <a:p>
            <a:pPr algn="ctr" marR="756285">
              <a:lnSpc>
                <a:spcPts val="2285"/>
              </a:lnSpc>
              <a:tabLst>
                <a:tab pos="3660775" algn="l"/>
              </a:tabLst>
            </a:pPr>
            <a:r>
              <a:rPr dirty="0" sz="1950" spc="50" b="1">
                <a:latin typeface="黑体"/>
                <a:cs typeface="黑体"/>
              </a:rPr>
              <a:t>名字空</a:t>
            </a:r>
            <a:r>
              <a:rPr dirty="0" sz="1950" spc="40" b="1">
                <a:latin typeface="黑体"/>
                <a:cs typeface="黑体"/>
              </a:rPr>
              <a:t>间</a:t>
            </a:r>
            <a:r>
              <a:rPr dirty="0" sz="1950" spc="45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K	</a:t>
            </a:r>
            <a:r>
              <a:rPr dirty="0" sz="1950" spc="50" b="1">
                <a:latin typeface="黑体"/>
                <a:cs typeface="黑体"/>
              </a:rPr>
              <a:t>地址空</a:t>
            </a:r>
            <a:r>
              <a:rPr dirty="0" sz="1950" spc="40" b="1">
                <a:latin typeface="黑体"/>
                <a:cs typeface="黑体"/>
              </a:rPr>
              <a:t>间</a:t>
            </a:r>
            <a:r>
              <a:rPr dirty="0" sz="1950" spc="30" b="1">
                <a:latin typeface="黑体"/>
                <a:cs typeface="黑体"/>
              </a:rPr>
              <a:t> </a:t>
            </a:r>
            <a:r>
              <a:rPr dirty="0" sz="1950" spc="15" b="1">
                <a:latin typeface="黑体"/>
                <a:cs typeface="黑体"/>
              </a:rPr>
              <a:t>A</a:t>
            </a:r>
            <a:endParaRPr sz="19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lvl="1" marL="793750" indent="-228600">
              <a:lnSpc>
                <a:spcPct val="100000"/>
              </a:lnSpc>
              <a:spcBef>
                <a:spcPts val="1245"/>
              </a:spcBef>
              <a:buSzPct val="102127"/>
              <a:buFont typeface="Courier New"/>
              <a:buChar char="•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名字空间（即标识符空间</a:t>
            </a:r>
            <a:r>
              <a:rPr dirty="0" baseline="1182" sz="3525" spc="52" b="1">
                <a:latin typeface="黑体"/>
                <a:cs typeface="黑体"/>
              </a:rPr>
              <a:t>）K：</a:t>
            </a:r>
            <a:endParaRPr baseline="1182" sz="3525">
              <a:latin typeface="黑体"/>
              <a:cs typeface="黑体"/>
            </a:endParaRPr>
          </a:p>
          <a:p>
            <a:pPr marL="1021715">
              <a:lnSpc>
                <a:spcPct val="100000"/>
              </a:lnSpc>
              <a:spcBef>
                <a:spcPts val="53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是允许在程序中出现的标识符的集合。</a:t>
            </a:r>
            <a:endParaRPr baseline="1182" sz="3525">
              <a:latin typeface="黑体"/>
              <a:cs typeface="黑体"/>
            </a:endParaRPr>
          </a:p>
          <a:p>
            <a:pPr marL="1250315" marR="5080" indent="-228600">
              <a:lnSpc>
                <a:spcPct val="101499"/>
              </a:lnSpc>
              <a:spcBef>
                <a:spcPts val="58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67" b="1">
                <a:latin typeface="黑体"/>
                <a:cs typeface="黑体"/>
              </a:rPr>
              <a:t>由于在编译程序的具体实现中必须限定标识符的最 </a:t>
            </a:r>
            <a:r>
              <a:rPr dirty="0" sz="2350" spc="50" b="1">
                <a:latin typeface="黑体"/>
                <a:cs typeface="黑体"/>
              </a:rPr>
              <a:t>大长度，故名字空间</a:t>
            </a:r>
            <a:r>
              <a:rPr dirty="0" sz="2350" spc="25" b="1">
                <a:latin typeface="黑体"/>
                <a:cs typeface="黑体"/>
              </a:rPr>
              <a:t>K</a:t>
            </a:r>
            <a:r>
              <a:rPr dirty="0" sz="2350" spc="50" b="1">
                <a:latin typeface="黑体"/>
                <a:cs typeface="黑体"/>
              </a:rPr>
              <a:t>总是有限的。</a:t>
            </a:r>
            <a:endParaRPr sz="2350">
              <a:latin typeface="黑体"/>
              <a:cs typeface="黑体"/>
            </a:endParaRPr>
          </a:p>
          <a:p>
            <a:pPr lvl="1" marL="793750" indent="-228600">
              <a:lnSpc>
                <a:spcPct val="100000"/>
              </a:lnSpc>
              <a:spcBef>
                <a:spcPts val="595"/>
              </a:spcBef>
              <a:buSzPct val="102127"/>
              <a:buFont typeface="Courier New"/>
              <a:buChar char="•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地址空间（也称表空间</a:t>
            </a:r>
            <a:r>
              <a:rPr dirty="0" baseline="1182" sz="3525" spc="52" b="1">
                <a:latin typeface="黑体"/>
                <a:cs typeface="黑体"/>
              </a:rPr>
              <a:t>）A：</a:t>
            </a:r>
            <a:endParaRPr baseline="1182" sz="3525">
              <a:latin typeface="黑体"/>
              <a:cs typeface="黑体"/>
            </a:endParaRPr>
          </a:p>
          <a:p>
            <a:pPr marL="1021715">
              <a:lnSpc>
                <a:spcPct val="100000"/>
              </a:lnSpc>
              <a:spcBef>
                <a:spcPts val="63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是散列表中存储单元的集合</a:t>
            </a:r>
            <a:r>
              <a:rPr dirty="0" baseline="1182" sz="3525" spc="52" b="1">
                <a:latin typeface="黑体"/>
                <a:cs typeface="黑体"/>
              </a:rPr>
              <a:t>{1，2，…，m</a:t>
            </a:r>
            <a:r>
              <a:rPr dirty="0" baseline="1182" sz="3525" spc="37" b="1">
                <a:latin typeface="黑体"/>
                <a:cs typeface="黑体"/>
              </a:rPr>
              <a:t> }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789" y="968755"/>
            <a:ext cx="7758430" cy="549529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solidFill>
                  <a:srgbClr val="0000FF"/>
                </a:solidFill>
                <a:latin typeface="黑体"/>
                <a:cs typeface="黑体"/>
              </a:rPr>
              <a:t>–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散列</a:t>
            </a:r>
            <a:r>
              <a:rPr dirty="0" baseline="1182" sz="3525" spc="37" b="1">
                <a:solidFill>
                  <a:srgbClr val="0000FF"/>
                </a:solidFill>
                <a:latin typeface="黑体"/>
                <a:cs typeface="黑体"/>
              </a:rPr>
              <a:t>/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哈希函数</a:t>
            </a:r>
            <a:r>
              <a:rPr dirty="0" baseline="1182" sz="3525" spc="22" b="1">
                <a:solidFill>
                  <a:srgbClr val="0000FF"/>
                </a:solidFill>
                <a:latin typeface="黑体"/>
                <a:cs typeface="黑体"/>
              </a:rPr>
              <a:t>H</a:t>
            </a:r>
            <a:endParaRPr baseline="1182" sz="3525">
              <a:latin typeface="黑体"/>
              <a:cs typeface="黑体"/>
            </a:endParaRPr>
          </a:p>
          <a:p>
            <a:pPr marL="698500" marR="5080" indent="-228600">
              <a:lnSpc>
                <a:spcPct val="101899"/>
              </a:lnSpc>
              <a:spcBef>
                <a:spcPts val="525"/>
              </a:spcBef>
              <a:buSzPct val="102127"/>
              <a:buFont typeface="Courier New"/>
              <a:buChar char="•"/>
              <a:tabLst>
                <a:tab pos="698500" algn="l"/>
              </a:tabLst>
            </a:pP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除法：</a:t>
            </a:r>
            <a:r>
              <a:rPr dirty="0" baseline="1182" sz="3525" spc="75" b="1">
                <a:latin typeface="黑体"/>
                <a:cs typeface="黑体"/>
              </a:rPr>
              <a:t>最常用的函数</a:t>
            </a:r>
            <a:r>
              <a:rPr dirty="0" baseline="1182" sz="3525" spc="37" b="1">
                <a:latin typeface="黑体"/>
                <a:cs typeface="黑体"/>
              </a:rPr>
              <a:t>，H(x)=(x</a:t>
            </a:r>
            <a:r>
              <a:rPr dirty="0" baseline="1182" sz="3525" spc="30" b="1">
                <a:latin typeface="黑体"/>
                <a:cs typeface="黑体"/>
              </a:rPr>
              <a:t> mod </a:t>
            </a:r>
            <a:r>
              <a:rPr dirty="0" baseline="1182" sz="3525" spc="44" b="1">
                <a:latin typeface="黑体"/>
                <a:cs typeface="黑体"/>
              </a:rPr>
              <a:t>m)+1，</a:t>
            </a:r>
            <a:r>
              <a:rPr dirty="0" baseline="1182" sz="3525" spc="75" b="1">
                <a:latin typeface="黑体"/>
                <a:cs typeface="黑体"/>
              </a:rPr>
              <a:t>通常</a:t>
            </a:r>
            <a:r>
              <a:rPr dirty="0" baseline="1182" sz="3525" spc="37" b="1">
                <a:latin typeface="黑体"/>
                <a:cs typeface="黑体"/>
              </a:rPr>
              <a:t>m</a:t>
            </a:r>
            <a:r>
              <a:rPr dirty="0" baseline="1182" sz="3525" spc="60" b="1">
                <a:latin typeface="黑体"/>
                <a:cs typeface="黑体"/>
              </a:rPr>
              <a:t>为 </a:t>
            </a:r>
            <a:r>
              <a:rPr dirty="0" sz="2350" spc="50" b="1">
                <a:latin typeface="黑体"/>
                <a:cs typeface="黑体"/>
              </a:rPr>
              <a:t>一个大素数，可使标识符尽可能均匀地分散在表中。</a:t>
            </a:r>
            <a:endParaRPr sz="2350">
              <a:latin typeface="黑体"/>
              <a:cs typeface="黑体"/>
            </a:endParaRPr>
          </a:p>
          <a:p>
            <a:pPr marL="698500" marR="5080" indent="-228600">
              <a:lnSpc>
                <a:spcPts val="2780"/>
              </a:lnSpc>
              <a:spcBef>
                <a:spcPts val="815"/>
              </a:spcBef>
              <a:buSzPct val="102127"/>
              <a:buFont typeface="Courier New"/>
              <a:buChar char="•"/>
              <a:tabLst>
                <a:tab pos="698500" algn="l"/>
              </a:tabLst>
            </a:pP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平方取中法：</a:t>
            </a:r>
            <a:r>
              <a:rPr dirty="0" baseline="1182" sz="3525" spc="67" b="1">
                <a:latin typeface="黑体"/>
                <a:cs typeface="黑体"/>
              </a:rPr>
              <a:t>先求出标识符的平方值，然后按需要取 </a:t>
            </a:r>
            <a:r>
              <a:rPr dirty="0" sz="2350" spc="50" b="1">
                <a:latin typeface="黑体"/>
                <a:cs typeface="黑体"/>
              </a:rPr>
              <a:t>平方值的中间几位作为散列地址。</a:t>
            </a:r>
            <a:endParaRPr sz="2350">
              <a:latin typeface="黑体"/>
              <a:cs typeface="黑体"/>
            </a:endParaRPr>
          </a:p>
          <a:p>
            <a:pPr marL="698500" marR="5080">
              <a:lnSpc>
                <a:spcPts val="2900"/>
              </a:lnSpc>
              <a:spcBef>
                <a:spcPts val="30"/>
              </a:spcBef>
            </a:pPr>
            <a:r>
              <a:rPr dirty="0" sz="2350" spc="50" b="1">
                <a:latin typeface="黑体"/>
                <a:cs typeface="黑体"/>
              </a:rPr>
              <a:t>因为平方值中间的几位与标识符中每一符号都相关， 故不同标识符会以较高的概率产生不同的散列地址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algn="just" marL="698500" marR="5080" indent="-228600">
              <a:lnSpc>
                <a:spcPct val="100299"/>
              </a:lnSpc>
              <a:spcBef>
                <a:spcPts val="595"/>
              </a:spcBef>
              <a:buSzPct val="102127"/>
              <a:buFont typeface="Courier New"/>
              <a:buChar char="•"/>
              <a:tabLst>
                <a:tab pos="698500" algn="l"/>
              </a:tabLst>
            </a:pP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折叠法：</a:t>
            </a:r>
            <a:r>
              <a:rPr dirty="0" baseline="1182" sz="3525" spc="67" b="1">
                <a:latin typeface="黑体"/>
                <a:cs typeface="黑体"/>
              </a:rPr>
              <a:t>将标识符按所需地址长度分割成位数相同的 </a:t>
            </a:r>
            <a:r>
              <a:rPr dirty="0" sz="2350" spc="50" b="1">
                <a:latin typeface="黑体"/>
                <a:cs typeface="黑体"/>
              </a:rPr>
              <a:t>几段，最后一段的位数可以不同，然后取这几段的叠 </a:t>
            </a:r>
            <a:r>
              <a:rPr dirty="0" sz="2350" spc="50" b="1">
                <a:latin typeface="黑体"/>
                <a:cs typeface="黑体"/>
              </a:rPr>
              <a:t>加和（忽略进位）作为散列地址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algn="just" marL="698500" marR="5080" indent="-228600">
              <a:lnSpc>
                <a:spcPct val="101200"/>
              </a:lnSpc>
              <a:spcBef>
                <a:spcPts val="680"/>
              </a:spcBef>
              <a:buSzPct val="102127"/>
              <a:buFont typeface="Courier New"/>
              <a:buChar char="•"/>
              <a:tabLst>
                <a:tab pos="698500" algn="l"/>
              </a:tabLst>
            </a:pP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长度相关法：</a:t>
            </a:r>
            <a:r>
              <a:rPr dirty="0" baseline="1182" sz="3525" spc="67" b="1">
                <a:latin typeface="黑体"/>
                <a:cs typeface="黑体"/>
              </a:rPr>
              <a:t>标识符的长度和标识符的某个部分一起 </a:t>
            </a:r>
            <a:r>
              <a:rPr dirty="0" sz="2350" spc="50" b="1">
                <a:latin typeface="黑体"/>
                <a:cs typeface="黑体"/>
              </a:rPr>
              <a:t>用来直接产生一个散列地址，或更普遍的方法是产生 一个有用的中间字，然后再用除法产生一个最终的散 </a:t>
            </a:r>
            <a:r>
              <a:rPr dirty="0" sz="2350" spc="50" b="1">
                <a:latin typeface="黑体"/>
                <a:cs typeface="黑体"/>
              </a:rPr>
              <a:t>列地址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923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非块结构语言的符号表组织（续</a:t>
            </a:r>
            <a:r>
              <a:rPr dirty="0" spc="60">
                <a:solidFill>
                  <a:srgbClr val="FF3300"/>
                </a:solidFill>
                <a:latin typeface="宋体"/>
                <a:cs typeface="宋体"/>
              </a:rPr>
              <a:t>3</a:t>
            </a:r>
            <a:r>
              <a:rPr dirty="0" spc="60">
                <a:solidFill>
                  <a:srgbClr val="FF330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29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87621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0000FF"/>
                </a:solidFill>
              </a:rPr>
              <a:t>解决冲突的方法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65" y="962022"/>
            <a:ext cx="8498205" cy="544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SzPct val="7058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冲突：变量名被映射到一个存储单元</a:t>
            </a:r>
            <a:r>
              <a:rPr dirty="0" baseline="1089" sz="3825" spc="37" b="1">
                <a:latin typeface="黑体"/>
                <a:cs typeface="黑体"/>
              </a:rPr>
              <a:t>d</a:t>
            </a:r>
            <a:r>
              <a:rPr dirty="0" baseline="1089" sz="3825" spc="67" b="1">
                <a:latin typeface="黑体"/>
                <a:cs typeface="黑体"/>
              </a:rPr>
              <a:t>中，而这个单元已 </a:t>
            </a:r>
            <a:r>
              <a:rPr dirty="0" sz="2550" spc="50" b="1">
                <a:latin typeface="黑体"/>
                <a:cs typeface="黑体"/>
              </a:rPr>
              <a:t>被占用</a:t>
            </a:r>
            <a:endParaRPr sz="25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99CC"/>
              </a:buClr>
              <a:buSzPct val="7058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开放地址法</a:t>
            </a:r>
            <a:endParaRPr baseline="1089" sz="3825">
              <a:latin typeface="黑体"/>
              <a:cs typeface="黑体"/>
            </a:endParaRPr>
          </a:p>
          <a:p>
            <a:pPr marL="755650" marR="238125" indent="-285750">
              <a:lnSpc>
                <a:spcPct val="103600"/>
              </a:lnSpc>
              <a:spcBef>
                <a:spcPts val="385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按照顺序</a:t>
            </a:r>
            <a:r>
              <a:rPr dirty="0" baseline="1291" sz="3225" spc="37" b="1">
                <a:latin typeface="黑体"/>
                <a:cs typeface="黑体"/>
              </a:rPr>
              <a:t>d,d+1,</a:t>
            </a:r>
            <a:r>
              <a:rPr dirty="0" baseline="1291" sz="3225" spc="37" b="1">
                <a:latin typeface="Microsoft Sans Serif"/>
                <a:cs typeface="Microsoft Sans Serif"/>
              </a:rPr>
              <a:t>…</a:t>
            </a:r>
            <a:r>
              <a:rPr dirty="0" baseline="1291" sz="3225" spc="37" b="1">
                <a:latin typeface="黑体"/>
                <a:cs typeface="黑体"/>
              </a:rPr>
              <a:t>,m,1,2,</a:t>
            </a:r>
            <a:r>
              <a:rPr dirty="0" baseline="1291" sz="3225" spc="37" b="1">
                <a:latin typeface="Microsoft Sans Serif"/>
                <a:cs typeface="Microsoft Sans Serif"/>
              </a:rPr>
              <a:t>…</a:t>
            </a:r>
            <a:r>
              <a:rPr dirty="0" baseline="1291" sz="3225" spc="37" b="1">
                <a:latin typeface="黑体"/>
                <a:cs typeface="黑体"/>
              </a:rPr>
              <a:t>,d-1</a:t>
            </a:r>
            <a:r>
              <a:rPr dirty="0" baseline="1291" sz="3225" spc="75" b="1">
                <a:latin typeface="黑体"/>
                <a:cs typeface="黑体"/>
              </a:rPr>
              <a:t>进行扫描，直到找到一个空闲 </a:t>
            </a:r>
            <a:r>
              <a:rPr dirty="0" sz="2150" spc="50" b="1">
                <a:latin typeface="黑体"/>
                <a:cs typeface="黑体"/>
              </a:rPr>
              <a:t>的存储单元为止，或者在扫描完</a:t>
            </a:r>
            <a:r>
              <a:rPr dirty="0" sz="2150" spc="25" b="1">
                <a:latin typeface="黑体"/>
                <a:cs typeface="黑体"/>
              </a:rPr>
              <a:t>m</a:t>
            </a:r>
            <a:r>
              <a:rPr dirty="0" sz="2150" spc="50" b="1">
                <a:latin typeface="黑体"/>
                <a:cs typeface="黑体"/>
              </a:rPr>
              <a:t>个单元之后搜索停止。</a:t>
            </a:r>
            <a:endParaRPr sz="2150">
              <a:latin typeface="黑体"/>
              <a:cs typeface="黑体"/>
            </a:endParaRPr>
          </a:p>
          <a:p>
            <a:pPr marL="755650" marR="147320" indent="-285750">
              <a:lnSpc>
                <a:spcPts val="2560"/>
              </a:lnSpc>
              <a:spcBef>
                <a:spcPts val="745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在查找一个记录时，按同样的顺序扫描，或找到要找的记录、 </a:t>
            </a:r>
            <a:r>
              <a:rPr dirty="0" sz="2150" spc="50" b="1">
                <a:latin typeface="黑体"/>
                <a:cs typeface="黑体"/>
              </a:rPr>
              <a:t>或找到一个空闲单元（从未使用过）为止。</a:t>
            </a:r>
            <a:endParaRPr sz="21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0099CC"/>
              </a:buClr>
              <a:buSzPct val="7058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分离链表法</a:t>
            </a:r>
            <a:endParaRPr baseline="1089" sz="3825">
              <a:latin typeface="黑体"/>
              <a:cs typeface="黑体"/>
            </a:endParaRPr>
          </a:p>
          <a:p>
            <a:pPr marL="755650" marR="147320" indent="-285750">
              <a:lnSpc>
                <a:spcPct val="102699"/>
              </a:lnSpc>
              <a:spcBef>
                <a:spcPts val="409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将发生冲突的记录链到一个专门的溢出区，该溢出区与主区相 </a:t>
            </a:r>
            <a:r>
              <a:rPr dirty="0" sz="2150" spc="50" b="1">
                <a:latin typeface="黑体"/>
                <a:cs typeface="黑体"/>
              </a:rPr>
              <a:t>分离。</a:t>
            </a:r>
            <a:endParaRPr sz="2150">
              <a:latin typeface="黑体"/>
              <a:cs typeface="黑体"/>
            </a:endParaRPr>
          </a:p>
          <a:p>
            <a:pPr marL="755650" marR="147320" indent="-285750">
              <a:lnSpc>
                <a:spcPct val="102699"/>
              </a:lnSpc>
              <a:spcBef>
                <a:spcPts val="445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为每一组冲突的记录设置一个链表，主区和溢出区的每一个记 </a:t>
            </a:r>
            <a:r>
              <a:rPr dirty="0" sz="2150" spc="50" b="1">
                <a:latin typeface="黑体"/>
                <a:cs typeface="黑体"/>
              </a:rPr>
              <a:t>录都必须有一个链接字段。</a:t>
            </a:r>
            <a:endParaRPr sz="2150">
              <a:latin typeface="黑体"/>
              <a:cs typeface="黑体"/>
            </a:endParaRPr>
          </a:p>
          <a:p>
            <a:pPr marL="755650" marR="147320" indent="-285750">
              <a:lnSpc>
                <a:spcPct val="100000"/>
              </a:lnSpc>
              <a:spcBef>
                <a:spcPts val="590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为节省存储空间，建立一个中间表（散列表），所有记录都存 </a:t>
            </a:r>
            <a:r>
              <a:rPr dirty="0" sz="2150" spc="50" b="1">
                <a:latin typeface="黑体"/>
                <a:cs typeface="黑体"/>
              </a:rPr>
              <a:t>入溢出区，而主区（散列表）只有链域。</a:t>
            </a:r>
            <a:endParaRPr sz="21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361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pc="40">
                <a:solidFill>
                  <a:srgbClr val="FF3300"/>
                </a:solidFill>
              </a:rPr>
              <a:t>6.1	</a:t>
            </a:r>
            <a:r>
              <a:rPr dirty="0" spc="90">
                <a:solidFill>
                  <a:srgbClr val="FF3300"/>
                </a:solidFill>
              </a:rPr>
              <a:t>语义分析概述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590" y="1038222"/>
            <a:ext cx="7667625" cy="7670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780"/>
              </a:lnSpc>
              <a:spcBef>
                <a:spcPts val="425"/>
              </a:spcBef>
              <a:buClr>
                <a:srgbClr val="0099CC"/>
              </a:buClr>
              <a:buSzPct val="7058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程序设计语言的结构可由上下文无关文法来描述。 </a:t>
            </a:r>
            <a:r>
              <a:rPr dirty="0" sz="2550" spc="50" b="1">
                <a:latin typeface="黑体"/>
                <a:cs typeface="黑体"/>
              </a:rPr>
              <a:t>语法分析可以检查源程序中是否存在语法错误。</a:t>
            </a:r>
            <a:endParaRPr sz="25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7098" y="4945759"/>
            <a:ext cx="281305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55"/>
              </a:lnSpc>
            </a:pPr>
            <a:r>
              <a:rPr dirty="0" sz="2150" spc="50" b="1">
                <a:latin typeface="黑体"/>
                <a:cs typeface="黑体"/>
              </a:rPr>
              <a:t>。</a:t>
            </a:r>
            <a:endParaRPr sz="21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" y="1786357"/>
            <a:ext cx="6107430" cy="428117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0099CC"/>
              </a:buClr>
              <a:buSzPct val="7058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没有语法错误的源程序一定正确吗？</a:t>
            </a:r>
            <a:endParaRPr baseline="1089" sz="38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0099CC"/>
              </a:buClr>
              <a:buSzPct val="7058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程序正确与否与结构的</a:t>
            </a:r>
            <a:r>
              <a:rPr dirty="0" baseline="1089" sz="3825" spc="75" b="1">
                <a:solidFill>
                  <a:srgbClr val="3333FF"/>
                </a:solidFill>
                <a:latin typeface="黑体"/>
                <a:cs typeface="黑体"/>
              </a:rPr>
              <a:t>上下文有关</a:t>
            </a:r>
            <a:endParaRPr baseline="1089" sz="38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变量的作用域问题</a:t>
            </a:r>
            <a:endParaRPr baseline="1291" sz="32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同一作用域内同名变量的重复声明问题</a:t>
            </a:r>
            <a:endParaRPr baseline="1291" sz="32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表达式、赋值语句中的类型一致性问题等</a:t>
            </a:r>
            <a:endParaRPr baseline="1291" sz="32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0099CC"/>
              </a:buClr>
              <a:buSzPct val="7058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思考：</a:t>
            </a:r>
            <a:endParaRPr baseline="1089" sz="3825">
              <a:latin typeface="黑体"/>
              <a:cs typeface="黑体"/>
            </a:endParaRPr>
          </a:p>
          <a:p>
            <a:pPr marL="755650" marR="567055" indent="-285750">
              <a:lnSpc>
                <a:spcPts val="2280"/>
              </a:lnSpc>
              <a:spcBef>
                <a:spcPts val="665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设计</a:t>
            </a:r>
            <a:r>
              <a:rPr dirty="0" baseline="1291" sz="3225" spc="75" b="1">
                <a:solidFill>
                  <a:srgbClr val="3333FF"/>
                </a:solidFill>
                <a:latin typeface="黑体"/>
                <a:cs typeface="黑体"/>
              </a:rPr>
              <a:t>上下文有关文法</a:t>
            </a:r>
            <a:r>
              <a:rPr dirty="0" baseline="1291" sz="3225" spc="67" b="1">
                <a:latin typeface="黑体"/>
                <a:cs typeface="黑体"/>
              </a:rPr>
              <a:t>来描述语言中上下 </a:t>
            </a:r>
            <a:r>
              <a:rPr dirty="0" sz="2150" spc="50" b="1">
                <a:latin typeface="黑体"/>
                <a:cs typeface="黑体"/>
              </a:rPr>
              <a:t>文有关的结构？</a:t>
            </a:r>
            <a:endParaRPr sz="21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理论可行，构造困难，构造分析程序更困难</a:t>
            </a:r>
            <a:endParaRPr baseline="1291" sz="32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0099CC"/>
              </a:buClr>
              <a:buSzPct val="7058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解决办法：</a:t>
            </a:r>
            <a:endParaRPr baseline="1089" sz="38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利用语法制导翻译技术实现语义分析</a:t>
            </a:r>
            <a:endParaRPr baseline="1291" sz="32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789" y="6075172"/>
            <a:ext cx="67722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0">
                <a:latin typeface="黑体"/>
                <a:cs typeface="黑体"/>
              </a:rPr>
              <a:t>–</a:t>
            </a:r>
            <a:r>
              <a:rPr dirty="0" baseline="1291" sz="3225" spc="75" b="1">
                <a:latin typeface="黑体"/>
                <a:cs typeface="黑体"/>
              </a:rPr>
              <a:t>设计专门的</a:t>
            </a:r>
            <a:r>
              <a:rPr dirty="0" baseline="1291" sz="3225" spc="75" b="1">
                <a:solidFill>
                  <a:srgbClr val="3333FF"/>
                </a:solidFill>
                <a:latin typeface="黑体"/>
                <a:cs typeface="黑体"/>
              </a:rPr>
              <a:t>语义动作</a:t>
            </a:r>
            <a:r>
              <a:rPr dirty="0" baseline="1291" sz="3225" spc="75" b="1">
                <a:latin typeface="黑体"/>
                <a:cs typeface="黑体"/>
              </a:rPr>
              <a:t>补充上下文无关文法的分析程</a:t>
            </a:r>
            <a:r>
              <a:rPr dirty="0" baseline="1291" sz="3225" spc="60" b="1">
                <a:latin typeface="黑体"/>
                <a:cs typeface="黑体"/>
              </a:rPr>
              <a:t>序</a:t>
            </a:r>
            <a:endParaRPr baseline="1291" sz="3225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7236" y="1853825"/>
            <a:ext cx="2250440" cy="4140835"/>
          </a:xfrm>
          <a:custGeom>
            <a:avLst/>
            <a:gdLst/>
            <a:ahLst/>
            <a:cxnLst/>
            <a:rect l="l" t="t" r="r" b="b"/>
            <a:pathLst>
              <a:path w="2250440" h="4140835">
                <a:moveTo>
                  <a:pt x="0" y="0"/>
                </a:moveTo>
                <a:lnTo>
                  <a:pt x="2250249" y="0"/>
                </a:lnTo>
                <a:lnTo>
                  <a:pt x="2250249" y="4140458"/>
                </a:lnTo>
                <a:lnTo>
                  <a:pt x="0" y="41404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87236" y="1853825"/>
            <a:ext cx="2250440" cy="41408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2400" spc="-5" b="1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96240" marR="654050">
              <a:lnSpc>
                <a:spcPct val="100800"/>
              </a:lnSpc>
              <a:tabLst>
                <a:tab pos="105918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int i, </a:t>
            </a:r>
            <a:r>
              <a:rPr dirty="0" sz="2400" b="1">
                <a:latin typeface="Times New Roman"/>
                <a:cs typeface="Times New Roman"/>
              </a:rPr>
              <a:t>j;  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0;	j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396240">
              <a:lnSpc>
                <a:spcPts val="2785"/>
              </a:lnSpc>
            </a:pPr>
            <a:r>
              <a:rPr dirty="0" sz="240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4840" marR="677545">
              <a:lnSpc>
                <a:spcPct val="100800"/>
              </a:lnSpc>
              <a:spcBef>
                <a:spcPts val="5"/>
              </a:spcBef>
            </a:pPr>
            <a:r>
              <a:rPr dirty="0" sz="2400" spc="-5" b="1">
                <a:latin typeface="Times New Roman"/>
                <a:cs typeface="Times New Roman"/>
              </a:rPr>
              <a:t>int i,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k;  </a:t>
            </a:r>
            <a:r>
              <a:rPr dirty="0" sz="2400" spc="-5" b="1">
                <a:latin typeface="Times New Roman"/>
                <a:cs typeface="Times New Roman"/>
              </a:rPr>
              <a:t>k=10;</a:t>
            </a:r>
            <a:endParaRPr sz="24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latin typeface="Times New Roman"/>
                <a:cs typeface="Times New Roman"/>
              </a:rPr>
              <a:t>j=k+j;</a:t>
            </a:r>
            <a:endParaRPr sz="2400">
              <a:latin typeface="Times New Roman"/>
              <a:cs typeface="Times New Roman"/>
            </a:endParaRPr>
          </a:p>
          <a:p>
            <a:pPr marL="396240">
              <a:lnSpc>
                <a:spcPts val="283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396240">
              <a:lnSpc>
                <a:spcPts val="2830"/>
              </a:lnSpc>
            </a:pPr>
            <a:r>
              <a:rPr dirty="0" sz="2400" spc="-5" b="1">
                <a:latin typeface="Times New Roman"/>
                <a:cs typeface="Times New Roman"/>
              </a:rPr>
              <a:t>i=j*k;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60189"/>
            <a:ext cx="6140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开放地址、分离链表示意图</a:t>
            </a:r>
          </a:p>
        </p:txBody>
      </p:sp>
      <p:sp>
        <p:nvSpPr>
          <p:cNvPr id="5" name="object 5"/>
          <p:cNvSpPr/>
          <p:nvPr/>
        </p:nvSpPr>
        <p:spPr>
          <a:xfrm>
            <a:off x="1208087" y="973137"/>
            <a:ext cx="925830" cy="5213350"/>
          </a:xfrm>
          <a:custGeom>
            <a:avLst/>
            <a:gdLst/>
            <a:ahLst/>
            <a:cxnLst/>
            <a:rect l="l" t="t" r="r" b="b"/>
            <a:pathLst>
              <a:path w="925830" h="5213350">
                <a:moveTo>
                  <a:pt x="0" y="0"/>
                </a:moveTo>
                <a:lnTo>
                  <a:pt x="925513" y="0"/>
                </a:lnTo>
                <a:lnTo>
                  <a:pt x="925513" y="5213350"/>
                </a:lnTo>
                <a:lnTo>
                  <a:pt x="0" y="52133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08087" y="973137"/>
            <a:ext cx="925830" cy="382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ts val="2755"/>
              </a:lnSpc>
              <a:spcBef>
                <a:spcPts val="254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8087" y="1355726"/>
            <a:ext cx="92583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algn="ctr">
              <a:lnSpc>
                <a:spcPts val="2850"/>
              </a:lnSpc>
              <a:spcBef>
                <a:spcPts val="145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8087" y="1736726"/>
            <a:ext cx="92583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8087" y="2498726"/>
            <a:ext cx="92583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620"/>
              </a:lnSpc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8087" y="2879726"/>
            <a:ext cx="92583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7170">
              <a:lnSpc>
                <a:spcPts val="2525"/>
              </a:lnSpc>
            </a:pPr>
            <a:r>
              <a:rPr dirty="0" sz="2400" spc="-5" b="1">
                <a:latin typeface="Times New Roman"/>
                <a:cs typeface="Times New Roman"/>
              </a:rPr>
              <a:t>flag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8087" y="3260726"/>
            <a:ext cx="92583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430"/>
              </a:lnSpc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200" y="211772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19200" y="364172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19200" y="402272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9200" y="440372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19200" y="478472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19200" y="516572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19200" y="554672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9200" y="585152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59789" y="1060196"/>
            <a:ext cx="254000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3090" y="2520188"/>
            <a:ext cx="520700" cy="14979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 indent="325120">
              <a:lnSpc>
                <a:spcPct val="100800"/>
              </a:lnSpc>
              <a:spcBef>
                <a:spcPts val="75"/>
              </a:spcBef>
            </a:pPr>
            <a:r>
              <a:rPr dirty="0" sz="2400" b="1">
                <a:latin typeface="Times New Roman"/>
                <a:cs typeface="Times New Roman"/>
              </a:rPr>
              <a:t>d  d</a:t>
            </a:r>
            <a:r>
              <a:rPr dirty="0" sz="2400" spc="-10" b="1">
                <a:latin typeface="Times New Roman"/>
                <a:cs typeface="Times New Roman"/>
              </a:rPr>
              <a:t>+</a:t>
            </a:r>
            <a:r>
              <a:rPr dirty="0" sz="2400" b="1">
                <a:latin typeface="Times New Roman"/>
                <a:cs typeface="Times New Roman"/>
              </a:rPr>
              <a:t>1  d</a:t>
            </a:r>
            <a:r>
              <a:rPr dirty="0" sz="2400" spc="-10" b="1">
                <a:latin typeface="Times New Roman"/>
                <a:cs typeface="Times New Roman"/>
              </a:rPr>
              <a:t>+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0390" y="5086603"/>
            <a:ext cx="533400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m-1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2308225"/>
            <a:ext cx="812800" cy="114300"/>
          </a:xfrm>
          <a:custGeom>
            <a:avLst/>
            <a:gdLst/>
            <a:ahLst/>
            <a:cxnLst/>
            <a:rect l="l" t="t" r="r" b="b"/>
            <a:pathLst>
              <a:path w="812800" h="114300">
                <a:moveTo>
                  <a:pt x="203044" y="0"/>
                </a:moveTo>
                <a:lnTo>
                  <a:pt x="0" y="0"/>
                </a:lnTo>
                <a:lnTo>
                  <a:pt x="6542" y="20546"/>
                </a:lnTo>
                <a:lnTo>
                  <a:pt x="55440" y="57690"/>
                </a:lnTo>
                <a:lnTo>
                  <a:pt x="95503" y="73643"/>
                </a:lnTo>
                <a:lnTo>
                  <a:pt x="144446" y="87419"/>
                </a:lnTo>
                <a:lnTo>
                  <a:pt x="201123" y="98695"/>
                </a:lnTo>
                <a:lnTo>
                  <a:pt x="264387" y="107149"/>
                </a:lnTo>
                <a:lnTo>
                  <a:pt x="333091" y="112458"/>
                </a:lnTo>
                <a:lnTo>
                  <a:pt x="406090" y="114300"/>
                </a:lnTo>
                <a:lnTo>
                  <a:pt x="479078" y="112458"/>
                </a:lnTo>
                <a:lnTo>
                  <a:pt x="547777" y="107149"/>
                </a:lnTo>
                <a:lnTo>
                  <a:pt x="611040" y="98695"/>
                </a:lnTo>
                <a:lnTo>
                  <a:pt x="667718" y="87419"/>
                </a:lnTo>
                <a:lnTo>
                  <a:pt x="716664" y="73643"/>
                </a:lnTo>
                <a:lnTo>
                  <a:pt x="756731" y="57690"/>
                </a:lnTo>
                <a:lnTo>
                  <a:pt x="757643" y="57150"/>
                </a:lnTo>
                <a:lnTo>
                  <a:pt x="406090" y="57150"/>
                </a:lnTo>
                <a:lnTo>
                  <a:pt x="341902" y="54237"/>
                </a:lnTo>
                <a:lnTo>
                  <a:pt x="286163" y="46125"/>
                </a:lnTo>
                <a:lnTo>
                  <a:pt x="242213" y="33754"/>
                </a:lnTo>
                <a:lnTo>
                  <a:pt x="213393" y="18066"/>
                </a:lnTo>
                <a:lnTo>
                  <a:pt x="203044" y="0"/>
                </a:lnTo>
                <a:close/>
              </a:path>
              <a:path w="812800" h="114300">
                <a:moveTo>
                  <a:pt x="812180" y="0"/>
                </a:moveTo>
                <a:lnTo>
                  <a:pt x="609135" y="10"/>
                </a:lnTo>
                <a:lnTo>
                  <a:pt x="598767" y="18072"/>
                </a:lnTo>
                <a:lnTo>
                  <a:pt x="569939" y="33760"/>
                </a:lnTo>
                <a:lnTo>
                  <a:pt x="525989" y="46130"/>
                </a:lnTo>
                <a:lnTo>
                  <a:pt x="470259" y="54241"/>
                </a:lnTo>
                <a:lnTo>
                  <a:pt x="406090" y="57150"/>
                </a:lnTo>
                <a:lnTo>
                  <a:pt x="757643" y="57150"/>
                </a:lnTo>
                <a:lnTo>
                  <a:pt x="786771" y="39884"/>
                </a:lnTo>
                <a:lnTo>
                  <a:pt x="805636" y="20546"/>
                </a:lnTo>
                <a:lnTo>
                  <a:pt x="81218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4400" y="2308225"/>
            <a:ext cx="812800" cy="114300"/>
          </a:xfrm>
          <a:custGeom>
            <a:avLst/>
            <a:gdLst/>
            <a:ahLst/>
            <a:cxnLst/>
            <a:rect l="l" t="t" r="r" b="b"/>
            <a:pathLst>
              <a:path w="812800" h="114300">
                <a:moveTo>
                  <a:pt x="203045" y="0"/>
                </a:moveTo>
                <a:lnTo>
                  <a:pt x="242213" y="33755"/>
                </a:lnTo>
                <a:lnTo>
                  <a:pt x="286163" y="46125"/>
                </a:lnTo>
                <a:lnTo>
                  <a:pt x="341902" y="54237"/>
                </a:lnTo>
                <a:lnTo>
                  <a:pt x="406090" y="57150"/>
                </a:lnTo>
                <a:lnTo>
                  <a:pt x="470259" y="54241"/>
                </a:lnTo>
                <a:lnTo>
                  <a:pt x="525989" y="46130"/>
                </a:lnTo>
                <a:lnTo>
                  <a:pt x="569939" y="33760"/>
                </a:lnTo>
                <a:lnTo>
                  <a:pt x="598767" y="18072"/>
                </a:lnTo>
                <a:lnTo>
                  <a:pt x="609135" y="10"/>
                </a:lnTo>
                <a:lnTo>
                  <a:pt x="812180" y="0"/>
                </a:lnTo>
                <a:lnTo>
                  <a:pt x="786771" y="39884"/>
                </a:lnTo>
                <a:lnTo>
                  <a:pt x="716664" y="73643"/>
                </a:lnTo>
                <a:lnTo>
                  <a:pt x="667718" y="87419"/>
                </a:lnTo>
                <a:lnTo>
                  <a:pt x="611040" y="98695"/>
                </a:lnTo>
                <a:lnTo>
                  <a:pt x="547777" y="107149"/>
                </a:lnTo>
                <a:lnTo>
                  <a:pt x="479078" y="112458"/>
                </a:lnTo>
                <a:lnTo>
                  <a:pt x="406090" y="114300"/>
                </a:lnTo>
                <a:lnTo>
                  <a:pt x="333091" y="112458"/>
                </a:lnTo>
                <a:lnTo>
                  <a:pt x="264387" y="107149"/>
                </a:lnTo>
                <a:lnTo>
                  <a:pt x="201123" y="98695"/>
                </a:lnTo>
                <a:lnTo>
                  <a:pt x="144446" y="87419"/>
                </a:lnTo>
                <a:lnTo>
                  <a:pt x="95503" y="73643"/>
                </a:lnTo>
                <a:lnTo>
                  <a:pt x="55440" y="57690"/>
                </a:lnTo>
                <a:lnTo>
                  <a:pt x="6542" y="20546"/>
                </a:lnTo>
                <a:lnTo>
                  <a:pt x="0" y="0"/>
                </a:lnTo>
                <a:lnTo>
                  <a:pt x="203045" y="0"/>
                </a:lnTo>
                <a:close/>
              </a:path>
            </a:pathLst>
          </a:custGeom>
          <a:ln w="9525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14707" y="2239645"/>
            <a:ext cx="847725" cy="91440"/>
          </a:xfrm>
          <a:custGeom>
            <a:avLst/>
            <a:gdLst/>
            <a:ahLst/>
            <a:cxnLst/>
            <a:rect l="l" t="t" r="r" b="b"/>
            <a:pathLst>
              <a:path w="847725" h="91439">
                <a:moveTo>
                  <a:pt x="423745" y="0"/>
                </a:moveTo>
                <a:lnTo>
                  <a:pt x="347573" y="1473"/>
                </a:lnTo>
                <a:lnTo>
                  <a:pt x="275882" y="5720"/>
                </a:lnTo>
                <a:lnTo>
                  <a:pt x="209867" y="12483"/>
                </a:lnTo>
                <a:lnTo>
                  <a:pt x="150726" y="21504"/>
                </a:lnTo>
                <a:lnTo>
                  <a:pt x="99655" y="32525"/>
                </a:lnTo>
                <a:lnTo>
                  <a:pt x="57850" y="45287"/>
                </a:lnTo>
                <a:lnTo>
                  <a:pt x="6826" y="75002"/>
                </a:lnTo>
                <a:lnTo>
                  <a:pt x="0" y="91439"/>
                </a:lnTo>
                <a:lnTo>
                  <a:pt x="211879" y="91431"/>
                </a:lnTo>
                <a:lnTo>
                  <a:pt x="222684" y="76981"/>
                </a:lnTo>
                <a:lnTo>
                  <a:pt x="252765" y="64431"/>
                </a:lnTo>
                <a:lnTo>
                  <a:pt x="298644" y="54535"/>
                </a:lnTo>
                <a:lnTo>
                  <a:pt x="356867" y="48046"/>
                </a:lnTo>
                <a:lnTo>
                  <a:pt x="423745" y="45719"/>
                </a:lnTo>
                <a:lnTo>
                  <a:pt x="790585" y="45719"/>
                </a:lnTo>
                <a:lnTo>
                  <a:pt x="789632" y="45287"/>
                </a:lnTo>
                <a:lnTo>
                  <a:pt x="747823" y="32525"/>
                </a:lnTo>
                <a:lnTo>
                  <a:pt x="696749" y="21504"/>
                </a:lnTo>
                <a:lnTo>
                  <a:pt x="637607" y="12483"/>
                </a:lnTo>
                <a:lnTo>
                  <a:pt x="571594" y="5720"/>
                </a:lnTo>
                <a:lnTo>
                  <a:pt x="499907" y="1473"/>
                </a:lnTo>
                <a:lnTo>
                  <a:pt x="423745" y="0"/>
                </a:lnTo>
                <a:close/>
              </a:path>
              <a:path w="847725" h="91439">
                <a:moveTo>
                  <a:pt x="790585" y="45719"/>
                </a:moveTo>
                <a:lnTo>
                  <a:pt x="423745" y="45719"/>
                </a:lnTo>
                <a:lnTo>
                  <a:pt x="490736" y="48050"/>
                </a:lnTo>
                <a:lnTo>
                  <a:pt x="548878" y="54539"/>
                </a:lnTo>
                <a:lnTo>
                  <a:pt x="594730" y="64435"/>
                </a:lnTo>
                <a:lnTo>
                  <a:pt x="624805" y="76986"/>
                </a:lnTo>
                <a:lnTo>
                  <a:pt x="635619" y="91431"/>
                </a:lnTo>
                <a:lnTo>
                  <a:pt x="847492" y="91439"/>
                </a:lnTo>
                <a:lnTo>
                  <a:pt x="840664" y="75002"/>
                </a:lnTo>
                <a:lnTo>
                  <a:pt x="820978" y="59532"/>
                </a:lnTo>
                <a:lnTo>
                  <a:pt x="790585" y="4571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14707" y="2239645"/>
            <a:ext cx="847725" cy="91440"/>
          </a:xfrm>
          <a:custGeom>
            <a:avLst/>
            <a:gdLst/>
            <a:ahLst/>
            <a:cxnLst/>
            <a:rect l="l" t="t" r="r" b="b"/>
            <a:pathLst>
              <a:path w="847725" h="91439">
                <a:moveTo>
                  <a:pt x="211873" y="91440"/>
                </a:moveTo>
                <a:lnTo>
                  <a:pt x="252744" y="64435"/>
                </a:lnTo>
                <a:lnTo>
                  <a:pt x="298605" y="54539"/>
                </a:lnTo>
                <a:lnTo>
                  <a:pt x="356768" y="48050"/>
                </a:lnTo>
                <a:lnTo>
                  <a:pt x="423746" y="45720"/>
                </a:lnTo>
                <a:lnTo>
                  <a:pt x="490705" y="48046"/>
                </a:lnTo>
                <a:lnTo>
                  <a:pt x="548859" y="54535"/>
                </a:lnTo>
                <a:lnTo>
                  <a:pt x="594719" y="64431"/>
                </a:lnTo>
                <a:lnTo>
                  <a:pt x="624802" y="76981"/>
                </a:lnTo>
                <a:lnTo>
                  <a:pt x="635619" y="91431"/>
                </a:lnTo>
                <a:lnTo>
                  <a:pt x="847493" y="91440"/>
                </a:lnTo>
                <a:lnTo>
                  <a:pt x="820979" y="59532"/>
                </a:lnTo>
                <a:lnTo>
                  <a:pt x="747824" y="32525"/>
                </a:lnTo>
                <a:lnTo>
                  <a:pt x="696750" y="21504"/>
                </a:lnTo>
                <a:lnTo>
                  <a:pt x="637607" y="12483"/>
                </a:lnTo>
                <a:lnTo>
                  <a:pt x="571594" y="5720"/>
                </a:lnTo>
                <a:lnTo>
                  <a:pt x="499908" y="1473"/>
                </a:lnTo>
                <a:lnTo>
                  <a:pt x="423746" y="0"/>
                </a:lnTo>
                <a:lnTo>
                  <a:pt x="347574" y="1473"/>
                </a:lnTo>
                <a:lnTo>
                  <a:pt x="275882" y="5720"/>
                </a:lnTo>
                <a:lnTo>
                  <a:pt x="209867" y="12483"/>
                </a:lnTo>
                <a:lnTo>
                  <a:pt x="150726" y="21504"/>
                </a:lnTo>
                <a:lnTo>
                  <a:pt x="99655" y="32525"/>
                </a:lnTo>
                <a:lnTo>
                  <a:pt x="57850" y="45287"/>
                </a:lnTo>
                <a:lnTo>
                  <a:pt x="6826" y="75002"/>
                </a:lnTo>
                <a:lnTo>
                  <a:pt x="0" y="91440"/>
                </a:lnTo>
                <a:lnTo>
                  <a:pt x="211873" y="91440"/>
                </a:lnTo>
                <a:close/>
              </a:path>
            </a:pathLst>
          </a:custGeom>
          <a:ln w="9525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4400" y="4594225"/>
            <a:ext cx="812800" cy="114300"/>
          </a:xfrm>
          <a:custGeom>
            <a:avLst/>
            <a:gdLst/>
            <a:ahLst/>
            <a:cxnLst/>
            <a:rect l="l" t="t" r="r" b="b"/>
            <a:pathLst>
              <a:path w="812800" h="114300">
                <a:moveTo>
                  <a:pt x="203044" y="0"/>
                </a:moveTo>
                <a:lnTo>
                  <a:pt x="0" y="0"/>
                </a:lnTo>
                <a:lnTo>
                  <a:pt x="6542" y="20546"/>
                </a:lnTo>
                <a:lnTo>
                  <a:pt x="55440" y="57690"/>
                </a:lnTo>
                <a:lnTo>
                  <a:pt x="95503" y="73643"/>
                </a:lnTo>
                <a:lnTo>
                  <a:pt x="144446" y="87419"/>
                </a:lnTo>
                <a:lnTo>
                  <a:pt x="201123" y="98695"/>
                </a:lnTo>
                <a:lnTo>
                  <a:pt x="264387" y="107149"/>
                </a:lnTo>
                <a:lnTo>
                  <a:pt x="333091" y="112458"/>
                </a:lnTo>
                <a:lnTo>
                  <a:pt x="406090" y="114300"/>
                </a:lnTo>
                <a:lnTo>
                  <a:pt x="479078" y="112458"/>
                </a:lnTo>
                <a:lnTo>
                  <a:pt x="547777" y="107149"/>
                </a:lnTo>
                <a:lnTo>
                  <a:pt x="611040" y="98695"/>
                </a:lnTo>
                <a:lnTo>
                  <a:pt x="667718" y="87419"/>
                </a:lnTo>
                <a:lnTo>
                  <a:pt x="716664" y="73643"/>
                </a:lnTo>
                <a:lnTo>
                  <a:pt x="756731" y="57690"/>
                </a:lnTo>
                <a:lnTo>
                  <a:pt x="757643" y="57150"/>
                </a:lnTo>
                <a:lnTo>
                  <a:pt x="406090" y="57150"/>
                </a:lnTo>
                <a:lnTo>
                  <a:pt x="341902" y="54237"/>
                </a:lnTo>
                <a:lnTo>
                  <a:pt x="286163" y="46125"/>
                </a:lnTo>
                <a:lnTo>
                  <a:pt x="242213" y="33754"/>
                </a:lnTo>
                <a:lnTo>
                  <a:pt x="213393" y="18066"/>
                </a:lnTo>
                <a:lnTo>
                  <a:pt x="203044" y="0"/>
                </a:lnTo>
                <a:close/>
              </a:path>
              <a:path w="812800" h="114300">
                <a:moveTo>
                  <a:pt x="812180" y="0"/>
                </a:moveTo>
                <a:lnTo>
                  <a:pt x="609135" y="10"/>
                </a:lnTo>
                <a:lnTo>
                  <a:pt x="598767" y="18072"/>
                </a:lnTo>
                <a:lnTo>
                  <a:pt x="569939" y="33760"/>
                </a:lnTo>
                <a:lnTo>
                  <a:pt x="525989" y="46130"/>
                </a:lnTo>
                <a:lnTo>
                  <a:pt x="470259" y="54241"/>
                </a:lnTo>
                <a:lnTo>
                  <a:pt x="406090" y="57150"/>
                </a:lnTo>
                <a:lnTo>
                  <a:pt x="757643" y="57150"/>
                </a:lnTo>
                <a:lnTo>
                  <a:pt x="786771" y="39884"/>
                </a:lnTo>
                <a:lnTo>
                  <a:pt x="805636" y="20546"/>
                </a:lnTo>
                <a:lnTo>
                  <a:pt x="81218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14400" y="4594225"/>
            <a:ext cx="812800" cy="114300"/>
          </a:xfrm>
          <a:custGeom>
            <a:avLst/>
            <a:gdLst/>
            <a:ahLst/>
            <a:cxnLst/>
            <a:rect l="l" t="t" r="r" b="b"/>
            <a:pathLst>
              <a:path w="812800" h="114300">
                <a:moveTo>
                  <a:pt x="203045" y="0"/>
                </a:moveTo>
                <a:lnTo>
                  <a:pt x="242213" y="33755"/>
                </a:lnTo>
                <a:lnTo>
                  <a:pt x="286163" y="46125"/>
                </a:lnTo>
                <a:lnTo>
                  <a:pt x="341902" y="54237"/>
                </a:lnTo>
                <a:lnTo>
                  <a:pt x="406090" y="57150"/>
                </a:lnTo>
                <a:lnTo>
                  <a:pt x="470259" y="54241"/>
                </a:lnTo>
                <a:lnTo>
                  <a:pt x="525989" y="46130"/>
                </a:lnTo>
                <a:lnTo>
                  <a:pt x="569939" y="33760"/>
                </a:lnTo>
                <a:lnTo>
                  <a:pt x="598767" y="18072"/>
                </a:lnTo>
                <a:lnTo>
                  <a:pt x="609135" y="10"/>
                </a:lnTo>
                <a:lnTo>
                  <a:pt x="812180" y="0"/>
                </a:lnTo>
                <a:lnTo>
                  <a:pt x="786771" y="39884"/>
                </a:lnTo>
                <a:lnTo>
                  <a:pt x="716664" y="73643"/>
                </a:lnTo>
                <a:lnTo>
                  <a:pt x="667718" y="87419"/>
                </a:lnTo>
                <a:lnTo>
                  <a:pt x="611040" y="98695"/>
                </a:lnTo>
                <a:lnTo>
                  <a:pt x="547777" y="107149"/>
                </a:lnTo>
                <a:lnTo>
                  <a:pt x="479078" y="112458"/>
                </a:lnTo>
                <a:lnTo>
                  <a:pt x="406090" y="114300"/>
                </a:lnTo>
                <a:lnTo>
                  <a:pt x="333091" y="112458"/>
                </a:lnTo>
                <a:lnTo>
                  <a:pt x="264387" y="107149"/>
                </a:lnTo>
                <a:lnTo>
                  <a:pt x="201123" y="98695"/>
                </a:lnTo>
                <a:lnTo>
                  <a:pt x="144446" y="87419"/>
                </a:lnTo>
                <a:lnTo>
                  <a:pt x="95503" y="73643"/>
                </a:lnTo>
                <a:lnTo>
                  <a:pt x="55440" y="57690"/>
                </a:lnTo>
                <a:lnTo>
                  <a:pt x="6542" y="20546"/>
                </a:lnTo>
                <a:lnTo>
                  <a:pt x="0" y="0"/>
                </a:lnTo>
                <a:lnTo>
                  <a:pt x="203045" y="0"/>
                </a:lnTo>
                <a:close/>
              </a:path>
            </a:pathLst>
          </a:custGeom>
          <a:ln w="9525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14707" y="4525645"/>
            <a:ext cx="847725" cy="91440"/>
          </a:xfrm>
          <a:custGeom>
            <a:avLst/>
            <a:gdLst/>
            <a:ahLst/>
            <a:cxnLst/>
            <a:rect l="l" t="t" r="r" b="b"/>
            <a:pathLst>
              <a:path w="847725" h="91439">
                <a:moveTo>
                  <a:pt x="423745" y="0"/>
                </a:moveTo>
                <a:lnTo>
                  <a:pt x="347573" y="1473"/>
                </a:lnTo>
                <a:lnTo>
                  <a:pt x="275882" y="5720"/>
                </a:lnTo>
                <a:lnTo>
                  <a:pt x="209867" y="12483"/>
                </a:lnTo>
                <a:lnTo>
                  <a:pt x="150726" y="21504"/>
                </a:lnTo>
                <a:lnTo>
                  <a:pt x="99655" y="32525"/>
                </a:lnTo>
                <a:lnTo>
                  <a:pt x="57850" y="45287"/>
                </a:lnTo>
                <a:lnTo>
                  <a:pt x="6826" y="75002"/>
                </a:lnTo>
                <a:lnTo>
                  <a:pt x="0" y="91439"/>
                </a:lnTo>
                <a:lnTo>
                  <a:pt x="211879" y="91431"/>
                </a:lnTo>
                <a:lnTo>
                  <a:pt x="222684" y="76981"/>
                </a:lnTo>
                <a:lnTo>
                  <a:pt x="252765" y="64431"/>
                </a:lnTo>
                <a:lnTo>
                  <a:pt x="298644" y="54535"/>
                </a:lnTo>
                <a:lnTo>
                  <a:pt x="356867" y="48046"/>
                </a:lnTo>
                <a:lnTo>
                  <a:pt x="423745" y="45719"/>
                </a:lnTo>
                <a:lnTo>
                  <a:pt x="790585" y="45719"/>
                </a:lnTo>
                <a:lnTo>
                  <a:pt x="789632" y="45287"/>
                </a:lnTo>
                <a:lnTo>
                  <a:pt x="747823" y="32525"/>
                </a:lnTo>
                <a:lnTo>
                  <a:pt x="696749" y="21504"/>
                </a:lnTo>
                <a:lnTo>
                  <a:pt x="637607" y="12483"/>
                </a:lnTo>
                <a:lnTo>
                  <a:pt x="571594" y="5720"/>
                </a:lnTo>
                <a:lnTo>
                  <a:pt x="499907" y="1473"/>
                </a:lnTo>
                <a:lnTo>
                  <a:pt x="423745" y="0"/>
                </a:lnTo>
                <a:close/>
              </a:path>
              <a:path w="847725" h="91439">
                <a:moveTo>
                  <a:pt x="790585" y="45719"/>
                </a:moveTo>
                <a:lnTo>
                  <a:pt x="423745" y="45719"/>
                </a:lnTo>
                <a:lnTo>
                  <a:pt x="490736" y="48050"/>
                </a:lnTo>
                <a:lnTo>
                  <a:pt x="548878" y="54539"/>
                </a:lnTo>
                <a:lnTo>
                  <a:pt x="594730" y="64435"/>
                </a:lnTo>
                <a:lnTo>
                  <a:pt x="624805" y="76986"/>
                </a:lnTo>
                <a:lnTo>
                  <a:pt x="635619" y="91431"/>
                </a:lnTo>
                <a:lnTo>
                  <a:pt x="847492" y="91439"/>
                </a:lnTo>
                <a:lnTo>
                  <a:pt x="840664" y="75002"/>
                </a:lnTo>
                <a:lnTo>
                  <a:pt x="820978" y="59532"/>
                </a:lnTo>
                <a:lnTo>
                  <a:pt x="790585" y="4571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14707" y="4525645"/>
            <a:ext cx="847725" cy="91440"/>
          </a:xfrm>
          <a:custGeom>
            <a:avLst/>
            <a:gdLst/>
            <a:ahLst/>
            <a:cxnLst/>
            <a:rect l="l" t="t" r="r" b="b"/>
            <a:pathLst>
              <a:path w="847725" h="91439">
                <a:moveTo>
                  <a:pt x="211873" y="91440"/>
                </a:moveTo>
                <a:lnTo>
                  <a:pt x="252744" y="64435"/>
                </a:lnTo>
                <a:lnTo>
                  <a:pt x="298605" y="54539"/>
                </a:lnTo>
                <a:lnTo>
                  <a:pt x="356768" y="48050"/>
                </a:lnTo>
                <a:lnTo>
                  <a:pt x="423746" y="45720"/>
                </a:lnTo>
                <a:lnTo>
                  <a:pt x="490705" y="48046"/>
                </a:lnTo>
                <a:lnTo>
                  <a:pt x="548859" y="54535"/>
                </a:lnTo>
                <a:lnTo>
                  <a:pt x="594719" y="64431"/>
                </a:lnTo>
                <a:lnTo>
                  <a:pt x="624802" y="76981"/>
                </a:lnTo>
                <a:lnTo>
                  <a:pt x="635619" y="91431"/>
                </a:lnTo>
                <a:lnTo>
                  <a:pt x="847493" y="91440"/>
                </a:lnTo>
                <a:lnTo>
                  <a:pt x="820979" y="59532"/>
                </a:lnTo>
                <a:lnTo>
                  <a:pt x="747824" y="32525"/>
                </a:lnTo>
                <a:lnTo>
                  <a:pt x="696750" y="21504"/>
                </a:lnTo>
                <a:lnTo>
                  <a:pt x="637607" y="12483"/>
                </a:lnTo>
                <a:lnTo>
                  <a:pt x="571594" y="5720"/>
                </a:lnTo>
                <a:lnTo>
                  <a:pt x="499908" y="1473"/>
                </a:lnTo>
                <a:lnTo>
                  <a:pt x="423746" y="0"/>
                </a:lnTo>
                <a:lnTo>
                  <a:pt x="347574" y="1473"/>
                </a:lnTo>
                <a:lnTo>
                  <a:pt x="275882" y="5720"/>
                </a:lnTo>
                <a:lnTo>
                  <a:pt x="209867" y="12483"/>
                </a:lnTo>
                <a:lnTo>
                  <a:pt x="150726" y="21504"/>
                </a:lnTo>
                <a:lnTo>
                  <a:pt x="99655" y="32525"/>
                </a:lnTo>
                <a:lnTo>
                  <a:pt x="57850" y="45287"/>
                </a:lnTo>
                <a:lnTo>
                  <a:pt x="6826" y="75002"/>
                </a:lnTo>
                <a:lnTo>
                  <a:pt x="0" y="91440"/>
                </a:lnTo>
                <a:lnTo>
                  <a:pt x="211873" y="91440"/>
                </a:lnTo>
                <a:close/>
              </a:path>
            </a:pathLst>
          </a:custGeom>
          <a:ln w="9525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49525" y="949325"/>
            <a:ext cx="726440" cy="5213350"/>
          </a:xfrm>
          <a:custGeom>
            <a:avLst/>
            <a:gdLst/>
            <a:ahLst/>
            <a:cxnLst/>
            <a:rect l="l" t="t" r="r" b="b"/>
            <a:pathLst>
              <a:path w="726439" h="5213350">
                <a:moveTo>
                  <a:pt x="0" y="0"/>
                </a:moveTo>
                <a:lnTo>
                  <a:pt x="726388" y="0"/>
                </a:lnTo>
                <a:lnTo>
                  <a:pt x="726388" y="5213350"/>
                </a:lnTo>
                <a:lnTo>
                  <a:pt x="0" y="52133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549525" y="3540125"/>
            <a:ext cx="72644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6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49525" y="4302125"/>
            <a:ext cx="72644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6385">
              <a:lnSpc>
                <a:spcPts val="2655"/>
              </a:lnSpc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61573" y="16351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61573" y="20161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61573" y="23971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61573" y="27781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61573" y="31591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61573" y="39211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61573" y="46831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61573" y="50641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61573" y="54451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61573" y="58261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61573" y="1330325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 h="0">
                <a:moveTo>
                  <a:pt x="0" y="0"/>
                </a:moveTo>
                <a:lnTo>
                  <a:pt x="74360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36975" y="904875"/>
            <a:ext cx="1108075" cy="466725"/>
          </a:xfrm>
          <a:custGeom>
            <a:avLst/>
            <a:gdLst/>
            <a:ahLst/>
            <a:cxnLst/>
            <a:rect l="l" t="t" r="r" b="b"/>
            <a:pathLst>
              <a:path w="1108075" h="466725">
                <a:moveTo>
                  <a:pt x="0" y="0"/>
                </a:moveTo>
                <a:lnTo>
                  <a:pt x="1108075" y="0"/>
                </a:lnTo>
                <a:lnTo>
                  <a:pt x="1108075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736975" y="904875"/>
            <a:ext cx="33655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73525" y="904875"/>
            <a:ext cx="45720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30725" y="909637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135562" y="900112"/>
          <a:ext cx="1275080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/>
                <a:gridCol w="457200"/>
                <a:gridCol w="390525"/>
              </a:tblGrid>
              <a:tr h="46672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...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2892425" y="1095375"/>
            <a:ext cx="876300" cy="76200"/>
          </a:xfrm>
          <a:custGeom>
            <a:avLst/>
            <a:gdLst/>
            <a:ahLst/>
            <a:cxnLst/>
            <a:rect l="l" t="t" r="r" b="b"/>
            <a:pathLst>
              <a:path w="876300" h="76200">
                <a:moveTo>
                  <a:pt x="800099" y="42863"/>
                </a:moveTo>
                <a:lnTo>
                  <a:pt x="800099" y="76201"/>
                </a:lnTo>
                <a:lnTo>
                  <a:pt x="866774" y="42863"/>
                </a:lnTo>
                <a:lnTo>
                  <a:pt x="800099" y="42863"/>
                </a:lnTo>
                <a:close/>
              </a:path>
              <a:path w="876300" h="76200">
                <a:moveTo>
                  <a:pt x="38099" y="0"/>
                </a:moveTo>
                <a:lnTo>
                  <a:pt x="23269" y="2994"/>
                </a:lnTo>
                <a:lnTo>
                  <a:pt x="11158" y="11159"/>
                </a:lnTo>
                <a:lnTo>
                  <a:pt x="2993" y="23269"/>
                </a:lnTo>
                <a:lnTo>
                  <a:pt x="0" y="38101"/>
                </a:lnTo>
                <a:lnTo>
                  <a:pt x="2994" y="52930"/>
                </a:lnTo>
                <a:lnTo>
                  <a:pt x="11159" y="65040"/>
                </a:lnTo>
                <a:lnTo>
                  <a:pt x="23270" y="73205"/>
                </a:lnTo>
                <a:lnTo>
                  <a:pt x="38099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5238" y="42862"/>
                </a:lnTo>
                <a:lnTo>
                  <a:pt x="38099" y="42862"/>
                </a:lnTo>
                <a:lnTo>
                  <a:pt x="38099" y="33337"/>
                </a:lnTo>
                <a:lnTo>
                  <a:pt x="75238" y="33337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099" y="0"/>
                </a:lnTo>
                <a:close/>
              </a:path>
              <a:path w="876300" h="76200">
                <a:moveTo>
                  <a:pt x="800099" y="33338"/>
                </a:moveTo>
                <a:lnTo>
                  <a:pt x="800099" y="42863"/>
                </a:lnTo>
                <a:lnTo>
                  <a:pt x="812799" y="42863"/>
                </a:lnTo>
                <a:lnTo>
                  <a:pt x="812799" y="33338"/>
                </a:lnTo>
                <a:lnTo>
                  <a:pt x="800099" y="33338"/>
                </a:lnTo>
                <a:close/>
              </a:path>
              <a:path w="876300" h="76200">
                <a:moveTo>
                  <a:pt x="800099" y="1"/>
                </a:moveTo>
                <a:lnTo>
                  <a:pt x="800099" y="33338"/>
                </a:lnTo>
                <a:lnTo>
                  <a:pt x="812799" y="33338"/>
                </a:lnTo>
                <a:lnTo>
                  <a:pt x="812799" y="42863"/>
                </a:lnTo>
                <a:lnTo>
                  <a:pt x="866777" y="42862"/>
                </a:lnTo>
                <a:lnTo>
                  <a:pt x="876299" y="38101"/>
                </a:lnTo>
                <a:lnTo>
                  <a:pt x="800099" y="1"/>
                </a:lnTo>
                <a:close/>
              </a:path>
              <a:path w="876300" h="76200">
                <a:moveTo>
                  <a:pt x="75238" y="33337"/>
                </a:moveTo>
                <a:lnTo>
                  <a:pt x="76199" y="38101"/>
                </a:lnTo>
                <a:lnTo>
                  <a:pt x="75238" y="42862"/>
                </a:lnTo>
                <a:lnTo>
                  <a:pt x="800099" y="42863"/>
                </a:lnTo>
                <a:lnTo>
                  <a:pt x="800099" y="33338"/>
                </a:lnTo>
                <a:lnTo>
                  <a:pt x="75238" y="33337"/>
                </a:lnTo>
                <a:close/>
              </a:path>
              <a:path w="876300" h="76200">
                <a:moveTo>
                  <a:pt x="38099" y="33337"/>
                </a:moveTo>
                <a:lnTo>
                  <a:pt x="38099" y="42862"/>
                </a:lnTo>
                <a:lnTo>
                  <a:pt x="75238" y="42862"/>
                </a:lnTo>
                <a:lnTo>
                  <a:pt x="76199" y="38100"/>
                </a:lnTo>
                <a:lnTo>
                  <a:pt x="75238" y="33337"/>
                </a:lnTo>
                <a:lnTo>
                  <a:pt x="38099" y="33337"/>
                </a:lnTo>
                <a:close/>
              </a:path>
              <a:path w="876300" h="76200">
                <a:moveTo>
                  <a:pt x="75238" y="33337"/>
                </a:moveTo>
                <a:lnTo>
                  <a:pt x="38099" y="33337"/>
                </a:lnTo>
                <a:lnTo>
                  <a:pt x="75238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645025" y="1095375"/>
            <a:ext cx="495300" cy="76200"/>
          </a:xfrm>
          <a:custGeom>
            <a:avLst/>
            <a:gdLst/>
            <a:ahLst/>
            <a:cxnLst/>
            <a:rect l="l" t="t" r="r" b="b"/>
            <a:pathLst>
              <a:path w="495300" h="76200">
                <a:moveTo>
                  <a:pt x="419099" y="42863"/>
                </a:moveTo>
                <a:lnTo>
                  <a:pt x="419099" y="76201"/>
                </a:lnTo>
                <a:lnTo>
                  <a:pt x="485774" y="42863"/>
                </a:lnTo>
                <a:lnTo>
                  <a:pt x="419099" y="42863"/>
                </a:lnTo>
                <a:close/>
              </a:path>
              <a:path w="495300" h="76200">
                <a:moveTo>
                  <a:pt x="38099" y="0"/>
                </a:moveTo>
                <a:lnTo>
                  <a:pt x="23269" y="2994"/>
                </a:lnTo>
                <a:lnTo>
                  <a:pt x="11158" y="11159"/>
                </a:lnTo>
                <a:lnTo>
                  <a:pt x="2993" y="23270"/>
                </a:lnTo>
                <a:lnTo>
                  <a:pt x="0" y="38101"/>
                </a:lnTo>
                <a:lnTo>
                  <a:pt x="2994" y="52930"/>
                </a:lnTo>
                <a:lnTo>
                  <a:pt x="11159" y="65040"/>
                </a:lnTo>
                <a:lnTo>
                  <a:pt x="23270" y="73205"/>
                </a:lnTo>
                <a:lnTo>
                  <a:pt x="38099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5238" y="42862"/>
                </a:lnTo>
                <a:lnTo>
                  <a:pt x="38099" y="42862"/>
                </a:lnTo>
                <a:lnTo>
                  <a:pt x="38099" y="33337"/>
                </a:lnTo>
                <a:lnTo>
                  <a:pt x="75238" y="33337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099" y="0"/>
                </a:lnTo>
                <a:close/>
              </a:path>
              <a:path w="495300" h="76200">
                <a:moveTo>
                  <a:pt x="419099" y="33338"/>
                </a:moveTo>
                <a:lnTo>
                  <a:pt x="419099" y="42863"/>
                </a:lnTo>
                <a:lnTo>
                  <a:pt x="431799" y="42863"/>
                </a:lnTo>
                <a:lnTo>
                  <a:pt x="431799" y="33338"/>
                </a:lnTo>
                <a:lnTo>
                  <a:pt x="419099" y="33338"/>
                </a:lnTo>
                <a:close/>
              </a:path>
              <a:path w="495300" h="76200">
                <a:moveTo>
                  <a:pt x="419099" y="1"/>
                </a:moveTo>
                <a:lnTo>
                  <a:pt x="419099" y="33338"/>
                </a:lnTo>
                <a:lnTo>
                  <a:pt x="431799" y="33338"/>
                </a:lnTo>
                <a:lnTo>
                  <a:pt x="431799" y="42863"/>
                </a:lnTo>
                <a:lnTo>
                  <a:pt x="485777" y="42862"/>
                </a:lnTo>
                <a:lnTo>
                  <a:pt x="495299" y="38101"/>
                </a:lnTo>
                <a:lnTo>
                  <a:pt x="419099" y="1"/>
                </a:lnTo>
                <a:close/>
              </a:path>
              <a:path w="495300" h="76200">
                <a:moveTo>
                  <a:pt x="75238" y="33337"/>
                </a:moveTo>
                <a:lnTo>
                  <a:pt x="76199" y="38101"/>
                </a:lnTo>
                <a:lnTo>
                  <a:pt x="75238" y="42862"/>
                </a:lnTo>
                <a:lnTo>
                  <a:pt x="419099" y="42863"/>
                </a:lnTo>
                <a:lnTo>
                  <a:pt x="419099" y="33338"/>
                </a:lnTo>
                <a:lnTo>
                  <a:pt x="75238" y="33337"/>
                </a:lnTo>
                <a:close/>
              </a:path>
              <a:path w="495300" h="76200">
                <a:moveTo>
                  <a:pt x="38099" y="33337"/>
                </a:moveTo>
                <a:lnTo>
                  <a:pt x="38099" y="42862"/>
                </a:lnTo>
                <a:lnTo>
                  <a:pt x="75238" y="42862"/>
                </a:lnTo>
                <a:lnTo>
                  <a:pt x="76199" y="38100"/>
                </a:lnTo>
                <a:lnTo>
                  <a:pt x="75238" y="33337"/>
                </a:lnTo>
                <a:lnTo>
                  <a:pt x="38099" y="33337"/>
                </a:lnTo>
                <a:close/>
              </a:path>
              <a:path w="495300" h="76200">
                <a:moveTo>
                  <a:pt x="75238" y="33337"/>
                </a:moveTo>
                <a:lnTo>
                  <a:pt x="38099" y="33337"/>
                </a:lnTo>
                <a:lnTo>
                  <a:pt x="75238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92425" y="2162175"/>
            <a:ext cx="876300" cy="76200"/>
          </a:xfrm>
          <a:custGeom>
            <a:avLst/>
            <a:gdLst/>
            <a:ahLst/>
            <a:cxnLst/>
            <a:rect l="l" t="t" r="r" b="b"/>
            <a:pathLst>
              <a:path w="876300" h="76200">
                <a:moveTo>
                  <a:pt x="800099" y="42863"/>
                </a:moveTo>
                <a:lnTo>
                  <a:pt x="800099" y="76201"/>
                </a:lnTo>
                <a:lnTo>
                  <a:pt x="866774" y="42863"/>
                </a:lnTo>
                <a:lnTo>
                  <a:pt x="800099" y="42863"/>
                </a:lnTo>
                <a:close/>
              </a:path>
              <a:path w="876300" h="76200">
                <a:moveTo>
                  <a:pt x="38099" y="0"/>
                </a:moveTo>
                <a:lnTo>
                  <a:pt x="23269" y="2994"/>
                </a:lnTo>
                <a:lnTo>
                  <a:pt x="11158" y="11159"/>
                </a:lnTo>
                <a:lnTo>
                  <a:pt x="2993" y="23269"/>
                </a:lnTo>
                <a:lnTo>
                  <a:pt x="0" y="38101"/>
                </a:lnTo>
                <a:lnTo>
                  <a:pt x="2994" y="52930"/>
                </a:lnTo>
                <a:lnTo>
                  <a:pt x="11159" y="65040"/>
                </a:lnTo>
                <a:lnTo>
                  <a:pt x="23270" y="73205"/>
                </a:lnTo>
                <a:lnTo>
                  <a:pt x="38099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5238" y="42862"/>
                </a:lnTo>
                <a:lnTo>
                  <a:pt x="38099" y="42862"/>
                </a:lnTo>
                <a:lnTo>
                  <a:pt x="38099" y="33337"/>
                </a:lnTo>
                <a:lnTo>
                  <a:pt x="75238" y="33337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099" y="0"/>
                </a:lnTo>
                <a:close/>
              </a:path>
              <a:path w="876300" h="76200">
                <a:moveTo>
                  <a:pt x="800099" y="33338"/>
                </a:moveTo>
                <a:lnTo>
                  <a:pt x="800099" y="42863"/>
                </a:lnTo>
                <a:lnTo>
                  <a:pt x="812799" y="42863"/>
                </a:lnTo>
                <a:lnTo>
                  <a:pt x="812799" y="33338"/>
                </a:lnTo>
                <a:lnTo>
                  <a:pt x="800099" y="33338"/>
                </a:lnTo>
                <a:close/>
              </a:path>
              <a:path w="876300" h="76200">
                <a:moveTo>
                  <a:pt x="800099" y="1"/>
                </a:moveTo>
                <a:lnTo>
                  <a:pt x="800099" y="33338"/>
                </a:lnTo>
                <a:lnTo>
                  <a:pt x="812799" y="33338"/>
                </a:lnTo>
                <a:lnTo>
                  <a:pt x="812799" y="42863"/>
                </a:lnTo>
                <a:lnTo>
                  <a:pt x="866777" y="42862"/>
                </a:lnTo>
                <a:lnTo>
                  <a:pt x="876299" y="38101"/>
                </a:lnTo>
                <a:lnTo>
                  <a:pt x="800099" y="1"/>
                </a:lnTo>
                <a:close/>
              </a:path>
              <a:path w="876300" h="76200">
                <a:moveTo>
                  <a:pt x="75238" y="33337"/>
                </a:moveTo>
                <a:lnTo>
                  <a:pt x="76199" y="38101"/>
                </a:lnTo>
                <a:lnTo>
                  <a:pt x="75238" y="42862"/>
                </a:lnTo>
                <a:lnTo>
                  <a:pt x="800099" y="42863"/>
                </a:lnTo>
                <a:lnTo>
                  <a:pt x="800099" y="33338"/>
                </a:lnTo>
                <a:lnTo>
                  <a:pt x="75238" y="33337"/>
                </a:lnTo>
                <a:close/>
              </a:path>
              <a:path w="876300" h="76200">
                <a:moveTo>
                  <a:pt x="38099" y="33337"/>
                </a:moveTo>
                <a:lnTo>
                  <a:pt x="38099" y="42862"/>
                </a:lnTo>
                <a:lnTo>
                  <a:pt x="75238" y="42862"/>
                </a:lnTo>
                <a:lnTo>
                  <a:pt x="76199" y="38100"/>
                </a:lnTo>
                <a:lnTo>
                  <a:pt x="75238" y="33337"/>
                </a:lnTo>
                <a:lnTo>
                  <a:pt x="38099" y="33337"/>
                </a:lnTo>
                <a:close/>
              </a:path>
              <a:path w="876300" h="76200">
                <a:moveTo>
                  <a:pt x="75238" y="33337"/>
                </a:moveTo>
                <a:lnTo>
                  <a:pt x="38099" y="33337"/>
                </a:lnTo>
                <a:lnTo>
                  <a:pt x="75238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892425" y="5972175"/>
            <a:ext cx="876300" cy="76200"/>
          </a:xfrm>
          <a:custGeom>
            <a:avLst/>
            <a:gdLst/>
            <a:ahLst/>
            <a:cxnLst/>
            <a:rect l="l" t="t" r="r" b="b"/>
            <a:pathLst>
              <a:path w="876300" h="76200">
                <a:moveTo>
                  <a:pt x="800099" y="42863"/>
                </a:moveTo>
                <a:lnTo>
                  <a:pt x="800099" y="76200"/>
                </a:lnTo>
                <a:lnTo>
                  <a:pt x="866775" y="42863"/>
                </a:lnTo>
                <a:lnTo>
                  <a:pt x="800099" y="42863"/>
                </a:lnTo>
                <a:close/>
              </a:path>
              <a:path w="876300" h="76200">
                <a:moveTo>
                  <a:pt x="38099" y="0"/>
                </a:moveTo>
                <a:lnTo>
                  <a:pt x="23269" y="2994"/>
                </a:lnTo>
                <a:lnTo>
                  <a:pt x="11158" y="11159"/>
                </a:lnTo>
                <a:lnTo>
                  <a:pt x="2993" y="23269"/>
                </a:lnTo>
                <a:lnTo>
                  <a:pt x="0" y="38101"/>
                </a:lnTo>
                <a:lnTo>
                  <a:pt x="2993" y="52930"/>
                </a:lnTo>
                <a:lnTo>
                  <a:pt x="11158" y="65040"/>
                </a:lnTo>
                <a:lnTo>
                  <a:pt x="23269" y="73205"/>
                </a:lnTo>
                <a:lnTo>
                  <a:pt x="38099" y="76199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30"/>
                </a:lnTo>
                <a:lnTo>
                  <a:pt x="75238" y="42862"/>
                </a:lnTo>
                <a:lnTo>
                  <a:pt x="38099" y="42862"/>
                </a:lnTo>
                <a:lnTo>
                  <a:pt x="38099" y="33337"/>
                </a:lnTo>
                <a:lnTo>
                  <a:pt x="75238" y="33337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099" y="0"/>
                </a:lnTo>
                <a:close/>
              </a:path>
              <a:path w="876300" h="76200">
                <a:moveTo>
                  <a:pt x="800099" y="33338"/>
                </a:moveTo>
                <a:lnTo>
                  <a:pt x="800099" y="42863"/>
                </a:lnTo>
                <a:lnTo>
                  <a:pt x="812799" y="42863"/>
                </a:lnTo>
                <a:lnTo>
                  <a:pt x="812799" y="33338"/>
                </a:lnTo>
                <a:lnTo>
                  <a:pt x="800099" y="33338"/>
                </a:lnTo>
                <a:close/>
              </a:path>
              <a:path w="876300" h="76200">
                <a:moveTo>
                  <a:pt x="800099" y="0"/>
                </a:moveTo>
                <a:lnTo>
                  <a:pt x="800099" y="33338"/>
                </a:lnTo>
                <a:lnTo>
                  <a:pt x="812799" y="33338"/>
                </a:lnTo>
                <a:lnTo>
                  <a:pt x="812799" y="42863"/>
                </a:lnTo>
                <a:lnTo>
                  <a:pt x="866776" y="42862"/>
                </a:lnTo>
                <a:lnTo>
                  <a:pt x="876299" y="38101"/>
                </a:lnTo>
                <a:lnTo>
                  <a:pt x="800099" y="0"/>
                </a:lnTo>
                <a:close/>
              </a:path>
              <a:path w="876300" h="76200">
                <a:moveTo>
                  <a:pt x="75238" y="33337"/>
                </a:moveTo>
                <a:lnTo>
                  <a:pt x="76199" y="38101"/>
                </a:lnTo>
                <a:lnTo>
                  <a:pt x="75238" y="42862"/>
                </a:lnTo>
                <a:lnTo>
                  <a:pt x="800099" y="42863"/>
                </a:lnTo>
                <a:lnTo>
                  <a:pt x="800099" y="33338"/>
                </a:lnTo>
                <a:lnTo>
                  <a:pt x="75238" y="33337"/>
                </a:lnTo>
                <a:close/>
              </a:path>
              <a:path w="876300" h="76200">
                <a:moveTo>
                  <a:pt x="38099" y="33337"/>
                </a:moveTo>
                <a:lnTo>
                  <a:pt x="38099" y="42862"/>
                </a:lnTo>
                <a:lnTo>
                  <a:pt x="75238" y="42862"/>
                </a:lnTo>
                <a:lnTo>
                  <a:pt x="76199" y="38099"/>
                </a:lnTo>
                <a:lnTo>
                  <a:pt x="75238" y="33337"/>
                </a:lnTo>
                <a:lnTo>
                  <a:pt x="38099" y="33337"/>
                </a:lnTo>
                <a:close/>
              </a:path>
              <a:path w="876300" h="76200">
                <a:moveTo>
                  <a:pt x="75238" y="33337"/>
                </a:moveTo>
                <a:lnTo>
                  <a:pt x="38099" y="33337"/>
                </a:lnTo>
                <a:lnTo>
                  <a:pt x="75238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68525" y="4067175"/>
            <a:ext cx="812800" cy="114300"/>
          </a:xfrm>
          <a:custGeom>
            <a:avLst/>
            <a:gdLst/>
            <a:ahLst/>
            <a:cxnLst/>
            <a:rect l="l" t="t" r="r" b="b"/>
            <a:pathLst>
              <a:path w="812800" h="114300">
                <a:moveTo>
                  <a:pt x="203045" y="0"/>
                </a:moveTo>
                <a:lnTo>
                  <a:pt x="0" y="0"/>
                </a:lnTo>
                <a:lnTo>
                  <a:pt x="6542" y="20546"/>
                </a:lnTo>
                <a:lnTo>
                  <a:pt x="55440" y="57690"/>
                </a:lnTo>
                <a:lnTo>
                  <a:pt x="95503" y="73643"/>
                </a:lnTo>
                <a:lnTo>
                  <a:pt x="144446" y="87419"/>
                </a:lnTo>
                <a:lnTo>
                  <a:pt x="201123" y="98695"/>
                </a:lnTo>
                <a:lnTo>
                  <a:pt x="264387" y="107149"/>
                </a:lnTo>
                <a:lnTo>
                  <a:pt x="333091" y="112458"/>
                </a:lnTo>
                <a:lnTo>
                  <a:pt x="406090" y="114300"/>
                </a:lnTo>
                <a:lnTo>
                  <a:pt x="479078" y="112458"/>
                </a:lnTo>
                <a:lnTo>
                  <a:pt x="547777" y="107149"/>
                </a:lnTo>
                <a:lnTo>
                  <a:pt x="611040" y="98695"/>
                </a:lnTo>
                <a:lnTo>
                  <a:pt x="667718" y="87419"/>
                </a:lnTo>
                <a:lnTo>
                  <a:pt x="716664" y="73643"/>
                </a:lnTo>
                <a:lnTo>
                  <a:pt x="756731" y="57690"/>
                </a:lnTo>
                <a:lnTo>
                  <a:pt x="757643" y="57150"/>
                </a:lnTo>
                <a:lnTo>
                  <a:pt x="406090" y="57150"/>
                </a:lnTo>
                <a:lnTo>
                  <a:pt x="341902" y="54237"/>
                </a:lnTo>
                <a:lnTo>
                  <a:pt x="286163" y="46125"/>
                </a:lnTo>
                <a:lnTo>
                  <a:pt x="242213" y="33754"/>
                </a:lnTo>
                <a:lnTo>
                  <a:pt x="213394" y="18066"/>
                </a:lnTo>
                <a:lnTo>
                  <a:pt x="203045" y="0"/>
                </a:lnTo>
                <a:close/>
              </a:path>
              <a:path w="812800" h="114300">
                <a:moveTo>
                  <a:pt x="812180" y="0"/>
                </a:moveTo>
                <a:lnTo>
                  <a:pt x="609135" y="10"/>
                </a:lnTo>
                <a:lnTo>
                  <a:pt x="598767" y="18072"/>
                </a:lnTo>
                <a:lnTo>
                  <a:pt x="569939" y="33760"/>
                </a:lnTo>
                <a:lnTo>
                  <a:pt x="525989" y="46130"/>
                </a:lnTo>
                <a:lnTo>
                  <a:pt x="470259" y="54241"/>
                </a:lnTo>
                <a:lnTo>
                  <a:pt x="406090" y="57150"/>
                </a:lnTo>
                <a:lnTo>
                  <a:pt x="757643" y="57150"/>
                </a:lnTo>
                <a:lnTo>
                  <a:pt x="786771" y="39884"/>
                </a:lnTo>
                <a:lnTo>
                  <a:pt x="805636" y="20546"/>
                </a:lnTo>
                <a:lnTo>
                  <a:pt x="81218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68525" y="4067175"/>
            <a:ext cx="812800" cy="114300"/>
          </a:xfrm>
          <a:custGeom>
            <a:avLst/>
            <a:gdLst/>
            <a:ahLst/>
            <a:cxnLst/>
            <a:rect l="l" t="t" r="r" b="b"/>
            <a:pathLst>
              <a:path w="812800" h="114300">
                <a:moveTo>
                  <a:pt x="203045" y="0"/>
                </a:moveTo>
                <a:lnTo>
                  <a:pt x="242213" y="33755"/>
                </a:lnTo>
                <a:lnTo>
                  <a:pt x="286163" y="46125"/>
                </a:lnTo>
                <a:lnTo>
                  <a:pt x="341902" y="54237"/>
                </a:lnTo>
                <a:lnTo>
                  <a:pt x="406090" y="57150"/>
                </a:lnTo>
                <a:lnTo>
                  <a:pt x="470259" y="54241"/>
                </a:lnTo>
                <a:lnTo>
                  <a:pt x="525989" y="46130"/>
                </a:lnTo>
                <a:lnTo>
                  <a:pt x="569939" y="33760"/>
                </a:lnTo>
                <a:lnTo>
                  <a:pt x="598767" y="18072"/>
                </a:lnTo>
                <a:lnTo>
                  <a:pt x="609135" y="10"/>
                </a:lnTo>
                <a:lnTo>
                  <a:pt x="812180" y="0"/>
                </a:lnTo>
                <a:lnTo>
                  <a:pt x="786771" y="39884"/>
                </a:lnTo>
                <a:lnTo>
                  <a:pt x="716664" y="73643"/>
                </a:lnTo>
                <a:lnTo>
                  <a:pt x="667718" y="87419"/>
                </a:lnTo>
                <a:lnTo>
                  <a:pt x="611040" y="98695"/>
                </a:lnTo>
                <a:lnTo>
                  <a:pt x="547777" y="107149"/>
                </a:lnTo>
                <a:lnTo>
                  <a:pt x="479078" y="112458"/>
                </a:lnTo>
                <a:lnTo>
                  <a:pt x="406090" y="114300"/>
                </a:lnTo>
                <a:lnTo>
                  <a:pt x="333091" y="112458"/>
                </a:lnTo>
                <a:lnTo>
                  <a:pt x="264387" y="107149"/>
                </a:lnTo>
                <a:lnTo>
                  <a:pt x="201123" y="98695"/>
                </a:lnTo>
                <a:lnTo>
                  <a:pt x="144446" y="87419"/>
                </a:lnTo>
                <a:lnTo>
                  <a:pt x="95503" y="73643"/>
                </a:lnTo>
                <a:lnTo>
                  <a:pt x="55440" y="57690"/>
                </a:lnTo>
                <a:lnTo>
                  <a:pt x="6542" y="20546"/>
                </a:lnTo>
                <a:lnTo>
                  <a:pt x="0" y="0"/>
                </a:lnTo>
                <a:lnTo>
                  <a:pt x="203045" y="0"/>
                </a:lnTo>
                <a:close/>
              </a:path>
            </a:pathLst>
          </a:custGeom>
          <a:ln w="952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68832" y="3998595"/>
            <a:ext cx="847725" cy="91440"/>
          </a:xfrm>
          <a:custGeom>
            <a:avLst/>
            <a:gdLst/>
            <a:ahLst/>
            <a:cxnLst/>
            <a:rect l="l" t="t" r="r" b="b"/>
            <a:pathLst>
              <a:path w="847725" h="91439">
                <a:moveTo>
                  <a:pt x="423745" y="0"/>
                </a:moveTo>
                <a:lnTo>
                  <a:pt x="347573" y="1473"/>
                </a:lnTo>
                <a:lnTo>
                  <a:pt x="275882" y="5720"/>
                </a:lnTo>
                <a:lnTo>
                  <a:pt x="209867" y="12483"/>
                </a:lnTo>
                <a:lnTo>
                  <a:pt x="150726" y="21504"/>
                </a:lnTo>
                <a:lnTo>
                  <a:pt x="99655" y="32525"/>
                </a:lnTo>
                <a:lnTo>
                  <a:pt x="57850" y="45287"/>
                </a:lnTo>
                <a:lnTo>
                  <a:pt x="6826" y="75002"/>
                </a:lnTo>
                <a:lnTo>
                  <a:pt x="0" y="91439"/>
                </a:lnTo>
                <a:lnTo>
                  <a:pt x="211879" y="91431"/>
                </a:lnTo>
                <a:lnTo>
                  <a:pt x="222684" y="76981"/>
                </a:lnTo>
                <a:lnTo>
                  <a:pt x="252765" y="64431"/>
                </a:lnTo>
                <a:lnTo>
                  <a:pt x="298644" y="54535"/>
                </a:lnTo>
                <a:lnTo>
                  <a:pt x="356867" y="48046"/>
                </a:lnTo>
                <a:lnTo>
                  <a:pt x="423745" y="45719"/>
                </a:lnTo>
                <a:lnTo>
                  <a:pt x="790585" y="45719"/>
                </a:lnTo>
                <a:lnTo>
                  <a:pt x="789632" y="45287"/>
                </a:lnTo>
                <a:lnTo>
                  <a:pt x="747823" y="32525"/>
                </a:lnTo>
                <a:lnTo>
                  <a:pt x="696749" y="21504"/>
                </a:lnTo>
                <a:lnTo>
                  <a:pt x="637607" y="12483"/>
                </a:lnTo>
                <a:lnTo>
                  <a:pt x="571594" y="5720"/>
                </a:lnTo>
                <a:lnTo>
                  <a:pt x="499907" y="1473"/>
                </a:lnTo>
                <a:lnTo>
                  <a:pt x="423745" y="0"/>
                </a:lnTo>
                <a:close/>
              </a:path>
              <a:path w="847725" h="91439">
                <a:moveTo>
                  <a:pt x="790585" y="45719"/>
                </a:moveTo>
                <a:lnTo>
                  <a:pt x="423745" y="45719"/>
                </a:lnTo>
                <a:lnTo>
                  <a:pt x="490736" y="48050"/>
                </a:lnTo>
                <a:lnTo>
                  <a:pt x="548878" y="54539"/>
                </a:lnTo>
                <a:lnTo>
                  <a:pt x="594730" y="64435"/>
                </a:lnTo>
                <a:lnTo>
                  <a:pt x="624805" y="76986"/>
                </a:lnTo>
                <a:lnTo>
                  <a:pt x="635619" y="91431"/>
                </a:lnTo>
                <a:lnTo>
                  <a:pt x="847492" y="91439"/>
                </a:lnTo>
                <a:lnTo>
                  <a:pt x="840664" y="75002"/>
                </a:lnTo>
                <a:lnTo>
                  <a:pt x="820978" y="59532"/>
                </a:lnTo>
                <a:lnTo>
                  <a:pt x="790585" y="45719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68832" y="3998595"/>
            <a:ext cx="847725" cy="91440"/>
          </a:xfrm>
          <a:custGeom>
            <a:avLst/>
            <a:gdLst/>
            <a:ahLst/>
            <a:cxnLst/>
            <a:rect l="l" t="t" r="r" b="b"/>
            <a:pathLst>
              <a:path w="847725" h="91439">
                <a:moveTo>
                  <a:pt x="211873" y="91440"/>
                </a:moveTo>
                <a:lnTo>
                  <a:pt x="252744" y="64435"/>
                </a:lnTo>
                <a:lnTo>
                  <a:pt x="298605" y="54539"/>
                </a:lnTo>
                <a:lnTo>
                  <a:pt x="356768" y="48050"/>
                </a:lnTo>
                <a:lnTo>
                  <a:pt x="423746" y="45720"/>
                </a:lnTo>
                <a:lnTo>
                  <a:pt x="490705" y="48046"/>
                </a:lnTo>
                <a:lnTo>
                  <a:pt x="548859" y="54535"/>
                </a:lnTo>
                <a:lnTo>
                  <a:pt x="594719" y="64431"/>
                </a:lnTo>
                <a:lnTo>
                  <a:pt x="624802" y="76981"/>
                </a:lnTo>
                <a:lnTo>
                  <a:pt x="635619" y="91431"/>
                </a:lnTo>
                <a:lnTo>
                  <a:pt x="847493" y="91440"/>
                </a:lnTo>
                <a:lnTo>
                  <a:pt x="820979" y="59532"/>
                </a:lnTo>
                <a:lnTo>
                  <a:pt x="747824" y="32525"/>
                </a:lnTo>
                <a:lnTo>
                  <a:pt x="696750" y="21504"/>
                </a:lnTo>
                <a:lnTo>
                  <a:pt x="637607" y="12483"/>
                </a:lnTo>
                <a:lnTo>
                  <a:pt x="571594" y="5720"/>
                </a:lnTo>
                <a:lnTo>
                  <a:pt x="499908" y="1473"/>
                </a:lnTo>
                <a:lnTo>
                  <a:pt x="423746" y="0"/>
                </a:lnTo>
                <a:lnTo>
                  <a:pt x="347574" y="1473"/>
                </a:lnTo>
                <a:lnTo>
                  <a:pt x="275882" y="5720"/>
                </a:lnTo>
                <a:lnTo>
                  <a:pt x="209867" y="12483"/>
                </a:lnTo>
                <a:lnTo>
                  <a:pt x="150726" y="21504"/>
                </a:lnTo>
                <a:lnTo>
                  <a:pt x="99655" y="32525"/>
                </a:lnTo>
                <a:lnTo>
                  <a:pt x="57850" y="45287"/>
                </a:lnTo>
                <a:lnTo>
                  <a:pt x="6826" y="75002"/>
                </a:lnTo>
                <a:lnTo>
                  <a:pt x="0" y="91440"/>
                </a:lnTo>
                <a:lnTo>
                  <a:pt x="211873" y="91440"/>
                </a:lnTo>
                <a:close/>
              </a:path>
            </a:pathLst>
          </a:custGeom>
          <a:ln w="952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3756025" y="1957387"/>
          <a:ext cx="1292225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005"/>
                <a:gridCol w="457200"/>
                <a:gridCol w="400050"/>
              </a:tblGrid>
              <a:tr h="46672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...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9" name="object 59"/>
          <p:cNvSpPr/>
          <p:nvPr/>
        </p:nvSpPr>
        <p:spPr>
          <a:xfrm>
            <a:off x="3776662" y="5781675"/>
            <a:ext cx="1243330" cy="466725"/>
          </a:xfrm>
          <a:custGeom>
            <a:avLst/>
            <a:gdLst/>
            <a:ahLst/>
            <a:cxnLst/>
            <a:rect l="l" t="t" r="r" b="b"/>
            <a:pathLst>
              <a:path w="1243329" h="466725">
                <a:moveTo>
                  <a:pt x="0" y="0"/>
                </a:moveTo>
                <a:lnTo>
                  <a:pt x="1243013" y="0"/>
                </a:lnTo>
                <a:lnTo>
                  <a:pt x="1243013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776662" y="5781675"/>
            <a:ext cx="40513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81476" y="5781675"/>
            <a:ext cx="45720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38676" y="5786437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318125" y="5781675"/>
            <a:ext cx="1209675" cy="466725"/>
          </a:xfrm>
          <a:custGeom>
            <a:avLst/>
            <a:gdLst/>
            <a:ahLst/>
            <a:cxnLst/>
            <a:rect l="l" t="t" r="r" b="b"/>
            <a:pathLst>
              <a:path w="1209675" h="466725">
                <a:moveTo>
                  <a:pt x="0" y="0"/>
                </a:moveTo>
                <a:lnTo>
                  <a:pt x="1209675" y="0"/>
                </a:lnTo>
                <a:lnTo>
                  <a:pt x="1209675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5318125" y="5781675"/>
            <a:ext cx="38735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05475" y="5781675"/>
            <a:ext cx="45720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162675" y="5786437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6804025" y="5776912"/>
          <a:ext cx="1292225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005"/>
                <a:gridCol w="457200"/>
                <a:gridCol w="400050"/>
              </a:tblGrid>
              <a:tr h="46672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...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4797425" y="5972175"/>
            <a:ext cx="495300" cy="76200"/>
          </a:xfrm>
          <a:custGeom>
            <a:avLst/>
            <a:gdLst/>
            <a:ahLst/>
            <a:cxnLst/>
            <a:rect l="l" t="t" r="r" b="b"/>
            <a:pathLst>
              <a:path w="495300" h="76200">
                <a:moveTo>
                  <a:pt x="419099" y="42863"/>
                </a:moveTo>
                <a:lnTo>
                  <a:pt x="419099" y="76200"/>
                </a:lnTo>
                <a:lnTo>
                  <a:pt x="485774" y="42863"/>
                </a:lnTo>
                <a:lnTo>
                  <a:pt x="419099" y="42863"/>
                </a:lnTo>
                <a:close/>
              </a:path>
              <a:path w="495300" h="76200">
                <a:moveTo>
                  <a:pt x="38099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3" y="23269"/>
                </a:lnTo>
                <a:lnTo>
                  <a:pt x="0" y="38101"/>
                </a:lnTo>
                <a:lnTo>
                  <a:pt x="2993" y="52930"/>
                </a:lnTo>
                <a:lnTo>
                  <a:pt x="11158" y="65040"/>
                </a:lnTo>
                <a:lnTo>
                  <a:pt x="23269" y="73205"/>
                </a:lnTo>
                <a:lnTo>
                  <a:pt x="38099" y="76199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30"/>
                </a:lnTo>
                <a:lnTo>
                  <a:pt x="75238" y="42862"/>
                </a:lnTo>
                <a:lnTo>
                  <a:pt x="38099" y="42862"/>
                </a:lnTo>
                <a:lnTo>
                  <a:pt x="38099" y="33337"/>
                </a:lnTo>
                <a:lnTo>
                  <a:pt x="75238" y="33337"/>
                </a:lnTo>
                <a:lnTo>
                  <a:pt x="73205" y="23269"/>
                </a:lnTo>
                <a:lnTo>
                  <a:pt x="65040" y="11159"/>
                </a:lnTo>
                <a:lnTo>
                  <a:pt x="52930" y="2994"/>
                </a:lnTo>
                <a:lnTo>
                  <a:pt x="38099" y="0"/>
                </a:lnTo>
                <a:close/>
              </a:path>
              <a:path w="495300" h="76200">
                <a:moveTo>
                  <a:pt x="419099" y="33338"/>
                </a:moveTo>
                <a:lnTo>
                  <a:pt x="419099" y="42863"/>
                </a:lnTo>
                <a:lnTo>
                  <a:pt x="431799" y="42863"/>
                </a:lnTo>
                <a:lnTo>
                  <a:pt x="431799" y="33338"/>
                </a:lnTo>
                <a:lnTo>
                  <a:pt x="419099" y="33338"/>
                </a:lnTo>
                <a:close/>
              </a:path>
              <a:path w="495300" h="76200">
                <a:moveTo>
                  <a:pt x="419099" y="0"/>
                </a:moveTo>
                <a:lnTo>
                  <a:pt x="419099" y="33338"/>
                </a:lnTo>
                <a:lnTo>
                  <a:pt x="431799" y="33338"/>
                </a:lnTo>
                <a:lnTo>
                  <a:pt x="431799" y="42863"/>
                </a:lnTo>
                <a:lnTo>
                  <a:pt x="485776" y="42862"/>
                </a:lnTo>
                <a:lnTo>
                  <a:pt x="495299" y="38101"/>
                </a:lnTo>
                <a:lnTo>
                  <a:pt x="419099" y="0"/>
                </a:lnTo>
                <a:close/>
              </a:path>
              <a:path w="495300" h="76200">
                <a:moveTo>
                  <a:pt x="75238" y="33337"/>
                </a:moveTo>
                <a:lnTo>
                  <a:pt x="76199" y="38101"/>
                </a:lnTo>
                <a:lnTo>
                  <a:pt x="75238" y="42862"/>
                </a:lnTo>
                <a:lnTo>
                  <a:pt x="419099" y="42863"/>
                </a:lnTo>
                <a:lnTo>
                  <a:pt x="419099" y="33338"/>
                </a:lnTo>
                <a:lnTo>
                  <a:pt x="75238" y="33337"/>
                </a:lnTo>
                <a:close/>
              </a:path>
              <a:path w="495300" h="76200">
                <a:moveTo>
                  <a:pt x="38099" y="33337"/>
                </a:moveTo>
                <a:lnTo>
                  <a:pt x="38099" y="42862"/>
                </a:lnTo>
                <a:lnTo>
                  <a:pt x="75238" y="42862"/>
                </a:lnTo>
                <a:lnTo>
                  <a:pt x="76199" y="38099"/>
                </a:lnTo>
                <a:lnTo>
                  <a:pt x="75238" y="33337"/>
                </a:lnTo>
                <a:lnTo>
                  <a:pt x="38099" y="33337"/>
                </a:lnTo>
                <a:close/>
              </a:path>
              <a:path w="495300" h="76200">
                <a:moveTo>
                  <a:pt x="75238" y="33337"/>
                </a:moveTo>
                <a:lnTo>
                  <a:pt x="38099" y="33337"/>
                </a:lnTo>
                <a:lnTo>
                  <a:pt x="75238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21425" y="5972175"/>
            <a:ext cx="495300" cy="76200"/>
          </a:xfrm>
          <a:custGeom>
            <a:avLst/>
            <a:gdLst/>
            <a:ahLst/>
            <a:cxnLst/>
            <a:rect l="l" t="t" r="r" b="b"/>
            <a:pathLst>
              <a:path w="495300" h="76200">
                <a:moveTo>
                  <a:pt x="419099" y="42863"/>
                </a:moveTo>
                <a:lnTo>
                  <a:pt x="419099" y="76200"/>
                </a:lnTo>
                <a:lnTo>
                  <a:pt x="485774" y="42863"/>
                </a:lnTo>
                <a:lnTo>
                  <a:pt x="419099" y="42863"/>
                </a:lnTo>
                <a:close/>
              </a:path>
              <a:path w="495300" h="76200">
                <a:moveTo>
                  <a:pt x="38099" y="0"/>
                </a:moveTo>
                <a:lnTo>
                  <a:pt x="23269" y="2994"/>
                </a:lnTo>
                <a:lnTo>
                  <a:pt x="11158" y="11159"/>
                </a:lnTo>
                <a:lnTo>
                  <a:pt x="2993" y="23269"/>
                </a:lnTo>
                <a:lnTo>
                  <a:pt x="0" y="38101"/>
                </a:lnTo>
                <a:lnTo>
                  <a:pt x="2993" y="52930"/>
                </a:lnTo>
                <a:lnTo>
                  <a:pt x="11158" y="65040"/>
                </a:lnTo>
                <a:lnTo>
                  <a:pt x="23269" y="73205"/>
                </a:lnTo>
                <a:lnTo>
                  <a:pt x="38099" y="76199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30"/>
                </a:lnTo>
                <a:lnTo>
                  <a:pt x="75238" y="42862"/>
                </a:lnTo>
                <a:lnTo>
                  <a:pt x="38099" y="42862"/>
                </a:lnTo>
                <a:lnTo>
                  <a:pt x="38099" y="33337"/>
                </a:lnTo>
                <a:lnTo>
                  <a:pt x="75238" y="33337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099" y="0"/>
                </a:lnTo>
                <a:close/>
              </a:path>
              <a:path w="495300" h="76200">
                <a:moveTo>
                  <a:pt x="419099" y="33338"/>
                </a:moveTo>
                <a:lnTo>
                  <a:pt x="419099" y="42863"/>
                </a:lnTo>
                <a:lnTo>
                  <a:pt x="431799" y="42863"/>
                </a:lnTo>
                <a:lnTo>
                  <a:pt x="431799" y="33338"/>
                </a:lnTo>
                <a:lnTo>
                  <a:pt x="419099" y="33338"/>
                </a:lnTo>
                <a:close/>
              </a:path>
              <a:path w="495300" h="76200">
                <a:moveTo>
                  <a:pt x="419099" y="0"/>
                </a:moveTo>
                <a:lnTo>
                  <a:pt x="419099" y="33338"/>
                </a:lnTo>
                <a:lnTo>
                  <a:pt x="431799" y="33338"/>
                </a:lnTo>
                <a:lnTo>
                  <a:pt x="431799" y="42863"/>
                </a:lnTo>
                <a:lnTo>
                  <a:pt x="485776" y="42862"/>
                </a:lnTo>
                <a:lnTo>
                  <a:pt x="495299" y="38101"/>
                </a:lnTo>
                <a:lnTo>
                  <a:pt x="419099" y="0"/>
                </a:lnTo>
                <a:close/>
              </a:path>
              <a:path w="495300" h="76200">
                <a:moveTo>
                  <a:pt x="75238" y="33337"/>
                </a:moveTo>
                <a:lnTo>
                  <a:pt x="76199" y="38101"/>
                </a:lnTo>
                <a:lnTo>
                  <a:pt x="75238" y="42862"/>
                </a:lnTo>
                <a:lnTo>
                  <a:pt x="419099" y="42863"/>
                </a:lnTo>
                <a:lnTo>
                  <a:pt x="419099" y="33338"/>
                </a:lnTo>
                <a:lnTo>
                  <a:pt x="75238" y="33337"/>
                </a:lnTo>
                <a:close/>
              </a:path>
              <a:path w="495300" h="76200">
                <a:moveTo>
                  <a:pt x="38099" y="33337"/>
                </a:moveTo>
                <a:lnTo>
                  <a:pt x="38099" y="42862"/>
                </a:lnTo>
                <a:lnTo>
                  <a:pt x="75238" y="42862"/>
                </a:lnTo>
                <a:lnTo>
                  <a:pt x="76199" y="38099"/>
                </a:lnTo>
                <a:lnTo>
                  <a:pt x="75238" y="33337"/>
                </a:lnTo>
                <a:lnTo>
                  <a:pt x="38099" y="33337"/>
                </a:lnTo>
                <a:close/>
              </a:path>
              <a:path w="495300" h="76200">
                <a:moveTo>
                  <a:pt x="75238" y="33337"/>
                </a:moveTo>
                <a:lnTo>
                  <a:pt x="38099" y="33337"/>
                </a:lnTo>
                <a:lnTo>
                  <a:pt x="75238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05909"/>
            <a:ext cx="6397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35">
                <a:solidFill>
                  <a:srgbClr val="FF3300"/>
                </a:solidFill>
              </a:rPr>
              <a:t>2.</a:t>
            </a:r>
            <a:r>
              <a:rPr dirty="0" spc="15">
                <a:solidFill>
                  <a:srgbClr val="FF3300"/>
                </a:solidFill>
              </a:rPr>
              <a:t> </a:t>
            </a:r>
            <a:r>
              <a:rPr dirty="0" spc="90">
                <a:solidFill>
                  <a:srgbClr val="FF3300"/>
                </a:solidFill>
              </a:rPr>
              <a:t>块结构语言的符号表组织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91783"/>
            <a:ext cx="8227059" cy="372872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块结构语言：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模块中可嵌套子块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每个块中均可以定义局部变量</a:t>
            </a:r>
            <a:endParaRPr baseline="1182" sz="3525">
              <a:latin typeface="黑体"/>
              <a:cs typeface="黑体"/>
            </a:endParaRPr>
          </a:p>
          <a:p>
            <a:pPr marL="355600" marR="5080" indent="-342900">
              <a:lnSpc>
                <a:spcPct val="102299"/>
              </a:lnSpc>
              <a:spcBef>
                <a:spcPts val="61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每个程序块有一个子表，保存该块中声明的名字及 </a:t>
            </a:r>
            <a:r>
              <a:rPr dirty="0" sz="2750" spc="45" b="1">
                <a:latin typeface="黑体"/>
                <a:cs typeface="黑体"/>
              </a:rPr>
              <a:t>其属性。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符号表组织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栈式符号表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栈式散列符号表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573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栈式符号表</a:t>
            </a:r>
          </a:p>
        </p:txBody>
      </p:sp>
      <p:sp>
        <p:nvSpPr>
          <p:cNvPr id="5" name="object 5"/>
          <p:cNvSpPr/>
          <p:nvPr/>
        </p:nvSpPr>
        <p:spPr>
          <a:xfrm>
            <a:off x="836585" y="2138305"/>
            <a:ext cx="7569999" cy="4666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340" y="1062048"/>
            <a:ext cx="7721600" cy="89154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当遇到变量声明时，将包含变量属性的记录入栈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当到达块结尾时，将该块中声明的所有变量的记录出栈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7236" y="717947"/>
            <a:ext cx="4819783" cy="331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栈式符号表操作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307340" y="1554495"/>
            <a:ext cx="4747260" cy="418846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插入</a:t>
            </a:r>
            <a:endParaRPr baseline="1010" sz="4125">
              <a:latin typeface="黑体"/>
              <a:cs typeface="黑体"/>
            </a:endParaRPr>
          </a:p>
          <a:p>
            <a:pPr marL="755650" marR="1513205" indent="-285750">
              <a:lnSpc>
                <a:spcPct val="101499"/>
              </a:lnSpc>
              <a:spcBef>
                <a:spcPts val="509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67" b="1">
                <a:latin typeface="黑体"/>
                <a:cs typeface="黑体"/>
              </a:rPr>
              <a:t>检查子表中是否有 </a:t>
            </a:r>
            <a:r>
              <a:rPr dirty="0" sz="2350" spc="50" b="1">
                <a:latin typeface="黑体"/>
                <a:cs typeface="黑体"/>
              </a:rPr>
              <a:t>重名变量</a:t>
            </a:r>
            <a:endParaRPr sz="2350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15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无，新记录压入栈顶</a:t>
            </a:r>
            <a:endParaRPr baseline="1424" sz="2925">
              <a:latin typeface="黑体"/>
              <a:cs typeface="黑体"/>
            </a:endParaRPr>
          </a:p>
          <a:p>
            <a:pPr marL="1155700" indent="-228600">
              <a:lnSpc>
                <a:spcPct val="100000"/>
              </a:lnSpc>
              <a:spcBef>
                <a:spcPts val="560"/>
              </a:spcBef>
              <a:buSzPct val="102564"/>
              <a:buFont typeface="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有，报告错误</a:t>
            </a:r>
            <a:endParaRPr baseline="1424" sz="29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检索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从栈顶到栈底线性检索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70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在当前子表中找到，局部变量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65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在其他子表中找到，非局部名字</a:t>
            </a:r>
            <a:endParaRPr baseline="1424" sz="29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实现了最近嵌套作用域原则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090" y="1155645"/>
            <a:ext cx="8040370" cy="49758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定位</a:t>
            </a:r>
            <a:endParaRPr baseline="1010" sz="4125">
              <a:latin typeface="黑体"/>
              <a:cs typeface="黑体"/>
            </a:endParaRPr>
          </a:p>
          <a:p>
            <a:pPr marL="755015" marR="4519295" indent="-285750">
              <a:lnSpc>
                <a:spcPct val="101499"/>
              </a:lnSpc>
              <a:spcBef>
                <a:spcPts val="489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将栈顶指针</a:t>
            </a:r>
            <a:r>
              <a:rPr dirty="0" baseline="1182" sz="3525" spc="37" b="1">
                <a:latin typeface="黑体"/>
                <a:cs typeface="黑体"/>
              </a:rPr>
              <a:t>top</a:t>
            </a:r>
            <a:r>
              <a:rPr dirty="0" baseline="1182" sz="3525" spc="75" b="1">
                <a:latin typeface="黑体"/>
                <a:cs typeface="黑体"/>
              </a:rPr>
              <a:t>的值 </a:t>
            </a:r>
            <a:r>
              <a:rPr dirty="0" sz="2350" spc="50" b="1">
                <a:latin typeface="黑体"/>
                <a:cs typeface="黑体"/>
              </a:rPr>
              <a:t>压入块索引表顶端。</a:t>
            </a:r>
            <a:endParaRPr sz="2350">
              <a:latin typeface="黑体"/>
              <a:cs typeface="黑体"/>
            </a:endParaRPr>
          </a:p>
          <a:p>
            <a:pPr algn="just" marL="755015" marR="4806950" indent="-285750">
              <a:lnSpc>
                <a:spcPct val="102200"/>
              </a:lnSpc>
              <a:spcBef>
                <a:spcPts val="50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67" b="1">
                <a:latin typeface="黑体"/>
                <a:cs typeface="黑体"/>
              </a:rPr>
              <a:t>块索引表的元素是 </a:t>
            </a:r>
            <a:r>
              <a:rPr dirty="0" sz="2350" spc="50" b="1">
                <a:latin typeface="黑体"/>
                <a:cs typeface="黑体"/>
              </a:rPr>
              <a:t>指针，指向相应块 的子表中第一个记 录在栈中的位置。</a:t>
            </a:r>
            <a:endParaRPr sz="2350">
              <a:latin typeface="黑体"/>
              <a:cs typeface="黑体"/>
            </a:endParaRPr>
          </a:p>
          <a:p>
            <a:pPr algn="just" marL="355600" indent="-342900">
              <a:lnSpc>
                <a:spcPct val="100000"/>
              </a:lnSpc>
              <a:spcBef>
                <a:spcPts val="819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重定位</a:t>
            </a:r>
            <a:endParaRPr baseline="1010" sz="4125">
              <a:latin typeface="黑体"/>
              <a:cs typeface="黑体"/>
            </a:endParaRPr>
          </a:p>
          <a:p>
            <a:pPr marL="755015" marR="55244" indent="-285750">
              <a:lnSpc>
                <a:spcPct val="101499"/>
              </a:lnSpc>
              <a:spcBef>
                <a:spcPts val="509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用块索引表顶端元素的值恢复栈顶指针</a:t>
            </a:r>
            <a:r>
              <a:rPr dirty="0" baseline="1182" sz="3525" spc="37" b="1">
                <a:latin typeface="黑体"/>
                <a:cs typeface="黑体"/>
              </a:rPr>
              <a:t>top</a:t>
            </a:r>
            <a:r>
              <a:rPr dirty="0" baseline="1182" sz="3525" spc="67" b="1">
                <a:latin typeface="黑体"/>
                <a:cs typeface="黑体"/>
              </a:rPr>
              <a:t>，完成重定 </a:t>
            </a:r>
            <a:r>
              <a:rPr dirty="0" sz="2350" spc="50" b="1">
                <a:latin typeface="黑体"/>
                <a:cs typeface="黑体"/>
              </a:rPr>
              <a:t>位操作。</a:t>
            </a:r>
            <a:endParaRPr sz="2350">
              <a:latin typeface="黑体"/>
              <a:cs typeface="黑体"/>
            </a:endParaRPr>
          </a:p>
          <a:p>
            <a:pPr marL="755015" marR="5080" indent="-285750">
              <a:lnSpc>
                <a:spcPct val="101499"/>
              </a:lnSpc>
              <a:spcBef>
                <a:spcPts val="50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179" b="1">
                <a:latin typeface="黑体"/>
                <a:cs typeface="黑体"/>
              </a:rPr>
              <a:t>有效地清除刚刚被编译完的块在栈式符号表中的所有 </a:t>
            </a:r>
            <a:r>
              <a:rPr dirty="0" sz="2350" spc="50" b="1">
                <a:latin typeface="黑体"/>
                <a:cs typeface="黑体"/>
              </a:rPr>
              <a:t>记录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栈式符号表操作（续）</a:t>
            </a:r>
          </a:p>
        </p:txBody>
      </p:sp>
      <p:sp>
        <p:nvSpPr>
          <p:cNvPr id="6" name="object 6"/>
          <p:cNvSpPr/>
          <p:nvPr/>
        </p:nvSpPr>
        <p:spPr>
          <a:xfrm>
            <a:off x="4112650" y="1024166"/>
            <a:ext cx="4723280" cy="3249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栈式散列符号表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22833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假设散列表的大小为</a:t>
            </a:r>
            <a:r>
              <a:rPr dirty="0" baseline="1010" sz="4125" spc="44" b="1">
                <a:latin typeface="宋体"/>
                <a:cs typeface="宋体"/>
              </a:rPr>
              <a:t>11</a:t>
            </a:r>
            <a:r>
              <a:rPr dirty="0" baseline="1010" sz="4125" spc="44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散列函数执行如下变换：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6937" y="2088375"/>
            <a:ext cx="4810125" cy="3181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1125" y="4973638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483870" h="50800">
                <a:moveTo>
                  <a:pt x="483411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1"/>
                </a:lnTo>
                <a:lnTo>
                  <a:pt x="483411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69564" y="4756404"/>
            <a:ext cx="3778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6013" y="5424487"/>
            <a:ext cx="376555" cy="411480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2712" y="6016218"/>
            <a:ext cx="1003935" cy="57150"/>
          </a:xfrm>
          <a:custGeom>
            <a:avLst/>
            <a:gdLst/>
            <a:ahLst/>
            <a:cxnLst/>
            <a:rect l="l" t="t" r="r" b="b"/>
            <a:pathLst>
              <a:path w="1003934" h="57150">
                <a:moveTo>
                  <a:pt x="85589" y="0"/>
                </a:moveTo>
                <a:lnTo>
                  <a:pt x="0" y="28981"/>
                </a:lnTo>
                <a:lnTo>
                  <a:pt x="85859" y="57149"/>
                </a:lnTo>
                <a:lnTo>
                  <a:pt x="85792" y="42929"/>
                </a:lnTo>
                <a:lnTo>
                  <a:pt x="71504" y="42929"/>
                </a:lnTo>
                <a:lnTo>
                  <a:pt x="71370" y="14355"/>
                </a:lnTo>
                <a:lnTo>
                  <a:pt x="85656" y="14287"/>
                </a:lnTo>
                <a:lnTo>
                  <a:pt x="85589" y="0"/>
                </a:lnTo>
                <a:close/>
              </a:path>
              <a:path w="1003934" h="57150">
                <a:moveTo>
                  <a:pt x="85656" y="14287"/>
                </a:moveTo>
                <a:lnTo>
                  <a:pt x="71370" y="14355"/>
                </a:lnTo>
                <a:lnTo>
                  <a:pt x="71504" y="42929"/>
                </a:lnTo>
                <a:lnTo>
                  <a:pt x="85791" y="42861"/>
                </a:lnTo>
                <a:lnTo>
                  <a:pt x="85656" y="14287"/>
                </a:lnTo>
                <a:close/>
              </a:path>
              <a:path w="1003934" h="57150">
                <a:moveTo>
                  <a:pt x="85791" y="42861"/>
                </a:moveTo>
                <a:lnTo>
                  <a:pt x="71504" y="42929"/>
                </a:lnTo>
                <a:lnTo>
                  <a:pt x="85792" y="42929"/>
                </a:lnTo>
                <a:close/>
              </a:path>
              <a:path w="1003934" h="57150">
                <a:moveTo>
                  <a:pt x="1003232" y="9932"/>
                </a:moveTo>
                <a:lnTo>
                  <a:pt x="85656" y="14287"/>
                </a:lnTo>
                <a:lnTo>
                  <a:pt x="85791" y="42861"/>
                </a:lnTo>
                <a:lnTo>
                  <a:pt x="1003367" y="38506"/>
                </a:lnTo>
                <a:lnTo>
                  <a:pt x="1003232" y="9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62712" y="4437825"/>
            <a:ext cx="752475" cy="57150"/>
          </a:xfrm>
          <a:custGeom>
            <a:avLst/>
            <a:gdLst/>
            <a:ahLst/>
            <a:cxnLst/>
            <a:rect l="l" t="t" r="r" b="b"/>
            <a:pathLst>
              <a:path w="752475" h="57150">
                <a:moveTo>
                  <a:pt x="85725" y="0"/>
                </a:moveTo>
                <a:lnTo>
                  <a:pt x="0" y="28574"/>
                </a:lnTo>
                <a:lnTo>
                  <a:pt x="85726" y="57149"/>
                </a:lnTo>
                <a:lnTo>
                  <a:pt x="85725" y="42862"/>
                </a:lnTo>
                <a:lnTo>
                  <a:pt x="71437" y="42862"/>
                </a:lnTo>
                <a:lnTo>
                  <a:pt x="71437" y="14287"/>
                </a:lnTo>
                <a:lnTo>
                  <a:pt x="85725" y="14287"/>
                </a:lnTo>
                <a:lnTo>
                  <a:pt x="85725" y="0"/>
                </a:lnTo>
                <a:close/>
              </a:path>
              <a:path w="752475" h="57150">
                <a:moveTo>
                  <a:pt x="85725" y="14287"/>
                </a:moveTo>
                <a:lnTo>
                  <a:pt x="71437" y="14287"/>
                </a:lnTo>
                <a:lnTo>
                  <a:pt x="71437" y="42862"/>
                </a:lnTo>
                <a:lnTo>
                  <a:pt x="85725" y="42862"/>
                </a:lnTo>
                <a:lnTo>
                  <a:pt x="85725" y="14287"/>
                </a:lnTo>
                <a:close/>
              </a:path>
              <a:path w="752475" h="57150">
                <a:moveTo>
                  <a:pt x="85725" y="42862"/>
                </a:moveTo>
                <a:lnTo>
                  <a:pt x="71437" y="42862"/>
                </a:lnTo>
                <a:lnTo>
                  <a:pt x="85725" y="42862"/>
                </a:lnTo>
                <a:close/>
              </a:path>
              <a:path w="752475" h="57150">
                <a:moveTo>
                  <a:pt x="752475" y="14286"/>
                </a:moveTo>
                <a:lnTo>
                  <a:pt x="85725" y="14287"/>
                </a:lnTo>
                <a:lnTo>
                  <a:pt x="85725" y="42862"/>
                </a:lnTo>
                <a:lnTo>
                  <a:pt x="752475" y="42861"/>
                </a:lnTo>
                <a:lnTo>
                  <a:pt x="752475" y="14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29942" y="561262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0" y="0"/>
                </a:moveTo>
                <a:lnTo>
                  <a:pt x="236071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15187" y="4466399"/>
            <a:ext cx="0" cy="1168400"/>
          </a:xfrm>
          <a:custGeom>
            <a:avLst/>
            <a:gdLst/>
            <a:ahLst/>
            <a:cxnLst/>
            <a:rect l="l" t="t" r="r" b="b"/>
            <a:pathLst>
              <a:path w="0" h="1168400">
                <a:moveTo>
                  <a:pt x="0" y="0"/>
                </a:moveTo>
                <a:lnTo>
                  <a:pt x="1" y="116826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94425" y="4714875"/>
            <a:ext cx="590550" cy="0"/>
          </a:xfrm>
          <a:custGeom>
            <a:avLst/>
            <a:gdLst/>
            <a:ahLst/>
            <a:cxnLst/>
            <a:rect l="l" t="t" r="r" b="b"/>
            <a:pathLst>
              <a:path w="590550" h="0">
                <a:moveTo>
                  <a:pt x="0" y="0"/>
                </a:moveTo>
                <a:lnTo>
                  <a:pt x="590550" y="1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84975" y="4714875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1" y="1030288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66987" y="5733534"/>
            <a:ext cx="326390" cy="238760"/>
          </a:xfrm>
          <a:custGeom>
            <a:avLst/>
            <a:gdLst/>
            <a:ahLst/>
            <a:cxnLst/>
            <a:rect l="l" t="t" r="r" b="b"/>
            <a:pathLst>
              <a:path w="326390" h="238760">
                <a:moveTo>
                  <a:pt x="53167" y="165575"/>
                </a:moveTo>
                <a:lnTo>
                  <a:pt x="0" y="238641"/>
                </a:lnTo>
                <a:lnTo>
                  <a:pt x="86372" y="212088"/>
                </a:lnTo>
                <a:lnTo>
                  <a:pt x="83997" y="208762"/>
                </a:lnTo>
                <a:lnTo>
                  <a:pt x="66442" y="208762"/>
                </a:lnTo>
                <a:lnTo>
                  <a:pt x="49839" y="185505"/>
                </a:lnTo>
                <a:lnTo>
                  <a:pt x="61468" y="177203"/>
                </a:lnTo>
                <a:lnTo>
                  <a:pt x="53167" y="165575"/>
                </a:lnTo>
                <a:close/>
              </a:path>
              <a:path w="326390" h="238760">
                <a:moveTo>
                  <a:pt x="61468" y="177203"/>
                </a:moveTo>
                <a:lnTo>
                  <a:pt x="49839" y="185505"/>
                </a:lnTo>
                <a:lnTo>
                  <a:pt x="66442" y="208762"/>
                </a:lnTo>
                <a:lnTo>
                  <a:pt x="78071" y="200460"/>
                </a:lnTo>
                <a:lnTo>
                  <a:pt x="61468" y="177203"/>
                </a:lnTo>
                <a:close/>
              </a:path>
              <a:path w="326390" h="238760">
                <a:moveTo>
                  <a:pt x="78071" y="200460"/>
                </a:moveTo>
                <a:lnTo>
                  <a:pt x="66442" y="208762"/>
                </a:lnTo>
                <a:lnTo>
                  <a:pt x="83997" y="208762"/>
                </a:lnTo>
                <a:lnTo>
                  <a:pt x="78071" y="200460"/>
                </a:lnTo>
                <a:close/>
              </a:path>
              <a:path w="326390" h="238760">
                <a:moveTo>
                  <a:pt x="309685" y="0"/>
                </a:moveTo>
                <a:lnTo>
                  <a:pt x="61468" y="177203"/>
                </a:lnTo>
                <a:lnTo>
                  <a:pt x="78071" y="200460"/>
                </a:lnTo>
                <a:lnTo>
                  <a:pt x="326289" y="23256"/>
                </a:lnTo>
                <a:lnTo>
                  <a:pt x="30968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61125" y="6107113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483870" h="50800">
                <a:moveTo>
                  <a:pt x="483411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1"/>
                </a:lnTo>
                <a:lnTo>
                  <a:pt x="483411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69062" y="5692776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0"/>
                </a:lnTo>
                <a:lnTo>
                  <a:pt x="76200" y="50799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483870" h="50800">
                <a:moveTo>
                  <a:pt x="483411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1"/>
                </a:lnTo>
                <a:lnTo>
                  <a:pt x="483411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969564" y="5366004"/>
            <a:ext cx="873125" cy="85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3030" indent="7620">
              <a:lnSpc>
                <a:spcPct val="136000"/>
              </a:lnSpc>
              <a:spcBef>
                <a:spcPts val="100"/>
              </a:spcBef>
              <a:tabLst>
                <a:tab pos="6248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top  t</a:t>
            </a:r>
            <a:r>
              <a:rPr dirty="0" sz="2000" b="1">
                <a:latin typeface="Times New Roman"/>
                <a:cs typeface="Times New Roman"/>
              </a:rPr>
              <a:t>op	</a:t>
            </a:r>
            <a:r>
              <a:rPr dirty="0" baseline="2777" sz="3000" b="1">
                <a:latin typeface="Times New Roman"/>
                <a:cs typeface="Times New Roman"/>
              </a:rPr>
              <a:t>1</a:t>
            </a:r>
            <a:endParaRPr baseline="2777"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61125" y="5334001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483411" y="20637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2"/>
                </a:lnTo>
                <a:lnTo>
                  <a:pt x="483411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969564" y="5119116"/>
            <a:ext cx="3778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69062" y="4613276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1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483411" y="20637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2"/>
                </a:lnTo>
                <a:lnTo>
                  <a:pt x="483411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977502" y="4396740"/>
            <a:ext cx="3778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栈式散列符号表示意图</a:t>
            </a:r>
          </a:p>
        </p:txBody>
      </p:sp>
      <p:sp>
        <p:nvSpPr>
          <p:cNvPr id="22" name="object 22"/>
          <p:cNvSpPr/>
          <p:nvPr/>
        </p:nvSpPr>
        <p:spPr>
          <a:xfrm>
            <a:off x="3848100" y="2906712"/>
            <a:ext cx="2095500" cy="334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74239" y="2823971"/>
            <a:ext cx="279400" cy="336296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000" b="1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5"/>
              </a:spcBef>
            </a:pPr>
            <a:r>
              <a:rPr dirty="0" sz="2000" b="1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0"/>
              </a:spcBef>
            </a:pPr>
            <a:r>
              <a:rPr dirty="0" sz="2000" b="1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5"/>
              </a:spcBef>
            </a:pPr>
            <a:r>
              <a:rPr dirty="0" sz="2000" b="1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5"/>
              </a:spcBef>
            </a:pPr>
            <a:r>
              <a:rPr dirty="0" sz="2000" b="1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0"/>
              </a:spcBef>
            </a:pP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5"/>
              </a:spcBef>
            </a:pP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93975" y="5903657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93975" y="5560503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93975" y="5217346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93975" y="4874191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93975" y="2883891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11883" y="3227047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93975" y="3547325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93975" y="3890481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93975" y="4210758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93975" y="4531037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93975" y="2403475"/>
            <a:ext cx="0" cy="3834129"/>
          </a:xfrm>
          <a:custGeom>
            <a:avLst/>
            <a:gdLst/>
            <a:ahLst/>
            <a:cxnLst/>
            <a:rect l="l" t="t" r="r" b="b"/>
            <a:pathLst>
              <a:path w="0" h="3834129">
                <a:moveTo>
                  <a:pt x="0" y="0"/>
                </a:moveTo>
                <a:lnTo>
                  <a:pt x="1" y="38338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62265" y="2412973"/>
            <a:ext cx="0" cy="3834129"/>
          </a:xfrm>
          <a:custGeom>
            <a:avLst/>
            <a:gdLst/>
            <a:ahLst/>
            <a:cxnLst/>
            <a:rect l="l" t="t" r="r" b="b"/>
            <a:pathLst>
              <a:path w="0" h="3834129">
                <a:moveTo>
                  <a:pt x="0" y="0"/>
                </a:moveTo>
                <a:lnTo>
                  <a:pt x="1" y="38338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93975" y="6237313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0" y="0"/>
                </a:moveTo>
                <a:lnTo>
                  <a:pt x="3868291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47588" y="2403475"/>
            <a:ext cx="0" cy="3829050"/>
          </a:xfrm>
          <a:custGeom>
            <a:avLst/>
            <a:gdLst/>
            <a:ahLst/>
            <a:cxnLst/>
            <a:rect l="l" t="t" r="r" b="b"/>
            <a:pathLst>
              <a:path w="0" h="3829050">
                <a:moveTo>
                  <a:pt x="0" y="0"/>
                </a:moveTo>
                <a:lnTo>
                  <a:pt x="1" y="38287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66012" y="4989512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1" y="12903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842250" y="5002546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1" y="12903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466013" y="4989512"/>
            <a:ext cx="376555" cy="43497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470"/>
              </a:spcBef>
            </a:pPr>
            <a:r>
              <a:rPr dirty="0" sz="2000" b="1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80175" y="3400426"/>
            <a:ext cx="842644" cy="57150"/>
          </a:xfrm>
          <a:custGeom>
            <a:avLst/>
            <a:gdLst/>
            <a:ahLst/>
            <a:cxnLst/>
            <a:rect l="l" t="t" r="r" b="b"/>
            <a:pathLst>
              <a:path w="842645" h="57150">
                <a:moveTo>
                  <a:pt x="85725" y="0"/>
                </a:moveTo>
                <a:lnTo>
                  <a:pt x="0" y="28575"/>
                </a:lnTo>
                <a:lnTo>
                  <a:pt x="85725" y="57150"/>
                </a:lnTo>
                <a:lnTo>
                  <a:pt x="85725" y="42862"/>
                </a:lnTo>
                <a:lnTo>
                  <a:pt x="71437" y="42862"/>
                </a:lnTo>
                <a:lnTo>
                  <a:pt x="71437" y="14287"/>
                </a:lnTo>
                <a:lnTo>
                  <a:pt x="85725" y="14287"/>
                </a:lnTo>
                <a:lnTo>
                  <a:pt x="85725" y="0"/>
                </a:lnTo>
                <a:close/>
              </a:path>
              <a:path w="842645" h="57150">
                <a:moveTo>
                  <a:pt x="85725" y="14287"/>
                </a:moveTo>
                <a:lnTo>
                  <a:pt x="71437" y="14287"/>
                </a:lnTo>
                <a:lnTo>
                  <a:pt x="71437" y="42862"/>
                </a:lnTo>
                <a:lnTo>
                  <a:pt x="85725" y="42862"/>
                </a:lnTo>
                <a:lnTo>
                  <a:pt x="85725" y="14287"/>
                </a:lnTo>
                <a:close/>
              </a:path>
              <a:path w="842645" h="57150">
                <a:moveTo>
                  <a:pt x="85725" y="42862"/>
                </a:moveTo>
                <a:lnTo>
                  <a:pt x="71437" y="42862"/>
                </a:lnTo>
                <a:lnTo>
                  <a:pt x="85725" y="42862"/>
                </a:lnTo>
                <a:close/>
              </a:path>
              <a:path w="842645" h="57150">
                <a:moveTo>
                  <a:pt x="842443" y="14286"/>
                </a:moveTo>
                <a:lnTo>
                  <a:pt x="85725" y="14287"/>
                </a:lnTo>
                <a:lnTo>
                  <a:pt x="85725" y="42862"/>
                </a:lnTo>
                <a:lnTo>
                  <a:pt x="842443" y="42861"/>
                </a:lnTo>
                <a:lnTo>
                  <a:pt x="842443" y="14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40542" y="3429000"/>
            <a:ext cx="0" cy="1806575"/>
          </a:xfrm>
          <a:custGeom>
            <a:avLst/>
            <a:gdLst/>
            <a:ahLst/>
            <a:cxnLst/>
            <a:rect l="l" t="t" r="r" b="b"/>
            <a:pathLst>
              <a:path w="0" h="1806575">
                <a:moveTo>
                  <a:pt x="0" y="0"/>
                </a:moveTo>
                <a:lnTo>
                  <a:pt x="1" y="18065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0542" y="5235575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7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62712" y="2674938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483870" h="50800">
                <a:moveTo>
                  <a:pt x="483411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1"/>
                </a:lnTo>
                <a:lnTo>
                  <a:pt x="483411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818890" y="6374355"/>
            <a:ext cx="117665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宋体"/>
                <a:cs typeface="宋体"/>
              </a:rPr>
              <a:t>栈式符号表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84377" y="6374355"/>
            <a:ext cx="94615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宋体"/>
                <a:cs typeface="宋体"/>
              </a:rPr>
              <a:t>块索引表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4377" y="2546604"/>
            <a:ext cx="279400" cy="370776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290"/>
              </a:spcBef>
            </a:pP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0"/>
              </a:spcBef>
            </a:pP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90"/>
              </a:spcBef>
            </a:pPr>
            <a:r>
              <a:rPr dirty="0" sz="2000" b="1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dirty="0" sz="2000" b="1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5"/>
              </a:spcBef>
            </a:pPr>
            <a:r>
              <a:rPr dirty="0" sz="2000" b="1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0"/>
              </a:spcBef>
            </a:pPr>
            <a:r>
              <a:rPr dirty="0" sz="2000" b="1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90"/>
              </a:spcBef>
            </a:pPr>
            <a:r>
              <a:rPr dirty="0" sz="2000" b="1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15"/>
              </a:spcBef>
            </a:pPr>
            <a:r>
              <a:rPr dirty="0" sz="2000" b="1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2000" b="1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000" spc="-114" b="1"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47638" y="5080000"/>
            <a:ext cx="1043305" cy="1032510"/>
          </a:xfrm>
          <a:custGeom>
            <a:avLst/>
            <a:gdLst/>
            <a:ahLst/>
            <a:cxnLst/>
            <a:rect l="l" t="t" r="r" b="b"/>
            <a:pathLst>
              <a:path w="1043305" h="1032510">
                <a:moveTo>
                  <a:pt x="985640" y="50205"/>
                </a:moveTo>
                <a:lnTo>
                  <a:pt x="0" y="1025314"/>
                </a:lnTo>
                <a:lnTo>
                  <a:pt x="6699" y="1032085"/>
                </a:lnTo>
                <a:lnTo>
                  <a:pt x="992340" y="56976"/>
                </a:lnTo>
                <a:lnTo>
                  <a:pt x="985640" y="50205"/>
                </a:lnTo>
                <a:close/>
              </a:path>
              <a:path w="1043305" h="1032510">
                <a:moveTo>
                  <a:pt x="1022246" y="41273"/>
                </a:moveTo>
                <a:lnTo>
                  <a:pt x="994669" y="41273"/>
                </a:lnTo>
                <a:lnTo>
                  <a:pt x="1001368" y="48045"/>
                </a:lnTo>
                <a:lnTo>
                  <a:pt x="992340" y="56976"/>
                </a:lnTo>
                <a:lnTo>
                  <a:pt x="1006854" y="71648"/>
                </a:lnTo>
                <a:lnTo>
                  <a:pt x="1022246" y="41273"/>
                </a:lnTo>
                <a:close/>
              </a:path>
              <a:path w="1043305" h="1032510">
                <a:moveTo>
                  <a:pt x="994669" y="41273"/>
                </a:moveTo>
                <a:lnTo>
                  <a:pt x="985640" y="50205"/>
                </a:lnTo>
                <a:lnTo>
                  <a:pt x="992340" y="56976"/>
                </a:lnTo>
                <a:lnTo>
                  <a:pt x="1001368" y="48045"/>
                </a:lnTo>
                <a:lnTo>
                  <a:pt x="994669" y="41273"/>
                </a:lnTo>
                <a:close/>
              </a:path>
              <a:path w="1043305" h="1032510">
                <a:moveTo>
                  <a:pt x="1043161" y="0"/>
                </a:moveTo>
                <a:lnTo>
                  <a:pt x="971127" y="35534"/>
                </a:lnTo>
                <a:lnTo>
                  <a:pt x="985640" y="50205"/>
                </a:lnTo>
                <a:lnTo>
                  <a:pt x="994669" y="41273"/>
                </a:lnTo>
                <a:lnTo>
                  <a:pt x="1022246" y="41273"/>
                </a:lnTo>
                <a:lnTo>
                  <a:pt x="1043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43121" y="4413250"/>
            <a:ext cx="1047750" cy="697865"/>
          </a:xfrm>
          <a:custGeom>
            <a:avLst/>
            <a:gdLst/>
            <a:ahLst/>
            <a:cxnLst/>
            <a:rect l="l" t="t" r="r" b="b"/>
            <a:pathLst>
              <a:path w="1047750" h="697864">
                <a:moveTo>
                  <a:pt x="968250" y="35271"/>
                </a:moveTo>
                <a:lnTo>
                  <a:pt x="0" y="673872"/>
                </a:lnTo>
                <a:lnTo>
                  <a:pt x="15732" y="697726"/>
                </a:lnTo>
                <a:lnTo>
                  <a:pt x="983983" y="59124"/>
                </a:lnTo>
                <a:lnTo>
                  <a:pt x="968250" y="35271"/>
                </a:lnTo>
                <a:close/>
              </a:path>
              <a:path w="1047750" h="697864">
                <a:moveTo>
                  <a:pt x="1026144" y="27405"/>
                </a:moveTo>
                <a:lnTo>
                  <a:pt x="980177" y="27405"/>
                </a:lnTo>
                <a:lnTo>
                  <a:pt x="995909" y="51258"/>
                </a:lnTo>
                <a:lnTo>
                  <a:pt x="983983" y="59124"/>
                </a:lnTo>
                <a:lnTo>
                  <a:pt x="991849" y="71051"/>
                </a:lnTo>
                <a:lnTo>
                  <a:pt x="1026144" y="27405"/>
                </a:lnTo>
                <a:close/>
              </a:path>
              <a:path w="1047750" h="697864">
                <a:moveTo>
                  <a:pt x="980177" y="27405"/>
                </a:moveTo>
                <a:lnTo>
                  <a:pt x="968250" y="35271"/>
                </a:lnTo>
                <a:lnTo>
                  <a:pt x="983983" y="59124"/>
                </a:lnTo>
                <a:lnTo>
                  <a:pt x="995909" y="51258"/>
                </a:lnTo>
                <a:lnTo>
                  <a:pt x="980177" y="27405"/>
                </a:lnTo>
                <a:close/>
              </a:path>
              <a:path w="1047750" h="697864">
                <a:moveTo>
                  <a:pt x="1047678" y="0"/>
                </a:moveTo>
                <a:lnTo>
                  <a:pt x="960384" y="23343"/>
                </a:lnTo>
                <a:lnTo>
                  <a:pt x="968250" y="35271"/>
                </a:lnTo>
                <a:lnTo>
                  <a:pt x="980177" y="27405"/>
                </a:lnTo>
                <a:lnTo>
                  <a:pt x="1026144" y="27405"/>
                </a:lnTo>
                <a:lnTo>
                  <a:pt x="104767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48246" y="3406775"/>
            <a:ext cx="1042669" cy="735965"/>
          </a:xfrm>
          <a:custGeom>
            <a:avLst/>
            <a:gdLst/>
            <a:ahLst/>
            <a:cxnLst/>
            <a:rect l="l" t="t" r="r" b="b"/>
            <a:pathLst>
              <a:path w="1042669" h="735964">
                <a:moveTo>
                  <a:pt x="977498" y="39963"/>
                </a:moveTo>
                <a:lnTo>
                  <a:pt x="0" y="727943"/>
                </a:lnTo>
                <a:lnTo>
                  <a:pt x="5482" y="735732"/>
                </a:lnTo>
                <a:lnTo>
                  <a:pt x="982980" y="47751"/>
                </a:lnTo>
                <a:lnTo>
                  <a:pt x="977498" y="39963"/>
                </a:lnTo>
                <a:close/>
              </a:path>
              <a:path w="1042669" h="735964">
                <a:moveTo>
                  <a:pt x="1018454" y="32654"/>
                </a:moveTo>
                <a:lnTo>
                  <a:pt x="987883" y="32654"/>
                </a:lnTo>
                <a:lnTo>
                  <a:pt x="993364" y="40443"/>
                </a:lnTo>
                <a:lnTo>
                  <a:pt x="982980" y="47751"/>
                </a:lnTo>
                <a:lnTo>
                  <a:pt x="994858" y="64627"/>
                </a:lnTo>
                <a:lnTo>
                  <a:pt x="1018454" y="32654"/>
                </a:lnTo>
                <a:close/>
              </a:path>
              <a:path w="1042669" h="735964">
                <a:moveTo>
                  <a:pt x="987883" y="32654"/>
                </a:moveTo>
                <a:lnTo>
                  <a:pt x="977498" y="39963"/>
                </a:lnTo>
                <a:lnTo>
                  <a:pt x="982980" y="47751"/>
                </a:lnTo>
                <a:lnTo>
                  <a:pt x="993364" y="40443"/>
                </a:lnTo>
                <a:lnTo>
                  <a:pt x="987883" y="32654"/>
                </a:lnTo>
                <a:close/>
              </a:path>
              <a:path w="1042669" h="735964">
                <a:moveTo>
                  <a:pt x="1042553" y="0"/>
                </a:moveTo>
                <a:lnTo>
                  <a:pt x="965620" y="23086"/>
                </a:lnTo>
                <a:lnTo>
                  <a:pt x="977498" y="39963"/>
                </a:lnTo>
                <a:lnTo>
                  <a:pt x="987883" y="32654"/>
                </a:lnTo>
                <a:lnTo>
                  <a:pt x="1018454" y="32654"/>
                </a:lnTo>
                <a:lnTo>
                  <a:pt x="1042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70037" y="3770311"/>
            <a:ext cx="1021080" cy="50800"/>
          </a:xfrm>
          <a:custGeom>
            <a:avLst/>
            <a:gdLst/>
            <a:ahLst/>
            <a:cxnLst/>
            <a:rect l="l" t="t" r="r" b="b"/>
            <a:pathLst>
              <a:path w="1021080" h="50800">
                <a:moveTo>
                  <a:pt x="1006475" y="20637"/>
                </a:moveTo>
                <a:lnTo>
                  <a:pt x="957262" y="20637"/>
                </a:lnTo>
                <a:lnTo>
                  <a:pt x="957262" y="30162"/>
                </a:lnTo>
                <a:lnTo>
                  <a:pt x="944562" y="30162"/>
                </a:lnTo>
                <a:lnTo>
                  <a:pt x="944562" y="50799"/>
                </a:lnTo>
                <a:lnTo>
                  <a:pt x="1020762" y="25399"/>
                </a:lnTo>
                <a:lnTo>
                  <a:pt x="1006475" y="20637"/>
                </a:lnTo>
                <a:close/>
              </a:path>
              <a:path w="1021080" h="50800">
                <a:moveTo>
                  <a:pt x="944562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944562" y="30162"/>
                </a:lnTo>
                <a:lnTo>
                  <a:pt x="944562" y="20637"/>
                </a:lnTo>
                <a:close/>
              </a:path>
              <a:path w="1021080" h="50800">
                <a:moveTo>
                  <a:pt x="957262" y="20637"/>
                </a:moveTo>
                <a:lnTo>
                  <a:pt x="944562" y="20637"/>
                </a:lnTo>
                <a:lnTo>
                  <a:pt x="944562" y="30162"/>
                </a:lnTo>
                <a:lnTo>
                  <a:pt x="957262" y="30162"/>
                </a:lnTo>
                <a:lnTo>
                  <a:pt x="957262" y="20637"/>
                </a:lnTo>
                <a:close/>
              </a:path>
              <a:path w="1021080" h="50800">
                <a:moveTo>
                  <a:pt x="944562" y="0"/>
                </a:moveTo>
                <a:lnTo>
                  <a:pt x="944562" y="20637"/>
                </a:lnTo>
                <a:lnTo>
                  <a:pt x="1006475" y="20637"/>
                </a:lnTo>
                <a:lnTo>
                  <a:pt x="944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65207" y="3086100"/>
            <a:ext cx="1026160" cy="380365"/>
          </a:xfrm>
          <a:custGeom>
            <a:avLst/>
            <a:gdLst/>
            <a:ahLst/>
            <a:cxnLst/>
            <a:rect l="l" t="t" r="r" b="b"/>
            <a:pathLst>
              <a:path w="1026160" h="380364">
                <a:moveTo>
                  <a:pt x="940085" y="15537"/>
                </a:moveTo>
                <a:lnTo>
                  <a:pt x="0" y="353267"/>
                </a:lnTo>
                <a:lnTo>
                  <a:pt x="9660" y="380159"/>
                </a:lnTo>
                <a:lnTo>
                  <a:pt x="949746" y="42429"/>
                </a:lnTo>
                <a:lnTo>
                  <a:pt x="940085" y="15537"/>
                </a:lnTo>
                <a:close/>
              </a:path>
              <a:path w="1026160" h="380364">
                <a:moveTo>
                  <a:pt x="1011983" y="10707"/>
                </a:moveTo>
                <a:lnTo>
                  <a:pt x="953529" y="10707"/>
                </a:lnTo>
                <a:lnTo>
                  <a:pt x="963190" y="37599"/>
                </a:lnTo>
                <a:lnTo>
                  <a:pt x="949746" y="42429"/>
                </a:lnTo>
                <a:lnTo>
                  <a:pt x="954576" y="55874"/>
                </a:lnTo>
                <a:lnTo>
                  <a:pt x="1011983" y="10707"/>
                </a:lnTo>
                <a:close/>
              </a:path>
              <a:path w="1026160" h="380364">
                <a:moveTo>
                  <a:pt x="953529" y="10707"/>
                </a:moveTo>
                <a:lnTo>
                  <a:pt x="940085" y="15537"/>
                </a:lnTo>
                <a:lnTo>
                  <a:pt x="949746" y="42429"/>
                </a:lnTo>
                <a:lnTo>
                  <a:pt x="963190" y="37599"/>
                </a:lnTo>
                <a:lnTo>
                  <a:pt x="953529" y="10707"/>
                </a:lnTo>
                <a:close/>
              </a:path>
              <a:path w="1026160" h="380364">
                <a:moveTo>
                  <a:pt x="1025592" y="0"/>
                </a:moveTo>
                <a:lnTo>
                  <a:pt x="935254" y="2090"/>
                </a:lnTo>
                <a:lnTo>
                  <a:pt x="940085" y="15537"/>
                </a:lnTo>
                <a:lnTo>
                  <a:pt x="953529" y="10707"/>
                </a:lnTo>
                <a:lnTo>
                  <a:pt x="1011983" y="10707"/>
                </a:lnTo>
                <a:lnTo>
                  <a:pt x="1025592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46792" y="2763172"/>
            <a:ext cx="1061720" cy="1971039"/>
          </a:xfrm>
          <a:custGeom>
            <a:avLst/>
            <a:gdLst/>
            <a:ahLst/>
            <a:cxnLst/>
            <a:rect l="l" t="t" r="r" b="b"/>
            <a:pathLst>
              <a:path w="1061720" h="1971039">
                <a:moveTo>
                  <a:pt x="1021218" y="1905876"/>
                </a:moveTo>
                <a:lnTo>
                  <a:pt x="1003038" y="1915641"/>
                </a:lnTo>
                <a:lnTo>
                  <a:pt x="1061469" y="1970752"/>
                </a:lnTo>
                <a:lnTo>
                  <a:pt x="1052191" y="1917064"/>
                </a:lnTo>
                <a:lnTo>
                  <a:pt x="1027228" y="1917064"/>
                </a:lnTo>
                <a:lnTo>
                  <a:pt x="1021218" y="1905876"/>
                </a:lnTo>
                <a:close/>
              </a:path>
              <a:path w="1061720" h="1971039">
                <a:moveTo>
                  <a:pt x="1029610" y="1901369"/>
                </a:moveTo>
                <a:lnTo>
                  <a:pt x="1021218" y="1905876"/>
                </a:lnTo>
                <a:lnTo>
                  <a:pt x="1027228" y="1917064"/>
                </a:lnTo>
                <a:lnTo>
                  <a:pt x="1035620" y="1912557"/>
                </a:lnTo>
                <a:lnTo>
                  <a:pt x="1029610" y="1901369"/>
                </a:lnTo>
                <a:close/>
              </a:path>
              <a:path w="1061720" h="1971039">
                <a:moveTo>
                  <a:pt x="1047791" y="1891604"/>
                </a:moveTo>
                <a:lnTo>
                  <a:pt x="1029610" y="1901369"/>
                </a:lnTo>
                <a:lnTo>
                  <a:pt x="1035620" y="1912557"/>
                </a:lnTo>
                <a:lnTo>
                  <a:pt x="1027228" y="1917064"/>
                </a:lnTo>
                <a:lnTo>
                  <a:pt x="1052191" y="1917064"/>
                </a:lnTo>
                <a:lnTo>
                  <a:pt x="1047791" y="1891604"/>
                </a:lnTo>
                <a:close/>
              </a:path>
              <a:path w="1061720" h="1971039">
                <a:moveTo>
                  <a:pt x="8390" y="0"/>
                </a:moveTo>
                <a:lnTo>
                  <a:pt x="0" y="4505"/>
                </a:lnTo>
                <a:lnTo>
                  <a:pt x="1021218" y="1905876"/>
                </a:lnTo>
                <a:lnTo>
                  <a:pt x="1029610" y="1901369"/>
                </a:lnTo>
                <a:lnTo>
                  <a:pt x="83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43600" y="2403475"/>
            <a:ext cx="0" cy="3843654"/>
          </a:xfrm>
          <a:custGeom>
            <a:avLst/>
            <a:gdLst/>
            <a:ahLst/>
            <a:cxnLst/>
            <a:rect l="l" t="t" r="r" b="b"/>
            <a:pathLst>
              <a:path w="0" h="3843654">
                <a:moveTo>
                  <a:pt x="0" y="0"/>
                </a:moveTo>
                <a:lnTo>
                  <a:pt x="1" y="38433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29350" y="4332287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 h="0">
                <a:moveTo>
                  <a:pt x="0" y="0"/>
                </a:moveTo>
                <a:lnTo>
                  <a:pt x="841375" y="1"/>
                </a:lnTo>
              </a:path>
            </a:pathLst>
          </a:custGeom>
          <a:ln w="285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70725" y="4332287"/>
            <a:ext cx="0" cy="824865"/>
          </a:xfrm>
          <a:custGeom>
            <a:avLst/>
            <a:gdLst/>
            <a:ahLst/>
            <a:cxnLst/>
            <a:rect l="l" t="t" r="r" b="b"/>
            <a:pathLst>
              <a:path w="0" h="824864">
                <a:moveTo>
                  <a:pt x="0" y="0"/>
                </a:moveTo>
                <a:lnTo>
                  <a:pt x="1" y="824793"/>
                </a:lnTo>
              </a:path>
            </a:pathLst>
          </a:custGeom>
          <a:ln w="285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26268" y="5143771"/>
            <a:ext cx="650240" cy="265430"/>
          </a:xfrm>
          <a:custGeom>
            <a:avLst/>
            <a:gdLst/>
            <a:ahLst/>
            <a:cxnLst/>
            <a:rect l="l" t="t" r="r" b="b"/>
            <a:pathLst>
              <a:path w="650240" h="265429">
                <a:moveTo>
                  <a:pt x="69467" y="207053"/>
                </a:moveTo>
                <a:lnTo>
                  <a:pt x="0" y="264840"/>
                </a:lnTo>
                <a:lnTo>
                  <a:pt x="90247" y="260291"/>
                </a:lnTo>
                <a:lnTo>
                  <a:pt x="87079" y="252176"/>
                </a:lnTo>
                <a:lnTo>
                  <a:pt x="71742" y="252176"/>
                </a:lnTo>
                <a:lnTo>
                  <a:pt x="61353" y="225557"/>
                </a:lnTo>
                <a:lnTo>
                  <a:pt x="74662" y="220362"/>
                </a:lnTo>
                <a:lnTo>
                  <a:pt x="69467" y="207053"/>
                </a:lnTo>
                <a:close/>
              </a:path>
              <a:path w="650240" h="265429">
                <a:moveTo>
                  <a:pt x="74662" y="220362"/>
                </a:moveTo>
                <a:lnTo>
                  <a:pt x="61353" y="225557"/>
                </a:lnTo>
                <a:lnTo>
                  <a:pt x="71742" y="252176"/>
                </a:lnTo>
                <a:lnTo>
                  <a:pt x="85052" y="246981"/>
                </a:lnTo>
                <a:lnTo>
                  <a:pt x="74662" y="220362"/>
                </a:lnTo>
                <a:close/>
              </a:path>
              <a:path w="650240" h="265429">
                <a:moveTo>
                  <a:pt x="85052" y="246981"/>
                </a:moveTo>
                <a:lnTo>
                  <a:pt x="71742" y="252176"/>
                </a:lnTo>
                <a:lnTo>
                  <a:pt x="87079" y="252176"/>
                </a:lnTo>
                <a:lnTo>
                  <a:pt x="85052" y="246981"/>
                </a:lnTo>
                <a:close/>
              </a:path>
              <a:path w="650240" h="265429">
                <a:moveTo>
                  <a:pt x="639262" y="0"/>
                </a:moveTo>
                <a:lnTo>
                  <a:pt x="74662" y="220362"/>
                </a:lnTo>
                <a:lnTo>
                  <a:pt x="85052" y="246981"/>
                </a:lnTo>
                <a:lnTo>
                  <a:pt x="649650" y="26619"/>
                </a:lnTo>
                <a:lnTo>
                  <a:pt x="63926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923539" y="2369283"/>
            <a:ext cx="71628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宋体"/>
                <a:cs typeface="宋体"/>
              </a:rPr>
              <a:t>变量名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28502" y="2369283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宋体"/>
                <a:cs typeface="宋体"/>
              </a:rPr>
              <a:t>属性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74727" y="2369283"/>
            <a:ext cx="2540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40" b="1">
                <a:latin typeface="宋体"/>
                <a:cs typeface="宋体"/>
              </a:rPr>
              <a:t>链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211887" y="3067050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137" y="1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77025" y="306705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1" y="723385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80235" y="3732611"/>
            <a:ext cx="207373" cy="22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29350" y="405130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 h="0">
                <a:moveTo>
                  <a:pt x="0" y="0"/>
                </a:moveTo>
                <a:lnTo>
                  <a:pt x="466725" y="1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96075" y="4051300"/>
            <a:ext cx="0" cy="1350645"/>
          </a:xfrm>
          <a:custGeom>
            <a:avLst/>
            <a:gdLst/>
            <a:ahLst/>
            <a:cxnLst/>
            <a:rect l="l" t="t" r="r" b="b"/>
            <a:pathLst>
              <a:path w="0" h="1350645">
                <a:moveTo>
                  <a:pt x="0" y="0"/>
                </a:moveTo>
                <a:lnTo>
                  <a:pt x="1" y="1350301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44762" y="5392381"/>
            <a:ext cx="262255" cy="307340"/>
          </a:xfrm>
          <a:custGeom>
            <a:avLst/>
            <a:gdLst/>
            <a:ahLst/>
            <a:cxnLst/>
            <a:rect l="l" t="t" r="r" b="b"/>
            <a:pathLst>
              <a:path w="262254" h="307339">
                <a:moveTo>
                  <a:pt x="33487" y="222815"/>
                </a:moveTo>
                <a:lnTo>
                  <a:pt x="0" y="306743"/>
                </a:lnTo>
                <a:lnTo>
                  <a:pt x="74366" y="261388"/>
                </a:lnTo>
                <a:lnTo>
                  <a:pt x="57011" y="261388"/>
                </a:lnTo>
                <a:lnTo>
                  <a:pt x="35182" y="242949"/>
                </a:lnTo>
                <a:lnTo>
                  <a:pt x="44402" y="232034"/>
                </a:lnTo>
                <a:lnTo>
                  <a:pt x="33487" y="222815"/>
                </a:lnTo>
                <a:close/>
              </a:path>
              <a:path w="262254" h="307339">
                <a:moveTo>
                  <a:pt x="44402" y="232034"/>
                </a:moveTo>
                <a:lnTo>
                  <a:pt x="35182" y="242949"/>
                </a:lnTo>
                <a:lnTo>
                  <a:pt x="57011" y="261388"/>
                </a:lnTo>
                <a:lnTo>
                  <a:pt x="66231" y="250473"/>
                </a:lnTo>
                <a:lnTo>
                  <a:pt x="44402" y="232034"/>
                </a:lnTo>
                <a:close/>
              </a:path>
              <a:path w="262254" h="307339">
                <a:moveTo>
                  <a:pt x="66231" y="250473"/>
                </a:moveTo>
                <a:lnTo>
                  <a:pt x="57011" y="261388"/>
                </a:lnTo>
                <a:lnTo>
                  <a:pt x="74366" y="261388"/>
                </a:lnTo>
                <a:lnTo>
                  <a:pt x="77146" y="259693"/>
                </a:lnTo>
                <a:lnTo>
                  <a:pt x="66231" y="250473"/>
                </a:lnTo>
                <a:close/>
              </a:path>
              <a:path w="262254" h="307339">
                <a:moveTo>
                  <a:pt x="240398" y="0"/>
                </a:moveTo>
                <a:lnTo>
                  <a:pt x="44402" y="232034"/>
                </a:lnTo>
                <a:lnTo>
                  <a:pt x="66231" y="250473"/>
                </a:lnTo>
                <a:lnTo>
                  <a:pt x="262227" y="18439"/>
                </a:lnTo>
                <a:lnTo>
                  <a:pt x="24039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069589" y="5884164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52127" y="5561076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96527" y="4841748"/>
            <a:ext cx="1122680" cy="6502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3970" marR="5080" indent="-1905">
              <a:lnSpc>
                <a:spcPts val="2520"/>
              </a:lnSpc>
              <a:spcBef>
                <a:spcPts val="80"/>
              </a:spcBef>
            </a:pPr>
            <a:r>
              <a:rPr dirty="0" sz="2000" spc="-5" b="1">
                <a:latin typeface="Times New Roman"/>
                <a:cs typeface="Times New Roman"/>
              </a:rPr>
              <a:t>exchange  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ada</a:t>
            </a:r>
            <a:r>
              <a:rPr dirty="0" sz="2000" spc="-5" b="1">
                <a:latin typeface="Times New Roman"/>
                <a:cs typeface="Times New Roman"/>
              </a:rPr>
              <a:t>rr</a:t>
            </a:r>
            <a:r>
              <a:rPr dirty="0" sz="2000" b="1">
                <a:latin typeface="Times New Roman"/>
                <a:cs typeface="Times New Roman"/>
              </a:rPr>
              <a:t>ay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687002" y="4491228"/>
            <a:ext cx="10547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qu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Times New Roman"/>
                <a:cs typeface="Times New Roman"/>
              </a:rPr>
              <a:t>k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18802" y="4177284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18802" y="3854196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98127" y="3500628"/>
            <a:ext cx="982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pa</a:t>
            </a:r>
            <a:r>
              <a:rPr dirty="0" sz="2000" spc="-5" b="1">
                <a:latin typeface="Times New Roman"/>
                <a:cs typeface="Times New Roman"/>
              </a:rPr>
              <a:t>rt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64839" y="2772155"/>
            <a:ext cx="110489" cy="744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j  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551213" y="2797313"/>
            <a:ext cx="1052830" cy="3241675"/>
          </a:xfrm>
          <a:custGeom>
            <a:avLst/>
            <a:gdLst/>
            <a:ahLst/>
            <a:cxnLst/>
            <a:rect l="l" t="t" r="r" b="b"/>
            <a:pathLst>
              <a:path w="1052830" h="3241675">
                <a:moveTo>
                  <a:pt x="1011861" y="3170399"/>
                </a:moveTo>
                <a:lnTo>
                  <a:pt x="980105" y="3180543"/>
                </a:lnTo>
                <a:lnTo>
                  <a:pt x="1039586" y="3241536"/>
                </a:lnTo>
                <a:lnTo>
                  <a:pt x="1048774" y="3182515"/>
                </a:lnTo>
                <a:lnTo>
                  <a:pt x="1015732" y="3182515"/>
                </a:lnTo>
                <a:lnTo>
                  <a:pt x="1011861" y="3170399"/>
                </a:lnTo>
                <a:close/>
              </a:path>
              <a:path w="1052830" h="3241675">
                <a:moveTo>
                  <a:pt x="1020935" y="3167500"/>
                </a:moveTo>
                <a:lnTo>
                  <a:pt x="1011861" y="3170399"/>
                </a:lnTo>
                <a:lnTo>
                  <a:pt x="1015732" y="3182515"/>
                </a:lnTo>
                <a:lnTo>
                  <a:pt x="1024806" y="3179616"/>
                </a:lnTo>
                <a:lnTo>
                  <a:pt x="1020935" y="3167500"/>
                </a:lnTo>
                <a:close/>
              </a:path>
              <a:path w="1052830" h="3241675">
                <a:moveTo>
                  <a:pt x="1052691" y="3157356"/>
                </a:moveTo>
                <a:lnTo>
                  <a:pt x="1020935" y="3167500"/>
                </a:lnTo>
                <a:lnTo>
                  <a:pt x="1024806" y="3179616"/>
                </a:lnTo>
                <a:lnTo>
                  <a:pt x="1015732" y="3182515"/>
                </a:lnTo>
                <a:lnTo>
                  <a:pt x="1048774" y="3182515"/>
                </a:lnTo>
                <a:lnTo>
                  <a:pt x="1052691" y="3157356"/>
                </a:lnTo>
                <a:close/>
              </a:path>
              <a:path w="1052830" h="3241675">
                <a:moveTo>
                  <a:pt x="9072" y="0"/>
                </a:moveTo>
                <a:lnTo>
                  <a:pt x="0" y="2898"/>
                </a:lnTo>
                <a:lnTo>
                  <a:pt x="1011861" y="3170399"/>
                </a:lnTo>
                <a:lnTo>
                  <a:pt x="1020935" y="3167500"/>
                </a:lnTo>
                <a:lnTo>
                  <a:pt x="9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551407" y="3471492"/>
            <a:ext cx="1043305" cy="2298065"/>
          </a:xfrm>
          <a:custGeom>
            <a:avLst/>
            <a:gdLst/>
            <a:ahLst/>
            <a:cxnLst/>
            <a:rect l="l" t="t" r="r" b="b"/>
            <a:pathLst>
              <a:path w="1043305" h="2298065">
                <a:moveTo>
                  <a:pt x="1003728" y="2229974"/>
                </a:moveTo>
                <a:lnTo>
                  <a:pt x="973338" y="2243677"/>
                </a:lnTo>
                <a:lnTo>
                  <a:pt x="1039392" y="2297482"/>
                </a:lnTo>
                <a:lnTo>
                  <a:pt x="1041633" y="2241554"/>
                </a:lnTo>
                <a:lnTo>
                  <a:pt x="1008950" y="2241554"/>
                </a:lnTo>
                <a:lnTo>
                  <a:pt x="1003728" y="2229974"/>
                </a:lnTo>
                <a:close/>
              </a:path>
              <a:path w="1043305" h="2298065">
                <a:moveTo>
                  <a:pt x="1012411" y="2226059"/>
                </a:moveTo>
                <a:lnTo>
                  <a:pt x="1003728" y="2229974"/>
                </a:lnTo>
                <a:lnTo>
                  <a:pt x="1008950" y="2241554"/>
                </a:lnTo>
                <a:lnTo>
                  <a:pt x="1017633" y="2237639"/>
                </a:lnTo>
                <a:lnTo>
                  <a:pt x="1012411" y="2226059"/>
                </a:lnTo>
                <a:close/>
              </a:path>
              <a:path w="1043305" h="2298065">
                <a:moveTo>
                  <a:pt x="1042803" y="2212356"/>
                </a:moveTo>
                <a:lnTo>
                  <a:pt x="1012411" y="2226059"/>
                </a:lnTo>
                <a:lnTo>
                  <a:pt x="1017633" y="2237639"/>
                </a:lnTo>
                <a:lnTo>
                  <a:pt x="1008950" y="2241554"/>
                </a:lnTo>
                <a:lnTo>
                  <a:pt x="1041633" y="2241554"/>
                </a:lnTo>
                <a:lnTo>
                  <a:pt x="1042803" y="2212356"/>
                </a:lnTo>
                <a:close/>
              </a:path>
              <a:path w="1043305" h="2298065">
                <a:moveTo>
                  <a:pt x="8684" y="0"/>
                </a:moveTo>
                <a:lnTo>
                  <a:pt x="0" y="3914"/>
                </a:lnTo>
                <a:lnTo>
                  <a:pt x="1003728" y="2229974"/>
                </a:lnTo>
                <a:lnTo>
                  <a:pt x="1012411" y="2226059"/>
                </a:lnTo>
                <a:lnTo>
                  <a:pt x="8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08559" y="5088079"/>
            <a:ext cx="1082675" cy="293370"/>
          </a:xfrm>
          <a:custGeom>
            <a:avLst/>
            <a:gdLst/>
            <a:ahLst/>
            <a:cxnLst/>
            <a:rect l="l" t="t" r="r" b="b"/>
            <a:pathLst>
              <a:path w="1082675" h="293370">
                <a:moveTo>
                  <a:pt x="1007155" y="260659"/>
                </a:moveTo>
                <a:lnTo>
                  <a:pt x="999081" y="293005"/>
                </a:lnTo>
                <a:lnTo>
                  <a:pt x="1082240" y="274495"/>
                </a:lnTo>
                <a:lnTo>
                  <a:pt x="1069679" y="263735"/>
                </a:lnTo>
                <a:lnTo>
                  <a:pt x="1019478" y="263735"/>
                </a:lnTo>
                <a:lnTo>
                  <a:pt x="1007155" y="260659"/>
                </a:lnTo>
                <a:close/>
              </a:path>
              <a:path w="1082675" h="293370">
                <a:moveTo>
                  <a:pt x="1009462" y="251419"/>
                </a:moveTo>
                <a:lnTo>
                  <a:pt x="1007155" y="260659"/>
                </a:lnTo>
                <a:lnTo>
                  <a:pt x="1019478" y="263735"/>
                </a:lnTo>
                <a:lnTo>
                  <a:pt x="1021784" y="254495"/>
                </a:lnTo>
                <a:lnTo>
                  <a:pt x="1009462" y="251419"/>
                </a:lnTo>
                <a:close/>
              </a:path>
              <a:path w="1082675" h="293370">
                <a:moveTo>
                  <a:pt x="1017536" y="219073"/>
                </a:moveTo>
                <a:lnTo>
                  <a:pt x="1009462" y="251419"/>
                </a:lnTo>
                <a:lnTo>
                  <a:pt x="1021784" y="254495"/>
                </a:lnTo>
                <a:lnTo>
                  <a:pt x="1019478" y="263735"/>
                </a:lnTo>
                <a:lnTo>
                  <a:pt x="1069679" y="263735"/>
                </a:lnTo>
                <a:lnTo>
                  <a:pt x="1017536" y="219073"/>
                </a:lnTo>
                <a:close/>
              </a:path>
              <a:path w="1082675" h="293370">
                <a:moveTo>
                  <a:pt x="2307" y="0"/>
                </a:moveTo>
                <a:lnTo>
                  <a:pt x="0" y="9240"/>
                </a:lnTo>
                <a:lnTo>
                  <a:pt x="1007155" y="260659"/>
                </a:lnTo>
                <a:lnTo>
                  <a:pt x="1009462" y="251419"/>
                </a:lnTo>
                <a:lnTo>
                  <a:pt x="2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61125" y="4352926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483411" y="20637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2"/>
                </a:lnTo>
                <a:lnTo>
                  <a:pt x="483411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6969564" y="4137660"/>
            <a:ext cx="3778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61125" y="4027488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483870" h="50800">
                <a:moveTo>
                  <a:pt x="483411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1"/>
                </a:lnTo>
                <a:lnTo>
                  <a:pt x="483411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553409" y="3469302"/>
            <a:ext cx="1037590" cy="588645"/>
          </a:xfrm>
          <a:custGeom>
            <a:avLst/>
            <a:gdLst/>
            <a:ahLst/>
            <a:cxnLst/>
            <a:rect l="l" t="t" r="r" b="b"/>
            <a:pathLst>
              <a:path w="1037589" h="588645">
                <a:moveTo>
                  <a:pt x="968689" y="555040"/>
                </a:moveTo>
                <a:lnTo>
                  <a:pt x="952303" y="584072"/>
                </a:lnTo>
                <a:lnTo>
                  <a:pt x="1037390" y="588347"/>
                </a:lnTo>
                <a:lnTo>
                  <a:pt x="1019139" y="561282"/>
                </a:lnTo>
                <a:lnTo>
                  <a:pt x="979749" y="561282"/>
                </a:lnTo>
                <a:lnTo>
                  <a:pt x="968689" y="555040"/>
                </a:lnTo>
                <a:close/>
              </a:path>
              <a:path w="1037589" h="588645">
                <a:moveTo>
                  <a:pt x="973371" y="546745"/>
                </a:moveTo>
                <a:lnTo>
                  <a:pt x="968689" y="555040"/>
                </a:lnTo>
                <a:lnTo>
                  <a:pt x="979749" y="561282"/>
                </a:lnTo>
                <a:lnTo>
                  <a:pt x="984430" y="552987"/>
                </a:lnTo>
                <a:lnTo>
                  <a:pt x="973371" y="546745"/>
                </a:lnTo>
                <a:close/>
              </a:path>
              <a:path w="1037589" h="588645">
                <a:moveTo>
                  <a:pt x="989757" y="517712"/>
                </a:moveTo>
                <a:lnTo>
                  <a:pt x="973371" y="546745"/>
                </a:lnTo>
                <a:lnTo>
                  <a:pt x="984430" y="552987"/>
                </a:lnTo>
                <a:lnTo>
                  <a:pt x="979749" y="561282"/>
                </a:lnTo>
                <a:lnTo>
                  <a:pt x="1019139" y="561282"/>
                </a:lnTo>
                <a:lnTo>
                  <a:pt x="989757" y="517712"/>
                </a:lnTo>
                <a:close/>
              </a:path>
              <a:path w="1037589" h="588645">
                <a:moveTo>
                  <a:pt x="4681" y="0"/>
                </a:moveTo>
                <a:lnTo>
                  <a:pt x="0" y="8295"/>
                </a:lnTo>
                <a:lnTo>
                  <a:pt x="968689" y="555040"/>
                </a:lnTo>
                <a:lnTo>
                  <a:pt x="973371" y="546745"/>
                </a:lnTo>
                <a:lnTo>
                  <a:pt x="46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61125" y="3668713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483870" h="50800">
                <a:moveTo>
                  <a:pt x="483411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1"/>
                </a:lnTo>
                <a:lnTo>
                  <a:pt x="483411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69062" y="3352801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483411" y="20637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2"/>
                </a:lnTo>
                <a:lnTo>
                  <a:pt x="483411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1044575" y="2578100"/>
          <a:ext cx="517525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</a:tblGrid>
              <a:tr h="365125">
                <a:tc>
                  <a:txBody>
                    <a:bodyPr/>
                    <a:lstStyle/>
                    <a:p>
                      <a:pPr algn="ctr" marL="9525">
                        <a:lnSpc>
                          <a:spcPts val="2285"/>
                        </a:lnSpc>
                      </a:pPr>
                      <a:r>
                        <a:rPr dirty="0" sz="2000" spc="-500" b="1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baseline="-8333" sz="3000" spc="-750" b="1">
                          <a:latin typeface="Times New Roman"/>
                          <a:cs typeface="Times New Roman"/>
                        </a:rPr>
                        <a:t>1</a:t>
                      </a:r>
                      <a:endParaRPr baseline="-8333"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 marR="36195">
                        <a:lnSpc>
                          <a:spcPts val="2315"/>
                        </a:lnSpc>
                      </a:pPr>
                      <a:r>
                        <a:rPr dirty="0" sz="2000" spc="-505" b="1"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dirty="0" baseline="-9722" sz="3000" spc="-75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505" b="1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ctr" marR="7429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9525">
                        <a:lnSpc>
                          <a:spcPts val="229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marL="9525">
                        <a:lnSpc>
                          <a:spcPts val="2120"/>
                        </a:lnSpc>
                      </a:pPr>
                      <a:r>
                        <a:rPr dirty="0" sz="2000" spc="-500" b="1">
                          <a:latin typeface="Times New Roman"/>
                          <a:cs typeface="Times New Roman"/>
                        </a:rPr>
                        <a:t>36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899">
                <a:tc>
                  <a:txBody>
                    <a:bodyPr/>
                    <a:lstStyle/>
                    <a:p>
                      <a:pPr algn="ctr" marR="64769">
                        <a:lnSpc>
                          <a:spcPts val="2395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5" name="object 85"/>
          <p:cNvSpPr txBox="1"/>
          <p:nvPr/>
        </p:nvSpPr>
        <p:spPr>
          <a:xfrm>
            <a:off x="6969564" y="3137915"/>
            <a:ext cx="386080" cy="10039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7620">
              <a:lnSpc>
                <a:spcPct val="103000"/>
              </a:lnSpc>
              <a:spcBef>
                <a:spcPts val="25"/>
              </a:spcBef>
            </a:pP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op 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000" spc="-5" b="1"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469062" y="2992438"/>
            <a:ext cx="483870" cy="50800"/>
          </a:xfrm>
          <a:custGeom>
            <a:avLst/>
            <a:gdLst/>
            <a:ahLst/>
            <a:cxnLst/>
            <a:rect l="l" t="t" r="r" b="b"/>
            <a:pathLst>
              <a:path w="48387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48387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483870" h="508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483870" h="50800">
                <a:moveTo>
                  <a:pt x="483411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483411" y="30161"/>
                </a:lnTo>
                <a:lnTo>
                  <a:pt x="483411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6971152" y="2458211"/>
            <a:ext cx="384175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" marR="5080" indent="-6350">
              <a:lnSpc>
                <a:spcPct val="104000"/>
              </a:lnSpc>
            </a:pP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op  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op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8" name="object 88"/>
          <p:cNvGraphicFramePr>
            <a:graphicFrameLocks noGrp="1"/>
          </p:cNvGraphicFramePr>
          <p:nvPr/>
        </p:nvGraphicFramePr>
        <p:xfrm>
          <a:off x="7537567" y="139377"/>
          <a:ext cx="1567180" cy="305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10"/>
                <a:gridCol w="473709"/>
              </a:tblGrid>
              <a:tr h="3666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796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79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readarray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exchange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spc="-9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quicksort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V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79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partition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97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16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</a:tr>
              <a:tr h="3318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j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9" name="object 89"/>
          <p:cNvSpPr/>
          <p:nvPr/>
        </p:nvSpPr>
        <p:spPr>
          <a:xfrm>
            <a:off x="116506" y="998730"/>
            <a:ext cx="4996180" cy="831215"/>
          </a:xfrm>
          <a:custGeom>
            <a:avLst/>
            <a:gdLst/>
            <a:ahLst/>
            <a:cxnLst/>
            <a:rect l="l" t="t" r="r" b="b"/>
            <a:pathLst>
              <a:path w="4996180" h="831214">
                <a:moveTo>
                  <a:pt x="0" y="0"/>
                </a:moveTo>
                <a:lnTo>
                  <a:pt x="4995553" y="0"/>
                </a:lnTo>
                <a:lnTo>
                  <a:pt x="4995553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95245" y="1020571"/>
            <a:ext cx="4751705" cy="1373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a, x, </a:t>
            </a:r>
            <a:r>
              <a:rPr dirty="0" sz="2400" spc="-20" b="1">
                <a:latin typeface="Times New Roman"/>
                <a:cs typeface="Times New Roman"/>
              </a:rPr>
              <a:t>readarray, </a:t>
            </a:r>
            <a:r>
              <a:rPr dirty="0" sz="2400" spc="-5" b="1">
                <a:latin typeface="Times New Roman"/>
                <a:cs typeface="Times New Roman"/>
              </a:rPr>
              <a:t>exchange, quicksort,  </a:t>
            </a:r>
            <a:r>
              <a:rPr dirty="0" sz="2400" b="1">
                <a:latin typeface="Times New Roman"/>
                <a:cs typeface="Times New Roman"/>
              </a:rPr>
              <a:t>k, </a:t>
            </a:r>
            <a:r>
              <a:rPr dirty="0" sz="2400" spc="-70" b="1">
                <a:latin typeface="Times New Roman"/>
                <a:cs typeface="Times New Roman"/>
              </a:rPr>
              <a:t>v, </a:t>
            </a:r>
            <a:r>
              <a:rPr dirty="0" sz="2400" spc="-5" b="1">
                <a:latin typeface="Times New Roman"/>
                <a:cs typeface="Times New Roman"/>
              </a:rPr>
              <a:t>partition, i,</a:t>
            </a:r>
            <a:r>
              <a:rPr dirty="0" sz="2400" spc="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</a:pPr>
            <a:r>
              <a:rPr dirty="0" sz="1950" spc="50" b="1">
                <a:latin typeface="宋体"/>
                <a:cs typeface="宋体"/>
              </a:rPr>
              <a:t>散列表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075802" y="872918"/>
            <a:ext cx="2445971" cy="1545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栈式散列符号表操作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3077"/>
            <a:ext cx="8265159" cy="505904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插入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SzPct val="102127"/>
              <a:buFont typeface="Verdana"/>
              <a:buChar char="–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散列函数将标识符映射到散列表单元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SzPct val="102127"/>
              <a:buFont typeface="Verdana"/>
              <a:buChar char="–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是否存在冲突？该表单元是否为空？</a:t>
            </a:r>
            <a:endParaRPr baseline="1182" sz="3525">
              <a:latin typeface="黑体"/>
              <a:cs typeface="黑体"/>
            </a:endParaRPr>
          </a:p>
          <a:p>
            <a:pPr lvl="2" marL="1163955" indent="-229235">
              <a:lnSpc>
                <a:spcPct val="100000"/>
              </a:lnSpc>
              <a:spcBef>
                <a:spcPts val="570"/>
              </a:spcBef>
              <a:buSzPct val="102564"/>
              <a:buFont typeface="Verdana"/>
              <a:buChar char="•"/>
              <a:tabLst>
                <a:tab pos="116395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无冲突：</a:t>
            </a:r>
            <a:endParaRPr baseline="1424" sz="2925">
              <a:latin typeface="黑体"/>
              <a:cs typeface="黑体"/>
            </a:endParaRPr>
          </a:p>
          <a:p>
            <a:pPr lvl="3" marL="1571625" indent="-229235">
              <a:lnSpc>
                <a:spcPct val="100000"/>
              </a:lnSpc>
              <a:spcBef>
                <a:spcPts val="420"/>
              </a:spcBef>
              <a:buSzPct val="102564"/>
              <a:buFont typeface="Verdana"/>
              <a:buChar char="–"/>
              <a:tabLst>
                <a:tab pos="157162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将栈指针</a:t>
            </a:r>
            <a:r>
              <a:rPr dirty="0" sz="2000" b="1">
                <a:latin typeface="Verdana"/>
                <a:cs typeface="Verdana"/>
              </a:rPr>
              <a:t>top</a:t>
            </a:r>
            <a:r>
              <a:rPr dirty="0" baseline="1424" sz="2925" spc="75" b="1">
                <a:latin typeface="黑体"/>
                <a:cs typeface="黑体"/>
              </a:rPr>
              <a:t>的值记入该散列表单元</a:t>
            </a:r>
            <a:endParaRPr baseline="1424" sz="2925">
              <a:latin typeface="黑体"/>
              <a:cs typeface="黑体"/>
            </a:endParaRPr>
          </a:p>
          <a:p>
            <a:pPr lvl="3" marL="1571625" indent="-229235">
              <a:lnSpc>
                <a:spcPct val="100000"/>
              </a:lnSpc>
              <a:spcBef>
                <a:spcPts val="500"/>
              </a:spcBef>
              <a:buSzPct val="102564"/>
              <a:buFont typeface="Verdana"/>
              <a:buChar char="–"/>
              <a:tabLst>
                <a:tab pos="157162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将新记录压入栈顶</a:t>
            </a:r>
            <a:endParaRPr baseline="1424" sz="2925">
              <a:latin typeface="黑体"/>
              <a:cs typeface="黑体"/>
            </a:endParaRPr>
          </a:p>
          <a:p>
            <a:pPr lvl="2" marL="1163955" indent="-229235">
              <a:lnSpc>
                <a:spcPct val="100000"/>
              </a:lnSpc>
              <a:spcBef>
                <a:spcPts val="555"/>
              </a:spcBef>
              <a:buSzPct val="102564"/>
              <a:buFont typeface="Verdana"/>
              <a:buChar char="•"/>
              <a:tabLst>
                <a:tab pos="116395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有冲突</a:t>
            </a:r>
            <a:endParaRPr baseline="1424" sz="2925">
              <a:latin typeface="黑体"/>
              <a:cs typeface="黑体"/>
            </a:endParaRPr>
          </a:p>
          <a:p>
            <a:pPr lvl="3" marL="1571625" indent="-229235">
              <a:lnSpc>
                <a:spcPct val="100000"/>
              </a:lnSpc>
              <a:spcBef>
                <a:spcPts val="490"/>
              </a:spcBef>
              <a:buSzPct val="102564"/>
              <a:buFont typeface="Verdana"/>
              <a:buChar char="–"/>
              <a:tabLst>
                <a:tab pos="157162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检查冲突链中是否有同名标识符的重复定义</a:t>
            </a:r>
            <a:endParaRPr baseline="1424" sz="2925">
              <a:latin typeface="黑体"/>
              <a:cs typeface="黑体"/>
            </a:endParaRPr>
          </a:p>
          <a:p>
            <a:pPr marL="175133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»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没有：将新记录插入冲突链的链头</a:t>
            </a:r>
            <a:endParaRPr baseline="1424" sz="2925">
              <a:latin typeface="黑体"/>
              <a:cs typeface="黑体"/>
            </a:endParaRPr>
          </a:p>
          <a:p>
            <a:pPr marL="1751330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latin typeface="Verdana"/>
                <a:cs typeface="Verdana"/>
              </a:rPr>
              <a:t>»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有：检查同名标识符是否属于当前子表</a:t>
            </a:r>
            <a:endParaRPr baseline="1424" sz="2925">
              <a:latin typeface="黑体"/>
              <a:cs typeface="黑体"/>
            </a:endParaRPr>
          </a:p>
          <a:p>
            <a:pPr marL="2012950">
              <a:lnSpc>
                <a:spcPct val="100000"/>
              </a:lnSpc>
              <a:spcBef>
                <a:spcPts val="500"/>
              </a:spcBef>
            </a:pPr>
            <a:r>
              <a:rPr dirty="0" baseline="1424" sz="2925" spc="75" b="1">
                <a:latin typeface="黑体"/>
                <a:cs typeface="黑体"/>
              </a:rPr>
              <a:t>同名标识符在栈中的位</a:t>
            </a:r>
            <a:r>
              <a:rPr dirty="0" baseline="1424" sz="2925" spc="60" b="1">
                <a:latin typeface="黑体"/>
                <a:cs typeface="黑体"/>
              </a:rPr>
              <a:t>置</a:t>
            </a:r>
            <a:r>
              <a:rPr dirty="0" baseline="1424" sz="2925" spc="-465" b="1">
                <a:latin typeface="黑体"/>
                <a:cs typeface="黑体"/>
              </a:rPr>
              <a:t> </a:t>
            </a:r>
            <a:r>
              <a:rPr dirty="0" sz="2000" b="1">
                <a:solidFill>
                  <a:srgbClr val="FF3300"/>
                </a:solidFill>
                <a:latin typeface="Verdana"/>
                <a:cs typeface="Verdana"/>
              </a:rPr>
              <a:t>&gt;=</a:t>
            </a:r>
            <a:r>
              <a:rPr dirty="0" sz="2000" spc="-15" b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块索引表顶端元素的值？</a:t>
            </a:r>
            <a:endParaRPr baseline="1424" sz="2925">
              <a:latin typeface="黑体"/>
              <a:cs typeface="黑体"/>
            </a:endParaRPr>
          </a:p>
          <a:p>
            <a:pPr marL="2012950">
              <a:lnSpc>
                <a:spcPct val="100000"/>
              </a:lnSpc>
              <a:spcBef>
                <a:spcPts val="505"/>
              </a:spcBef>
            </a:pPr>
            <a:r>
              <a:rPr dirty="0" sz="2000" spc="15" b="1">
                <a:solidFill>
                  <a:srgbClr val="FF3300"/>
                </a:solidFill>
                <a:latin typeface="Verdana"/>
                <a:cs typeface="Verdana"/>
              </a:rPr>
              <a:t>&gt;=</a:t>
            </a:r>
            <a:r>
              <a:rPr dirty="0" baseline="1424" sz="2925" spc="22" b="1">
                <a:solidFill>
                  <a:srgbClr val="FF3300"/>
                </a:solidFill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在当前子表中，报告错误</a:t>
            </a:r>
            <a:endParaRPr baseline="1424" sz="2925">
              <a:latin typeface="黑体"/>
              <a:cs typeface="黑体"/>
            </a:endParaRPr>
          </a:p>
          <a:p>
            <a:pPr marL="2187575">
              <a:lnSpc>
                <a:spcPct val="100000"/>
              </a:lnSpc>
              <a:spcBef>
                <a:spcPts val="480"/>
              </a:spcBef>
            </a:pPr>
            <a:r>
              <a:rPr dirty="0" sz="2000" spc="25" b="1">
                <a:solidFill>
                  <a:srgbClr val="FF3300"/>
                </a:solidFill>
                <a:latin typeface="Verdana"/>
                <a:cs typeface="Verdana"/>
              </a:rPr>
              <a:t>&lt;</a:t>
            </a:r>
            <a:r>
              <a:rPr dirty="0" baseline="1424" sz="2925" spc="37" b="1">
                <a:solidFill>
                  <a:srgbClr val="FF3300"/>
                </a:solidFill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不在当前子表中，将新记录插入冲突链的链头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6394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栈式散列符号表操作（续</a:t>
            </a:r>
            <a:r>
              <a:rPr dirty="0" spc="60">
                <a:solidFill>
                  <a:srgbClr val="FF3300"/>
                </a:solidFill>
                <a:latin typeface="宋体"/>
                <a:cs typeface="宋体"/>
              </a:rPr>
              <a:t>1</a:t>
            </a:r>
            <a:r>
              <a:rPr dirty="0" spc="60">
                <a:solidFill>
                  <a:srgbClr val="FF3300"/>
                </a:solidFill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3077"/>
            <a:ext cx="7434580" cy="359917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检索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SzPct val="102127"/>
              <a:buFont typeface="Verdana"/>
              <a:buChar char="–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散列函数将标识符名字映射到散列表单元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SzPct val="102127"/>
              <a:buFont typeface="Verdana"/>
              <a:buChar char="–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该散列表单元是否为空？</a:t>
            </a:r>
            <a:endParaRPr baseline="1182" sz="35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70"/>
              </a:spcBef>
              <a:buSzPct val="102564"/>
              <a:buFont typeface="Verdana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空：名字未定义，报告错误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470"/>
              </a:spcBef>
              <a:buSzPct val="102564"/>
              <a:buFont typeface="Verdana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不空：沿冲突链检索</a:t>
            </a:r>
            <a:endParaRPr baseline="1424" sz="2925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509"/>
              </a:spcBef>
              <a:buSzPct val="102564"/>
              <a:buFont typeface="Verdana"/>
              <a:buChar char="–"/>
              <a:tabLst>
                <a:tab pos="16129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未找到：名字未定义，报告错误</a:t>
            </a:r>
            <a:endParaRPr baseline="1424" sz="2925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505"/>
              </a:spcBef>
              <a:buSzPct val="102564"/>
              <a:buFont typeface="Verdana"/>
              <a:buChar char="–"/>
              <a:tabLst>
                <a:tab pos="16129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找到：名字在栈中的位置</a:t>
            </a:r>
            <a:r>
              <a:rPr dirty="0" sz="2000" b="1">
                <a:solidFill>
                  <a:srgbClr val="FF3300"/>
                </a:solidFill>
                <a:latin typeface="Verdana"/>
                <a:cs typeface="Verdana"/>
              </a:rPr>
              <a:t>&gt;=</a:t>
            </a:r>
            <a:r>
              <a:rPr dirty="0" baseline="1424" sz="2925" spc="75" b="1">
                <a:latin typeface="黑体"/>
                <a:cs typeface="黑体"/>
              </a:rPr>
              <a:t>块索引表顶端元素的值</a:t>
            </a:r>
            <a:endParaRPr baseline="1424" sz="2925">
              <a:latin typeface="黑体"/>
              <a:cs typeface="黑体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dirty="0" sz="2000" spc="15" b="1">
                <a:solidFill>
                  <a:srgbClr val="FF3300"/>
                </a:solidFill>
                <a:latin typeface="Verdana"/>
                <a:cs typeface="Verdana"/>
              </a:rPr>
              <a:t>&gt;=</a:t>
            </a:r>
            <a:r>
              <a:rPr dirty="0" baseline="1424" sz="2925" spc="22" b="1">
                <a:solidFill>
                  <a:srgbClr val="FF3300"/>
                </a:solidFill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局部名字</a:t>
            </a:r>
            <a:endParaRPr baseline="1424" sz="2925">
              <a:latin typeface="黑体"/>
              <a:cs typeface="黑体"/>
            </a:endParaRPr>
          </a:p>
          <a:p>
            <a:pPr marL="2016125">
              <a:lnSpc>
                <a:spcPct val="100000"/>
              </a:lnSpc>
              <a:spcBef>
                <a:spcPts val="505"/>
              </a:spcBef>
            </a:pPr>
            <a:r>
              <a:rPr dirty="0" sz="2000" spc="25" b="1">
                <a:solidFill>
                  <a:srgbClr val="FF3300"/>
                </a:solidFill>
                <a:latin typeface="Verdana"/>
                <a:cs typeface="Verdana"/>
              </a:rPr>
              <a:t>&lt;</a:t>
            </a:r>
            <a:r>
              <a:rPr dirty="0" baseline="1424" sz="2925" spc="37" b="1">
                <a:solidFill>
                  <a:srgbClr val="FF3300"/>
                </a:solidFill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非局部名字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5429"/>
            <a:ext cx="6394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栈式散列符号表操作（续</a:t>
            </a:r>
            <a:r>
              <a:rPr dirty="0" spc="60">
                <a:solidFill>
                  <a:srgbClr val="FF3300"/>
                </a:solidFill>
                <a:latin typeface="宋体"/>
                <a:cs typeface="宋体"/>
              </a:rPr>
              <a:t>2</a:t>
            </a:r>
            <a:r>
              <a:rPr dirty="0" spc="60">
                <a:solidFill>
                  <a:srgbClr val="FF3300"/>
                </a:solidFill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590" y="1097733"/>
            <a:ext cx="8331200" cy="53149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定位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SzPct val="102127"/>
              <a:buFont typeface="Verdana"/>
              <a:buChar char="–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识别出一个新块的开始时，执行定位操作。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SzPct val="102127"/>
              <a:buFont typeface="Verdana"/>
              <a:buChar char="–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将栈顶指针</a:t>
            </a:r>
            <a:r>
              <a:rPr dirty="0" sz="2400" spc="-5" b="1">
                <a:latin typeface="Verdana"/>
                <a:cs typeface="Verdana"/>
              </a:rPr>
              <a:t>top</a:t>
            </a:r>
            <a:r>
              <a:rPr dirty="0" baseline="1182" sz="3525" spc="75" b="1">
                <a:latin typeface="黑体"/>
                <a:cs typeface="黑体"/>
              </a:rPr>
              <a:t>的值压入块索引表的顶端。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SzPct val="102127"/>
              <a:buFont typeface="Verdana"/>
              <a:buChar char="–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标识新块的符号子表的开始位置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重定位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SzPct val="102127"/>
              <a:buFont typeface="Verdana"/>
              <a:buChar char="–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分析到一个块结束时，执行重定位操作。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SzPct val="102127"/>
              <a:buFont typeface="Verdana"/>
              <a:buChar char="–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将该块的有关记录从符号表中“逻辑</a:t>
            </a:r>
            <a:r>
              <a:rPr dirty="0" baseline="1182" sz="3525" spc="44" b="1">
                <a:latin typeface="黑体"/>
                <a:cs typeface="黑体"/>
              </a:rPr>
              <a:t>”</a:t>
            </a:r>
            <a:r>
              <a:rPr dirty="0" sz="2400" spc="30" b="1">
                <a:latin typeface="Verdana"/>
                <a:cs typeface="Verdana"/>
              </a:rPr>
              <a:t>/</a:t>
            </a:r>
            <a:r>
              <a:rPr dirty="0" baseline="1182" sz="3525" spc="44" b="1">
                <a:latin typeface="黑体"/>
                <a:cs typeface="黑体"/>
              </a:rPr>
              <a:t>“</a:t>
            </a:r>
            <a:r>
              <a:rPr dirty="0" baseline="1182" sz="3525" spc="75" b="1">
                <a:latin typeface="黑体"/>
                <a:cs typeface="黑体"/>
              </a:rPr>
              <a:t>物理”删除。</a:t>
            </a:r>
            <a:endParaRPr baseline="1182" sz="35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70"/>
              </a:spcBef>
              <a:buSzPct val="102564"/>
              <a:buFont typeface="Verdana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用块索引表顶端单元的值确定要删除的栈单元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470"/>
              </a:spcBef>
              <a:buSzPct val="102564"/>
              <a:buFont typeface="Verdana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依次取出栈单元中的名字</a:t>
            </a:r>
            <a:endParaRPr baseline="1424" sz="2925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495"/>
              </a:spcBef>
              <a:buSzPct val="102857"/>
              <a:buFont typeface="Verdana"/>
              <a:buChar char="–"/>
              <a:tabLst>
                <a:tab pos="1612900" algn="l"/>
              </a:tabLst>
            </a:pPr>
            <a:r>
              <a:rPr dirty="0" sz="1750" spc="50" b="1">
                <a:latin typeface="黑体"/>
                <a:cs typeface="黑体"/>
              </a:rPr>
              <a:t>通过散列函数将该名字映射到散列表单元</a:t>
            </a:r>
            <a:endParaRPr sz="1750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455"/>
              </a:spcBef>
              <a:buSzPct val="102857"/>
              <a:buFont typeface="Verdana"/>
              <a:buChar char="–"/>
              <a:tabLst>
                <a:tab pos="1612900" algn="l"/>
              </a:tabLst>
            </a:pPr>
            <a:r>
              <a:rPr dirty="0" sz="1750" spc="50" b="1">
                <a:latin typeface="黑体"/>
                <a:cs typeface="黑体"/>
              </a:rPr>
              <a:t>从链中把链头记录删除</a:t>
            </a:r>
            <a:endParaRPr sz="1750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340"/>
              </a:spcBef>
              <a:buSzPct val="102857"/>
              <a:buFont typeface="Verdana"/>
              <a:buChar char="–"/>
              <a:tabLst>
                <a:tab pos="1612900" algn="l"/>
              </a:tabLst>
            </a:pPr>
            <a:r>
              <a:rPr dirty="0" sz="1750" spc="50" b="1">
                <a:latin typeface="黑体"/>
                <a:cs typeface="黑体"/>
              </a:rPr>
              <a:t>重复，直到新链头在栈中的位置</a:t>
            </a:r>
            <a:r>
              <a:rPr dirty="0" sz="1800" b="1">
                <a:solidFill>
                  <a:srgbClr val="FF3300"/>
                </a:solidFill>
                <a:latin typeface="Verdana"/>
                <a:cs typeface="Verdana"/>
              </a:rPr>
              <a:t>&lt;</a:t>
            </a:r>
            <a:r>
              <a:rPr dirty="0" sz="1750" spc="50" b="1">
                <a:latin typeface="黑体"/>
                <a:cs typeface="黑体"/>
              </a:rPr>
              <a:t>块索引表顶端单元的值</a:t>
            </a:r>
            <a:endParaRPr sz="1750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40"/>
              </a:spcBef>
              <a:buSzPct val="102564"/>
              <a:buFont typeface="Verdana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用块索引表顶端单元的值设置栈顶指针</a:t>
            </a:r>
            <a:r>
              <a:rPr dirty="0" sz="2000" spc="-5" b="1">
                <a:latin typeface="Verdana"/>
                <a:cs typeface="Verdana"/>
              </a:rPr>
              <a:t>TOP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6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solidFill>
                  <a:srgbClr val="FF3300"/>
                </a:solidFill>
              </a:rPr>
              <a:t>6.1.1</a:t>
            </a:r>
            <a:r>
              <a:rPr dirty="0" spc="10">
                <a:solidFill>
                  <a:srgbClr val="FF3300"/>
                </a:solidFill>
              </a:rPr>
              <a:t> </a:t>
            </a:r>
            <a:r>
              <a:rPr dirty="0" spc="90">
                <a:solidFill>
                  <a:srgbClr val="FF3300"/>
                </a:solidFill>
              </a:rPr>
              <a:t>语义分析的任务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447405" cy="479806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225425" indent="-342900">
              <a:lnSpc>
                <a:spcPts val="3250"/>
              </a:lnSpc>
              <a:spcBef>
                <a:spcPts val="24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语义分析程序通过将变量的定义与变量的引用联系 </a:t>
            </a:r>
            <a:r>
              <a:rPr dirty="0" sz="2750" spc="45" b="1">
                <a:latin typeface="黑体"/>
                <a:cs typeface="黑体"/>
              </a:rPr>
              <a:t>起来，对源程序的含义进行检查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2750" spc="45" b="1">
                <a:latin typeface="黑体"/>
                <a:cs typeface="黑体"/>
              </a:rPr>
              <a:t>检查每一个语法成分是否具有正确的语义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语义分析的任务</a:t>
            </a:r>
            <a:endParaRPr baseline="1010" sz="4125">
              <a:latin typeface="黑体"/>
              <a:cs typeface="黑体"/>
            </a:endParaRPr>
          </a:p>
          <a:p>
            <a:pPr lvl="1" marL="1236345" indent="-767080">
              <a:lnSpc>
                <a:spcPct val="100000"/>
              </a:lnSpc>
              <a:spcBef>
                <a:spcPts val="670"/>
              </a:spcBef>
              <a:buSzPct val="95744"/>
              <a:buAutoNum type="arabicPlain"/>
              <a:tabLst>
                <a:tab pos="1236980" algn="l"/>
              </a:tabLst>
            </a:pPr>
            <a:r>
              <a:rPr dirty="0" sz="2350" spc="50" b="1">
                <a:latin typeface="黑体"/>
                <a:cs typeface="黑体"/>
              </a:rPr>
              <a:t>收集并保存上下文有关的信息；</a:t>
            </a:r>
            <a:endParaRPr sz="2350">
              <a:latin typeface="黑体"/>
              <a:cs typeface="黑体"/>
            </a:endParaRPr>
          </a:p>
          <a:p>
            <a:pPr lvl="1" marL="1236345" indent="-767080">
              <a:lnSpc>
                <a:spcPct val="100000"/>
              </a:lnSpc>
              <a:spcBef>
                <a:spcPts val="560"/>
              </a:spcBef>
              <a:buSzPct val="95744"/>
              <a:buAutoNum type="arabicPlain"/>
              <a:tabLst>
                <a:tab pos="1236980" algn="l"/>
              </a:tabLst>
            </a:pPr>
            <a:r>
              <a:rPr dirty="0" sz="2350" spc="50" b="1">
                <a:latin typeface="黑体"/>
                <a:cs typeface="黑体"/>
              </a:rPr>
              <a:t>类型检查。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符号表的建立和管理</a:t>
            </a:r>
            <a:endParaRPr baseline="1010" sz="4125">
              <a:latin typeface="黑体"/>
              <a:cs typeface="黑体"/>
            </a:endParaRPr>
          </a:p>
          <a:p>
            <a:pPr marL="755650" marR="5080" indent="-285750">
              <a:lnSpc>
                <a:spcPct val="101499"/>
              </a:lnSpc>
              <a:spcBef>
                <a:spcPts val="509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在分析声明语句时，收集所声明标识符的有关信息，如类 </a:t>
            </a:r>
            <a:r>
              <a:rPr dirty="0" sz="2350" spc="50" b="1">
                <a:latin typeface="黑体"/>
                <a:cs typeface="黑体"/>
              </a:rPr>
              <a:t>型、存储位置、作用域等，并记录在符号表中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755650" marR="5080" indent="-285750">
              <a:lnSpc>
                <a:spcPct val="101499"/>
              </a:lnSpc>
              <a:spcBef>
                <a:spcPts val="50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只要编译时控制处于声明该标识符的程序块中，就可以从 </a:t>
            </a:r>
            <a:r>
              <a:rPr dirty="0" sz="2350" spc="50" b="1">
                <a:latin typeface="黑体"/>
                <a:cs typeface="黑体"/>
              </a:rPr>
              <a:t>符号表中查到它的记录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3194" y="6554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294" y="6554723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40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5544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3144" algn="l"/>
              </a:tabLst>
            </a:pPr>
            <a:r>
              <a:rPr dirty="0" spc="80">
                <a:solidFill>
                  <a:srgbClr val="FF3300"/>
                </a:solidFill>
              </a:rPr>
              <a:t>小</a:t>
            </a:r>
            <a:r>
              <a:rPr dirty="0" spc="80">
                <a:solidFill>
                  <a:srgbClr val="FF3300"/>
                </a:solidFill>
              </a:rPr>
              <a:t>	</a:t>
            </a:r>
            <a:r>
              <a:rPr dirty="0" spc="80">
                <a:solidFill>
                  <a:srgbClr val="FF3300"/>
                </a:solidFill>
              </a:rPr>
              <a:t>结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193994"/>
            <a:ext cx="6302375" cy="509968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语义分析的概念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编译的一个重要任务、检查语义的合法性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符号表的建立和管理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语义检查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符号表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何时创建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内容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操作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280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检索、插入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350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定位、重定位</a:t>
            </a:r>
            <a:endParaRPr baseline="1424" sz="29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组织形式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280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非块结构语言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254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块结构语言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194" y="6554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类型检查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590" y="1025472"/>
            <a:ext cx="8334375" cy="520763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动态检查</a:t>
            </a:r>
            <a:r>
              <a:rPr dirty="0" baseline="1182" sz="3525" spc="75" b="1">
                <a:latin typeface="黑体"/>
                <a:cs typeface="黑体"/>
              </a:rPr>
              <a:t>：目标程序运行时进行的检查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静态检查</a:t>
            </a:r>
            <a:r>
              <a:rPr dirty="0" baseline="1182" sz="3525" spc="75" b="1">
                <a:latin typeface="黑体"/>
                <a:cs typeface="黑体"/>
              </a:rPr>
              <a:t>：读入源程序但不执行源程序的情况下进行的检查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由类型检查程序完成。</a:t>
            </a:r>
            <a:endParaRPr baseline="1182" sz="3525">
              <a:latin typeface="黑体"/>
              <a:cs typeface="黑体"/>
            </a:endParaRPr>
          </a:p>
          <a:p>
            <a:pPr marL="755650" marR="198755" indent="-285750">
              <a:lnSpc>
                <a:spcPct val="101499"/>
              </a:lnSpc>
              <a:spcBef>
                <a:spcPts val="49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检验结构的类型是否与其上下文所期望的一致，检查操 </a:t>
            </a:r>
            <a:r>
              <a:rPr dirty="0" sz="2350" spc="50" b="1">
                <a:latin typeface="黑体"/>
                <a:cs typeface="黑体"/>
              </a:rPr>
              <a:t>作的合法性和数据类型的相容性。如：</a:t>
            </a:r>
            <a:endParaRPr sz="2350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610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表达式中各运算对象的类型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40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用户自定义函数的参数类型、返回值类型</a:t>
            </a:r>
            <a:endParaRPr baseline="1424" sz="29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唯一性检查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70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一个标识符在同一作用域中必须且只能被说明一次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65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37" b="1">
                <a:latin typeface="黑体"/>
                <a:cs typeface="黑体"/>
              </a:rPr>
              <a:t>CASE</a:t>
            </a:r>
            <a:r>
              <a:rPr dirty="0" baseline="1424" sz="2925" spc="75" b="1">
                <a:latin typeface="黑体"/>
                <a:cs typeface="黑体"/>
              </a:rPr>
              <a:t>语句中用于匹配选择表达式的常量必须各不相同</a:t>
            </a:r>
            <a:endParaRPr baseline="1424" sz="29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445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枚举类型定义中的各元素不允许重复</a:t>
            </a:r>
            <a:endParaRPr baseline="1424" sz="29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控制流检查</a:t>
            </a:r>
            <a:endParaRPr baseline="1182" sz="3525">
              <a:latin typeface="黑体"/>
              <a:cs typeface="黑体"/>
            </a:endParaRPr>
          </a:p>
          <a:p>
            <a:pPr lvl="1" marL="1155700" indent="-228600">
              <a:lnSpc>
                <a:spcPct val="100000"/>
              </a:lnSpc>
              <a:spcBef>
                <a:spcPts val="570"/>
              </a:spcBef>
              <a:buSzPct val="102564"/>
              <a:buFont typeface="Courier New"/>
              <a:buChar char="•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检查控制语句是否使控制转移到一个合法的位置。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194" y="6554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37922"/>
            <a:ext cx="55359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0">
                <a:solidFill>
                  <a:srgbClr val="FF3300"/>
                </a:solidFill>
              </a:rPr>
              <a:t>6.1.2</a:t>
            </a:r>
            <a:r>
              <a:rPr dirty="0" sz="3500" spc="-5">
                <a:solidFill>
                  <a:srgbClr val="FF3300"/>
                </a:solidFill>
              </a:rPr>
              <a:t> </a:t>
            </a:r>
            <a:r>
              <a:rPr dirty="0" sz="3500" spc="95">
                <a:solidFill>
                  <a:srgbClr val="FF3300"/>
                </a:solidFill>
              </a:rPr>
              <a:t>语义分析程序的位置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402590" y="1232776"/>
            <a:ext cx="394081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语义分析程序的位置：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" y="3041396"/>
            <a:ext cx="8447405" cy="33064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55650" marR="5080" indent="-285750">
              <a:lnSpc>
                <a:spcPct val="101499"/>
              </a:lnSpc>
              <a:spcBef>
                <a:spcPts val="5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以语法树为基础，根据源语言的语义，检查每个语法成分 </a:t>
            </a:r>
            <a:r>
              <a:rPr dirty="0" sz="2350" spc="50" b="1">
                <a:latin typeface="黑体"/>
                <a:cs typeface="黑体"/>
              </a:rPr>
              <a:t>在语义上是否满足上下文对它的要求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输出的是带有语义信息的语法树。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语义分析的结果有助于生成正确的目标代码</a:t>
            </a:r>
            <a:endParaRPr baseline="1010" sz="4125">
              <a:latin typeface="黑体"/>
              <a:cs typeface="黑体"/>
            </a:endParaRPr>
          </a:p>
          <a:p>
            <a:pPr marL="831850" marR="234950" indent="-285750">
              <a:lnSpc>
                <a:spcPct val="101499"/>
              </a:lnSpc>
              <a:spcBef>
                <a:spcPts val="509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重载运算符：一个运算符在不同的上下文中表示不同的 </a:t>
            </a:r>
            <a:r>
              <a:rPr dirty="0" sz="2350" spc="50" b="1">
                <a:latin typeface="黑体"/>
                <a:cs typeface="黑体"/>
              </a:rPr>
              <a:t>运算</a:t>
            </a:r>
            <a:endParaRPr sz="2350">
              <a:latin typeface="黑体"/>
              <a:cs typeface="黑体"/>
            </a:endParaRPr>
          </a:p>
          <a:p>
            <a:pPr marL="831850" marR="234950" indent="-285750">
              <a:lnSpc>
                <a:spcPct val="101499"/>
              </a:lnSpc>
              <a:spcBef>
                <a:spcPts val="50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类型强制：编译程序把运算对象变换为上下文所期望的 </a:t>
            </a:r>
            <a:r>
              <a:rPr dirty="0" sz="2350" spc="50" b="1">
                <a:latin typeface="黑体"/>
                <a:cs typeface="黑体"/>
              </a:rPr>
              <a:t>类型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140" y="1881061"/>
            <a:ext cx="8061863" cy="80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7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solidFill>
                  <a:srgbClr val="FF3300"/>
                </a:solidFill>
              </a:rPr>
              <a:t>6.1.3</a:t>
            </a:r>
            <a:r>
              <a:rPr dirty="0" spc="-5">
                <a:solidFill>
                  <a:srgbClr val="FF3300"/>
                </a:solidFill>
              </a:rPr>
              <a:t> </a:t>
            </a:r>
            <a:r>
              <a:rPr dirty="0" spc="90">
                <a:solidFill>
                  <a:srgbClr val="FF3300"/>
                </a:solidFill>
              </a:rPr>
              <a:t>错误处理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91783"/>
            <a:ext cx="5996305" cy="439737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语义相关的错误：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同一作用域内标识符重复声明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标识符未声明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可执行语句中的类型错误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如程序：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错误处理：</a:t>
            </a:r>
            <a:endParaRPr baseline="1010" sz="4125">
              <a:latin typeface="黑体"/>
              <a:cs typeface="黑体"/>
            </a:endParaRPr>
          </a:p>
          <a:p>
            <a:pPr marL="755650" marR="311150" indent="-285750">
              <a:lnSpc>
                <a:spcPts val="2780"/>
              </a:lnSpc>
              <a:spcBef>
                <a:spcPts val="83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67" b="1">
                <a:latin typeface="黑体"/>
                <a:cs typeface="黑体"/>
              </a:rPr>
              <a:t>显示出错信息。报告错误出现的位置 </a:t>
            </a:r>
            <a:r>
              <a:rPr dirty="0" sz="2350" spc="50" b="1">
                <a:latin typeface="黑体"/>
                <a:cs typeface="黑体"/>
              </a:rPr>
              <a:t>和错误性质。</a:t>
            </a:r>
            <a:endParaRPr sz="2350">
              <a:latin typeface="黑体"/>
              <a:cs typeface="黑体"/>
            </a:endParaRPr>
          </a:p>
          <a:p>
            <a:pPr marL="755650" marR="5080" indent="-285750">
              <a:lnSpc>
                <a:spcPct val="101499"/>
              </a:lnSpc>
              <a:spcBef>
                <a:spcPts val="530"/>
              </a:spcBef>
            </a:pPr>
            <a:r>
              <a:rPr dirty="0" sz="2400">
                <a:latin typeface="黑体"/>
                <a:cs typeface="黑体"/>
              </a:rPr>
              <a:t>–</a:t>
            </a:r>
            <a:r>
              <a:rPr dirty="0" baseline="1182" sz="3525" spc="67" b="1">
                <a:latin typeface="黑体"/>
                <a:cs typeface="黑体"/>
              </a:rPr>
              <a:t>错误恢复。恢复分析器到某同步状态， </a:t>
            </a:r>
            <a:r>
              <a:rPr dirty="0" sz="2350" spc="50" b="1">
                <a:latin typeface="黑体"/>
                <a:cs typeface="黑体"/>
              </a:rPr>
              <a:t>为了能够对后面的结构继续进行检查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3194" y="655472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2219" y="503674"/>
            <a:ext cx="2385695" cy="5040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2400" spc="-5" b="1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95605" marR="789305">
              <a:lnSpc>
                <a:spcPct val="99400"/>
              </a:lnSpc>
              <a:spcBef>
                <a:spcPts val="40"/>
              </a:spcBef>
              <a:tabLst>
                <a:tab pos="105918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int i, </a:t>
            </a:r>
            <a:r>
              <a:rPr dirty="0" sz="2400" b="1">
                <a:latin typeface="Times New Roman"/>
                <a:cs typeface="Times New Roman"/>
              </a:rPr>
              <a:t>j;  </a:t>
            </a:r>
            <a:r>
              <a:rPr dirty="0" sz="2400" spc="-5" b="1">
                <a:latin typeface="Times New Roman"/>
                <a:cs typeface="Times New Roman"/>
              </a:rPr>
              <a:t>float </a:t>
            </a:r>
            <a:r>
              <a:rPr dirty="0" sz="2400" b="1">
                <a:latin typeface="Times New Roman"/>
                <a:cs typeface="Times New Roman"/>
              </a:rPr>
              <a:t>x;  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0;	j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1;  </a:t>
            </a:r>
            <a:r>
              <a:rPr dirty="0" sz="2400" spc="-5" b="1">
                <a:latin typeface="Times New Roman"/>
                <a:cs typeface="Times New Roman"/>
              </a:rPr>
              <a:t>x=2;</a:t>
            </a:r>
            <a:endParaRPr sz="240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4205" marR="812800">
              <a:lnSpc>
                <a:spcPct val="100800"/>
              </a:lnSpc>
            </a:pPr>
            <a:r>
              <a:rPr dirty="0" sz="2400" spc="-5" b="1">
                <a:latin typeface="Times New Roman"/>
                <a:cs typeface="Times New Roman"/>
              </a:rPr>
              <a:t>int i,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k;  </a:t>
            </a:r>
            <a:r>
              <a:rPr dirty="0" sz="2400" spc="-5" b="1">
                <a:latin typeface="Times New Roman"/>
                <a:cs typeface="Times New Roman"/>
              </a:rPr>
              <a:t>k=10;</a:t>
            </a:r>
            <a:endParaRPr sz="2400">
              <a:latin typeface="Times New Roman"/>
              <a:cs typeface="Times New Roman"/>
            </a:endParaRPr>
          </a:p>
          <a:p>
            <a:pPr marL="395605">
              <a:lnSpc>
                <a:spcPts val="2785"/>
              </a:lnSpc>
            </a:pPr>
            <a:r>
              <a:rPr dirty="0" sz="2400" b="1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395605" marR="1195070">
              <a:lnSpc>
                <a:spcPct val="100800"/>
              </a:lnSpc>
              <a:spcBef>
                <a:spcPts val="5"/>
              </a:spcBef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j*k;  j</a:t>
            </a:r>
            <a:r>
              <a:rPr dirty="0" sz="2400" spc="-5" b="1">
                <a:latin typeface="Times New Roman"/>
                <a:cs typeface="Times New Roman"/>
              </a:rPr>
              <a:t>=i+x</a:t>
            </a:r>
            <a:r>
              <a:rPr dirty="0" sz="2400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83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pc="40">
                <a:solidFill>
                  <a:srgbClr val="FF3300"/>
                </a:solidFill>
                <a:latin typeface="宋体"/>
                <a:cs typeface="宋体"/>
              </a:rPr>
              <a:t>6.</a:t>
            </a:r>
            <a:r>
              <a:rPr dirty="0" spc="30">
                <a:solidFill>
                  <a:srgbClr val="FF3300"/>
                </a:solidFill>
                <a:latin typeface="宋体"/>
                <a:cs typeface="宋体"/>
              </a:rPr>
              <a:t>2</a:t>
            </a:r>
            <a:r>
              <a:rPr dirty="0">
                <a:solidFill>
                  <a:srgbClr val="FF3300"/>
                </a:solidFill>
                <a:latin typeface="宋体"/>
                <a:cs typeface="宋体"/>
              </a:rPr>
              <a:t>	</a:t>
            </a:r>
            <a:r>
              <a:rPr dirty="0" spc="90">
                <a:solidFill>
                  <a:srgbClr val="FF3300"/>
                </a:solidFill>
              </a:rPr>
              <a:t>符号表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91783"/>
            <a:ext cx="8227059" cy="424180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符号表在翻译过程中起两方面的重要作用：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检查语义（即上下文有关）的正确性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辅助正确地生成代码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通过在符号表中插入和检索标识符的属性来实现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符号表是一张动态表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在编译期间符号表的入口不断地增加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dirty="0" sz="2400">
                <a:latin typeface="宋体"/>
                <a:cs typeface="宋体"/>
              </a:rPr>
              <a:t>–</a:t>
            </a:r>
            <a:r>
              <a:rPr dirty="0" baseline="1182" sz="3525" spc="75" b="1">
                <a:latin typeface="黑体"/>
                <a:cs typeface="黑体"/>
              </a:rPr>
              <a:t>在某些情况下又在不断地删除</a:t>
            </a:r>
            <a:endParaRPr baseline="1182" sz="3525">
              <a:latin typeface="黑体"/>
              <a:cs typeface="黑体"/>
            </a:endParaRPr>
          </a:p>
          <a:p>
            <a:pPr marL="355600" marR="5080" indent="-342900">
              <a:lnSpc>
                <a:spcPct val="102299"/>
              </a:lnSpc>
              <a:spcBef>
                <a:spcPts val="70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编译程序需要频繁地与符号表进行交互，符号表的 </a:t>
            </a:r>
            <a:r>
              <a:rPr dirty="0" sz="2750" spc="45" b="1">
                <a:latin typeface="黑体"/>
                <a:cs typeface="黑体"/>
              </a:rPr>
              <a:t>效率直接影响编译程序的效率。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5544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3300"/>
                </a:solidFill>
              </a:rPr>
              <a:t>符号表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0551"/>
            <a:ext cx="5031105" cy="20675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lvl="2" marL="1089025" indent="-1076325">
              <a:lnSpc>
                <a:spcPct val="100000"/>
              </a:lnSpc>
              <a:spcBef>
                <a:spcPts val="785"/>
              </a:spcBef>
              <a:buFont typeface=""/>
              <a:buAutoNum type="arabicPeriod"/>
              <a:tabLst>
                <a:tab pos="1089025" algn="l"/>
              </a:tabLst>
            </a:pPr>
            <a:r>
              <a:rPr dirty="0" sz="2750" spc="45" b="1">
                <a:latin typeface="黑体"/>
                <a:cs typeface="黑体"/>
              </a:rPr>
              <a:t>符号表的建立和访问时机</a:t>
            </a:r>
            <a:endParaRPr sz="2750">
              <a:latin typeface="黑体"/>
              <a:cs typeface="黑体"/>
            </a:endParaRPr>
          </a:p>
          <a:p>
            <a:pPr lvl="2" marL="1089025" indent="-1076325">
              <a:lnSpc>
                <a:spcPct val="100000"/>
              </a:lnSpc>
              <a:spcBef>
                <a:spcPts val="680"/>
              </a:spcBef>
              <a:buFont typeface=""/>
              <a:buAutoNum type="arabicPeriod"/>
              <a:tabLst>
                <a:tab pos="1089025" algn="l"/>
              </a:tabLst>
            </a:pPr>
            <a:r>
              <a:rPr dirty="0" sz="2750" spc="45" b="1">
                <a:latin typeface="黑体"/>
                <a:cs typeface="黑体"/>
              </a:rPr>
              <a:t>符号表内容</a:t>
            </a:r>
            <a:endParaRPr sz="2750">
              <a:latin typeface="黑体"/>
              <a:cs typeface="黑体"/>
            </a:endParaRPr>
          </a:p>
          <a:p>
            <a:pPr lvl="2" marL="1089025" indent="-1076325">
              <a:lnSpc>
                <a:spcPct val="100000"/>
              </a:lnSpc>
              <a:spcBef>
                <a:spcPts val="805"/>
              </a:spcBef>
              <a:buFont typeface=""/>
              <a:buAutoNum type="arabicPeriod"/>
              <a:tabLst>
                <a:tab pos="1089025" algn="l"/>
              </a:tabLst>
            </a:pPr>
            <a:r>
              <a:rPr dirty="0" sz="2750" spc="45" b="1">
                <a:latin typeface="黑体"/>
                <a:cs typeface="黑体"/>
              </a:rPr>
              <a:t>符号表操作</a:t>
            </a:r>
            <a:endParaRPr sz="2750">
              <a:latin typeface="黑体"/>
              <a:cs typeface="黑体"/>
            </a:endParaRPr>
          </a:p>
          <a:p>
            <a:pPr lvl="2" marL="1089025" indent="-1076325">
              <a:lnSpc>
                <a:spcPct val="100000"/>
              </a:lnSpc>
              <a:spcBef>
                <a:spcPts val="710"/>
              </a:spcBef>
              <a:buFont typeface=""/>
              <a:buAutoNum type="arabicPeriod"/>
              <a:tabLst>
                <a:tab pos="1089025" algn="l"/>
              </a:tabLst>
            </a:pPr>
            <a:r>
              <a:rPr dirty="0" sz="2750" spc="45" b="1">
                <a:latin typeface="黑体"/>
                <a:cs typeface="黑体"/>
              </a:rPr>
              <a:t>符号表组织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2022-04-18T10:13:08Z</dcterms:created>
  <dcterms:modified xsi:type="dcterms:W3CDTF">2022-04-18T10:13:08Z</dcterms:modified>
</cp:coreProperties>
</file>