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jpg" ContentType="image/jp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9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7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4590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89096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2523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74057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21748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2606703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287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3040869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53"/>
                </a:lnTo>
                <a:lnTo>
                  <a:pt x="57150" y="7459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3453892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3888109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432234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480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4754240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16955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75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60378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5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0380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46990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44"/>
                </a:lnTo>
                <a:lnTo>
                  <a:pt x="57150" y="78508"/>
                </a:lnTo>
                <a:lnTo>
                  <a:pt x="57150" y="74498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24203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286"/>
                </a:lnTo>
                <a:lnTo>
                  <a:pt x="57150" y="78501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67386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36"/>
                </a:lnTo>
                <a:lnTo>
                  <a:pt x="57150" y="78574"/>
                </a:lnTo>
                <a:lnTo>
                  <a:pt x="57150" y="74565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10809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5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053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61"/>
                </a:lnTo>
                <a:lnTo>
                  <a:pt x="57150" y="762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957697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36"/>
                </a:lnTo>
                <a:lnTo>
                  <a:pt x="57150" y="78503"/>
                </a:lnTo>
                <a:lnTo>
                  <a:pt x="57150" y="744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23895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2823811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11"/>
                </a:lnTo>
                <a:lnTo>
                  <a:pt x="57150" y="78526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3255635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81"/>
                </a:lnTo>
                <a:lnTo>
                  <a:pt x="57150" y="78529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367097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4103454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80236"/>
                </a:lnTo>
                <a:lnTo>
                  <a:pt x="57150" y="7622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537115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7134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31"/>
                </a:lnTo>
                <a:lnTo>
                  <a:pt x="57150" y="78479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386656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76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5820921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60">
                <a:moveTo>
                  <a:pt x="0" y="0"/>
                </a:moveTo>
                <a:lnTo>
                  <a:pt x="0" y="149556"/>
                </a:lnTo>
                <a:lnTo>
                  <a:pt x="57150" y="78528"/>
                </a:lnTo>
                <a:lnTo>
                  <a:pt x="57150" y="74566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6252778"/>
            <a:ext cx="57150" cy="151765"/>
          </a:xfrm>
          <a:custGeom>
            <a:avLst/>
            <a:gdLst/>
            <a:ahLst/>
            <a:cxnLst/>
            <a:rect l="l" t="t" r="r" b="b"/>
            <a:pathLst>
              <a:path w="57150" h="151764">
                <a:moveTo>
                  <a:pt x="0" y="0"/>
                </a:moveTo>
                <a:lnTo>
                  <a:pt x="0" y="151361"/>
                </a:lnTo>
                <a:lnTo>
                  <a:pt x="57150" y="78528"/>
                </a:lnTo>
                <a:lnTo>
                  <a:pt x="57150" y="7451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6687018"/>
            <a:ext cx="57150" cy="149860"/>
          </a:xfrm>
          <a:custGeom>
            <a:avLst/>
            <a:gdLst/>
            <a:ahLst/>
            <a:cxnLst/>
            <a:rect l="l" t="t" r="r" b="b"/>
            <a:pathLst>
              <a:path w="57150" h="149859">
                <a:moveTo>
                  <a:pt x="0" y="0"/>
                </a:moveTo>
                <a:lnTo>
                  <a:pt x="0" y="149573"/>
                </a:lnTo>
                <a:lnTo>
                  <a:pt x="57150" y="78471"/>
                </a:lnTo>
                <a:lnTo>
                  <a:pt x="57150" y="74508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072562" y="6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80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072562" y="4342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9072562" y="8661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072562" y="13003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072562" y="17157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072562" y="21499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072562" y="25818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382"/>
                </a:lnTo>
                <a:lnTo>
                  <a:pt x="71437" y="136159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072562" y="301600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19">
                <a:moveTo>
                  <a:pt x="0" y="0"/>
                </a:moveTo>
                <a:lnTo>
                  <a:pt x="0" y="198122"/>
                </a:lnTo>
                <a:lnTo>
                  <a:pt x="71437" y="135450"/>
                </a:lnTo>
                <a:lnTo>
                  <a:pt x="71437" y="65815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072562" y="3429036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072562" y="386326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072562" y="4297501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386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072562" y="472940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9072562" y="51446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246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9072562" y="557893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072562" y="60131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8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9072562" y="6445070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57"/>
                </a:lnTo>
                <a:lnTo>
                  <a:pt x="71437" y="136190"/>
                </a:lnTo>
                <a:lnTo>
                  <a:pt x="71437" y="65734"/>
                </a:lnTo>
                <a:lnTo>
                  <a:pt x="0" y="0"/>
                </a:lnTo>
                <a:close/>
              </a:path>
            </a:pathLst>
          </a:custGeom>
          <a:solidFill>
            <a:srgbClr val="EDD1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072562" y="217202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381"/>
                </a:lnTo>
                <a:lnTo>
                  <a:pt x="71437" y="136158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072562" y="64900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47"/>
                </a:lnTo>
                <a:lnTo>
                  <a:pt x="71437" y="136245"/>
                </a:lnTo>
                <a:lnTo>
                  <a:pt x="71437" y="6579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072562" y="108324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59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072562" y="151511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44"/>
                </a:lnTo>
                <a:lnTo>
                  <a:pt x="71437" y="6728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072562" y="193286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47"/>
                </a:lnTo>
                <a:lnTo>
                  <a:pt x="71437" y="136182"/>
                </a:lnTo>
                <a:lnTo>
                  <a:pt x="71437" y="65730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072562" y="2364737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072562" y="2798971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14"/>
                </a:lnTo>
                <a:lnTo>
                  <a:pt x="71437" y="136191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072562" y="323077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122"/>
                </a:lnTo>
                <a:lnTo>
                  <a:pt x="71437" y="135429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9072562" y="3646135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9072562" y="407804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7723"/>
                </a:lnTo>
                <a:lnTo>
                  <a:pt x="71437" y="67259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072562" y="4512274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9072562" y="4946508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56"/>
                </a:lnTo>
                <a:lnTo>
                  <a:pt x="71437" y="135363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9072562" y="5361799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5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9072562" y="5796065"/>
            <a:ext cx="71755" cy="198120"/>
          </a:xfrm>
          <a:custGeom>
            <a:avLst/>
            <a:gdLst/>
            <a:ahLst/>
            <a:cxnLst/>
            <a:rect l="l" t="t" r="r" b="b"/>
            <a:pathLst>
              <a:path w="71754" h="198120">
                <a:moveTo>
                  <a:pt x="0" y="0"/>
                </a:moveTo>
                <a:lnTo>
                  <a:pt x="0" y="198089"/>
                </a:lnTo>
                <a:lnTo>
                  <a:pt x="71437" y="135417"/>
                </a:lnTo>
                <a:lnTo>
                  <a:pt x="71437" y="65794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9072562" y="6227938"/>
            <a:ext cx="71755" cy="200660"/>
          </a:xfrm>
          <a:custGeom>
            <a:avLst/>
            <a:gdLst/>
            <a:ahLst/>
            <a:cxnLst/>
            <a:rect l="l" t="t" r="r" b="b"/>
            <a:pathLst>
              <a:path w="71754" h="200660">
                <a:moveTo>
                  <a:pt x="0" y="0"/>
                </a:moveTo>
                <a:lnTo>
                  <a:pt x="0" y="200480"/>
                </a:lnTo>
                <a:lnTo>
                  <a:pt x="71437" y="136215"/>
                </a:lnTo>
                <a:lnTo>
                  <a:pt x="71437" y="65751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9072562" y="6662180"/>
            <a:ext cx="71755" cy="196215"/>
          </a:xfrm>
          <a:custGeom>
            <a:avLst/>
            <a:gdLst/>
            <a:ahLst/>
            <a:cxnLst/>
            <a:rect l="l" t="t" r="r" b="b"/>
            <a:pathLst>
              <a:path w="71754" h="196215">
                <a:moveTo>
                  <a:pt x="0" y="0"/>
                </a:moveTo>
                <a:lnTo>
                  <a:pt x="0" y="195818"/>
                </a:lnTo>
                <a:lnTo>
                  <a:pt x="2611" y="195818"/>
                </a:lnTo>
                <a:lnTo>
                  <a:pt x="71437" y="135374"/>
                </a:lnTo>
                <a:lnTo>
                  <a:pt x="71437" y="65743"/>
                </a:lnTo>
                <a:lnTo>
                  <a:pt x="0" y="0"/>
                </a:lnTo>
                <a:close/>
              </a:path>
            </a:pathLst>
          </a:custGeom>
          <a:solidFill>
            <a:srgbClr val="FF3F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41299"/>
            <a:ext cx="66471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FF33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38" y="3424248"/>
            <a:ext cx="4048125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1622" y="6586276"/>
            <a:ext cx="2286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631" y="2421211"/>
            <a:ext cx="6426835" cy="419734"/>
          </a:xfrm>
          <a:custGeom>
            <a:avLst/>
            <a:gdLst/>
            <a:ahLst/>
            <a:cxnLst/>
            <a:rect l="l" t="t" r="r" b="b"/>
            <a:pathLst>
              <a:path w="6426834" h="419735">
                <a:moveTo>
                  <a:pt x="6426732" y="0"/>
                </a:moveTo>
                <a:lnTo>
                  <a:pt x="148390" y="0"/>
                </a:lnTo>
                <a:lnTo>
                  <a:pt x="102240" y="12795"/>
                </a:lnTo>
                <a:lnTo>
                  <a:pt x="69259" y="23741"/>
                </a:lnTo>
                <a:lnTo>
                  <a:pt x="46173" y="34712"/>
                </a:lnTo>
                <a:lnTo>
                  <a:pt x="32980" y="44784"/>
                </a:lnTo>
                <a:lnTo>
                  <a:pt x="26384" y="52993"/>
                </a:lnTo>
                <a:lnTo>
                  <a:pt x="28033" y="61227"/>
                </a:lnTo>
                <a:lnTo>
                  <a:pt x="75855" y="84969"/>
                </a:lnTo>
                <a:lnTo>
                  <a:pt x="125304" y="95041"/>
                </a:lnTo>
                <a:lnTo>
                  <a:pt x="145092" y="97777"/>
                </a:lnTo>
                <a:lnTo>
                  <a:pt x="148390" y="97777"/>
                </a:lnTo>
                <a:lnTo>
                  <a:pt x="145092" y="100514"/>
                </a:lnTo>
                <a:lnTo>
                  <a:pt x="131900" y="104188"/>
                </a:lnTo>
                <a:lnTo>
                  <a:pt x="117082" y="109660"/>
                </a:lnTo>
                <a:lnTo>
                  <a:pt x="98943" y="116046"/>
                </a:lnTo>
                <a:lnTo>
                  <a:pt x="59364" y="134352"/>
                </a:lnTo>
                <a:lnTo>
                  <a:pt x="23086" y="159918"/>
                </a:lnTo>
                <a:lnTo>
                  <a:pt x="1648" y="191932"/>
                </a:lnTo>
                <a:lnTo>
                  <a:pt x="0" y="209288"/>
                </a:lnTo>
                <a:lnTo>
                  <a:pt x="6596" y="228481"/>
                </a:lnTo>
                <a:lnTo>
                  <a:pt x="23086" y="249486"/>
                </a:lnTo>
                <a:lnTo>
                  <a:pt x="51120" y="271440"/>
                </a:lnTo>
                <a:lnTo>
                  <a:pt x="90697" y="294269"/>
                </a:lnTo>
                <a:lnTo>
                  <a:pt x="145092" y="318956"/>
                </a:lnTo>
                <a:lnTo>
                  <a:pt x="148390" y="321693"/>
                </a:lnTo>
                <a:lnTo>
                  <a:pt x="85750" y="339965"/>
                </a:lnTo>
                <a:lnTo>
                  <a:pt x="57716" y="357356"/>
                </a:lnTo>
                <a:lnTo>
                  <a:pt x="52769" y="373804"/>
                </a:lnTo>
                <a:lnTo>
                  <a:pt x="67610" y="388429"/>
                </a:lnTo>
                <a:lnTo>
                  <a:pt x="90697" y="401196"/>
                </a:lnTo>
                <a:lnTo>
                  <a:pt x="118731" y="411261"/>
                </a:lnTo>
                <a:lnTo>
                  <a:pt x="140145" y="417677"/>
                </a:lnTo>
                <a:lnTo>
                  <a:pt x="148390" y="419501"/>
                </a:lnTo>
                <a:lnTo>
                  <a:pt x="6426732" y="419501"/>
                </a:lnTo>
                <a:lnTo>
                  <a:pt x="6426732" y="0"/>
                </a:lnTo>
                <a:close/>
              </a:path>
            </a:pathLst>
          </a:custGeom>
          <a:solidFill>
            <a:srgbClr val="FFF2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4532" y="2831561"/>
            <a:ext cx="6295390" cy="10160"/>
          </a:xfrm>
          <a:custGeom>
            <a:avLst/>
            <a:gdLst/>
            <a:ahLst/>
            <a:cxnLst/>
            <a:rect l="l" t="t" r="r" b="b"/>
            <a:pathLst>
              <a:path w="6295390" h="10160">
                <a:moveTo>
                  <a:pt x="16489" y="0"/>
                </a:moveTo>
                <a:lnTo>
                  <a:pt x="4946" y="2735"/>
                </a:lnTo>
                <a:lnTo>
                  <a:pt x="0" y="9151"/>
                </a:lnTo>
                <a:lnTo>
                  <a:pt x="706" y="10063"/>
                </a:lnTo>
                <a:lnTo>
                  <a:pt x="6294831" y="10063"/>
                </a:lnTo>
                <a:lnTo>
                  <a:pt x="6294831" y="911"/>
                </a:lnTo>
                <a:lnTo>
                  <a:pt x="21437" y="911"/>
                </a:lnTo>
                <a:lnTo>
                  <a:pt x="16489" y="0"/>
                </a:lnTo>
                <a:close/>
              </a:path>
              <a:path w="6295390" h="10160">
                <a:moveTo>
                  <a:pt x="6294831" y="0"/>
                </a:moveTo>
                <a:lnTo>
                  <a:pt x="16489" y="0"/>
                </a:lnTo>
                <a:lnTo>
                  <a:pt x="21437" y="911"/>
                </a:lnTo>
                <a:lnTo>
                  <a:pt x="6294831" y="911"/>
                </a:lnTo>
                <a:lnTo>
                  <a:pt x="6294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789" y="2419350"/>
            <a:ext cx="178074" cy="42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021" y="2425700"/>
            <a:ext cx="6269990" cy="0"/>
          </a:xfrm>
          <a:custGeom>
            <a:avLst/>
            <a:gdLst/>
            <a:ahLst/>
            <a:cxnLst/>
            <a:rect l="l" t="t" r="r" b="b"/>
            <a:pathLst>
              <a:path w="6269990" h="0">
                <a:moveTo>
                  <a:pt x="0" y="0"/>
                </a:moveTo>
                <a:lnTo>
                  <a:pt x="6269964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1021" y="2419985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 h="0">
                <a:moveTo>
                  <a:pt x="0" y="0"/>
                </a:moveTo>
                <a:lnTo>
                  <a:pt x="62926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92872" y="2419350"/>
            <a:ext cx="1065377" cy="423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071" y="2582979"/>
            <a:ext cx="272415" cy="92710"/>
          </a:xfrm>
          <a:custGeom>
            <a:avLst/>
            <a:gdLst/>
            <a:ahLst/>
            <a:cxnLst/>
            <a:rect l="l" t="t" r="r" b="b"/>
            <a:pathLst>
              <a:path w="272415" h="92710">
                <a:moveTo>
                  <a:pt x="225947" y="0"/>
                </a:moveTo>
                <a:lnTo>
                  <a:pt x="224298" y="0"/>
                </a:lnTo>
                <a:lnTo>
                  <a:pt x="217701" y="911"/>
                </a:lnTo>
                <a:lnTo>
                  <a:pt x="207807" y="1824"/>
                </a:lnTo>
                <a:lnTo>
                  <a:pt x="191317" y="3648"/>
                </a:lnTo>
                <a:lnTo>
                  <a:pt x="112176" y="14632"/>
                </a:lnTo>
                <a:lnTo>
                  <a:pt x="72606" y="19193"/>
                </a:lnTo>
                <a:lnTo>
                  <a:pt x="37923" y="24665"/>
                </a:lnTo>
                <a:lnTo>
                  <a:pt x="14839" y="31988"/>
                </a:lnTo>
                <a:lnTo>
                  <a:pt x="3298" y="38374"/>
                </a:lnTo>
                <a:lnTo>
                  <a:pt x="0" y="44784"/>
                </a:lnTo>
                <a:lnTo>
                  <a:pt x="3298" y="51169"/>
                </a:lnTo>
                <a:lnTo>
                  <a:pt x="49521" y="65801"/>
                </a:lnTo>
                <a:lnTo>
                  <a:pt x="105582" y="74010"/>
                </a:lnTo>
                <a:lnTo>
                  <a:pt x="140208" y="79509"/>
                </a:lnTo>
                <a:lnTo>
                  <a:pt x="171535" y="84070"/>
                </a:lnTo>
                <a:lnTo>
                  <a:pt x="199562" y="88630"/>
                </a:lnTo>
                <a:lnTo>
                  <a:pt x="225947" y="92304"/>
                </a:lnTo>
                <a:lnTo>
                  <a:pt x="252331" y="77684"/>
                </a:lnTo>
                <a:lnTo>
                  <a:pt x="239139" y="58466"/>
                </a:lnTo>
                <a:lnTo>
                  <a:pt x="245735" y="54818"/>
                </a:lnTo>
                <a:lnTo>
                  <a:pt x="258928" y="44784"/>
                </a:lnTo>
                <a:lnTo>
                  <a:pt x="270471" y="33813"/>
                </a:lnTo>
                <a:lnTo>
                  <a:pt x="272120" y="23754"/>
                </a:lnTo>
                <a:lnTo>
                  <a:pt x="262226" y="16456"/>
                </a:lnTo>
                <a:lnTo>
                  <a:pt x="247384" y="8209"/>
                </a:lnTo>
                <a:lnTo>
                  <a:pt x="232543" y="2736"/>
                </a:lnTo>
                <a:lnTo>
                  <a:pt x="22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208" y="2599435"/>
            <a:ext cx="250825" cy="31115"/>
          </a:xfrm>
          <a:custGeom>
            <a:avLst/>
            <a:gdLst/>
            <a:ahLst/>
            <a:cxnLst/>
            <a:rect l="l" t="t" r="r" b="b"/>
            <a:pathLst>
              <a:path w="250825" h="31114">
                <a:moveTo>
                  <a:pt x="232585" y="27390"/>
                </a:moveTo>
                <a:lnTo>
                  <a:pt x="47872" y="27390"/>
                </a:lnTo>
                <a:lnTo>
                  <a:pt x="82498" y="28327"/>
                </a:lnTo>
                <a:lnTo>
                  <a:pt x="122070" y="28327"/>
                </a:lnTo>
                <a:lnTo>
                  <a:pt x="192968" y="30152"/>
                </a:lnTo>
                <a:lnTo>
                  <a:pt x="216055" y="31064"/>
                </a:lnTo>
                <a:lnTo>
                  <a:pt x="224300" y="31064"/>
                </a:lnTo>
                <a:lnTo>
                  <a:pt x="230896" y="28327"/>
                </a:lnTo>
                <a:lnTo>
                  <a:pt x="232585" y="27390"/>
                </a:lnTo>
                <a:close/>
              </a:path>
              <a:path w="250825" h="31114">
                <a:moveTo>
                  <a:pt x="237492" y="0"/>
                </a:moveTo>
                <a:lnTo>
                  <a:pt x="6593" y="18268"/>
                </a:lnTo>
                <a:lnTo>
                  <a:pt x="4944" y="20092"/>
                </a:lnTo>
                <a:lnTo>
                  <a:pt x="0" y="24653"/>
                </a:lnTo>
                <a:lnTo>
                  <a:pt x="0" y="28327"/>
                </a:lnTo>
                <a:lnTo>
                  <a:pt x="6593" y="28327"/>
                </a:lnTo>
                <a:lnTo>
                  <a:pt x="21490" y="27390"/>
                </a:lnTo>
                <a:lnTo>
                  <a:pt x="232585" y="27390"/>
                </a:lnTo>
                <a:lnTo>
                  <a:pt x="244088" y="21004"/>
                </a:lnTo>
                <a:lnTo>
                  <a:pt x="250685" y="10946"/>
                </a:lnTo>
                <a:lnTo>
                  <a:pt x="237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1018" y="2421211"/>
            <a:ext cx="940435" cy="419734"/>
          </a:xfrm>
          <a:custGeom>
            <a:avLst/>
            <a:gdLst/>
            <a:ahLst/>
            <a:cxnLst/>
            <a:rect l="l" t="t" r="r" b="b"/>
            <a:pathLst>
              <a:path w="940435" h="419735">
                <a:moveTo>
                  <a:pt x="940003" y="0"/>
                </a:moveTo>
                <a:lnTo>
                  <a:pt x="928460" y="913"/>
                </a:lnTo>
                <a:lnTo>
                  <a:pt x="0" y="161767"/>
                </a:lnTo>
                <a:lnTo>
                  <a:pt x="6596" y="164504"/>
                </a:lnTo>
                <a:lnTo>
                  <a:pt x="21437" y="169976"/>
                </a:lnTo>
                <a:lnTo>
                  <a:pt x="36279" y="178224"/>
                </a:lnTo>
                <a:lnTo>
                  <a:pt x="46173" y="185521"/>
                </a:lnTo>
                <a:lnTo>
                  <a:pt x="44524" y="195581"/>
                </a:lnTo>
                <a:lnTo>
                  <a:pt x="32981" y="206551"/>
                </a:lnTo>
                <a:lnTo>
                  <a:pt x="19788" y="216585"/>
                </a:lnTo>
                <a:lnTo>
                  <a:pt x="13192" y="220234"/>
                </a:lnTo>
                <a:lnTo>
                  <a:pt x="26384" y="239452"/>
                </a:lnTo>
                <a:lnTo>
                  <a:pt x="0" y="254072"/>
                </a:lnTo>
                <a:lnTo>
                  <a:pt x="916917" y="418589"/>
                </a:lnTo>
                <a:lnTo>
                  <a:pt x="940003" y="419501"/>
                </a:lnTo>
                <a:lnTo>
                  <a:pt x="931758" y="417677"/>
                </a:lnTo>
                <a:lnTo>
                  <a:pt x="910343" y="411261"/>
                </a:lnTo>
                <a:lnTo>
                  <a:pt x="883959" y="401196"/>
                </a:lnTo>
                <a:lnTo>
                  <a:pt x="859223" y="389340"/>
                </a:lnTo>
                <a:lnTo>
                  <a:pt x="846030" y="374717"/>
                </a:lnTo>
                <a:lnTo>
                  <a:pt x="849328" y="357356"/>
                </a:lnTo>
                <a:lnTo>
                  <a:pt x="879011" y="339965"/>
                </a:lnTo>
                <a:lnTo>
                  <a:pt x="940003" y="321693"/>
                </a:lnTo>
                <a:lnTo>
                  <a:pt x="885607" y="297037"/>
                </a:lnTo>
                <a:lnTo>
                  <a:pt x="844382" y="273265"/>
                </a:lnTo>
                <a:lnTo>
                  <a:pt x="816348" y="250398"/>
                </a:lnTo>
                <a:lnTo>
                  <a:pt x="799857" y="229393"/>
                </a:lnTo>
                <a:lnTo>
                  <a:pt x="791612" y="209288"/>
                </a:lnTo>
                <a:lnTo>
                  <a:pt x="793260" y="190994"/>
                </a:lnTo>
                <a:lnTo>
                  <a:pt x="814698" y="159006"/>
                </a:lnTo>
                <a:lnTo>
                  <a:pt x="852627" y="132528"/>
                </a:lnTo>
                <a:lnTo>
                  <a:pt x="893852" y="113309"/>
                </a:lnTo>
                <a:lnTo>
                  <a:pt x="911993" y="106925"/>
                </a:lnTo>
                <a:lnTo>
                  <a:pt x="926811" y="101451"/>
                </a:lnTo>
                <a:lnTo>
                  <a:pt x="940003" y="97777"/>
                </a:lnTo>
                <a:lnTo>
                  <a:pt x="936704" y="97777"/>
                </a:lnTo>
                <a:lnTo>
                  <a:pt x="928460" y="96865"/>
                </a:lnTo>
                <a:lnTo>
                  <a:pt x="916917" y="95041"/>
                </a:lnTo>
                <a:lnTo>
                  <a:pt x="902098" y="92304"/>
                </a:lnTo>
                <a:lnTo>
                  <a:pt x="883959" y="89568"/>
                </a:lnTo>
                <a:lnTo>
                  <a:pt x="836136" y="75848"/>
                </a:lnTo>
                <a:lnTo>
                  <a:pt x="817996" y="53906"/>
                </a:lnTo>
                <a:lnTo>
                  <a:pt x="824593" y="45697"/>
                </a:lnTo>
                <a:lnTo>
                  <a:pt x="837785" y="35624"/>
                </a:lnTo>
                <a:lnTo>
                  <a:pt x="860871" y="24653"/>
                </a:lnTo>
                <a:lnTo>
                  <a:pt x="893852" y="12795"/>
                </a:lnTo>
                <a:lnTo>
                  <a:pt x="940003" y="0"/>
                </a:lnTo>
                <a:close/>
              </a:path>
            </a:pathLst>
          </a:custGeom>
          <a:solidFill>
            <a:srgbClr val="DDB7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071" y="2667049"/>
            <a:ext cx="937260" cy="174625"/>
          </a:xfrm>
          <a:custGeom>
            <a:avLst/>
            <a:gdLst/>
            <a:ahLst/>
            <a:cxnLst/>
            <a:rect l="l" t="t" r="r" b="b"/>
            <a:pathLst>
              <a:path w="937260" h="174625">
                <a:moveTo>
                  <a:pt x="9894" y="0"/>
                </a:moveTo>
                <a:lnTo>
                  <a:pt x="0" y="16443"/>
                </a:lnTo>
                <a:lnTo>
                  <a:pt x="881357" y="174575"/>
                </a:lnTo>
                <a:lnTo>
                  <a:pt x="936705" y="174575"/>
                </a:lnTo>
                <a:lnTo>
                  <a:pt x="936705" y="169071"/>
                </a:lnTo>
                <a:lnTo>
                  <a:pt x="926810" y="164511"/>
                </a:lnTo>
                <a:lnTo>
                  <a:pt x="9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7789" y="2419350"/>
            <a:ext cx="179722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6177" y="2419350"/>
            <a:ext cx="946785" cy="172085"/>
          </a:xfrm>
          <a:custGeom>
            <a:avLst/>
            <a:gdLst/>
            <a:ahLst/>
            <a:cxnLst/>
            <a:rect l="l" t="t" r="r" b="b"/>
            <a:pathLst>
              <a:path w="946785" h="172085">
                <a:moveTo>
                  <a:pt x="942196" y="0"/>
                </a:moveTo>
                <a:lnTo>
                  <a:pt x="908418" y="0"/>
                </a:lnTo>
                <a:lnTo>
                  <a:pt x="11543" y="155394"/>
                </a:lnTo>
                <a:lnTo>
                  <a:pt x="6872" y="170058"/>
                </a:lnTo>
                <a:lnTo>
                  <a:pt x="18139" y="171838"/>
                </a:lnTo>
                <a:lnTo>
                  <a:pt x="23086" y="156306"/>
                </a:lnTo>
                <a:lnTo>
                  <a:pt x="107791" y="156306"/>
                </a:lnTo>
                <a:lnTo>
                  <a:pt x="946599" y="10984"/>
                </a:lnTo>
                <a:lnTo>
                  <a:pt x="942196" y="0"/>
                </a:lnTo>
                <a:close/>
              </a:path>
              <a:path w="946785" h="172085">
                <a:moveTo>
                  <a:pt x="107791" y="156306"/>
                </a:moveTo>
                <a:lnTo>
                  <a:pt x="23086" y="156306"/>
                </a:lnTo>
                <a:lnTo>
                  <a:pt x="18139" y="171838"/>
                </a:lnTo>
                <a:lnTo>
                  <a:pt x="107791" y="156306"/>
                </a:lnTo>
                <a:close/>
              </a:path>
              <a:path w="946785" h="172085">
                <a:moveTo>
                  <a:pt x="11543" y="155394"/>
                </a:moveTo>
                <a:lnTo>
                  <a:pt x="1648" y="159043"/>
                </a:lnTo>
                <a:lnTo>
                  <a:pt x="0" y="164541"/>
                </a:lnTo>
                <a:lnTo>
                  <a:pt x="6596" y="170014"/>
                </a:lnTo>
                <a:lnTo>
                  <a:pt x="6872" y="170058"/>
                </a:lnTo>
                <a:lnTo>
                  <a:pt x="11543" y="155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528" y="2575656"/>
            <a:ext cx="77505" cy="108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598" y="2708184"/>
            <a:ext cx="521334" cy="45720"/>
          </a:xfrm>
          <a:custGeom>
            <a:avLst/>
            <a:gdLst/>
            <a:ahLst/>
            <a:cxnLst/>
            <a:rect l="l" t="t" r="r" b="b"/>
            <a:pathLst>
              <a:path w="521334" h="45719">
                <a:moveTo>
                  <a:pt x="118777" y="0"/>
                </a:moveTo>
                <a:lnTo>
                  <a:pt x="77551" y="0"/>
                </a:lnTo>
                <a:lnTo>
                  <a:pt x="42943" y="2736"/>
                </a:lnTo>
                <a:lnTo>
                  <a:pt x="16490" y="8208"/>
                </a:lnTo>
                <a:lnTo>
                  <a:pt x="0" y="19184"/>
                </a:lnTo>
                <a:lnTo>
                  <a:pt x="6596" y="32895"/>
                </a:lnTo>
                <a:lnTo>
                  <a:pt x="31400" y="45695"/>
                </a:lnTo>
                <a:lnTo>
                  <a:pt x="44593" y="36544"/>
                </a:lnTo>
                <a:lnTo>
                  <a:pt x="26384" y="25599"/>
                </a:lnTo>
                <a:lnTo>
                  <a:pt x="23086" y="21007"/>
                </a:lnTo>
                <a:lnTo>
                  <a:pt x="26384" y="19184"/>
                </a:lnTo>
                <a:lnTo>
                  <a:pt x="46242" y="15535"/>
                </a:lnTo>
                <a:lnTo>
                  <a:pt x="77551" y="12799"/>
                </a:lnTo>
                <a:lnTo>
                  <a:pt x="374402" y="12799"/>
                </a:lnTo>
                <a:lnTo>
                  <a:pt x="270466" y="5472"/>
                </a:lnTo>
                <a:lnTo>
                  <a:pt x="217720" y="2736"/>
                </a:lnTo>
                <a:lnTo>
                  <a:pt x="166599" y="911"/>
                </a:lnTo>
                <a:lnTo>
                  <a:pt x="118777" y="0"/>
                </a:lnTo>
                <a:close/>
              </a:path>
              <a:path w="521334" h="45719">
                <a:moveTo>
                  <a:pt x="374402" y="12799"/>
                </a:moveTo>
                <a:lnTo>
                  <a:pt x="118777" y="12799"/>
                </a:lnTo>
                <a:lnTo>
                  <a:pt x="166599" y="13710"/>
                </a:lnTo>
                <a:lnTo>
                  <a:pt x="217720" y="15535"/>
                </a:lnTo>
                <a:lnTo>
                  <a:pt x="270466" y="18272"/>
                </a:lnTo>
                <a:lnTo>
                  <a:pt x="460153" y="31983"/>
                </a:lnTo>
                <a:lnTo>
                  <a:pt x="511273" y="36544"/>
                </a:lnTo>
                <a:lnTo>
                  <a:pt x="517869" y="37456"/>
                </a:lnTo>
                <a:lnTo>
                  <a:pt x="521167" y="24687"/>
                </a:lnTo>
                <a:lnTo>
                  <a:pt x="514571" y="23743"/>
                </a:lnTo>
                <a:lnTo>
                  <a:pt x="463451" y="19184"/>
                </a:lnTo>
                <a:lnTo>
                  <a:pt x="420576" y="16447"/>
                </a:lnTo>
                <a:lnTo>
                  <a:pt x="374402" y="12799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899" y="2751145"/>
            <a:ext cx="287020" cy="37465"/>
          </a:xfrm>
          <a:custGeom>
            <a:avLst/>
            <a:gdLst/>
            <a:ahLst/>
            <a:cxnLst/>
            <a:rect l="l" t="t" r="r" b="b"/>
            <a:pathLst>
              <a:path w="287019" h="37464">
                <a:moveTo>
                  <a:pt x="197214" y="12800"/>
                </a:moveTo>
                <a:lnTo>
                  <a:pt x="49471" y="12800"/>
                </a:lnTo>
                <a:lnTo>
                  <a:pt x="72558" y="13710"/>
                </a:lnTo>
                <a:lnTo>
                  <a:pt x="123655" y="17359"/>
                </a:lnTo>
                <a:lnTo>
                  <a:pt x="151689" y="20096"/>
                </a:lnTo>
                <a:lnTo>
                  <a:pt x="207802" y="27423"/>
                </a:lnTo>
                <a:lnTo>
                  <a:pt x="232538" y="30159"/>
                </a:lnTo>
                <a:lnTo>
                  <a:pt x="252327" y="32895"/>
                </a:lnTo>
                <a:lnTo>
                  <a:pt x="268817" y="35631"/>
                </a:lnTo>
                <a:lnTo>
                  <a:pt x="280360" y="36544"/>
                </a:lnTo>
                <a:lnTo>
                  <a:pt x="283658" y="37456"/>
                </a:lnTo>
                <a:lnTo>
                  <a:pt x="286957" y="24655"/>
                </a:lnTo>
                <a:lnTo>
                  <a:pt x="283658" y="23743"/>
                </a:lnTo>
                <a:lnTo>
                  <a:pt x="272115" y="22832"/>
                </a:lnTo>
                <a:lnTo>
                  <a:pt x="255626" y="20096"/>
                </a:lnTo>
                <a:lnTo>
                  <a:pt x="235836" y="17359"/>
                </a:lnTo>
                <a:lnTo>
                  <a:pt x="211101" y="14622"/>
                </a:lnTo>
                <a:lnTo>
                  <a:pt x="197214" y="12800"/>
                </a:lnTo>
                <a:close/>
              </a:path>
              <a:path w="287019" h="37464">
                <a:moveTo>
                  <a:pt x="49471" y="0"/>
                </a:moveTo>
                <a:lnTo>
                  <a:pt x="31331" y="0"/>
                </a:lnTo>
                <a:lnTo>
                  <a:pt x="14841" y="2735"/>
                </a:lnTo>
                <a:lnTo>
                  <a:pt x="0" y="9119"/>
                </a:lnTo>
                <a:lnTo>
                  <a:pt x="3298" y="19183"/>
                </a:lnTo>
                <a:lnTo>
                  <a:pt x="14841" y="27423"/>
                </a:lnTo>
                <a:lnTo>
                  <a:pt x="31331" y="18271"/>
                </a:lnTo>
                <a:lnTo>
                  <a:pt x="23086" y="13710"/>
                </a:lnTo>
                <a:lnTo>
                  <a:pt x="21437" y="13710"/>
                </a:lnTo>
                <a:lnTo>
                  <a:pt x="23086" y="12800"/>
                </a:lnTo>
                <a:lnTo>
                  <a:pt x="197214" y="12800"/>
                </a:lnTo>
                <a:lnTo>
                  <a:pt x="154987" y="7294"/>
                </a:lnTo>
                <a:lnTo>
                  <a:pt x="126953" y="4560"/>
                </a:lnTo>
                <a:lnTo>
                  <a:pt x="97271" y="2735"/>
                </a:lnTo>
                <a:lnTo>
                  <a:pt x="72558" y="911"/>
                </a:lnTo>
                <a:lnTo>
                  <a:pt x="49471" y="0"/>
                </a:lnTo>
                <a:close/>
              </a:path>
              <a:path w="287019" h="37464">
                <a:moveTo>
                  <a:pt x="23086" y="12800"/>
                </a:moveTo>
                <a:lnTo>
                  <a:pt x="21437" y="13710"/>
                </a:lnTo>
                <a:lnTo>
                  <a:pt x="23086" y="13559"/>
                </a:lnTo>
                <a:lnTo>
                  <a:pt x="23086" y="12800"/>
                </a:lnTo>
                <a:close/>
              </a:path>
              <a:path w="287019" h="37464">
                <a:moveTo>
                  <a:pt x="23086" y="13559"/>
                </a:moveTo>
                <a:lnTo>
                  <a:pt x="21437" y="13710"/>
                </a:lnTo>
                <a:lnTo>
                  <a:pt x="23086" y="13710"/>
                </a:lnTo>
                <a:lnTo>
                  <a:pt x="23086" y="13559"/>
                </a:lnTo>
                <a:close/>
              </a:path>
              <a:path w="287019" h="37464">
                <a:moveTo>
                  <a:pt x="31331" y="12800"/>
                </a:moveTo>
                <a:lnTo>
                  <a:pt x="23086" y="12800"/>
                </a:lnTo>
                <a:lnTo>
                  <a:pt x="23086" y="13559"/>
                </a:lnTo>
                <a:lnTo>
                  <a:pt x="31331" y="1280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41" y="2647868"/>
            <a:ext cx="656590" cy="52705"/>
          </a:xfrm>
          <a:custGeom>
            <a:avLst/>
            <a:gdLst/>
            <a:ahLst/>
            <a:cxnLst/>
            <a:rect l="l" t="t" r="r" b="b"/>
            <a:pathLst>
              <a:path w="656590" h="52705">
                <a:moveTo>
                  <a:pt x="375983" y="0"/>
                </a:moveTo>
                <a:lnTo>
                  <a:pt x="313342" y="0"/>
                </a:lnTo>
                <a:lnTo>
                  <a:pt x="250609" y="911"/>
                </a:lnTo>
                <a:lnTo>
                  <a:pt x="191266" y="2736"/>
                </a:lnTo>
                <a:lnTo>
                  <a:pt x="136848" y="5473"/>
                </a:lnTo>
                <a:lnTo>
                  <a:pt x="89025" y="9121"/>
                </a:lnTo>
                <a:lnTo>
                  <a:pt x="49471" y="15532"/>
                </a:lnTo>
                <a:lnTo>
                  <a:pt x="0" y="37448"/>
                </a:lnTo>
                <a:lnTo>
                  <a:pt x="4947" y="52081"/>
                </a:lnTo>
                <a:lnTo>
                  <a:pt x="24735" y="46608"/>
                </a:lnTo>
                <a:lnTo>
                  <a:pt x="23086" y="39311"/>
                </a:lnTo>
                <a:lnTo>
                  <a:pt x="31331" y="34712"/>
                </a:lnTo>
                <a:lnTo>
                  <a:pt x="92323" y="21917"/>
                </a:lnTo>
                <a:lnTo>
                  <a:pt x="136848" y="18268"/>
                </a:lnTo>
                <a:lnTo>
                  <a:pt x="191266" y="15532"/>
                </a:lnTo>
                <a:lnTo>
                  <a:pt x="250609" y="13708"/>
                </a:lnTo>
                <a:lnTo>
                  <a:pt x="313342" y="12795"/>
                </a:lnTo>
                <a:lnTo>
                  <a:pt x="656343" y="12795"/>
                </a:lnTo>
                <a:lnTo>
                  <a:pt x="656343" y="6385"/>
                </a:lnTo>
                <a:lnTo>
                  <a:pt x="648098" y="6385"/>
                </a:lnTo>
                <a:lnTo>
                  <a:pt x="626661" y="5473"/>
                </a:lnTo>
                <a:lnTo>
                  <a:pt x="592053" y="4560"/>
                </a:lnTo>
                <a:lnTo>
                  <a:pt x="547461" y="2736"/>
                </a:lnTo>
                <a:lnTo>
                  <a:pt x="375983" y="0"/>
                </a:lnTo>
                <a:close/>
              </a:path>
              <a:path w="656590" h="52705">
                <a:moveTo>
                  <a:pt x="656343" y="12795"/>
                </a:moveTo>
                <a:lnTo>
                  <a:pt x="375983" y="12795"/>
                </a:lnTo>
                <a:lnTo>
                  <a:pt x="547461" y="15532"/>
                </a:lnTo>
                <a:lnTo>
                  <a:pt x="592053" y="17355"/>
                </a:lnTo>
                <a:lnTo>
                  <a:pt x="626661" y="18268"/>
                </a:lnTo>
                <a:lnTo>
                  <a:pt x="648098" y="19180"/>
                </a:lnTo>
                <a:lnTo>
                  <a:pt x="656343" y="19180"/>
                </a:lnTo>
                <a:lnTo>
                  <a:pt x="656343" y="12795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052" y="2576569"/>
            <a:ext cx="770255" cy="78105"/>
          </a:xfrm>
          <a:custGeom>
            <a:avLst/>
            <a:gdLst/>
            <a:ahLst/>
            <a:cxnLst/>
            <a:rect l="l" t="t" r="r" b="b"/>
            <a:pathLst>
              <a:path w="770255" h="78105">
                <a:moveTo>
                  <a:pt x="770174" y="0"/>
                </a:moveTo>
                <a:lnTo>
                  <a:pt x="695990" y="0"/>
                </a:lnTo>
                <a:lnTo>
                  <a:pt x="514549" y="2735"/>
                </a:lnTo>
                <a:lnTo>
                  <a:pt x="369386" y="8234"/>
                </a:lnTo>
                <a:lnTo>
                  <a:pt x="225942" y="15530"/>
                </a:lnTo>
                <a:lnTo>
                  <a:pt x="159980" y="21042"/>
                </a:lnTo>
                <a:lnTo>
                  <a:pt x="103935" y="28340"/>
                </a:lnTo>
                <a:lnTo>
                  <a:pt x="56067" y="36574"/>
                </a:lnTo>
                <a:lnTo>
                  <a:pt x="0" y="60316"/>
                </a:lnTo>
                <a:lnTo>
                  <a:pt x="0" y="77684"/>
                </a:lnTo>
                <a:lnTo>
                  <a:pt x="19788" y="72210"/>
                </a:lnTo>
                <a:lnTo>
                  <a:pt x="19788" y="63963"/>
                </a:lnTo>
                <a:lnTo>
                  <a:pt x="32981" y="57579"/>
                </a:lnTo>
                <a:lnTo>
                  <a:pt x="107233" y="41135"/>
                </a:lnTo>
                <a:lnTo>
                  <a:pt x="163278" y="33812"/>
                </a:lnTo>
                <a:lnTo>
                  <a:pt x="225942" y="28340"/>
                </a:lnTo>
                <a:lnTo>
                  <a:pt x="369386" y="21042"/>
                </a:lnTo>
                <a:lnTo>
                  <a:pt x="514549" y="15530"/>
                </a:lnTo>
                <a:lnTo>
                  <a:pt x="695990" y="12795"/>
                </a:lnTo>
                <a:lnTo>
                  <a:pt x="770174" y="12795"/>
                </a:lnTo>
                <a:lnTo>
                  <a:pt x="770174" y="0"/>
                </a:lnTo>
                <a:close/>
              </a:path>
            </a:pathLst>
          </a:custGeom>
          <a:solidFill>
            <a:srgbClr val="A53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851" y="252218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442" y="0"/>
                </a:lnTo>
              </a:path>
            </a:pathLst>
          </a:custGeom>
          <a:ln w="32014">
            <a:solidFill>
              <a:srgbClr val="A53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20540" y="2442038"/>
            <a:ext cx="1577975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重庆大</a:t>
            </a:r>
            <a:r>
              <a:rPr dirty="0" sz="1850" spc="-60" b="1" i="1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dirty="0" sz="1850" spc="350" b="1" i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850" spc="-50" b="1" i="1">
                <a:solidFill>
                  <a:srgbClr val="0000FF"/>
                </a:solidFill>
                <a:latin typeface="宋体"/>
                <a:cs typeface="宋体"/>
              </a:rPr>
              <a:t>葛亮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762"/>
            <a:ext cx="15621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114550" y="1495213"/>
            <a:ext cx="4869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98320" algn="l"/>
              </a:tabLst>
            </a:pPr>
            <a:r>
              <a:rPr dirty="0" spc="90"/>
              <a:t>第</a:t>
            </a:r>
            <a:r>
              <a:rPr dirty="0" spc="40"/>
              <a:t>8</a:t>
            </a:r>
            <a:r>
              <a:rPr dirty="0" spc="80"/>
              <a:t>章	</a:t>
            </a:r>
            <a:r>
              <a:rPr dirty="0" spc="90"/>
              <a:t>中间代码生成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64553" y="3618174"/>
            <a:ext cx="4350385" cy="1724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114425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知识点：三地址代码</a:t>
            </a:r>
            <a:endParaRPr sz="2750">
              <a:latin typeface="黑体"/>
              <a:cs typeface="黑体"/>
            </a:endParaRPr>
          </a:p>
          <a:p>
            <a:pPr algn="r" marR="1076325">
              <a:lnSpc>
                <a:spcPct val="100000"/>
              </a:lnSpc>
              <a:spcBef>
                <a:spcPts val="85"/>
              </a:spcBef>
            </a:pPr>
            <a:r>
              <a:rPr dirty="0" sz="2750" spc="45" b="1">
                <a:latin typeface="黑体"/>
                <a:cs typeface="黑体"/>
              </a:rPr>
              <a:t>语句的翻译</a:t>
            </a:r>
            <a:endParaRPr sz="2750">
              <a:latin typeface="黑体"/>
              <a:cs typeface="黑体"/>
            </a:endParaRPr>
          </a:p>
          <a:p>
            <a:pPr marL="1478915" marR="5080">
              <a:lnSpc>
                <a:spcPts val="3379"/>
              </a:lnSpc>
              <a:spcBef>
                <a:spcPts val="55"/>
              </a:spcBef>
            </a:pPr>
            <a:r>
              <a:rPr dirty="0" sz="2750" spc="45" b="1">
                <a:latin typeface="黑体"/>
                <a:cs typeface="黑体"/>
              </a:rPr>
              <a:t>布尔表达式的翻译 </a:t>
            </a:r>
            <a:r>
              <a:rPr dirty="0" sz="2750" spc="45" b="1">
                <a:latin typeface="黑体"/>
                <a:cs typeface="黑体"/>
              </a:rPr>
              <a:t>回填技术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1035"/>
            <a:ext cx="79794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solidFill>
                  <a:srgbClr val="FF0000"/>
                </a:solidFill>
              </a:rPr>
              <a:t>赋值语</a:t>
            </a:r>
            <a:r>
              <a:rPr dirty="0" sz="3500" spc="85">
                <a:solidFill>
                  <a:srgbClr val="FF0000"/>
                </a:solidFill>
              </a:rPr>
              <a:t>句</a:t>
            </a:r>
            <a:r>
              <a:rPr dirty="0" sz="3500" spc="-865">
                <a:solidFill>
                  <a:srgbClr val="FF0000"/>
                </a:solidFill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x:=(-y)*z+(-y)*z</a:t>
            </a:r>
            <a:r>
              <a:rPr dirty="0" sz="3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500" spc="95">
                <a:solidFill>
                  <a:srgbClr val="FF0000"/>
                </a:solidFill>
              </a:rPr>
              <a:t>的三地址代码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2686919"/>
            <a:ext cx="3277235" cy="360299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对应语法树的代码</a:t>
            </a:r>
            <a:endParaRPr baseline="1010" sz="4125">
              <a:latin typeface="黑体"/>
              <a:cs typeface="黑体"/>
            </a:endParaRPr>
          </a:p>
          <a:p>
            <a:pPr marL="571500">
              <a:lnSpc>
                <a:spcPct val="100000"/>
              </a:lnSpc>
              <a:spcBef>
                <a:spcPts val="660"/>
              </a:spcBef>
            </a:pP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:=-y</a:t>
            </a:r>
            <a:endParaRPr sz="2800">
              <a:latin typeface="Times New Roman"/>
              <a:cs typeface="Times New Roman"/>
            </a:endParaRPr>
          </a:p>
          <a:p>
            <a:pPr marL="571500" marR="1456055">
              <a:lnSpc>
                <a:spcPct val="119800"/>
              </a:lnSpc>
              <a:spcBef>
                <a:spcPts val="75"/>
              </a:spcBef>
            </a:pP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:=t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*z  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Times New Roman"/>
                <a:cs typeface="Times New Roman"/>
              </a:rPr>
              <a:t>:=-y  </a:t>
            </a: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4</a:t>
            </a:r>
            <a:r>
              <a:rPr dirty="0" sz="2800" spc="-5" b="1">
                <a:latin typeface="Times New Roman"/>
                <a:cs typeface="Times New Roman"/>
              </a:rPr>
              <a:t>:=t</a:t>
            </a:r>
            <a:r>
              <a:rPr dirty="0" baseline="-17543" sz="2850" spc="-7" b="1">
                <a:latin typeface="Times New Roman"/>
                <a:cs typeface="Times New Roman"/>
              </a:rPr>
              <a:t>3</a:t>
            </a:r>
            <a:r>
              <a:rPr dirty="0" sz="2800" spc="-5" b="1">
                <a:latin typeface="Times New Roman"/>
                <a:cs typeface="Times New Roman"/>
              </a:rPr>
              <a:t>*z  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spc="-22" b="1">
                <a:latin typeface="Times New Roman"/>
                <a:cs typeface="Times New Roman"/>
              </a:rPr>
              <a:t>5</a:t>
            </a:r>
            <a:r>
              <a:rPr dirty="0" sz="2800" spc="5" b="1">
                <a:latin typeface="Times New Roman"/>
                <a:cs typeface="Times New Roman"/>
              </a:rPr>
              <a:t>:=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spc="-22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4  </a:t>
            </a:r>
            <a:r>
              <a:rPr dirty="0" sz="2800" b="1">
                <a:latin typeface="Times New Roman"/>
                <a:cs typeface="Times New Roman"/>
              </a:rPr>
              <a:t>x:=t</a:t>
            </a:r>
            <a:r>
              <a:rPr dirty="0" baseline="-17543" sz="2850" b="1">
                <a:latin typeface="Times New Roman"/>
                <a:cs typeface="Times New Roman"/>
              </a:rPr>
              <a:t>5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340" y="2755900"/>
            <a:ext cx="2772410" cy="2580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45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对应</a:t>
            </a:r>
            <a:r>
              <a:rPr dirty="0" sz="2800" b="1">
                <a:latin typeface="Times New Roman"/>
                <a:cs typeface="Times New Roman"/>
              </a:rPr>
              <a:t>dag</a:t>
            </a:r>
            <a:r>
              <a:rPr dirty="0" baseline="1010" sz="4125" spc="67" b="1">
                <a:latin typeface="黑体"/>
                <a:cs typeface="黑体"/>
              </a:rPr>
              <a:t>的代码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:=-y</a:t>
            </a:r>
            <a:endParaRPr sz="2800">
              <a:latin typeface="Times New Roman"/>
              <a:cs typeface="Times New Roman"/>
            </a:endParaRPr>
          </a:p>
          <a:p>
            <a:pPr marL="495300" marR="1027430">
              <a:lnSpc>
                <a:spcPct val="118900"/>
              </a:lnSpc>
              <a:spcBef>
                <a:spcPts val="110"/>
              </a:spcBef>
            </a:pPr>
            <a:r>
              <a:rPr dirty="0" sz="2800" spc="-5" b="1">
                <a:latin typeface="Times New Roman"/>
                <a:cs typeface="Times New Roman"/>
              </a:rPr>
              <a:t>t</a:t>
            </a:r>
            <a:r>
              <a:rPr dirty="0" baseline="-17543" sz="2850" spc="-7" b="1">
                <a:latin typeface="Times New Roman"/>
                <a:cs typeface="Times New Roman"/>
              </a:rPr>
              <a:t>2</a:t>
            </a:r>
            <a:r>
              <a:rPr dirty="0" sz="2800" spc="-5" b="1">
                <a:latin typeface="Times New Roman"/>
                <a:cs typeface="Times New Roman"/>
              </a:rPr>
              <a:t>:=t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*z  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spc="-22" b="1">
                <a:latin typeface="Times New Roman"/>
                <a:cs typeface="Times New Roman"/>
              </a:rPr>
              <a:t>5</a:t>
            </a:r>
            <a:r>
              <a:rPr dirty="0" sz="2800" spc="5" b="1">
                <a:latin typeface="Times New Roman"/>
                <a:cs typeface="Times New Roman"/>
              </a:rPr>
              <a:t>:=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spc="-22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2  </a:t>
            </a:r>
            <a:r>
              <a:rPr dirty="0" sz="2800" b="1">
                <a:latin typeface="Times New Roman"/>
                <a:cs typeface="Times New Roman"/>
              </a:rPr>
              <a:t>a:=t</a:t>
            </a:r>
            <a:r>
              <a:rPr dirty="0" baseline="-17543" sz="2850" b="1">
                <a:latin typeface="Times New Roman"/>
                <a:cs typeface="Times New Roman"/>
              </a:rPr>
              <a:t>5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6950" y="1981200"/>
            <a:ext cx="3673475" cy="0"/>
          </a:xfrm>
          <a:custGeom>
            <a:avLst/>
            <a:gdLst/>
            <a:ahLst/>
            <a:cxnLst/>
            <a:rect l="l" t="t" r="r" b="b"/>
            <a:pathLst>
              <a:path w="3673475" h="0">
                <a:moveTo>
                  <a:pt x="0" y="0"/>
                </a:moveTo>
                <a:lnTo>
                  <a:pt x="3673475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6835" y="86291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19845" y="84990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6825" y="1219200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525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1989" y="1219200"/>
            <a:ext cx="1196975" cy="0"/>
          </a:xfrm>
          <a:custGeom>
            <a:avLst/>
            <a:gdLst/>
            <a:ahLst/>
            <a:cxnLst/>
            <a:rect l="l" t="t" r="r" b="b"/>
            <a:pathLst>
              <a:path w="1196975" h="0">
                <a:moveTo>
                  <a:pt x="0" y="0"/>
                </a:moveTo>
                <a:lnTo>
                  <a:pt x="1196975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5429" y="1600200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 h="0">
                <a:moveTo>
                  <a:pt x="0" y="0"/>
                </a:moveTo>
                <a:lnTo>
                  <a:pt x="280670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59872" y="809454"/>
            <a:ext cx="1845310" cy="150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04165">
              <a:lnSpc>
                <a:spcPts val="2815"/>
              </a:lnSpc>
              <a:spcBef>
                <a:spcPts val="100"/>
              </a:spcBef>
              <a:tabLst>
                <a:tab pos="1410335" algn="l"/>
              </a:tabLst>
            </a:pPr>
            <a:r>
              <a:rPr dirty="0" sz="2350" spc="225">
                <a:latin typeface="Segoe UI Symbol"/>
                <a:cs typeface="Segoe UI Symbol"/>
              </a:rPr>
              <a:t>❩</a:t>
            </a:r>
            <a:r>
              <a:rPr dirty="0" sz="2350" spc="225">
                <a:latin typeface="Segoe UI Symbol"/>
                <a:cs typeface="Segoe UI Symbol"/>
              </a:rPr>
              <a:t>	</a:t>
            </a:r>
            <a:r>
              <a:rPr dirty="0" baseline="2364" sz="3525" spc="37">
                <a:latin typeface="Segoe UI Symbol"/>
                <a:cs typeface="Segoe UI Symbol"/>
              </a:rPr>
              <a:t>❫</a:t>
            </a:r>
            <a:endParaRPr baseline="2364" sz="3525">
              <a:latin typeface="Segoe UI Symbol"/>
              <a:cs typeface="Segoe UI Symbol"/>
            </a:endParaRPr>
          </a:p>
          <a:p>
            <a:pPr algn="ctr" marL="281305">
              <a:lnSpc>
                <a:spcPts val="2815"/>
              </a:lnSpc>
              <a:tabLst>
                <a:tab pos="1734820" algn="l"/>
              </a:tabLst>
            </a:pPr>
            <a:r>
              <a:rPr dirty="0" sz="2350" spc="25">
                <a:latin typeface="Segoe UI Symbol"/>
                <a:cs typeface="Segoe UI Symbol"/>
              </a:rPr>
              <a:t>❪</a:t>
            </a:r>
            <a:r>
              <a:rPr dirty="0" sz="2350" spc="25">
                <a:latin typeface="Segoe UI Symbol"/>
                <a:cs typeface="Segoe UI Symbol"/>
              </a:rPr>
              <a:t>	</a:t>
            </a:r>
            <a:r>
              <a:rPr dirty="0" sz="2350" spc="-60">
                <a:latin typeface="Segoe UI Symbol"/>
                <a:cs typeface="Segoe UI Symbol"/>
              </a:rPr>
              <a:t>❬</a:t>
            </a:r>
            <a:endParaRPr sz="2350">
              <a:latin typeface="Segoe UI Symbol"/>
              <a:cs typeface="Segoe UI Symbol"/>
            </a:endParaRPr>
          </a:p>
          <a:p>
            <a:pPr algn="ctr" marL="249554">
              <a:lnSpc>
                <a:spcPct val="100000"/>
              </a:lnSpc>
              <a:spcBef>
                <a:spcPts val="180"/>
              </a:spcBef>
            </a:pPr>
            <a:r>
              <a:rPr dirty="0" sz="2350" spc="-60">
                <a:latin typeface="Segoe UI Symbol"/>
                <a:cs typeface="Segoe UI Symbol"/>
              </a:rPr>
              <a:t>❭</a:t>
            </a:r>
            <a:endParaRPr sz="2350">
              <a:latin typeface="Segoe UI Symbol"/>
              <a:cs typeface="Segoe UI Symbol"/>
            </a:endParaRPr>
          </a:p>
          <a:p>
            <a:pPr algn="ctr" marR="86995">
              <a:lnSpc>
                <a:spcPct val="100000"/>
              </a:lnSpc>
              <a:spcBef>
                <a:spcPts val="180"/>
              </a:spcBef>
            </a:pPr>
            <a:r>
              <a:rPr dirty="0" sz="2350" spc="15">
                <a:latin typeface="Segoe UI Symbol"/>
                <a:cs typeface="Segoe UI Symbol"/>
              </a:rPr>
              <a:t>❮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1890" y="6507028"/>
            <a:ext cx="278765" cy="30162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570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10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三地址语句的实现</a:t>
            </a:r>
            <a:r>
              <a:rPr dirty="0" sz="4000">
                <a:latin typeface="Times New Roman"/>
                <a:cs typeface="Times New Roman"/>
              </a:rPr>
              <a:t>——</a:t>
            </a:r>
            <a:r>
              <a:rPr dirty="0" sz="3900" spc="90"/>
              <a:t>四元式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25512"/>
            <a:ext cx="144018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四元式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459484"/>
            <a:ext cx="5632450" cy="17780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dirty="0" baseline="1182" sz="3525" spc="15" b="1">
                <a:latin typeface="黑体"/>
                <a:cs typeface="黑体"/>
              </a:rPr>
              <a:t>（</a:t>
            </a:r>
            <a:r>
              <a:rPr dirty="0" sz="2400" spc="10" b="1">
                <a:latin typeface="Times New Roman"/>
                <a:cs typeface="Times New Roman"/>
              </a:rPr>
              <a:t>op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arg</a:t>
            </a:r>
            <a:r>
              <a:rPr dirty="0" baseline="-17361" sz="2400" spc="15" b="1">
                <a:latin typeface="Times New Roman"/>
                <a:cs typeface="Times New Roman"/>
              </a:rPr>
              <a:t>1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arg</a:t>
            </a:r>
            <a:r>
              <a:rPr dirty="0" baseline="-17361" sz="2400" spc="15" b="1">
                <a:latin typeface="Times New Roman"/>
                <a:cs typeface="Times New Roman"/>
              </a:rPr>
              <a:t>2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result</a:t>
            </a:r>
            <a:r>
              <a:rPr dirty="0" baseline="1182" sz="3525" spc="15" b="1">
                <a:latin typeface="黑体"/>
                <a:cs typeface="黑体"/>
              </a:rPr>
              <a:t>）</a:t>
            </a:r>
            <a:r>
              <a:rPr dirty="0" baseline="1182" sz="3525" spc="-885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sz="2400" b="1">
                <a:latin typeface="Times New Roman"/>
                <a:cs typeface="Times New Roman"/>
              </a:rPr>
              <a:t>x:=y+z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  <a:tabLst>
                <a:tab pos="2404745" algn="l"/>
              </a:tabLst>
            </a:pPr>
            <a:r>
              <a:rPr dirty="0" baseline="1182" sz="3525" spc="22" b="1">
                <a:latin typeface="黑体"/>
                <a:cs typeface="黑体"/>
              </a:rPr>
              <a:t>（</a:t>
            </a:r>
            <a:r>
              <a:rPr dirty="0" sz="2400" spc="15" b="1">
                <a:latin typeface="Times New Roman"/>
                <a:cs typeface="Times New Roman"/>
              </a:rPr>
              <a:t>op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arg</a:t>
            </a:r>
            <a:r>
              <a:rPr dirty="0" baseline="-17361" sz="2400" spc="22" b="1">
                <a:latin typeface="Times New Roman"/>
                <a:cs typeface="Times New Roman"/>
              </a:rPr>
              <a:t>1</a:t>
            </a:r>
            <a:r>
              <a:rPr dirty="0" baseline="1182" sz="3525" spc="22" b="1">
                <a:latin typeface="黑体"/>
                <a:cs typeface="黑体"/>
              </a:rPr>
              <a:t>，	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Times New Roman"/>
                <a:cs typeface="Times New Roman"/>
              </a:rPr>
              <a:t>result</a:t>
            </a:r>
            <a:r>
              <a:rPr dirty="0" baseline="1182" sz="3525" spc="7" b="1">
                <a:latin typeface="黑体"/>
                <a:cs typeface="黑体"/>
              </a:rPr>
              <a:t>）</a:t>
            </a:r>
            <a:r>
              <a:rPr dirty="0" baseline="1182" sz="3525" spc="-877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x:=-y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  <a:tabLst>
                <a:tab pos="3176270" algn="l"/>
                <a:tab pos="3863340" algn="l"/>
              </a:tabLst>
            </a:pPr>
            <a:r>
              <a:rPr dirty="0" baseline="1182" sz="3525" spc="15" b="1">
                <a:latin typeface="黑体"/>
                <a:cs typeface="黑体"/>
              </a:rPr>
              <a:t>（</a:t>
            </a:r>
            <a:r>
              <a:rPr dirty="0" sz="2400" spc="10" b="1">
                <a:latin typeface="Times New Roman"/>
                <a:cs typeface="Times New Roman"/>
              </a:rPr>
              <a:t>param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Times New Roman"/>
                <a:cs typeface="Times New Roman"/>
              </a:rPr>
              <a:t>arg</a:t>
            </a:r>
            <a:r>
              <a:rPr dirty="0" baseline="-17361" sz="2400" spc="15" b="1">
                <a:latin typeface="Times New Roman"/>
                <a:cs typeface="Times New Roman"/>
              </a:rPr>
              <a:t>1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baseline="1182" sz="3525" spc="44" b="1">
                <a:latin typeface="黑体"/>
                <a:cs typeface="黑体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，	）	</a:t>
            </a:r>
            <a:r>
              <a:rPr dirty="0" baseline="1182" sz="3525" spc="75" b="1">
                <a:latin typeface="黑体"/>
                <a:cs typeface="黑体"/>
              </a:rPr>
              <a:t>如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param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00"/>
              </a:spcBef>
              <a:tabLst>
                <a:tab pos="1564640" algn="l"/>
                <a:tab pos="2176145" algn="l"/>
              </a:tabLst>
            </a:pPr>
            <a:r>
              <a:rPr dirty="0" baseline="1182" sz="3525" spc="22" b="1">
                <a:latin typeface="黑体"/>
                <a:cs typeface="黑体"/>
              </a:rPr>
              <a:t>（</a:t>
            </a:r>
            <a:r>
              <a:rPr dirty="0" sz="2400" spc="15" b="1">
                <a:latin typeface="Times New Roman"/>
                <a:cs typeface="Times New Roman"/>
              </a:rPr>
              <a:t>goto</a:t>
            </a:r>
            <a:r>
              <a:rPr dirty="0" baseline="1182" sz="3525" spc="22" b="1">
                <a:latin typeface="黑体"/>
                <a:cs typeface="黑体"/>
              </a:rPr>
              <a:t>，	</a:t>
            </a:r>
            <a:r>
              <a:rPr dirty="0" baseline="1182" sz="3525" spc="60" b="1">
                <a:latin typeface="黑体"/>
                <a:cs typeface="黑体"/>
              </a:rPr>
              <a:t>，	</a:t>
            </a:r>
            <a:r>
              <a:rPr dirty="0" baseline="1182" sz="3525" spc="75" b="1">
                <a:latin typeface="黑体"/>
                <a:cs typeface="黑体"/>
              </a:rPr>
              <a:t>，语句标号）如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sz="2400" spc="10" b="1">
                <a:latin typeface="Times New Roman"/>
                <a:cs typeface="Times New Roman"/>
              </a:rPr>
              <a:t>goto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3190" y="1459484"/>
            <a:ext cx="2298700" cy="17780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25"/>
              </a:spcBef>
              <a:tabLst>
                <a:tab pos="690245" algn="l"/>
                <a:tab pos="1071245" algn="l"/>
                <a:tab pos="14344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('+',	</a:t>
            </a:r>
            <a:r>
              <a:rPr dirty="0" sz="2400" b="1">
                <a:latin typeface="Times New Roman"/>
                <a:cs typeface="Times New Roman"/>
              </a:rPr>
              <a:t>y,	</a:t>
            </a:r>
            <a:r>
              <a:rPr dirty="0" sz="2400" spc="-5" b="1">
                <a:latin typeface="Times New Roman"/>
                <a:cs typeface="Times New Roman"/>
              </a:rPr>
              <a:t>z,	</a:t>
            </a:r>
            <a:r>
              <a:rPr dirty="0" sz="2400" b="1">
                <a:latin typeface="Times New Roman"/>
                <a:cs typeface="Times New Roman"/>
              </a:rPr>
              <a:t>x)</a:t>
            </a:r>
            <a:endParaRPr sz="2400">
              <a:latin typeface="Times New Roman"/>
              <a:cs typeface="Times New Roman"/>
            </a:endParaRPr>
          </a:p>
          <a:p>
            <a:pPr marL="12700" marR="5080" indent="20320">
              <a:lnSpc>
                <a:spcPts val="3500"/>
              </a:lnSpc>
              <a:spcBef>
                <a:spcPts val="130"/>
              </a:spcBef>
              <a:tabLst>
                <a:tab pos="1497965" algn="l"/>
                <a:tab pos="1878964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('uminus',	</a:t>
            </a:r>
            <a:r>
              <a:rPr dirty="0" sz="2400" b="1">
                <a:latin typeface="Times New Roman"/>
                <a:cs typeface="Times New Roman"/>
              </a:rPr>
              <a:t>y,	,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x)  </a:t>
            </a:r>
            <a:r>
              <a:rPr dirty="0" sz="2400" spc="-5" b="1">
                <a:latin typeface="Times New Roman"/>
                <a:cs typeface="Times New Roman"/>
              </a:rPr>
              <a:t>(param,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x)</a:t>
            </a:r>
            <a:endParaRPr sz="2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384"/>
              </a:spcBef>
              <a:tabLst>
                <a:tab pos="1026794" algn="l"/>
                <a:tab pos="1331595" algn="l"/>
              </a:tabLst>
            </a:pPr>
            <a:r>
              <a:rPr dirty="0" sz="2400" b="1">
                <a:latin typeface="Times New Roman"/>
                <a:cs typeface="Times New Roman"/>
              </a:rPr>
              <a:t>(goto,	,	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292347"/>
            <a:ext cx="65614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1035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x:=(-y)*z+(-y)*z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的四元式表示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6664" y="3837582"/>
            <a:ext cx="5625625" cy="280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71890" y="6507028"/>
            <a:ext cx="278765" cy="30162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570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10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40" y="856640"/>
            <a:ext cx="8280400" cy="27203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7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三元式</a:t>
            </a:r>
            <a:r>
              <a:rPr dirty="0" baseline="1010" sz="4125" spc="15" b="1">
                <a:latin typeface="黑体"/>
                <a:cs typeface="黑体"/>
              </a:rPr>
              <a:t>：（</a:t>
            </a:r>
            <a:r>
              <a:rPr dirty="0" sz="2800" spc="10" b="1">
                <a:latin typeface="Verdana"/>
                <a:cs typeface="Verdana"/>
              </a:rPr>
              <a:t>op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arg</a:t>
            </a:r>
            <a:r>
              <a:rPr dirty="0" baseline="-17543" sz="2850" spc="15" b="1">
                <a:latin typeface="Verdana"/>
                <a:cs typeface="Verdana"/>
              </a:rPr>
              <a:t>1</a:t>
            </a:r>
            <a:r>
              <a:rPr dirty="0" baseline="1010" sz="4125" spc="15" b="1">
                <a:latin typeface="黑体"/>
                <a:cs typeface="黑体"/>
              </a:rPr>
              <a:t>，</a:t>
            </a:r>
            <a:r>
              <a:rPr dirty="0" sz="2800" spc="10" b="1">
                <a:latin typeface="Verdana"/>
                <a:cs typeface="Verdana"/>
              </a:rPr>
              <a:t>arg</a:t>
            </a:r>
            <a:r>
              <a:rPr dirty="0" baseline="-17543" sz="2850" spc="15" b="1">
                <a:latin typeface="Verdana"/>
                <a:cs typeface="Verdana"/>
              </a:rPr>
              <a:t>2</a:t>
            </a:r>
            <a:r>
              <a:rPr dirty="0" baseline="1010" sz="4125" spc="15" b="1">
                <a:latin typeface="黑体"/>
                <a:cs typeface="黑体"/>
              </a:rPr>
              <a:t>）</a:t>
            </a:r>
            <a:endParaRPr baseline="1010" sz="4125">
              <a:latin typeface="黑体"/>
              <a:cs typeface="黑体"/>
            </a:endParaRPr>
          </a:p>
          <a:p>
            <a:pPr lvl="1" marL="901700" indent="-34290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901065" algn="l"/>
                <a:tab pos="901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为避免把临时变量名也存入符号表，不引入临时变量</a:t>
            </a:r>
            <a:endParaRPr baseline="1182" sz="3525">
              <a:latin typeface="黑体"/>
              <a:cs typeface="黑体"/>
            </a:endParaRPr>
          </a:p>
          <a:p>
            <a:pPr lvl="1" marL="901700" indent="-34290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901065" algn="l"/>
                <a:tab pos="901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一个语句计算出来的中间结果直接提供给引用它的语句</a:t>
            </a:r>
            <a:endParaRPr baseline="1182" sz="3525">
              <a:latin typeface="黑体"/>
              <a:cs typeface="黑体"/>
            </a:endParaRPr>
          </a:p>
          <a:p>
            <a:pPr lvl="1" marL="901700" marR="17780" indent="-342900">
              <a:lnSpc>
                <a:spcPts val="2780"/>
              </a:lnSpc>
              <a:spcBef>
                <a:spcPts val="8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901065" algn="l"/>
                <a:tab pos="9017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用计算中间结果的语句的指针代替存放中间结果的临时 </a:t>
            </a:r>
            <a:r>
              <a:rPr dirty="0" sz="2350" spc="50" b="1">
                <a:latin typeface="黑体"/>
                <a:cs typeface="黑体"/>
              </a:rPr>
              <a:t>变量</a:t>
            </a:r>
            <a:endParaRPr sz="2350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x:=(-y)*z+(-y)*z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的三元式表示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三地址语句的实现</a:t>
            </a:r>
            <a:r>
              <a:rPr dirty="0" sz="4000">
                <a:latin typeface="Times New Roman"/>
                <a:cs typeface="Times New Roman"/>
              </a:rPr>
              <a:t>——</a:t>
            </a:r>
            <a:r>
              <a:rPr dirty="0" sz="3900" spc="90"/>
              <a:t>三元式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1620" y="3713897"/>
            <a:ext cx="6615875" cy="282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71890" y="6507028"/>
            <a:ext cx="278765" cy="30162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570"/>
              </a:spcBef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10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9258"/>
            <a:ext cx="73774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语句</a:t>
            </a:r>
            <a:r>
              <a:rPr dirty="0" sz="3500" spc="45">
                <a:latin typeface="宋体"/>
                <a:cs typeface="宋体"/>
              </a:rPr>
              <a:t>x[i]:=y</a:t>
            </a:r>
            <a:r>
              <a:rPr dirty="0" sz="3500" spc="95"/>
              <a:t>和</a:t>
            </a:r>
            <a:r>
              <a:rPr dirty="0" sz="3500" spc="45">
                <a:latin typeface="宋体"/>
                <a:cs typeface="宋体"/>
              </a:rPr>
              <a:t>x:=y[i]</a:t>
            </a:r>
            <a:r>
              <a:rPr dirty="0" sz="3500" spc="95"/>
              <a:t>的三元式序列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90" y="1321168"/>
            <a:ext cx="683895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  <a:tab pos="4332605" algn="l"/>
                <a:tab pos="467550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67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x[i]:=y	</a:t>
            </a:r>
            <a:r>
              <a:rPr dirty="0" sz="2000" spc="-204">
                <a:solidFill>
                  <a:srgbClr val="0099CC"/>
                </a:solidFill>
                <a:latin typeface="Segoe UI Symbol"/>
                <a:cs typeface="Segoe UI Symbol"/>
              </a:rPr>
              <a:t>■	</a:t>
            </a:r>
            <a:r>
              <a:rPr dirty="0" baseline="1010" sz="4125" spc="67" b="1">
                <a:latin typeface="黑体"/>
                <a:cs typeface="黑体"/>
              </a:rPr>
              <a:t>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30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宋体"/>
                <a:cs typeface="宋体"/>
              </a:rPr>
              <a:t>x:=y[i]</a:t>
            </a:r>
            <a:endParaRPr baseline="1010" sz="4125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300" y="1954213"/>
            <a:ext cx="4238297" cy="1134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7016" y="1954213"/>
            <a:ext cx="4206365" cy="1134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714" y="459917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80000" y="0"/>
                </a:moveTo>
                <a:lnTo>
                  <a:pt x="132149" y="6429"/>
                </a:lnTo>
                <a:lnTo>
                  <a:pt x="89150" y="24575"/>
                </a:lnTo>
                <a:lnTo>
                  <a:pt x="52721" y="52720"/>
                </a:lnTo>
                <a:lnTo>
                  <a:pt x="24575" y="89150"/>
                </a:lnTo>
                <a:lnTo>
                  <a:pt x="6429" y="132148"/>
                </a:lnTo>
                <a:lnTo>
                  <a:pt x="0" y="179999"/>
                </a:lnTo>
                <a:lnTo>
                  <a:pt x="6429" y="227850"/>
                </a:lnTo>
                <a:lnTo>
                  <a:pt x="24575" y="270849"/>
                </a:lnTo>
                <a:lnTo>
                  <a:pt x="52721" y="307278"/>
                </a:lnTo>
                <a:lnTo>
                  <a:pt x="89150" y="335424"/>
                </a:lnTo>
                <a:lnTo>
                  <a:pt x="132149" y="353569"/>
                </a:lnTo>
                <a:lnTo>
                  <a:pt x="180000" y="359999"/>
                </a:lnTo>
                <a:lnTo>
                  <a:pt x="227851" y="353569"/>
                </a:lnTo>
                <a:lnTo>
                  <a:pt x="270849" y="335424"/>
                </a:lnTo>
                <a:lnTo>
                  <a:pt x="307279" y="307278"/>
                </a:lnTo>
                <a:lnTo>
                  <a:pt x="335425" y="270849"/>
                </a:lnTo>
                <a:lnTo>
                  <a:pt x="353570" y="227850"/>
                </a:lnTo>
                <a:lnTo>
                  <a:pt x="360000" y="179999"/>
                </a:lnTo>
                <a:lnTo>
                  <a:pt x="353570" y="132148"/>
                </a:lnTo>
                <a:lnTo>
                  <a:pt x="335425" y="89150"/>
                </a:lnTo>
                <a:lnTo>
                  <a:pt x="307279" y="52720"/>
                </a:lnTo>
                <a:lnTo>
                  <a:pt x="270849" y="24575"/>
                </a:lnTo>
                <a:lnTo>
                  <a:pt x="227851" y="6429"/>
                </a:lnTo>
                <a:lnTo>
                  <a:pt x="180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6714" y="459917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80000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80000" y="0"/>
                </a:lnTo>
                <a:lnTo>
                  <a:pt x="227851" y="6429"/>
                </a:lnTo>
                <a:lnTo>
                  <a:pt x="270849" y="24575"/>
                </a:lnTo>
                <a:lnTo>
                  <a:pt x="307279" y="52720"/>
                </a:lnTo>
                <a:lnTo>
                  <a:pt x="335424" y="89150"/>
                </a:lnTo>
                <a:lnTo>
                  <a:pt x="353570" y="132148"/>
                </a:lnTo>
                <a:lnTo>
                  <a:pt x="360000" y="180000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80000" y="360000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800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17144" y="25985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80000" y="0"/>
                </a:moveTo>
                <a:lnTo>
                  <a:pt x="132149" y="6429"/>
                </a:lnTo>
                <a:lnTo>
                  <a:pt x="89150" y="24575"/>
                </a:lnTo>
                <a:lnTo>
                  <a:pt x="52721" y="52720"/>
                </a:lnTo>
                <a:lnTo>
                  <a:pt x="24575" y="89150"/>
                </a:lnTo>
                <a:lnTo>
                  <a:pt x="6429" y="132148"/>
                </a:lnTo>
                <a:lnTo>
                  <a:pt x="0" y="179999"/>
                </a:lnTo>
                <a:lnTo>
                  <a:pt x="6429" y="227851"/>
                </a:lnTo>
                <a:lnTo>
                  <a:pt x="24575" y="270849"/>
                </a:lnTo>
                <a:lnTo>
                  <a:pt x="52721" y="307279"/>
                </a:lnTo>
                <a:lnTo>
                  <a:pt x="89150" y="335425"/>
                </a:lnTo>
                <a:lnTo>
                  <a:pt x="132149" y="353570"/>
                </a:lnTo>
                <a:lnTo>
                  <a:pt x="180000" y="360000"/>
                </a:lnTo>
                <a:lnTo>
                  <a:pt x="227851" y="353570"/>
                </a:lnTo>
                <a:lnTo>
                  <a:pt x="270849" y="335425"/>
                </a:lnTo>
                <a:lnTo>
                  <a:pt x="307279" y="307279"/>
                </a:lnTo>
                <a:lnTo>
                  <a:pt x="335425" y="270849"/>
                </a:lnTo>
                <a:lnTo>
                  <a:pt x="353570" y="227851"/>
                </a:lnTo>
                <a:lnTo>
                  <a:pt x="360000" y="179999"/>
                </a:lnTo>
                <a:lnTo>
                  <a:pt x="353570" y="132148"/>
                </a:lnTo>
                <a:lnTo>
                  <a:pt x="335425" y="89150"/>
                </a:lnTo>
                <a:lnTo>
                  <a:pt x="307279" y="52720"/>
                </a:lnTo>
                <a:lnTo>
                  <a:pt x="270849" y="24575"/>
                </a:lnTo>
                <a:lnTo>
                  <a:pt x="227851" y="6429"/>
                </a:lnTo>
                <a:lnTo>
                  <a:pt x="180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7144" y="259852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80000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80000" y="0"/>
                </a:lnTo>
                <a:lnTo>
                  <a:pt x="227851" y="6429"/>
                </a:lnTo>
                <a:lnTo>
                  <a:pt x="270849" y="24575"/>
                </a:lnTo>
                <a:lnTo>
                  <a:pt x="307279" y="52720"/>
                </a:lnTo>
                <a:lnTo>
                  <a:pt x="335424" y="89150"/>
                </a:lnTo>
                <a:lnTo>
                  <a:pt x="353570" y="132148"/>
                </a:lnTo>
                <a:lnTo>
                  <a:pt x="360000" y="180000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80000" y="360000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800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6665" y="17638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999" y="0"/>
                </a:moveTo>
                <a:lnTo>
                  <a:pt x="132148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8"/>
                </a:lnTo>
                <a:lnTo>
                  <a:pt x="0" y="179999"/>
                </a:lnTo>
                <a:lnTo>
                  <a:pt x="6429" y="227851"/>
                </a:lnTo>
                <a:lnTo>
                  <a:pt x="24575" y="270849"/>
                </a:lnTo>
                <a:lnTo>
                  <a:pt x="52720" y="307279"/>
                </a:lnTo>
                <a:lnTo>
                  <a:pt x="89150" y="335425"/>
                </a:lnTo>
                <a:lnTo>
                  <a:pt x="132148" y="353570"/>
                </a:lnTo>
                <a:lnTo>
                  <a:pt x="179999" y="360000"/>
                </a:lnTo>
                <a:lnTo>
                  <a:pt x="227851" y="353570"/>
                </a:lnTo>
                <a:lnTo>
                  <a:pt x="270849" y="335425"/>
                </a:lnTo>
                <a:lnTo>
                  <a:pt x="307279" y="307279"/>
                </a:lnTo>
                <a:lnTo>
                  <a:pt x="335424" y="270849"/>
                </a:lnTo>
                <a:lnTo>
                  <a:pt x="353569" y="227851"/>
                </a:lnTo>
                <a:lnTo>
                  <a:pt x="359999" y="179999"/>
                </a:lnTo>
                <a:lnTo>
                  <a:pt x="353569" y="132148"/>
                </a:lnTo>
                <a:lnTo>
                  <a:pt x="335424" y="89150"/>
                </a:lnTo>
                <a:lnTo>
                  <a:pt x="307279" y="52720"/>
                </a:lnTo>
                <a:lnTo>
                  <a:pt x="270849" y="24575"/>
                </a:lnTo>
                <a:lnTo>
                  <a:pt x="227851" y="6429"/>
                </a:lnTo>
                <a:lnTo>
                  <a:pt x="179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96665" y="176385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80000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80000" y="0"/>
                </a:lnTo>
                <a:lnTo>
                  <a:pt x="227851" y="6429"/>
                </a:lnTo>
                <a:lnTo>
                  <a:pt x="270849" y="24575"/>
                </a:lnTo>
                <a:lnTo>
                  <a:pt x="307279" y="52720"/>
                </a:lnTo>
                <a:lnTo>
                  <a:pt x="335424" y="89150"/>
                </a:lnTo>
                <a:lnTo>
                  <a:pt x="353570" y="132148"/>
                </a:lnTo>
                <a:lnTo>
                  <a:pt x="360000" y="180000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80000" y="360000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800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467360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8.2</a:t>
            </a:r>
            <a:r>
              <a:rPr dirty="0" sz="4000" spc="-60">
                <a:latin typeface="Verdana"/>
                <a:cs typeface="Verdana"/>
              </a:rPr>
              <a:t> </a:t>
            </a:r>
            <a:r>
              <a:rPr dirty="0" sz="3900" spc="90"/>
              <a:t>赋值语句的翻译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090" y="1066586"/>
            <a:ext cx="8936355" cy="192722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lr>
                <a:srgbClr val="0000FF"/>
              </a:buClr>
              <a:buSzPct val="7096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latin typeface="黑体"/>
                <a:cs typeface="黑体"/>
              </a:rPr>
              <a:t>假定赋值语句出现的环境可用下面的文法描述：</a:t>
            </a:r>
            <a:endParaRPr sz="310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20" b="1">
                <a:latin typeface="Times New Roman"/>
                <a:cs typeface="Times New Roman"/>
              </a:rPr>
              <a:t>P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 D;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20" b="1">
                <a:latin typeface="Times New Roman"/>
                <a:cs typeface="Times New Roman"/>
              </a:rPr>
              <a:t>M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15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1839595" algn="l"/>
                <a:tab pos="2058670" algn="l"/>
                <a:tab pos="3444240" algn="l"/>
                <a:tab pos="3663315" algn="l"/>
              </a:tabLst>
            </a:pPr>
            <a:r>
              <a:rPr dirty="0" sz="2400" spc="20" b="1">
                <a:latin typeface="Times New Roman"/>
                <a:cs typeface="Times New Roman"/>
              </a:rPr>
              <a:t>D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22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D; D	|	</a:t>
            </a:r>
            <a:r>
              <a:rPr dirty="0" sz="2400" spc="20" b="1">
                <a:latin typeface="Times New Roman"/>
                <a:cs typeface="Times New Roman"/>
              </a:rPr>
              <a:t>D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id: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	|	</a:t>
            </a:r>
            <a:r>
              <a:rPr dirty="0" sz="2400" spc="20" b="1">
                <a:latin typeface="Times New Roman"/>
                <a:cs typeface="Times New Roman"/>
              </a:rPr>
              <a:t>D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proc id; </a:t>
            </a:r>
            <a:r>
              <a:rPr dirty="0" sz="2400" b="1">
                <a:latin typeface="Times New Roman"/>
                <a:cs typeface="Times New Roman"/>
              </a:rPr>
              <a:t>N D;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90" y="2953004"/>
            <a:ext cx="2740660" cy="12725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15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  <a:p>
            <a:pPr marL="12700">
              <a:lnSpc>
                <a:spcPts val="2845"/>
              </a:lnSpc>
              <a:spcBef>
                <a:spcPts val="625"/>
              </a:spcBef>
              <a:tabLst>
                <a:tab pos="1582420" algn="l"/>
                <a:tab pos="1801495" algn="l"/>
              </a:tabLst>
            </a:pP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integer	|	</a:t>
            </a:r>
            <a:r>
              <a:rPr dirty="0" sz="2400" spc="-5" b="1">
                <a:latin typeface="Times New Roman"/>
                <a:cs typeface="Times New Roman"/>
              </a:rPr>
              <a:t>real</a:t>
            </a:r>
            <a:endParaRPr sz="2400">
              <a:latin typeface="Times New Roman"/>
              <a:cs typeface="Times New Roman"/>
            </a:endParaRPr>
          </a:p>
          <a:p>
            <a:pPr marL="298450">
              <a:lnSpc>
                <a:spcPts val="2845"/>
              </a:lnSpc>
              <a:tabLst>
                <a:tab pos="516890" algn="l"/>
              </a:tabLst>
            </a:pPr>
            <a:r>
              <a:rPr dirty="0" sz="2400" b="1">
                <a:latin typeface="Times New Roman"/>
                <a:cs typeface="Times New Roman"/>
              </a:rPr>
              <a:t>|	</a:t>
            </a:r>
            <a:r>
              <a:rPr dirty="0" sz="2400" spc="-5" b="1">
                <a:latin typeface="Times New Roman"/>
                <a:cs typeface="Times New Roman"/>
              </a:rPr>
              <a:t>array </a:t>
            </a:r>
            <a:r>
              <a:rPr dirty="0" sz="2400" b="1">
                <a:latin typeface="Times New Roman"/>
                <a:cs typeface="Times New Roman"/>
              </a:rPr>
              <a:t>[num] of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3915" y="3999484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5039" y="4202683"/>
            <a:ext cx="632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140" algn="l"/>
              </a:tabLst>
            </a:pPr>
            <a:r>
              <a:rPr dirty="0" sz="2400" b="1">
                <a:latin typeface="Times New Roman"/>
                <a:cs typeface="Times New Roman"/>
              </a:rPr>
              <a:t>|	</a:t>
            </a:r>
            <a:r>
              <a:rPr dirty="0" baseline="1182" sz="3525" spc="37" b="1">
                <a:latin typeface="Symbol"/>
                <a:cs typeface="Symbol"/>
              </a:rPr>
              <a:t></a:t>
            </a:r>
            <a:r>
              <a:rPr dirty="0" sz="2400" spc="25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1464" y="4368292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9290" y="4495292"/>
            <a:ext cx="244284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750">
              <a:lnSpc>
                <a:spcPct val="120800"/>
              </a:lnSpc>
              <a:spcBef>
                <a:spcPts val="100"/>
              </a:spcBef>
              <a:tabLst>
                <a:tab pos="516890" algn="l"/>
              </a:tabLst>
            </a:pPr>
            <a:r>
              <a:rPr dirty="0" sz="2400" b="1">
                <a:latin typeface="Times New Roman"/>
                <a:cs typeface="Times New Roman"/>
              </a:rPr>
              <a:t>|	</a:t>
            </a:r>
            <a:r>
              <a:rPr dirty="0" sz="2400" spc="-5" b="1">
                <a:latin typeface="Times New Roman"/>
                <a:cs typeface="Times New Roman"/>
              </a:rPr>
              <a:t>record LD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end  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15" b="1">
                <a:latin typeface="Times New Roman"/>
                <a:cs typeface="Times New Roman"/>
              </a:rPr>
              <a:t> </a:t>
            </a:r>
            <a:r>
              <a:rPr dirty="0" baseline="1182" sz="3525" spc="30" b="1">
                <a:latin typeface="Symbol"/>
                <a:cs typeface="Symbol"/>
              </a:rPr>
              <a:t>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44" y="5454324"/>
            <a:ext cx="6976109" cy="90043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4445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35"/>
              </a:spcBef>
            </a:pPr>
            <a:r>
              <a:rPr dirty="0" sz="2400" spc="20" b="1">
                <a:latin typeface="Times New Roman"/>
                <a:cs typeface="Times New Roman"/>
              </a:rPr>
              <a:t>S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id:=E</a:t>
            </a:r>
            <a:endParaRPr sz="24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625"/>
              </a:spcBef>
              <a:tabLst>
                <a:tab pos="1517650" algn="l"/>
                <a:tab pos="1736725" algn="l"/>
                <a:tab pos="2447925" algn="l"/>
                <a:tab pos="2667000" algn="l"/>
                <a:tab pos="3124200" algn="l"/>
                <a:tab pos="3343275" algn="l"/>
                <a:tab pos="3902075" algn="l"/>
                <a:tab pos="4121150" algn="l"/>
                <a:tab pos="4527550" algn="l"/>
                <a:tab pos="5416550" algn="l"/>
                <a:tab pos="5635625" algn="l"/>
              </a:tabLst>
            </a:pPr>
            <a:r>
              <a:rPr dirty="0" sz="2400" spc="20" b="1">
                <a:latin typeface="Times New Roman"/>
                <a:cs typeface="Times New Roman"/>
              </a:rPr>
              <a:t>E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2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E+E	</a:t>
            </a:r>
            <a:r>
              <a:rPr dirty="0" sz="2400" b="1">
                <a:latin typeface="Times New Roman"/>
                <a:cs typeface="Times New Roman"/>
              </a:rPr>
              <a:t>|	</a:t>
            </a:r>
            <a:r>
              <a:rPr dirty="0" sz="2400" spc="-5" b="1">
                <a:latin typeface="Times New Roman"/>
                <a:cs typeface="Times New Roman"/>
              </a:rPr>
              <a:t>E*E	</a:t>
            </a:r>
            <a:r>
              <a:rPr dirty="0" sz="2400" b="1">
                <a:latin typeface="Times New Roman"/>
                <a:cs typeface="Times New Roman"/>
              </a:rPr>
              <a:t>|	-E	|	</a:t>
            </a:r>
            <a:r>
              <a:rPr dirty="0" sz="2400" spc="-5" b="1">
                <a:latin typeface="Times New Roman"/>
                <a:cs typeface="Times New Roman"/>
              </a:rPr>
              <a:t>(E)	</a:t>
            </a:r>
            <a:r>
              <a:rPr dirty="0" sz="2400" b="1">
                <a:latin typeface="Times New Roman"/>
                <a:cs typeface="Times New Roman"/>
              </a:rPr>
              <a:t>|	</a:t>
            </a:r>
            <a:r>
              <a:rPr dirty="0" sz="2400" spc="-5" b="1">
                <a:latin typeface="Times New Roman"/>
                <a:cs typeface="Times New Roman"/>
              </a:rPr>
              <a:t>id	</a:t>
            </a:r>
            <a:r>
              <a:rPr dirty="0" sz="2400" b="1">
                <a:latin typeface="Times New Roman"/>
                <a:cs typeface="Times New Roman"/>
              </a:rPr>
              <a:t>|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	|	num.num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187" y="2168860"/>
            <a:ext cx="1035685" cy="396240"/>
          </a:xfrm>
          <a:custGeom>
            <a:avLst/>
            <a:gdLst/>
            <a:ahLst/>
            <a:cxnLst/>
            <a:rect l="l" t="t" r="r" b="b"/>
            <a:pathLst>
              <a:path w="1035685" h="396239">
                <a:moveTo>
                  <a:pt x="0" y="122795"/>
                </a:moveTo>
                <a:lnTo>
                  <a:pt x="9649" y="74998"/>
                </a:lnTo>
                <a:lnTo>
                  <a:pt x="35965" y="35966"/>
                </a:lnTo>
                <a:lnTo>
                  <a:pt x="74997" y="9649"/>
                </a:lnTo>
                <a:lnTo>
                  <a:pt x="122795" y="0"/>
                </a:lnTo>
                <a:lnTo>
                  <a:pt x="912691" y="0"/>
                </a:lnTo>
                <a:lnTo>
                  <a:pt x="960489" y="9649"/>
                </a:lnTo>
                <a:lnTo>
                  <a:pt x="999521" y="35966"/>
                </a:lnTo>
                <a:lnTo>
                  <a:pt x="1025837" y="74998"/>
                </a:lnTo>
                <a:lnTo>
                  <a:pt x="1035487" y="122795"/>
                </a:lnTo>
                <a:lnTo>
                  <a:pt x="1035487" y="273204"/>
                </a:lnTo>
                <a:lnTo>
                  <a:pt x="1025837" y="321001"/>
                </a:lnTo>
                <a:lnTo>
                  <a:pt x="999521" y="360033"/>
                </a:lnTo>
                <a:lnTo>
                  <a:pt x="960489" y="386350"/>
                </a:lnTo>
                <a:lnTo>
                  <a:pt x="912691" y="396000"/>
                </a:lnTo>
                <a:lnTo>
                  <a:pt x="122795" y="396000"/>
                </a:lnTo>
                <a:lnTo>
                  <a:pt x="74997" y="386350"/>
                </a:lnTo>
                <a:lnTo>
                  <a:pt x="35965" y="360033"/>
                </a:lnTo>
                <a:lnTo>
                  <a:pt x="9649" y="321001"/>
                </a:lnTo>
                <a:lnTo>
                  <a:pt x="0" y="273204"/>
                </a:lnTo>
                <a:lnTo>
                  <a:pt x="0" y="12279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2220" y="3023955"/>
            <a:ext cx="1035685" cy="396240"/>
          </a:xfrm>
          <a:custGeom>
            <a:avLst/>
            <a:gdLst/>
            <a:ahLst/>
            <a:cxnLst/>
            <a:rect l="l" t="t" r="r" b="b"/>
            <a:pathLst>
              <a:path w="1035685" h="396239">
                <a:moveTo>
                  <a:pt x="0" y="122795"/>
                </a:moveTo>
                <a:lnTo>
                  <a:pt x="9649" y="74998"/>
                </a:lnTo>
                <a:lnTo>
                  <a:pt x="35965" y="35966"/>
                </a:lnTo>
                <a:lnTo>
                  <a:pt x="74997" y="9649"/>
                </a:lnTo>
                <a:lnTo>
                  <a:pt x="122795" y="0"/>
                </a:lnTo>
                <a:lnTo>
                  <a:pt x="912691" y="0"/>
                </a:lnTo>
                <a:lnTo>
                  <a:pt x="960489" y="9649"/>
                </a:lnTo>
                <a:lnTo>
                  <a:pt x="999521" y="35966"/>
                </a:lnTo>
                <a:lnTo>
                  <a:pt x="1025837" y="74998"/>
                </a:lnTo>
                <a:lnTo>
                  <a:pt x="1035487" y="122795"/>
                </a:lnTo>
                <a:lnTo>
                  <a:pt x="1035487" y="273204"/>
                </a:lnTo>
                <a:lnTo>
                  <a:pt x="1025837" y="321001"/>
                </a:lnTo>
                <a:lnTo>
                  <a:pt x="999521" y="360033"/>
                </a:lnTo>
                <a:lnTo>
                  <a:pt x="960489" y="386350"/>
                </a:lnTo>
                <a:lnTo>
                  <a:pt x="912691" y="396000"/>
                </a:lnTo>
                <a:lnTo>
                  <a:pt x="122795" y="396000"/>
                </a:lnTo>
                <a:lnTo>
                  <a:pt x="74997" y="386350"/>
                </a:lnTo>
                <a:lnTo>
                  <a:pt x="35965" y="360033"/>
                </a:lnTo>
                <a:lnTo>
                  <a:pt x="9649" y="321001"/>
                </a:lnTo>
                <a:lnTo>
                  <a:pt x="0" y="273204"/>
                </a:lnTo>
                <a:lnTo>
                  <a:pt x="0" y="12279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6555" y="5004174"/>
            <a:ext cx="1035685" cy="396240"/>
          </a:xfrm>
          <a:custGeom>
            <a:avLst/>
            <a:gdLst/>
            <a:ahLst/>
            <a:cxnLst/>
            <a:rect l="l" t="t" r="r" b="b"/>
            <a:pathLst>
              <a:path w="1035685" h="396239">
                <a:moveTo>
                  <a:pt x="0" y="122795"/>
                </a:moveTo>
                <a:lnTo>
                  <a:pt x="9649" y="74998"/>
                </a:lnTo>
                <a:lnTo>
                  <a:pt x="35965" y="35966"/>
                </a:lnTo>
                <a:lnTo>
                  <a:pt x="74997" y="9649"/>
                </a:lnTo>
                <a:lnTo>
                  <a:pt x="122795" y="0"/>
                </a:lnTo>
                <a:lnTo>
                  <a:pt x="912691" y="0"/>
                </a:lnTo>
                <a:lnTo>
                  <a:pt x="960489" y="9649"/>
                </a:lnTo>
                <a:lnTo>
                  <a:pt x="999521" y="35966"/>
                </a:lnTo>
                <a:lnTo>
                  <a:pt x="1025837" y="74998"/>
                </a:lnTo>
                <a:lnTo>
                  <a:pt x="1035487" y="122795"/>
                </a:lnTo>
                <a:lnTo>
                  <a:pt x="1035487" y="273204"/>
                </a:lnTo>
                <a:lnTo>
                  <a:pt x="1025837" y="321001"/>
                </a:lnTo>
                <a:lnTo>
                  <a:pt x="999521" y="360033"/>
                </a:lnTo>
                <a:lnTo>
                  <a:pt x="960489" y="386350"/>
                </a:lnTo>
                <a:lnTo>
                  <a:pt x="912691" y="396000"/>
                </a:lnTo>
                <a:lnTo>
                  <a:pt x="122795" y="396000"/>
                </a:lnTo>
                <a:lnTo>
                  <a:pt x="74997" y="386350"/>
                </a:lnTo>
                <a:lnTo>
                  <a:pt x="35965" y="360033"/>
                </a:lnTo>
                <a:lnTo>
                  <a:pt x="9649" y="321001"/>
                </a:lnTo>
                <a:lnTo>
                  <a:pt x="0" y="273204"/>
                </a:lnTo>
                <a:lnTo>
                  <a:pt x="0" y="12279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2079" y="3248979"/>
            <a:ext cx="3240405" cy="1980564"/>
          </a:xfrm>
          <a:custGeom>
            <a:avLst/>
            <a:gdLst/>
            <a:ahLst/>
            <a:cxnLst/>
            <a:rect l="l" t="t" r="r" b="b"/>
            <a:pathLst>
              <a:path w="3240404" h="1980564">
                <a:moveTo>
                  <a:pt x="0" y="0"/>
                </a:moveTo>
                <a:lnTo>
                  <a:pt x="3240359" y="0"/>
                </a:lnTo>
                <a:lnTo>
                  <a:pt x="3240359" y="1980219"/>
                </a:lnTo>
                <a:lnTo>
                  <a:pt x="0" y="19802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92079" y="3248979"/>
            <a:ext cx="3240405" cy="1980564"/>
          </a:xfrm>
          <a:custGeom>
            <a:avLst/>
            <a:gdLst/>
            <a:ahLst/>
            <a:cxnLst/>
            <a:rect l="l" t="t" r="r" b="b"/>
            <a:pathLst>
              <a:path w="3240404" h="1980564">
                <a:moveTo>
                  <a:pt x="0" y="0"/>
                </a:moveTo>
                <a:lnTo>
                  <a:pt x="3240360" y="0"/>
                </a:lnTo>
                <a:lnTo>
                  <a:pt x="3240360" y="1980220"/>
                </a:lnTo>
                <a:lnTo>
                  <a:pt x="0" y="1980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92079" y="3272238"/>
            <a:ext cx="3240405" cy="184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设计函数：</a:t>
            </a:r>
            <a:endParaRPr sz="2350">
              <a:latin typeface="黑体"/>
              <a:cs typeface="黑体"/>
            </a:endParaRPr>
          </a:p>
          <a:p>
            <a:pPr marL="522605" indent="-432434">
              <a:lnSpc>
                <a:spcPct val="100000"/>
              </a:lnSpc>
              <a:spcBef>
                <a:spcPts val="65"/>
              </a:spcBef>
              <a:buAutoNum type="arabicParenBoth"/>
              <a:tabLst>
                <a:tab pos="52324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p=lookup(id.name)</a:t>
            </a:r>
            <a:endParaRPr sz="2400">
              <a:latin typeface="Times New Roman"/>
              <a:cs typeface="Times New Roman"/>
            </a:endParaRPr>
          </a:p>
          <a:p>
            <a:pPr marL="523240" indent="-432434">
              <a:lnSpc>
                <a:spcPct val="100000"/>
              </a:lnSpc>
              <a:buAutoNum type="arabicParenBoth"/>
              <a:tabLst>
                <a:tab pos="52324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gettype(p)</a:t>
            </a:r>
            <a:endParaRPr sz="2400">
              <a:latin typeface="Times New Roman"/>
              <a:cs typeface="Times New Roman"/>
            </a:endParaRPr>
          </a:p>
          <a:p>
            <a:pPr marL="523240" indent="-432434">
              <a:lnSpc>
                <a:spcPts val="2845"/>
              </a:lnSpc>
              <a:spcBef>
                <a:spcPts val="25"/>
              </a:spcBef>
              <a:buAutoNum type="arabicParenBoth"/>
              <a:tabLst>
                <a:tab pos="52324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newtemp()</a:t>
            </a:r>
            <a:endParaRPr sz="2400">
              <a:latin typeface="Times New Roman"/>
              <a:cs typeface="Times New Roman"/>
            </a:endParaRPr>
          </a:p>
          <a:p>
            <a:pPr marL="523240" indent="-432434">
              <a:lnSpc>
                <a:spcPts val="2845"/>
              </a:lnSpc>
              <a:buAutoNum type="arabicParenBoth"/>
              <a:tabLst>
                <a:tab pos="52324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outcode(s)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776795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8.2.1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3900" spc="90"/>
              <a:t>仅涉及简单变量的赋值语句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" y="1387188"/>
            <a:ext cx="1184275" cy="503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0099CC"/>
              </a:buClr>
              <a:buSzPct val="7096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sz="3100" spc="95" b="1">
                <a:solidFill>
                  <a:srgbClr val="FF3300"/>
                </a:solidFill>
                <a:latin typeface="黑体"/>
                <a:cs typeface="黑体"/>
              </a:rPr>
              <a:t>文法</a:t>
            </a:r>
            <a:endParaRPr sz="31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302" y="1856740"/>
            <a:ext cx="2228215" cy="4140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 marR="441959">
              <a:lnSpc>
                <a:spcPct val="120500"/>
              </a:lnSpc>
              <a:spcBef>
                <a:spcPts val="155"/>
              </a:spcBef>
            </a:pPr>
            <a:r>
              <a:rPr dirty="0" sz="2800" spc="25" b="1">
                <a:latin typeface="Times New Roman"/>
                <a:cs typeface="Times New Roman"/>
              </a:rPr>
              <a:t>S</a:t>
            </a:r>
            <a:r>
              <a:rPr dirty="0" baseline="1010" sz="4125" spc="37" b="1">
                <a:latin typeface="Symbol"/>
                <a:cs typeface="Symbol"/>
              </a:rPr>
              <a:t></a:t>
            </a:r>
            <a:r>
              <a:rPr dirty="0" baseline="1010" sz="4125" spc="3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id:=E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1 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2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1 </a:t>
            </a:r>
            <a:r>
              <a:rPr dirty="0" sz="2800" b="1">
                <a:latin typeface="Times New Roman"/>
                <a:cs typeface="Times New Roman"/>
              </a:rPr>
              <a:t>*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2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-E</a:t>
            </a:r>
            <a:r>
              <a:rPr dirty="0" baseline="-17543" sz="2850" spc="-7" b="1">
                <a:latin typeface="Times New Roman"/>
                <a:cs typeface="Times New Roman"/>
              </a:rPr>
              <a:t>1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-7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(E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8100" marR="812165">
              <a:lnSpc>
                <a:spcPts val="4010"/>
              </a:lnSpc>
              <a:spcBef>
                <a:spcPts val="215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id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-127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num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num.num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415" y="2054859"/>
            <a:ext cx="4177029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属</a:t>
            </a:r>
            <a:r>
              <a:rPr dirty="0" baseline="1010" sz="4125" spc="52" b="1">
                <a:latin typeface="黑体"/>
                <a:cs typeface="黑体"/>
              </a:rPr>
              <a:t>性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E.entry</a:t>
            </a:r>
            <a:r>
              <a:rPr dirty="0" baseline="1010" sz="4125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marL="355600" marR="5080">
              <a:lnSpc>
                <a:spcPts val="3370"/>
              </a:lnSpc>
              <a:spcBef>
                <a:spcPts val="125"/>
              </a:spcBef>
            </a:pPr>
            <a:r>
              <a:rPr dirty="0" baseline="1010" sz="4125" spc="67" b="1">
                <a:latin typeface="黑体"/>
                <a:cs typeface="黑体"/>
              </a:rPr>
              <a:t>记录与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相应的临时变量 </a:t>
            </a:r>
            <a:r>
              <a:rPr dirty="0" sz="2750" spc="45" b="1">
                <a:latin typeface="黑体"/>
                <a:cs typeface="黑体"/>
              </a:rPr>
              <a:t>在符号表中的表项位置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863" y="1052512"/>
            <a:ext cx="1682750" cy="431800"/>
          </a:xfrm>
          <a:custGeom>
            <a:avLst/>
            <a:gdLst/>
            <a:ahLst/>
            <a:cxnLst/>
            <a:rect l="l" t="t" r="r" b="b"/>
            <a:pathLst>
              <a:path w="1682750" h="431800">
                <a:moveTo>
                  <a:pt x="0" y="0"/>
                </a:moveTo>
                <a:lnTo>
                  <a:pt x="1682750" y="0"/>
                </a:lnTo>
                <a:lnTo>
                  <a:pt x="168275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863" y="2420937"/>
            <a:ext cx="1682750" cy="431800"/>
          </a:xfrm>
          <a:custGeom>
            <a:avLst/>
            <a:gdLst/>
            <a:ahLst/>
            <a:cxnLst/>
            <a:rect l="l" t="t" r="r" b="b"/>
            <a:pathLst>
              <a:path w="1682750" h="431800">
                <a:moveTo>
                  <a:pt x="0" y="0"/>
                </a:moveTo>
                <a:lnTo>
                  <a:pt x="1682750" y="0"/>
                </a:lnTo>
                <a:lnTo>
                  <a:pt x="168275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863" y="3284537"/>
            <a:ext cx="1682750" cy="431800"/>
          </a:xfrm>
          <a:custGeom>
            <a:avLst/>
            <a:gdLst/>
            <a:ahLst/>
            <a:cxnLst/>
            <a:rect l="l" t="t" r="r" b="b"/>
            <a:pathLst>
              <a:path w="1682750" h="431800">
                <a:moveTo>
                  <a:pt x="0" y="0"/>
                </a:moveTo>
                <a:lnTo>
                  <a:pt x="1682750" y="0"/>
                </a:lnTo>
                <a:lnTo>
                  <a:pt x="168275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3538" y="4149725"/>
            <a:ext cx="1329055" cy="431800"/>
          </a:xfrm>
          <a:custGeom>
            <a:avLst/>
            <a:gdLst/>
            <a:ahLst/>
            <a:cxnLst/>
            <a:rect l="l" t="t" r="r" b="b"/>
            <a:pathLst>
              <a:path w="1329055" h="431800">
                <a:moveTo>
                  <a:pt x="0" y="0"/>
                </a:moveTo>
                <a:lnTo>
                  <a:pt x="1328736" y="0"/>
                </a:lnTo>
                <a:lnTo>
                  <a:pt x="1328736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538" y="4149725"/>
            <a:ext cx="1329055" cy="431800"/>
          </a:xfrm>
          <a:custGeom>
            <a:avLst/>
            <a:gdLst/>
            <a:ahLst/>
            <a:cxnLst/>
            <a:rect l="l" t="t" r="r" b="b"/>
            <a:pathLst>
              <a:path w="1329055" h="431800">
                <a:moveTo>
                  <a:pt x="0" y="0"/>
                </a:moveTo>
                <a:lnTo>
                  <a:pt x="1328737" y="0"/>
                </a:lnTo>
                <a:lnTo>
                  <a:pt x="1328737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538" y="5013325"/>
            <a:ext cx="1329055" cy="431800"/>
          </a:xfrm>
          <a:custGeom>
            <a:avLst/>
            <a:gdLst/>
            <a:ahLst/>
            <a:cxnLst/>
            <a:rect l="l" t="t" r="r" b="b"/>
            <a:pathLst>
              <a:path w="1329055" h="431800">
                <a:moveTo>
                  <a:pt x="0" y="0"/>
                </a:moveTo>
                <a:lnTo>
                  <a:pt x="1328736" y="0"/>
                </a:lnTo>
                <a:lnTo>
                  <a:pt x="1328736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538" y="5013325"/>
            <a:ext cx="1329055" cy="431800"/>
          </a:xfrm>
          <a:custGeom>
            <a:avLst/>
            <a:gdLst/>
            <a:ahLst/>
            <a:cxnLst/>
            <a:rect l="l" t="t" r="r" b="b"/>
            <a:pathLst>
              <a:path w="1329055" h="431800">
                <a:moveTo>
                  <a:pt x="0" y="0"/>
                </a:moveTo>
                <a:lnTo>
                  <a:pt x="1328737" y="0"/>
                </a:lnTo>
                <a:lnTo>
                  <a:pt x="1328737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538" y="5518150"/>
            <a:ext cx="1313180" cy="431800"/>
          </a:xfrm>
          <a:custGeom>
            <a:avLst/>
            <a:gdLst/>
            <a:ahLst/>
            <a:cxnLst/>
            <a:rect l="l" t="t" r="r" b="b"/>
            <a:pathLst>
              <a:path w="1313180" h="431800">
                <a:moveTo>
                  <a:pt x="0" y="431799"/>
                </a:moveTo>
                <a:lnTo>
                  <a:pt x="1312861" y="431799"/>
                </a:lnTo>
                <a:lnTo>
                  <a:pt x="1312861" y="0"/>
                </a:lnTo>
                <a:lnTo>
                  <a:pt x="0" y="0"/>
                </a:lnTo>
                <a:lnTo>
                  <a:pt x="0" y="4317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538" y="5518150"/>
            <a:ext cx="1329055" cy="431800"/>
          </a:xfrm>
          <a:custGeom>
            <a:avLst/>
            <a:gdLst/>
            <a:ahLst/>
            <a:cxnLst/>
            <a:rect l="l" t="t" r="r" b="b"/>
            <a:pathLst>
              <a:path w="1329055" h="431800">
                <a:moveTo>
                  <a:pt x="0" y="0"/>
                </a:moveTo>
                <a:lnTo>
                  <a:pt x="1328737" y="0"/>
                </a:lnTo>
                <a:lnTo>
                  <a:pt x="1328737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25514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翻译方案</a:t>
            </a:r>
            <a:r>
              <a:rPr dirty="0" sz="3500" spc="45"/>
              <a:t>8.1</a:t>
            </a:r>
            <a:endParaRPr sz="3500"/>
          </a:p>
        </p:txBody>
      </p:sp>
      <p:sp>
        <p:nvSpPr>
          <p:cNvPr id="14" name="object 14"/>
          <p:cNvSpPr txBox="1"/>
          <p:nvPr/>
        </p:nvSpPr>
        <p:spPr>
          <a:xfrm>
            <a:off x="296863" y="1052512"/>
            <a:ext cx="1575435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08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400"/>
              </a:spcBef>
            </a:pP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id:=E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63" y="2420937"/>
            <a:ext cx="1558925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5"/>
              </a:spcBef>
            </a:pP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+E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863" y="3284537"/>
            <a:ext cx="1577975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51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3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-17361" sz="2400" spc="7" b="1">
                <a:latin typeface="Times New Roman"/>
                <a:cs typeface="Times New Roman"/>
              </a:rPr>
              <a:t>1</a:t>
            </a:r>
            <a:r>
              <a:rPr dirty="0" sz="2400" spc="5" b="1">
                <a:latin typeface="Times New Roman"/>
                <a:cs typeface="Times New Roman"/>
              </a:rPr>
              <a:t>*E</a:t>
            </a:r>
            <a:r>
              <a:rPr dirty="0" baseline="-17361" sz="2400" spc="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138" y="4163059"/>
            <a:ext cx="1379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-E</a:t>
            </a:r>
            <a:r>
              <a:rPr dirty="0" baseline="-17361" sz="2400" spc="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138" y="5040883"/>
            <a:ext cx="1363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(E</a:t>
            </a:r>
            <a:r>
              <a:rPr dirty="0" baseline="-17361" sz="2400" spc="7" b="1">
                <a:latin typeface="Times New Roman"/>
                <a:cs typeface="Times New Roman"/>
              </a:rPr>
              <a:t>1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538" y="5485891"/>
            <a:ext cx="1313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6400" y="5435511"/>
            <a:ext cx="5486400" cy="1200785"/>
          </a:xfrm>
          <a:custGeom>
            <a:avLst/>
            <a:gdLst/>
            <a:ahLst/>
            <a:cxnLst/>
            <a:rect l="l" t="t" r="r" b="b"/>
            <a:pathLst>
              <a:path w="5486400" h="1200784">
                <a:moveTo>
                  <a:pt x="0" y="0"/>
                </a:moveTo>
                <a:lnTo>
                  <a:pt x="5486400" y="0"/>
                </a:lnTo>
                <a:lnTo>
                  <a:pt x="5486400" y="1200328"/>
                </a:lnTo>
                <a:lnTo>
                  <a:pt x="0" y="1200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55139" y="5461508"/>
            <a:ext cx="3072130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17500" marR="5080" indent="-304800">
              <a:lnSpc>
                <a:spcPct val="100800"/>
              </a:lnSpc>
              <a:spcBef>
                <a:spcPts val="75"/>
              </a:spcBef>
              <a:tabLst>
                <a:tab pos="285115" algn="l"/>
                <a:tab pos="942340" algn="l"/>
                <a:tab pos="208661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p=lookup(id.name);  if (p!=nil)</a:t>
            </a:r>
            <a:r>
              <a:rPr dirty="0" sz="24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E.entry=p;  else	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error();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2275" y="5026967"/>
            <a:ext cx="2978785" cy="462280"/>
          </a:xfrm>
          <a:custGeom>
            <a:avLst/>
            <a:gdLst/>
            <a:ahLst/>
            <a:cxnLst/>
            <a:rect l="l" t="t" r="r" b="b"/>
            <a:pathLst>
              <a:path w="2978785" h="462279">
                <a:moveTo>
                  <a:pt x="0" y="0"/>
                </a:moveTo>
                <a:lnTo>
                  <a:pt x="2978701" y="0"/>
                </a:lnTo>
                <a:lnTo>
                  <a:pt x="2978701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45614" y="5050028"/>
            <a:ext cx="2842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  <a:tab pos="268414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5019" y="4150867"/>
            <a:ext cx="561975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 E.entry=newtemp();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25"/>
              </a:spcBef>
              <a:tabLst>
                <a:tab pos="546036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89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uminus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5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.entry)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74837" y="3272264"/>
            <a:ext cx="5838825" cy="831215"/>
          </a:xfrm>
          <a:custGeom>
            <a:avLst/>
            <a:gdLst/>
            <a:ahLst/>
            <a:cxnLst/>
            <a:rect l="l" t="t" r="r" b="b"/>
            <a:pathLst>
              <a:path w="5838825" h="831214">
                <a:moveTo>
                  <a:pt x="0" y="0"/>
                </a:moveTo>
                <a:lnTo>
                  <a:pt x="5838457" y="0"/>
                </a:lnTo>
                <a:lnTo>
                  <a:pt x="5838457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28177" y="3297428"/>
            <a:ext cx="572770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{E.entry=newtemp();</a:t>
            </a:r>
            <a:endParaRPr sz="2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*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8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55787" y="2357864"/>
            <a:ext cx="5859780" cy="831215"/>
          </a:xfrm>
          <a:custGeom>
            <a:avLst/>
            <a:gdLst/>
            <a:ahLst/>
            <a:cxnLst/>
            <a:rect l="l" t="t" r="r" b="b"/>
            <a:pathLst>
              <a:path w="5859780" h="831214">
                <a:moveTo>
                  <a:pt x="0" y="0"/>
                </a:moveTo>
                <a:lnTo>
                  <a:pt x="5859296" y="0"/>
                </a:lnTo>
                <a:lnTo>
                  <a:pt x="5859296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09127" y="2383028"/>
            <a:ext cx="574802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{E.entry=newtemp();</a:t>
            </a:r>
            <a:endParaRPr sz="2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6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71700" y="1043735"/>
            <a:ext cx="4979670" cy="1200785"/>
          </a:xfrm>
          <a:custGeom>
            <a:avLst/>
            <a:gdLst/>
            <a:ahLst/>
            <a:cxnLst/>
            <a:rect l="l" t="t" r="r" b="b"/>
            <a:pathLst>
              <a:path w="4979670" h="1200785">
                <a:moveTo>
                  <a:pt x="0" y="0"/>
                </a:moveTo>
                <a:lnTo>
                  <a:pt x="4979247" y="0"/>
                </a:lnTo>
                <a:lnTo>
                  <a:pt x="4979247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50440" y="1069340"/>
            <a:ext cx="477393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p=lookup(id.name);</a:t>
            </a:r>
            <a:endParaRPr sz="2400">
              <a:latin typeface="Times New Roman"/>
              <a:cs typeface="Times New Roman"/>
            </a:endParaRPr>
          </a:p>
          <a:p>
            <a:pPr marL="317500" marR="5080">
              <a:lnSpc>
                <a:spcPct val="100800"/>
              </a:lnSpc>
              <a:tabLst>
                <a:tab pos="1717039" algn="l"/>
                <a:tab pos="2010410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(p!=nil)	outcode(p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E.entry);  else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error();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79053" y="5018694"/>
            <a:ext cx="3605529" cy="1638300"/>
          </a:xfrm>
          <a:custGeom>
            <a:avLst/>
            <a:gdLst/>
            <a:ahLst/>
            <a:cxnLst/>
            <a:rect l="l" t="t" r="r" b="b"/>
            <a:pathLst>
              <a:path w="3605529" h="1638300">
                <a:moveTo>
                  <a:pt x="2312084" y="1482986"/>
                </a:moveTo>
                <a:lnTo>
                  <a:pt x="1376562" y="1482986"/>
                </a:lnTo>
                <a:lnTo>
                  <a:pt x="1409693" y="1510686"/>
                </a:lnTo>
                <a:lnTo>
                  <a:pt x="1446828" y="1536075"/>
                </a:lnTo>
                <a:lnTo>
                  <a:pt x="1487646" y="1559004"/>
                </a:lnTo>
                <a:lnTo>
                  <a:pt x="1531825" y="1579327"/>
                </a:lnTo>
                <a:lnTo>
                  <a:pt x="1579043" y="1596895"/>
                </a:lnTo>
                <a:lnTo>
                  <a:pt x="1628980" y="1611561"/>
                </a:lnTo>
                <a:lnTo>
                  <a:pt x="1681315" y="1623176"/>
                </a:lnTo>
                <a:lnTo>
                  <a:pt x="1733930" y="1631395"/>
                </a:lnTo>
                <a:lnTo>
                  <a:pt x="1786598" y="1636383"/>
                </a:lnTo>
                <a:lnTo>
                  <a:pt x="1839025" y="1638240"/>
                </a:lnTo>
                <a:lnTo>
                  <a:pt x="1890915" y="1637062"/>
                </a:lnTo>
                <a:lnTo>
                  <a:pt x="1941977" y="1632948"/>
                </a:lnTo>
                <a:lnTo>
                  <a:pt x="1991914" y="1625995"/>
                </a:lnTo>
                <a:lnTo>
                  <a:pt x="2040434" y="1616300"/>
                </a:lnTo>
                <a:lnTo>
                  <a:pt x="2087242" y="1603963"/>
                </a:lnTo>
                <a:lnTo>
                  <a:pt x="2132044" y="1589079"/>
                </a:lnTo>
                <a:lnTo>
                  <a:pt x="2174547" y="1571747"/>
                </a:lnTo>
                <a:lnTo>
                  <a:pt x="2214455" y="1552065"/>
                </a:lnTo>
                <a:lnTo>
                  <a:pt x="2251476" y="1530130"/>
                </a:lnTo>
                <a:lnTo>
                  <a:pt x="2285314" y="1506040"/>
                </a:lnTo>
                <a:lnTo>
                  <a:pt x="2312084" y="1482986"/>
                </a:lnTo>
                <a:close/>
              </a:path>
              <a:path w="3605529" h="1638300">
                <a:moveTo>
                  <a:pt x="2992537" y="1339164"/>
                </a:moveTo>
                <a:lnTo>
                  <a:pt x="486835" y="1339164"/>
                </a:lnTo>
                <a:lnTo>
                  <a:pt x="489061" y="1341578"/>
                </a:lnTo>
                <a:lnTo>
                  <a:pt x="524262" y="1375159"/>
                </a:lnTo>
                <a:lnTo>
                  <a:pt x="558150" y="1401789"/>
                </a:lnTo>
                <a:lnTo>
                  <a:pt x="595035" y="1426210"/>
                </a:lnTo>
                <a:lnTo>
                  <a:pt x="634653" y="1448380"/>
                </a:lnTo>
                <a:lnTo>
                  <a:pt x="676737" y="1468259"/>
                </a:lnTo>
                <a:lnTo>
                  <a:pt x="721024" y="1485805"/>
                </a:lnTo>
                <a:lnTo>
                  <a:pt x="767248" y="1500977"/>
                </a:lnTo>
                <a:lnTo>
                  <a:pt x="815144" y="1513735"/>
                </a:lnTo>
                <a:lnTo>
                  <a:pt x="864447" y="1524038"/>
                </a:lnTo>
                <a:lnTo>
                  <a:pt x="914892" y="1531844"/>
                </a:lnTo>
                <a:lnTo>
                  <a:pt x="966215" y="1537112"/>
                </a:lnTo>
                <a:lnTo>
                  <a:pt x="1018149" y="1539802"/>
                </a:lnTo>
                <a:lnTo>
                  <a:pt x="1070430" y="1539872"/>
                </a:lnTo>
                <a:lnTo>
                  <a:pt x="1122793" y="1537282"/>
                </a:lnTo>
                <a:lnTo>
                  <a:pt x="1174973" y="1531990"/>
                </a:lnTo>
                <a:lnTo>
                  <a:pt x="1226705" y="1523956"/>
                </a:lnTo>
                <a:lnTo>
                  <a:pt x="1277724" y="1513138"/>
                </a:lnTo>
                <a:lnTo>
                  <a:pt x="1327764" y="1499495"/>
                </a:lnTo>
                <a:lnTo>
                  <a:pt x="1376562" y="1482986"/>
                </a:lnTo>
                <a:lnTo>
                  <a:pt x="2312084" y="1482986"/>
                </a:lnTo>
                <a:lnTo>
                  <a:pt x="2315677" y="1479893"/>
                </a:lnTo>
                <a:lnTo>
                  <a:pt x="2342269" y="1451785"/>
                </a:lnTo>
                <a:lnTo>
                  <a:pt x="2364798" y="1421816"/>
                </a:lnTo>
                <a:lnTo>
                  <a:pt x="2382968" y="1390082"/>
                </a:lnTo>
                <a:lnTo>
                  <a:pt x="2892225" y="1390082"/>
                </a:lnTo>
                <a:lnTo>
                  <a:pt x="2910562" y="1383259"/>
                </a:lnTo>
                <a:lnTo>
                  <a:pt x="2955595" y="1361650"/>
                </a:lnTo>
                <a:lnTo>
                  <a:pt x="2992537" y="1339164"/>
                </a:lnTo>
                <a:close/>
              </a:path>
              <a:path w="3605529" h="1638300">
                <a:moveTo>
                  <a:pt x="2892225" y="1390082"/>
                </a:moveTo>
                <a:lnTo>
                  <a:pt x="2382968" y="1390082"/>
                </a:lnTo>
                <a:lnTo>
                  <a:pt x="2429558" y="1405934"/>
                </a:lnTo>
                <a:lnTo>
                  <a:pt x="2478461" y="1418467"/>
                </a:lnTo>
                <a:lnTo>
                  <a:pt x="2529214" y="1427598"/>
                </a:lnTo>
                <a:lnTo>
                  <a:pt x="2581355" y="1433243"/>
                </a:lnTo>
                <a:lnTo>
                  <a:pt x="2634423" y="1435320"/>
                </a:lnTo>
                <a:lnTo>
                  <a:pt x="2694929" y="1433296"/>
                </a:lnTo>
                <a:lnTo>
                  <a:pt x="2753252" y="1426802"/>
                </a:lnTo>
                <a:lnTo>
                  <a:pt x="2808935" y="1416112"/>
                </a:lnTo>
                <a:lnTo>
                  <a:pt x="2861524" y="1401506"/>
                </a:lnTo>
                <a:lnTo>
                  <a:pt x="2892225" y="1390082"/>
                </a:lnTo>
                <a:close/>
              </a:path>
              <a:path w="3605529" h="1638300">
                <a:moveTo>
                  <a:pt x="863447" y="144305"/>
                </a:moveTo>
                <a:lnTo>
                  <a:pt x="809891" y="147210"/>
                </a:lnTo>
                <a:lnTo>
                  <a:pt x="749571" y="154352"/>
                </a:lnTo>
                <a:lnTo>
                  <a:pt x="692006" y="165244"/>
                </a:lnTo>
                <a:lnTo>
                  <a:pt x="637490" y="179648"/>
                </a:lnTo>
                <a:lnTo>
                  <a:pt x="586316" y="197325"/>
                </a:lnTo>
                <a:lnTo>
                  <a:pt x="538778" y="218035"/>
                </a:lnTo>
                <a:lnTo>
                  <a:pt x="495171" y="241539"/>
                </a:lnTo>
                <a:lnTo>
                  <a:pt x="455788" y="267598"/>
                </a:lnTo>
                <a:lnTo>
                  <a:pt x="420924" y="295973"/>
                </a:lnTo>
                <a:lnTo>
                  <a:pt x="390871" y="326424"/>
                </a:lnTo>
                <a:lnTo>
                  <a:pt x="365925" y="358713"/>
                </a:lnTo>
                <a:lnTo>
                  <a:pt x="346379" y="392599"/>
                </a:lnTo>
                <a:lnTo>
                  <a:pt x="324662" y="464210"/>
                </a:lnTo>
                <a:lnTo>
                  <a:pt x="323079" y="501455"/>
                </a:lnTo>
                <a:lnTo>
                  <a:pt x="328072" y="539342"/>
                </a:lnTo>
                <a:lnTo>
                  <a:pt x="325040" y="544442"/>
                </a:lnTo>
                <a:lnTo>
                  <a:pt x="268842" y="550866"/>
                </a:lnTo>
                <a:lnTo>
                  <a:pt x="215603" y="562539"/>
                </a:lnTo>
                <a:lnTo>
                  <a:pt x="166195" y="579111"/>
                </a:lnTo>
                <a:lnTo>
                  <a:pt x="121493" y="600233"/>
                </a:lnTo>
                <a:lnTo>
                  <a:pt x="82369" y="625554"/>
                </a:lnTo>
                <a:lnTo>
                  <a:pt x="49699" y="654726"/>
                </a:lnTo>
                <a:lnTo>
                  <a:pt x="21839" y="691515"/>
                </a:lnTo>
                <a:lnTo>
                  <a:pt x="5395" y="729704"/>
                </a:lnTo>
                <a:lnTo>
                  <a:pt x="0" y="768422"/>
                </a:lnTo>
                <a:lnTo>
                  <a:pt x="5288" y="806798"/>
                </a:lnTo>
                <a:lnTo>
                  <a:pt x="20894" y="843961"/>
                </a:lnTo>
                <a:lnTo>
                  <a:pt x="46453" y="879040"/>
                </a:lnTo>
                <a:lnTo>
                  <a:pt x="81598" y="911165"/>
                </a:lnTo>
                <a:lnTo>
                  <a:pt x="125963" y="939464"/>
                </a:lnTo>
                <a:lnTo>
                  <a:pt x="179184" y="963067"/>
                </a:lnTo>
                <a:lnTo>
                  <a:pt x="139975" y="993947"/>
                </a:lnTo>
                <a:lnTo>
                  <a:pt x="110362" y="1028171"/>
                </a:lnTo>
                <a:lnTo>
                  <a:pt x="90794" y="1064901"/>
                </a:lnTo>
                <a:lnTo>
                  <a:pt x="81718" y="1103295"/>
                </a:lnTo>
                <a:lnTo>
                  <a:pt x="83581" y="1142514"/>
                </a:lnTo>
                <a:lnTo>
                  <a:pt x="115368" y="1211603"/>
                </a:lnTo>
                <a:lnTo>
                  <a:pt x="143329" y="1241985"/>
                </a:lnTo>
                <a:lnTo>
                  <a:pt x="178229" y="1269052"/>
                </a:lnTo>
                <a:lnTo>
                  <a:pt x="219236" y="1292398"/>
                </a:lnTo>
                <a:lnTo>
                  <a:pt x="265522" y="1311621"/>
                </a:lnTo>
                <a:lnTo>
                  <a:pt x="316255" y="1326313"/>
                </a:lnTo>
                <a:lnTo>
                  <a:pt x="370605" y="1336071"/>
                </a:lnTo>
                <a:lnTo>
                  <a:pt x="427741" y="1340490"/>
                </a:lnTo>
                <a:lnTo>
                  <a:pt x="486835" y="1339164"/>
                </a:lnTo>
                <a:lnTo>
                  <a:pt x="2992537" y="1339164"/>
                </a:lnTo>
                <a:lnTo>
                  <a:pt x="3031822" y="1309452"/>
                </a:lnTo>
                <a:lnTo>
                  <a:pt x="3062105" y="1279418"/>
                </a:lnTo>
                <a:lnTo>
                  <a:pt x="3086561" y="1247129"/>
                </a:lnTo>
                <a:lnTo>
                  <a:pt x="3104735" y="1212865"/>
                </a:lnTo>
                <a:lnTo>
                  <a:pt x="3120411" y="1139513"/>
                </a:lnTo>
                <a:lnTo>
                  <a:pt x="3177379" y="1132606"/>
                </a:lnTo>
                <a:lnTo>
                  <a:pt x="3232686" y="1122162"/>
                </a:lnTo>
                <a:lnTo>
                  <a:pt x="3285910" y="1108292"/>
                </a:lnTo>
                <a:lnTo>
                  <a:pt x="3336630" y="1091105"/>
                </a:lnTo>
                <a:lnTo>
                  <a:pt x="3384425" y="1070712"/>
                </a:lnTo>
                <a:lnTo>
                  <a:pt x="3431200" y="1045889"/>
                </a:lnTo>
                <a:lnTo>
                  <a:pt x="3472557" y="1018650"/>
                </a:lnTo>
                <a:lnTo>
                  <a:pt x="3508432" y="989293"/>
                </a:lnTo>
                <a:lnTo>
                  <a:pt x="3538762" y="958117"/>
                </a:lnTo>
                <a:lnTo>
                  <a:pt x="3563483" y="925421"/>
                </a:lnTo>
                <a:lnTo>
                  <a:pt x="3582533" y="891505"/>
                </a:lnTo>
                <a:lnTo>
                  <a:pt x="3603363" y="821205"/>
                </a:lnTo>
                <a:lnTo>
                  <a:pt x="3605016" y="785420"/>
                </a:lnTo>
                <a:lnTo>
                  <a:pt x="3600745" y="749611"/>
                </a:lnTo>
                <a:lnTo>
                  <a:pt x="3574172" y="679112"/>
                </a:lnTo>
                <a:lnTo>
                  <a:pt x="3551745" y="645020"/>
                </a:lnTo>
                <a:lnTo>
                  <a:pt x="3523138" y="612100"/>
                </a:lnTo>
                <a:lnTo>
                  <a:pt x="3488290" y="580650"/>
                </a:lnTo>
                <a:lnTo>
                  <a:pt x="3494138" y="571764"/>
                </a:lnTo>
                <a:lnTo>
                  <a:pt x="3520576" y="507676"/>
                </a:lnTo>
                <a:lnTo>
                  <a:pt x="3524369" y="471130"/>
                </a:lnTo>
                <a:lnTo>
                  <a:pt x="3520397" y="435199"/>
                </a:lnTo>
                <a:lnTo>
                  <a:pt x="3490644" y="366792"/>
                </a:lnTo>
                <a:lnTo>
                  <a:pt x="3465607" y="335123"/>
                </a:lnTo>
                <a:lnTo>
                  <a:pt x="3434293" y="305681"/>
                </a:lnTo>
                <a:lnTo>
                  <a:pt x="3397072" y="278870"/>
                </a:lnTo>
                <a:lnTo>
                  <a:pt x="3354317" y="255092"/>
                </a:lnTo>
                <a:lnTo>
                  <a:pt x="3306399" y="234752"/>
                </a:lnTo>
                <a:lnTo>
                  <a:pt x="3253691" y="218251"/>
                </a:lnTo>
                <a:lnTo>
                  <a:pt x="3196564" y="205995"/>
                </a:lnTo>
                <a:lnTo>
                  <a:pt x="3190343" y="191820"/>
                </a:lnTo>
                <a:lnTo>
                  <a:pt x="1170260" y="191820"/>
                </a:lnTo>
                <a:lnTo>
                  <a:pt x="1122630" y="176389"/>
                </a:lnTo>
                <a:lnTo>
                  <a:pt x="1073123" y="163903"/>
                </a:lnTo>
                <a:lnTo>
                  <a:pt x="1022097" y="154408"/>
                </a:lnTo>
                <a:lnTo>
                  <a:pt x="969905" y="147947"/>
                </a:lnTo>
                <a:lnTo>
                  <a:pt x="916904" y="144565"/>
                </a:lnTo>
                <a:lnTo>
                  <a:pt x="863447" y="144305"/>
                </a:lnTo>
                <a:close/>
              </a:path>
              <a:path w="3605529" h="1638300">
                <a:moveTo>
                  <a:pt x="1562332" y="45524"/>
                </a:moveTo>
                <a:lnTo>
                  <a:pt x="1509674" y="47528"/>
                </a:lnTo>
                <a:lnTo>
                  <a:pt x="1457976" y="53344"/>
                </a:lnTo>
                <a:lnTo>
                  <a:pt x="1407800" y="62865"/>
                </a:lnTo>
                <a:lnTo>
                  <a:pt x="1359710" y="75985"/>
                </a:lnTo>
                <a:lnTo>
                  <a:pt x="1314269" y="92596"/>
                </a:lnTo>
                <a:lnTo>
                  <a:pt x="1272041" y="112592"/>
                </a:lnTo>
                <a:lnTo>
                  <a:pt x="1233587" y="135866"/>
                </a:lnTo>
                <a:lnTo>
                  <a:pt x="1199473" y="162311"/>
                </a:lnTo>
                <a:lnTo>
                  <a:pt x="1170260" y="191820"/>
                </a:lnTo>
                <a:lnTo>
                  <a:pt x="3190343" y="191820"/>
                </a:lnTo>
                <a:lnTo>
                  <a:pt x="3178266" y="164306"/>
                </a:lnTo>
                <a:lnTo>
                  <a:pt x="3148875" y="125458"/>
                </a:lnTo>
                <a:lnTo>
                  <a:pt x="3148050" y="124727"/>
                </a:lnTo>
                <a:lnTo>
                  <a:pt x="1874578" y="124727"/>
                </a:lnTo>
                <a:lnTo>
                  <a:pt x="1850865" y="111272"/>
                </a:lnTo>
                <a:lnTo>
                  <a:pt x="1799119" y="87747"/>
                </a:lnTo>
                <a:lnTo>
                  <a:pt x="1720427" y="63455"/>
                </a:lnTo>
                <a:lnTo>
                  <a:pt x="1668271" y="53381"/>
                </a:lnTo>
                <a:lnTo>
                  <a:pt x="1615385" y="47440"/>
                </a:lnTo>
                <a:lnTo>
                  <a:pt x="1562332" y="45524"/>
                </a:lnTo>
                <a:close/>
              </a:path>
              <a:path w="3605529" h="1638300">
                <a:moveTo>
                  <a:pt x="2210172" y="0"/>
                </a:moveTo>
                <a:lnTo>
                  <a:pt x="2159083" y="1379"/>
                </a:lnTo>
                <a:lnTo>
                  <a:pt x="2109096" y="7131"/>
                </a:lnTo>
                <a:lnTo>
                  <a:pt x="2060966" y="17100"/>
                </a:lnTo>
                <a:lnTo>
                  <a:pt x="2015446" y="31130"/>
                </a:lnTo>
                <a:lnTo>
                  <a:pt x="1973293" y="49064"/>
                </a:lnTo>
                <a:lnTo>
                  <a:pt x="1935261" y="70746"/>
                </a:lnTo>
                <a:lnTo>
                  <a:pt x="1902104" y="96019"/>
                </a:lnTo>
                <a:lnTo>
                  <a:pt x="1874578" y="124727"/>
                </a:lnTo>
                <a:lnTo>
                  <a:pt x="3148050" y="124727"/>
                </a:lnTo>
                <a:lnTo>
                  <a:pt x="3109167" y="90282"/>
                </a:lnTo>
                <a:lnTo>
                  <a:pt x="3106577" y="88670"/>
                </a:lnTo>
                <a:lnTo>
                  <a:pt x="2489391" y="88670"/>
                </a:lnTo>
                <a:lnTo>
                  <a:pt x="2462337" y="69120"/>
                </a:lnTo>
                <a:lnTo>
                  <a:pt x="2398580" y="36457"/>
                </a:lnTo>
                <a:lnTo>
                  <a:pt x="2362502" y="23665"/>
                </a:lnTo>
                <a:lnTo>
                  <a:pt x="2312636" y="10986"/>
                </a:lnTo>
                <a:lnTo>
                  <a:pt x="2261608" y="3150"/>
                </a:lnTo>
                <a:lnTo>
                  <a:pt x="2210172" y="0"/>
                </a:lnTo>
                <a:close/>
              </a:path>
              <a:path w="3605529" h="1638300">
                <a:moveTo>
                  <a:pt x="2816691" y="571"/>
                </a:moveTo>
                <a:lnTo>
                  <a:pt x="2764911" y="1168"/>
                </a:lnTo>
                <a:lnTo>
                  <a:pt x="2713672" y="5818"/>
                </a:lnTo>
                <a:lnTo>
                  <a:pt x="2663655" y="14488"/>
                </a:lnTo>
                <a:lnTo>
                  <a:pt x="2615538" y="27143"/>
                </a:lnTo>
                <a:lnTo>
                  <a:pt x="2570002" y="43748"/>
                </a:lnTo>
                <a:lnTo>
                  <a:pt x="2527727" y="64268"/>
                </a:lnTo>
                <a:lnTo>
                  <a:pt x="2489391" y="88670"/>
                </a:lnTo>
                <a:lnTo>
                  <a:pt x="3106577" y="88670"/>
                </a:lnTo>
                <a:lnTo>
                  <a:pt x="3059920" y="59612"/>
                </a:lnTo>
                <a:lnTo>
                  <a:pt x="3015630" y="39419"/>
                </a:lnTo>
                <a:lnTo>
                  <a:pt x="2968482" y="23453"/>
                </a:lnTo>
                <a:lnTo>
                  <a:pt x="2919156" y="11679"/>
                </a:lnTo>
                <a:lnTo>
                  <a:pt x="2868333" y="4064"/>
                </a:lnTo>
                <a:lnTo>
                  <a:pt x="2816691" y="57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9278" y="6597608"/>
            <a:ext cx="90977" cy="9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40854" y="6428872"/>
            <a:ext cx="181949" cy="18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40260" y="6236445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464" y="0"/>
                </a:moveTo>
                <a:lnTo>
                  <a:pt x="93330" y="6957"/>
                </a:lnTo>
                <a:lnTo>
                  <a:pt x="55870" y="26329"/>
                </a:lnTo>
                <a:lnTo>
                  <a:pt x="26329" y="55870"/>
                </a:lnTo>
                <a:lnTo>
                  <a:pt x="6957" y="93330"/>
                </a:lnTo>
                <a:lnTo>
                  <a:pt x="0" y="136464"/>
                </a:lnTo>
                <a:lnTo>
                  <a:pt x="6957" y="179597"/>
                </a:lnTo>
                <a:lnTo>
                  <a:pt x="26329" y="217057"/>
                </a:lnTo>
                <a:lnTo>
                  <a:pt x="55870" y="246598"/>
                </a:lnTo>
                <a:lnTo>
                  <a:pt x="93330" y="265971"/>
                </a:lnTo>
                <a:lnTo>
                  <a:pt x="136464" y="272928"/>
                </a:lnTo>
                <a:lnTo>
                  <a:pt x="179597" y="265971"/>
                </a:lnTo>
                <a:lnTo>
                  <a:pt x="217057" y="246598"/>
                </a:lnTo>
                <a:lnTo>
                  <a:pt x="246598" y="217057"/>
                </a:lnTo>
                <a:lnTo>
                  <a:pt x="265971" y="179597"/>
                </a:lnTo>
                <a:lnTo>
                  <a:pt x="272928" y="136464"/>
                </a:lnTo>
                <a:lnTo>
                  <a:pt x="265971" y="93330"/>
                </a:lnTo>
                <a:lnTo>
                  <a:pt x="246598" y="55870"/>
                </a:lnTo>
                <a:lnTo>
                  <a:pt x="217057" y="26329"/>
                </a:lnTo>
                <a:lnTo>
                  <a:pt x="179597" y="6957"/>
                </a:lnTo>
                <a:lnTo>
                  <a:pt x="1364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79053" y="5018694"/>
            <a:ext cx="3605529" cy="1638300"/>
          </a:xfrm>
          <a:custGeom>
            <a:avLst/>
            <a:gdLst/>
            <a:ahLst/>
            <a:cxnLst/>
            <a:rect l="l" t="t" r="r" b="b"/>
            <a:pathLst>
              <a:path w="3605529" h="1638300">
                <a:moveTo>
                  <a:pt x="328072" y="539342"/>
                </a:moveTo>
                <a:lnTo>
                  <a:pt x="323079" y="501456"/>
                </a:lnTo>
                <a:lnTo>
                  <a:pt x="324662" y="464210"/>
                </a:lnTo>
                <a:lnTo>
                  <a:pt x="332526" y="427845"/>
                </a:lnTo>
                <a:lnTo>
                  <a:pt x="365925" y="358713"/>
                </a:lnTo>
                <a:lnTo>
                  <a:pt x="390871" y="326425"/>
                </a:lnTo>
                <a:lnTo>
                  <a:pt x="420923" y="295973"/>
                </a:lnTo>
                <a:lnTo>
                  <a:pt x="455788" y="267598"/>
                </a:lnTo>
                <a:lnTo>
                  <a:pt x="495171" y="241539"/>
                </a:lnTo>
                <a:lnTo>
                  <a:pt x="538778" y="218035"/>
                </a:lnTo>
                <a:lnTo>
                  <a:pt x="586316" y="197325"/>
                </a:lnTo>
                <a:lnTo>
                  <a:pt x="637490" y="179648"/>
                </a:lnTo>
                <a:lnTo>
                  <a:pt x="692006" y="165244"/>
                </a:lnTo>
                <a:lnTo>
                  <a:pt x="749572" y="154351"/>
                </a:lnTo>
                <a:lnTo>
                  <a:pt x="809891" y="147210"/>
                </a:lnTo>
                <a:lnTo>
                  <a:pt x="863447" y="144304"/>
                </a:lnTo>
                <a:lnTo>
                  <a:pt x="916904" y="144565"/>
                </a:lnTo>
                <a:lnTo>
                  <a:pt x="969905" y="147947"/>
                </a:lnTo>
                <a:lnTo>
                  <a:pt x="1022097" y="154408"/>
                </a:lnTo>
                <a:lnTo>
                  <a:pt x="1073123" y="163903"/>
                </a:lnTo>
                <a:lnTo>
                  <a:pt x="1122630" y="176388"/>
                </a:lnTo>
                <a:lnTo>
                  <a:pt x="1170260" y="191820"/>
                </a:lnTo>
                <a:lnTo>
                  <a:pt x="1199473" y="162311"/>
                </a:lnTo>
                <a:lnTo>
                  <a:pt x="1233587" y="135866"/>
                </a:lnTo>
                <a:lnTo>
                  <a:pt x="1272041" y="112592"/>
                </a:lnTo>
                <a:lnTo>
                  <a:pt x="1314269" y="92596"/>
                </a:lnTo>
                <a:lnTo>
                  <a:pt x="1359710" y="75985"/>
                </a:lnTo>
                <a:lnTo>
                  <a:pt x="1407800" y="62865"/>
                </a:lnTo>
                <a:lnTo>
                  <a:pt x="1457976" y="53344"/>
                </a:lnTo>
                <a:lnTo>
                  <a:pt x="1509674" y="47528"/>
                </a:lnTo>
                <a:lnTo>
                  <a:pt x="1562332" y="45524"/>
                </a:lnTo>
                <a:lnTo>
                  <a:pt x="1615385" y="47439"/>
                </a:lnTo>
                <a:lnTo>
                  <a:pt x="1668271" y="53381"/>
                </a:lnTo>
                <a:lnTo>
                  <a:pt x="1720427" y="63455"/>
                </a:lnTo>
                <a:lnTo>
                  <a:pt x="1771289" y="77769"/>
                </a:lnTo>
                <a:lnTo>
                  <a:pt x="1825677" y="98930"/>
                </a:lnTo>
                <a:lnTo>
                  <a:pt x="1874578" y="124727"/>
                </a:lnTo>
                <a:lnTo>
                  <a:pt x="1902105" y="96019"/>
                </a:lnTo>
                <a:lnTo>
                  <a:pt x="1935261" y="70745"/>
                </a:lnTo>
                <a:lnTo>
                  <a:pt x="1973293" y="49064"/>
                </a:lnTo>
                <a:lnTo>
                  <a:pt x="2015446" y="31130"/>
                </a:lnTo>
                <a:lnTo>
                  <a:pt x="2060965" y="17100"/>
                </a:lnTo>
                <a:lnTo>
                  <a:pt x="2109096" y="7131"/>
                </a:lnTo>
                <a:lnTo>
                  <a:pt x="2159083" y="1379"/>
                </a:lnTo>
                <a:lnTo>
                  <a:pt x="2210172" y="0"/>
                </a:lnTo>
                <a:lnTo>
                  <a:pt x="2261608" y="3150"/>
                </a:lnTo>
                <a:lnTo>
                  <a:pt x="2312636" y="10986"/>
                </a:lnTo>
                <a:lnTo>
                  <a:pt x="2362502" y="23664"/>
                </a:lnTo>
                <a:lnTo>
                  <a:pt x="2398580" y="36457"/>
                </a:lnTo>
                <a:lnTo>
                  <a:pt x="2462337" y="69120"/>
                </a:lnTo>
                <a:lnTo>
                  <a:pt x="2489391" y="88670"/>
                </a:lnTo>
                <a:lnTo>
                  <a:pt x="2527727" y="64269"/>
                </a:lnTo>
                <a:lnTo>
                  <a:pt x="2570002" y="43748"/>
                </a:lnTo>
                <a:lnTo>
                  <a:pt x="2615538" y="27143"/>
                </a:lnTo>
                <a:lnTo>
                  <a:pt x="2663655" y="14489"/>
                </a:lnTo>
                <a:lnTo>
                  <a:pt x="2713672" y="5819"/>
                </a:lnTo>
                <a:lnTo>
                  <a:pt x="2764911" y="1168"/>
                </a:lnTo>
                <a:lnTo>
                  <a:pt x="2816691" y="572"/>
                </a:lnTo>
                <a:lnTo>
                  <a:pt x="2868333" y="4064"/>
                </a:lnTo>
                <a:lnTo>
                  <a:pt x="2919157" y="11679"/>
                </a:lnTo>
                <a:lnTo>
                  <a:pt x="2968482" y="23453"/>
                </a:lnTo>
                <a:lnTo>
                  <a:pt x="3015630" y="39419"/>
                </a:lnTo>
                <a:lnTo>
                  <a:pt x="3059920" y="59612"/>
                </a:lnTo>
                <a:lnTo>
                  <a:pt x="3109167" y="90283"/>
                </a:lnTo>
                <a:lnTo>
                  <a:pt x="3148875" y="125458"/>
                </a:lnTo>
                <a:lnTo>
                  <a:pt x="3178266" y="164306"/>
                </a:lnTo>
                <a:lnTo>
                  <a:pt x="3196564" y="205995"/>
                </a:lnTo>
                <a:lnTo>
                  <a:pt x="3253691" y="218252"/>
                </a:lnTo>
                <a:lnTo>
                  <a:pt x="3306399" y="234752"/>
                </a:lnTo>
                <a:lnTo>
                  <a:pt x="3354317" y="255092"/>
                </a:lnTo>
                <a:lnTo>
                  <a:pt x="3397072" y="278870"/>
                </a:lnTo>
                <a:lnTo>
                  <a:pt x="3434293" y="305681"/>
                </a:lnTo>
                <a:lnTo>
                  <a:pt x="3465607" y="335123"/>
                </a:lnTo>
                <a:lnTo>
                  <a:pt x="3490644" y="366792"/>
                </a:lnTo>
                <a:lnTo>
                  <a:pt x="3509031" y="400285"/>
                </a:lnTo>
                <a:lnTo>
                  <a:pt x="3524369" y="471130"/>
                </a:lnTo>
                <a:lnTo>
                  <a:pt x="3520576" y="507676"/>
                </a:lnTo>
                <a:lnTo>
                  <a:pt x="3508645" y="544433"/>
                </a:lnTo>
                <a:lnTo>
                  <a:pt x="3488289" y="580650"/>
                </a:lnTo>
                <a:lnTo>
                  <a:pt x="3523138" y="612100"/>
                </a:lnTo>
                <a:lnTo>
                  <a:pt x="3551745" y="645021"/>
                </a:lnTo>
                <a:lnTo>
                  <a:pt x="3574172" y="679112"/>
                </a:lnTo>
                <a:lnTo>
                  <a:pt x="3590485" y="714075"/>
                </a:lnTo>
                <a:lnTo>
                  <a:pt x="3605016" y="785421"/>
                </a:lnTo>
                <a:lnTo>
                  <a:pt x="3603363" y="821206"/>
                </a:lnTo>
                <a:lnTo>
                  <a:pt x="3582533" y="891505"/>
                </a:lnTo>
                <a:lnTo>
                  <a:pt x="3563484" y="925421"/>
                </a:lnTo>
                <a:lnTo>
                  <a:pt x="3538762" y="958117"/>
                </a:lnTo>
                <a:lnTo>
                  <a:pt x="3508433" y="989293"/>
                </a:lnTo>
                <a:lnTo>
                  <a:pt x="3472558" y="1018650"/>
                </a:lnTo>
                <a:lnTo>
                  <a:pt x="3431201" y="1045889"/>
                </a:lnTo>
                <a:lnTo>
                  <a:pt x="3384426" y="1070712"/>
                </a:lnTo>
                <a:lnTo>
                  <a:pt x="3336631" y="1091105"/>
                </a:lnTo>
                <a:lnTo>
                  <a:pt x="3285911" y="1108292"/>
                </a:lnTo>
                <a:lnTo>
                  <a:pt x="3232686" y="1122162"/>
                </a:lnTo>
                <a:lnTo>
                  <a:pt x="3177379" y="1132606"/>
                </a:lnTo>
                <a:lnTo>
                  <a:pt x="3120411" y="1139514"/>
                </a:lnTo>
                <a:lnTo>
                  <a:pt x="3116170" y="1176900"/>
                </a:lnTo>
                <a:lnTo>
                  <a:pt x="3086561" y="1247130"/>
                </a:lnTo>
                <a:lnTo>
                  <a:pt x="3062105" y="1279418"/>
                </a:lnTo>
                <a:lnTo>
                  <a:pt x="3031822" y="1309452"/>
                </a:lnTo>
                <a:lnTo>
                  <a:pt x="2996166" y="1336955"/>
                </a:lnTo>
                <a:lnTo>
                  <a:pt x="2955594" y="1361650"/>
                </a:lnTo>
                <a:lnTo>
                  <a:pt x="2910562" y="1383259"/>
                </a:lnTo>
                <a:lnTo>
                  <a:pt x="2861523" y="1401506"/>
                </a:lnTo>
                <a:lnTo>
                  <a:pt x="2808935" y="1416112"/>
                </a:lnTo>
                <a:lnTo>
                  <a:pt x="2753251" y="1426802"/>
                </a:lnTo>
                <a:lnTo>
                  <a:pt x="2694929" y="1433296"/>
                </a:lnTo>
                <a:lnTo>
                  <a:pt x="2634422" y="1435320"/>
                </a:lnTo>
                <a:lnTo>
                  <a:pt x="2581355" y="1433243"/>
                </a:lnTo>
                <a:lnTo>
                  <a:pt x="2529213" y="1427598"/>
                </a:lnTo>
                <a:lnTo>
                  <a:pt x="2478460" y="1418467"/>
                </a:lnTo>
                <a:lnTo>
                  <a:pt x="2429558" y="1405935"/>
                </a:lnTo>
                <a:lnTo>
                  <a:pt x="2382968" y="1390083"/>
                </a:lnTo>
                <a:lnTo>
                  <a:pt x="2364798" y="1421816"/>
                </a:lnTo>
                <a:lnTo>
                  <a:pt x="2315677" y="1479893"/>
                </a:lnTo>
                <a:lnTo>
                  <a:pt x="2285315" y="1506040"/>
                </a:lnTo>
                <a:lnTo>
                  <a:pt x="2251476" y="1530130"/>
                </a:lnTo>
                <a:lnTo>
                  <a:pt x="2214456" y="1552065"/>
                </a:lnTo>
                <a:lnTo>
                  <a:pt x="2174547" y="1571747"/>
                </a:lnTo>
                <a:lnTo>
                  <a:pt x="2132045" y="1589079"/>
                </a:lnTo>
                <a:lnTo>
                  <a:pt x="2087242" y="1603963"/>
                </a:lnTo>
                <a:lnTo>
                  <a:pt x="2040434" y="1616301"/>
                </a:lnTo>
                <a:lnTo>
                  <a:pt x="1991914" y="1625995"/>
                </a:lnTo>
                <a:lnTo>
                  <a:pt x="1941977" y="1632948"/>
                </a:lnTo>
                <a:lnTo>
                  <a:pt x="1890916" y="1637062"/>
                </a:lnTo>
                <a:lnTo>
                  <a:pt x="1839025" y="1638240"/>
                </a:lnTo>
                <a:lnTo>
                  <a:pt x="1786598" y="1636383"/>
                </a:lnTo>
                <a:lnTo>
                  <a:pt x="1733930" y="1631395"/>
                </a:lnTo>
                <a:lnTo>
                  <a:pt x="1681314" y="1623177"/>
                </a:lnTo>
                <a:lnTo>
                  <a:pt x="1628980" y="1611561"/>
                </a:lnTo>
                <a:lnTo>
                  <a:pt x="1579043" y="1596896"/>
                </a:lnTo>
                <a:lnTo>
                  <a:pt x="1531825" y="1579328"/>
                </a:lnTo>
                <a:lnTo>
                  <a:pt x="1487646" y="1559005"/>
                </a:lnTo>
                <a:lnTo>
                  <a:pt x="1446828" y="1536075"/>
                </a:lnTo>
                <a:lnTo>
                  <a:pt x="1409693" y="1510687"/>
                </a:lnTo>
                <a:lnTo>
                  <a:pt x="1376561" y="1482987"/>
                </a:lnTo>
                <a:lnTo>
                  <a:pt x="1327764" y="1499495"/>
                </a:lnTo>
                <a:lnTo>
                  <a:pt x="1277724" y="1513138"/>
                </a:lnTo>
                <a:lnTo>
                  <a:pt x="1226705" y="1523956"/>
                </a:lnTo>
                <a:lnTo>
                  <a:pt x="1174973" y="1531990"/>
                </a:lnTo>
                <a:lnTo>
                  <a:pt x="1122793" y="1537282"/>
                </a:lnTo>
                <a:lnTo>
                  <a:pt x="1070430" y="1539873"/>
                </a:lnTo>
                <a:lnTo>
                  <a:pt x="1018149" y="1539802"/>
                </a:lnTo>
                <a:lnTo>
                  <a:pt x="966215" y="1537112"/>
                </a:lnTo>
                <a:lnTo>
                  <a:pt x="914892" y="1531844"/>
                </a:lnTo>
                <a:lnTo>
                  <a:pt x="864447" y="1524038"/>
                </a:lnTo>
                <a:lnTo>
                  <a:pt x="815144" y="1513736"/>
                </a:lnTo>
                <a:lnTo>
                  <a:pt x="767248" y="1500977"/>
                </a:lnTo>
                <a:lnTo>
                  <a:pt x="721024" y="1485805"/>
                </a:lnTo>
                <a:lnTo>
                  <a:pt x="676737" y="1468259"/>
                </a:lnTo>
                <a:lnTo>
                  <a:pt x="634653" y="1448380"/>
                </a:lnTo>
                <a:lnTo>
                  <a:pt x="595035" y="1426210"/>
                </a:lnTo>
                <a:lnTo>
                  <a:pt x="558150" y="1401789"/>
                </a:lnTo>
                <a:lnTo>
                  <a:pt x="524262" y="1375159"/>
                </a:lnTo>
                <a:lnTo>
                  <a:pt x="493636" y="1346361"/>
                </a:lnTo>
                <a:lnTo>
                  <a:pt x="486835" y="1339165"/>
                </a:lnTo>
                <a:lnTo>
                  <a:pt x="427741" y="1340490"/>
                </a:lnTo>
                <a:lnTo>
                  <a:pt x="370604" y="1336072"/>
                </a:lnTo>
                <a:lnTo>
                  <a:pt x="316254" y="1326314"/>
                </a:lnTo>
                <a:lnTo>
                  <a:pt x="265522" y="1311621"/>
                </a:lnTo>
                <a:lnTo>
                  <a:pt x="219236" y="1292399"/>
                </a:lnTo>
                <a:lnTo>
                  <a:pt x="178229" y="1269052"/>
                </a:lnTo>
                <a:lnTo>
                  <a:pt x="143329" y="1241985"/>
                </a:lnTo>
                <a:lnTo>
                  <a:pt x="115368" y="1211604"/>
                </a:lnTo>
                <a:lnTo>
                  <a:pt x="95175" y="1178312"/>
                </a:lnTo>
                <a:lnTo>
                  <a:pt x="81718" y="1103295"/>
                </a:lnTo>
                <a:lnTo>
                  <a:pt x="90794" y="1064901"/>
                </a:lnTo>
                <a:lnTo>
                  <a:pt x="110362" y="1028172"/>
                </a:lnTo>
                <a:lnTo>
                  <a:pt x="139975" y="993947"/>
                </a:lnTo>
                <a:lnTo>
                  <a:pt x="179184" y="963067"/>
                </a:lnTo>
                <a:lnTo>
                  <a:pt x="125963" y="939464"/>
                </a:lnTo>
                <a:lnTo>
                  <a:pt x="81598" y="911165"/>
                </a:lnTo>
                <a:lnTo>
                  <a:pt x="46453" y="879040"/>
                </a:lnTo>
                <a:lnTo>
                  <a:pt x="20894" y="843961"/>
                </a:lnTo>
                <a:lnTo>
                  <a:pt x="5288" y="806798"/>
                </a:lnTo>
                <a:lnTo>
                  <a:pt x="0" y="768422"/>
                </a:lnTo>
                <a:lnTo>
                  <a:pt x="5395" y="729704"/>
                </a:lnTo>
                <a:lnTo>
                  <a:pt x="21839" y="691515"/>
                </a:lnTo>
                <a:lnTo>
                  <a:pt x="49699" y="654726"/>
                </a:lnTo>
                <a:lnTo>
                  <a:pt x="82369" y="625555"/>
                </a:lnTo>
                <a:lnTo>
                  <a:pt x="121493" y="600233"/>
                </a:lnTo>
                <a:lnTo>
                  <a:pt x="166195" y="579111"/>
                </a:lnTo>
                <a:lnTo>
                  <a:pt x="215602" y="562539"/>
                </a:lnTo>
                <a:lnTo>
                  <a:pt x="268842" y="550866"/>
                </a:lnTo>
                <a:lnTo>
                  <a:pt x="325040" y="544443"/>
                </a:lnTo>
                <a:lnTo>
                  <a:pt x="328072" y="5393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6092" y="6424110"/>
            <a:ext cx="191474" cy="191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24515" y="6592845"/>
            <a:ext cx="100503" cy="100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40260" y="623644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927" y="136464"/>
                </a:moveTo>
                <a:lnTo>
                  <a:pt x="265970" y="179597"/>
                </a:lnTo>
                <a:lnTo>
                  <a:pt x="246598" y="217057"/>
                </a:lnTo>
                <a:lnTo>
                  <a:pt x="217057" y="246598"/>
                </a:lnTo>
                <a:lnTo>
                  <a:pt x="179597" y="265970"/>
                </a:lnTo>
                <a:lnTo>
                  <a:pt x="136464" y="272928"/>
                </a:lnTo>
                <a:lnTo>
                  <a:pt x="93330" y="265970"/>
                </a:lnTo>
                <a:lnTo>
                  <a:pt x="55870" y="246598"/>
                </a:lnTo>
                <a:lnTo>
                  <a:pt x="26329" y="217057"/>
                </a:lnTo>
                <a:lnTo>
                  <a:pt x="6957" y="179597"/>
                </a:lnTo>
                <a:lnTo>
                  <a:pt x="0" y="136464"/>
                </a:lnTo>
                <a:lnTo>
                  <a:pt x="6957" y="93330"/>
                </a:lnTo>
                <a:lnTo>
                  <a:pt x="26329" y="55870"/>
                </a:lnTo>
                <a:lnTo>
                  <a:pt x="55870" y="26329"/>
                </a:lnTo>
                <a:lnTo>
                  <a:pt x="93330" y="6957"/>
                </a:lnTo>
                <a:lnTo>
                  <a:pt x="136464" y="0"/>
                </a:lnTo>
                <a:lnTo>
                  <a:pt x="179597" y="6957"/>
                </a:lnTo>
                <a:lnTo>
                  <a:pt x="217057" y="26329"/>
                </a:lnTo>
                <a:lnTo>
                  <a:pt x="246598" y="55870"/>
                </a:lnTo>
                <a:lnTo>
                  <a:pt x="265970" y="93330"/>
                </a:lnTo>
                <a:lnTo>
                  <a:pt x="272927" y="1364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62100" y="5975384"/>
            <a:ext cx="211454" cy="30480"/>
          </a:xfrm>
          <a:custGeom>
            <a:avLst/>
            <a:gdLst/>
            <a:ahLst/>
            <a:cxnLst/>
            <a:rect l="l" t="t" r="r" b="b"/>
            <a:pathLst>
              <a:path w="211454" h="30479">
                <a:moveTo>
                  <a:pt x="211116" y="30211"/>
                </a:moveTo>
                <a:lnTo>
                  <a:pt x="156014" y="30265"/>
                </a:lnTo>
                <a:lnTo>
                  <a:pt x="101842" y="25159"/>
                </a:lnTo>
                <a:lnTo>
                  <a:pt x="49528" y="1502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67119" y="6336214"/>
            <a:ext cx="92710" cy="14604"/>
          </a:xfrm>
          <a:custGeom>
            <a:avLst/>
            <a:gdLst/>
            <a:ahLst/>
            <a:cxnLst/>
            <a:rect l="l" t="t" r="r" b="b"/>
            <a:pathLst>
              <a:path w="92710" h="14604">
                <a:moveTo>
                  <a:pt x="92367" y="0"/>
                </a:moveTo>
                <a:lnTo>
                  <a:pt x="69891" y="5017"/>
                </a:lnTo>
                <a:lnTo>
                  <a:pt x="46954" y="9107"/>
                </a:lnTo>
                <a:lnTo>
                  <a:pt x="23632" y="12258"/>
                </a:lnTo>
                <a:lnTo>
                  <a:pt x="0" y="144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99753" y="6429121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79" h="66039">
                <a:moveTo>
                  <a:pt x="55655" y="65957"/>
                </a:moveTo>
                <a:lnTo>
                  <a:pt x="39626" y="50177"/>
                </a:lnTo>
                <a:lnTo>
                  <a:pt x="24988" y="33901"/>
                </a:lnTo>
                <a:lnTo>
                  <a:pt x="11769" y="1716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62383" y="6330603"/>
            <a:ext cx="22225" cy="72390"/>
          </a:xfrm>
          <a:custGeom>
            <a:avLst/>
            <a:gdLst/>
            <a:ahLst/>
            <a:cxnLst/>
            <a:rect l="l" t="t" r="r" b="b"/>
            <a:pathLst>
              <a:path w="22225" h="72389">
                <a:moveTo>
                  <a:pt x="22223" y="0"/>
                </a:moveTo>
                <a:lnTo>
                  <a:pt x="18984" y="18348"/>
                </a:lnTo>
                <a:lnTo>
                  <a:pt x="14194" y="36551"/>
                </a:lnTo>
                <a:lnTo>
                  <a:pt x="7861" y="54572"/>
                </a:lnTo>
                <a:lnTo>
                  <a:pt x="0" y="723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26488" y="5883424"/>
            <a:ext cx="271145" cy="270510"/>
          </a:xfrm>
          <a:custGeom>
            <a:avLst/>
            <a:gdLst/>
            <a:ahLst/>
            <a:cxnLst/>
            <a:rect l="l" t="t" r="r" b="b"/>
            <a:pathLst>
              <a:path w="271145" h="270510">
                <a:moveTo>
                  <a:pt x="0" y="0"/>
                </a:moveTo>
                <a:lnTo>
                  <a:pt x="53339" y="18748"/>
                </a:lnTo>
                <a:lnTo>
                  <a:pt x="101740" y="41190"/>
                </a:lnTo>
                <a:lnTo>
                  <a:pt x="144831" y="66955"/>
                </a:lnTo>
                <a:lnTo>
                  <a:pt x="182238" y="95671"/>
                </a:lnTo>
                <a:lnTo>
                  <a:pt x="213590" y="126964"/>
                </a:lnTo>
                <a:lnTo>
                  <a:pt x="238512" y="160465"/>
                </a:lnTo>
                <a:lnTo>
                  <a:pt x="256634" y="195799"/>
                </a:lnTo>
                <a:lnTo>
                  <a:pt x="267581" y="232596"/>
                </a:lnTo>
                <a:lnTo>
                  <a:pt x="270982" y="2704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744981" y="5595337"/>
            <a:ext cx="121285" cy="101600"/>
          </a:xfrm>
          <a:custGeom>
            <a:avLst/>
            <a:gdLst/>
            <a:ahLst/>
            <a:cxnLst/>
            <a:rect l="l" t="t" r="r" b="b"/>
            <a:pathLst>
              <a:path w="121284" h="101600">
                <a:moveTo>
                  <a:pt x="120662" y="0"/>
                </a:moveTo>
                <a:lnTo>
                  <a:pt x="97750" y="28479"/>
                </a:lnTo>
                <a:lnTo>
                  <a:pt x="69801" y="55047"/>
                </a:lnTo>
                <a:lnTo>
                  <a:pt x="37116" y="79447"/>
                </a:lnTo>
                <a:lnTo>
                  <a:pt x="0" y="101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576112" y="5219004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0" y="0"/>
                </a:moveTo>
                <a:lnTo>
                  <a:pt x="2992" y="11893"/>
                </a:lnTo>
                <a:lnTo>
                  <a:pt x="5053" y="23855"/>
                </a:lnTo>
                <a:lnTo>
                  <a:pt x="6180" y="35864"/>
                </a:lnTo>
                <a:lnTo>
                  <a:pt x="6370" y="47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05525" y="5102042"/>
            <a:ext cx="62230" cy="61594"/>
          </a:xfrm>
          <a:custGeom>
            <a:avLst/>
            <a:gdLst/>
            <a:ahLst/>
            <a:cxnLst/>
            <a:rect l="l" t="t" r="r" b="b"/>
            <a:pathLst>
              <a:path w="62229" h="61595">
                <a:moveTo>
                  <a:pt x="0" y="61087"/>
                </a:moveTo>
                <a:lnTo>
                  <a:pt x="12736" y="44809"/>
                </a:lnTo>
                <a:lnTo>
                  <a:pt x="27325" y="29161"/>
                </a:lnTo>
                <a:lnTo>
                  <a:pt x="43704" y="14205"/>
                </a:lnTo>
                <a:lnTo>
                  <a:pt x="618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27378" y="5139558"/>
            <a:ext cx="30480" cy="52705"/>
          </a:xfrm>
          <a:custGeom>
            <a:avLst/>
            <a:gdLst/>
            <a:ahLst/>
            <a:cxnLst/>
            <a:rect l="l" t="t" r="r" b="b"/>
            <a:pathLst>
              <a:path w="30479" h="52704">
                <a:moveTo>
                  <a:pt x="0" y="52683"/>
                </a:moveTo>
                <a:lnTo>
                  <a:pt x="5490" y="39099"/>
                </a:lnTo>
                <a:lnTo>
                  <a:pt x="12324" y="25765"/>
                </a:lnTo>
                <a:lnTo>
                  <a:pt x="20481" y="12719"/>
                </a:lnTo>
                <a:lnTo>
                  <a:pt x="299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48885" y="5210133"/>
            <a:ext cx="108585" cy="51435"/>
          </a:xfrm>
          <a:custGeom>
            <a:avLst/>
            <a:gdLst/>
            <a:ahLst/>
            <a:cxnLst/>
            <a:rect l="l" t="t" r="r" b="b"/>
            <a:pathLst>
              <a:path w="108584" h="51435">
                <a:moveTo>
                  <a:pt x="0" y="0"/>
                </a:moveTo>
                <a:lnTo>
                  <a:pt x="28927" y="11233"/>
                </a:lnTo>
                <a:lnTo>
                  <a:pt x="56675" y="23519"/>
                </a:lnTo>
                <a:lnTo>
                  <a:pt x="83169" y="36824"/>
                </a:lnTo>
                <a:lnTo>
                  <a:pt x="108335" y="511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07138" y="5558050"/>
            <a:ext cx="19050" cy="53975"/>
          </a:xfrm>
          <a:custGeom>
            <a:avLst/>
            <a:gdLst/>
            <a:ahLst/>
            <a:cxnLst/>
            <a:rect l="l" t="t" r="r" b="b"/>
            <a:pathLst>
              <a:path w="19050" h="53975">
                <a:moveTo>
                  <a:pt x="18906" y="53775"/>
                </a:moveTo>
                <a:lnTo>
                  <a:pt x="12893" y="40513"/>
                </a:lnTo>
                <a:lnTo>
                  <a:pt x="7734" y="27119"/>
                </a:lnTo>
                <a:lnTo>
                  <a:pt x="3434" y="1360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957051" y="5283918"/>
            <a:ext cx="226695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思考？</a:t>
            </a:r>
            <a:endParaRPr sz="2350">
              <a:latin typeface="黑体"/>
              <a:cs typeface="黑体"/>
            </a:endParaRPr>
          </a:p>
          <a:p>
            <a:pPr marL="12700" marR="5080">
              <a:lnSpc>
                <a:spcPct val="100000"/>
              </a:lnSpc>
              <a:spcBef>
                <a:spcPts val="65"/>
              </a:spcBef>
              <a:tabLst>
                <a:tab pos="1932939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num	</a:t>
            </a:r>
            <a:r>
              <a:rPr dirty="0" sz="2400" spc="-4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?? 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num.num	??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24197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同时进行类型检查的翻译方案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9864" y="1205352"/>
            <a:ext cx="7546975" cy="23831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假设，仅考虑类</a:t>
            </a:r>
            <a:r>
              <a:rPr dirty="0" baseline="1010" sz="4125" spc="52" b="1">
                <a:latin typeface="黑体"/>
                <a:cs typeface="黑体"/>
              </a:rPr>
              <a:t>型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黑体"/>
                <a:cs typeface="黑体"/>
              </a:rPr>
              <a:t>integer</a:t>
            </a:r>
            <a:r>
              <a:rPr dirty="0" baseline="1010" sz="4125" spc="52" b="1">
                <a:latin typeface="黑体"/>
                <a:cs typeface="黑体"/>
              </a:rPr>
              <a:t> 和</a:t>
            </a:r>
            <a:r>
              <a:rPr dirty="0" baseline="1010" sz="4125" spc="44" b="1">
                <a:latin typeface="黑体"/>
                <a:cs typeface="黑体"/>
              </a:rPr>
              <a:t> </a:t>
            </a:r>
            <a:r>
              <a:rPr dirty="0" baseline="1010" sz="4125" spc="30" b="1">
                <a:latin typeface="黑体"/>
                <a:cs typeface="黑体"/>
              </a:rPr>
              <a:t>real</a:t>
            </a:r>
            <a:endParaRPr baseline="1010" sz="4125">
              <a:latin typeface="黑体"/>
              <a:cs typeface="黑体"/>
            </a:endParaRPr>
          </a:p>
          <a:p>
            <a:pPr marL="381000" indent="-34290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428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baseline="1010" sz="4125" b="1">
                <a:latin typeface="Symbol"/>
                <a:cs typeface="Symbol"/>
              </a:rPr>
              <a:t>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+E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r>
              <a:rPr dirty="0" baseline="-17543" sz="2850" spc="-44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的类型检查动作：</a:t>
            </a:r>
            <a:endParaRPr baseline="1010" sz="4125">
              <a:latin typeface="黑体"/>
              <a:cs typeface="黑体"/>
            </a:endParaRPr>
          </a:p>
          <a:p>
            <a:pPr marL="2042795" marR="30480" indent="-609600">
              <a:lnSpc>
                <a:spcPct val="100800"/>
              </a:lnSpc>
              <a:spcBef>
                <a:spcPts val="2080"/>
              </a:spcBef>
              <a:tabLst>
                <a:tab pos="1706245" algn="l"/>
                <a:tab pos="2044064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		(E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.type==integer)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(E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.type==integer)  E.type=integer;</a:t>
            </a:r>
            <a:endParaRPr sz="2400">
              <a:latin typeface="Times New Roman"/>
              <a:cs typeface="Times New Roman"/>
            </a:endParaRPr>
          </a:p>
          <a:p>
            <a:pPr marL="1661795">
              <a:lnSpc>
                <a:spcPct val="100000"/>
              </a:lnSpc>
              <a:spcBef>
                <a:spcPts val="25"/>
              </a:spcBef>
              <a:tabLst>
                <a:tab pos="2287270" algn="l"/>
                <a:tab pos="4129404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else	E.type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=real;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719" y="740155"/>
            <a:ext cx="5584190" cy="59537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1800" spc="4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1800">
              <a:latin typeface="Times New Roman"/>
              <a:cs typeface="Times New Roman"/>
            </a:endParaRPr>
          </a:p>
          <a:p>
            <a:pPr marL="711200" marR="737235" indent="-457200">
              <a:lnSpc>
                <a:spcPct val="120000"/>
              </a:lnSpc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if 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endParaRPr sz="180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  <a:spcBef>
                <a:spcPts val="455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E.type=integer;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 };</a:t>
            </a:r>
            <a:endParaRPr sz="1800">
              <a:latin typeface="Times New Roman"/>
              <a:cs typeface="Times New Roman"/>
            </a:endParaRPr>
          </a:p>
          <a:p>
            <a:pPr marL="1054100" marR="17780" indent="-800100">
              <a:lnSpc>
                <a:spcPct val="120000"/>
              </a:lnSpc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else if 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real+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7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endParaRPr sz="1800">
              <a:latin typeface="Times New Roman"/>
              <a:cs typeface="Times New Roman"/>
            </a:endParaRPr>
          </a:p>
          <a:p>
            <a:pPr marL="1054100">
              <a:lnSpc>
                <a:spcPct val="100000"/>
              </a:lnSpc>
              <a:spcBef>
                <a:spcPts val="459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E.type=real;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 };</a:t>
            </a:r>
            <a:endParaRPr sz="1800">
              <a:latin typeface="Times New Roman"/>
              <a:cs typeface="Times New Roman"/>
            </a:endParaRPr>
          </a:p>
          <a:p>
            <a:pPr marL="996950" marR="600710" indent="-742950">
              <a:lnSpc>
                <a:spcPct val="120000"/>
              </a:lnSpc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else if 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u=newtemp();</a:t>
            </a:r>
            <a:endParaRPr sz="1800">
              <a:latin typeface="Times New Roman"/>
              <a:cs typeface="Times New Roman"/>
            </a:endParaRPr>
          </a:p>
          <a:p>
            <a:pPr marL="996950" marR="754380">
              <a:lnSpc>
                <a:spcPct val="120000"/>
              </a:lnSpc>
              <a:spcBef>
                <a:spcPts val="2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outcode(u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inttoreal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  outcode(E.entry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u 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real+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  E.type=real;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 };</a:t>
            </a:r>
            <a:endParaRPr sz="1800">
              <a:latin typeface="Times New Roman"/>
              <a:cs typeface="Times New Roman"/>
            </a:endParaRPr>
          </a:p>
          <a:p>
            <a:pPr marL="939800" marR="657860" indent="-685800">
              <a:lnSpc>
                <a:spcPts val="2590"/>
              </a:lnSpc>
              <a:spcBef>
                <a:spcPts val="9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else if 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(E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.type==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u=newtemp();</a:t>
            </a:r>
            <a:endParaRPr sz="1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275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outcode(u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inttoreal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.pace);</a:t>
            </a:r>
            <a:endParaRPr sz="1800">
              <a:latin typeface="Times New Roman"/>
              <a:cs typeface="Times New Roman"/>
            </a:endParaRPr>
          </a:p>
          <a:p>
            <a:pPr marL="939800" marR="811530">
              <a:lnSpc>
                <a:spcPct val="120000"/>
              </a:lnSpc>
              <a:spcBef>
                <a:spcPts val="25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sz="1750" spc="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real+</a:t>
            </a:r>
            <a:r>
              <a:rPr dirty="0" sz="1750" spc="-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175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u);  E.type=real;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 };</a:t>
            </a:r>
            <a:endParaRPr sz="18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430"/>
              </a:spcBef>
              <a:tabLst>
                <a:tab pos="2780030" algn="l"/>
              </a:tabLst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r>
              <a:rPr dirty="0" sz="18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E.type=type_error;	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840" y="161035"/>
            <a:ext cx="7180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107565" algn="l"/>
              </a:tabLst>
            </a:pPr>
            <a:r>
              <a:rPr dirty="0" sz="3600" spc="10">
                <a:latin typeface="Times New Roman"/>
                <a:cs typeface="Times New Roman"/>
              </a:rPr>
              <a:t>E</a:t>
            </a:r>
            <a:r>
              <a:rPr dirty="0" sz="3500" spc="10">
                <a:latin typeface="Symbol"/>
                <a:cs typeface="Symbol"/>
              </a:rPr>
              <a:t></a:t>
            </a:r>
            <a:r>
              <a:rPr dirty="0" sz="3600" spc="10">
                <a:latin typeface="Times New Roman"/>
                <a:cs typeface="Times New Roman"/>
              </a:rPr>
              <a:t>E</a:t>
            </a:r>
            <a:r>
              <a:rPr dirty="0" baseline="-18518" sz="3600" spc="15">
                <a:latin typeface="Times New Roman"/>
                <a:cs typeface="Times New Roman"/>
              </a:rPr>
              <a:t>1</a:t>
            </a:r>
            <a:r>
              <a:rPr dirty="0" sz="3600" spc="10">
                <a:latin typeface="Times New Roman"/>
                <a:cs typeface="Times New Roman"/>
              </a:rPr>
              <a:t>+E</a:t>
            </a:r>
            <a:r>
              <a:rPr dirty="0" baseline="-18518" sz="3600" spc="15">
                <a:latin typeface="Times New Roman"/>
                <a:cs typeface="Times New Roman"/>
              </a:rPr>
              <a:t>2	</a:t>
            </a:r>
            <a:r>
              <a:rPr dirty="0" sz="3500" spc="95"/>
              <a:t>带有类型检查的语义动作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1035"/>
            <a:ext cx="7028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latin typeface="Times New Roman"/>
                <a:cs typeface="Times New Roman"/>
              </a:rPr>
              <a:t>S</a:t>
            </a:r>
            <a:r>
              <a:rPr dirty="0" sz="3500" spc="10">
                <a:latin typeface="Symbol"/>
                <a:cs typeface="Symbol"/>
              </a:rPr>
              <a:t></a:t>
            </a:r>
            <a:r>
              <a:rPr dirty="0" sz="3600" spc="10">
                <a:latin typeface="Times New Roman"/>
                <a:cs typeface="Times New Roman"/>
              </a:rPr>
              <a:t>id:=E</a:t>
            </a:r>
            <a:r>
              <a:rPr dirty="0" sz="3600" spc="220">
                <a:latin typeface="Times New Roman"/>
                <a:cs typeface="Times New Roman"/>
              </a:rPr>
              <a:t> </a:t>
            </a:r>
            <a:r>
              <a:rPr dirty="0" sz="3500" spc="95"/>
              <a:t>带有类型检查的语义动作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5364" y="779780"/>
            <a:ext cx="6252845" cy="565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44265">
              <a:lnSpc>
                <a:spcPct val="107500"/>
              </a:lnSpc>
              <a:spcBef>
                <a:spcPts val="100"/>
              </a:spcBef>
              <a:tabLst>
                <a:tab pos="35052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ookup(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d.nam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	(p==nil)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10"/>
              </a:spcBef>
            </a:pP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error();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}else{</a:t>
            </a:r>
            <a:endParaRPr sz="2400">
              <a:latin typeface="Times New Roman"/>
              <a:cs typeface="Times New Roman"/>
            </a:endParaRPr>
          </a:p>
          <a:p>
            <a:pPr marL="774700" marR="3522345">
              <a:lnSpc>
                <a:spcPts val="3190"/>
              </a:lnSpc>
              <a:spcBef>
                <a:spcPts val="6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t=gettype(p);  if (t==E.type)</a:t>
            </a:r>
            <a:r>
              <a:rPr dirty="0" sz="2400" spc="-6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536065" marR="1664335">
              <a:lnSpc>
                <a:spcPts val="3190"/>
              </a:lnSpc>
              <a:spcBef>
                <a:spcPts val="30"/>
              </a:spcBef>
              <a:tabLst>
                <a:tab pos="340296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outcode(p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E.entry);  S.type=void;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60"/>
              </a:spcBef>
              <a:tabLst>
                <a:tab pos="166179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	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(t==real)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&amp;&amp;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(E.type==integer)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88464">
              <a:lnSpc>
                <a:spcPct val="100000"/>
              </a:lnSpc>
              <a:spcBef>
                <a:spcPts val="31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u=newtemp();</a:t>
            </a:r>
            <a:endParaRPr sz="2400">
              <a:latin typeface="Times New Roman"/>
              <a:cs typeface="Times New Roman"/>
            </a:endParaRPr>
          </a:p>
          <a:p>
            <a:pPr marL="1688464" marR="5080">
              <a:lnSpc>
                <a:spcPct val="107500"/>
              </a:lnSpc>
              <a:spcBef>
                <a:spcPts val="120"/>
              </a:spcBef>
              <a:tabLst>
                <a:tab pos="3631565" algn="l"/>
                <a:tab pos="506285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od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(u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baseline="1182" sz="3525" spc="1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'i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ntto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'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y);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outcode(p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2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u);</a:t>
            </a:r>
            <a:endParaRPr sz="2400">
              <a:latin typeface="Times New Roman"/>
              <a:cs typeface="Times New Roman"/>
            </a:endParaRPr>
          </a:p>
          <a:p>
            <a:pPr marL="774700" marR="2367280" indent="914400">
              <a:lnSpc>
                <a:spcPts val="3220"/>
              </a:lnSpc>
              <a:spcBef>
                <a:spcPts val="135"/>
              </a:spcBef>
              <a:tabLst>
                <a:tab pos="1399540" algn="l"/>
                <a:tab pos="355536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S.type=void;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se	S.typ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typ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_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964" y="6433820"/>
            <a:ext cx="248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中间代码生成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028" y="1061278"/>
            <a:ext cx="8428355" cy="41910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中间代码生成程序的任务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把经语法分析、语义分析后得到的源程序的中间表示形式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30"/>
              </a:spcBef>
            </a:pPr>
            <a:r>
              <a:rPr dirty="0" sz="2350" spc="50" b="1">
                <a:latin typeface="黑体"/>
                <a:cs typeface="黑体"/>
              </a:rPr>
              <a:t>翻译成中间代码表示。</a:t>
            </a:r>
            <a:endParaRPr sz="23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采用中间代码作为过渡的优点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便于编译程序的建立和移植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便于进行与机器无关的代码优化工作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缺点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增加了</a:t>
            </a:r>
            <a:r>
              <a:rPr dirty="0" baseline="1182" sz="3525" spc="37" b="1">
                <a:latin typeface="宋体"/>
                <a:cs typeface="宋体"/>
              </a:rPr>
              <a:t>I/O</a:t>
            </a:r>
            <a:r>
              <a:rPr dirty="0" baseline="1182" sz="3525" spc="75" b="1">
                <a:latin typeface="黑体"/>
                <a:cs typeface="黑体"/>
              </a:rPr>
              <a:t>操作、效率有所下降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中间代码生成程序的位置：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146" y="5775919"/>
            <a:ext cx="8536985" cy="46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60712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翻译赋值语</a:t>
            </a:r>
            <a:r>
              <a:rPr dirty="0" sz="3900" spc="80"/>
              <a:t>句</a:t>
            </a:r>
            <a:r>
              <a:rPr dirty="0" sz="3900" spc="-650"/>
              <a:t> </a:t>
            </a:r>
            <a:r>
              <a:rPr dirty="0" sz="4000">
                <a:latin typeface="Verdana"/>
                <a:cs typeface="Verdana"/>
              </a:rPr>
              <a:t>x:=a*b+y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4390" y="3462020"/>
            <a:ext cx="2595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3480" algn="l"/>
              </a:tabLst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sz="2400" spc="1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b="1">
                <a:latin typeface="Verdana"/>
                <a:cs typeface="Verdana"/>
              </a:rPr>
              <a:t>=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i</a:t>
            </a:r>
            <a:r>
              <a:rPr dirty="0" sz="2400" b="1">
                <a:latin typeface="Verdana"/>
                <a:cs typeface="Verdana"/>
              </a:rPr>
              <a:t>n</a:t>
            </a:r>
            <a:r>
              <a:rPr dirty="0" sz="2400" spc="-10" b="1">
                <a:latin typeface="Verdana"/>
                <a:cs typeface="Verdana"/>
              </a:rPr>
              <a:t>tt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5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l	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2965" y="3653535"/>
            <a:ext cx="1428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7240" y="3940555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350" algn="l"/>
              </a:tabLst>
            </a:pPr>
            <a:r>
              <a:rPr dirty="0" sz="2400" spc="-10" b="1">
                <a:latin typeface="Verdana"/>
                <a:cs typeface="Verdana"/>
              </a:rPr>
              <a:t>r</a:t>
            </a:r>
            <a:r>
              <a:rPr dirty="0" sz="2400" spc="5" b="1">
                <a:latin typeface="Verdana"/>
                <a:cs typeface="Verdana"/>
              </a:rPr>
              <a:t>e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b="1">
                <a:latin typeface="Verdana"/>
                <a:cs typeface="Verdana"/>
              </a:rPr>
              <a:t>l+	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2640" y="3605381"/>
            <a:ext cx="1082675" cy="12293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480"/>
              </a:spcBef>
            </a:pPr>
            <a:r>
              <a:rPr dirty="0" sz="1300" b="1"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dirty="0" sz="2400" b="1">
                <a:latin typeface="Verdana"/>
                <a:cs typeface="Verdana"/>
              </a:rPr>
              <a:t>t</a:t>
            </a:r>
            <a:r>
              <a:rPr dirty="0" baseline="-17094" sz="195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:=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094" sz="1950" spc="-7" b="1">
                <a:latin typeface="Verdana"/>
                <a:cs typeface="Verdana"/>
              </a:rPr>
              <a:t>3</a:t>
            </a:r>
            <a:endParaRPr baseline="-17094" sz="1950"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080"/>
              </a:spcBef>
            </a:pPr>
            <a:r>
              <a:rPr dirty="0" sz="2400" spc="-5" b="1">
                <a:latin typeface="Verdana"/>
                <a:cs typeface="Verdana"/>
              </a:rPr>
              <a:t>x:=</a:t>
            </a:r>
            <a:r>
              <a:rPr dirty="0" sz="2400" spc="-9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094" sz="1950" spc="-7" b="1">
                <a:latin typeface="Verdana"/>
                <a:cs typeface="Verdana"/>
              </a:rPr>
              <a:t>2</a:t>
            </a:r>
            <a:endParaRPr baseline="-17094" sz="19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3084" y="1981360"/>
            <a:ext cx="2708781" cy="405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6535" y="3251313"/>
            <a:ext cx="2059305" cy="747395"/>
          </a:xfrm>
          <a:custGeom>
            <a:avLst/>
            <a:gdLst/>
            <a:ahLst/>
            <a:cxnLst/>
            <a:rect l="l" t="t" r="r" b="b"/>
            <a:pathLst>
              <a:path w="2059305" h="747395">
                <a:moveTo>
                  <a:pt x="1396999" y="457200"/>
                </a:moveTo>
                <a:lnTo>
                  <a:pt x="977899" y="457200"/>
                </a:lnTo>
                <a:lnTo>
                  <a:pt x="2059139" y="747339"/>
                </a:lnTo>
                <a:lnTo>
                  <a:pt x="1396999" y="457200"/>
                </a:lnTo>
                <a:close/>
              </a:path>
              <a:path w="2059305" h="747395">
                <a:moveTo>
                  <a:pt x="1676399" y="0"/>
                </a:moveTo>
                <a:lnTo>
                  <a:pt x="0" y="0"/>
                </a:lnTo>
                <a:lnTo>
                  <a:pt x="0" y="457200"/>
                </a:lnTo>
                <a:lnTo>
                  <a:pt x="1676399" y="457200"/>
                </a:lnTo>
                <a:lnTo>
                  <a:pt x="167639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535" y="3251313"/>
            <a:ext cx="2059305" cy="747395"/>
          </a:xfrm>
          <a:custGeom>
            <a:avLst/>
            <a:gdLst/>
            <a:ahLst/>
            <a:cxnLst/>
            <a:rect l="l" t="t" r="r" b="b"/>
            <a:pathLst>
              <a:path w="2059305" h="747395">
                <a:moveTo>
                  <a:pt x="0" y="0"/>
                </a:moveTo>
                <a:lnTo>
                  <a:pt x="977900" y="0"/>
                </a:lnTo>
                <a:lnTo>
                  <a:pt x="1397000" y="0"/>
                </a:lnTo>
                <a:lnTo>
                  <a:pt x="1676400" y="0"/>
                </a:lnTo>
                <a:lnTo>
                  <a:pt x="1676400" y="266699"/>
                </a:lnTo>
                <a:lnTo>
                  <a:pt x="1676400" y="381000"/>
                </a:lnTo>
                <a:lnTo>
                  <a:pt x="1676400" y="457200"/>
                </a:lnTo>
                <a:lnTo>
                  <a:pt x="1397000" y="457200"/>
                </a:lnTo>
                <a:lnTo>
                  <a:pt x="2059140" y="747338"/>
                </a:lnTo>
                <a:lnTo>
                  <a:pt x="977900" y="457200"/>
                </a:lnTo>
                <a:lnTo>
                  <a:pt x="0" y="457200"/>
                </a:lnTo>
                <a:lnTo>
                  <a:pt x="0" y="381000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2416" y="3302508"/>
            <a:ext cx="15449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=newtemp()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5438" y="1909762"/>
            <a:ext cx="1676400" cy="962660"/>
          </a:xfrm>
          <a:custGeom>
            <a:avLst/>
            <a:gdLst/>
            <a:ahLst/>
            <a:cxnLst/>
            <a:rect l="l" t="t" r="r" b="b"/>
            <a:pathLst>
              <a:path w="1676400" h="962660">
                <a:moveTo>
                  <a:pt x="698500" y="457200"/>
                </a:moveTo>
                <a:lnTo>
                  <a:pt x="279400" y="457200"/>
                </a:lnTo>
                <a:lnTo>
                  <a:pt x="47459" y="962497"/>
                </a:lnTo>
                <a:lnTo>
                  <a:pt x="698500" y="457200"/>
                </a:lnTo>
                <a:close/>
              </a:path>
              <a:path w="1676400" h="962660">
                <a:moveTo>
                  <a:pt x="1676400" y="0"/>
                </a:moveTo>
                <a:lnTo>
                  <a:pt x="0" y="0"/>
                </a:lnTo>
                <a:lnTo>
                  <a:pt x="0" y="457200"/>
                </a:lnTo>
                <a:lnTo>
                  <a:pt x="1676400" y="457200"/>
                </a:lnTo>
                <a:lnTo>
                  <a:pt x="16764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5438" y="1909762"/>
            <a:ext cx="1676400" cy="962660"/>
          </a:xfrm>
          <a:custGeom>
            <a:avLst/>
            <a:gdLst/>
            <a:ahLst/>
            <a:cxnLst/>
            <a:rect l="l" t="t" r="r" b="b"/>
            <a:pathLst>
              <a:path w="1676400" h="962660">
                <a:moveTo>
                  <a:pt x="0" y="0"/>
                </a:moveTo>
                <a:lnTo>
                  <a:pt x="279400" y="0"/>
                </a:lnTo>
                <a:lnTo>
                  <a:pt x="698500" y="0"/>
                </a:lnTo>
                <a:lnTo>
                  <a:pt x="1676400" y="0"/>
                </a:lnTo>
                <a:lnTo>
                  <a:pt x="1676400" y="266699"/>
                </a:lnTo>
                <a:lnTo>
                  <a:pt x="1676400" y="381000"/>
                </a:lnTo>
                <a:lnTo>
                  <a:pt x="1676400" y="457200"/>
                </a:lnTo>
                <a:lnTo>
                  <a:pt x="698500" y="457200"/>
                </a:lnTo>
                <a:lnTo>
                  <a:pt x="47459" y="962497"/>
                </a:lnTo>
                <a:lnTo>
                  <a:pt x="279400" y="457200"/>
                </a:lnTo>
                <a:lnTo>
                  <a:pt x="0" y="457200"/>
                </a:lnTo>
                <a:lnTo>
                  <a:pt x="0" y="381000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1940" y="1253235"/>
            <a:ext cx="8230234" cy="209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假定</a:t>
            </a:r>
            <a:r>
              <a:rPr dirty="0" sz="2800" b="1">
                <a:latin typeface="Verdana"/>
                <a:cs typeface="Verdana"/>
              </a:rPr>
              <a:t>x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b="1">
                <a:latin typeface="Verdana"/>
                <a:cs typeface="Verdana"/>
              </a:rPr>
              <a:t>y</a:t>
            </a:r>
            <a:r>
              <a:rPr dirty="0" baseline="1010" sz="4125" spc="67" b="1">
                <a:latin typeface="黑体"/>
                <a:cs typeface="黑体"/>
              </a:rPr>
              <a:t>的类型为</a:t>
            </a:r>
            <a:r>
              <a:rPr dirty="0" sz="2800" spc="5" b="1">
                <a:latin typeface="Verdana"/>
                <a:cs typeface="Verdana"/>
              </a:rPr>
              <a:t>real</a:t>
            </a:r>
            <a:r>
              <a:rPr dirty="0" baseline="1010" sz="4125" spc="7" b="1">
                <a:latin typeface="黑体"/>
                <a:cs typeface="黑体"/>
              </a:rPr>
              <a:t>，</a:t>
            </a:r>
            <a:r>
              <a:rPr dirty="0" sz="2800" spc="5" b="1">
                <a:latin typeface="Verdana"/>
                <a:cs typeface="Verdana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sz="2800" b="1">
                <a:latin typeface="Verdana"/>
                <a:cs typeface="Verdana"/>
              </a:rPr>
              <a:t>b</a:t>
            </a:r>
            <a:r>
              <a:rPr dirty="0" baseline="1010" sz="4125" spc="67" b="1">
                <a:latin typeface="黑体"/>
                <a:cs typeface="黑体"/>
              </a:rPr>
              <a:t>的类型为</a:t>
            </a:r>
            <a:r>
              <a:rPr dirty="0" sz="2800" b="1">
                <a:latin typeface="Verdana"/>
                <a:cs typeface="Verdana"/>
              </a:rPr>
              <a:t>integer</a:t>
            </a:r>
            <a:endParaRPr sz="2800">
              <a:latin typeface="Verdana"/>
              <a:cs typeface="Verdana"/>
            </a:endParaRPr>
          </a:p>
          <a:p>
            <a:pPr algn="ctr" marL="113030">
              <a:lnSpc>
                <a:spcPts val="2335"/>
              </a:lnSpc>
              <a:spcBef>
                <a:spcPts val="2215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=newtemp()</a:t>
            </a:r>
            <a:endParaRPr sz="2000">
              <a:latin typeface="Times New Roman"/>
              <a:cs typeface="Times New Roman"/>
            </a:endParaRPr>
          </a:p>
          <a:p>
            <a:pPr lvl="1" marL="5445125" indent="-342900">
              <a:lnSpc>
                <a:spcPts val="3235"/>
              </a:lnSpc>
              <a:buClr>
                <a:srgbClr val="0099CC"/>
              </a:buClr>
              <a:buSzPct val="72727"/>
              <a:buFont typeface="Segoe UI Symbol"/>
              <a:buChar char="■"/>
              <a:tabLst>
                <a:tab pos="5444490" algn="l"/>
                <a:tab pos="544512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三地址代码：</a:t>
            </a:r>
            <a:endParaRPr baseline="1010" sz="4125">
              <a:latin typeface="黑体"/>
              <a:cs typeface="黑体"/>
            </a:endParaRPr>
          </a:p>
          <a:p>
            <a:pPr algn="r" marR="313055">
              <a:lnSpc>
                <a:spcPct val="100000"/>
              </a:lnSpc>
              <a:spcBef>
                <a:spcPts val="2260"/>
              </a:spcBef>
              <a:tabLst>
                <a:tab pos="1163320" algn="l"/>
                <a:tab pos="2050414" algn="l"/>
              </a:tabLst>
            </a:pP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-17094" sz="1950" spc="3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:</a:t>
            </a:r>
            <a:r>
              <a:rPr dirty="0" sz="2400" b="1">
                <a:latin typeface="Verdana"/>
                <a:cs typeface="Verdana"/>
              </a:rPr>
              <a:t>=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	in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*	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39183" y="4196937"/>
            <a:ext cx="1899285" cy="2423160"/>
          </a:xfrm>
          <a:custGeom>
            <a:avLst/>
            <a:gdLst/>
            <a:ahLst/>
            <a:cxnLst/>
            <a:rect l="l" t="t" r="r" b="b"/>
            <a:pathLst>
              <a:path w="1899285" h="2423159">
                <a:moveTo>
                  <a:pt x="1899126" y="1965849"/>
                </a:moveTo>
                <a:lnTo>
                  <a:pt x="222726" y="1965849"/>
                </a:lnTo>
                <a:lnTo>
                  <a:pt x="222726" y="2423049"/>
                </a:lnTo>
                <a:lnTo>
                  <a:pt x="1899126" y="2423049"/>
                </a:lnTo>
                <a:lnTo>
                  <a:pt x="1899126" y="1965849"/>
                </a:lnTo>
                <a:close/>
              </a:path>
              <a:path w="1899285" h="2423159">
                <a:moveTo>
                  <a:pt x="0" y="0"/>
                </a:moveTo>
                <a:lnTo>
                  <a:pt x="502126" y="1965849"/>
                </a:lnTo>
                <a:lnTo>
                  <a:pt x="921226" y="19658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39183" y="4196938"/>
            <a:ext cx="1899285" cy="2423160"/>
          </a:xfrm>
          <a:custGeom>
            <a:avLst/>
            <a:gdLst/>
            <a:ahLst/>
            <a:cxnLst/>
            <a:rect l="l" t="t" r="r" b="b"/>
            <a:pathLst>
              <a:path w="1899285" h="2423159">
                <a:moveTo>
                  <a:pt x="222726" y="1965849"/>
                </a:moveTo>
                <a:lnTo>
                  <a:pt x="502126" y="1965849"/>
                </a:lnTo>
                <a:lnTo>
                  <a:pt x="0" y="0"/>
                </a:lnTo>
                <a:lnTo>
                  <a:pt x="921226" y="1965849"/>
                </a:lnTo>
                <a:lnTo>
                  <a:pt x="1899126" y="1965849"/>
                </a:lnTo>
                <a:lnTo>
                  <a:pt x="1899126" y="2042049"/>
                </a:lnTo>
                <a:lnTo>
                  <a:pt x="1899126" y="2156349"/>
                </a:lnTo>
                <a:lnTo>
                  <a:pt x="1899126" y="2423049"/>
                </a:lnTo>
                <a:lnTo>
                  <a:pt x="921226" y="2423049"/>
                </a:lnTo>
                <a:lnTo>
                  <a:pt x="502126" y="2423049"/>
                </a:lnTo>
                <a:lnTo>
                  <a:pt x="222726" y="2423049"/>
                </a:lnTo>
                <a:lnTo>
                  <a:pt x="222726" y="2156349"/>
                </a:lnTo>
                <a:lnTo>
                  <a:pt x="222726" y="2042049"/>
                </a:lnTo>
                <a:lnTo>
                  <a:pt x="222726" y="19658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27791" y="6213347"/>
            <a:ext cx="15449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r>
              <a:rPr dirty="0" sz="2000" spc="-5" b="1">
                <a:latin typeface="Times New Roman"/>
                <a:cs typeface="Times New Roman"/>
              </a:rPr>
              <a:t>=newtemp()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164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宋体"/>
                <a:cs typeface="宋体"/>
              </a:rPr>
              <a:t>8.2.2</a:t>
            </a:r>
            <a:r>
              <a:rPr dirty="0" spc="25">
                <a:latin typeface="宋体"/>
                <a:cs typeface="宋体"/>
              </a:rPr>
              <a:t> </a:t>
            </a:r>
            <a:r>
              <a:rPr dirty="0" spc="90"/>
              <a:t>涉及数组元素的赋值语句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40" y="1116025"/>
            <a:ext cx="8479155" cy="417131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18135" indent="-267335">
              <a:lnSpc>
                <a:spcPct val="100000"/>
              </a:lnSpc>
              <a:spcBef>
                <a:spcPts val="1060"/>
              </a:spcBef>
              <a:buSzPct val="98181"/>
              <a:buFont typeface="Times New Roman"/>
              <a:buAutoNum type="arabicPeriod"/>
              <a:tabLst>
                <a:tab pos="318135" algn="l"/>
              </a:tabLst>
            </a:pPr>
            <a:r>
              <a:rPr dirty="0" baseline="1010" sz="4125" spc="67" b="1">
                <a:solidFill>
                  <a:srgbClr val="FF3300"/>
                </a:solidFill>
                <a:latin typeface="黑体"/>
                <a:cs typeface="黑体"/>
              </a:rPr>
              <a:t>计算数组元素的地址</a:t>
            </a:r>
            <a:endParaRPr baseline="1010" sz="4125">
              <a:latin typeface="黑体"/>
              <a:cs typeface="黑体"/>
            </a:endParaRPr>
          </a:p>
          <a:p>
            <a:pPr lvl="1" marL="793750" indent="-285750">
              <a:lnSpc>
                <a:spcPts val="2785"/>
              </a:lnSpc>
              <a:spcBef>
                <a:spcPts val="8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数组元素存储在一个连续的存储块中，根据数组元素的下</a:t>
            </a:r>
            <a:endParaRPr baseline="1182" sz="3525">
              <a:latin typeface="黑体"/>
              <a:cs typeface="黑体"/>
            </a:endParaRPr>
          </a:p>
          <a:p>
            <a:pPr marL="793750">
              <a:lnSpc>
                <a:spcPts val="2785"/>
              </a:lnSpc>
            </a:pPr>
            <a:r>
              <a:rPr dirty="0" sz="2350" spc="50" b="1">
                <a:latin typeface="黑体"/>
                <a:cs typeface="黑体"/>
              </a:rPr>
              <a:t>标可以快速地查找每个元素。</a:t>
            </a:r>
            <a:endParaRPr sz="2350">
              <a:latin typeface="黑体"/>
              <a:cs typeface="黑体"/>
            </a:endParaRPr>
          </a:p>
          <a:p>
            <a:pPr lvl="1" marL="7937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数组空间起始地址：</a:t>
            </a:r>
            <a:r>
              <a:rPr dirty="0" sz="2400" b="1">
                <a:latin typeface="Times New Roman"/>
                <a:cs typeface="Times New Roman"/>
              </a:rPr>
              <a:t>base</a:t>
            </a:r>
            <a:endParaRPr sz="2400">
              <a:latin typeface="Times New Roman"/>
              <a:cs typeface="Times New Roman"/>
            </a:endParaRPr>
          </a:p>
          <a:p>
            <a:pPr lvl="1" marL="7937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937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每个元素的域宽</a:t>
            </a:r>
            <a:r>
              <a:rPr dirty="0" baseline="1182" sz="3525" spc="37" b="1">
                <a:latin typeface="黑体"/>
                <a:cs typeface="黑体"/>
              </a:rPr>
              <a:t>：</a:t>
            </a:r>
            <a:r>
              <a:rPr dirty="0" sz="2400" spc="25" b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0000FF"/>
              </a:buClr>
              <a:buSzPct val="72727"/>
              <a:buFont typeface="Segoe UI Symbo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一维数</a:t>
            </a:r>
            <a:r>
              <a:rPr dirty="0" baseline="1010" sz="4125" spc="52" b="1">
                <a:latin typeface="黑体"/>
                <a:cs typeface="黑体"/>
              </a:rPr>
              <a:t>组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A[i]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二维数</a:t>
            </a:r>
            <a:r>
              <a:rPr dirty="0" baseline="1010" sz="4125" spc="52" b="1">
                <a:latin typeface="黑体"/>
                <a:cs typeface="黑体"/>
              </a:rPr>
              <a:t>组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A[i, j]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1428"/>
              <a:buFont typeface="Segoe UI Symbol"/>
              <a:buChar char="■"/>
              <a:tabLst>
                <a:tab pos="393065" algn="l"/>
                <a:tab pos="393700" algn="l"/>
              </a:tabLst>
            </a:pPr>
            <a:r>
              <a:rPr dirty="0" sz="2800" b="1">
                <a:latin typeface="Times New Roman"/>
                <a:cs typeface="Times New Roman"/>
              </a:rPr>
              <a:t>k </a:t>
            </a:r>
            <a:r>
              <a:rPr dirty="0" baseline="1010" sz="4125" spc="67" b="1">
                <a:latin typeface="黑体"/>
                <a:cs typeface="黑体"/>
              </a:rPr>
              <a:t>维数</a:t>
            </a:r>
            <a:r>
              <a:rPr dirty="0" baseline="1010" sz="4125" spc="52" b="1">
                <a:latin typeface="黑体"/>
                <a:cs typeface="黑体"/>
              </a:rPr>
              <a:t>组</a:t>
            </a:r>
            <a:r>
              <a:rPr dirty="0" baseline="1010" sz="4125" spc="-1012" b="1">
                <a:latin typeface="黑体"/>
                <a:cs typeface="黑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A[i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baseline="-17543" sz="2850" spc="-15" b="1">
                <a:latin typeface="Times New Roman"/>
                <a:cs typeface="Times New Roman"/>
              </a:rPr>
              <a:t>2</a:t>
            </a:r>
            <a:r>
              <a:rPr dirty="0" sz="2800" spc="-10" b="1">
                <a:latin typeface="Times New Roman"/>
                <a:cs typeface="Times New Roman"/>
              </a:rPr>
              <a:t>,</a:t>
            </a:r>
            <a:r>
              <a:rPr dirty="0" sz="2800" b="1">
                <a:latin typeface="Times New Roman"/>
                <a:cs typeface="Times New Roman"/>
              </a:rPr>
              <a:t> …,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baseline="-17543" sz="2850" spc="-15" b="1">
                <a:latin typeface="Times New Roman"/>
                <a:cs typeface="Times New Roman"/>
              </a:rPr>
              <a:t>k</a:t>
            </a:r>
            <a:r>
              <a:rPr dirty="0" sz="2800" spc="-10" b="1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461835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一维数组</a:t>
            </a:r>
            <a:r>
              <a:rPr dirty="0" sz="3500" spc="45">
                <a:latin typeface="宋体"/>
                <a:cs typeface="宋体"/>
              </a:rPr>
              <a:t>--A[i]</a:t>
            </a:r>
            <a:r>
              <a:rPr dirty="0" sz="3500" spc="95"/>
              <a:t>的地址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9238" y="2289497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76199"/>
                </a:moveTo>
                <a:lnTo>
                  <a:pt x="33337" y="381000"/>
                </a:lnTo>
                <a:lnTo>
                  <a:pt x="42862" y="381000"/>
                </a:lnTo>
                <a:lnTo>
                  <a:pt x="42862" y="76199"/>
                </a:lnTo>
                <a:lnTo>
                  <a:pt x="33337" y="76199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862" y="63500"/>
                </a:lnTo>
                <a:lnTo>
                  <a:pt x="42862" y="76199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7" y="76199"/>
                </a:lnTo>
                <a:lnTo>
                  <a:pt x="42862" y="76199"/>
                </a:lnTo>
                <a:lnTo>
                  <a:pt x="42862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8"/>
                </a:lnTo>
                <a:lnTo>
                  <a:pt x="33337" y="76199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57968" y="2705100"/>
            <a:ext cx="14916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下标下</a:t>
            </a:r>
            <a:r>
              <a:rPr dirty="0" baseline="1424" sz="2925" spc="60" b="1">
                <a:latin typeface="宋体"/>
                <a:cs typeface="宋体"/>
              </a:rPr>
              <a:t>界</a:t>
            </a:r>
            <a:r>
              <a:rPr dirty="0" baseline="1424" sz="2925" spc="-817" b="1">
                <a:latin typeface="宋体"/>
                <a:cs typeface="宋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0224" y="2289497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76199"/>
                </a:moveTo>
                <a:lnTo>
                  <a:pt x="33336" y="381000"/>
                </a:lnTo>
                <a:lnTo>
                  <a:pt x="42861" y="381000"/>
                </a:lnTo>
                <a:lnTo>
                  <a:pt x="42862" y="76199"/>
                </a:lnTo>
                <a:lnTo>
                  <a:pt x="33337" y="76199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862" y="63500"/>
                </a:lnTo>
                <a:lnTo>
                  <a:pt x="42862" y="76199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7" y="76199"/>
                </a:lnTo>
                <a:lnTo>
                  <a:pt x="42862" y="76199"/>
                </a:lnTo>
                <a:lnTo>
                  <a:pt x="42862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8"/>
                </a:lnTo>
                <a:lnTo>
                  <a:pt x="33337" y="76199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33873" y="2705100"/>
            <a:ext cx="1590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下标上</a:t>
            </a:r>
            <a:r>
              <a:rPr dirty="0" baseline="1424" sz="2925" spc="60" b="1">
                <a:latin typeface="宋体"/>
                <a:cs typeface="宋体"/>
              </a:rPr>
              <a:t>界</a:t>
            </a:r>
            <a:r>
              <a:rPr dirty="0" baseline="1424" sz="2925" spc="-817" b="1">
                <a:latin typeface="宋体"/>
                <a:cs typeface="宋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high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7602" y="2289497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76199"/>
                </a:moveTo>
                <a:lnTo>
                  <a:pt x="33336" y="381000"/>
                </a:lnTo>
                <a:lnTo>
                  <a:pt x="42861" y="381000"/>
                </a:lnTo>
                <a:lnTo>
                  <a:pt x="42862" y="76199"/>
                </a:lnTo>
                <a:lnTo>
                  <a:pt x="33337" y="76199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862" y="63500"/>
                </a:lnTo>
                <a:lnTo>
                  <a:pt x="42862" y="76199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381000">
                <a:moveTo>
                  <a:pt x="42862" y="63500"/>
                </a:moveTo>
                <a:lnTo>
                  <a:pt x="33337" y="63500"/>
                </a:lnTo>
                <a:lnTo>
                  <a:pt x="33337" y="76199"/>
                </a:lnTo>
                <a:lnTo>
                  <a:pt x="42862" y="76199"/>
                </a:lnTo>
                <a:lnTo>
                  <a:pt x="42862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8"/>
                </a:lnTo>
                <a:lnTo>
                  <a:pt x="33337" y="76199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55936" y="2705100"/>
            <a:ext cx="9023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元素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[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8719" y="1908495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0" y="0"/>
                </a:moveTo>
                <a:lnTo>
                  <a:pt x="4572000" y="0"/>
                </a:lnTo>
                <a:lnTo>
                  <a:pt x="4572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9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90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1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14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5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38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19719" y="19084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00345" y="1852676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0545" y="1852676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290" y="3722115"/>
            <a:ext cx="5232400" cy="208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04569">
              <a:lnSpc>
                <a:spcPct val="121400"/>
              </a:lnSpc>
              <a:spcBef>
                <a:spcPts val="100"/>
              </a:spcBef>
            </a:pPr>
            <a:r>
              <a:rPr dirty="0" baseline="1010" sz="4125" spc="67" b="1">
                <a:latin typeface="黑体"/>
                <a:cs typeface="黑体"/>
              </a:rPr>
              <a:t>数组元素个数</a:t>
            </a:r>
            <a:r>
              <a:rPr dirty="0" baseline="1010" sz="4125" b="1">
                <a:latin typeface="黑体"/>
                <a:cs typeface="黑体"/>
              </a:rPr>
              <a:t>：</a:t>
            </a:r>
            <a:r>
              <a:rPr dirty="0" sz="2800" b="1">
                <a:latin typeface="Times New Roman"/>
                <a:cs typeface="Times New Roman"/>
              </a:rPr>
              <a:t>high-low+1  </a:t>
            </a:r>
            <a:r>
              <a:rPr dirty="0" baseline="1010" sz="4125" spc="67" b="1">
                <a:latin typeface="黑体"/>
                <a:cs typeface="黑体"/>
              </a:rPr>
              <a:t>数组元素</a:t>
            </a:r>
            <a:r>
              <a:rPr dirty="0" sz="2800" b="1">
                <a:latin typeface="Times New Roman"/>
                <a:cs typeface="Times New Roman"/>
              </a:rPr>
              <a:t>A[i]</a:t>
            </a:r>
            <a:r>
              <a:rPr dirty="0" baseline="1010" sz="4125" spc="67" b="1">
                <a:latin typeface="黑体"/>
                <a:cs typeface="黑体"/>
              </a:rPr>
              <a:t>的位置：</a:t>
            </a:r>
            <a:endParaRPr baseline="1010" sz="4125">
              <a:latin typeface="黑体"/>
              <a:cs typeface="黑体"/>
            </a:endParaRPr>
          </a:p>
          <a:p>
            <a:pPr marL="723265">
              <a:lnSpc>
                <a:spcPct val="100000"/>
              </a:lnSpc>
              <a:spcBef>
                <a:spcPts val="645"/>
              </a:spcBef>
            </a:pPr>
            <a:r>
              <a:rPr dirty="0" sz="2800" b="1">
                <a:latin typeface="Times New Roman"/>
                <a:cs typeface="Times New Roman"/>
              </a:rPr>
              <a:t>base + (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latin typeface="Times New Roman"/>
                <a:cs typeface="Times New Roman"/>
              </a:rPr>
              <a:t>-low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)</a:t>
            </a:r>
            <a:r>
              <a:rPr dirty="0" baseline="1424" sz="2925" spc="7" b="1">
                <a:latin typeface="Symbol"/>
                <a:cs typeface="Symbol"/>
              </a:rPr>
              <a:t></a:t>
            </a:r>
            <a:r>
              <a:rPr dirty="0" sz="2800" spc="5" b="1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50"/>
              </a:spcBef>
              <a:tabLst>
                <a:tab pos="926465" algn="l"/>
                <a:tab pos="4283075" algn="l"/>
              </a:tabLst>
            </a:pPr>
            <a:r>
              <a:rPr dirty="0" sz="2800" b="1">
                <a:latin typeface="Times New Roman"/>
                <a:cs typeface="Times New Roman"/>
              </a:rPr>
              <a:t>=	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424" sz="2925" spc="7" b="1">
                <a:latin typeface="Symbol"/>
                <a:cs typeface="Symbol"/>
              </a:rPr>
              <a:t></a:t>
            </a:r>
            <a:r>
              <a:rPr dirty="0" sz="2800" spc="5" b="1">
                <a:latin typeface="Times New Roman"/>
                <a:cs typeface="Times New Roman"/>
              </a:rPr>
              <a:t>w </a:t>
            </a:r>
            <a:r>
              <a:rPr dirty="0" sz="2800" b="1">
                <a:latin typeface="Times New Roman"/>
                <a:cs typeface="Times New Roman"/>
              </a:rPr>
              <a:t>+ base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-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low</a:t>
            </a:r>
            <a:r>
              <a:rPr dirty="0" baseline="1424" sz="2925" b="1">
                <a:latin typeface="Symbol"/>
                <a:cs typeface="Symbol"/>
              </a:rPr>
              <a:t></a:t>
            </a:r>
            <a:r>
              <a:rPr dirty="0" sz="2800" b="1">
                <a:latin typeface="Times New Roman"/>
                <a:cs typeface="Times New Roman"/>
              </a:rPr>
              <a:t>w	</a:t>
            </a:r>
            <a:r>
              <a:rPr dirty="0" baseline="2364" sz="3525" spc="75" b="1">
                <a:latin typeface="黑体"/>
                <a:cs typeface="黑体"/>
              </a:rPr>
              <a:t>常数</a:t>
            </a:r>
            <a:r>
              <a:rPr dirty="0" baseline="1157" sz="3600" b="1">
                <a:latin typeface="Times New Roman"/>
                <a:cs typeface="Times New Roman"/>
              </a:rPr>
              <a:t>C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3074" y="149410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337" y="317500"/>
                </a:lnTo>
                <a:lnTo>
                  <a:pt x="33337" y="304800"/>
                </a:lnTo>
                <a:close/>
              </a:path>
              <a:path w="76200" h="381000">
                <a:moveTo>
                  <a:pt x="42863" y="0"/>
                </a:moveTo>
                <a:lnTo>
                  <a:pt x="33338" y="0"/>
                </a:lnTo>
                <a:lnTo>
                  <a:pt x="33337" y="317500"/>
                </a:lnTo>
                <a:lnTo>
                  <a:pt x="42862" y="317500"/>
                </a:lnTo>
                <a:lnTo>
                  <a:pt x="42863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862" y="304800"/>
                </a:lnTo>
                <a:lnTo>
                  <a:pt x="42862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8135" y="1168908"/>
            <a:ext cx="1654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424" sz="2925" spc="75" b="1">
                <a:latin typeface="宋体"/>
                <a:cs typeface="宋体"/>
              </a:rPr>
              <a:t>起始地</a:t>
            </a:r>
            <a:r>
              <a:rPr dirty="0" baseline="1424" sz="2925" spc="60" b="1">
                <a:latin typeface="宋体"/>
                <a:cs typeface="宋体"/>
              </a:rPr>
              <a:t>址</a:t>
            </a:r>
            <a:r>
              <a:rPr dirty="0" baseline="1424" sz="2925" spc="-67" b="1">
                <a:latin typeface="宋体"/>
                <a:cs typeface="宋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1900" y="5935959"/>
            <a:ext cx="4500880" cy="533400"/>
          </a:xfrm>
          <a:custGeom>
            <a:avLst/>
            <a:gdLst/>
            <a:ahLst/>
            <a:cxnLst/>
            <a:rect l="l" t="t" r="r" b="b"/>
            <a:pathLst>
              <a:path w="4500880" h="533400">
                <a:moveTo>
                  <a:pt x="0" y="0"/>
                </a:moveTo>
                <a:lnTo>
                  <a:pt x="4500500" y="0"/>
                </a:lnTo>
                <a:lnTo>
                  <a:pt x="4500500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03440" y="5994908"/>
            <a:ext cx="8585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常数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59" y="1064259"/>
            <a:ext cx="3144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二维数</a:t>
            </a:r>
            <a:r>
              <a:rPr dirty="0" baseline="1010" sz="4125" spc="52" b="1">
                <a:latin typeface="黑体"/>
                <a:cs typeface="黑体"/>
              </a:rPr>
              <a:t>组</a:t>
            </a:r>
            <a:r>
              <a:rPr dirty="0" baseline="1010" sz="4125" spc="-15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A[m,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0740" y="938982"/>
            <a:ext cx="181165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45" b="1">
                <a:latin typeface="黑体"/>
                <a:cs typeface="黑体"/>
              </a:rPr>
              <a:t>存储方式：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2050" y="1425370"/>
            <a:ext cx="2030730" cy="4572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159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70"/>
              </a:spcBef>
            </a:pPr>
            <a:r>
              <a:rPr dirty="0" sz="2350" spc="50" b="1">
                <a:latin typeface="黑体"/>
                <a:cs typeface="黑体"/>
              </a:rPr>
              <a:t>按行优先存放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940" y="1879302"/>
            <a:ext cx="18637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按列优先存放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5338" y="2507995"/>
            <a:ext cx="4004945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57834">
              <a:lnSpc>
                <a:spcPct val="1217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每维的下界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low</a:t>
            </a:r>
            <a:r>
              <a:rPr dirty="0" baseline="-17361" sz="2400" spc="7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low</a:t>
            </a:r>
            <a:r>
              <a:rPr dirty="0" baseline="-17361" sz="2400" spc="-7" b="1">
                <a:latin typeface="Times New Roman"/>
                <a:cs typeface="Times New Roman"/>
              </a:rPr>
              <a:t>2  </a:t>
            </a:r>
            <a:r>
              <a:rPr dirty="0" baseline="1182" sz="3525" spc="75" b="1">
                <a:latin typeface="黑体"/>
                <a:cs typeface="黑体"/>
              </a:rPr>
              <a:t>每维的上界：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gh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gh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620"/>
              </a:spcBef>
            </a:pPr>
            <a:r>
              <a:rPr dirty="0" baseline="1182" sz="3525" spc="75" b="1">
                <a:latin typeface="黑体"/>
                <a:cs typeface="黑体"/>
              </a:rPr>
              <a:t>每维的长度：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gh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ow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spc="-10" b="1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algn="r" marR="47625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1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gh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ow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spc="-10" b="1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2708" y="1636267"/>
            <a:ext cx="328930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0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915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0708" y="1700275"/>
            <a:ext cx="396875" cy="988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 marR="30480" indent="-11430">
              <a:lnSpc>
                <a:spcPct val="131700"/>
              </a:lnSpc>
              <a:spcBef>
                <a:spcPts val="100"/>
              </a:spcBef>
            </a:pP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1j  </a:t>
            </a: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2j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1571" y="1636267"/>
            <a:ext cx="899160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10"/>
              </a:spcBef>
              <a:tabLst>
                <a:tab pos="481965" algn="l"/>
              </a:tabLst>
            </a:pPr>
            <a:r>
              <a:rPr dirty="0" sz="2400" b="1">
                <a:latin typeface="Times New Roman"/>
                <a:cs typeface="Times New Roman"/>
              </a:rPr>
              <a:t>…	a</a:t>
            </a:r>
            <a:r>
              <a:rPr dirty="0" baseline="-17361" sz="2400" b="1">
                <a:latin typeface="Times New Roman"/>
                <a:cs typeface="Times New Roman"/>
              </a:rPr>
              <a:t>1n</a:t>
            </a:r>
            <a:endParaRPr baseline="-17361" sz="24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915"/>
              </a:spcBef>
              <a:tabLst>
                <a:tab pos="493395" algn="l"/>
              </a:tabLst>
            </a:pPr>
            <a:r>
              <a:rPr dirty="0" sz="2400" b="1">
                <a:latin typeface="Times New Roman"/>
                <a:cs typeface="Times New Roman"/>
              </a:rPr>
              <a:t>…	a</a:t>
            </a:r>
            <a:r>
              <a:rPr dirty="0" baseline="-17361" sz="2400" b="1">
                <a:latin typeface="Times New Roman"/>
                <a:cs typeface="Times New Roman"/>
              </a:rPr>
              <a:t>2n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448" y="1700275"/>
            <a:ext cx="1028700" cy="139446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10"/>
              </a:spcBef>
              <a:tabLst>
                <a:tab pos="610870" algn="l"/>
              </a:tabLst>
            </a:pPr>
            <a:r>
              <a:rPr dirty="0" baseline="11574" sz="3600" spc="-44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11	</a:t>
            </a: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  <a:tabLst>
                <a:tab pos="621665" algn="l"/>
              </a:tabLst>
            </a:pP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21	</a:t>
            </a: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748" y="3236467"/>
            <a:ext cx="10299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i1	</a:t>
            </a: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8548" y="317550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6548" y="3236467"/>
            <a:ext cx="354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8361" y="317550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6360" y="3236467"/>
            <a:ext cx="40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5248" y="3657092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448" y="4190492"/>
            <a:ext cx="2152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4045" algn="l"/>
                <a:tab pos="1189990" algn="l"/>
                <a:tab pos="1723389" algn="l"/>
              </a:tabLst>
            </a:pP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m1	</a:t>
            </a:r>
            <a:r>
              <a:rPr dirty="0" baseline="11574" sz="3600" b="1">
                <a:latin typeface="Times New Roman"/>
                <a:cs typeface="Times New Roman"/>
              </a:rPr>
              <a:t>a</a:t>
            </a:r>
            <a:r>
              <a:rPr dirty="0" sz="1600" b="1">
                <a:latin typeface="Times New Roman"/>
                <a:cs typeface="Times New Roman"/>
              </a:rPr>
              <a:t>m2	</a:t>
            </a:r>
            <a:r>
              <a:rPr dirty="0" baseline="11574" sz="3600" b="1">
                <a:latin typeface="Times New Roman"/>
                <a:cs typeface="Times New Roman"/>
              </a:rPr>
              <a:t>…	a</a:t>
            </a:r>
            <a:r>
              <a:rPr dirty="0" sz="1600" b="1">
                <a:latin typeface="Times New Roman"/>
                <a:cs typeface="Times New Roman"/>
              </a:rPr>
              <a:t>mj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1698" y="4126483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…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1298" y="4292092"/>
            <a:ext cx="3092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mn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0120" y="1759725"/>
            <a:ext cx="167640" cy="2884805"/>
          </a:xfrm>
          <a:custGeom>
            <a:avLst/>
            <a:gdLst/>
            <a:ahLst/>
            <a:cxnLst/>
            <a:rect l="l" t="t" r="r" b="b"/>
            <a:pathLst>
              <a:path w="167640" h="2884804">
                <a:moveTo>
                  <a:pt x="167501" y="2884488"/>
                </a:moveTo>
                <a:lnTo>
                  <a:pt x="122972" y="2878504"/>
                </a:lnTo>
                <a:lnTo>
                  <a:pt x="82960" y="2861619"/>
                </a:lnTo>
                <a:lnTo>
                  <a:pt x="49060" y="2835428"/>
                </a:lnTo>
                <a:lnTo>
                  <a:pt x="22868" y="2801527"/>
                </a:lnTo>
                <a:lnTo>
                  <a:pt x="5983" y="2761515"/>
                </a:lnTo>
                <a:lnTo>
                  <a:pt x="0" y="2716987"/>
                </a:lnTo>
                <a:lnTo>
                  <a:pt x="0" y="167501"/>
                </a:lnTo>
                <a:lnTo>
                  <a:pt x="5983" y="122972"/>
                </a:lnTo>
                <a:lnTo>
                  <a:pt x="22868" y="82960"/>
                </a:lnTo>
                <a:lnTo>
                  <a:pt x="49060" y="49060"/>
                </a:lnTo>
                <a:lnTo>
                  <a:pt x="82960" y="22868"/>
                </a:lnTo>
                <a:lnTo>
                  <a:pt x="122972" y="5983"/>
                </a:lnTo>
                <a:lnTo>
                  <a:pt x="1675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7820" y="1759725"/>
            <a:ext cx="167640" cy="2884805"/>
          </a:xfrm>
          <a:custGeom>
            <a:avLst/>
            <a:gdLst/>
            <a:ahLst/>
            <a:cxnLst/>
            <a:rect l="l" t="t" r="r" b="b"/>
            <a:pathLst>
              <a:path w="167639" h="2884804">
                <a:moveTo>
                  <a:pt x="0" y="0"/>
                </a:moveTo>
                <a:lnTo>
                  <a:pt x="44528" y="5983"/>
                </a:lnTo>
                <a:lnTo>
                  <a:pt x="84540" y="22868"/>
                </a:lnTo>
                <a:lnTo>
                  <a:pt x="118441" y="49060"/>
                </a:lnTo>
                <a:lnTo>
                  <a:pt x="144632" y="82960"/>
                </a:lnTo>
                <a:lnTo>
                  <a:pt x="161517" y="122972"/>
                </a:lnTo>
                <a:lnTo>
                  <a:pt x="167501" y="167501"/>
                </a:lnTo>
                <a:lnTo>
                  <a:pt x="167501" y="2716987"/>
                </a:lnTo>
                <a:lnTo>
                  <a:pt x="161517" y="2761515"/>
                </a:lnTo>
                <a:lnTo>
                  <a:pt x="144632" y="2801527"/>
                </a:lnTo>
                <a:lnTo>
                  <a:pt x="118441" y="2835428"/>
                </a:lnTo>
                <a:lnTo>
                  <a:pt x="84540" y="2861619"/>
                </a:lnTo>
                <a:lnTo>
                  <a:pt x="44528" y="2878504"/>
                </a:lnTo>
                <a:lnTo>
                  <a:pt x="0" y="28844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6677" y="4807203"/>
            <a:ext cx="5541645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dirty="0" baseline="1010" sz="4125" spc="67" b="1">
                <a:latin typeface="黑体"/>
                <a:cs typeface="黑体"/>
              </a:rPr>
              <a:t>数组元素</a:t>
            </a:r>
            <a:r>
              <a:rPr dirty="0" sz="2800" b="1">
                <a:latin typeface="Times New Roman"/>
                <a:cs typeface="Times New Roman"/>
              </a:rPr>
              <a:t>A[i,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Times New Roman"/>
                <a:cs typeface="Times New Roman"/>
              </a:rPr>
              <a:t>j]</a:t>
            </a:r>
            <a:r>
              <a:rPr dirty="0" baseline="1010" sz="4125" spc="67" b="1">
                <a:latin typeface="黑体"/>
                <a:cs typeface="黑体"/>
              </a:rPr>
              <a:t>的位置：</a:t>
            </a:r>
            <a:endParaRPr baseline="1010" sz="4125">
              <a:latin typeface="黑体"/>
              <a:cs typeface="黑体"/>
            </a:endParaRPr>
          </a:p>
          <a:p>
            <a:pPr marL="393700">
              <a:lnSpc>
                <a:spcPct val="100000"/>
              </a:lnSpc>
              <a:spcBef>
                <a:spcPts val="650"/>
              </a:spcBef>
            </a:pPr>
            <a:r>
              <a:rPr dirty="0" sz="2800" b="1">
                <a:latin typeface="Times New Roman"/>
                <a:cs typeface="Times New Roman"/>
              </a:rPr>
              <a:t>base + </a:t>
            </a:r>
            <a:r>
              <a:rPr dirty="0" sz="2800" spc="-5" b="1">
                <a:latin typeface="Times New Roman"/>
                <a:cs typeface="Times New Roman"/>
              </a:rPr>
              <a:t>((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latin typeface="Times New Roman"/>
                <a:cs typeface="Times New Roman"/>
              </a:rPr>
              <a:t>-low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) </a:t>
            </a:r>
            <a:r>
              <a:rPr dirty="0" baseline="1010" sz="4125" spc="37" b="1">
                <a:latin typeface="Symbol"/>
                <a:cs typeface="Symbol"/>
              </a:rPr>
              <a:t></a:t>
            </a:r>
            <a:r>
              <a:rPr dirty="0" baseline="1010" sz="4125" spc="3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 + (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800" b="1">
                <a:latin typeface="Times New Roman"/>
                <a:cs typeface="Times New Roman"/>
              </a:rPr>
              <a:t>-low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)) </a:t>
            </a:r>
            <a:r>
              <a:rPr dirty="0" baseline="1010" sz="4125" spc="37" b="1">
                <a:latin typeface="Symbol"/>
                <a:cs typeface="Symbol"/>
              </a:rPr>
              <a:t></a:t>
            </a:r>
            <a:r>
              <a:rPr dirty="0" baseline="1010" sz="4125" spc="-8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677" y="5916676"/>
            <a:ext cx="5814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sz="2800" spc="5" b="1">
                <a:latin typeface="Times New Roman"/>
                <a:cs typeface="Times New Roman"/>
              </a:rPr>
              <a:t>(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010" sz="4125" spc="7" b="1">
                <a:latin typeface="Symbol"/>
                <a:cs typeface="Symbol"/>
              </a:rPr>
              <a:t></a:t>
            </a:r>
            <a:r>
              <a:rPr dirty="0" sz="2800" spc="5" b="1">
                <a:latin typeface="Times New Roman"/>
                <a:cs typeface="Times New Roman"/>
              </a:rPr>
              <a:t>n+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latin typeface="Times New Roman"/>
                <a:cs typeface="Times New Roman"/>
              </a:rPr>
              <a:t>)</a:t>
            </a:r>
            <a:r>
              <a:rPr dirty="0" baseline="1010" sz="4125" spc="7" b="1">
                <a:latin typeface="Symbol"/>
                <a:cs typeface="Symbol"/>
              </a:rPr>
              <a:t></a:t>
            </a:r>
            <a:r>
              <a:rPr dirty="0" sz="2800" spc="5" b="1">
                <a:latin typeface="Times New Roman"/>
                <a:cs typeface="Times New Roman"/>
              </a:rPr>
              <a:t>w </a:t>
            </a:r>
            <a:r>
              <a:rPr dirty="0" sz="2800" b="1">
                <a:latin typeface="Times New Roman"/>
                <a:cs typeface="Times New Roman"/>
              </a:rPr>
              <a:t>+ base -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(low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r>
              <a:rPr dirty="0" baseline="1010" sz="4125" b="1">
                <a:latin typeface="Symbol"/>
                <a:cs typeface="Symbol"/>
              </a:rPr>
              <a:t></a:t>
            </a:r>
            <a:r>
              <a:rPr dirty="0" sz="2800" b="1">
                <a:latin typeface="Times New Roman"/>
                <a:cs typeface="Times New Roman"/>
              </a:rPr>
              <a:t>n+low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r>
              <a:rPr dirty="0" baseline="1010" sz="4125" b="1">
                <a:latin typeface="Symbol"/>
                <a:cs typeface="Symbol"/>
              </a:rPr>
              <a:t></a:t>
            </a:r>
            <a:r>
              <a:rPr dirty="0" sz="2800" b="1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507873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二维数组</a:t>
            </a:r>
            <a:r>
              <a:rPr dirty="0" sz="3500" spc="45">
                <a:latin typeface="宋体"/>
                <a:cs typeface="宋体"/>
              </a:rPr>
              <a:t>--A[i,j]</a:t>
            </a:r>
            <a:r>
              <a:rPr dirty="0" sz="3500" spc="95"/>
              <a:t>的地址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1529" y="1759725"/>
            <a:ext cx="3780790" cy="1442720"/>
          </a:xfrm>
          <a:custGeom>
            <a:avLst/>
            <a:gdLst/>
            <a:ahLst/>
            <a:cxnLst/>
            <a:rect l="l" t="t" r="r" b="b"/>
            <a:pathLst>
              <a:path w="3780790" h="1442720">
                <a:moveTo>
                  <a:pt x="0" y="0"/>
                </a:moveTo>
                <a:lnTo>
                  <a:pt x="3780420" y="0"/>
                </a:lnTo>
                <a:lnTo>
                  <a:pt x="3780420" y="1442244"/>
                </a:lnTo>
                <a:lnTo>
                  <a:pt x="0" y="144224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1529" y="3261024"/>
            <a:ext cx="1969135" cy="438150"/>
          </a:xfrm>
          <a:custGeom>
            <a:avLst/>
            <a:gdLst/>
            <a:ahLst/>
            <a:cxnLst/>
            <a:rect l="l" t="t" r="r" b="b"/>
            <a:pathLst>
              <a:path w="1969135" h="438150">
                <a:moveTo>
                  <a:pt x="0" y="0"/>
                </a:moveTo>
                <a:lnTo>
                  <a:pt x="1968979" y="0"/>
                </a:lnTo>
                <a:lnTo>
                  <a:pt x="1968979" y="438006"/>
                </a:lnTo>
                <a:lnTo>
                  <a:pt x="0" y="43800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2933945"/>
            <a:ext cx="3454400" cy="381000"/>
          </a:xfrm>
          <a:custGeom>
            <a:avLst/>
            <a:gdLst/>
            <a:ahLst/>
            <a:cxnLst/>
            <a:rect l="l" t="t" r="r" b="b"/>
            <a:pathLst>
              <a:path w="3454400" h="381000">
                <a:moveTo>
                  <a:pt x="0" y="0"/>
                </a:moveTo>
                <a:lnTo>
                  <a:pt x="3454400" y="0"/>
                </a:lnTo>
                <a:lnTo>
                  <a:pt x="34544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5315" y="1060196"/>
            <a:ext cx="7895590" cy="540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3150235">
              <a:lnSpc>
                <a:spcPct val="1208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每维的下界：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ow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ow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...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ow</a:t>
            </a:r>
            <a:r>
              <a:rPr dirty="0" baseline="-17361" sz="2400" b="1">
                <a:latin typeface="Times New Roman"/>
                <a:cs typeface="Times New Roman"/>
              </a:rPr>
              <a:t>k </a:t>
            </a:r>
            <a:r>
              <a:rPr dirty="0" baseline="1182" sz="3525" spc="75" b="1">
                <a:latin typeface="黑体"/>
                <a:cs typeface="黑体"/>
              </a:rPr>
              <a:t>每维的长度</a:t>
            </a:r>
            <a:r>
              <a:rPr dirty="0" baseline="1182" sz="3525" spc="22" b="1">
                <a:latin typeface="黑体"/>
                <a:cs typeface="黑体"/>
              </a:rPr>
              <a:t>：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baseline="-17361" sz="2400" spc="22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...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k</a:t>
            </a:r>
            <a:endParaRPr baseline="-17361" sz="2400">
              <a:latin typeface="Times New Roman"/>
              <a:cs typeface="Times New Roman"/>
            </a:endParaRPr>
          </a:p>
          <a:p>
            <a:pPr algn="ctr" marR="5003165">
              <a:lnSpc>
                <a:spcPct val="100000"/>
              </a:lnSpc>
              <a:spcBef>
                <a:spcPts val="645"/>
              </a:spcBef>
            </a:pPr>
            <a:r>
              <a:rPr dirty="0" sz="2350" spc="50" b="1">
                <a:latin typeface="黑体"/>
                <a:cs typeface="黑体"/>
              </a:rPr>
              <a:t>存储方式：按行存放</a:t>
            </a:r>
            <a:endParaRPr sz="2350">
              <a:latin typeface="黑体"/>
              <a:cs typeface="黑体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dirty="0" baseline="1182" sz="3525" spc="75" b="1">
                <a:latin typeface="黑体"/>
                <a:cs typeface="黑体"/>
              </a:rPr>
              <a:t>数组元素</a:t>
            </a:r>
            <a:r>
              <a:rPr dirty="0" sz="2400" spc="-5" b="1">
                <a:latin typeface="Times New Roman"/>
                <a:cs typeface="Times New Roman"/>
              </a:rPr>
              <a:t>A[i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, i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b="1">
                <a:latin typeface="Times New Roman"/>
                <a:cs typeface="Times New Roman"/>
              </a:rPr>
              <a:t> ..., 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baseline="-17361" sz="2400" spc="-7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]</a:t>
            </a:r>
            <a:r>
              <a:rPr dirty="0" baseline="1182" sz="3525" spc="75" b="1">
                <a:latin typeface="黑体"/>
                <a:cs typeface="黑体"/>
              </a:rPr>
              <a:t>的位置：</a:t>
            </a:r>
            <a:endParaRPr baseline="1182" sz="3525">
              <a:latin typeface="黑体"/>
              <a:cs typeface="黑体"/>
            </a:endParaRPr>
          </a:p>
          <a:p>
            <a:pPr marL="520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Times New Roman"/>
                <a:cs typeface="Times New Roman"/>
              </a:rPr>
              <a:t>( (…( (i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+i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+i</a:t>
            </a:r>
            <a:r>
              <a:rPr dirty="0" baseline="-17361" sz="2400" b="1">
                <a:latin typeface="Times New Roman"/>
                <a:cs typeface="Times New Roman"/>
              </a:rPr>
              <a:t>3 </a:t>
            </a:r>
            <a:r>
              <a:rPr dirty="0" sz="2400" b="1">
                <a:latin typeface="Times New Roman"/>
                <a:cs typeface="Times New Roman"/>
              </a:rPr>
              <a:t>)…)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Times New Roman"/>
                <a:cs typeface="Times New Roman"/>
              </a:rPr>
              <a:t>+i</a:t>
            </a:r>
            <a:r>
              <a:rPr dirty="0" baseline="-17361" sz="2400" b="1">
                <a:latin typeface="Times New Roman"/>
                <a:cs typeface="Times New Roman"/>
              </a:rPr>
              <a:t>k</a:t>
            </a:r>
            <a:r>
              <a:rPr dirty="0" baseline="-17361" sz="2400" spc="-22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r>
              <a:rPr dirty="0" baseline="1182" sz="3525" spc="7" b="1">
                <a:latin typeface="Symbol"/>
                <a:cs typeface="Symbol"/>
              </a:rPr>
              <a:t></a:t>
            </a:r>
            <a:r>
              <a:rPr dirty="0" sz="2400" spc="5" b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Times New Roman"/>
                <a:cs typeface="Times New Roman"/>
              </a:rPr>
              <a:t>+ base - ( (…( (low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+low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+low</a:t>
            </a:r>
            <a:r>
              <a:rPr dirty="0" baseline="-17361" sz="2400" b="1">
                <a:latin typeface="Times New Roman"/>
                <a:cs typeface="Times New Roman"/>
              </a:rPr>
              <a:t>3 </a:t>
            </a:r>
            <a:r>
              <a:rPr dirty="0" sz="2400" b="1">
                <a:latin typeface="Times New Roman"/>
                <a:cs typeface="Times New Roman"/>
              </a:rPr>
              <a:t>)…)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Times New Roman"/>
                <a:cs typeface="Times New Roman"/>
              </a:rPr>
              <a:t>+low</a:t>
            </a:r>
            <a:r>
              <a:rPr dirty="0" baseline="-17361" sz="2400" b="1">
                <a:latin typeface="Times New Roman"/>
                <a:cs typeface="Times New Roman"/>
              </a:rPr>
              <a:t>k</a:t>
            </a:r>
            <a:r>
              <a:rPr dirty="0" baseline="-17361" sz="2400" spc="-127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r>
              <a:rPr dirty="0" baseline="1182" sz="3525" spc="7" b="1">
                <a:latin typeface="Symbol"/>
                <a:cs typeface="Symbol"/>
              </a:rPr>
              <a:t></a:t>
            </a:r>
            <a:r>
              <a:rPr dirty="0" sz="2400" spc="5" b="1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algn="ctr" marR="5045075">
              <a:lnSpc>
                <a:spcPct val="100000"/>
              </a:lnSpc>
              <a:spcBef>
                <a:spcPts val="1530"/>
              </a:spcBef>
            </a:pPr>
            <a:r>
              <a:rPr dirty="0" sz="2350" spc="50" b="1">
                <a:latin typeface="黑体"/>
                <a:cs typeface="黑体"/>
              </a:rPr>
              <a:t>递归计算：</a:t>
            </a:r>
            <a:endParaRPr sz="2350">
              <a:latin typeface="黑体"/>
              <a:cs typeface="黑体"/>
            </a:endParaRPr>
          </a:p>
          <a:p>
            <a:pPr marL="654685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=i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endParaRPr baseline="-17361" sz="2400">
              <a:latin typeface="Verdana"/>
              <a:cs typeface="Verdana"/>
            </a:endParaRPr>
          </a:p>
          <a:p>
            <a:pPr marL="65468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=e</a:t>
            </a:r>
            <a:r>
              <a:rPr dirty="0" baseline="-17361" sz="2400" b="1">
                <a:latin typeface="Verdana"/>
                <a:cs typeface="Verdana"/>
              </a:rPr>
              <a:t>1</a:t>
            </a:r>
            <a:r>
              <a:rPr dirty="0" baseline="-17361" sz="2400" spc="412" b="1">
                <a:latin typeface="Verdana"/>
                <a:cs typeface="Verdana"/>
              </a:rPr>
              <a:t> 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Verdana"/>
                <a:cs typeface="Verdana"/>
              </a:rPr>
              <a:t>n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+i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endParaRPr baseline="-17361" sz="2400">
              <a:latin typeface="Verdana"/>
              <a:cs typeface="Verdana"/>
            </a:endParaRPr>
          </a:p>
          <a:p>
            <a:pPr marL="654685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=e</a:t>
            </a:r>
            <a:r>
              <a:rPr dirty="0" baseline="-17361" sz="2400" b="1">
                <a:latin typeface="Verdana"/>
                <a:cs typeface="Verdana"/>
              </a:rPr>
              <a:t>2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Verdana"/>
                <a:cs typeface="Verdana"/>
              </a:rPr>
              <a:t>n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+i</a:t>
            </a:r>
            <a:r>
              <a:rPr dirty="0" baseline="-17361" sz="2400" b="1">
                <a:latin typeface="Verdana"/>
                <a:cs typeface="Verdana"/>
              </a:rPr>
              <a:t>3</a:t>
            </a:r>
            <a:endParaRPr baseline="-17361" sz="2400">
              <a:latin typeface="Verdana"/>
              <a:cs typeface="Verdana"/>
            </a:endParaRPr>
          </a:p>
          <a:p>
            <a:pPr marL="654685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  <a:p>
            <a:pPr marL="654685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Verdana"/>
                <a:cs typeface="Verdana"/>
              </a:rPr>
              <a:t>e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r>
              <a:rPr dirty="0" sz="2400" b="1">
                <a:latin typeface="Verdana"/>
                <a:cs typeface="Verdana"/>
              </a:rPr>
              <a:t>=e</a:t>
            </a:r>
            <a:r>
              <a:rPr dirty="0" baseline="-17361" sz="2400" b="1">
                <a:latin typeface="Verdana"/>
                <a:cs typeface="Verdana"/>
              </a:rPr>
              <a:t>k-1</a:t>
            </a:r>
            <a:r>
              <a:rPr dirty="0" baseline="1182" sz="3525" b="1">
                <a:latin typeface="Symbol"/>
                <a:cs typeface="Symbol"/>
              </a:rPr>
              <a:t></a:t>
            </a:r>
            <a:r>
              <a:rPr dirty="0" sz="2400" b="1">
                <a:latin typeface="Verdana"/>
                <a:cs typeface="Verdana"/>
              </a:rPr>
              <a:t>n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r>
              <a:rPr dirty="0" sz="2400" b="1">
                <a:latin typeface="Verdana"/>
                <a:cs typeface="Verdana"/>
              </a:rPr>
              <a:t>+i</a:t>
            </a:r>
            <a:r>
              <a:rPr dirty="0" baseline="-17361" sz="2400" b="1">
                <a:latin typeface="Verdana"/>
                <a:cs typeface="Verdana"/>
              </a:rPr>
              <a:t>k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5474" y="3314946"/>
            <a:ext cx="4598670" cy="0"/>
          </a:xfrm>
          <a:custGeom>
            <a:avLst/>
            <a:gdLst/>
            <a:ahLst/>
            <a:cxnLst/>
            <a:rect l="l" t="t" r="r" b="b"/>
            <a:pathLst>
              <a:path w="4598670" h="0">
                <a:moveTo>
                  <a:pt x="0" y="0"/>
                </a:moveTo>
                <a:lnTo>
                  <a:pt x="4598125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847" y="3299952"/>
            <a:ext cx="662940" cy="1005205"/>
          </a:xfrm>
          <a:custGeom>
            <a:avLst/>
            <a:gdLst/>
            <a:ahLst/>
            <a:cxnLst/>
            <a:rect l="l" t="t" r="r" b="b"/>
            <a:pathLst>
              <a:path w="662940" h="1005204">
                <a:moveTo>
                  <a:pt x="147571" y="977174"/>
                </a:moveTo>
                <a:lnTo>
                  <a:pt x="133979" y="1003415"/>
                </a:lnTo>
                <a:lnTo>
                  <a:pt x="229812" y="1004784"/>
                </a:lnTo>
                <a:lnTo>
                  <a:pt x="214768" y="984116"/>
                </a:lnTo>
                <a:lnTo>
                  <a:pt x="158926" y="984116"/>
                </a:lnTo>
                <a:lnTo>
                  <a:pt x="147571" y="977174"/>
                </a:lnTo>
                <a:close/>
              </a:path>
              <a:path w="662940" h="1005204">
                <a:moveTo>
                  <a:pt x="160509" y="952196"/>
                </a:moveTo>
                <a:lnTo>
                  <a:pt x="147571" y="977174"/>
                </a:lnTo>
                <a:lnTo>
                  <a:pt x="158926" y="984116"/>
                </a:lnTo>
                <a:lnTo>
                  <a:pt x="173833" y="959737"/>
                </a:lnTo>
                <a:lnTo>
                  <a:pt x="163121" y="953188"/>
                </a:lnTo>
                <a:lnTo>
                  <a:pt x="161657" y="953188"/>
                </a:lnTo>
                <a:lnTo>
                  <a:pt x="160509" y="952196"/>
                </a:lnTo>
                <a:close/>
              </a:path>
              <a:path w="662940" h="1005204">
                <a:moveTo>
                  <a:pt x="173407" y="927296"/>
                </a:moveTo>
                <a:lnTo>
                  <a:pt x="160747" y="951737"/>
                </a:lnTo>
                <a:lnTo>
                  <a:pt x="173833" y="959737"/>
                </a:lnTo>
                <a:lnTo>
                  <a:pt x="158926" y="984116"/>
                </a:lnTo>
                <a:lnTo>
                  <a:pt x="214768" y="984116"/>
                </a:lnTo>
                <a:lnTo>
                  <a:pt x="173407" y="927296"/>
                </a:lnTo>
                <a:close/>
              </a:path>
              <a:path w="662940" h="1005204">
                <a:moveTo>
                  <a:pt x="659177" y="0"/>
                </a:moveTo>
                <a:lnTo>
                  <a:pt x="657322" y="223"/>
                </a:lnTo>
                <a:lnTo>
                  <a:pt x="632845" y="775"/>
                </a:lnTo>
                <a:lnTo>
                  <a:pt x="337568" y="2284"/>
                </a:lnTo>
                <a:lnTo>
                  <a:pt x="321756" y="3016"/>
                </a:lnTo>
                <a:lnTo>
                  <a:pt x="272925" y="14061"/>
                </a:lnTo>
                <a:lnTo>
                  <a:pt x="226004" y="37101"/>
                </a:lnTo>
                <a:lnTo>
                  <a:pt x="182026" y="70265"/>
                </a:lnTo>
                <a:lnTo>
                  <a:pt x="154212" y="97598"/>
                </a:lnTo>
                <a:lnTo>
                  <a:pt x="128030" y="128531"/>
                </a:lnTo>
                <a:lnTo>
                  <a:pt x="103666" y="162698"/>
                </a:lnTo>
                <a:lnTo>
                  <a:pt x="81322" y="199741"/>
                </a:lnTo>
                <a:lnTo>
                  <a:pt x="61207" y="239307"/>
                </a:lnTo>
                <a:lnTo>
                  <a:pt x="43540" y="281045"/>
                </a:lnTo>
                <a:lnTo>
                  <a:pt x="28546" y="324608"/>
                </a:lnTo>
                <a:lnTo>
                  <a:pt x="16457" y="369644"/>
                </a:lnTo>
                <a:lnTo>
                  <a:pt x="7509" y="415806"/>
                </a:lnTo>
                <a:lnTo>
                  <a:pt x="1941" y="462744"/>
                </a:lnTo>
                <a:lnTo>
                  <a:pt x="0" y="510105"/>
                </a:lnTo>
                <a:lnTo>
                  <a:pt x="1230" y="557321"/>
                </a:lnTo>
                <a:lnTo>
                  <a:pt x="4873" y="603958"/>
                </a:lnTo>
                <a:lnTo>
                  <a:pt x="10761" y="649841"/>
                </a:lnTo>
                <a:lnTo>
                  <a:pt x="18733" y="694617"/>
                </a:lnTo>
                <a:lnTo>
                  <a:pt x="28632" y="737938"/>
                </a:lnTo>
                <a:lnTo>
                  <a:pt x="40304" y="779457"/>
                </a:lnTo>
                <a:lnTo>
                  <a:pt x="53599" y="818824"/>
                </a:lnTo>
                <a:lnTo>
                  <a:pt x="68371" y="855696"/>
                </a:lnTo>
                <a:lnTo>
                  <a:pt x="101804" y="920592"/>
                </a:lnTo>
                <a:lnTo>
                  <a:pt x="140685" y="972661"/>
                </a:lnTo>
                <a:lnTo>
                  <a:pt x="147571" y="977174"/>
                </a:lnTo>
                <a:lnTo>
                  <a:pt x="160509" y="952196"/>
                </a:lnTo>
                <a:lnTo>
                  <a:pt x="158123" y="950132"/>
                </a:lnTo>
                <a:lnTo>
                  <a:pt x="159104" y="950132"/>
                </a:lnTo>
                <a:lnTo>
                  <a:pt x="126708" y="906581"/>
                </a:lnTo>
                <a:lnTo>
                  <a:pt x="94890" y="845055"/>
                </a:lnTo>
                <a:lnTo>
                  <a:pt x="80668" y="809669"/>
                </a:lnTo>
                <a:lnTo>
                  <a:pt x="67810" y="771711"/>
                </a:lnTo>
                <a:lnTo>
                  <a:pt x="56487" y="731563"/>
                </a:lnTo>
                <a:lnTo>
                  <a:pt x="46864" y="689598"/>
                </a:lnTo>
                <a:lnTo>
                  <a:pt x="39102" y="646192"/>
                </a:lnTo>
                <a:lnTo>
                  <a:pt x="33360" y="601722"/>
                </a:lnTo>
                <a:lnTo>
                  <a:pt x="29794" y="556558"/>
                </a:lnTo>
                <a:lnTo>
                  <a:pt x="28552" y="511249"/>
                </a:lnTo>
                <a:lnTo>
                  <a:pt x="30320" y="466087"/>
                </a:lnTo>
                <a:lnTo>
                  <a:pt x="35566" y="421224"/>
                </a:lnTo>
                <a:lnTo>
                  <a:pt x="44061" y="377032"/>
                </a:lnTo>
                <a:lnTo>
                  <a:pt x="55573" y="333888"/>
                </a:lnTo>
                <a:lnTo>
                  <a:pt x="69863" y="292164"/>
                </a:lnTo>
                <a:lnTo>
                  <a:pt x="86690" y="252235"/>
                </a:lnTo>
                <a:lnTo>
                  <a:pt x="105804" y="214477"/>
                </a:lnTo>
                <a:lnTo>
                  <a:pt x="126951" y="179261"/>
                </a:lnTo>
                <a:lnTo>
                  <a:pt x="149868" y="146960"/>
                </a:lnTo>
                <a:lnTo>
                  <a:pt x="199903" y="92557"/>
                </a:lnTo>
                <a:lnTo>
                  <a:pt x="240373" y="61800"/>
                </a:lnTo>
                <a:lnTo>
                  <a:pt x="281628" y="41278"/>
                </a:lnTo>
                <a:lnTo>
                  <a:pt x="323105" y="31559"/>
                </a:lnTo>
                <a:lnTo>
                  <a:pt x="633360" y="29345"/>
                </a:lnTo>
                <a:lnTo>
                  <a:pt x="654210" y="28905"/>
                </a:lnTo>
                <a:lnTo>
                  <a:pt x="660742" y="28592"/>
                </a:lnTo>
                <a:lnTo>
                  <a:pt x="662596" y="28369"/>
                </a:lnTo>
                <a:lnTo>
                  <a:pt x="659177" y="0"/>
                </a:lnTo>
                <a:close/>
              </a:path>
              <a:path w="662940" h="1005204">
                <a:moveTo>
                  <a:pt x="160631" y="951961"/>
                </a:moveTo>
                <a:lnTo>
                  <a:pt x="160509" y="952196"/>
                </a:lnTo>
                <a:lnTo>
                  <a:pt x="161657" y="953188"/>
                </a:lnTo>
                <a:lnTo>
                  <a:pt x="160631" y="951961"/>
                </a:lnTo>
                <a:close/>
              </a:path>
              <a:path w="662940" h="1005204">
                <a:moveTo>
                  <a:pt x="160747" y="951737"/>
                </a:moveTo>
                <a:lnTo>
                  <a:pt x="160631" y="951961"/>
                </a:lnTo>
                <a:lnTo>
                  <a:pt x="161657" y="953188"/>
                </a:lnTo>
                <a:lnTo>
                  <a:pt x="163121" y="953188"/>
                </a:lnTo>
                <a:lnTo>
                  <a:pt x="160747" y="951737"/>
                </a:lnTo>
                <a:close/>
              </a:path>
              <a:path w="662940" h="1005204">
                <a:moveTo>
                  <a:pt x="158123" y="950132"/>
                </a:moveTo>
                <a:lnTo>
                  <a:pt x="160509" y="952196"/>
                </a:lnTo>
                <a:lnTo>
                  <a:pt x="160631" y="951961"/>
                </a:lnTo>
                <a:lnTo>
                  <a:pt x="160128" y="951358"/>
                </a:lnTo>
                <a:lnTo>
                  <a:pt x="158123" y="950132"/>
                </a:lnTo>
                <a:close/>
              </a:path>
              <a:path w="662940" h="1005204">
                <a:moveTo>
                  <a:pt x="160128" y="951358"/>
                </a:moveTo>
                <a:lnTo>
                  <a:pt x="160631" y="951961"/>
                </a:lnTo>
                <a:lnTo>
                  <a:pt x="160747" y="951737"/>
                </a:lnTo>
                <a:lnTo>
                  <a:pt x="160128" y="951358"/>
                </a:lnTo>
                <a:close/>
              </a:path>
              <a:path w="662940" h="1005204">
                <a:moveTo>
                  <a:pt x="159104" y="950132"/>
                </a:moveTo>
                <a:lnTo>
                  <a:pt x="158123" y="950132"/>
                </a:lnTo>
                <a:lnTo>
                  <a:pt x="160128" y="951358"/>
                </a:lnTo>
                <a:lnTo>
                  <a:pt x="159104" y="950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0840" y="231139"/>
            <a:ext cx="58820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k</a:t>
            </a:r>
            <a:r>
              <a:rPr dirty="0" sz="3500" spc="95"/>
              <a:t>维数组</a:t>
            </a:r>
            <a:r>
              <a:rPr dirty="0" sz="3600">
                <a:latin typeface="Times New Roman"/>
                <a:cs typeface="Times New Roman"/>
              </a:rPr>
              <a:t>--A[i</a:t>
            </a:r>
            <a:r>
              <a:rPr dirty="0" baseline="-18518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</a:t>
            </a:r>
            <a:r>
              <a:rPr dirty="0" baseline="-18518" sz="3600" spc="-7">
                <a:latin typeface="Times New Roman"/>
                <a:cs typeface="Times New Roman"/>
              </a:rPr>
              <a:t>2</a:t>
            </a:r>
            <a:r>
              <a:rPr dirty="0" sz="3600" spc="-5">
                <a:latin typeface="Times New Roman"/>
                <a:cs typeface="Times New Roman"/>
              </a:rPr>
              <a:t>,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...,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</a:t>
            </a:r>
            <a:r>
              <a:rPr dirty="0" baseline="-18518" sz="3600" spc="-7">
                <a:latin typeface="Times New Roman"/>
                <a:cs typeface="Times New Roman"/>
              </a:rPr>
              <a:t>k</a:t>
            </a:r>
            <a:r>
              <a:rPr dirty="0" sz="3600" spc="-5">
                <a:latin typeface="Times New Roman"/>
                <a:cs typeface="Times New Roman"/>
              </a:rPr>
              <a:t>]</a:t>
            </a:r>
            <a:r>
              <a:rPr dirty="0" sz="3500" spc="95"/>
              <a:t>的地址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51045"/>
            <a:ext cx="7670800" cy="121348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4605"/>
              </a:lnSpc>
              <a:spcBef>
                <a:spcPts val="120"/>
              </a:spcBef>
            </a:pPr>
            <a:r>
              <a:rPr dirty="0" spc="40"/>
              <a:t>2.</a:t>
            </a:r>
            <a:r>
              <a:rPr dirty="0" spc="90"/>
              <a:t>涉及数组元素的赋值语句的翻译</a:t>
            </a:r>
          </a:p>
          <a:p>
            <a:pPr marL="523875">
              <a:lnSpc>
                <a:spcPts val="4725"/>
              </a:lnSpc>
            </a:pPr>
            <a:r>
              <a:rPr dirty="0" sz="4000" spc="10">
                <a:latin typeface="Times New Roman"/>
                <a:cs typeface="Times New Roman"/>
              </a:rPr>
              <a:t>——</a:t>
            </a:r>
            <a:r>
              <a:rPr dirty="0" sz="3900" spc="10"/>
              <a:t>L</a:t>
            </a:r>
            <a:r>
              <a:rPr dirty="0" sz="3900" spc="90"/>
              <a:t>属性定义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" y="1255581"/>
            <a:ext cx="7628890" cy="36131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143375">
              <a:lnSpc>
                <a:spcPct val="100000"/>
              </a:lnSpc>
              <a:spcBef>
                <a:spcPts val="720"/>
              </a:spcBef>
            </a:pPr>
            <a:r>
              <a:rPr dirty="0" baseline="1182" sz="3525" spc="75" b="1">
                <a:latin typeface="黑体"/>
                <a:cs typeface="黑体"/>
              </a:rPr>
              <a:t>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885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X:=A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[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]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的分析树</a:t>
            </a:r>
            <a:endParaRPr baseline="1182" sz="3525">
              <a:latin typeface="黑体"/>
              <a:cs typeface="黑体"/>
            </a:endParaRPr>
          </a:p>
          <a:p>
            <a:pPr marL="368300" indent="-3429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赋值语句的文法：</a:t>
            </a:r>
            <a:endParaRPr baseline="1010" sz="4125">
              <a:latin typeface="黑体"/>
              <a:cs typeface="黑体"/>
            </a:endParaRPr>
          </a:p>
          <a:p>
            <a:pPr lvl="1" marL="913765" indent="-431800">
              <a:lnSpc>
                <a:spcPct val="100000"/>
              </a:lnSpc>
              <a:spcBef>
                <a:spcPts val="650"/>
              </a:spcBef>
              <a:buAutoNum type="arabicParenBoth"/>
              <a:tabLst>
                <a:tab pos="91440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L:=E</a:t>
            </a:r>
            <a:endParaRPr sz="2400">
              <a:latin typeface="Times New Roman"/>
              <a:cs typeface="Times New Roman"/>
            </a:endParaRPr>
          </a:p>
          <a:p>
            <a:pPr lvl="1" marL="914400" indent="-431800">
              <a:lnSpc>
                <a:spcPct val="100000"/>
              </a:lnSpc>
              <a:spcBef>
                <a:spcPts val="530"/>
              </a:spcBef>
              <a:buAutoNum type="arabicParenBoth"/>
              <a:tabLst>
                <a:tab pos="91440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lvl="1" marL="914400" indent="-431800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91440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L</a:t>
            </a:r>
            <a:r>
              <a:rPr dirty="0" baseline="1182" sz="3525" spc="15" b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id </a:t>
            </a:r>
            <a:r>
              <a:rPr dirty="0" sz="2400" b="1">
                <a:latin typeface="Times New Roman"/>
                <a:cs typeface="Times New Roman"/>
              </a:rPr>
              <a:t>[ </a:t>
            </a:r>
            <a:r>
              <a:rPr dirty="0" sz="2400" spc="-5" b="1">
                <a:latin typeface="Times New Roman"/>
                <a:cs typeface="Times New Roman"/>
              </a:rPr>
              <a:t>Elist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lvl="1" marL="914400" indent="-431800">
              <a:lnSpc>
                <a:spcPct val="100000"/>
              </a:lnSpc>
              <a:spcBef>
                <a:spcPts val="500"/>
              </a:spcBef>
              <a:buAutoNum type="arabicParenBoth"/>
              <a:tabLst>
                <a:tab pos="914400" algn="l"/>
              </a:tabLst>
            </a:pPr>
            <a:r>
              <a:rPr dirty="0" sz="2400" b="1"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lvl="1" marL="913765" indent="-431800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914400" algn="l"/>
              </a:tabLst>
            </a:pPr>
            <a:r>
              <a:rPr dirty="0" sz="2400" b="1"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Elist</a:t>
            </a:r>
            <a:r>
              <a:rPr dirty="0" baseline="-17361" sz="2400" b="1">
                <a:latin typeface="Times New Roman"/>
                <a:cs typeface="Times New Roman"/>
              </a:rPr>
              <a:t>1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2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Times New Roman"/>
                <a:cs typeface="Times New Roman"/>
              </a:rPr>
              <a:t>(6)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+E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964" y="5084572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4922011"/>
            <a:ext cx="147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(7) 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baseline="1182" sz="3525" spc="15" b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(E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5363971"/>
            <a:ext cx="1165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(8)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baseline="1182" sz="3525" spc="22" b="1">
                <a:latin typeface="Symbol"/>
                <a:cs typeface="Symbol"/>
              </a:rPr>
              <a:t></a:t>
            </a:r>
            <a:r>
              <a:rPr dirty="0" sz="2400" spc="15" b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366" y="1949205"/>
            <a:ext cx="2478225" cy="411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7124" y="5679249"/>
            <a:ext cx="2836545" cy="1080135"/>
          </a:xfrm>
          <a:custGeom>
            <a:avLst/>
            <a:gdLst/>
            <a:ahLst/>
            <a:cxnLst/>
            <a:rect l="l" t="t" r="r" b="b"/>
            <a:pathLst>
              <a:path w="2836545" h="1080134">
                <a:moveTo>
                  <a:pt x="0" y="0"/>
                </a:moveTo>
                <a:lnTo>
                  <a:pt x="2836010" y="0"/>
                </a:lnTo>
                <a:lnTo>
                  <a:pt x="2836010" y="1080119"/>
                </a:lnTo>
                <a:lnTo>
                  <a:pt x="0" y="108011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97124" y="5679249"/>
            <a:ext cx="2836545" cy="10801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1 </a:t>
            </a:r>
            <a:r>
              <a:rPr dirty="0" sz="2800" b="1">
                <a:latin typeface="Times New Roman"/>
                <a:cs typeface="Times New Roman"/>
              </a:rPr>
              <a:t>=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2 </a:t>
            </a:r>
            <a:r>
              <a:rPr dirty="0" sz="2800" b="1">
                <a:latin typeface="Times New Roman"/>
                <a:cs typeface="Times New Roman"/>
              </a:rPr>
              <a:t>= </a:t>
            </a:r>
            <a:r>
              <a:rPr dirty="0" sz="2800" spc="-5" b="1">
                <a:latin typeface="Times New Roman"/>
                <a:cs typeface="Times New Roman"/>
              </a:rPr>
              <a:t>e</a:t>
            </a:r>
            <a:r>
              <a:rPr dirty="0" baseline="-17543" sz="2850" spc="-7" b="1">
                <a:latin typeface="Times New Roman"/>
                <a:cs typeface="Times New Roman"/>
              </a:rPr>
              <a:t>1 </a:t>
            </a:r>
            <a:r>
              <a:rPr dirty="0" baseline="1010" sz="4125" spc="37" b="1">
                <a:latin typeface="Symbol"/>
                <a:cs typeface="Symbol"/>
              </a:rPr>
              <a:t></a:t>
            </a:r>
            <a:r>
              <a:rPr dirty="0" baseline="1010" sz="4125" spc="3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baseline="-17543" sz="2850" b="1">
                <a:latin typeface="Times New Roman"/>
                <a:cs typeface="Times New Roman"/>
              </a:rPr>
              <a:t>2 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spc="-3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7264" y="617430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0" y="247527"/>
                </a:moveTo>
                <a:lnTo>
                  <a:pt x="5028" y="197641"/>
                </a:lnTo>
                <a:lnTo>
                  <a:pt x="19451" y="151178"/>
                </a:lnTo>
                <a:lnTo>
                  <a:pt x="42273" y="109132"/>
                </a:lnTo>
                <a:lnTo>
                  <a:pt x="72499" y="72498"/>
                </a:lnTo>
                <a:lnTo>
                  <a:pt x="109132" y="42273"/>
                </a:lnTo>
                <a:lnTo>
                  <a:pt x="151178" y="19451"/>
                </a:lnTo>
                <a:lnTo>
                  <a:pt x="197642" y="5028"/>
                </a:lnTo>
                <a:lnTo>
                  <a:pt x="247527" y="0"/>
                </a:lnTo>
                <a:lnTo>
                  <a:pt x="297412" y="5028"/>
                </a:lnTo>
                <a:lnTo>
                  <a:pt x="343876" y="19451"/>
                </a:lnTo>
                <a:lnTo>
                  <a:pt x="385922" y="42273"/>
                </a:lnTo>
                <a:lnTo>
                  <a:pt x="422555" y="72498"/>
                </a:lnTo>
                <a:lnTo>
                  <a:pt x="452781" y="109132"/>
                </a:lnTo>
                <a:lnTo>
                  <a:pt x="475603" y="151178"/>
                </a:lnTo>
                <a:lnTo>
                  <a:pt x="490026" y="197641"/>
                </a:lnTo>
                <a:lnTo>
                  <a:pt x="495055" y="247527"/>
                </a:lnTo>
                <a:lnTo>
                  <a:pt x="490026" y="297412"/>
                </a:lnTo>
                <a:lnTo>
                  <a:pt x="475603" y="343875"/>
                </a:lnTo>
                <a:lnTo>
                  <a:pt x="452781" y="385921"/>
                </a:lnTo>
                <a:lnTo>
                  <a:pt x="422555" y="422555"/>
                </a:lnTo>
                <a:lnTo>
                  <a:pt x="385922" y="452780"/>
                </a:lnTo>
                <a:lnTo>
                  <a:pt x="343876" y="475602"/>
                </a:lnTo>
                <a:lnTo>
                  <a:pt x="297412" y="490025"/>
                </a:lnTo>
                <a:lnTo>
                  <a:pt x="247527" y="495054"/>
                </a:lnTo>
                <a:lnTo>
                  <a:pt x="197642" y="490025"/>
                </a:lnTo>
                <a:lnTo>
                  <a:pt x="151178" y="475602"/>
                </a:lnTo>
                <a:lnTo>
                  <a:pt x="109132" y="452780"/>
                </a:lnTo>
                <a:lnTo>
                  <a:pt x="72499" y="422555"/>
                </a:lnTo>
                <a:lnTo>
                  <a:pt x="42273" y="385921"/>
                </a:lnTo>
                <a:lnTo>
                  <a:pt x="19451" y="343875"/>
                </a:lnTo>
                <a:lnTo>
                  <a:pt x="5028" y="297412"/>
                </a:lnTo>
                <a:lnTo>
                  <a:pt x="0" y="247527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22344" y="4601647"/>
            <a:ext cx="1304290" cy="720725"/>
          </a:xfrm>
          <a:custGeom>
            <a:avLst/>
            <a:gdLst/>
            <a:ahLst/>
            <a:cxnLst/>
            <a:rect l="l" t="t" r="r" b="b"/>
            <a:pathLst>
              <a:path w="1304290" h="720725">
                <a:moveTo>
                  <a:pt x="117829" y="237008"/>
                </a:moveTo>
                <a:lnTo>
                  <a:pt x="117741" y="195920"/>
                </a:lnTo>
                <a:lnTo>
                  <a:pt x="131551" y="157580"/>
                </a:lnTo>
                <a:lnTo>
                  <a:pt x="157596" y="123632"/>
                </a:lnTo>
                <a:lnTo>
                  <a:pt x="194210" y="95719"/>
                </a:lnTo>
                <a:lnTo>
                  <a:pt x="239730" y="75486"/>
                </a:lnTo>
                <a:lnTo>
                  <a:pt x="292489" y="64575"/>
                </a:lnTo>
                <a:lnTo>
                  <a:pt x="326447" y="63254"/>
                </a:lnTo>
                <a:lnTo>
                  <a:pt x="359998" y="66152"/>
                </a:lnTo>
                <a:lnTo>
                  <a:pt x="392454" y="73166"/>
                </a:lnTo>
                <a:lnTo>
                  <a:pt x="423123" y="84192"/>
                </a:lnTo>
                <a:lnTo>
                  <a:pt x="454267" y="53276"/>
                </a:lnTo>
                <a:lnTo>
                  <a:pt x="495214" y="31977"/>
                </a:lnTo>
                <a:lnTo>
                  <a:pt x="542378" y="21121"/>
                </a:lnTo>
                <a:lnTo>
                  <a:pt x="592168" y="21533"/>
                </a:lnTo>
                <a:lnTo>
                  <a:pt x="640996" y="34040"/>
                </a:lnTo>
                <a:lnTo>
                  <a:pt x="678438" y="54689"/>
                </a:lnTo>
                <a:lnTo>
                  <a:pt x="710625" y="23649"/>
                </a:lnTo>
                <a:lnTo>
                  <a:pt x="754626" y="4943"/>
                </a:lnTo>
                <a:lnTo>
                  <a:pt x="804751" y="0"/>
                </a:lnTo>
                <a:lnTo>
                  <a:pt x="855310" y="10249"/>
                </a:lnTo>
                <a:lnTo>
                  <a:pt x="868388" y="15874"/>
                </a:lnTo>
                <a:lnTo>
                  <a:pt x="880489" y="22560"/>
                </a:lnTo>
                <a:lnTo>
                  <a:pt x="891500" y="30237"/>
                </a:lnTo>
                <a:lnTo>
                  <a:pt x="901307" y="38834"/>
                </a:lnTo>
                <a:lnTo>
                  <a:pt x="937004" y="15952"/>
                </a:lnTo>
                <a:lnTo>
                  <a:pt x="978940" y="3023"/>
                </a:lnTo>
                <a:lnTo>
                  <a:pt x="1023710" y="257"/>
                </a:lnTo>
                <a:lnTo>
                  <a:pt x="1067907" y="7865"/>
                </a:lnTo>
                <a:lnTo>
                  <a:pt x="1108124" y="26056"/>
                </a:lnTo>
                <a:lnTo>
                  <a:pt x="1140371" y="55010"/>
                </a:lnTo>
                <a:lnTo>
                  <a:pt x="1157658" y="90425"/>
                </a:lnTo>
                <a:lnTo>
                  <a:pt x="1204637" y="106455"/>
                </a:lnTo>
                <a:lnTo>
                  <a:pt x="1241303" y="131804"/>
                </a:lnTo>
                <a:lnTo>
                  <a:pt x="1265792" y="164019"/>
                </a:lnTo>
                <a:lnTo>
                  <a:pt x="1276241" y="200651"/>
                </a:lnTo>
                <a:lnTo>
                  <a:pt x="1270787" y="239246"/>
                </a:lnTo>
                <a:lnTo>
                  <a:pt x="1268822" y="244677"/>
                </a:lnTo>
                <a:lnTo>
                  <a:pt x="1266356" y="249999"/>
                </a:lnTo>
                <a:lnTo>
                  <a:pt x="1263408" y="255172"/>
                </a:lnTo>
                <a:lnTo>
                  <a:pt x="1290754" y="290917"/>
                </a:lnTo>
                <a:lnTo>
                  <a:pt x="1304173" y="329469"/>
                </a:lnTo>
                <a:lnTo>
                  <a:pt x="1304024" y="368775"/>
                </a:lnTo>
                <a:lnTo>
                  <a:pt x="1290666" y="406779"/>
                </a:lnTo>
                <a:lnTo>
                  <a:pt x="1264458" y="441428"/>
                </a:lnTo>
                <a:lnTo>
                  <a:pt x="1225758" y="470667"/>
                </a:lnTo>
                <a:lnTo>
                  <a:pt x="1180503" y="490427"/>
                </a:lnTo>
                <a:lnTo>
                  <a:pt x="1130052" y="500921"/>
                </a:lnTo>
                <a:lnTo>
                  <a:pt x="1120699" y="542314"/>
                </a:lnTo>
                <a:lnTo>
                  <a:pt x="1095504" y="578160"/>
                </a:lnTo>
                <a:lnTo>
                  <a:pt x="1057368" y="606318"/>
                </a:lnTo>
                <a:lnTo>
                  <a:pt x="1009193" y="624644"/>
                </a:lnTo>
                <a:lnTo>
                  <a:pt x="953881" y="630997"/>
                </a:lnTo>
                <a:lnTo>
                  <a:pt x="929881" y="629608"/>
                </a:lnTo>
                <a:lnTo>
                  <a:pt x="906471" y="625783"/>
                </a:lnTo>
                <a:lnTo>
                  <a:pt x="883978" y="619591"/>
                </a:lnTo>
                <a:lnTo>
                  <a:pt x="862729" y="611104"/>
                </a:lnTo>
                <a:lnTo>
                  <a:pt x="840041" y="648595"/>
                </a:lnTo>
                <a:lnTo>
                  <a:pt x="806238" y="679226"/>
                </a:lnTo>
                <a:lnTo>
                  <a:pt x="763746" y="702019"/>
                </a:lnTo>
                <a:lnTo>
                  <a:pt x="714990" y="715997"/>
                </a:lnTo>
                <a:lnTo>
                  <a:pt x="662393" y="720184"/>
                </a:lnTo>
                <a:lnTo>
                  <a:pt x="608380" y="713603"/>
                </a:lnTo>
                <a:lnTo>
                  <a:pt x="575744" y="703781"/>
                </a:lnTo>
                <a:lnTo>
                  <a:pt x="546037" y="690000"/>
                </a:lnTo>
                <a:lnTo>
                  <a:pt x="519883" y="672609"/>
                </a:lnTo>
                <a:lnTo>
                  <a:pt x="497907" y="651957"/>
                </a:lnTo>
                <a:lnTo>
                  <a:pt x="448898" y="668739"/>
                </a:lnTo>
                <a:lnTo>
                  <a:pt x="397783" y="676465"/>
                </a:lnTo>
                <a:lnTo>
                  <a:pt x="346482" y="675496"/>
                </a:lnTo>
                <a:lnTo>
                  <a:pt x="296917" y="666192"/>
                </a:lnTo>
                <a:lnTo>
                  <a:pt x="251009" y="648914"/>
                </a:lnTo>
                <a:lnTo>
                  <a:pt x="210678" y="624023"/>
                </a:lnTo>
                <a:lnTo>
                  <a:pt x="177846" y="591879"/>
                </a:lnTo>
                <a:lnTo>
                  <a:pt x="175381" y="588714"/>
                </a:lnTo>
                <a:lnTo>
                  <a:pt x="123251" y="585491"/>
                </a:lnTo>
                <a:lnTo>
                  <a:pt x="78376" y="568150"/>
                </a:lnTo>
                <a:lnTo>
                  <a:pt x="45459" y="539473"/>
                </a:lnTo>
                <a:lnTo>
                  <a:pt x="29201" y="502241"/>
                </a:lnTo>
                <a:lnTo>
                  <a:pt x="28983" y="480726"/>
                </a:lnTo>
                <a:lnTo>
                  <a:pt x="34897" y="459922"/>
                </a:lnTo>
                <a:lnTo>
                  <a:pt x="46628" y="440550"/>
                </a:lnTo>
                <a:lnTo>
                  <a:pt x="63858" y="423333"/>
                </a:lnTo>
                <a:lnTo>
                  <a:pt x="24979" y="397121"/>
                </a:lnTo>
                <a:lnTo>
                  <a:pt x="3189" y="362878"/>
                </a:lnTo>
                <a:lnTo>
                  <a:pt x="0" y="324965"/>
                </a:lnTo>
                <a:lnTo>
                  <a:pt x="16919" y="287746"/>
                </a:lnTo>
                <a:lnTo>
                  <a:pt x="35581" y="269130"/>
                </a:lnTo>
                <a:lnTo>
                  <a:pt x="59149" y="254496"/>
                </a:lnTo>
                <a:lnTo>
                  <a:pt x="86555" y="244363"/>
                </a:lnTo>
                <a:lnTo>
                  <a:pt x="116730" y="239251"/>
                </a:lnTo>
                <a:lnTo>
                  <a:pt x="117829" y="237008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04933" y="6054815"/>
            <a:ext cx="68580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22988" y="5775094"/>
            <a:ext cx="108585" cy="108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68074" y="5465886"/>
            <a:ext cx="148587" cy="148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602" y="5022176"/>
            <a:ext cx="76835" cy="13335"/>
          </a:xfrm>
          <a:custGeom>
            <a:avLst/>
            <a:gdLst/>
            <a:ahLst/>
            <a:cxnLst/>
            <a:rect l="l" t="t" r="r" b="b"/>
            <a:pathLst>
              <a:path w="76834" h="13335">
                <a:moveTo>
                  <a:pt x="76529" y="13284"/>
                </a:moveTo>
                <a:lnTo>
                  <a:pt x="56555" y="13308"/>
                </a:lnTo>
                <a:lnTo>
                  <a:pt x="36918" y="11063"/>
                </a:lnTo>
                <a:lnTo>
                  <a:pt x="17954" y="6607"/>
                </a:lnTo>
                <a:lnTo>
                  <a:pt x="0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8172" y="5180844"/>
            <a:ext cx="33655" cy="6985"/>
          </a:xfrm>
          <a:custGeom>
            <a:avLst/>
            <a:gdLst/>
            <a:ahLst/>
            <a:cxnLst/>
            <a:rect l="l" t="t" r="r" b="b"/>
            <a:pathLst>
              <a:path w="33654" h="6985">
                <a:moveTo>
                  <a:pt x="33483" y="0"/>
                </a:moveTo>
                <a:lnTo>
                  <a:pt x="25335" y="2206"/>
                </a:lnTo>
                <a:lnTo>
                  <a:pt x="17021" y="4004"/>
                </a:lnTo>
                <a:lnTo>
                  <a:pt x="8566" y="5390"/>
                </a:lnTo>
                <a:lnTo>
                  <a:pt x="0" y="6358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00002" y="5221698"/>
            <a:ext cx="20320" cy="29209"/>
          </a:xfrm>
          <a:custGeom>
            <a:avLst/>
            <a:gdLst/>
            <a:ahLst/>
            <a:cxnLst/>
            <a:rect l="l" t="t" r="r" b="b"/>
            <a:pathLst>
              <a:path w="20320" h="29210">
                <a:moveTo>
                  <a:pt x="20174" y="29003"/>
                </a:moveTo>
                <a:lnTo>
                  <a:pt x="14364" y="22064"/>
                </a:lnTo>
                <a:lnTo>
                  <a:pt x="9058" y="14907"/>
                </a:lnTo>
                <a:lnTo>
                  <a:pt x="4266" y="7547"/>
                </a:lnTo>
                <a:lnTo>
                  <a:pt x="0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85205" y="5178377"/>
            <a:ext cx="8255" cy="32384"/>
          </a:xfrm>
          <a:custGeom>
            <a:avLst/>
            <a:gdLst/>
            <a:ahLst/>
            <a:cxnLst/>
            <a:rect l="l" t="t" r="r" b="b"/>
            <a:pathLst>
              <a:path w="8254" h="32385">
                <a:moveTo>
                  <a:pt x="8055" y="0"/>
                </a:moveTo>
                <a:lnTo>
                  <a:pt x="6882" y="8068"/>
                </a:lnTo>
                <a:lnTo>
                  <a:pt x="5145" y="16072"/>
                </a:lnTo>
                <a:lnTo>
                  <a:pt x="2849" y="23997"/>
                </a:lnTo>
                <a:lnTo>
                  <a:pt x="0" y="31824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53443" y="4981738"/>
            <a:ext cx="98425" cy="119380"/>
          </a:xfrm>
          <a:custGeom>
            <a:avLst/>
            <a:gdLst/>
            <a:ahLst/>
            <a:cxnLst/>
            <a:rect l="l" t="t" r="r" b="b"/>
            <a:pathLst>
              <a:path w="98425" h="119379">
                <a:moveTo>
                  <a:pt x="0" y="0"/>
                </a:moveTo>
                <a:lnTo>
                  <a:pt x="40971" y="20814"/>
                </a:lnTo>
                <a:lnTo>
                  <a:pt x="72026" y="48818"/>
                </a:lnTo>
                <a:lnTo>
                  <a:pt x="91625" y="82148"/>
                </a:lnTo>
                <a:lnTo>
                  <a:pt x="98231" y="11894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41397" y="4855058"/>
            <a:ext cx="43815" cy="45085"/>
          </a:xfrm>
          <a:custGeom>
            <a:avLst/>
            <a:gdLst/>
            <a:ahLst/>
            <a:cxnLst/>
            <a:rect l="l" t="t" r="r" b="b"/>
            <a:pathLst>
              <a:path w="43815" h="45085">
                <a:moveTo>
                  <a:pt x="43740" y="0"/>
                </a:moveTo>
                <a:lnTo>
                  <a:pt x="35434" y="12523"/>
                </a:lnTo>
                <a:lnTo>
                  <a:pt x="25303" y="24206"/>
                </a:lnTo>
                <a:lnTo>
                  <a:pt x="13454" y="34935"/>
                </a:lnTo>
                <a:lnTo>
                  <a:pt x="0" y="44599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80181" y="4689573"/>
            <a:ext cx="2540" cy="21590"/>
          </a:xfrm>
          <a:custGeom>
            <a:avLst/>
            <a:gdLst/>
            <a:ahLst/>
            <a:cxnLst/>
            <a:rect l="l" t="t" r="r" b="b"/>
            <a:pathLst>
              <a:path w="2540" h="21589">
                <a:moveTo>
                  <a:pt x="0" y="0"/>
                </a:moveTo>
                <a:lnTo>
                  <a:pt x="1671" y="6949"/>
                </a:lnTo>
                <a:lnTo>
                  <a:pt x="2444" y="14002"/>
                </a:lnTo>
                <a:lnTo>
                  <a:pt x="2309" y="21063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00844" y="4638141"/>
            <a:ext cx="22860" cy="27305"/>
          </a:xfrm>
          <a:custGeom>
            <a:avLst/>
            <a:gdLst/>
            <a:ahLst/>
            <a:cxnLst/>
            <a:rect l="l" t="t" r="r" b="b"/>
            <a:pathLst>
              <a:path w="22859" h="27304">
                <a:moveTo>
                  <a:pt x="0" y="26862"/>
                </a:moveTo>
                <a:lnTo>
                  <a:pt x="4617" y="19703"/>
                </a:lnTo>
                <a:lnTo>
                  <a:pt x="9905" y="12823"/>
                </a:lnTo>
                <a:lnTo>
                  <a:pt x="15842" y="6246"/>
                </a:lnTo>
                <a:lnTo>
                  <a:pt x="22407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91266" y="4654638"/>
            <a:ext cx="11430" cy="23495"/>
          </a:xfrm>
          <a:custGeom>
            <a:avLst/>
            <a:gdLst/>
            <a:ahLst/>
            <a:cxnLst/>
            <a:rect l="l" t="t" r="r" b="b"/>
            <a:pathLst>
              <a:path w="11429" h="23495">
                <a:moveTo>
                  <a:pt x="0" y="23166"/>
                </a:moveTo>
                <a:lnTo>
                  <a:pt x="1990" y="17193"/>
                </a:lnTo>
                <a:lnTo>
                  <a:pt x="4467" y="11329"/>
                </a:lnTo>
                <a:lnTo>
                  <a:pt x="7424" y="5593"/>
                </a:lnTo>
                <a:lnTo>
                  <a:pt x="10852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45312" y="4685672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0"/>
                </a:moveTo>
                <a:lnTo>
                  <a:pt x="10485" y="4939"/>
                </a:lnTo>
                <a:lnTo>
                  <a:pt x="20544" y="10342"/>
                </a:lnTo>
                <a:lnTo>
                  <a:pt x="30148" y="16192"/>
                </a:lnTo>
                <a:lnTo>
                  <a:pt x="39271" y="22475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40179" y="4838662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6853" y="23646"/>
                </a:moveTo>
                <a:lnTo>
                  <a:pt x="3742" y="15912"/>
                </a:lnTo>
                <a:lnTo>
                  <a:pt x="1450" y="8005"/>
                </a:lnTo>
                <a:lnTo>
                  <a:pt x="0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040385" y="4726940"/>
            <a:ext cx="576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-17361" sz="2400" spc="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555" y="3203974"/>
            <a:ext cx="2835910" cy="1260475"/>
          </a:xfrm>
          <a:custGeom>
            <a:avLst/>
            <a:gdLst/>
            <a:ahLst/>
            <a:cxnLst/>
            <a:rect l="l" t="t" r="r" b="b"/>
            <a:pathLst>
              <a:path w="2835910" h="1260475">
                <a:moveTo>
                  <a:pt x="0" y="166993"/>
                </a:moveTo>
                <a:lnTo>
                  <a:pt x="5965" y="122599"/>
                </a:lnTo>
                <a:lnTo>
                  <a:pt x="22799" y="82708"/>
                </a:lnTo>
                <a:lnTo>
                  <a:pt x="48911" y="48911"/>
                </a:lnTo>
                <a:lnTo>
                  <a:pt x="82708" y="22799"/>
                </a:lnTo>
                <a:lnTo>
                  <a:pt x="122599" y="5965"/>
                </a:lnTo>
                <a:lnTo>
                  <a:pt x="166993" y="0"/>
                </a:lnTo>
                <a:lnTo>
                  <a:pt x="2668322" y="0"/>
                </a:lnTo>
                <a:lnTo>
                  <a:pt x="2712715" y="5965"/>
                </a:lnTo>
                <a:lnTo>
                  <a:pt x="2752606" y="22799"/>
                </a:lnTo>
                <a:lnTo>
                  <a:pt x="2786404" y="48911"/>
                </a:lnTo>
                <a:lnTo>
                  <a:pt x="2812515" y="82708"/>
                </a:lnTo>
                <a:lnTo>
                  <a:pt x="2829349" y="122599"/>
                </a:lnTo>
                <a:lnTo>
                  <a:pt x="2835315" y="166993"/>
                </a:lnTo>
                <a:lnTo>
                  <a:pt x="2835315" y="1093147"/>
                </a:lnTo>
                <a:lnTo>
                  <a:pt x="2829349" y="1137540"/>
                </a:lnTo>
                <a:lnTo>
                  <a:pt x="2812515" y="1177431"/>
                </a:lnTo>
                <a:lnTo>
                  <a:pt x="2786404" y="1211229"/>
                </a:lnTo>
                <a:lnTo>
                  <a:pt x="2752606" y="1237340"/>
                </a:lnTo>
                <a:lnTo>
                  <a:pt x="2712715" y="1254174"/>
                </a:lnTo>
                <a:lnTo>
                  <a:pt x="2668322" y="1260140"/>
                </a:lnTo>
                <a:lnTo>
                  <a:pt x="166993" y="1260140"/>
                </a:lnTo>
                <a:lnTo>
                  <a:pt x="122599" y="1254174"/>
                </a:lnTo>
                <a:lnTo>
                  <a:pt x="82708" y="1237340"/>
                </a:lnTo>
                <a:lnTo>
                  <a:pt x="48911" y="1211229"/>
                </a:lnTo>
                <a:lnTo>
                  <a:pt x="22799" y="1177431"/>
                </a:lnTo>
                <a:lnTo>
                  <a:pt x="5965" y="1137540"/>
                </a:lnTo>
                <a:lnTo>
                  <a:pt x="0" y="1093147"/>
                </a:lnTo>
                <a:lnTo>
                  <a:pt x="0" y="166993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128" y="233362"/>
            <a:ext cx="2881630" cy="503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00" spc="95"/>
              <a:t>属性及函数设计</a:t>
            </a:r>
            <a:endParaRPr sz="3100"/>
          </a:p>
        </p:txBody>
      </p:sp>
      <p:sp>
        <p:nvSpPr>
          <p:cNvPr id="5" name="object 5"/>
          <p:cNvSpPr txBox="1"/>
          <p:nvPr/>
        </p:nvSpPr>
        <p:spPr>
          <a:xfrm>
            <a:off x="285115" y="842203"/>
            <a:ext cx="8765540" cy="596392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0833"/>
              <a:buFont typeface="Segoe UI Symbol"/>
              <a:buChar char="■"/>
              <a:tabLst>
                <a:tab pos="418465" algn="l"/>
                <a:tab pos="419100" algn="l"/>
                <a:tab pos="774065" algn="l"/>
              </a:tabLst>
            </a:pPr>
            <a:r>
              <a:rPr dirty="0" sz="2400" b="1">
                <a:latin typeface="Times New Roman"/>
                <a:cs typeface="Times New Roman"/>
              </a:rPr>
              <a:t>L	</a:t>
            </a:r>
            <a:r>
              <a:rPr dirty="0" baseline="1182" sz="3525" spc="75" b="1">
                <a:latin typeface="黑体"/>
                <a:cs typeface="黑体"/>
              </a:rPr>
              <a:t>综合属</a:t>
            </a:r>
            <a:r>
              <a:rPr dirty="0" baseline="1182" sz="3525" spc="60" b="1">
                <a:latin typeface="黑体"/>
                <a:cs typeface="黑体"/>
              </a:rPr>
              <a:t>性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L.entry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和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L.offset</a:t>
            </a:r>
            <a:r>
              <a:rPr dirty="0" baseline="1182" sz="3525" b="1">
                <a:latin typeface="黑体"/>
                <a:cs typeface="黑体"/>
              </a:rPr>
              <a:t>（</a:t>
            </a:r>
            <a:r>
              <a:rPr dirty="0" baseline="1182" sz="3525" spc="75" b="1">
                <a:latin typeface="黑体"/>
                <a:cs typeface="黑体"/>
              </a:rPr>
              <a:t>符号表入口指针）</a:t>
            </a:r>
            <a:endParaRPr baseline="1182" sz="35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8191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简单变量：</a:t>
            </a:r>
            <a:endParaRPr baseline="1424" sz="2925">
              <a:latin typeface="黑体"/>
              <a:cs typeface="黑体"/>
            </a:endParaRPr>
          </a:p>
          <a:p>
            <a:pPr marL="990600">
              <a:lnSpc>
                <a:spcPct val="100000"/>
              </a:lnSpc>
              <a:spcBef>
                <a:spcPts val="509"/>
              </a:spcBef>
              <a:tabLst>
                <a:tab pos="326961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L.offset=null	L.entry=</a:t>
            </a:r>
            <a:r>
              <a:rPr dirty="0" baseline="1424" sz="2925" spc="75" b="1">
                <a:latin typeface="黑体"/>
                <a:cs typeface="黑体"/>
              </a:rPr>
              <a:t>变量在符号表中的入口指针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8191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数组元素：（临时变量在符号表中的入口指针）</a:t>
            </a:r>
            <a:endParaRPr baseline="1424" sz="2925">
              <a:latin typeface="黑体"/>
              <a:cs typeface="黑体"/>
            </a:endParaRPr>
          </a:p>
          <a:p>
            <a:pPr marL="990600">
              <a:lnSpc>
                <a:spcPct val="100000"/>
              </a:lnSpc>
              <a:spcBef>
                <a:spcPts val="515"/>
              </a:spcBef>
              <a:tabLst>
                <a:tab pos="471614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L.offset=</a:t>
            </a:r>
            <a:r>
              <a:rPr dirty="0" baseline="1424" sz="2925" spc="75" b="1">
                <a:latin typeface="黑体"/>
                <a:cs typeface="黑体"/>
              </a:rPr>
              <a:t>计算公式第一</a:t>
            </a:r>
            <a:r>
              <a:rPr dirty="0" baseline="1424" sz="2925" spc="60" b="1">
                <a:latin typeface="黑体"/>
                <a:cs typeface="黑体"/>
              </a:rPr>
              <a:t>项</a:t>
            </a:r>
            <a:r>
              <a:rPr dirty="0" baseline="1424" sz="2925" spc="-705" b="1">
                <a:latin typeface="黑体"/>
                <a:cs typeface="黑体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(</a:t>
            </a:r>
            <a:r>
              <a:rPr dirty="0" baseline="1424" sz="2925" spc="30" b="1">
                <a:latin typeface="黑体"/>
                <a:cs typeface="黑体"/>
              </a:rPr>
              <a:t>e</a:t>
            </a:r>
            <a:r>
              <a:rPr dirty="0" baseline="-17777" sz="1875" spc="30" b="1">
                <a:latin typeface="黑体"/>
                <a:cs typeface="黑体"/>
              </a:rPr>
              <a:t>m</a:t>
            </a:r>
            <a:r>
              <a:rPr dirty="0" baseline="1424" sz="2925" spc="30" b="1">
                <a:latin typeface="Symbol"/>
                <a:cs typeface="Symbol"/>
              </a:rPr>
              <a:t></a:t>
            </a:r>
            <a:r>
              <a:rPr dirty="0" baseline="1424" sz="2925" spc="30" b="1">
                <a:latin typeface="黑体"/>
                <a:cs typeface="黑体"/>
              </a:rPr>
              <a:t>w</a:t>
            </a:r>
            <a:r>
              <a:rPr dirty="0" sz="2000" spc="20" b="1">
                <a:latin typeface="Times New Roman"/>
                <a:cs typeface="Times New Roman"/>
              </a:rPr>
              <a:t>)	</a:t>
            </a:r>
            <a:r>
              <a:rPr dirty="0" sz="2000" spc="-5" b="1">
                <a:latin typeface="Times New Roman"/>
                <a:cs typeface="Times New Roman"/>
              </a:rPr>
              <a:t>L.entry=</a:t>
            </a:r>
            <a:r>
              <a:rPr dirty="0" baseline="1424" sz="2925" spc="75" b="1">
                <a:latin typeface="黑体"/>
                <a:cs typeface="黑体"/>
              </a:rPr>
              <a:t>计算公式第二</a:t>
            </a:r>
            <a:r>
              <a:rPr dirty="0" baseline="1424" sz="2925" spc="60" b="1">
                <a:latin typeface="黑体"/>
                <a:cs typeface="黑体"/>
              </a:rPr>
              <a:t>项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(base-C)</a:t>
            </a:r>
            <a:endParaRPr sz="20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SzPct val="70833"/>
              <a:buFont typeface="Segoe UI Symbol"/>
              <a:buChar char="■"/>
              <a:tabLst>
                <a:tab pos="418465" algn="l"/>
                <a:tab pos="419100" algn="l"/>
                <a:tab pos="774065" algn="l"/>
              </a:tabLst>
            </a:pPr>
            <a:r>
              <a:rPr dirty="0" sz="2400" b="1">
                <a:latin typeface="Times New Roman"/>
                <a:cs typeface="Times New Roman"/>
              </a:rPr>
              <a:t>E	</a:t>
            </a:r>
            <a:r>
              <a:rPr dirty="0" baseline="1182" sz="3525" spc="75" b="1">
                <a:latin typeface="黑体"/>
                <a:cs typeface="黑体"/>
              </a:rPr>
              <a:t>综合属性</a:t>
            </a:r>
            <a:r>
              <a:rPr dirty="0" sz="2400" b="1">
                <a:latin typeface="Times New Roman"/>
                <a:cs typeface="Times New Roman"/>
              </a:rPr>
              <a:t>E.entry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保存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值的变量在符号表中的位置</a:t>
            </a:r>
            <a:endParaRPr baseline="1182" sz="3525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0833"/>
              <a:buFont typeface="Segoe UI Symbol"/>
              <a:buChar char="■"/>
              <a:tabLst>
                <a:tab pos="418465" algn="l"/>
                <a:tab pos="419100" algn="l"/>
                <a:tab pos="11633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Elist	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继承属性</a:t>
            </a:r>
            <a:r>
              <a:rPr dirty="0" sz="2400" spc="5" b="1">
                <a:latin typeface="Times New Roman"/>
                <a:cs typeface="Times New Roman"/>
              </a:rPr>
              <a:t>array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综合属性</a:t>
            </a:r>
            <a:r>
              <a:rPr dirty="0" sz="2400" b="1">
                <a:latin typeface="Times New Roman"/>
                <a:cs typeface="Times New Roman"/>
              </a:rPr>
              <a:t>ndim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Times New Roman"/>
                <a:cs typeface="Times New Roman"/>
              </a:rPr>
              <a:t>entry</a:t>
            </a:r>
            <a:endParaRPr sz="2400">
              <a:latin typeface="Times New Roman"/>
              <a:cs typeface="Times New Roman"/>
            </a:endParaRPr>
          </a:p>
          <a:p>
            <a:pPr lvl="1" marL="819150" indent="-28575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b="1">
                <a:latin typeface="Times New Roman"/>
                <a:cs typeface="Times New Roman"/>
              </a:rPr>
              <a:t>Elist.array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数组名在符号表中的位置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b="1">
                <a:latin typeface="Times New Roman"/>
                <a:cs typeface="Times New Roman"/>
              </a:rPr>
              <a:t>Elist.ndim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目前已经识别出的下标表达式的个数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b="1">
                <a:latin typeface="Times New Roman"/>
                <a:cs typeface="Times New Roman"/>
              </a:rPr>
              <a:t>Elist.entry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保存递推公式中</a:t>
            </a:r>
            <a:r>
              <a:rPr dirty="0" sz="2000" spc="10" b="1">
                <a:latin typeface="Times New Roman"/>
                <a:cs typeface="Times New Roman"/>
              </a:rPr>
              <a:t>e</a:t>
            </a:r>
            <a:r>
              <a:rPr dirty="0" baseline="-17094" sz="1950" spc="15" b="1">
                <a:latin typeface="Times New Roman"/>
                <a:cs typeface="Times New Roman"/>
              </a:rPr>
              <a:t>m</a:t>
            </a:r>
            <a:r>
              <a:rPr dirty="0" baseline="1424" sz="2925" spc="75" b="1">
                <a:latin typeface="黑体"/>
                <a:cs typeface="黑体"/>
              </a:rPr>
              <a:t>值的临时变量在符号表中的位置</a:t>
            </a:r>
            <a:endParaRPr baseline="1424" sz="2925">
              <a:latin typeface="黑体"/>
              <a:cs typeface="黑体"/>
            </a:endParaRPr>
          </a:p>
          <a:p>
            <a:pPr marL="4191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418465" algn="l"/>
                <a:tab pos="4191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函数</a:t>
            </a:r>
            <a:endParaRPr baseline="1182" sz="3525">
              <a:latin typeface="黑体"/>
              <a:cs typeface="黑体"/>
            </a:endParaRPr>
          </a:p>
          <a:p>
            <a:pPr lvl="1" marL="819150" marR="280670" indent="-28575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b="1">
                <a:latin typeface="Times New Roman"/>
                <a:cs typeface="Times New Roman"/>
              </a:rPr>
              <a:t>getaddr(array)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根</a:t>
            </a:r>
            <a:r>
              <a:rPr dirty="0" baseline="1424" sz="2925" spc="60" b="1">
                <a:latin typeface="黑体"/>
                <a:cs typeface="黑体"/>
              </a:rPr>
              <a:t>据</a:t>
            </a:r>
            <a:r>
              <a:rPr dirty="0" baseline="1424" sz="2925" spc="-735" b="1">
                <a:latin typeface="黑体"/>
                <a:cs typeface="黑体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指针</a:t>
            </a:r>
            <a:r>
              <a:rPr dirty="0" sz="2000" spc="-5" b="1">
                <a:latin typeface="Times New Roman"/>
                <a:cs typeface="Times New Roman"/>
              </a:rPr>
              <a:t>array</a:t>
            </a:r>
            <a:r>
              <a:rPr dirty="0" baseline="1424" sz="2925" spc="75" b="1">
                <a:latin typeface="黑体"/>
                <a:cs typeface="黑体"/>
              </a:rPr>
              <a:t>访问符号表，返回该表项中存放的数 组空间的起始位</a:t>
            </a:r>
            <a:r>
              <a:rPr dirty="0" baseline="1424" sz="2925" spc="60" b="1">
                <a:latin typeface="黑体"/>
                <a:cs typeface="黑体"/>
              </a:rPr>
              <a:t>置</a:t>
            </a:r>
            <a:r>
              <a:rPr dirty="0" baseline="1424" sz="2925" spc="-719" b="1">
                <a:latin typeface="黑体"/>
                <a:cs typeface="黑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base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limit(array, </a:t>
            </a:r>
            <a:r>
              <a:rPr dirty="0" sz="2000" spc="10" b="1">
                <a:latin typeface="Times New Roman"/>
                <a:cs typeface="Times New Roman"/>
              </a:rPr>
              <a:t>j)</a:t>
            </a:r>
            <a:r>
              <a:rPr dirty="0" baseline="1424" sz="2925" spc="1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返回</a:t>
            </a:r>
            <a:r>
              <a:rPr dirty="0" sz="2000" spc="-5" b="1">
                <a:latin typeface="Times New Roman"/>
                <a:cs typeface="Times New Roman"/>
              </a:rPr>
              <a:t>array</a:t>
            </a:r>
            <a:r>
              <a:rPr dirty="0" baseline="1424" sz="2925" spc="75" b="1">
                <a:latin typeface="黑体"/>
                <a:cs typeface="黑体"/>
              </a:rPr>
              <a:t>指向的数组的</a:t>
            </a:r>
            <a:r>
              <a:rPr dirty="0" baseline="1424" sz="2925" spc="60" b="1">
                <a:latin typeface="黑体"/>
                <a:cs typeface="黑体"/>
              </a:rPr>
              <a:t>第</a:t>
            </a:r>
            <a:r>
              <a:rPr dirty="0" baseline="1424" sz="2925" spc="-712" b="1">
                <a:latin typeface="黑体"/>
                <a:cs typeface="黑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维的长度。</a:t>
            </a:r>
            <a:endParaRPr baseline="1424" sz="2925">
              <a:latin typeface="黑体"/>
              <a:cs typeface="黑体"/>
            </a:endParaRPr>
          </a:p>
          <a:p>
            <a:pPr lvl="1" marL="819150" indent="-285750">
              <a:lnSpc>
                <a:spcPts val="2350"/>
              </a:lnSpc>
              <a:spcBef>
                <a:spcPts val="505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819150" algn="l"/>
              </a:tabLst>
            </a:pPr>
            <a:r>
              <a:rPr dirty="0" sz="2000" b="1">
                <a:latin typeface="Times New Roman"/>
                <a:cs typeface="Times New Roman"/>
              </a:rPr>
              <a:t>invariant(array)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75" b="1">
                <a:latin typeface="黑体"/>
                <a:cs typeface="黑体"/>
              </a:rPr>
              <a:t>返回</a:t>
            </a:r>
            <a:r>
              <a:rPr dirty="0" sz="2000" spc="-5" b="1">
                <a:latin typeface="Times New Roman"/>
                <a:cs typeface="Times New Roman"/>
              </a:rPr>
              <a:t>array</a:t>
            </a:r>
            <a:r>
              <a:rPr dirty="0" baseline="1424" sz="2925" spc="75" b="1">
                <a:latin typeface="黑体"/>
                <a:cs typeface="黑体"/>
              </a:rPr>
              <a:t>指向的数组的地址计算公式中的常量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algn="r" marR="1778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88618"/>
            <a:ext cx="5892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翻译方案</a:t>
            </a:r>
            <a:r>
              <a:rPr dirty="0" spc="50"/>
              <a:t>8.2</a:t>
            </a:r>
            <a:r>
              <a:rPr dirty="0" sz="3100" spc="50"/>
              <a:t>（--L</a:t>
            </a:r>
            <a:r>
              <a:rPr dirty="0" sz="3100" spc="95"/>
              <a:t>属性定义）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330259" y="1018540"/>
            <a:ext cx="13709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latin typeface="Times New Roman"/>
                <a:cs typeface="Times New Roman"/>
              </a:rPr>
              <a:t>S</a:t>
            </a:r>
            <a:r>
              <a:rPr dirty="0" baseline="1010" sz="4125" spc="60" b="1">
                <a:latin typeface="Symbol"/>
                <a:cs typeface="Symbol"/>
              </a:rPr>
              <a:t>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sz="2800" spc="5" b="1">
                <a:latin typeface="Times New Roman"/>
                <a:cs typeface="Times New Roman"/>
              </a:rPr>
              <a:t>:</a:t>
            </a:r>
            <a:r>
              <a:rPr dirty="0" sz="2800" b="1">
                <a:latin typeface="Times New Roman"/>
                <a:cs typeface="Times New Roman"/>
              </a:rPr>
              <a:t>=E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0147" y="1035811"/>
            <a:ext cx="535051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698500" marR="5080" indent="-685800">
              <a:lnSpc>
                <a:spcPct val="100800"/>
              </a:lnSpc>
              <a:spcBef>
                <a:spcPts val="75"/>
              </a:spcBef>
              <a:tabLst>
                <a:tab pos="285115" algn="l"/>
                <a:tab pos="623570" algn="l"/>
                <a:tab pos="297624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	(L.offset==null)	/*</a:t>
            </a:r>
            <a:r>
              <a:rPr dirty="0" sz="24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solidFill>
                  <a:srgbClr val="0000FF"/>
                </a:solidFill>
                <a:latin typeface="宋体"/>
                <a:cs typeface="宋体"/>
              </a:rPr>
              <a:t>是简单变</a:t>
            </a:r>
            <a:r>
              <a:rPr dirty="0" baseline="1182" sz="3525" spc="60" b="1">
                <a:solidFill>
                  <a:srgbClr val="0000FF"/>
                </a:solidFill>
                <a:latin typeface="宋体"/>
                <a:cs typeface="宋体"/>
              </a:rPr>
              <a:t>量</a:t>
            </a:r>
            <a:r>
              <a:rPr dirty="0" baseline="1182" sz="3525" spc="-93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*/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outcode(L.entry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8469" y="1773428"/>
            <a:ext cx="691769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  <a:tabLst>
                <a:tab pos="1057910" algn="l"/>
                <a:tab pos="6784340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se	out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od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baseline="1182" sz="3525" spc="1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2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.offs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baseline="1182" sz="3525" spc="1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2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baseline="1182" sz="3525" spc="1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2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y);	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85115" algn="l"/>
                <a:tab pos="2785745" algn="l"/>
                <a:tab pos="471106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L.entry=id.entry;	L.offset=null;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59" y="2386076"/>
            <a:ext cx="88582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d[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59" y="3507740"/>
            <a:ext cx="719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st]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5384" y="3041396"/>
            <a:ext cx="326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313182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st.a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ay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d.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y;	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0419" y="3626611"/>
            <a:ext cx="2935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L.entry=newtemp();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9019" y="3992371"/>
            <a:ext cx="5772150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096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 L.entry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getaddr(Elist.array)</a:t>
            </a:r>
            <a:r>
              <a:rPr dirty="0" sz="2400" spc="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endParaRPr baseline="1182" sz="3525">
              <a:latin typeface="Symbol"/>
              <a:cs typeface="Symbol"/>
            </a:endParaRPr>
          </a:p>
          <a:p>
            <a:pPr algn="r" marR="508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nva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ant(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st.a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ay));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L.offset=newtemp();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tabLst>
                <a:tab pos="510984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outcode(L.offset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sz="2400" spc="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</a:t>
            </a:r>
            <a:r>
              <a:rPr dirty="0" baseline="1182" sz="3525" spc="44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Elist.entry);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565" y="5744971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5464" y="5723635"/>
            <a:ext cx="290830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79400" marR="5080" indent="-266700">
              <a:lnSpc>
                <a:spcPct val="100800"/>
              </a:lnSpc>
              <a:spcBef>
                <a:spcPts val="75"/>
              </a:spcBef>
              <a:tabLst>
                <a:tab pos="285115" algn="l"/>
                <a:tab pos="220472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st.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Elist.ndim=1;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4111" y="5814741"/>
            <a:ext cx="1517650" cy="504825"/>
          </a:xfrm>
          <a:custGeom>
            <a:avLst/>
            <a:gdLst/>
            <a:ahLst/>
            <a:cxnLst/>
            <a:rect l="l" t="t" r="r" b="b"/>
            <a:pathLst>
              <a:path w="1517650" h="504825">
                <a:moveTo>
                  <a:pt x="1517625" y="210343"/>
                </a:moveTo>
                <a:lnTo>
                  <a:pt x="347638" y="210343"/>
                </a:lnTo>
                <a:lnTo>
                  <a:pt x="347638" y="420685"/>
                </a:lnTo>
                <a:lnTo>
                  <a:pt x="354250" y="453436"/>
                </a:lnTo>
                <a:lnTo>
                  <a:pt x="372282" y="480181"/>
                </a:lnTo>
                <a:lnTo>
                  <a:pt x="399027" y="498212"/>
                </a:lnTo>
                <a:lnTo>
                  <a:pt x="431778" y="504824"/>
                </a:lnTo>
                <a:lnTo>
                  <a:pt x="1433487" y="504824"/>
                </a:lnTo>
                <a:lnTo>
                  <a:pt x="1466237" y="498212"/>
                </a:lnTo>
                <a:lnTo>
                  <a:pt x="1492981" y="480181"/>
                </a:lnTo>
                <a:lnTo>
                  <a:pt x="1511013" y="453436"/>
                </a:lnTo>
                <a:lnTo>
                  <a:pt x="1517625" y="420685"/>
                </a:lnTo>
                <a:lnTo>
                  <a:pt x="1517625" y="210343"/>
                </a:lnTo>
                <a:close/>
              </a:path>
              <a:path w="1517650" h="504825">
                <a:moveTo>
                  <a:pt x="1433487" y="0"/>
                </a:moveTo>
                <a:lnTo>
                  <a:pt x="431778" y="0"/>
                </a:lnTo>
                <a:lnTo>
                  <a:pt x="399027" y="6612"/>
                </a:lnTo>
                <a:lnTo>
                  <a:pt x="372282" y="24643"/>
                </a:lnTo>
                <a:lnTo>
                  <a:pt x="354250" y="51388"/>
                </a:lnTo>
                <a:lnTo>
                  <a:pt x="347638" y="84139"/>
                </a:lnTo>
                <a:lnTo>
                  <a:pt x="0" y="233365"/>
                </a:lnTo>
                <a:lnTo>
                  <a:pt x="347638" y="210343"/>
                </a:lnTo>
                <a:lnTo>
                  <a:pt x="1517625" y="210343"/>
                </a:lnTo>
                <a:lnTo>
                  <a:pt x="1517625" y="84137"/>
                </a:lnTo>
                <a:lnTo>
                  <a:pt x="1511013" y="51388"/>
                </a:lnTo>
                <a:lnTo>
                  <a:pt x="1492981" y="24643"/>
                </a:lnTo>
                <a:lnTo>
                  <a:pt x="1466237" y="6612"/>
                </a:lnTo>
                <a:lnTo>
                  <a:pt x="1433487" y="0"/>
                </a:lnTo>
                <a:close/>
              </a:path>
              <a:path w="1517650" h="504825">
                <a:moveTo>
                  <a:pt x="347638" y="84137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64111" y="5814741"/>
            <a:ext cx="1517650" cy="504825"/>
          </a:xfrm>
          <a:custGeom>
            <a:avLst/>
            <a:gdLst/>
            <a:ahLst/>
            <a:cxnLst/>
            <a:rect l="l" t="t" r="r" b="b"/>
            <a:pathLst>
              <a:path w="1517650" h="504825">
                <a:moveTo>
                  <a:pt x="347639" y="84139"/>
                </a:moveTo>
                <a:lnTo>
                  <a:pt x="354251" y="51388"/>
                </a:lnTo>
                <a:lnTo>
                  <a:pt x="372282" y="24643"/>
                </a:lnTo>
                <a:lnTo>
                  <a:pt x="399027" y="6612"/>
                </a:lnTo>
                <a:lnTo>
                  <a:pt x="431778" y="0"/>
                </a:lnTo>
                <a:lnTo>
                  <a:pt x="542637" y="0"/>
                </a:lnTo>
                <a:lnTo>
                  <a:pt x="835134" y="0"/>
                </a:lnTo>
                <a:lnTo>
                  <a:pt x="1433487" y="0"/>
                </a:lnTo>
                <a:lnTo>
                  <a:pt x="1466238" y="6612"/>
                </a:lnTo>
                <a:lnTo>
                  <a:pt x="1492982" y="24643"/>
                </a:lnTo>
                <a:lnTo>
                  <a:pt x="1511014" y="51388"/>
                </a:lnTo>
                <a:lnTo>
                  <a:pt x="1517627" y="84139"/>
                </a:lnTo>
                <a:lnTo>
                  <a:pt x="1517627" y="210343"/>
                </a:lnTo>
                <a:lnTo>
                  <a:pt x="1517627" y="420685"/>
                </a:lnTo>
                <a:lnTo>
                  <a:pt x="1511014" y="453436"/>
                </a:lnTo>
                <a:lnTo>
                  <a:pt x="1492982" y="480181"/>
                </a:lnTo>
                <a:lnTo>
                  <a:pt x="1466238" y="498212"/>
                </a:lnTo>
                <a:lnTo>
                  <a:pt x="1433487" y="504825"/>
                </a:lnTo>
                <a:lnTo>
                  <a:pt x="835134" y="504825"/>
                </a:lnTo>
                <a:lnTo>
                  <a:pt x="542637" y="504825"/>
                </a:lnTo>
                <a:lnTo>
                  <a:pt x="431778" y="504825"/>
                </a:lnTo>
                <a:lnTo>
                  <a:pt x="399027" y="498212"/>
                </a:lnTo>
                <a:lnTo>
                  <a:pt x="372282" y="480181"/>
                </a:lnTo>
                <a:lnTo>
                  <a:pt x="354251" y="453436"/>
                </a:lnTo>
                <a:lnTo>
                  <a:pt x="347639" y="420685"/>
                </a:lnTo>
                <a:lnTo>
                  <a:pt x="347639" y="210343"/>
                </a:lnTo>
                <a:lnTo>
                  <a:pt x="0" y="233365"/>
                </a:lnTo>
                <a:lnTo>
                  <a:pt x="347639" y="841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89733" y="5860796"/>
            <a:ext cx="671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=i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3386" y="2919334"/>
            <a:ext cx="3996690" cy="1061085"/>
          </a:xfrm>
          <a:custGeom>
            <a:avLst/>
            <a:gdLst/>
            <a:ahLst/>
            <a:cxnLst/>
            <a:rect l="l" t="t" r="r" b="b"/>
            <a:pathLst>
              <a:path w="3996690" h="1061085">
                <a:moveTo>
                  <a:pt x="3827729" y="0"/>
                </a:moveTo>
                <a:lnTo>
                  <a:pt x="567324" y="0"/>
                </a:lnTo>
                <a:lnTo>
                  <a:pt x="522495" y="6023"/>
                </a:lnTo>
                <a:lnTo>
                  <a:pt x="482213" y="23023"/>
                </a:lnTo>
                <a:lnTo>
                  <a:pt x="448084" y="49390"/>
                </a:lnTo>
                <a:lnTo>
                  <a:pt x="421716" y="83519"/>
                </a:lnTo>
                <a:lnTo>
                  <a:pt x="404717" y="123802"/>
                </a:lnTo>
                <a:lnTo>
                  <a:pt x="398693" y="168630"/>
                </a:lnTo>
                <a:lnTo>
                  <a:pt x="398693" y="590202"/>
                </a:lnTo>
                <a:lnTo>
                  <a:pt x="0" y="1060838"/>
                </a:lnTo>
                <a:lnTo>
                  <a:pt x="398693" y="843144"/>
                </a:lnTo>
                <a:lnTo>
                  <a:pt x="3996359" y="843144"/>
                </a:lnTo>
                <a:lnTo>
                  <a:pt x="3996359" y="168630"/>
                </a:lnTo>
                <a:lnTo>
                  <a:pt x="3990336" y="123802"/>
                </a:lnTo>
                <a:lnTo>
                  <a:pt x="3973336" y="83519"/>
                </a:lnTo>
                <a:lnTo>
                  <a:pt x="3946968" y="49390"/>
                </a:lnTo>
                <a:lnTo>
                  <a:pt x="3912840" y="23023"/>
                </a:lnTo>
                <a:lnTo>
                  <a:pt x="3872557" y="6023"/>
                </a:lnTo>
                <a:lnTo>
                  <a:pt x="3827729" y="0"/>
                </a:lnTo>
                <a:close/>
              </a:path>
              <a:path w="3996690" h="1061085">
                <a:moveTo>
                  <a:pt x="3996359" y="843144"/>
                </a:moveTo>
                <a:lnTo>
                  <a:pt x="398693" y="843144"/>
                </a:lnTo>
                <a:lnTo>
                  <a:pt x="404717" y="887973"/>
                </a:lnTo>
                <a:lnTo>
                  <a:pt x="421716" y="928255"/>
                </a:lnTo>
                <a:lnTo>
                  <a:pt x="448084" y="962384"/>
                </a:lnTo>
                <a:lnTo>
                  <a:pt x="482213" y="988752"/>
                </a:lnTo>
                <a:lnTo>
                  <a:pt x="522495" y="1005752"/>
                </a:lnTo>
                <a:lnTo>
                  <a:pt x="567324" y="1011775"/>
                </a:lnTo>
                <a:lnTo>
                  <a:pt x="3827729" y="1011775"/>
                </a:lnTo>
                <a:lnTo>
                  <a:pt x="3872557" y="1005752"/>
                </a:lnTo>
                <a:lnTo>
                  <a:pt x="3912840" y="988752"/>
                </a:lnTo>
                <a:lnTo>
                  <a:pt x="3946968" y="962384"/>
                </a:lnTo>
                <a:lnTo>
                  <a:pt x="3973336" y="928255"/>
                </a:lnTo>
                <a:lnTo>
                  <a:pt x="3990336" y="887973"/>
                </a:lnTo>
                <a:lnTo>
                  <a:pt x="3996359" y="8431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93385" y="2919334"/>
            <a:ext cx="3996690" cy="1061085"/>
          </a:xfrm>
          <a:custGeom>
            <a:avLst/>
            <a:gdLst/>
            <a:ahLst/>
            <a:cxnLst/>
            <a:rect l="l" t="t" r="r" b="b"/>
            <a:pathLst>
              <a:path w="3996690" h="1061085">
                <a:moveTo>
                  <a:pt x="398694" y="168631"/>
                </a:moveTo>
                <a:lnTo>
                  <a:pt x="404717" y="123802"/>
                </a:lnTo>
                <a:lnTo>
                  <a:pt x="421717" y="83519"/>
                </a:lnTo>
                <a:lnTo>
                  <a:pt x="448084" y="49390"/>
                </a:lnTo>
                <a:lnTo>
                  <a:pt x="482213" y="23023"/>
                </a:lnTo>
                <a:lnTo>
                  <a:pt x="522496" y="6023"/>
                </a:lnTo>
                <a:lnTo>
                  <a:pt x="567324" y="0"/>
                </a:lnTo>
                <a:lnTo>
                  <a:pt x="998305" y="0"/>
                </a:lnTo>
                <a:lnTo>
                  <a:pt x="1897722" y="0"/>
                </a:lnTo>
                <a:lnTo>
                  <a:pt x="3827729" y="0"/>
                </a:lnTo>
                <a:lnTo>
                  <a:pt x="3872558" y="6023"/>
                </a:lnTo>
                <a:lnTo>
                  <a:pt x="3912840" y="23023"/>
                </a:lnTo>
                <a:lnTo>
                  <a:pt x="3946969" y="49390"/>
                </a:lnTo>
                <a:lnTo>
                  <a:pt x="3973337" y="83519"/>
                </a:lnTo>
                <a:lnTo>
                  <a:pt x="3990336" y="123802"/>
                </a:lnTo>
                <a:lnTo>
                  <a:pt x="3996360" y="168631"/>
                </a:lnTo>
                <a:lnTo>
                  <a:pt x="3996360" y="590201"/>
                </a:lnTo>
                <a:lnTo>
                  <a:pt x="3996360" y="843148"/>
                </a:lnTo>
                <a:lnTo>
                  <a:pt x="3990336" y="887973"/>
                </a:lnTo>
                <a:lnTo>
                  <a:pt x="3973337" y="928256"/>
                </a:lnTo>
                <a:lnTo>
                  <a:pt x="3946969" y="962385"/>
                </a:lnTo>
                <a:lnTo>
                  <a:pt x="3912840" y="988752"/>
                </a:lnTo>
                <a:lnTo>
                  <a:pt x="3872558" y="1005752"/>
                </a:lnTo>
                <a:lnTo>
                  <a:pt x="3827729" y="1011776"/>
                </a:lnTo>
                <a:lnTo>
                  <a:pt x="1897722" y="1011776"/>
                </a:lnTo>
                <a:lnTo>
                  <a:pt x="998305" y="1011776"/>
                </a:lnTo>
                <a:lnTo>
                  <a:pt x="567324" y="1011776"/>
                </a:lnTo>
                <a:lnTo>
                  <a:pt x="522496" y="1005752"/>
                </a:lnTo>
                <a:lnTo>
                  <a:pt x="482213" y="988752"/>
                </a:lnTo>
                <a:lnTo>
                  <a:pt x="448084" y="962385"/>
                </a:lnTo>
                <a:lnTo>
                  <a:pt x="421717" y="928256"/>
                </a:lnTo>
                <a:lnTo>
                  <a:pt x="404717" y="887973"/>
                </a:lnTo>
                <a:lnTo>
                  <a:pt x="398694" y="843144"/>
                </a:lnTo>
                <a:lnTo>
                  <a:pt x="0" y="1060839"/>
                </a:lnTo>
                <a:lnTo>
                  <a:pt x="398694" y="590201"/>
                </a:lnTo>
                <a:lnTo>
                  <a:pt x="398694" y="1686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94811" y="2957068"/>
            <a:ext cx="3354070" cy="8972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1550" spc="50" b="1">
                <a:latin typeface="黑体"/>
                <a:cs typeface="黑体"/>
              </a:rPr>
              <a:t>数组元素</a:t>
            </a:r>
            <a:r>
              <a:rPr dirty="0" sz="1600" spc="-5" b="1">
                <a:latin typeface="Times New Roman"/>
                <a:cs typeface="Times New Roman"/>
              </a:rPr>
              <a:t>A[i, </a:t>
            </a:r>
            <a:r>
              <a:rPr dirty="0" sz="1600" b="1">
                <a:latin typeface="Times New Roman"/>
                <a:cs typeface="Times New Roman"/>
              </a:rPr>
              <a:t>j]</a:t>
            </a:r>
            <a:r>
              <a:rPr dirty="0" sz="1550" spc="50" b="1">
                <a:latin typeface="黑体"/>
                <a:cs typeface="黑体"/>
              </a:rPr>
              <a:t>的位置：</a:t>
            </a:r>
            <a:endParaRPr sz="1550">
              <a:latin typeface="黑体"/>
              <a:cs typeface="黑体"/>
            </a:endParaRPr>
          </a:p>
          <a:p>
            <a:pPr algn="ctr" marL="50800">
              <a:lnSpc>
                <a:spcPct val="100000"/>
              </a:lnSpc>
              <a:spcBef>
                <a:spcPts val="359"/>
              </a:spcBef>
            </a:pPr>
            <a:r>
              <a:rPr dirty="0" sz="1600" spc="-5" b="1">
                <a:latin typeface="Times New Roman"/>
                <a:cs typeface="Times New Roman"/>
              </a:rPr>
              <a:t>base </a:t>
            </a:r>
            <a:r>
              <a:rPr dirty="0" sz="1600" b="1">
                <a:latin typeface="Times New Roman"/>
                <a:cs typeface="Times New Roman"/>
              </a:rPr>
              <a:t>+ </a:t>
            </a:r>
            <a:r>
              <a:rPr dirty="0" sz="1600" spc="-5" b="1">
                <a:latin typeface="Times New Roman"/>
                <a:cs typeface="Times New Roman"/>
              </a:rPr>
              <a:t>((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Times New Roman"/>
                <a:cs typeface="Times New Roman"/>
              </a:rPr>
              <a:t>-low</a:t>
            </a:r>
            <a:r>
              <a:rPr dirty="0" baseline="-15151" sz="1650" spc="-7" b="1">
                <a:latin typeface="Times New Roman"/>
                <a:cs typeface="Times New Roman"/>
              </a:rPr>
              <a:t>1</a:t>
            </a:r>
            <a:r>
              <a:rPr dirty="0" sz="1600" spc="-5" b="1">
                <a:latin typeface="Times New Roman"/>
                <a:cs typeface="Times New Roman"/>
              </a:rPr>
              <a:t>) </a:t>
            </a:r>
            <a:r>
              <a:rPr dirty="0" sz="1550" spc="25" b="1">
                <a:latin typeface="Symbol"/>
                <a:cs typeface="Symbol"/>
              </a:rPr>
              <a:t></a:t>
            </a:r>
            <a:r>
              <a:rPr dirty="0" sz="1550" spc="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 + </a:t>
            </a:r>
            <a:r>
              <a:rPr dirty="0" sz="1600" spc="-5" b="1">
                <a:latin typeface="Times New Roman"/>
                <a:cs typeface="Times New Roman"/>
              </a:rPr>
              <a:t>(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1600" spc="-5" b="1">
                <a:latin typeface="Times New Roman"/>
                <a:cs typeface="Times New Roman"/>
              </a:rPr>
              <a:t>-low</a:t>
            </a:r>
            <a:r>
              <a:rPr dirty="0" baseline="-15151" sz="1650" spc="-7" b="1">
                <a:latin typeface="Times New Roman"/>
                <a:cs typeface="Times New Roman"/>
              </a:rPr>
              <a:t>2</a:t>
            </a:r>
            <a:r>
              <a:rPr dirty="0" sz="1600" spc="-5" b="1">
                <a:latin typeface="Times New Roman"/>
                <a:cs typeface="Times New Roman"/>
              </a:rPr>
              <a:t>)) </a:t>
            </a:r>
            <a:r>
              <a:rPr dirty="0" sz="1550" spc="25" b="1">
                <a:latin typeface="Symbol"/>
                <a:cs typeface="Symbol"/>
              </a:rPr>
              <a:t></a:t>
            </a:r>
            <a:r>
              <a:rPr dirty="0" sz="155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latin typeface="Times New Roman"/>
                <a:cs typeface="Times New Roman"/>
              </a:rPr>
              <a:t>= (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550" b="1">
                <a:latin typeface="Symbol"/>
                <a:cs typeface="Symbol"/>
              </a:rPr>
              <a:t></a:t>
            </a:r>
            <a:r>
              <a:rPr dirty="0" sz="1600" b="1">
                <a:latin typeface="Times New Roman"/>
                <a:cs typeface="Times New Roman"/>
              </a:rPr>
              <a:t>n+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1600" b="1">
                <a:latin typeface="Times New Roman"/>
                <a:cs typeface="Times New Roman"/>
              </a:rPr>
              <a:t>)</a:t>
            </a:r>
            <a:r>
              <a:rPr dirty="0" sz="1550" b="1">
                <a:latin typeface="Symbol"/>
                <a:cs typeface="Symbol"/>
              </a:rPr>
              <a:t></a:t>
            </a:r>
            <a:r>
              <a:rPr dirty="0" sz="1600" b="1">
                <a:latin typeface="Times New Roman"/>
                <a:cs typeface="Times New Roman"/>
              </a:rPr>
              <a:t>w + </a:t>
            </a:r>
            <a:r>
              <a:rPr dirty="0" sz="1600" spc="-5" b="1">
                <a:latin typeface="Times New Roman"/>
                <a:cs typeface="Times New Roman"/>
              </a:rPr>
              <a:t>base </a:t>
            </a:r>
            <a:r>
              <a:rPr dirty="0" sz="1600" b="1">
                <a:latin typeface="Times New Roman"/>
                <a:cs typeface="Times New Roman"/>
              </a:rPr>
              <a:t>-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(low</a:t>
            </a:r>
            <a:r>
              <a:rPr dirty="0" baseline="-15151" sz="1650" spc="-7" b="1">
                <a:latin typeface="Times New Roman"/>
                <a:cs typeface="Times New Roman"/>
              </a:rPr>
              <a:t>1</a:t>
            </a:r>
            <a:r>
              <a:rPr dirty="0" sz="1550" spc="-5" b="1">
                <a:latin typeface="Symbol"/>
                <a:cs typeface="Symbol"/>
              </a:rPr>
              <a:t></a:t>
            </a:r>
            <a:r>
              <a:rPr dirty="0" sz="1600" spc="-5" b="1">
                <a:latin typeface="Times New Roman"/>
                <a:cs typeface="Times New Roman"/>
              </a:rPr>
              <a:t>n+low</a:t>
            </a:r>
            <a:r>
              <a:rPr dirty="0" baseline="-15151" sz="1650" spc="-7" b="1">
                <a:latin typeface="Times New Roman"/>
                <a:cs typeface="Times New Roman"/>
              </a:rPr>
              <a:t>2</a:t>
            </a:r>
            <a:r>
              <a:rPr dirty="0" sz="1600" spc="-5" b="1">
                <a:latin typeface="Times New Roman"/>
                <a:cs typeface="Times New Roman"/>
              </a:rPr>
              <a:t>)</a:t>
            </a:r>
            <a:r>
              <a:rPr dirty="0" sz="1550" spc="-5" b="1">
                <a:latin typeface="Symbol"/>
                <a:cs typeface="Symbol"/>
              </a:rPr>
              <a:t></a:t>
            </a:r>
            <a:r>
              <a:rPr dirty="0" sz="1600" spc="-5" b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59" y="1035811"/>
            <a:ext cx="9188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597" y="1646428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5211" y="1632432"/>
            <a:ext cx="12700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5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59" y="1465579"/>
            <a:ext cx="5807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7445" algn="l"/>
                <a:tab pos="3490595" algn="l"/>
              </a:tabLst>
            </a:pPr>
            <a:r>
              <a:rPr dirty="0" baseline="-2314" sz="3600" spc="-7" b="1">
                <a:latin typeface="Times New Roman"/>
                <a:cs typeface="Times New Roman"/>
              </a:rPr>
              <a:t>Elist</a:t>
            </a:r>
            <a:r>
              <a:rPr dirty="0" baseline="-2314" sz="3600" spc="300" b="1">
                <a:latin typeface="Times New Roman"/>
                <a:cs typeface="Times New Roman"/>
              </a:rPr>
              <a:t> </a:t>
            </a:r>
            <a:r>
              <a:rPr dirty="0" baseline="-2314" sz="3600" b="1">
                <a:latin typeface="Times New Roman"/>
                <a:cs typeface="Times New Roman"/>
              </a:rPr>
              <a:t>,E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4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t=newtemp();	m=Elist</a:t>
            </a:r>
            <a:r>
              <a:rPr dirty="0" sz="2400" spc="1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.ndim+1;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521" y="1020571"/>
            <a:ext cx="3789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  <a:tab pos="363029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.array=Elist.array;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87621"/>
            <a:ext cx="4359275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翻译方案</a:t>
            </a:r>
            <a:r>
              <a:rPr dirty="0" sz="3900" spc="55" b="1">
                <a:solidFill>
                  <a:srgbClr val="FF3300"/>
                </a:solidFill>
                <a:latin typeface="黑体"/>
                <a:cs typeface="黑体"/>
              </a:rPr>
              <a:t>8.2（</a:t>
            </a:r>
            <a:r>
              <a:rPr dirty="0" sz="3900" spc="90" b="1">
                <a:solidFill>
                  <a:srgbClr val="FF3300"/>
                </a:solidFill>
                <a:latin typeface="黑体"/>
                <a:cs typeface="黑体"/>
              </a:rPr>
              <a:t>续）</a:t>
            </a:r>
            <a:endParaRPr sz="3900">
              <a:latin typeface="黑体"/>
              <a:cs typeface="黑体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1209" y="3431415"/>
          <a:ext cx="6690995" cy="228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/>
                <a:gridCol w="271780"/>
                <a:gridCol w="5022849"/>
              </a:tblGrid>
              <a:tr h="4222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7361" sz="24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+E</a:t>
                      </a:r>
                      <a:r>
                        <a:rPr dirty="0" baseline="-17361" sz="2400" b="1">
                          <a:latin typeface="Times New Roman"/>
                          <a:cs typeface="Times New Roman"/>
                        </a:rPr>
                        <a:t>2</a:t>
                      </a:r>
                      <a:endParaRPr baseline="-17361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E.entry=newtemp();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05"/>
                        </a:lnSpc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outcode(E.entry </a:t>
                      </a:r>
                      <a:r>
                        <a:rPr dirty="0" baseline="1182" sz="3525" spc="7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4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dirty="0" baseline="1182" sz="3525" spc="7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baseline="1182" sz="3525" spc="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7361" sz="2400" spc="-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.entry </a:t>
                      </a:r>
                      <a:r>
                        <a:rPr dirty="0" baseline="1182" sz="3525" spc="7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4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baseline="1182" sz="3525" spc="7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baseline="1182" sz="3525" spc="44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7361" sz="2400" spc="-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.en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745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7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dirty="0" baseline="-17361" sz="2400" spc="7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5" b="1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2450465" algn="l"/>
                        </a:tabLst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E.entry=E</a:t>
                      </a:r>
                      <a:r>
                        <a:rPr dirty="0" baseline="-17361" sz="2400" spc="-7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.entry	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/>
                </a:tc>
              </a:tr>
              <a:tr h="84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 spc="1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182" sz="3525" spc="22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400" spc="15" b="1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/>
                </a:tc>
                <a:tc>
                  <a:txBody>
                    <a:bodyPr/>
                    <a:lstStyle/>
                    <a:p>
                      <a:pPr marL="73025" marR="24130" indent="5715">
                        <a:lnSpc>
                          <a:spcPct val="100800"/>
                        </a:lnSpc>
                        <a:spcBef>
                          <a:spcPts val="520"/>
                        </a:spcBef>
                        <a:tabLst>
                          <a:tab pos="417195" algn="l"/>
                          <a:tab pos="2769870" algn="l"/>
                        </a:tabLst>
                      </a:pP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	(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.offs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dirty="0" sz="24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	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400" spc="-1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y;  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else </a:t>
                      </a:r>
                      <a:r>
                        <a:rPr dirty="0" sz="24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dirty="0" sz="24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E.entry=newtemp();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113386" y="1834388"/>
            <a:ext cx="6663690" cy="23755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0800" marR="4318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baseline="-17921" sz="2325" spc="-7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182" sz="3525" spc="22" b="1">
                <a:solidFill>
                  <a:srgbClr val="0000FF"/>
                </a:solidFill>
                <a:latin typeface="Symbol"/>
                <a:cs typeface="Symbol"/>
              </a:rPr>
              <a:t></a:t>
            </a:r>
            <a:r>
              <a:rPr dirty="0" baseline="1182" sz="3525" spc="2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limit(Elist</a:t>
            </a:r>
            <a:r>
              <a:rPr dirty="0" baseline="-17921" sz="2325" spc="-15" b="1">
                <a:solidFill>
                  <a:srgbClr val="0000FF"/>
                </a:solidFill>
                <a:latin typeface="宋体"/>
                <a:cs typeface="宋体"/>
              </a:rPr>
              <a:t>1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.array,m));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3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E.entry);</a:t>
            </a:r>
            <a:endParaRPr sz="2400">
              <a:latin typeface="Times New Roman"/>
              <a:cs typeface="Times New Roman"/>
            </a:endParaRPr>
          </a:p>
          <a:p>
            <a:pPr marL="50800" marR="4457065">
              <a:lnSpc>
                <a:spcPts val="2810"/>
              </a:lnSpc>
              <a:spcBef>
                <a:spcPts val="175"/>
              </a:spcBef>
              <a:tabLst>
                <a:tab pos="2077720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Elist.entry=t;  Eli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st.nd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m;	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algn="r" marR="1047115">
              <a:lnSpc>
                <a:spcPct val="100000"/>
              </a:lnSpc>
              <a:tabLst>
                <a:tab pos="64262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y)	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8779" y="5671820"/>
            <a:ext cx="605663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3960495" algn="l"/>
                <a:tab pos="4366895" algn="l"/>
                <a:tab pos="5509895" algn="l"/>
              </a:tabLst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</a:t>
            </a:r>
            <a:r>
              <a:rPr dirty="0" sz="24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5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L.entry	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L.offset	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-89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2479" y="6394196"/>
            <a:ext cx="146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39335" y="8619"/>
            <a:ext cx="2391410" cy="1887220"/>
          </a:xfrm>
          <a:custGeom>
            <a:avLst/>
            <a:gdLst/>
            <a:ahLst/>
            <a:cxnLst/>
            <a:rect l="l" t="t" r="r" b="b"/>
            <a:pathLst>
              <a:path w="2391409" h="1887220">
                <a:moveTo>
                  <a:pt x="2105144" y="0"/>
                </a:moveTo>
                <a:lnTo>
                  <a:pt x="558693" y="0"/>
                </a:lnTo>
                <a:lnTo>
                  <a:pt x="512340" y="3740"/>
                </a:lnTo>
                <a:lnTo>
                  <a:pt x="468368" y="14568"/>
                </a:lnTo>
                <a:lnTo>
                  <a:pt x="427366" y="31897"/>
                </a:lnTo>
                <a:lnTo>
                  <a:pt x="389922" y="55136"/>
                </a:lnTo>
                <a:lnTo>
                  <a:pt x="356624" y="83699"/>
                </a:lnTo>
                <a:lnTo>
                  <a:pt x="328061" y="116997"/>
                </a:lnTo>
                <a:lnTo>
                  <a:pt x="304821" y="154441"/>
                </a:lnTo>
                <a:lnTo>
                  <a:pt x="287493" y="195444"/>
                </a:lnTo>
                <a:lnTo>
                  <a:pt x="276664" y="239415"/>
                </a:lnTo>
                <a:lnTo>
                  <a:pt x="272924" y="285769"/>
                </a:lnTo>
                <a:lnTo>
                  <a:pt x="272924" y="1000170"/>
                </a:lnTo>
                <a:lnTo>
                  <a:pt x="0" y="1886772"/>
                </a:lnTo>
                <a:lnTo>
                  <a:pt x="272924" y="1428808"/>
                </a:lnTo>
                <a:lnTo>
                  <a:pt x="2390912" y="1428808"/>
                </a:lnTo>
                <a:lnTo>
                  <a:pt x="2390912" y="285769"/>
                </a:lnTo>
                <a:lnTo>
                  <a:pt x="2387171" y="239415"/>
                </a:lnTo>
                <a:lnTo>
                  <a:pt x="2376343" y="195444"/>
                </a:lnTo>
                <a:lnTo>
                  <a:pt x="2359015" y="154441"/>
                </a:lnTo>
                <a:lnTo>
                  <a:pt x="2335775" y="116997"/>
                </a:lnTo>
                <a:lnTo>
                  <a:pt x="2307212" y="83699"/>
                </a:lnTo>
                <a:lnTo>
                  <a:pt x="2273915" y="55136"/>
                </a:lnTo>
                <a:lnTo>
                  <a:pt x="2236471" y="31897"/>
                </a:lnTo>
                <a:lnTo>
                  <a:pt x="2195469" y="14568"/>
                </a:lnTo>
                <a:lnTo>
                  <a:pt x="2151497" y="3740"/>
                </a:lnTo>
                <a:lnTo>
                  <a:pt x="2105144" y="0"/>
                </a:lnTo>
                <a:close/>
              </a:path>
              <a:path w="2391409" h="1887220">
                <a:moveTo>
                  <a:pt x="2390912" y="1428808"/>
                </a:moveTo>
                <a:lnTo>
                  <a:pt x="272924" y="1428808"/>
                </a:lnTo>
                <a:lnTo>
                  <a:pt x="276664" y="1475161"/>
                </a:lnTo>
                <a:lnTo>
                  <a:pt x="287493" y="1519133"/>
                </a:lnTo>
                <a:lnTo>
                  <a:pt x="304821" y="1560135"/>
                </a:lnTo>
                <a:lnTo>
                  <a:pt x="328061" y="1597579"/>
                </a:lnTo>
                <a:lnTo>
                  <a:pt x="356624" y="1630877"/>
                </a:lnTo>
                <a:lnTo>
                  <a:pt x="389922" y="1659440"/>
                </a:lnTo>
                <a:lnTo>
                  <a:pt x="427366" y="1682680"/>
                </a:lnTo>
                <a:lnTo>
                  <a:pt x="468368" y="1700008"/>
                </a:lnTo>
                <a:lnTo>
                  <a:pt x="512340" y="1710837"/>
                </a:lnTo>
                <a:lnTo>
                  <a:pt x="558693" y="1714577"/>
                </a:lnTo>
                <a:lnTo>
                  <a:pt x="2105144" y="1714577"/>
                </a:lnTo>
                <a:lnTo>
                  <a:pt x="2151497" y="1710837"/>
                </a:lnTo>
                <a:lnTo>
                  <a:pt x="2195469" y="1700008"/>
                </a:lnTo>
                <a:lnTo>
                  <a:pt x="2236471" y="1682680"/>
                </a:lnTo>
                <a:lnTo>
                  <a:pt x="2273915" y="1659440"/>
                </a:lnTo>
                <a:lnTo>
                  <a:pt x="2307212" y="1630877"/>
                </a:lnTo>
                <a:lnTo>
                  <a:pt x="2335775" y="1597579"/>
                </a:lnTo>
                <a:lnTo>
                  <a:pt x="2359015" y="1560135"/>
                </a:lnTo>
                <a:lnTo>
                  <a:pt x="2376343" y="1519133"/>
                </a:lnTo>
                <a:lnTo>
                  <a:pt x="2387171" y="1475161"/>
                </a:lnTo>
                <a:lnTo>
                  <a:pt x="2390912" y="14288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39334" y="8619"/>
            <a:ext cx="2391410" cy="1887220"/>
          </a:xfrm>
          <a:custGeom>
            <a:avLst/>
            <a:gdLst/>
            <a:ahLst/>
            <a:cxnLst/>
            <a:rect l="l" t="t" r="r" b="b"/>
            <a:pathLst>
              <a:path w="2391409" h="1887220">
                <a:moveTo>
                  <a:pt x="272924" y="285768"/>
                </a:moveTo>
                <a:lnTo>
                  <a:pt x="276665" y="239415"/>
                </a:lnTo>
                <a:lnTo>
                  <a:pt x="287493" y="195443"/>
                </a:lnTo>
                <a:lnTo>
                  <a:pt x="304821" y="154441"/>
                </a:lnTo>
                <a:lnTo>
                  <a:pt x="328061" y="116997"/>
                </a:lnTo>
                <a:lnTo>
                  <a:pt x="356624" y="83699"/>
                </a:lnTo>
                <a:lnTo>
                  <a:pt x="389922" y="55136"/>
                </a:lnTo>
                <a:lnTo>
                  <a:pt x="427366" y="31896"/>
                </a:lnTo>
                <a:lnTo>
                  <a:pt x="468368" y="14568"/>
                </a:lnTo>
                <a:lnTo>
                  <a:pt x="512340" y="3740"/>
                </a:lnTo>
                <a:lnTo>
                  <a:pt x="558693" y="0"/>
                </a:lnTo>
                <a:lnTo>
                  <a:pt x="625922" y="0"/>
                </a:lnTo>
                <a:lnTo>
                  <a:pt x="1155419" y="0"/>
                </a:lnTo>
                <a:lnTo>
                  <a:pt x="2105143" y="0"/>
                </a:lnTo>
                <a:lnTo>
                  <a:pt x="2151497" y="3740"/>
                </a:lnTo>
                <a:lnTo>
                  <a:pt x="2195469" y="14568"/>
                </a:lnTo>
                <a:lnTo>
                  <a:pt x="2236471" y="31896"/>
                </a:lnTo>
                <a:lnTo>
                  <a:pt x="2273915" y="55136"/>
                </a:lnTo>
                <a:lnTo>
                  <a:pt x="2307213" y="83699"/>
                </a:lnTo>
                <a:lnTo>
                  <a:pt x="2335776" y="116997"/>
                </a:lnTo>
                <a:lnTo>
                  <a:pt x="2359015" y="154441"/>
                </a:lnTo>
                <a:lnTo>
                  <a:pt x="2376344" y="195443"/>
                </a:lnTo>
                <a:lnTo>
                  <a:pt x="2387172" y="239415"/>
                </a:lnTo>
                <a:lnTo>
                  <a:pt x="2390912" y="285768"/>
                </a:lnTo>
                <a:lnTo>
                  <a:pt x="2390912" y="1000170"/>
                </a:lnTo>
                <a:lnTo>
                  <a:pt x="2390912" y="1428815"/>
                </a:lnTo>
                <a:lnTo>
                  <a:pt x="2387172" y="1475161"/>
                </a:lnTo>
                <a:lnTo>
                  <a:pt x="2376344" y="1519133"/>
                </a:lnTo>
                <a:lnTo>
                  <a:pt x="2359015" y="1560135"/>
                </a:lnTo>
                <a:lnTo>
                  <a:pt x="2335776" y="1597579"/>
                </a:lnTo>
                <a:lnTo>
                  <a:pt x="2307213" y="1630877"/>
                </a:lnTo>
                <a:lnTo>
                  <a:pt x="2273915" y="1659440"/>
                </a:lnTo>
                <a:lnTo>
                  <a:pt x="2236471" y="1682680"/>
                </a:lnTo>
                <a:lnTo>
                  <a:pt x="2195469" y="1700008"/>
                </a:lnTo>
                <a:lnTo>
                  <a:pt x="2151497" y="1710836"/>
                </a:lnTo>
                <a:lnTo>
                  <a:pt x="2105143" y="1714577"/>
                </a:lnTo>
                <a:lnTo>
                  <a:pt x="1155419" y="1714577"/>
                </a:lnTo>
                <a:lnTo>
                  <a:pt x="625922" y="1714577"/>
                </a:lnTo>
                <a:lnTo>
                  <a:pt x="558693" y="1714577"/>
                </a:lnTo>
                <a:lnTo>
                  <a:pt x="512340" y="1710836"/>
                </a:lnTo>
                <a:lnTo>
                  <a:pt x="468368" y="1700008"/>
                </a:lnTo>
                <a:lnTo>
                  <a:pt x="427366" y="1682680"/>
                </a:lnTo>
                <a:lnTo>
                  <a:pt x="389922" y="1659440"/>
                </a:lnTo>
                <a:lnTo>
                  <a:pt x="356624" y="1630877"/>
                </a:lnTo>
                <a:lnTo>
                  <a:pt x="328061" y="1597579"/>
                </a:lnTo>
                <a:lnTo>
                  <a:pt x="304821" y="1560135"/>
                </a:lnTo>
                <a:lnTo>
                  <a:pt x="287493" y="1519133"/>
                </a:lnTo>
                <a:lnTo>
                  <a:pt x="276665" y="1475161"/>
                </a:lnTo>
                <a:lnTo>
                  <a:pt x="272924" y="1428808"/>
                </a:lnTo>
                <a:lnTo>
                  <a:pt x="0" y="1886772"/>
                </a:lnTo>
                <a:lnTo>
                  <a:pt x="272924" y="1000170"/>
                </a:lnTo>
                <a:lnTo>
                  <a:pt x="272924" y="285768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61999" y="112267"/>
            <a:ext cx="1494155" cy="76009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5400" marR="177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baseline="1182" sz="3525" spc="30">
                <a:solidFill>
                  <a:srgbClr val="000000"/>
                </a:solidFill>
                <a:latin typeface="Symbol"/>
                <a:cs typeface="Symbol"/>
              </a:rPr>
              <a:t>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2  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baseline="1182" sz="3525" spc="30">
                <a:solidFill>
                  <a:srgbClr val="000000"/>
                </a:solidFill>
                <a:latin typeface="Symbol"/>
                <a:cs typeface="Symbol"/>
              </a:rPr>
              <a:t></a:t>
            </a:r>
            <a:r>
              <a:rPr dirty="0" sz="240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240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4699" y="84988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9299" y="1279652"/>
            <a:ext cx="914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spc="-7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600" spc="-5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baseline="11574" sz="3600" spc="-7" b="1">
                <a:solidFill>
                  <a:srgbClr val="0000FF"/>
                </a:solidFill>
                <a:latin typeface="Times New Roman"/>
                <a:cs typeface="Times New Roman"/>
              </a:rPr>
              <a:t>=e</a:t>
            </a:r>
            <a:r>
              <a:rPr dirty="0" sz="1600" spc="-5" b="1">
                <a:solidFill>
                  <a:srgbClr val="0000FF"/>
                </a:solidFill>
                <a:latin typeface="Times New Roman"/>
                <a:cs typeface="Times New Roman"/>
              </a:rPr>
              <a:t>k-1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7499" y="1218691"/>
            <a:ext cx="908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-17361" sz="2400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+i</a:t>
            </a:r>
            <a:r>
              <a:rPr dirty="0" baseline="-17361" sz="2400" b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3740" y="1898830"/>
            <a:ext cx="7198995" cy="720090"/>
          </a:xfrm>
          <a:custGeom>
            <a:avLst/>
            <a:gdLst/>
            <a:ahLst/>
            <a:cxnLst/>
            <a:rect l="l" t="t" r="r" b="b"/>
            <a:pathLst>
              <a:path w="7198995" h="720089">
                <a:moveTo>
                  <a:pt x="0" y="95424"/>
                </a:moveTo>
                <a:lnTo>
                  <a:pt x="7498" y="58280"/>
                </a:lnTo>
                <a:lnTo>
                  <a:pt x="27949" y="27949"/>
                </a:lnTo>
                <a:lnTo>
                  <a:pt x="58280" y="7498"/>
                </a:lnTo>
                <a:lnTo>
                  <a:pt x="95424" y="0"/>
                </a:lnTo>
                <a:lnTo>
                  <a:pt x="7103316" y="0"/>
                </a:lnTo>
                <a:lnTo>
                  <a:pt x="7140459" y="7498"/>
                </a:lnTo>
                <a:lnTo>
                  <a:pt x="7170790" y="27949"/>
                </a:lnTo>
                <a:lnTo>
                  <a:pt x="7191241" y="58280"/>
                </a:lnTo>
                <a:lnTo>
                  <a:pt x="7198740" y="95424"/>
                </a:lnTo>
                <a:lnTo>
                  <a:pt x="7198740" y="624655"/>
                </a:lnTo>
                <a:lnTo>
                  <a:pt x="7191241" y="661799"/>
                </a:lnTo>
                <a:lnTo>
                  <a:pt x="7170790" y="692130"/>
                </a:lnTo>
                <a:lnTo>
                  <a:pt x="7140459" y="712581"/>
                </a:lnTo>
                <a:lnTo>
                  <a:pt x="7103316" y="720080"/>
                </a:lnTo>
                <a:lnTo>
                  <a:pt x="95424" y="720080"/>
                </a:lnTo>
                <a:lnTo>
                  <a:pt x="58280" y="712581"/>
                </a:lnTo>
                <a:lnTo>
                  <a:pt x="27949" y="692130"/>
                </a:lnTo>
                <a:lnTo>
                  <a:pt x="7498" y="661799"/>
                </a:lnTo>
                <a:lnTo>
                  <a:pt x="0" y="624655"/>
                </a:lnTo>
                <a:lnTo>
                  <a:pt x="0" y="95424"/>
                </a:lnTo>
                <a:close/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5164"/>
            <a:ext cx="56438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90"/>
              <a:t>示例：翻译语</a:t>
            </a:r>
            <a:r>
              <a:rPr dirty="0" sz="3900" spc="80"/>
              <a:t>句</a:t>
            </a:r>
            <a:r>
              <a:rPr dirty="0" sz="3900" spc="-1075"/>
              <a:t> </a:t>
            </a:r>
            <a:r>
              <a:rPr dirty="0" sz="3600" spc="-5">
                <a:latin typeface="Times New Roman"/>
                <a:cs typeface="Times New Roman"/>
              </a:rPr>
              <a:t>x:=A[y,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z]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5" y="1206590"/>
            <a:ext cx="7131684" cy="46507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2750" spc="45" b="1">
                <a:latin typeface="黑体"/>
                <a:cs typeface="黑体"/>
              </a:rPr>
              <a:t>已知：</a:t>
            </a:r>
            <a:endParaRPr sz="2750">
              <a:latin typeface="黑体"/>
              <a:cs typeface="黑体"/>
            </a:endParaRPr>
          </a:p>
          <a:p>
            <a:pPr marL="495300" marR="52705">
              <a:lnSpc>
                <a:spcPct val="118600"/>
              </a:lnSpc>
              <a:spcBef>
                <a:spcPts val="165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baseline="1010" sz="4125" spc="67" b="1">
                <a:latin typeface="黑体"/>
                <a:cs typeface="黑体"/>
              </a:rPr>
              <a:t>是一个</a:t>
            </a:r>
            <a:r>
              <a:rPr dirty="0" sz="2800" spc="5" b="1">
                <a:latin typeface="Times New Roman"/>
                <a:cs typeface="Times New Roman"/>
              </a:rPr>
              <a:t>10</a:t>
            </a:r>
            <a:r>
              <a:rPr dirty="0" baseline="1010" sz="4125" spc="7" b="1">
                <a:latin typeface="Symbol"/>
                <a:cs typeface="Symbol"/>
              </a:rPr>
              <a:t></a:t>
            </a:r>
            <a:r>
              <a:rPr dirty="0" sz="2800" spc="5" b="1">
                <a:latin typeface="Times New Roman"/>
                <a:cs typeface="Times New Roman"/>
              </a:rPr>
              <a:t>20</a:t>
            </a:r>
            <a:r>
              <a:rPr dirty="0" baseline="1010" sz="4125" spc="67" b="1">
                <a:latin typeface="黑体"/>
                <a:cs typeface="黑体"/>
              </a:rPr>
              <a:t>的数组，</a:t>
            </a:r>
            <a:r>
              <a:rPr dirty="0" baseline="1010" sz="4125" spc="52" b="1">
                <a:latin typeface="黑体"/>
                <a:cs typeface="黑体"/>
              </a:rPr>
              <a:t>即</a:t>
            </a:r>
            <a:r>
              <a:rPr dirty="0" baseline="1010" sz="4125" spc="-1095" b="1">
                <a:latin typeface="黑体"/>
                <a:cs typeface="黑体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-17543" sz="2850" spc="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=10</a:t>
            </a:r>
            <a:r>
              <a:rPr dirty="0" baseline="1010" sz="4125" spc="7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-17543" sz="2850" spc="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=20</a:t>
            </a:r>
            <a:r>
              <a:rPr dirty="0" baseline="1010" sz="4125" spc="7" b="1">
                <a:latin typeface="黑体"/>
                <a:cs typeface="黑体"/>
              </a:rPr>
              <a:t>；  </a:t>
            </a:r>
            <a:r>
              <a:rPr dirty="0" baseline="1010" sz="4125" spc="67" b="1">
                <a:latin typeface="黑体"/>
                <a:cs typeface="黑体"/>
              </a:rPr>
              <a:t>设数组元素的域</a:t>
            </a:r>
            <a:r>
              <a:rPr dirty="0" baseline="1010" sz="4125" spc="52" b="1">
                <a:latin typeface="黑体"/>
                <a:cs typeface="黑体"/>
              </a:rPr>
              <a:t>宽</a:t>
            </a:r>
            <a:r>
              <a:rPr dirty="0" baseline="1010" sz="4125" spc="30" b="1">
                <a:latin typeface="黑体"/>
                <a:cs typeface="黑体"/>
              </a:rPr>
              <a:t> 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w=4</a:t>
            </a:r>
            <a:r>
              <a:rPr dirty="0" baseline="1010" sz="4125" spc="7" b="1">
                <a:latin typeface="黑体"/>
                <a:cs typeface="黑体"/>
              </a:rPr>
              <a:t>；</a:t>
            </a:r>
            <a:endParaRPr baseline="1010" sz="4125">
              <a:latin typeface="黑体"/>
              <a:cs typeface="黑体"/>
            </a:endParaRPr>
          </a:p>
          <a:p>
            <a:pPr marL="1206500" marR="1403350" indent="-711200">
              <a:lnSpc>
                <a:spcPts val="4100"/>
              </a:lnSpc>
              <a:spcBef>
                <a:spcPts val="165"/>
              </a:spcBef>
            </a:pPr>
            <a:r>
              <a:rPr dirty="0" baseline="1010" sz="4125" spc="67" b="1">
                <a:latin typeface="黑体"/>
                <a:cs typeface="黑体"/>
              </a:rPr>
              <a:t>设数组的第一个元素为：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5" b="1">
                <a:latin typeface="Times New Roman"/>
                <a:cs typeface="Times New Roman"/>
              </a:rPr>
              <a:t>[</a:t>
            </a:r>
            <a:r>
              <a:rPr dirty="0" sz="2800" b="1">
                <a:latin typeface="Times New Roman"/>
                <a:cs typeface="Times New Roman"/>
              </a:rPr>
              <a:t>1,1</a:t>
            </a:r>
            <a:r>
              <a:rPr dirty="0" sz="2800" spc="5" b="1">
                <a:latin typeface="Times New Roman"/>
                <a:cs typeface="Times New Roman"/>
              </a:rPr>
              <a:t>]</a:t>
            </a:r>
            <a:r>
              <a:rPr dirty="0" baseline="1010" sz="4125" spc="37" b="1">
                <a:latin typeface="黑体"/>
                <a:cs typeface="黑体"/>
              </a:rPr>
              <a:t>， </a:t>
            </a:r>
            <a:r>
              <a:rPr dirty="0" baseline="1010" sz="4125" spc="67" b="1">
                <a:latin typeface="黑体"/>
                <a:cs typeface="黑体"/>
              </a:rPr>
              <a:t>则</a:t>
            </a:r>
            <a:r>
              <a:rPr dirty="0" baseline="1010" sz="4125" spc="52" b="1">
                <a:latin typeface="黑体"/>
                <a:cs typeface="黑体"/>
              </a:rPr>
              <a:t>有</a:t>
            </a:r>
            <a:r>
              <a:rPr dirty="0" baseline="1010" sz="4125" spc="15" b="1">
                <a:latin typeface="黑体"/>
                <a:cs typeface="黑体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low</a:t>
            </a:r>
            <a:r>
              <a:rPr dirty="0" baseline="-17543" sz="28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r>
              <a:rPr dirty="0" baseline="1010" sz="4125" b="1">
                <a:solidFill>
                  <a:srgbClr val="0000FF"/>
                </a:solidFill>
                <a:latin typeface="黑体"/>
                <a:cs typeface="黑体"/>
              </a:rPr>
              <a:t>，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low</a:t>
            </a:r>
            <a:r>
              <a:rPr dirty="0" baseline="-17543" sz="28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=1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385"/>
              </a:spcBef>
            </a:pPr>
            <a:r>
              <a:rPr dirty="0" sz="2750" spc="45" b="1">
                <a:latin typeface="黑体"/>
                <a:cs typeface="黑体"/>
              </a:rPr>
              <a:t>所以：</a:t>
            </a:r>
            <a:endParaRPr sz="2750">
              <a:latin typeface="黑体"/>
              <a:cs typeface="黑体"/>
            </a:endParaRPr>
          </a:p>
          <a:p>
            <a:pPr algn="ctr" marL="475615">
              <a:lnSpc>
                <a:spcPct val="100000"/>
              </a:lnSpc>
              <a:spcBef>
                <a:spcPts val="695"/>
              </a:spcBef>
            </a:pP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(low</a:t>
            </a:r>
            <a:r>
              <a:rPr dirty="0" baseline="-17543" sz="28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baseline="1010" sz="4125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-17543" sz="28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+low</a:t>
            </a:r>
            <a:r>
              <a:rPr dirty="0" baseline="-17543" sz="28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baseline="1010" sz="4125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w = 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(1</a:t>
            </a:r>
            <a:r>
              <a:rPr dirty="0" baseline="1010" sz="4125" spc="7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20+1)</a:t>
            </a:r>
            <a:r>
              <a:rPr dirty="0" baseline="1010" sz="4125" spc="7" b="1">
                <a:solidFill>
                  <a:srgbClr val="0000FF"/>
                </a:solidFill>
                <a:latin typeface="Symbol"/>
                <a:cs typeface="Symbol"/>
              </a:rPr>
              <a:t></a:t>
            </a:r>
            <a:r>
              <a:rPr dirty="0" sz="2800" spc="5" b="1">
                <a:solidFill>
                  <a:srgbClr val="0000FF"/>
                </a:solidFill>
                <a:latin typeface="Times New Roman"/>
                <a:cs typeface="Times New Roman"/>
              </a:rPr>
              <a:t>4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8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Times New Roman"/>
                <a:cs typeface="Times New Roman"/>
              </a:rPr>
              <a:t>84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dirty="0" sz="2750" spc="45" b="1">
                <a:latin typeface="黑体"/>
                <a:cs typeface="黑体"/>
              </a:rPr>
              <a:t>要求：</a:t>
            </a:r>
            <a:endParaRPr sz="2750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690"/>
              </a:spcBef>
            </a:pPr>
            <a:r>
              <a:rPr dirty="0" baseline="1010" sz="4125" spc="67" b="1">
                <a:latin typeface="黑体"/>
                <a:cs typeface="黑体"/>
              </a:rPr>
              <a:t>将赋值语</a:t>
            </a:r>
            <a:r>
              <a:rPr dirty="0" baseline="1010" sz="4125" spc="52" b="1">
                <a:latin typeface="黑体"/>
                <a:cs typeface="黑体"/>
              </a:rPr>
              <a:t>句</a:t>
            </a:r>
            <a:r>
              <a:rPr dirty="0" baseline="1010" sz="4125" spc="-1042" b="1">
                <a:latin typeface="黑体"/>
                <a:cs typeface="黑体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x:=A[y,z]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翻译为三地址代码。</a:t>
            </a:r>
            <a:endParaRPr baseline="1010" sz="41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0829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中间代码生成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0551"/>
            <a:ext cx="4316730" cy="411289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lvl="1" marL="1089025" indent="-1076325">
              <a:lnSpc>
                <a:spcPct val="100000"/>
              </a:lnSpc>
              <a:spcBef>
                <a:spcPts val="785"/>
              </a:spcBef>
              <a:buFont typeface=""/>
              <a:buAutoNum type="arabicPeriod"/>
              <a:tabLst>
                <a:tab pos="1088390" algn="l"/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中间代码形式</a:t>
            </a:r>
            <a:endParaRPr sz="2750">
              <a:latin typeface="黑体"/>
              <a:cs typeface="黑体"/>
            </a:endParaRPr>
          </a:p>
          <a:p>
            <a:pPr lvl="1" marL="1089025" indent="-1076325">
              <a:lnSpc>
                <a:spcPct val="100000"/>
              </a:lnSpc>
              <a:spcBef>
                <a:spcPts val="680"/>
              </a:spcBef>
              <a:buFont typeface=""/>
              <a:buAutoNum type="arabicPeriod"/>
              <a:tabLst>
                <a:tab pos="1088390" algn="l"/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赋值语句的翻译</a:t>
            </a:r>
            <a:endParaRPr sz="2750">
              <a:latin typeface="黑体"/>
              <a:cs typeface="黑体"/>
            </a:endParaRPr>
          </a:p>
          <a:p>
            <a:pPr lvl="1" marL="1089025" indent="-1076325">
              <a:lnSpc>
                <a:spcPct val="100000"/>
              </a:lnSpc>
              <a:spcBef>
                <a:spcPts val="805"/>
              </a:spcBef>
              <a:buFont typeface=""/>
              <a:buAutoNum type="arabicPeriod"/>
              <a:tabLst>
                <a:tab pos="1088390" algn="l"/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布尔表达式的翻译</a:t>
            </a:r>
            <a:endParaRPr sz="2750">
              <a:latin typeface="黑体"/>
              <a:cs typeface="黑体"/>
            </a:endParaRPr>
          </a:p>
          <a:p>
            <a:pPr lvl="1" marL="1089025" indent="-1076325">
              <a:lnSpc>
                <a:spcPct val="100000"/>
              </a:lnSpc>
              <a:spcBef>
                <a:spcPts val="710"/>
              </a:spcBef>
              <a:buFont typeface=""/>
              <a:buAutoNum type="arabicPeriod"/>
              <a:tabLst>
                <a:tab pos="1088390" algn="l"/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控制语句的翻译</a:t>
            </a:r>
            <a:endParaRPr sz="2750">
              <a:latin typeface="黑体"/>
              <a:cs typeface="黑体"/>
            </a:endParaRPr>
          </a:p>
          <a:p>
            <a:pPr lvl="1" marL="1089025" indent="-107632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1088390" algn="l"/>
                <a:tab pos="1089025" algn="l"/>
              </a:tabLst>
            </a:pPr>
            <a:r>
              <a:rPr dirty="0" sz="2750" spc="20" b="1">
                <a:latin typeface="宋体"/>
                <a:cs typeface="宋体"/>
              </a:rPr>
              <a:t>goto</a:t>
            </a:r>
            <a:r>
              <a:rPr dirty="0" sz="2750" spc="45" b="1">
                <a:latin typeface="黑体"/>
                <a:cs typeface="黑体"/>
              </a:rPr>
              <a:t>语句的翻译</a:t>
            </a:r>
            <a:endParaRPr sz="2750">
              <a:latin typeface="黑体"/>
              <a:cs typeface="黑体"/>
            </a:endParaRPr>
          </a:p>
          <a:p>
            <a:pPr lvl="1" marL="1089025" indent="-107696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1089025" algn="l"/>
                <a:tab pos="1089660" algn="l"/>
              </a:tabLst>
            </a:pPr>
            <a:r>
              <a:rPr dirty="0" sz="2750" spc="20" b="1">
                <a:latin typeface="宋体"/>
                <a:cs typeface="宋体"/>
              </a:rPr>
              <a:t>CASE</a:t>
            </a:r>
            <a:r>
              <a:rPr dirty="0" sz="2750" spc="45" b="1">
                <a:latin typeface="黑体"/>
                <a:cs typeface="黑体"/>
              </a:rPr>
              <a:t>语句的翻译</a:t>
            </a:r>
            <a:endParaRPr sz="2750">
              <a:latin typeface="黑体"/>
              <a:cs typeface="黑体"/>
            </a:endParaRPr>
          </a:p>
          <a:p>
            <a:pPr lvl="1" marL="1089025" marR="5080" indent="-1076325">
              <a:lnSpc>
                <a:spcPct val="121500"/>
              </a:lnSpc>
              <a:spcBef>
                <a:spcPts val="95"/>
              </a:spcBef>
              <a:buFont typeface=""/>
              <a:buAutoNum type="arabicPeriod"/>
              <a:tabLst>
                <a:tab pos="1088390" algn="l"/>
                <a:tab pos="1089025" algn="l"/>
                <a:tab pos="1804670" algn="l"/>
              </a:tabLst>
            </a:pPr>
            <a:r>
              <a:rPr dirty="0" sz="2750" spc="45" b="1">
                <a:latin typeface="黑体"/>
                <a:cs typeface="黑体"/>
              </a:rPr>
              <a:t>过程调用语句的翻译 </a:t>
            </a:r>
            <a:r>
              <a:rPr dirty="0" sz="2750" spc="35" b="1">
                <a:latin typeface="黑体"/>
                <a:cs typeface="黑体"/>
              </a:rPr>
              <a:t>小	结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796" y="4786804"/>
            <a:ext cx="200660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096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sz="1550" spc="50" b="1">
                <a:latin typeface="黑体"/>
                <a:cs typeface="黑体"/>
              </a:rPr>
              <a:t>产生三地址代码：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1594" y="5114035"/>
            <a:ext cx="897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latin typeface="Garamond"/>
                <a:cs typeface="Garamond"/>
              </a:rPr>
              <a:t>limit(A,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2)=20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4596" y="5014467"/>
            <a:ext cx="77660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600" spc="45">
                <a:latin typeface="Garamond"/>
                <a:cs typeface="Garamond"/>
              </a:rPr>
              <a:t>t</a:t>
            </a:r>
            <a:r>
              <a:rPr dirty="0" baseline="-15151" sz="1650" spc="-30">
                <a:latin typeface="Garamond"/>
                <a:cs typeface="Garamond"/>
              </a:rPr>
              <a:t>1</a:t>
            </a:r>
            <a:r>
              <a:rPr dirty="0" sz="1600" spc="-5">
                <a:latin typeface="Garamond"/>
                <a:cs typeface="Garamond"/>
              </a:rPr>
              <a:t>:</a:t>
            </a:r>
            <a:r>
              <a:rPr dirty="0" sz="1600" spc="-10">
                <a:latin typeface="Garamond"/>
                <a:cs typeface="Garamond"/>
              </a:rPr>
              <a:t>=</a:t>
            </a:r>
            <a:r>
              <a:rPr dirty="0" sz="1600" spc="5">
                <a:latin typeface="Garamond"/>
                <a:cs typeface="Garamond"/>
              </a:rPr>
              <a:t>y</a:t>
            </a:r>
            <a:r>
              <a:rPr dirty="0" sz="1600" spc="-5">
                <a:latin typeface="Symbol"/>
                <a:cs typeface="Symbol"/>
              </a:rPr>
              <a:t></a:t>
            </a:r>
            <a:r>
              <a:rPr dirty="0" sz="1600" spc="-5">
                <a:latin typeface="Garamond"/>
                <a:cs typeface="Garamond"/>
              </a:rPr>
              <a:t>20  </a:t>
            </a:r>
            <a:r>
              <a:rPr dirty="0" sz="1600">
                <a:latin typeface="Garamond"/>
                <a:cs typeface="Garamond"/>
              </a:rPr>
              <a:t>t</a:t>
            </a:r>
            <a:r>
              <a:rPr dirty="0" baseline="-15151" sz="1650">
                <a:latin typeface="Garamond"/>
                <a:cs typeface="Garamond"/>
              </a:rPr>
              <a:t>1</a:t>
            </a:r>
            <a:r>
              <a:rPr dirty="0" sz="1600">
                <a:latin typeface="Garamond"/>
                <a:cs typeface="Garamond"/>
              </a:rPr>
              <a:t>:=t</a:t>
            </a:r>
            <a:r>
              <a:rPr dirty="0" baseline="-15151" sz="1650">
                <a:latin typeface="Garamond"/>
                <a:cs typeface="Garamond"/>
              </a:rPr>
              <a:t>1</a:t>
            </a:r>
            <a:r>
              <a:rPr dirty="0" sz="1600">
                <a:latin typeface="Garamond"/>
                <a:cs typeface="Garamond"/>
              </a:rPr>
              <a:t>+z  </a:t>
            </a:r>
            <a:r>
              <a:rPr dirty="0" sz="1600" spc="45">
                <a:latin typeface="Garamond"/>
                <a:cs typeface="Garamond"/>
              </a:rPr>
              <a:t>t</a:t>
            </a:r>
            <a:r>
              <a:rPr dirty="0" baseline="-15151" sz="1650" spc="-30">
                <a:latin typeface="Garamond"/>
                <a:cs typeface="Garamond"/>
              </a:rPr>
              <a:t>2</a:t>
            </a:r>
            <a:r>
              <a:rPr dirty="0" sz="1600" spc="-5">
                <a:latin typeface="Garamond"/>
                <a:cs typeface="Garamond"/>
              </a:rPr>
              <a:t>:</a:t>
            </a:r>
            <a:r>
              <a:rPr dirty="0" sz="1600" spc="-10">
                <a:latin typeface="Garamond"/>
                <a:cs typeface="Garamond"/>
              </a:rPr>
              <a:t>=</a:t>
            </a:r>
            <a:r>
              <a:rPr dirty="0" sz="1600">
                <a:latin typeface="Garamond"/>
                <a:cs typeface="Garamond"/>
              </a:rPr>
              <a:t>A</a:t>
            </a:r>
            <a:r>
              <a:rPr dirty="0" sz="1600" spc="-5">
                <a:latin typeface="Garamond"/>
                <a:cs typeface="Garamond"/>
              </a:rPr>
              <a:t>-</a:t>
            </a:r>
            <a:r>
              <a:rPr dirty="0" sz="1600" spc="-5">
                <a:latin typeface="Garamond"/>
                <a:cs typeface="Garamond"/>
              </a:rPr>
              <a:t>84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996" y="5938011"/>
            <a:ext cx="6057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latin typeface="Garamond"/>
                <a:cs typeface="Garamond"/>
              </a:rPr>
              <a:t>t</a:t>
            </a:r>
            <a:r>
              <a:rPr dirty="0" sz="1600" spc="15">
                <a:latin typeface="Garamond"/>
                <a:cs typeface="Garamond"/>
              </a:rPr>
              <a:t> </a:t>
            </a:r>
            <a:r>
              <a:rPr dirty="0" sz="1600" spc="5">
                <a:latin typeface="Garamond"/>
                <a:cs typeface="Garamond"/>
              </a:rPr>
              <a:t>:=4</a:t>
            </a:r>
            <a:r>
              <a:rPr dirty="0" sz="1600" spc="5">
                <a:latin typeface="Symbol"/>
                <a:cs typeface="Symbol"/>
              </a:rPr>
              <a:t></a:t>
            </a:r>
            <a:r>
              <a:rPr dirty="0" sz="1600" spc="5">
                <a:latin typeface="Garamond"/>
                <a:cs typeface="Garamond"/>
              </a:rPr>
              <a:t>t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5083" y="6041135"/>
            <a:ext cx="6057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1100">
                <a:latin typeface="Garamond"/>
                <a:cs typeface="Garamond"/>
              </a:rPr>
              <a:t>3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>
                <a:latin typeface="Garamond"/>
                <a:cs typeface="Garamond"/>
              </a:rPr>
              <a:t>1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4596" y="6181852"/>
            <a:ext cx="75247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dirty="0" sz="1600" spc="45">
                <a:latin typeface="Garamond"/>
                <a:cs typeface="Garamond"/>
              </a:rPr>
              <a:t>t</a:t>
            </a:r>
            <a:r>
              <a:rPr dirty="0" baseline="-15151" sz="1650" spc="-30">
                <a:latin typeface="Garamond"/>
                <a:cs typeface="Garamond"/>
              </a:rPr>
              <a:t>4</a:t>
            </a:r>
            <a:r>
              <a:rPr dirty="0" sz="1600" spc="-5">
                <a:latin typeface="Garamond"/>
                <a:cs typeface="Garamond"/>
              </a:rPr>
              <a:t>:</a:t>
            </a:r>
            <a:r>
              <a:rPr dirty="0" sz="1600" spc="-10">
                <a:latin typeface="Garamond"/>
                <a:cs typeface="Garamond"/>
              </a:rPr>
              <a:t>=</a:t>
            </a:r>
            <a:r>
              <a:rPr dirty="0" sz="1600" spc="45">
                <a:latin typeface="Garamond"/>
                <a:cs typeface="Garamond"/>
              </a:rPr>
              <a:t>t</a:t>
            </a:r>
            <a:r>
              <a:rPr dirty="0" baseline="-15151" sz="1650" spc="-30">
                <a:latin typeface="Garamond"/>
                <a:cs typeface="Garamond"/>
              </a:rPr>
              <a:t>2</a:t>
            </a:r>
            <a:r>
              <a:rPr dirty="0" sz="1600" spc="20">
                <a:latin typeface="Garamond"/>
                <a:cs typeface="Garamond"/>
              </a:rPr>
              <a:t>[</a:t>
            </a:r>
            <a:r>
              <a:rPr dirty="0" sz="1600" spc="20">
                <a:latin typeface="Garamond"/>
                <a:cs typeface="Garamond"/>
              </a:rPr>
              <a:t>t</a:t>
            </a:r>
            <a:r>
              <a:rPr dirty="0" baseline="-15151" sz="1650" spc="-30">
                <a:latin typeface="Garamond"/>
                <a:cs typeface="Garamond"/>
              </a:rPr>
              <a:t>3</a:t>
            </a:r>
            <a:r>
              <a:rPr dirty="0" sz="1600">
                <a:latin typeface="Garamond"/>
                <a:cs typeface="Garamond"/>
              </a:rPr>
              <a:t>]  </a:t>
            </a:r>
            <a:r>
              <a:rPr dirty="0" sz="1600" spc="5">
                <a:latin typeface="Garamond"/>
                <a:cs typeface="Garamond"/>
              </a:rPr>
              <a:t>x:=t</a:t>
            </a:r>
            <a:r>
              <a:rPr dirty="0" baseline="-15151" sz="1650" spc="7">
                <a:latin typeface="Garamond"/>
                <a:cs typeface="Garamond"/>
              </a:rPr>
              <a:t>4</a:t>
            </a:r>
            <a:endParaRPr baseline="-15151" sz="1650">
              <a:latin typeface="Garamond"/>
              <a:cs typeface="Garamon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228" y="135636"/>
            <a:ext cx="47040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95"/>
              <a:t>赋值语</a:t>
            </a:r>
            <a:r>
              <a:rPr dirty="0" sz="3100" spc="85"/>
              <a:t>句</a:t>
            </a:r>
            <a:r>
              <a:rPr dirty="0" sz="3100" spc="-775"/>
              <a:t> </a:t>
            </a:r>
            <a:r>
              <a:rPr dirty="0" sz="3200" spc="-5">
                <a:latin typeface="Times New Roman"/>
                <a:cs typeface="Times New Roman"/>
              </a:rPr>
              <a:t>x:=A[y,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z]</a:t>
            </a:r>
            <a:r>
              <a:rPr dirty="0" sz="3100" spc="95"/>
              <a:t>的翻译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5983" y="281185"/>
            <a:ext cx="3878016" cy="450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86865" y="69932"/>
            <a:ext cx="3781000" cy="266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45544" y="1670811"/>
            <a:ext cx="209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:=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7839" y="3627628"/>
            <a:ext cx="422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E</a:t>
            </a:r>
            <a:r>
              <a:rPr dirty="0" sz="1600" spc="5" b="1">
                <a:latin typeface="Times New Roman"/>
                <a:cs typeface="Times New Roman"/>
              </a:rPr>
              <a:t>li</a:t>
            </a:r>
            <a:r>
              <a:rPr dirty="0" sz="1600" b="1">
                <a:latin typeface="Times New Roman"/>
                <a:cs typeface="Times New Roman"/>
              </a:rPr>
              <a:t>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0714" y="3627628"/>
            <a:ext cx="76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5927" y="4932172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6614" y="1337283"/>
            <a:ext cx="1094740" cy="314325"/>
          </a:xfrm>
          <a:custGeom>
            <a:avLst/>
            <a:gdLst/>
            <a:ahLst/>
            <a:cxnLst/>
            <a:rect l="l" t="t" r="r" b="b"/>
            <a:pathLst>
              <a:path w="1094739" h="314325">
                <a:moveTo>
                  <a:pt x="1094345" y="0"/>
                </a:moveTo>
                <a:lnTo>
                  <a:pt x="0" y="313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61709" y="1337283"/>
            <a:ext cx="239395" cy="314325"/>
          </a:xfrm>
          <a:custGeom>
            <a:avLst/>
            <a:gdLst/>
            <a:ahLst/>
            <a:cxnLst/>
            <a:rect l="l" t="t" r="r" b="b"/>
            <a:pathLst>
              <a:path w="239394" h="314325">
                <a:moveTo>
                  <a:pt x="239250" y="0"/>
                </a:moveTo>
                <a:lnTo>
                  <a:pt x="0" y="313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0959" y="1337283"/>
            <a:ext cx="239395" cy="285115"/>
          </a:xfrm>
          <a:custGeom>
            <a:avLst/>
            <a:gdLst/>
            <a:ahLst/>
            <a:cxnLst/>
            <a:rect l="l" t="t" r="r" b="b"/>
            <a:pathLst>
              <a:path w="239394" h="285115">
                <a:moveTo>
                  <a:pt x="0" y="0"/>
                </a:moveTo>
                <a:lnTo>
                  <a:pt x="239250" y="2846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0959" y="1337283"/>
            <a:ext cx="2265680" cy="303530"/>
          </a:xfrm>
          <a:custGeom>
            <a:avLst/>
            <a:gdLst/>
            <a:ahLst/>
            <a:cxnLst/>
            <a:rect l="l" t="t" r="r" b="b"/>
            <a:pathLst>
              <a:path w="2265679" h="303530">
                <a:moveTo>
                  <a:pt x="0" y="0"/>
                </a:moveTo>
                <a:lnTo>
                  <a:pt x="2265656" y="3029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1569" y="2047787"/>
            <a:ext cx="255904" cy="303530"/>
          </a:xfrm>
          <a:custGeom>
            <a:avLst/>
            <a:gdLst/>
            <a:ahLst/>
            <a:cxnLst/>
            <a:rect l="l" t="t" r="r" b="b"/>
            <a:pathLst>
              <a:path w="255905" h="303530">
                <a:moveTo>
                  <a:pt x="255805" y="0"/>
                </a:moveTo>
                <a:lnTo>
                  <a:pt x="0" y="3029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4714" y="2047786"/>
            <a:ext cx="284480" cy="255904"/>
          </a:xfrm>
          <a:custGeom>
            <a:avLst/>
            <a:gdLst/>
            <a:ahLst/>
            <a:cxnLst/>
            <a:rect l="l" t="t" r="r" b="b"/>
            <a:pathLst>
              <a:path w="284480" h="255905">
                <a:moveTo>
                  <a:pt x="0" y="0"/>
                </a:moveTo>
                <a:lnTo>
                  <a:pt x="284300" y="255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31739" y="2002050"/>
            <a:ext cx="239395" cy="314325"/>
          </a:xfrm>
          <a:custGeom>
            <a:avLst/>
            <a:gdLst/>
            <a:ahLst/>
            <a:cxnLst/>
            <a:rect l="l" t="t" r="r" b="b"/>
            <a:pathLst>
              <a:path w="239394" h="314325">
                <a:moveTo>
                  <a:pt x="239250" y="0"/>
                </a:moveTo>
                <a:lnTo>
                  <a:pt x="0" y="313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75298" y="2019221"/>
            <a:ext cx="1763395" cy="309245"/>
          </a:xfrm>
          <a:custGeom>
            <a:avLst/>
            <a:gdLst/>
            <a:ahLst/>
            <a:cxnLst/>
            <a:rect l="l" t="t" r="r" b="b"/>
            <a:pathLst>
              <a:path w="1763395" h="309244">
                <a:moveTo>
                  <a:pt x="0" y="0"/>
                </a:moveTo>
                <a:lnTo>
                  <a:pt x="1762987" y="3088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31639" y="2612627"/>
            <a:ext cx="725805" cy="372745"/>
          </a:xfrm>
          <a:custGeom>
            <a:avLst/>
            <a:gdLst/>
            <a:ahLst/>
            <a:cxnLst/>
            <a:rect l="l" t="t" r="r" b="b"/>
            <a:pathLst>
              <a:path w="725805" h="372744">
                <a:moveTo>
                  <a:pt x="725313" y="0"/>
                </a:moveTo>
                <a:lnTo>
                  <a:pt x="0" y="37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20986" y="2610505"/>
            <a:ext cx="460375" cy="375285"/>
          </a:xfrm>
          <a:custGeom>
            <a:avLst/>
            <a:gdLst/>
            <a:ahLst/>
            <a:cxnLst/>
            <a:rect l="l" t="t" r="r" b="b"/>
            <a:pathLst>
              <a:path w="460375" h="375285">
                <a:moveTo>
                  <a:pt x="460348" y="0"/>
                </a:moveTo>
                <a:lnTo>
                  <a:pt x="0" y="374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0570" y="2617457"/>
            <a:ext cx="114935" cy="334010"/>
          </a:xfrm>
          <a:custGeom>
            <a:avLst/>
            <a:gdLst/>
            <a:ahLst/>
            <a:cxnLst/>
            <a:rect l="l" t="t" r="r" b="b"/>
            <a:pathLst>
              <a:path w="114935" h="334010">
                <a:moveTo>
                  <a:pt x="114618" y="0"/>
                </a:moveTo>
                <a:lnTo>
                  <a:pt x="0" y="333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5188" y="2617457"/>
            <a:ext cx="548640" cy="334010"/>
          </a:xfrm>
          <a:custGeom>
            <a:avLst/>
            <a:gdLst/>
            <a:ahLst/>
            <a:cxnLst/>
            <a:rect l="l" t="t" r="r" b="b"/>
            <a:pathLst>
              <a:path w="548639" h="334010">
                <a:moveTo>
                  <a:pt x="0" y="0"/>
                </a:moveTo>
                <a:lnTo>
                  <a:pt x="548522" y="333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93424" y="2617457"/>
            <a:ext cx="2373630" cy="396240"/>
          </a:xfrm>
          <a:custGeom>
            <a:avLst/>
            <a:gdLst/>
            <a:ahLst/>
            <a:cxnLst/>
            <a:rect l="l" t="t" r="r" b="b"/>
            <a:pathLst>
              <a:path w="2373629" h="396239">
                <a:moveTo>
                  <a:pt x="0" y="0"/>
                </a:moveTo>
                <a:lnTo>
                  <a:pt x="2373191" y="3959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87279" y="2617457"/>
            <a:ext cx="2875915" cy="354330"/>
          </a:xfrm>
          <a:custGeom>
            <a:avLst/>
            <a:gdLst/>
            <a:ahLst/>
            <a:cxnLst/>
            <a:rect l="l" t="t" r="r" b="b"/>
            <a:pathLst>
              <a:path w="2875915" h="354330">
                <a:moveTo>
                  <a:pt x="0" y="0"/>
                </a:moveTo>
                <a:lnTo>
                  <a:pt x="2875787" y="353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20986" y="3253687"/>
            <a:ext cx="935355" cy="359410"/>
          </a:xfrm>
          <a:custGeom>
            <a:avLst/>
            <a:gdLst/>
            <a:ahLst/>
            <a:cxnLst/>
            <a:rect l="l" t="t" r="r" b="b"/>
            <a:pathLst>
              <a:path w="935355" h="359410">
                <a:moveTo>
                  <a:pt x="935156" y="0"/>
                </a:moveTo>
                <a:lnTo>
                  <a:pt x="0" y="3592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56143" y="3258516"/>
            <a:ext cx="196215" cy="374650"/>
          </a:xfrm>
          <a:custGeom>
            <a:avLst/>
            <a:gdLst/>
            <a:ahLst/>
            <a:cxnLst/>
            <a:rect l="l" t="t" r="r" b="b"/>
            <a:pathLst>
              <a:path w="196214" h="374650">
                <a:moveTo>
                  <a:pt x="0" y="0"/>
                </a:moveTo>
                <a:lnTo>
                  <a:pt x="195858" y="374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56143" y="3258516"/>
            <a:ext cx="1250950" cy="350520"/>
          </a:xfrm>
          <a:custGeom>
            <a:avLst/>
            <a:gdLst/>
            <a:ahLst/>
            <a:cxnLst/>
            <a:rect l="l" t="t" r="r" b="b"/>
            <a:pathLst>
              <a:path w="1250950" h="350520">
                <a:moveTo>
                  <a:pt x="0" y="0"/>
                </a:moveTo>
                <a:lnTo>
                  <a:pt x="1250772" y="349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56143" y="3258516"/>
            <a:ext cx="2279650" cy="350520"/>
          </a:xfrm>
          <a:custGeom>
            <a:avLst/>
            <a:gdLst/>
            <a:ahLst/>
            <a:cxnLst/>
            <a:rect l="l" t="t" r="r" b="b"/>
            <a:pathLst>
              <a:path w="2279650" h="350520">
                <a:moveTo>
                  <a:pt x="0" y="0"/>
                </a:moveTo>
                <a:lnTo>
                  <a:pt x="2279625" y="349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4715" y="3890636"/>
            <a:ext cx="610235" cy="400050"/>
          </a:xfrm>
          <a:custGeom>
            <a:avLst/>
            <a:gdLst/>
            <a:ahLst/>
            <a:cxnLst/>
            <a:rect l="l" t="t" r="r" b="b"/>
            <a:pathLst>
              <a:path w="610235" h="400050">
                <a:moveTo>
                  <a:pt x="609728" y="0"/>
                </a:moveTo>
                <a:lnTo>
                  <a:pt x="0" y="3994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4443" y="3901935"/>
            <a:ext cx="502920" cy="359410"/>
          </a:xfrm>
          <a:custGeom>
            <a:avLst/>
            <a:gdLst/>
            <a:ahLst/>
            <a:cxnLst/>
            <a:rect l="l" t="t" r="r" b="b"/>
            <a:pathLst>
              <a:path w="502919" h="359410">
                <a:moveTo>
                  <a:pt x="0" y="0"/>
                </a:moveTo>
                <a:lnTo>
                  <a:pt x="502836" y="3589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56517" y="3914796"/>
            <a:ext cx="607060" cy="363220"/>
          </a:xfrm>
          <a:custGeom>
            <a:avLst/>
            <a:gdLst/>
            <a:ahLst/>
            <a:cxnLst/>
            <a:rect l="l" t="t" r="r" b="b"/>
            <a:pathLst>
              <a:path w="607060" h="363220">
                <a:moveTo>
                  <a:pt x="606853" y="0"/>
                </a:moveTo>
                <a:lnTo>
                  <a:pt x="0" y="3629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63370" y="3910652"/>
            <a:ext cx="567690" cy="333375"/>
          </a:xfrm>
          <a:custGeom>
            <a:avLst/>
            <a:gdLst/>
            <a:ahLst/>
            <a:cxnLst/>
            <a:rect l="l" t="t" r="r" b="b"/>
            <a:pathLst>
              <a:path w="567689" h="333375">
                <a:moveTo>
                  <a:pt x="0" y="0"/>
                </a:moveTo>
                <a:lnTo>
                  <a:pt x="567560" y="3333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8977" y="4572281"/>
            <a:ext cx="335915" cy="341630"/>
          </a:xfrm>
          <a:custGeom>
            <a:avLst/>
            <a:gdLst/>
            <a:ahLst/>
            <a:cxnLst/>
            <a:rect l="l" t="t" r="r" b="b"/>
            <a:pathLst>
              <a:path w="335915" h="341629">
                <a:moveTo>
                  <a:pt x="335737" y="0"/>
                </a:moveTo>
                <a:lnTo>
                  <a:pt x="0" y="3410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74714" y="4585850"/>
            <a:ext cx="774700" cy="306070"/>
          </a:xfrm>
          <a:custGeom>
            <a:avLst/>
            <a:gdLst/>
            <a:ahLst/>
            <a:cxnLst/>
            <a:rect l="l" t="t" r="r" b="b"/>
            <a:pathLst>
              <a:path w="774700" h="306070">
                <a:moveTo>
                  <a:pt x="0" y="0"/>
                </a:moveTo>
                <a:lnTo>
                  <a:pt x="774546" y="306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07686" y="4558596"/>
            <a:ext cx="304800" cy="384175"/>
          </a:xfrm>
          <a:custGeom>
            <a:avLst/>
            <a:gdLst/>
            <a:ahLst/>
            <a:cxnLst/>
            <a:rect l="l" t="t" r="r" b="b"/>
            <a:pathLst>
              <a:path w="304800" h="384175">
                <a:moveTo>
                  <a:pt x="304174" y="0"/>
                </a:moveTo>
                <a:lnTo>
                  <a:pt x="0" y="3839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8978" y="5238278"/>
            <a:ext cx="32384" cy="354965"/>
          </a:xfrm>
          <a:custGeom>
            <a:avLst/>
            <a:gdLst/>
            <a:ahLst/>
            <a:cxnLst/>
            <a:rect l="l" t="t" r="r" b="b"/>
            <a:pathLst>
              <a:path w="32384" h="354964">
                <a:moveTo>
                  <a:pt x="16007" y="-4762"/>
                </a:moveTo>
                <a:lnTo>
                  <a:pt x="16007" y="359339"/>
                </a:lnTo>
              </a:path>
            </a:pathLst>
          </a:custGeom>
          <a:ln w="415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0992" y="5231494"/>
            <a:ext cx="608965" cy="334645"/>
          </a:xfrm>
          <a:custGeom>
            <a:avLst/>
            <a:gdLst/>
            <a:ahLst/>
            <a:cxnLst/>
            <a:rect l="l" t="t" r="r" b="b"/>
            <a:pathLst>
              <a:path w="608965" h="334645">
                <a:moveTo>
                  <a:pt x="0" y="0"/>
                </a:moveTo>
                <a:lnTo>
                  <a:pt x="608587" y="3342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11860" y="4572281"/>
            <a:ext cx="324485" cy="370840"/>
          </a:xfrm>
          <a:custGeom>
            <a:avLst/>
            <a:gdLst/>
            <a:ahLst/>
            <a:cxnLst/>
            <a:rect l="l" t="t" r="r" b="b"/>
            <a:pathLst>
              <a:path w="324485" h="370839">
                <a:moveTo>
                  <a:pt x="0" y="0"/>
                </a:moveTo>
                <a:lnTo>
                  <a:pt x="324432" y="370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9035" y="1689100"/>
            <a:ext cx="7797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208" sz="2400" b="1">
                <a:latin typeface="Times New Roman"/>
                <a:cs typeface="Times New Roman"/>
              </a:rPr>
              <a:t>L</a:t>
            </a:r>
            <a:r>
              <a:rPr dirty="0" baseline="5208" sz="2400" spc="127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3592" y="1916684"/>
            <a:ext cx="760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.offset=null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0067" y="4871211"/>
            <a:ext cx="807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 b="1">
                <a:latin typeface="Times New Roman"/>
                <a:cs typeface="Times New Roman"/>
              </a:rPr>
              <a:t>L</a:t>
            </a:r>
            <a:r>
              <a:rPr dirty="0" baseline="-17361" sz="2400" spc="-112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827" y="5101844"/>
            <a:ext cx="760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.offset=null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3635" y="4304284"/>
            <a:ext cx="828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6944" sz="2400" b="1">
                <a:latin typeface="Times New Roman"/>
                <a:cs typeface="Times New Roman"/>
              </a:rPr>
              <a:t>E</a:t>
            </a:r>
            <a:r>
              <a:rPr dirty="0" baseline="6944" sz="2400" spc="120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36177" y="2941828"/>
            <a:ext cx="11112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8680" sz="2400" b="1">
                <a:latin typeface="Times New Roman"/>
                <a:cs typeface="Times New Roman"/>
              </a:rPr>
              <a:t>Elist</a:t>
            </a:r>
            <a:r>
              <a:rPr dirty="0" baseline="-8680" sz="2400" spc="-232" b="1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.array=A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27701" y="4310379"/>
            <a:ext cx="1007110" cy="439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870"/>
              </a:lnSpc>
              <a:spcBef>
                <a:spcPts val="100"/>
              </a:spcBef>
            </a:pPr>
            <a:r>
              <a:rPr dirty="0" baseline="8680" sz="2400" b="1">
                <a:latin typeface="Times New Roman"/>
                <a:cs typeface="Times New Roman"/>
              </a:rPr>
              <a:t>L</a:t>
            </a:r>
            <a:r>
              <a:rPr dirty="0" baseline="8680" sz="2400" spc="89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.entry=z</a:t>
            </a:r>
            <a:endParaRPr sz="1200">
              <a:latin typeface="Times New Roman"/>
              <a:cs typeface="Times New Roman"/>
            </a:endParaRPr>
          </a:p>
          <a:p>
            <a:pPr marL="234315">
              <a:lnSpc>
                <a:spcPts val="139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.offset=null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46714" y="3636772"/>
            <a:ext cx="773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latin typeface="Times New Roman"/>
                <a:cs typeface="Times New Roman"/>
              </a:rPr>
              <a:t>E</a:t>
            </a:r>
            <a:r>
              <a:rPr dirty="0" baseline="1736" sz="2400" spc="157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70145" y="3148076"/>
            <a:ext cx="65087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15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.entry=t</a:t>
            </a:r>
            <a:r>
              <a:rPr dirty="0" baseline="-13888" sz="120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3888" sz="1200">
              <a:latin typeface="Times New Roman"/>
              <a:cs typeface="Times New Roman"/>
            </a:endParaRPr>
          </a:p>
          <a:p>
            <a:pPr marL="38100">
              <a:lnSpc>
                <a:spcPts val="1415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.ndim=2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15050" y="2240788"/>
            <a:ext cx="8312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569" sz="2400" b="1">
                <a:latin typeface="Times New Roman"/>
                <a:cs typeface="Times New Roman"/>
              </a:rPr>
              <a:t>L</a:t>
            </a:r>
            <a:r>
              <a:rPr dirty="0" baseline="-22569" sz="2400" spc="-127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.entry=t</a:t>
            </a:r>
            <a:r>
              <a:rPr dirty="0" baseline="-13888" sz="120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3888"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95069" y="2468371"/>
            <a:ext cx="659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.offset=t</a:t>
            </a:r>
            <a:r>
              <a:rPr dirty="0" baseline="-13888" sz="1200" spc="-7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13888"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59883" y="1701291"/>
            <a:ext cx="827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8680" sz="2400" b="1">
                <a:latin typeface="Times New Roman"/>
                <a:cs typeface="Times New Roman"/>
              </a:rPr>
              <a:t>E</a:t>
            </a:r>
            <a:r>
              <a:rPr dirty="0" baseline="8680" sz="2400" spc="-172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.entry=t</a:t>
            </a:r>
            <a:r>
              <a:rPr dirty="0" baseline="-13888" sz="1200" spc="-7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13888"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41205" y="3529076"/>
            <a:ext cx="6318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ts val="1345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.array=A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.entry=y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200" spc="-5" b="1">
                <a:solidFill>
                  <a:srgbClr val="FF0000"/>
                </a:solidFill>
                <a:latin typeface="Times New Roman"/>
                <a:cs typeface="Times New Roman"/>
              </a:rPr>
              <a:t>.ndim=1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84987" y="3266956"/>
            <a:ext cx="1671320" cy="365760"/>
          </a:xfrm>
          <a:custGeom>
            <a:avLst/>
            <a:gdLst/>
            <a:ahLst/>
            <a:cxnLst/>
            <a:rect l="l" t="t" r="r" b="b"/>
            <a:pathLst>
              <a:path w="1671320" h="365760">
                <a:moveTo>
                  <a:pt x="1671155" y="0"/>
                </a:moveTo>
                <a:lnTo>
                  <a:pt x="0" y="3655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00290" y="2323084"/>
            <a:ext cx="89661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600" b="1">
                <a:latin typeface="Times New Roman"/>
                <a:cs typeface="Times New Roman"/>
              </a:rPr>
              <a:t>x	</a:t>
            </a:r>
            <a:r>
              <a:rPr dirty="0" sz="1600" spc="20" b="1">
                <a:latin typeface="Times New Roman"/>
                <a:cs typeface="Times New Roman"/>
              </a:rPr>
              <a:t>{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dirty="0" sz="1600" spc="10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85354" y="2975355"/>
            <a:ext cx="10991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672465" algn="l"/>
              </a:tabLst>
            </a:pPr>
            <a:r>
              <a:rPr dirty="0" sz="1600" b="1">
                <a:latin typeface="Times New Roman"/>
                <a:cs typeface="Times New Roman"/>
              </a:rPr>
              <a:t>A	[	</a:t>
            </a:r>
            <a:r>
              <a:rPr dirty="0" sz="1600" spc="75" b="1">
                <a:latin typeface="Times New Roman"/>
                <a:cs typeface="Times New Roman"/>
              </a:rPr>
              <a:t>{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(3</a:t>
            </a:r>
            <a:r>
              <a:rPr dirty="0" sz="1600" spc="45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0290" y="3630676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{</a:t>
            </a:r>
            <a:r>
              <a:rPr dirty="0" sz="1600" spc="-175" b="1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(5)</a:t>
            </a:r>
            <a:r>
              <a:rPr dirty="0" sz="1600" spc="-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1862" y="5587491"/>
            <a:ext cx="89661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600" b="1">
                <a:latin typeface="Times New Roman"/>
                <a:cs typeface="Times New Roman"/>
              </a:rPr>
              <a:t>y	{</a:t>
            </a:r>
            <a:r>
              <a:rPr dirty="0" sz="1600" spc="-285" b="1">
                <a:latin typeface="Times New Roman"/>
                <a:cs typeface="Times New Roman"/>
              </a:rPr>
              <a:t> </a:t>
            </a:r>
            <a:r>
              <a:rPr dirty="0" sz="1600" spc="-15" b="1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r>
              <a:rPr dirty="0" sz="1600" spc="-15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11976" y="4941316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latin typeface="Times New Roman"/>
                <a:cs typeface="Times New Roman"/>
              </a:rPr>
              <a:t>{</a:t>
            </a:r>
            <a:r>
              <a:rPr dirty="0" baseline="1736" sz="2400" spc="-195" b="1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(8)</a:t>
            </a:r>
            <a:r>
              <a:rPr dirty="0" sz="1600" spc="-2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736" sz="2400" b="1">
                <a:latin typeface="Times New Roman"/>
                <a:cs typeface="Times New Roman"/>
              </a:rPr>
              <a:t>}</a:t>
            </a:r>
            <a:endParaRPr baseline="1736"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56781" y="4279900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{</a:t>
            </a:r>
            <a:r>
              <a:rPr dirty="0" sz="1600" spc="-150" b="1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(4)</a:t>
            </a:r>
            <a:r>
              <a:rPr dirty="0" sz="1600" spc="-2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72012" y="4947411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472" sz="2400" b="1">
                <a:latin typeface="Times New Roman"/>
                <a:cs typeface="Times New Roman"/>
              </a:rPr>
              <a:t>{</a:t>
            </a:r>
            <a:r>
              <a:rPr dirty="0" baseline="3472" sz="2400" spc="-120" b="1">
                <a:latin typeface="Times New Roman"/>
                <a:cs typeface="Times New Roman"/>
              </a:rPr>
              <a:t> </a:t>
            </a:r>
            <a:r>
              <a:rPr dirty="0" sz="1600" spc="30" b="1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r>
              <a:rPr dirty="0" baseline="3472" sz="2400" spc="44" b="1">
                <a:latin typeface="Times New Roman"/>
                <a:cs typeface="Times New Roman"/>
              </a:rPr>
              <a:t>}</a:t>
            </a:r>
            <a:endParaRPr baseline="3472"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89609" y="4292092"/>
            <a:ext cx="4394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472" sz="2400" spc="7" b="1">
                <a:latin typeface="Times New Roman"/>
                <a:cs typeface="Times New Roman"/>
              </a:rPr>
              <a:t>{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(8</a:t>
            </a:r>
            <a:r>
              <a:rPr dirty="0" sz="1600" spc="114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baseline="3472" sz="2400" b="1">
                <a:latin typeface="Times New Roman"/>
                <a:cs typeface="Times New Roman"/>
              </a:rPr>
              <a:t>}</a:t>
            </a:r>
            <a:endParaRPr baseline="3472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67459" y="3606292"/>
            <a:ext cx="5410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5208" sz="2400" b="1">
                <a:latin typeface="Times New Roman"/>
                <a:cs typeface="Times New Roman"/>
              </a:rPr>
              <a:t>{</a:t>
            </a:r>
            <a:r>
              <a:rPr dirty="0" baseline="-5208" sz="2400" spc="-525" b="1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(5) </a:t>
            </a:r>
            <a:r>
              <a:rPr dirty="0" baseline="-5208" sz="2400" b="1">
                <a:latin typeface="Times New Roman"/>
                <a:cs typeface="Times New Roman"/>
              </a:rPr>
              <a:t>}</a:t>
            </a:r>
            <a:endParaRPr baseline="-5208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33252" y="2975355"/>
            <a:ext cx="7613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 sz="1600" b="1">
                <a:latin typeface="Times New Roman"/>
                <a:cs typeface="Times New Roman"/>
              </a:rPr>
              <a:t>]	{</a:t>
            </a:r>
            <a:r>
              <a:rPr dirty="0" sz="1600" spc="-300" b="1">
                <a:latin typeface="Times New Roman"/>
                <a:cs typeface="Times New Roman"/>
              </a:rPr>
              <a:t> </a:t>
            </a:r>
            <a:r>
              <a:rPr dirty="0" baseline="1736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r>
              <a:rPr dirty="0" sz="1600" spc="-1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43758" y="2326132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{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15" b="1">
                <a:solidFill>
                  <a:srgbClr val="FF0000"/>
                </a:solidFill>
                <a:latin typeface="Times New Roman"/>
                <a:cs typeface="Times New Roman"/>
              </a:rPr>
              <a:t>(8)</a:t>
            </a:r>
            <a:r>
              <a:rPr dirty="0" sz="1600" spc="15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47429" y="1670811"/>
            <a:ext cx="4902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{</a:t>
            </a:r>
            <a:r>
              <a:rPr dirty="0" sz="1600" spc="-185" b="1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r>
              <a:rPr dirty="0" sz="1600" spc="-1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4435" y="708659"/>
            <a:ext cx="288988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1424" sz="2925" spc="75" b="1">
                <a:latin typeface="黑体"/>
                <a:cs typeface="黑体"/>
              </a:rPr>
              <a:t>是一个</a:t>
            </a:r>
            <a:r>
              <a:rPr dirty="0" sz="2000" b="1">
                <a:latin typeface="Times New Roman"/>
                <a:cs typeface="Times New Roman"/>
              </a:rPr>
              <a:t>10*20</a:t>
            </a:r>
            <a:r>
              <a:rPr dirty="0" baseline="1424" sz="2925" spc="75" b="1">
                <a:latin typeface="黑体"/>
                <a:cs typeface="黑体"/>
              </a:rPr>
              <a:t>的整型数组</a:t>
            </a:r>
            <a:endParaRPr baseline="1424" sz="2925">
              <a:latin typeface="黑体"/>
              <a:cs typeface="黑体"/>
            </a:endParaRPr>
          </a:p>
          <a:p>
            <a:pPr marL="1818639">
              <a:lnSpc>
                <a:spcPct val="100000"/>
              </a:lnSpc>
              <a:spcBef>
                <a:spcPts val="40"/>
              </a:spcBef>
            </a:pPr>
            <a:r>
              <a:rPr dirty="0" sz="1600" b="1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80534" y="5653532"/>
            <a:ext cx="217043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3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1200" spc="35">
                <a:latin typeface="Garamond"/>
                <a:cs typeface="Garamond"/>
              </a:rPr>
              <a:t>invariant(A)	</a:t>
            </a:r>
            <a:r>
              <a:rPr dirty="0" sz="1200">
                <a:latin typeface="Garamond"/>
                <a:cs typeface="Garamond"/>
              </a:rPr>
              <a:t>=</a:t>
            </a:r>
            <a:r>
              <a:rPr dirty="0" sz="1200" spc="-5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(low</a:t>
            </a:r>
            <a:r>
              <a:rPr dirty="0" baseline="-13888" sz="1200" spc="7">
                <a:latin typeface="Garamond"/>
                <a:cs typeface="Garamond"/>
              </a:rPr>
              <a:t>1</a:t>
            </a:r>
            <a:r>
              <a:rPr dirty="0" sz="1200" spc="5">
                <a:latin typeface="Garamond"/>
                <a:cs typeface="Garamond"/>
              </a:rPr>
              <a:t>*n+low</a:t>
            </a:r>
            <a:r>
              <a:rPr dirty="0" baseline="-13888" sz="1200" spc="7">
                <a:latin typeface="Garamond"/>
                <a:cs typeface="Garamond"/>
              </a:rPr>
              <a:t>2</a:t>
            </a:r>
            <a:r>
              <a:rPr dirty="0" sz="1200" spc="5">
                <a:latin typeface="Garamond"/>
                <a:cs typeface="Garamond"/>
              </a:rPr>
              <a:t>)*w</a:t>
            </a:r>
            <a:endParaRPr sz="1200">
              <a:latin typeface="Garamond"/>
              <a:cs typeface="Garamond"/>
            </a:endParaRPr>
          </a:p>
          <a:p>
            <a:pPr marL="952500">
              <a:lnSpc>
                <a:spcPts val="1430"/>
              </a:lnSpc>
            </a:pPr>
            <a:r>
              <a:rPr dirty="0" sz="1200">
                <a:latin typeface="Garamond"/>
                <a:cs typeface="Garamond"/>
              </a:rPr>
              <a:t>=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(1*20+1)*4</a:t>
            </a:r>
            <a:endParaRPr sz="1200">
              <a:latin typeface="Garamond"/>
              <a:cs typeface="Garamond"/>
            </a:endParaRPr>
          </a:p>
          <a:p>
            <a:pPr marL="9525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Garamond"/>
                <a:cs typeface="Garamond"/>
              </a:rPr>
              <a:t>=</a:t>
            </a:r>
            <a:r>
              <a:rPr dirty="0" sz="1200" spc="-1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84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7022" y="6598976"/>
            <a:ext cx="1778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43434"/>
            <a:ext cx="6449060" cy="109156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4125"/>
              </a:lnSpc>
              <a:spcBef>
                <a:spcPts val="130"/>
              </a:spcBef>
            </a:pPr>
            <a:r>
              <a:rPr dirty="0" sz="3500" spc="95"/>
              <a:t>涉及数组元素的赋值语句的翻译</a:t>
            </a:r>
            <a:endParaRPr sz="3500"/>
          </a:p>
          <a:p>
            <a:pPr marL="473075">
              <a:lnSpc>
                <a:spcPts val="4245"/>
              </a:lnSpc>
            </a:pPr>
            <a:r>
              <a:rPr dirty="0" sz="3600" spc="15">
                <a:latin typeface="Times New Roman"/>
                <a:cs typeface="Times New Roman"/>
              </a:rPr>
              <a:t>——</a:t>
            </a:r>
            <a:r>
              <a:rPr dirty="0" sz="3500" spc="15"/>
              <a:t>S</a:t>
            </a:r>
            <a:r>
              <a:rPr dirty="0" sz="3500" spc="95"/>
              <a:t>属性定义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5190" y="1300988"/>
            <a:ext cx="4065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75" b="1">
                <a:latin typeface="黑体"/>
                <a:cs typeface="黑体"/>
              </a:rPr>
              <a:t>语</a:t>
            </a:r>
            <a:r>
              <a:rPr dirty="0" baseline="1182" sz="3525" spc="60" b="1">
                <a:latin typeface="黑体"/>
                <a:cs typeface="黑体"/>
              </a:rPr>
              <a:t>句</a:t>
            </a:r>
            <a:r>
              <a:rPr dirty="0" baseline="1182" sz="3525" spc="-555" b="1">
                <a:latin typeface="黑体"/>
                <a:cs typeface="黑体"/>
              </a:rPr>
              <a:t> </a:t>
            </a:r>
            <a:r>
              <a:rPr dirty="0" sz="2400" b="1">
                <a:latin typeface="Verdana"/>
                <a:cs typeface="Verdana"/>
              </a:rPr>
              <a:t>X:=A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[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y,</a:t>
            </a:r>
            <a:r>
              <a:rPr dirty="0" sz="2400" spc="-1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z</a:t>
            </a:r>
            <a:r>
              <a:rPr dirty="0" sz="2400" spc="-10" b="1">
                <a:latin typeface="Verdana"/>
                <a:cs typeface="Verdana"/>
              </a:rPr>
              <a:t> ]</a:t>
            </a:r>
            <a:r>
              <a:rPr dirty="0" baseline="1182" sz="3525" spc="75" b="1">
                <a:latin typeface="黑体"/>
                <a:cs typeface="黑体"/>
              </a:rPr>
              <a:t>的分析树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569" y="4832092"/>
            <a:ext cx="2872105" cy="18288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2857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225"/>
              </a:spcBef>
            </a:pPr>
            <a:r>
              <a:rPr dirty="0" sz="2350" spc="50" b="1">
                <a:solidFill>
                  <a:srgbClr val="0000FF"/>
                </a:solidFill>
                <a:latin typeface="黑体"/>
                <a:cs typeface="黑体"/>
              </a:rPr>
              <a:t>改写文法：</a:t>
            </a:r>
            <a:endParaRPr sz="2350">
              <a:latin typeface="黑体"/>
              <a:cs typeface="黑体"/>
            </a:endParaRPr>
          </a:p>
          <a:p>
            <a:pPr marL="630555" indent="-432434">
              <a:lnSpc>
                <a:spcPct val="100000"/>
              </a:lnSpc>
              <a:spcBef>
                <a:spcPts val="640"/>
              </a:spcBef>
              <a:buAutoNum type="arabicParenBoth" startAt="3"/>
              <a:tabLst>
                <a:tab pos="631190" algn="l"/>
              </a:tabLst>
            </a:pPr>
            <a:r>
              <a:rPr dirty="0" sz="2400" spc="2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1182" sz="3525" spc="30" b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182" sz="3525" spc="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630555" indent="-432434">
              <a:lnSpc>
                <a:spcPct val="100000"/>
              </a:lnSpc>
              <a:spcBef>
                <a:spcPts val="530"/>
              </a:spcBef>
              <a:buAutoNum type="arabicParenBoth" startAt="3"/>
              <a:tabLst>
                <a:tab pos="63119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id[E</a:t>
            </a:r>
            <a:endParaRPr sz="2400">
              <a:latin typeface="Times New Roman"/>
              <a:cs typeface="Times New Roman"/>
            </a:endParaRPr>
          </a:p>
          <a:p>
            <a:pPr marL="630555" indent="-432434">
              <a:lnSpc>
                <a:spcPct val="100000"/>
              </a:lnSpc>
              <a:spcBef>
                <a:spcPts val="625"/>
              </a:spcBef>
              <a:buAutoNum type="arabicParenBoth" startAt="3"/>
              <a:tabLst>
                <a:tab pos="63119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Elist</a:t>
            </a:r>
            <a:r>
              <a:rPr dirty="0" baseline="-17361" sz="2400" b="1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0159" y="1381126"/>
            <a:ext cx="2876704" cy="345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0575" y="1814060"/>
            <a:ext cx="2581275" cy="4600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57264" y="5963580"/>
            <a:ext cx="2070735" cy="841375"/>
          </a:xfrm>
          <a:custGeom>
            <a:avLst/>
            <a:gdLst/>
            <a:ahLst/>
            <a:cxnLst/>
            <a:rect l="l" t="t" r="r" b="b"/>
            <a:pathLst>
              <a:path w="2070734" h="841375">
                <a:moveTo>
                  <a:pt x="0" y="0"/>
                </a:moveTo>
                <a:lnTo>
                  <a:pt x="2070229" y="0"/>
                </a:lnTo>
                <a:lnTo>
                  <a:pt x="2070229" y="840795"/>
                </a:lnTo>
                <a:lnTo>
                  <a:pt x="0" y="84079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57264" y="5963580"/>
            <a:ext cx="2070735" cy="841375"/>
          </a:xfrm>
          <a:custGeom>
            <a:avLst/>
            <a:gdLst/>
            <a:ahLst/>
            <a:cxnLst/>
            <a:rect l="l" t="t" r="r" b="b"/>
            <a:pathLst>
              <a:path w="2070734" h="841375">
                <a:moveTo>
                  <a:pt x="0" y="0"/>
                </a:moveTo>
                <a:lnTo>
                  <a:pt x="2070230" y="0"/>
                </a:lnTo>
                <a:lnTo>
                  <a:pt x="2070230" y="840795"/>
                </a:lnTo>
                <a:lnTo>
                  <a:pt x="0" y="8407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36004" y="5984958"/>
            <a:ext cx="186372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练习：</a:t>
            </a:r>
            <a:endParaRPr sz="2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350" spc="50" b="1">
                <a:latin typeface="黑体"/>
                <a:cs typeface="黑体"/>
              </a:rPr>
              <a:t>设计翻译方案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4501" y="3141979"/>
            <a:ext cx="97155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L.entry  L.offset  E.entry 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list</a:t>
            </a:r>
            <a:r>
              <a:rPr dirty="0" sz="1800">
                <a:latin typeface="Times New Roman"/>
                <a:cs typeface="Times New Roman"/>
              </a:rPr>
              <a:t>.array  E</a:t>
            </a:r>
            <a:r>
              <a:rPr dirty="0" sz="1800" spc="-5">
                <a:latin typeface="Times New Roman"/>
                <a:cs typeface="Times New Roman"/>
              </a:rPr>
              <a:t>list</a:t>
            </a:r>
            <a:r>
              <a:rPr dirty="0" sz="1800">
                <a:latin typeface="Times New Roman"/>
                <a:cs typeface="Times New Roman"/>
              </a:rPr>
              <a:t>.nd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m  E</a:t>
            </a:r>
            <a:r>
              <a:rPr dirty="0" sz="1800" spc="-5">
                <a:latin typeface="Times New Roman"/>
                <a:cs typeface="Times New Roman"/>
              </a:rPr>
              <a:t>list</a:t>
            </a:r>
            <a:r>
              <a:rPr dirty="0" sz="1800">
                <a:latin typeface="Times New Roman"/>
                <a:cs typeface="Times New Roman"/>
              </a:rPr>
              <a:t>.en</a:t>
            </a:r>
            <a:r>
              <a:rPr dirty="0" sz="1800" spc="-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5550" y="2209800"/>
            <a:ext cx="2743200" cy="533400"/>
          </a:xfrm>
          <a:custGeom>
            <a:avLst/>
            <a:gdLst/>
            <a:ahLst/>
            <a:cxnLst/>
            <a:rect l="l" t="t" r="r" b="b"/>
            <a:pathLst>
              <a:path w="2743200" h="533400">
                <a:moveTo>
                  <a:pt x="0" y="0"/>
                </a:moveTo>
                <a:lnTo>
                  <a:pt x="2743200" y="0"/>
                </a:lnTo>
                <a:lnTo>
                  <a:pt x="2743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8950" y="22860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0"/>
                </a:moveTo>
                <a:lnTo>
                  <a:pt x="1219200" y="0"/>
                </a:lnTo>
                <a:lnTo>
                  <a:pt x="1219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92725" y="2286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14300" y="0"/>
                </a:moveTo>
                <a:lnTo>
                  <a:pt x="46795" y="29404"/>
                </a:lnTo>
                <a:lnTo>
                  <a:pt x="22053" y="62394"/>
                </a:lnTo>
                <a:lnTo>
                  <a:pt x="5827" y="104229"/>
                </a:lnTo>
                <a:lnTo>
                  <a:pt x="0" y="152400"/>
                </a:lnTo>
                <a:lnTo>
                  <a:pt x="5827" y="200570"/>
                </a:lnTo>
                <a:lnTo>
                  <a:pt x="22053" y="242405"/>
                </a:lnTo>
                <a:lnTo>
                  <a:pt x="46795" y="275395"/>
                </a:lnTo>
                <a:lnTo>
                  <a:pt x="78172" y="297030"/>
                </a:lnTo>
                <a:lnTo>
                  <a:pt x="114300" y="304800"/>
                </a:lnTo>
                <a:lnTo>
                  <a:pt x="150427" y="297030"/>
                </a:lnTo>
                <a:lnTo>
                  <a:pt x="181804" y="275395"/>
                </a:lnTo>
                <a:lnTo>
                  <a:pt x="206546" y="242405"/>
                </a:lnTo>
                <a:lnTo>
                  <a:pt x="222772" y="200570"/>
                </a:lnTo>
                <a:lnTo>
                  <a:pt x="228600" y="152400"/>
                </a:lnTo>
                <a:lnTo>
                  <a:pt x="222772" y="104229"/>
                </a:lnTo>
                <a:lnTo>
                  <a:pt x="206546" y="62394"/>
                </a:lnTo>
                <a:lnTo>
                  <a:pt x="181804" y="29404"/>
                </a:lnTo>
                <a:lnTo>
                  <a:pt x="150427" y="7769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129709"/>
            <a:ext cx="5123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3.</a:t>
            </a:r>
            <a:r>
              <a:rPr dirty="0" spc="90"/>
              <a:t>记录结构中域的访问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704" y="967526"/>
            <a:ext cx="2640330" cy="22948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声明：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400" b="1">
                <a:latin typeface="Times New Roman"/>
                <a:cs typeface="Times New Roman"/>
              </a:rPr>
              <a:t>p: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ts val="3500"/>
              </a:lnSpc>
              <a:spcBef>
                <a:spcPts val="125"/>
              </a:spcBef>
            </a:pPr>
            <a:r>
              <a:rPr dirty="0" sz="2400" spc="-5" b="1">
                <a:latin typeface="Times New Roman"/>
                <a:cs typeface="Times New Roman"/>
              </a:rPr>
              <a:t>info: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integer;  </a:t>
            </a:r>
            <a:r>
              <a:rPr dirty="0" sz="2400" b="1">
                <a:latin typeface="Times New Roman"/>
                <a:cs typeface="Times New Roman"/>
              </a:rPr>
              <a:t>x: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real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latin typeface="Times New Roman"/>
                <a:cs typeface="Times New Roman"/>
              </a:rPr>
              <a:t>end;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59" y="3665006"/>
            <a:ext cx="2692400" cy="9867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引用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400" spc="-5" b="1">
                <a:latin typeface="Times New Roman"/>
                <a:cs typeface="Times New Roman"/>
              </a:rPr>
              <a:t>p.info:=p.info+1;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2626" y="1463675"/>
            <a:ext cx="2825115" cy="1927225"/>
          </a:xfrm>
          <a:custGeom>
            <a:avLst/>
            <a:gdLst/>
            <a:ahLst/>
            <a:cxnLst/>
            <a:rect l="l" t="t" r="r" b="b"/>
            <a:pathLst>
              <a:path w="2825115" h="1927225">
                <a:moveTo>
                  <a:pt x="0" y="0"/>
                </a:moveTo>
                <a:lnTo>
                  <a:pt x="2824764" y="0"/>
                </a:lnTo>
                <a:lnTo>
                  <a:pt x="2824764" y="1927225"/>
                </a:lnTo>
                <a:lnTo>
                  <a:pt x="0" y="1927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73666" y="1855723"/>
            <a:ext cx="241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1366" y="2224532"/>
            <a:ext cx="1737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</a:tabLst>
            </a:pPr>
            <a:r>
              <a:rPr dirty="0" sz="2400" b="1">
                <a:latin typeface="Times New Roman"/>
                <a:cs typeface="Times New Roman"/>
              </a:rPr>
              <a:t>p	</a:t>
            </a:r>
            <a:r>
              <a:rPr dirty="0" sz="2400" spc="-10" b="1">
                <a:latin typeface="Times New Roman"/>
                <a:cs typeface="Times New Roman"/>
              </a:rPr>
              <a:t>record(t)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3042" y="222453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3666" y="2593340"/>
            <a:ext cx="241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2626" y="2209800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 h="0">
                <a:moveTo>
                  <a:pt x="0" y="0"/>
                </a:moveTo>
                <a:lnTo>
                  <a:pt x="2808049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2626" y="2743200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 h="0">
                <a:moveTo>
                  <a:pt x="0" y="0"/>
                </a:moveTo>
                <a:lnTo>
                  <a:pt x="2808049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15690" y="1011428"/>
            <a:ext cx="160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dirty="0" sz="2400" b="1">
                <a:latin typeface="Times New Roman"/>
                <a:cs typeface="Times New Roman"/>
              </a:rPr>
              <a:t>name	type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6318" y="1011428"/>
            <a:ext cx="1019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add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28534" y="1941390"/>
            <a:ext cx="1537970" cy="410845"/>
          </a:xfrm>
          <a:custGeom>
            <a:avLst/>
            <a:gdLst/>
            <a:ahLst/>
            <a:cxnLst/>
            <a:rect l="l" t="t" r="r" b="b"/>
            <a:pathLst>
              <a:path w="1537970" h="410844">
                <a:moveTo>
                  <a:pt x="1308242" y="25523"/>
                </a:moveTo>
                <a:lnTo>
                  <a:pt x="1191433" y="27292"/>
                </a:lnTo>
                <a:lnTo>
                  <a:pt x="1077102" y="32486"/>
                </a:lnTo>
                <a:lnTo>
                  <a:pt x="965720" y="40976"/>
                </a:lnTo>
                <a:lnTo>
                  <a:pt x="857761" y="52628"/>
                </a:lnTo>
                <a:lnTo>
                  <a:pt x="753818" y="67292"/>
                </a:lnTo>
                <a:lnTo>
                  <a:pt x="703395" y="75727"/>
                </a:lnTo>
                <a:lnTo>
                  <a:pt x="654122" y="84872"/>
                </a:lnTo>
                <a:lnTo>
                  <a:pt x="606057" y="94711"/>
                </a:lnTo>
                <a:lnTo>
                  <a:pt x="559259" y="105228"/>
                </a:lnTo>
                <a:lnTo>
                  <a:pt x="513786" y="116406"/>
                </a:lnTo>
                <a:lnTo>
                  <a:pt x="469695" y="128231"/>
                </a:lnTo>
                <a:lnTo>
                  <a:pt x="427046" y="140689"/>
                </a:lnTo>
                <a:lnTo>
                  <a:pt x="385894" y="153763"/>
                </a:lnTo>
                <a:lnTo>
                  <a:pt x="346298" y="167441"/>
                </a:lnTo>
                <a:lnTo>
                  <a:pt x="308315" y="181709"/>
                </a:lnTo>
                <a:lnTo>
                  <a:pt x="272002" y="196554"/>
                </a:lnTo>
                <a:lnTo>
                  <a:pt x="204609" y="227929"/>
                </a:lnTo>
                <a:lnTo>
                  <a:pt x="144572" y="261490"/>
                </a:lnTo>
                <a:lnTo>
                  <a:pt x="92346" y="297190"/>
                </a:lnTo>
                <a:lnTo>
                  <a:pt x="48413" y="335024"/>
                </a:lnTo>
                <a:lnTo>
                  <a:pt x="13314" y="375027"/>
                </a:lnTo>
                <a:lnTo>
                  <a:pt x="0" y="394675"/>
                </a:lnTo>
                <a:lnTo>
                  <a:pt x="23655" y="410705"/>
                </a:lnTo>
                <a:lnTo>
                  <a:pt x="36969" y="391057"/>
                </a:lnTo>
                <a:lnTo>
                  <a:pt x="51897" y="372771"/>
                </a:lnTo>
                <a:lnTo>
                  <a:pt x="88610" y="336913"/>
                </a:lnTo>
                <a:lnTo>
                  <a:pt x="134157" y="302258"/>
                </a:lnTo>
                <a:lnTo>
                  <a:pt x="188089" y="269095"/>
                </a:lnTo>
                <a:lnTo>
                  <a:pt x="249911" y="237661"/>
                </a:lnTo>
                <a:lnTo>
                  <a:pt x="319124" y="208160"/>
                </a:lnTo>
                <a:lnTo>
                  <a:pt x="356342" y="194193"/>
                </a:lnTo>
                <a:lnTo>
                  <a:pt x="395221" y="180773"/>
                </a:lnTo>
                <a:lnTo>
                  <a:pt x="435696" y="167923"/>
                </a:lnTo>
                <a:lnTo>
                  <a:pt x="477705" y="155661"/>
                </a:lnTo>
                <a:lnTo>
                  <a:pt x="521186" y="144006"/>
                </a:lnTo>
                <a:lnTo>
                  <a:pt x="566079" y="132977"/>
                </a:lnTo>
                <a:lnTo>
                  <a:pt x="612321" y="122591"/>
                </a:lnTo>
                <a:lnTo>
                  <a:pt x="659851" y="112868"/>
                </a:lnTo>
                <a:lnTo>
                  <a:pt x="708607" y="103823"/>
                </a:lnTo>
                <a:lnTo>
                  <a:pt x="758531" y="95476"/>
                </a:lnTo>
                <a:lnTo>
                  <a:pt x="861750" y="80924"/>
                </a:lnTo>
                <a:lnTo>
                  <a:pt x="968785" y="69386"/>
                </a:lnTo>
                <a:lnTo>
                  <a:pt x="1079272" y="60979"/>
                </a:lnTo>
                <a:lnTo>
                  <a:pt x="1192729" y="55836"/>
                </a:lnTo>
                <a:lnTo>
                  <a:pt x="1308674" y="54095"/>
                </a:lnTo>
                <a:lnTo>
                  <a:pt x="1451329" y="54095"/>
                </a:lnTo>
                <a:lnTo>
                  <a:pt x="1452484" y="28548"/>
                </a:lnTo>
                <a:lnTo>
                  <a:pt x="1423619" y="27249"/>
                </a:lnTo>
                <a:lnTo>
                  <a:pt x="1308242" y="25523"/>
                </a:lnTo>
                <a:close/>
              </a:path>
              <a:path w="1537970" h="410844">
                <a:moveTo>
                  <a:pt x="1453774" y="0"/>
                </a:moveTo>
                <a:lnTo>
                  <a:pt x="1452484" y="28548"/>
                </a:lnTo>
                <a:lnTo>
                  <a:pt x="1466757" y="29190"/>
                </a:lnTo>
                <a:lnTo>
                  <a:pt x="1465468" y="57736"/>
                </a:lnTo>
                <a:lnTo>
                  <a:pt x="1451165" y="57736"/>
                </a:lnTo>
                <a:lnTo>
                  <a:pt x="1449904" y="85637"/>
                </a:lnTo>
                <a:lnTo>
                  <a:pt x="1512637" y="57736"/>
                </a:lnTo>
                <a:lnTo>
                  <a:pt x="1465468" y="57736"/>
                </a:lnTo>
                <a:lnTo>
                  <a:pt x="1451194" y="57089"/>
                </a:lnTo>
                <a:lnTo>
                  <a:pt x="1514091" y="57089"/>
                </a:lnTo>
                <a:lnTo>
                  <a:pt x="1537477" y="46689"/>
                </a:lnTo>
                <a:lnTo>
                  <a:pt x="1453774" y="0"/>
                </a:lnTo>
                <a:close/>
              </a:path>
              <a:path w="1537970" h="410844">
                <a:moveTo>
                  <a:pt x="1452484" y="28548"/>
                </a:moveTo>
                <a:lnTo>
                  <a:pt x="1451194" y="57089"/>
                </a:lnTo>
                <a:lnTo>
                  <a:pt x="1465468" y="57736"/>
                </a:lnTo>
                <a:lnTo>
                  <a:pt x="1466757" y="29190"/>
                </a:lnTo>
                <a:lnTo>
                  <a:pt x="1452484" y="28548"/>
                </a:lnTo>
                <a:close/>
              </a:path>
              <a:path w="1537970" h="410844">
                <a:moveTo>
                  <a:pt x="1451329" y="54095"/>
                </a:moveTo>
                <a:lnTo>
                  <a:pt x="1308674" y="54095"/>
                </a:lnTo>
                <a:lnTo>
                  <a:pt x="1423189" y="55820"/>
                </a:lnTo>
                <a:lnTo>
                  <a:pt x="1451194" y="57089"/>
                </a:lnTo>
                <a:lnTo>
                  <a:pt x="1451329" y="540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961189" y="1916906"/>
          <a:ext cx="1923414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5"/>
                <a:gridCol w="742314"/>
              </a:tblGrid>
              <a:tr h="44608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spc="-5" b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nil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92710">
                        <a:lnSpc>
                          <a:spcPts val="2595"/>
                        </a:lnSpc>
                        <a:tabLst>
                          <a:tab pos="905510" algn="l"/>
                          <a:tab pos="1642110" algn="l"/>
                        </a:tabLst>
                      </a:pP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dirty="0" sz="24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9887">
                <a:tc gridSpan="2">
                  <a:txBody>
                    <a:bodyPr/>
                    <a:lstStyle/>
                    <a:p>
                      <a:pPr marL="89535">
                        <a:lnSpc>
                          <a:spcPts val="2430"/>
                        </a:lnSpc>
                        <a:tabLst>
                          <a:tab pos="851535" algn="l"/>
                          <a:tab pos="1657350" algn="l"/>
                        </a:tabLst>
                      </a:pPr>
                      <a:r>
                        <a:rPr dirty="0" sz="2400" b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400" spc="-15" b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real	</a:t>
                      </a:r>
                      <a:r>
                        <a:rPr dirty="0" sz="2400" b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660630" y="3657615"/>
            <a:ext cx="3990975" cy="22809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编译器的动作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 spc="-5" b="1">
                <a:latin typeface="Verdana"/>
                <a:cs typeface="Verdana"/>
              </a:rPr>
              <a:t>lookup(p)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Verdana"/>
                <a:cs typeface="Verdana"/>
              </a:rPr>
              <a:t>Gettype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ts val="3479"/>
              </a:lnSpc>
              <a:spcBef>
                <a:spcPts val="145"/>
              </a:spcBef>
            </a:pPr>
            <a:r>
              <a:rPr dirty="0" baseline="1182" sz="3525" spc="75" b="1">
                <a:latin typeface="黑体"/>
                <a:cs typeface="黑体"/>
              </a:rPr>
              <a:t>根据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baseline="1182" sz="3525" spc="67" b="1">
                <a:latin typeface="黑体"/>
                <a:cs typeface="黑体"/>
              </a:rPr>
              <a:t>，找到记录的符号表 </a:t>
            </a:r>
            <a:r>
              <a:rPr dirty="0" baseline="1182" sz="3525" spc="75" b="1">
                <a:latin typeface="黑体"/>
                <a:cs typeface="黑体"/>
              </a:rPr>
              <a:t>根据</a:t>
            </a:r>
            <a:r>
              <a:rPr dirty="0" sz="2400" spc="-5" b="1">
                <a:latin typeface="Verdana"/>
                <a:cs typeface="Verdana"/>
              </a:rPr>
              <a:t>info</a:t>
            </a:r>
            <a:r>
              <a:rPr dirty="0" baseline="1182" sz="3525" spc="75" b="1">
                <a:latin typeface="黑体"/>
                <a:cs typeface="黑体"/>
              </a:rPr>
              <a:t>在表中找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30122" y="1941390"/>
            <a:ext cx="1537970" cy="410845"/>
          </a:xfrm>
          <a:custGeom>
            <a:avLst/>
            <a:gdLst/>
            <a:ahLst/>
            <a:cxnLst/>
            <a:rect l="l" t="t" r="r" b="b"/>
            <a:pathLst>
              <a:path w="1537970" h="410844">
                <a:moveTo>
                  <a:pt x="1308242" y="25523"/>
                </a:moveTo>
                <a:lnTo>
                  <a:pt x="1191433" y="27292"/>
                </a:lnTo>
                <a:lnTo>
                  <a:pt x="1077102" y="32486"/>
                </a:lnTo>
                <a:lnTo>
                  <a:pt x="965720" y="40976"/>
                </a:lnTo>
                <a:lnTo>
                  <a:pt x="857760" y="52628"/>
                </a:lnTo>
                <a:lnTo>
                  <a:pt x="753817" y="67292"/>
                </a:lnTo>
                <a:lnTo>
                  <a:pt x="703394" y="75727"/>
                </a:lnTo>
                <a:lnTo>
                  <a:pt x="654122" y="84872"/>
                </a:lnTo>
                <a:lnTo>
                  <a:pt x="606057" y="94711"/>
                </a:lnTo>
                <a:lnTo>
                  <a:pt x="559259" y="105228"/>
                </a:lnTo>
                <a:lnTo>
                  <a:pt x="513786" y="116406"/>
                </a:lnTo>
                <a:lnTo>
                  <a:pt x="469695" y="128231"/>
                </a:lnTo>
                <a:lnTo>
                  <a:pt x="427046" y="140689"/>
                </a:lnTo>
                <a:lnTo>
                  <a:pt x="385894" y="153763"/>
                </a:lnTo>
                <a:lnTo>
                  <a:pt x="346298" y="167441"/>
                </a:lnTo>
                <a:lnTo>
                  <a:pt x="308315" y="181709"/>
                </a:lnTo>
                <a:lnTo>
                  <a:pt x="272002" y="196554"/>
                </a:lnTo>
                <a:lnTo>
                  <a:pt x="204608" y="227929"/>
                </a:lnTo>
                <a:lnTo>
                  <a:pt x="144571" y="261490"/>
                </a:lnTo>
                <a:lnTo>
                  <a:pt x="92346" y="297190"/>
                </a:lnTo>
                <a:lnTo>
                  <a:pt x="48413" y="335024"/>
                </a:lnTo>
                <a:lnTo>
                  <a:pt x="13314" y="375027"/>
                </a:lnTo>
                <a:lnTo>
                  <a:pt x="0" y="394675"/>
                </a:lnTo>
                <a:lnTo>
                  <a:pt x="23655" y="410705"/>
                </a:lnTo>
                <a:lnTo>
                  <a:pt x="36969" y="391057"/>
                </a:lnTo>
                <a:lnTo>
                  <a:pt x="51897" y="372771"/>
                </a:lnTo>
                <a:lnTo>
                  <a:pt x="88610" y="336913"/>
                </a:lnTo>
                <a:lnTo>
                  <a:pt x="134157" y="302258"/>
                </a:lnTo>
                <a:lnTo>
                  <a:pt x="188088" y="269095"/>
                </a:lnTo>
                <a:lnTo>
                  <a:pt x="249911" y="237661"/>
                </a:lnTo>
                <a:lnTo>
                  <a:pt x="319123" y="208160"/>
                </a:lnTo>
                <a:lnTo>
                  <a:pt x="356342" y="194193"/>
                </a:lnTo>
                <a:lnTo>
                  <a:pt x="395221" y="180773"/>
                </a:lnTo>
                <a:lnTo>
                  <a:pt x="435696" y="167923"/>
                </a:lnTo>
                <a:lnTo>
                  <a:pt x="477705" y="155661"/>
                </a:lnTo>
                <a:lnTo>
                  <a:pt x="521186" y="144006"/>
                </a:lnTo>
                <a:lnTo>
                  <a:pt x="566078" y="132977"/>
                </a:lnTo>
                <a:lnTo>
                  <a:pt x="612320" y="122591"/>
                </a:lnTo>
                <a:lnTo>
                  <a:pt x="659851" y="112868"/>
                </a:lnTo>
                <a:lnTo>
                  <a:pt x="708607" y="103823"/>
                </a:lnTo>
                <a:lnTo>
                  <a:pt x="758531" y="95476"/>
                </a:lnTo>
                <a:lnTo>
                  <a:pt x="861750" y="80924"/>
                </a:lnTo>
                <a:lnTo>
                  <a:pt x="968785" y="69386"/>
                </a:lnTo>
                <a:lnTo>
                  <a:pt x="1079272" y="60979"/>
                </a:lnTo>
                <a:lnTo>
                  <a:pt x="1192729" y="55836"/>
                </a:lnTo>
                <a:lnTo>
                  <a:pt x="1308672" y="54095"/>
                </a:lnTo>
                <a:lnTo>
                  <a:pt x="1451329" y="54095"/>
                </a:lnTo>
                <a:lnTo>
                  <a:pt x="1452484" y="28548"/>
                </a:lnTo>
                <a:lnTo>
                  <a:pt x="1423619" y="27249"/>
                </a:lnTo>
                <a:lnTo>
                  <a:pt x="1308242" y="25523"/>
                </a:lnTo>
                <a:close/>
              </a:path>
              <a:path w="1537970" h="410844">
                <a:moveTo>
                  <a:pt x="1453774" y="0"/>
                </a:moveTo>
                <a:lnTo>
                  <a:pt x="1452484" y="28548"/>
                </a:lnTo>
                <a:lnTo>
                  <a:pt x="1466757" y="29190"/>
                </a:lnTo>
                <a:lnTo>
                  <a:pt x="1465466" y="57736"/>
                </a:lnTo>
                <a:lnTo>
                  <a:pt x="1451165" y="57736"/>
                </a:lnTo>
                <a:lnTo>
                  <a:pt x="1449904" y="85637"/>
                </a:lnTo>
                <a:lnTo>
                  <a:pt x="1512637" y="57736"/>
                </a:lnTo>
                <a:lnTo>
                  <a:pt x="1465466" y="57736"/>
                </a:lnTo>
                <a:lnTo>
                  <a:pt x="1451194" y="57089"/>
                </a:lnTo>
                <a:lnTo>
                  <a:pt x="1514091" y="57089"/>
                </a:lnTo>
                <a:lnTo>
                  <a:pt x="1537477" y="46689"/>
                </a:lnTo>
                <a:lnTo>
                  <a:pt x="1453774" y="0"/>
                </a:lnTo>
                <a:close/>
              </a:path>
              <a:path w="1537970" h="410844">
                <a:moveTo>
                  <a:pt x="1452484" y="28548"/>
                </a:moveTo>
                <a:lnTo>
                  <a:pt x="1451194" y="57089"/>
                </a:lnTo>
                <a:lnTo>
                  <a:pt x="1465466" y="57736"/>
                </a:lnTo>
                <a:lnTo>
                  <a:pt x="1466757" y="29190"/>
                </a:lnTo>
                <a:lnTo>
                  <a:pt x="1452484" y="28548"/>
                </a:lnTo>
                <a:close/>
              </a:path>
              <a:path w="1537970" h="410844">
                <a:moveTo>
                  <a:pt x="1451329" y="54095"/>
                </a:moveTo>
                <a:lnTo>
                  <a:pt x="1308672" y="54095"/>
                </a:lnTo>
                <a:lnTo>
                  <a:pt x="1423189" y="55820"/>
                </a:lnTo>
                <a:lnTo>
                  <a:pt x="1451194" y="57089"/>
                </a:lnTo>
                <a:lnTo>
                  <a:pt x="1451329" y="54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6564" y="4239089"/>
            <a:ext cx="945515" cy="504190"/>
          </a:xfrm>
          <a:custGeom>
            <a:avLst/>
            <a:gdLst/>
            <a:ahLst/>
            <a:cxnLst/>
            <a:rect l="l" t="t" r="r" b="b"/>
            <a:pathLst>
              <a:path w="945515" h="504189">
                <a:moveTo>
                  <a:pt x="0" y="252000"/>
                </a:moveTo>
                <a:lnTo>
                  <a:pt x="14432" y="189951"/>
                </a:lnTo>
                <a:lnTo>
                  <a:pt x="55366" y="133533"/>
                </a:lnTo>
                <a:lnTo>
                  <a:pt x="84665" y="108026"/>
                </a:lnTo>
                <a:lnTo>
                  <a:pt x="119261" y="84636"/>
                </a:lnTo>
                <a:lnTo>
                  <a:pt x="158711" y="63599"/>
                </a:lnTo>
                <a:lnTo>
                  <a:pt x="202573" y="45149"/>
                </a:lnTo>
                <a:lnTo>
                  <a:pt x="250403" y="29525"/>
                </a:lnTo>
                <a:lnTo>
                  <a:pt x="301758" y="16962"/>
                </a:lnTo>
                <a:lnTo>
                  <a:pt x="356197" y="7696"/>
                </a:lnTo>
                <a:lnTo>
                  <a:pt x="413276" y="1963"/>
                </a:lnTo>
                <a:lnTo>
                  <a:pt x="472552" y="0"/>
                </a:lnTo>
                <a:lnTo>
                  <a:pt x="531828" y="1963"/>
                </a:lnTo>
                <a:lnTo>
                  <a:pt x="588907" y="7696"/>
                </a:lnTo>
                <a:lnTo>
                  <a:pt x="643345" y="16962"/>
                </a:lnTo>
                <a:lnTo>
                  <a:pt x="694701" y="29525"/>
                </a:lnTo>
                <a:lnTo>
                  <a:pt x="742531" y="45149"/>
                </a:lnTo>
                <a:lnTo>
                  <a:pt x="786393" y="63599"/>
                </a:lnTo>
                <a:lnTo>
                  <a:pt x="825843" y="84636"/>
                </a:lnTo>
                <a:lnTo>
                  <a:pt x="860439" y="108026"/>
                </a:lnTo>
                <a:lnTo>
                  <a:pt x="889738" y="133533"/>
                </a:lnTo>
                <a:lnTo>
                  <a:pt x="930672" y="189951"/>
                </a:lnTo>
                <a:lnTo>
                  <a:pt x="945105" y="252000"/>
                </a:lnTo>
                <a:lnTo>
                  <a:pt x="941423" y="283610"/>
                </a:lnTo>
                <a:lnTo>
                  <a:pt x="913296" y="343079"/>
                </a:lnTo>
                <a:lnTo>
                  <a:pt x="860439" y="395973"/>
                </a:lnTo>
                <a:lnTo>
                  <a:pt x="825843" y="419363"/>
                </a:lnTo>
                <a:lnTo>
                  <a:pt x="786393" y="440400"/>
                </a:lnTo>
                <a:lnTo>
                  <a:pt x="742531" y="458849"/>
                </a:lnTo>
                <a:lnTo>
                  <a:pt x="694701" y="474474"/>
                </a:lnTo>
                <a:lnTo>
                  <a:pt x="643345" y="487037"/>
                </a:lnTo>
                <a:lnTo>
                  <a:pt x="588907" y="496303"/>
                </a:lnTo>
                <a:lnTo>
                  <a:pt x="531828" y="502036"/>
                </a:lnTo>
                <a:lnTo>
                  <a:pt x="472552" y="504000"/>
                </a:lnTo>
                <a:lnTo>
                  <a:pt x="413276" y="502036"/>
                </a:lnTo>
                <a:lnTo>
                  <a:pt x="356197" y="496303"/>
                </a:lnTo>
                <a:lnTo>
                  <a:pt x="301758" y="487037"/>
                </a:lnTo>
                <a:lnTo>
                  <a:pt x="250403" y="474474"/>
                </a:lnTo>
                <a:lnTo>
                  <a:pt x="202573" y="458849"/>
                </a:lnTo>
                <a:lnTo>
                  <a:pt x="158711" y="440400"/>
                </a:lnTo>
                <a:lnTo>
                  <a:pt x="119261" y="419363"/>
                </a:lnTo>
                <a:lnTo>
                  <a:pt x="84665" y="395973"/>
                </a:lnTo>
                <a:lnTo>
                  <a:pt x="55366" y="370466"/>
                </a:lnTo>
                <a:lnTo>
                  <a:pt x="14432" y="314048"/>
                </a:lnTo>
                <a:lnTo>
                  <a:pt x="0" y="25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81689" y="4239089"/>
            <a:ext cx="855344" cy="504190"/>
          </a:xfrm>
          <a:custGeom>
            <a:avLst/>
            <a:gdLst/>
            <a:ahLst/>
            <a:cxnLst/>
            <a:rect l="l" t="t" r="r" b="b"/>
            <a:pathLst>
              <a:path w="855344" h="504189">
                <a:moveTo>
                  <a:pt x="0" y="252000"/>
                </a:moveTo>
                <a:lnTo>
                  <a:pt x="15272" y="185008"/>
                </a:lnTo>
                <a:lnTo>
                  <a:pt x="58372" y="124810"/>
                </a:lnTo>
                <a:lnTo>
                  <a:pt x="89084" y="98010"/>
                </a:lnTo>
                <a:lnTo>
                  <a:pt x="125225" y="73809"/>
                </a:lnTo>
                <a:lnTo>
                  <a:pt x="166285" y="52507"/>
                </a:lnTo>
                <a:lnTo>
                  <a:pt x="211756" y="34405"/>
                </a:lnTo>
                <a:lnTo>
                  <a:pt x="261126" y="19803"/>
                </a:lnTo>
                <a:lnTo>
                  <a:pt x="313888" y="9001"/>
                </a:lnTo>
                <a:lnTo>
                  <a:pt x="369531" y="2300"/>
                </a:lnTo>
                <a:lnTo>
                  <a:pt x="427547" y="0"/>
                </a:lnTo>
                <a:lnTo>
                  <a:pt x="485563" y="2300"/>
                </a:lnTo>
                <a:lnTo>
                  <a:pt x="541206" y="9001"/>
                </a:lnTo>
                <a:lnTo>
                  <a:pt x="593968" y="19803"/>
                </a:lnTo>
                <a:lnTo>
                  <a:pt x="643338" y="34405"/>
                </a:lnTo>
                <a:lnTo>
                  <a:pt x="688809" y="52507"/>
                </a:lnTo>
                <a:lnTo>
                  <a:pt x="729869" y="73809"/>
                </a:lnTo>
                <a:lnTo>
                  <a:pt x="766010" y="98010"/>
                </a:lnTo>
                <a:lnTo>
                  <a:pt x="796722" y="124810"/>
                </a:lnTo>
                <a:lnTo>
                  <a:pt x="821496" y="153910"/>
                </a:lnTo>
                <a:lnTo>
                  <a:pt x="851192" y="217805"/>
                </a:lnTo>
                <a:lnTo>
                  <a:pt x="855095" y="252000"/>
                </a:lnTo>
                <a:lnTo>
                  <a:pt x="851192" y="286194"/>
                </a:lnTo>
                <a:lnTo>
                  <a:pt x="821496" y="350089"/>
                </a:lnTo>
                <a:lnTo>
                  <a:pt x="796722" y="379189"/>
                </a:lnTo>
                <a:lnTo>
                  <a:pt x="766010" y="405989"/>
                </a:lnTo>
                <a:lnTo>
                  <a:pt x="729869" y="430190"/>
                </a:lnTo>
                <a:lnTo>
                  <a:pt x="688809" y="451492"/>
                </a:lnTo>
                <a:lnTo>
                  <a:pt x="643338" y="469594"/>
                </a:lnTo>
                <a:lnTo>
                  <a:pt x="593968" y="484196"/>
                </a:lnTo>
                <a:lnTo>
                  <a:pt x="541206" y="494998"/>
                </a:lnTo>
                <a:lnTo>
                  <a:pt x="485563" y="501699"/>
                </a:lnTo>
                <a:lnTo>
                  <a:pt x="427547" y="504000"/>
                </a:lnTo>
                <a:lnTo>
                  <a:pt x="369531" y="501699"/>
                </a:lnTo>
                <a:lnTo>
                  <a:pt x="313888" y="494998"/>
                </a:lnTo>
                <a:lnTo>
                  <a:pt x="261126" y="484196"/>
                </a:lnTo>
                <a:lnTo>
                  <a:pt x="211756" y="469594"/>
                </a:lnTo>
                <a:lnTo>
                  <a:pt x="166285" y="451492"/>
                </a:lnTo>
                <a:lnTo>
                  <a:pt x="125225" y="430190"/>
                </a:lnTo>
                <a:lnTo>
                  <a:pt x="89084" y="405989"/>
                </a:lnTo>
                <a:lnTo>
                  <a:pt x="58372" y="379189"/>
                </a:lnTo>
                <a:lnTo>
                  <a:pt x="33598" y="350089"/>
                </a:lnTo>
                <a:lnTo>
                  <a:pt x="3903" y="286194"/>
                </a:lnTo>
                <a:lnTo>
                  <a:pt x="0" y="2520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访问记录域的翻译动作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913" y="1289811"/>
            <a:ext cx="1465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baseline="1010" sz="4125" spc="-7" b="1">
                <a:latin typeface="Symbol"/>
                <a:cs typeface="Symbol"/>
              </a:rPr>
              <a:t></a:t>
            </a:r>
            <a:r>
              <a:rPr dirty="0" sz="2800" spc="-5" b="1">
                <a:latin typeface="Times New Roman"/>
                <a:cs typeface="Times New Roman"/>
              </a:rPr>
              <a:t>L</a:t>
            </a:r>
            <a:r>
              <a:rPr dirty="0" baseline="-17543" sz="285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.L</a:t>
            </a:r>
            <a:r>
              <a:rPr dirty="0" baseline="-17543" sz="2850" spc="-7" b="1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034" y="1334515"/>
            <a:ext cx="6937375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42900" marR="387350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L.entry=newtemp(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(L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.offset==null)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ts val="2845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L.entry=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.entry;</a:t>
            </a:r>
            <a:endParaRPr sz="2400">
              <a:latin typeface="Times New Roman"/>
              <a:cs typeface="Times New Roman"/>
            </a:endParaRPr>
          </a:p>
          <a:p>
            <a:pPr marL="342900">
              <a:lnSpc>
                <a:spcPts val="2845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42900" marR="47625" indent="60960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 L.entry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.offset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 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L.offset=newtemp(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952500" marR="3561079" indent="-6096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if (L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.offset==null)  L.offset=</a:t>
            </a:r>
            <a:r>
              <a:rPr dirty="0" sz="24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.entry;</a:t>
            </a:r>
            <a:endParaRPr sz="2400">
              <a:latin typeface="Times New Roman"/>
              <a:cs typeface="Times New Roman"/>
            </a:endParaRPr>
          </a:p>
          <a:p>
            <a:pPr marL="342900">
              <a:lnSpc>
                <a:spcPts val="2810"/>
              </a:lnSpc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 L.offset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:=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.offset 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14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练习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9123"/>
            <a:ext cx="6326505" cy="245364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SzPct val="71428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sz="2800" b="1">
                <a:latin typeface="微软雅黑"/>
                <a:cs typeface="微软雅黑"/>
              </a:rPr>
              <a:t>翻译语句：</a:t>
            </a:r>
            <a:endParaRPr sz="280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740"/>
              </a:spcBef>
            </a:pPr>
            <a:r>
              <a:rPr dirty="0" sz="2800" spc="-229" b="1">
                <a:latin typeface="微软雅黑"/>
                <a:cs typeface="微软雅黑"/>
              </a:rPr>
              <a:t>x:=A[i,</a:t>
            </a:r>
            <a:r>
              <a:rPr dirty="0" sz="2800" spc="-140" b="1">
                <a:latin typeface="微软雅黑"/>
                <a:cs typeface="微软雅黑"/>
              </a:rPr>
              <a:t> </a:t>
            </a:r>
            <a:r>
              <a:rPr dirty="0" sz="2800" spc="-250" b="1">
                <a:latin typeface="微软雅黑"/>
                <a:cs typeface="微软雅黑"/>
              </a:rPr>
              <a:t>j].info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imes New Roman"/>
              <a:cs typeface="Times New Roman"/>
            </a:endParaRPr>
          </a:p>
          <a:p>
            <a:pPr marL="1308100" marR="5080" indent="-914400">
              <a:lnSpc>
                <a:spcPct val="117500"/>
              </a:lnSpc>
            </a:pPr>
            <a:r>
              <a:rPr dirty="0" sz="2400" b="1">
                <a:latin typeface="微软雅黑"/>
                <a:cs typeface="微软雅黑"/>
              </a:rPr>
              <a:t>其中，</a:t>
            </a:r>
            <a:r>
              <a:rPr dirty="0" sz="2400" spc="-160" b="1">
                <a:latin typeface="微软雅黑"/>
                <a:cs typeface="微软雅黑"/>
              </a:rPr>
              <a:t>A</a:t>
            </a:r>
            <a:r>
              <a:rPr dirty="0" sz="2400" spc="-160" b="1">
                <a:latin typeface="微软雅黑"/>
                <a:cs typeface="微软雅黑"/>
              </a:rPr>
              <a:t>是⼀个</a:t>
            </a:r>
            <a:r>
              <a:rPr dirty="0" sz="2400" spc="-360" b="1">
                <a:latin typeface="微软雅黑"/>
                <a:cs typeface="微软雅黑"/>
              </a:rPr>
              <a:t>10</a:t>
            </a:r>
            <a:r>
              <a:rPr dirty="0" sz="2400" spc="-145" b="1">
                <a:latin typeface="微软雅黑"/>
                <a:cs typeface="微软雅黑"/>
              </a:rPr>
              <a:t>*</a:t>
            </a:r>
            <a:r>
              <a:rPr dirty="0" sz="2400" spc="-360" b="1">
                <a:latin typeface="微软雅黑"/>
                <a:cs typeface="微软雅黑"/>
              </a:rPr>
              <a:t>20</a:t>
            </a:r>
            <a:r>
              <a:rPr dirty="0" sz="2400" b="1">
                <a:latin typeface="微软雅黑"/>
                <a:cs typeface="微软雅黑"/>
              </a:rPr>
              <a:t>的</a:t>
            </a:r>
            <a:r>
              <a:rPr dirty="0" sz="2400" spc="95" b="1">
                <a:latin typeface="微软雅黑"/>
                <a:cs typeface="微软雅黑"/>
              </a:rPr>
              <a:t>E</a:t>
            </a:r>
            <a:r>
              <a:rPr dirty="0" sz="2400" spc="50" b="1">
                <a:latin typeface="微软雅黑"/>
                <a:cs typeface="微软雅黑"/>
              </a:rPr>
              <a:t>l</a:t>
            </a:r>
            <a:r>
              <a:rPr dirty="0" sz="2400" spc="-375" b="1">
                <a:latin typeface="微软雅黑"/>
                <a:cs typeface="微软雅黑"/>
              </a:rPr>
              <a:t>e</a:t>
            </a:r>
            <a:r>
              <a:rPr dirty="0" sz="2400" spc="-484" b="1">
                <a:latin typeface="微软雅黑"/>
                <a:cs typeface="微软雅黑"/>
              </a:rPr>
              <a:t>m</a:t>
            </a:r>
            <a:r>
              <a:rPr dirty="0" sz="2400" spc="-375" b="1">
                <a:latin typeface="微软雅黑"/>
                <a:cs typeface="微软雅黑"/>
              </a:rPr>
              <a:t>e</a:t>
            </a:r>
            <a:r>
              <a:rPr dirty="0" sz="2400" spc="-285" b="1">
                <a:latin typeface="微软雅黑"/>
                <a:cs typeface="微软雅黑"/>
              </a:rPr>
              <a:t>n</a:t>
            </a:r>
            <a:r>
              <a:rPr dirty="0" sz="2400" spc="-200" b="1">
                <a:latin typeface="微软雅黑"/>
                <a:cs typeface="微软雅黑"/>
              </a:rPr>
              <a:t>t</a:t>
            </a:r>
            <a:r>
              <a:rPr dirty="0" sz="2400" b="1">
                <a:latin typeface="微软雅黑"/>
                <a:cs typeface="微软雅黑"/>
              </a:rPr>
              <a:t>结构体数组；  </a:t>
            </a:r>
            <a:r>
              <a:rPr dirty="0" sz="2400" spc="-225" b="1">
                <a:latin typeface="微软雅黑"/>
                <a:cs typeface="微软雅黑"/>
              </a:rPr>
              <a:t>Element</a:t>
            </a:r>
            <a:r>
              <a:rPr dirty="0" sz="2400" b="1">
                <a:latin typeface="微软雅黑"/>
                <a:cs typeface="微软雅黑"/>
              </a:rPr>
              <a:t>结构体的成员有</a:t>
            </a:r>
            <a:r>
              <a:rPr dirty="0" sz="2400" spc="-180" b="1">
                <a:latin typeface="微软雅黑"/>
                <a:cs typeface="微软雅黑"/>
              </a:rPr>
              <a:t>：info</a:t>
            </a:r>
            <a:r>
              <a:rPr dirty="0" sz="2400" b="1">
                <a:latin typeface="微软雅黑"/>
                <a:cs typeface="微软雅黑"/>
              </a:rPr>
              <a:t>和</a:t>
            </a:r>
            <a:r>
              <a:rPr dirty="0" sz="2400" spc="-315" b="1">
                <a:latin typeface="微软雅黑"/>
                <a:cs typeface="微软雅黑"/>
              </a:rPr>
              <a:t>x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3452"/>
            <a:ext cx="5356225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6190" algn="l"/>
              </a:tabLst>
            </a:pPr>
            <a:r>
              <a:rPr dirty="0" sz="4000">
                <a:latin typeface="Verdana"/>
                <a:cs typeface="Verdana"/>
              </a:rPr>
              <a:t>8.3	</a:t>
            </a:r>
            <a:r>
              <a:rPr dirty="0" sz="3900" spc="90"/>
              <a:t>布尔表达式的翻译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27" y="1039942"/>
            <a:ext cx="4751705" cy="54997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布尔表达式的作用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计算逻辑值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用作控制语句中的条件表达式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产生布尔表达式的文法</a:t>
            </a:r>
            <a:endParaRPr baseline="1010" sz="4125">
              <a:latin typeface="黑体"/>
              <a:cs typeface="黑体"/>
            </a:endParaRPr>
          </a:p>
          <a:p>
            <a:pPr marL="469265" marR="2371090">
              <a:lnSpc>
                <a:spcPct val="118600"/>
              </a:lnSpc>
              <a:spcBef>
                <a:spcPts val="35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 or E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 and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469265" marR="2775585">
              <a:lnSpc>
                <a:spcPct val="119300"/>
              </a:lnSpc>
              <a:spcBef>
                <a:spcPts val="95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not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469265" marR="2037714">
              <a:lnSpc>
                <a:spcPts val="4079"/>
              </a:lnSpc>
              <a:spcBef>
                <a:spcPts val="185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id relop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id  </a:t>
            </a: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390"/>
              </a:spcBef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7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50676"/>
            <a:ext cx="6748780" cy="62357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0">
                <a:latin typeface="Verdana"/>
                <a:cs typeface="Verdana"/>
              </a:rPr>
              <a:t>8.3.1</a:t>
            </a:r>
            <a:r>
              <a:rPr dirty="0" sz="4000" spc="-35">
                <a:latin typeface="Verdana"/>
                <a:cs typeface="Verdana"/>
              </a:rPr>
              <a:t> </a:t>
            </a:r>
            <a:r>
              <a:rPr dirty="0" sz="3900" spc="90"/>
              <a:t>翻译布尔表达式的方法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943176"/>
            <a:ext cx="4351655" cy="915669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布尔表达式的真值的表示方法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数值表示法：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8680" y="1819148"/>
            <a:ext cx="1584325" cy="91566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Verdana"/>
                <a:cs typeface="Verdana"/>
              </a:rPr>
              <a:t>0 —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latin typeface="Verdana"/>
                <a:cs typeface="Verdana"/>
              </a:rPr>
              <a:t>0 —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227" y="1819148"/>
            <a:ext cx="2480945" cy="13474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026794" indent="-55816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Font typeface="Wingdings"/>
              <a:buChar char=""/>
              <a:tabLst>
                <a:tab pos="1026794" algn="l"/>
                <a:tab pos="1027430" algn="l"/>
              </a:tabLst>
            </a:pPr>
            <a:r>
              <a:rPr dirty="0" sz="2400" b="1">
                <a:latin typeface="Verdana"/>
                <a:cs typeface="Verdana"/>
              </a:rPr>
              <a:t>1 —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712470" indent="-24384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102127"/>
              <a:buFont typeface="Wingdings"/>
              <a:buChar char=""/>
              <a:tabLst>
                <a:tab pos="7131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非</a:t>
            </a:r>
            <a:r>
              <a:rPr dirty="0" sz="2400" b="1">
                <a:latin typeface="Verdana"/>
                <a:cs typeface="Verdana"/>
              </a:rPr>
              <a:t>0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—</a:t>
            </a:r>
            <a:r>
              <a:rPr dirty="0" sz="2400" spc="-4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298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控制流表示法：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27" y="3149844"/>
            <a:ext cx="7992745" cy="34575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dirty="0" baseline="1182" sz="3525" spc="75" b="1">
                <a:latin typeface="黑体"/>
                <a:cs typeface="黑体"/>
              </a:rPr>
              <a:t>利用控制流到达程序中的位置来表</a:t>
            </a:r>
            <a:r>
              <a:rPr dirty="0" baseline="1182" sz="3525" spc="60" b="1">
                <a:latin typeface="黑体"/>
                <a:cs typeface="黑体"/>
              </a:rPr>
              <a:t>示</a:t>
            </a:r>
            <a:r>
              <a:rPr dirty="0" baseline="1182" sz="3525" spc="-555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true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或</a:t>
            </a:r>
            <a:r>
              <a:rPr dirty="0" baseline="1182" sz="3525" spc="-555" b="1">
                <a:latin typeface="黑体"/>
                <a:cs typeface="黑体"/>
              </a:rPr>
              <a:t> </a:t>
            </a:r>
            <a:r>
              <a:rPr dirty="0" sz="2400" spc="-5" b="1"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布尔运算符的短路运算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短路运算，如</a:t>
            </a:r>
            <a:r>
              <a:rPr dirty="0" sz="2400" b="1">
                <a:latin typeface="Verdana"/>
                <a:cs typeface="Verdana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Verdana"/>
                <a:cs typeface="Verdana"/>
              </a:rPr>
              <a:t>C++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spc="-5" b="1">
                <a:latin typeface="Verdana"/>
                <a:cs typeface="Verdana"/>
              </a:rPr>
              <a:t>java</a:t>
            </a:r>
            <a:r>
              <a:rPr dirty="0" baseline="1182" sz="3525" spc="75" b="1">
                <a:latin typeface="黑体"/>
                <a:cs typeface="黑体"/>
              </a:rPr>
              <a:t>支持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Verdana"/>
                <a:cs typeface="Verdana"/>
              </a:rPr>
              <a:t>Pascal</a:t>
            </a:r>
            <a:r>
              <a:rPr dirty="0" baseline="1182" sz="3525" spc="75" b="1">
                <a:latin typeface="黑体"/>
                <a:cs typeface="黑体"/>
              </a:rPr>
              <a:t>不支持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Ada</a:t>
            </a:r>
            <a:r>
              <a:rPr dirty="0" baseline="1182" sz="3525" spc="75" b="1">
                <a:latin typeface="黑体"/>
                <a:cs typeface="黑体"/>
              </a:rPr>
              <a:t>语言，非短路运算符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sz="2400" spc="10" b="1">
                <a:latin typeface="Verdana"/>
                <a:cs typeface="Verdana"/>
              </a:rPr>
              <a:t>and</a:t>
            </a:r>
            <a:r>
              <a:rPr dirty="0" baseline="1182" sz="3525" spc="15" b="1">
                <a:latin typeface="黑体"/>
                <a:cs typeface="黑体"/>
              </a:rPr>
              <a:t>，</a:t>
            </a:r>
            <a:r>
              <a:rPr dirty="0" sz="2400" spc="10" b="1"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  <a:p>
            <a:pPr marL="232664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短路运算符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r>
              <a:rPr dirty="0" sz="2400" spc="10" b="1">
                <a:latin typeface="Verdana"/>
                <a:cs typeface="Verdana"/>
              </a:rPr>
              <a:t>and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spc="5" b="1">
                <a:latin typeface="Verdana"/>
                <a:cs typeface="Verdana"/>
              </a:rPr>
              <a:t>then</a:t>
            </a:r>
            <a:r>
              <a:rPr dirty="0" baseline="1182" sz="3525" spc="7" b="1">
                <a:latin typeface="黑体"/>
                <a:cs typeface="黑体"/>
              </a:rPr>
              <a:t>，</a:t>
            </a:r>
            <a:r>
              <a:rPr dirty="0" sz="2400" spc="5" b="1">
                <a:latin typeface="Verdana"/>
                <a:cs typeface="Verdana"/>
              </a:rPr>
              <a:t>or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else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布尔表达式的翻译方法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数值表示法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控制流表示法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宋体"/>
                <a:cs typeface="宋体"/>
              </a:rPr>
              <a:t>8.3.2</a:t>
            </a:r>
            <a:r>
              <a:rPr dirty="0">
                <a:latin typeface="宋体"/>
                <a:cs typeface="宋体"/>
              </a:rPr>
              <a:t> </a:t>
            </a:r>
            <a:r>
              <a:rPr dirty="0" spc="90"/>
              <a:t>数值表示法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221" y="1095616"/>
            <a:ext cx="715518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布尔表达式的求值类似于算术表达式的求值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940" y="1503117"/>
            <a:ext cx="2205355" cy="9544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三地址代码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1</a:t>
            </a:r>
            <a:r>
              <a:rPr dirty="0" sz="2400" spc="-5" b="1">
                <a:latin typeface="Verdana"/>
                <a:cs typeface="Verdana"/>
              </a:rPr>
              <a:t>:=not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7740" y="2443988"/>
            <a:ext cx="226377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43180">
              <a:lnSpc>
                <a:spcPct val="118300"/>
              </a:lnSpc>
              <a:spcBef>
                <a:spcPts val="100"/>
              </a:spcBef>
              <a:tabLst>
                <a:tab pos="1294765" algn="l"/>
              </a:tabLst>
            </a:pP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r>
              <a:rPr dirty="0" sz="2400" spc="-5" b="1">
                <a:latin typeface="Verdana"/>
                <a:cs typeface="Verdana"/>
              </a:rPr>
              <a:t>:=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1	</a:t>
            </a:r>
            <a:r>
              <a:rPr dirty="0" sz="2400" spc="-5" b="1">
                <a:latin typeface="Verdana"/>
                <a:cs typeface="Verdana"/>
              </a:rPr>
              <a:t>and</a:t>
            </a:r>
            <a:r>
              <a:rPr dirty="0" sz="2400" spc="-9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c 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3</a:t>
            </a:r>
            <a:r>
              <a:rPr dirty="0" sz="2400" spc="-5" b="1">
                <a:latin typeface="Verdana"/>
                <a:cs typeface="Verdana"/>
              </a:rPr>
              <a:t>:=a </a:t>
            </a:r>
            <a:r>
              <a:rPr dirty="0" sz="2400" b="1">
                <a:latin typeface="Verdana"/>
                <a:cs typeface="Verdana"/>
              </a:rPr>
              <a:t>or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t</a:t>
            </a:r>
            <a:r>
              <a:rPr dirty="0" baseline="-17361" sz="2400" spc="-7" b="1">
                <a:latin typeface="Verdana"/>
                <a:cs typeface="Verdana"/>
              </a:rPr>
              <a:t>2</a:t>
            </a:r>
            <a:endParaRPr baseline="-17361"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21" y="1604632"/>
            <a:ext cx="162560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例如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r>
              <a:rPr dirty="0" baseline="1010" sz="4125" spc="-1770" b="1">
                <a:latin typeface="黑体"/>
                <a:cs typeface="黑体"/>
              </a:rPr>
              <a:t> </a:t>
            </a:r>
            <a:r>
              <a:rPr dirty="0" baseline="-4629" sz="3600" b="1">
                <a:latin typeface="Times New Roman"/>
                <a:cs typeface="Times New Roman"/>
              </a:rPr>
              <a:t>a</a:t>
            </a:r>
            <a:endParaRPr baseline="-4629"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1790" y="211053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49021" y="1672844"/>
            <a:ext cx="2519045" cy="114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  <a:tab pos="1175385" algn="l"/>
                <a:tab pos="1573530" algn="l"/>
                <a:tab pos="2370455" algn="l"/>
              </a:tabLst>
            </a:pPr>
            <a:r>
              <a:rPr dirty="0" sz="2400" b="1">
                <a:latin typeface="Times New Roman"/>
                <a:cs typeface="Times New Roman"/>
              </a:rPr>
              <a:t>or	not	b	and	c</a:t>
            </a:r>
            <a:endParaRPr sz="2400">
              <a:latin typeface="Times New Roman"/>
              <a:cs typeface="Times New Roman"/>
            </a:endParaRPr>
          </a:p>
          <a:p>
            <a:pPr algn="ctr" marR="802640">
              <a:lnSpc>
                <a:spcPct val="100000"/>
              </a:lnSpc>
              <a:spcBef>
                <a:spcPts val="140"/>
              </a:spcBef>
            </a:pPr>
            <a:r>
              <a:rPr dirty="0" sz="2350" spc="225">
                <a:solidFill>
                  <a:srgbClr val="0000FF"/>
                </a:solidFill>
                <a:latin typeface="Segoe UI Symbol"/>
                <a:cs typeface="Segoe UI Symbol"/>
              </a:rPr>
              <a:t>❩</a:t>
            </a:r>
            <a:endParaRPr sz="2350">
              <a:latin typeface="Segoe UI Symbol"/>
              <a:cs typeface="Segoe UI Symbol"/>
            </a:endParaRPr>
          </a:p>
          <a:p>
            <a:pPr algn="ctr" marL="633095">
              <a:lnSpc>
                <a:spcPct val="100000"/>
              </a:lnSpc>
              <a:spcBef>
                <a:spcPts val="180"/>
              </a:spcBef>
            </a:pPr>
            <a:r>
              <a:rPr dirty="0" sz="2350" spc="25">
                <a:solidFill>
                  <a:srgbClr val="993300"/>
                </a:solidFill>
                <a:latin typeface="Segoe UI Symbol"/>
                <a:cs typeface="Segoe UI Symbol"/>
              </a:rPr>
              <a:t>❪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1790" y="2491535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 h="0">
                <a:moveTo>
                  <a:pt x="0" y="0"/>
                </a:moveTo>
                <a:lnTo>
                  <a:pt x="2049422" y="1"/>
                </a:lnTo>
              </a:path>
            </a:pathLst>
          </a:custGeom>
          <a:ln w="28575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25723" y="2894286"/>
            <a:ext cx="1225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5">
                <a:solidFill>
                  <a:srgbClr val="FF0000"/>
                </a:solidFill>
                <a:latin typeface="Segoe UI Symbol"/>
                <a:cs typeface="Segoe UI Symbol"/>
              </a:rPr>
              <a:t>❫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8181" y="2948735"/>
            <a:ext cx="2953385" cy="0"/>
          </a:xfrm>
          <a:custGeom>
            <a:avLst/>
            <a:gdLst/>
            <a:ahLst/>
            <a:cxnLst/>
            <a:rect l="l" t="t" r="r" b="b"/>
            <a:pathLst>
              <a:path w="2953385" h="0">
                <a:moveTo>
                  <a:pt x="0" y="0"/>
                </a:moveTo>
                <a:lnTo>
                  <a:pt x="2953030" y="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0259" y="3619896"/>
            <a:ext cx="2802255" cy="23825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关系表达</a:t>
            </a:r>
            <a:r>
              <a:rPr dirty="0" baseline="1010" sz="4125" spc="52" b="1">
                <a:latin typeface="黑体"/>
                <a:cs typeface="黑体"/>
              </a:rPr>
              <a:t>式</a:t>
            </a:r>
            <a:r>
              <a:rPr dirty="0" baseline="1010" sz="4125" spc="-1117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x&gt;y</a:t>
            </a:r>
            <a:endParaRPr sz="2800">
              <a:latin typeface="Times New Roman"/>
              <a:cs typeface="Times New Roman"/>
            </a:endParaRPr>
          </a:p>
          <a:p>
            <a:pPr marL="469900" marR="996950" indent="-101600">
              <a:lnSpc>
                <a:spcPct val="117600"/>
              </a:lnSpc>
              <a:spcBef>
                <a:spcPts val="180"/>
              </a:spcBef>
              <a:tabLst>
                <a:tab pos="807720" algn="l"/>
              </a:tabLst>
            </a:pPr>
            <a:r>
              <a:rPr dirty="0" sz="2750" spc="40" b="1">
                <a:latin typeface="黑体"/>
                <a:cs typeface="黑体"/>
              </a:rPr>
              <a:t>等价于：  </a:t>
            </a:r>
            <a:r>
              <a:rPr dirty="0" sz="2750" spc="15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if	x&gt;y  then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Times New Roman"/>
                <a:cs typeface="Times New Roman"/>
              </a:rPr>
              <a:t>else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4420552" y="3624241"/>
            <a:ext cx="3605529" cy="27470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443865" marR="5080" indent="-443865">
              <a:lnSpc>
                <a:spcPct val="118700"/>
              </a:lnSpc>
              <a:spcBef>
                <a:spcPts val="215"/>
              </a:spcBef>
              <a:buClr>
                <a:srgbClr val="0099CC"/>
              </a:buClr>
              <a:buSzPct val="71428"/>
              <a:buFont typeface="Segoe UI Symbol"/>
              <a:buChar char="■"/>
              <a:tabLst>
                <a:tab pos="443865" algn="l"/>
                <a:tab pos="444500" algn="l"/>
                <a:tab pos="1570990" algn="l"/>
                <a:tab pos="2201545" algn="l"/>
              </a:tabLst>
            </a:pPr>
            <a:r>
              <a:rPr dirty="0" sz="2800" b="1">
                <a:latin typeface="Times New Roman"/>
                <a:cs typeface="Times New Roman"/>
              </a:rPr>
              <a:t>x&gt;y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的三地址代码： </a:t>
            </a:r>
            <a:r>
              <a:rPr dirty="0" sz="2750" spc="45" b="1">
                <a:latin typeface="黑体"/>
                <a:cs typeface="黑体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100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if	</a:t>
            </a:r>
            <a:r>
              <a:rPr dirty="0" sz="2400" spc="-5" b="1">
                <a:latin typeface="Times New Roman"/>
                <a:cs typeface="Times New Roman"/>
              </a:rPr>
              <a:t>x&gt;y	</a:t>
            </a:r>
            <a:r>
              <a:rPr dirty="0" sz="2400" b="1">
                <a:latin typeface="Times New Roman"/>
                <a:cs typeface="Times New Roman"/>
              </a:rPr>
              <a:t>goto 103  </a:t>
            </a:r>
            <a:r>
              <a:rPr dirty="0" sz="2400" spc="5" b="1">
                <a:latin typeface="Times New Roman"/>
                <a:cs typeface="Times New Roman"/>
              </a:rPr>
              <a:t>101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t:=0</a:t>
            </a:r>
            <a:endParaRPr sz="2400">
              <a:latin typeface="Times New Roman"/>
              <a:cs typeface="Times New Roman"/>
            </a:endParaRPr>
          </a:p>
          <a:p>
            <a:pPr marL="469900" marR="1271905">
              <a:lnSpc>
                <a:spcPct val="120800"/>
              </a:lnSpc>
              <a:spcBef>
                <a:spcPts val="25"/>
              </a:spcBef>
            </a:pPr>
            <a:r>
              <a:rPr dirty="0" sz="2400" spc="5" b="1">
                <a:latin typeface="Times New Roman"/>
                <a:cs typeface="Times New Roman"/>
              </a:rPr>
              <a:t>102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goto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104  </a:t>
            </a:r>
            <a:r>
              <a:rPr dirty="0" sz="2400" spc="5" b="1">
                <a:latin typeface="Times New Roman"/>
                <a:cs typeface="Times New Roman"/>
              </a:rPr>
              <a:t>103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t:=1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400" spc="10" b="1">
                <a:latin typeface="Times New Roman"/>
                <a:cs typeface="Times New Roman"/>
              </a:rPr>
              <a:t>104</a:t>
            </a:r>
            <a:r>
              <a:rPr dirty="0" baseline="1182" sz="3525" spc="15" b="1">
                <a:latin typeface="黑体"/>
                <a:cs typeface="黑体"/>
              </a:rPr>
              <a:t>：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669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语义动作中变量、属性及函数说明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05919"/>
            <a:ext cx="8448675" cy="3092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11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变量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xtstat</a:t>
            </a:r>
            <a:r>
              <a:rPr dirty="0" baseline="1182" sz="3525" spc="67" b="1">
                <a:latin typeface="黑体"/>
                <a:cs typeface="黑体"/>
              </a:rPr>
              <a:t>：写指针，指示输出序列中下一条三地址语句的 </a:t>
            </a:r>
            <a:r>
              <a:rPr dirty="0" sz="2350" spc="50" b="1">
                <a:latin typeface="黑体"/>
                <a:cs typeface="黑体"/>
              </a:rPr>
              <a:t>位置。</a:t>
            </a:r>
            <a:endParaRPr sz="2350">
              <a:latin typeface="黑体"/>
              <a:cs typeface="黑体"/>
            </a:endParaRPr>
          </a:p>
          <a:p>
            <a:pPr marL="355600" marR="168275" indent="-342900">
              <a:lnSpc>
                <a:spcPct val="122400"/>
              </a:lnSpc>
              <a:spcBef>
                <a:spcPts val="1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属性</a:t>
            </a:r>
            <a:r>
              <a:rPr dirty="0" sz="2400" b="1">
                <a:latin typeface="Times New Roman"/>
                <a:cs typeface="Times New Roman"/>
              </a:rPr>
              <a:t>E.entry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存放布尔表达式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的真值的临时变量在符号表 </a:t>
            </a:r>
            <a:r>
              <a:rPr dirty="0" sz="2350" spc="50" b="1">
                <a:latin typeface="黑体"/>
                <a:cs typeface="黑体"/>
              </a:rPr>
              <a:t>中的入口位置。</a:t>
            </a:r>
            <a:endParaRPr sz="2350">
              <a:latin typeface="黑体"/>
              <a:cs typeface="黑体"/>
            </a:endParaRPr>
          </a:p>
          <a:p>
            <a:pPr marL="355600" marR="198120" indent="-342900">
              <a:lnSpc>
                <a:spcPts val="3470"/>
              </a:lnSpc>
              <a:spcBef>
                <a:spcPts val="17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函数</a:t>
            </a:r>
            <a:r>
              <a:rPr dirty="0" sz="2400" b="1">
                <a:latin typeface="Times New Roman"/>
                <a:cs typeface="Times New Roman"/>
              </a:rPr>
              <a:t>outcode(s)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根据</a:t>
            </a:r>
            <a:r>
              <a:rPr dirty="0" sz="2400" spc="-5" b="1">
                <a:latin typeface="Times New Roman"/>
                <a:cs typeface="Times New Roman"/>
              </a:rPr>
              <a:t>nextstat</a:t>
            </a:r>
            <a:r>
              <a:rPr dirty="0" baseline="1182" sz="3525" spc="75" b="1">
                <a:latin typeface="黑体"/>
                <a:cs typeface="黑体"/>
              </a:rPr>
              <a:t>的指示将三地址语句写到输出 </a:t>
            </a:r>
            <a:r>
              <a:rPr dirty="0" sz="2350" spc="50" b="1">
                <a:latin typeface="黑体"/>
                <a:cs typeface="黑体"/>
              </a:rPr>
              <a:t>序列中。</a:t>
            </a:r>
            <a:endParaRPr sz="2350">
              <a:latin typeface="黑体"/>
              <a:cs typeface="黑体"/>
            </a:endParaRPr>
          </a:p>
          <a:p>
            <a:pPr lvl="1" marL="831850" indent="-361950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831215" algn="l"/>
                <a:tab pos="8318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outcode(s)</a:t>
            </a:r>
            <a:r>
              <a:rPr dirty="0" baseline="1182" sz="3525" spc="75" b="1">
                <a:latin typeface="黑体"/>
                <a:cs typeface="黑体"/>
              </a:rPr>
              <a:t>输出一条三地址语句之后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nextstat</a:t>
            </a:r>
            <a:r>
              <a:rPr dirty="0" baseline="1182" sz="3525" spc="75" b="1">
                <a:latin typeface="黑体"/>
                <a:cs typeface="黑体"/>
              </a:rPr>
              <a:t>自动加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数值表示法翻译方案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59" y="1152652"/>
            <a:ext cx="15671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1 </a:t>
            </a:r>
            <a:r>
              <a:rPr dirty="0" sz="2200" b="1">
                <a:latin typeface="Times New Roman"/>
                <a:cs typeface="Times New Roman"/>
              </a:rPr>
              <a:t>or</a:t>
            </a:r>
            <a:r>
              <a:rPr dirty="0" sz="2200" spc="-3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2</a:t>
            </a:r>
            <a:endParaRPr baseline="-18518"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5060" y="1109979"/>
            <a:ext cx="568706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  <a:spcBef>
                <a:spcPts val="45"/>
              </a:spcBef>
              <a:tabLst>
                <a:tab pos="4295140" algn="l"/>
              </a:tabLst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6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</a:t>
            </a:r>
            <a:r>
              <a:rPr dirty="0" sz="22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r>
              <a:rPr dirty="0" sz="22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59" y="1917700"/>
            <a:ext cx="7674609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1 </a:t>
            </a:r>
            <a:r>
              <a:rPr dirty="0" sz="2200" b="1">
                <a:latin typeface="Times New Roman"/>
                <a:cs typeface="Times New Roman"/>
              </a:rPr>
              <a:t>and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2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200" spc="3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  <a:p>
            <a:pPr marL="2047239">
              <a:lnSpc>
                <a:spcPct val="100000"/>
              </a:lnSpc>
              <a:spcBef>
                <a:spcPts val="70"/>
              </a:spcBef>
              <a:tabLst>
                <a:tab pos="6282690" algn="l"/>
              </a:tabLst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6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</a:t>
            </a:r>
            <a:r>
              <a:rPr dirty="0" sz="22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r>
              <a:rPr dirty="0" sz="22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59" y="2640076"/>
            <a:ext cx="13481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not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1</a:t>
            </a:r>
            <a:endParaRPr baseline="-18518"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1720" y="2618910"/>
            <a:ext cx="6546215" cy="720090"/>
          </a:xfrm>
          <a:custGeom>
            <a:avLst/>
            <a:gdLst/>
            <a:ahLst/>
            <a:cxnLst/>
            <a:rect l="l" t="t" r="r" b="b"/>
            <a:pathLst>
              <a:path w="6546215" h="720089">
                <a:moveTo>
                  <a:pt x="0" y="0"/>
                </a:moveTo>
                <a:lnTo>
                  <a:pt x="6545823" y="0"/>
                </a:lnTo>
                <a:lnTo>
                  <a:pt x="6545823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05060" y="2640076"/>
            <a:ext cx="475678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  <a:spcBef>
                <a:spcPts val="45"/>
              </a:spcBef>
              <a:tabLst>
                <a:tab pos="2766695" algn="l"/>
              </a:tabLst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outcode(E.entry</a:t>
            </a:r>
            <a:r>
              <a:rPr dirty="0" sz="22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r>
              <a:rPr dirty="0" sz="2200" spc="-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304859" y="3392932"/>
            <a:ext cx="11442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(E</a:t>
            </a:r>
            <a:r>
              <a:rPr dirty="0" baseline="-18518" sz="2250" spc="-7" b="1">
                <a:latin typeface="Times New Roman"/>
                <a:cs typeface="Times New Roman"/>
              </a:rPr>
              <a:t>1</a:t>
            </a:r>
            <a:r>
              <a:rPr dirty="0" baseline="-18518" sz="2250" spc="127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9373" y="3392932"/>
            <a:ext cx="26600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.entry);</a:t>
            </a:r>
            <a:r>
              <a:rPr dirty="0" sz="22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59" y="3898900"/>
            <a:ext cx="8593455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2129155" algn="l"/>
                <a:tab pos="2378710" algn="l"/>
              </a:tabLst>
            </a:pP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1291" sz="3225" spc="7" b="1">
                <a:latin typeface="Symbol"/>
                <a:cs typeface="Symbol"/>
              </a:rPr>
              <a:t></a:t>
            </a:r>
            <a:r>
              <a:rPr dirty="0" sz="2200" spc="5" b="1">
                <a:latin typeface="Times New Roman"/>
                <a:cs typeface="Times New Roman"/>
              </a:rPr>
              <a:t>id</a:t>
            </a:r>
            <a:r>
              <a:rPr dirty="0" baseline="-18518" sz="2250" spc="7" b="1">
                <a:latin typeface="Times New Roman"/>
                <a:cs typeface="Times New Roman"/>
              </a:rPr>
              <a:t>1</a:t>
            </a:r>
            <a:r>
              <a:rPr dirty="0" baseline="-18518" sz="2250" spc="24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relop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id</a:t>
            </a:r>
            <a:r>
              <a:rPr dirty="0" baseline="-18518" sz="2250" b="1">
                <a:latin typeface="Times New Roman"/>
                <a:cs typeface="Times New Roman"/>
              </a:rPr>
              <a:t>2	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  <a:p>
            <a:pPr marL="1430655" marR="55880">
              <a:lnSpc>
                <a:spcPts val="2590"/>
              </a:lnSpc>
              <a:spcBef>
                <a:spcPts val="200"/>
              </a:spcBef>
              <a:tabLst>
                <a:tab pos="2907030" algn="l"/>
                <a:tab pos="4080510" algn="l"/>
                <a:tab pos="5200650" algn="l"/>
                <a:tab pos="637413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outcode(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relop.op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goto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nextstat+3);  outcode(E.entry 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5" b="1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dirty="0" baseline="1291" sz="3225" spc="7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2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1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1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baseline="1291" sz="3225" spc="1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spc="10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baseline="1291" sz="3225" spc="15" b="1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baseline="1291" sz="3225">
              <a:latin typeface="宋体"/>
              <a:cs typeface="宋体"/>
            </a:endParaRPr>
          </a:p>
          <a:p>
            <a:pPr marL="1430655" marR="3778250">
              <a:lnSpc>
                <a:spcPts val="2620"/>
              </a:lnSpc>
              <a:spcBef>
                <a:spcPts val="75"/>
              </a:spcBef>
              <a:tabLst>
                <a:tab pos="4695825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outcode(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goto</a:t>
            </a:r>
            <a:r>
              <a:rPr dirty="0" baseline="1291" sz="322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nextstat+2)</a:t>
            </a:r>
            <a:r>
              <a:rPr dirty="0" baseline="1291" sz="3225" b="1">
                <a:solidFill>
                  <a:srgbClr val="0000FF"/>
                </a:solidFill>
                <a:latin typeface="宋体"/>
                <a:cs typeface="宋体"/>
              </a:rPr>
              <a:t>； 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od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291" sz="3225" spc="1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);	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59" y="5529579"/>
            <a:ext cx="1100455" cy="101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200"/>
              </a:lnSpc>
              <a:spcBef>
                <a:spcPts val="100"/>
              </a:spcBef>
            </a:pP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true  </a:t>
            </a:r>
            <a:r>
              <a:rPr dirty="0" sz="2200" spc="20" b="1">
                <a:latin typeface="Times New Roman"/>
                <a:cs typeface="Times New Roman"/>
              </a:rPr>
              <a:t>E</a:t>
            </a:r>
            <a:r>
              <a:rPr dirty="0" baseline="1291" sz="3225" spc="30" b="1">
                <a:latin typeface="Symbol"/>
                <a:cs typeface="Symbol"/>
              </a:rPr>
              <a:t></a:t>
            </a:r>
            <a:r>
              <a:rPr dirty="0" baseline="1291" sz="3225" spc="-97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false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5404" y="5529579"/>
            <a:ext cx="2623820" cy="101917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2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dirty="0" sz="2200" spc="-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E.entry=newtemp();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3391" y="5529579"/>
            <a:ext cx="3261360" cy="101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200"/>
              </a:lnSpc>
              <a:spcBef>
                <a:spcPts val="100"/>
              </a:spcBef>
              <a:tabLst>
                <a:tab pos="313817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od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291" sz="3225" spc="1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) ;	}  out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od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nt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291" sz="3225" spc="15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baseline="1291" sz="3225" spc="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baseline="1291" sz="3225" spc="22" b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) ;	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0952"/>
            <a:ext cx="479298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17320" algn="l"/>
              </a:tabLst>
            </a:pPr>
            <a:r>
              <a:rPr dirty="0" sz="4300" spc="40">
                <a:latin typeface="宋体"/>
                <a:cs typeface="宋体"/>
              </a:rPr>
              <a:t>8.</a:t>
            </a:r>
            <a:r>
              <a:rPr dirty="0" sz="4300" spc="30">
                <a:latin typeface="宋体"/>
                <a:cs typeface="宋体"/>
              </a:rPr>
              <a:t>1</a:t>
            </a:r>
            <a:r>
              <a:rPr dirty="0" sz="4300">
                <a:latin typeface="宋体"/>
                <a:cs typeface="宋体"/>
              </a:rPr>
              <a:t>	</a:t>
            </a:r>
            <a:r>
              <a:rPr dirty="0" sz="4300" spc="90"/>
              <a:t>中间代码形式</a:t>
            </a:r>
            <a:endParaRPr sz="4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74025"/>
            <a:ext cx="3219450" cy="322389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lvl="2" marL="1089025" indent="-1076325">
              <a:lnSpc>
                <a:spcPct val="100000"/>
              </a:lnSpc>
              <a:spcBef>
                <a:spcPts val="835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图形表示</a:t>
            </a:r>
            <a:endParaRPr sz="2750">
              <a:latin typeface="黑体"/>
              <a:cs typeface="黑体"/>
            </a:endParaRPr>
          </a:p>
          <a:p>
            <a:pPr lvl="3" marL="755650" indent="-28575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语法树</a:t>
            </a:r>
            <a:endParaRPr baseline="1182" sz="3525">
              <a:latin typeface="黑体"/>
              <a:cs typeface="黑体"/>
            </a:endParaRPr>
          </a:p>
          <a:p>
            <a:pPr lvl="3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37" b="1">
                <a:latin typeface="宋体"/>
                <a:cs typeface="宋体"/>
              </a:rPr>
              <a:t>dag</a:t>
            </a:r>
            <a:r>
              <a:rPr dirty="0" baseline="1182" sz="3525" spc="60" b="1">
                <a:latin typeface="黑体"/>
                <a:cs typeface="黑体"/>
              </a:rPr>
              <a:t>图</a:t>
            </a:r>
            <a:endParaRPr baseline="1182" sz="3525">
              <a:latin typeface="黑体"/>
              <a:cs typeface="黑体"/>
            </a:endParaRPr>
          </a:p>
          <a:p>
            <a:pPr lvl="2" marL="1089025" indent="-1076325">
              <a:lnSpc>
                <a:spcPct val="100000"/>
              </a:lnSpc>
              <a:spcBef>
                <a:spcPts val="660"/>
              </a:spcBef>
              <a:buFont typeface=""/>
              <a:buAutoNum type="arabicPeriod"/>
              <a:tabLst>
                <a:tab pos="1089025" algn="l"/>
              </a:tabLst>
            </a:pPr>
            <a:r>
              <a:rPr dirty="0" sz="2750" spc="45" b="1">
                <a:latin typeface="黑体"/>
                <a:cs typeface="黑体"/>
              </a:rPr>
              <a:t>三地址代码</a:t>
            </a:r>
            <a:endParaRPr sz="2750">
              <a:latin typeface="黑体"/>
              <a:cs typeface="黑体"/>
            </a:endParaRPr>
          </a:p>
          <a:p>
            <a:pPr lvl="3" marL="755650" indent="-28575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三地址语句的形式</a:t>
            </a:r>
            <a:endParaRPr baseline="1182" sz="3525">
              <a:latin typeface="黑体"/>
              <a:cs typeface="黑体"/>
            </a:endParaRPr>
          </a:p>
          <a:p>
            <a:pPr lvl="3" marL="755650" indent="-285750">
              <a:lnSpc>
                <a:spcPct val="100000"/>
              </a:lnSpc>
              <a:spcBef>
                <a:spcPts val="7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三地址语句的种类</a:t>
            </a:r>
            <a:endParaRPr baseline="1182" sz="3525">
              <a:latin typeface="黑体"/>
              <a:cs typeface="黑体"/>
            </a:endParaRPr>
          </a:p>
          <a:p>
            <a:pPr lvl="3" marL="755650" indent="-285750">
              <a:lnSpc>
                <a:spcPct val="100000"/>
              </a:lnSpc>
              <a:spcBef>
                <a:spcPts val="47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三地址语句的实现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40952"/>
            <a:ext cx="676402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90"/>
              <a:t>举例</a:t>
            </a:r>
            <a:r>
              <a:rPr dirty="0" sz="4300" spc="50"/>
              <a:t>：</a:t>
            </a:r>
            <a:r>
              <a:rPr dirty="0" sz="4300" spc="50">
                <a:latin typeface="宋体"/>
                <a:cs typeface="宋体"/>
              </a:rPr>
              <a:t>a&gt;b</a:t>
            </a:r>
            <a:r>
              <a:rPr dirty="0" sz="4300" spc="45">
                <a:latin typeface="宋体"/>
                <a:cs typeface="宋体"/>
              </a:rPr>
              <a:t> </a:t>
            </a:r>
            <a:r>
              <a:rPr dirty="0" sz="4300" spc="35">
                <a:latin typeface="宋体"/>
                <a:cs typeface="宋体"/>
              </a:rPr>
              <a:t>and</a:t>
            </a:r>
            <a:r>
              <a:rPr dirty="0" sz="4300" spc="45">
                <a:latin typeface="宋体"/>
                <a:cs typeface="宋体"/>
              </a:rPr>
              <a:t> </a:t>
            </a:r>
            <a:r>
              <a:rPr dirty="0" sz="4300" spc="35">
                <a:latin typeface="宋体"/>
                <a:cs typeface="宋体"/>
              </a:rPr>
              <a:t>c&gt;d</a:t>
            </a:r>
            <a:r>
              <a:rPr dirty="0" sz="4300" spc="45">
                <a:latin typeface="宋体"/>
                <a:cs typeface="宋体"/>
              </a:rPr>
              <a:t> </a:t>
            </a:r>
            <a:r>
              <a:rPr dirty="0" sz="4300" spc="35">
                <a:latin typeface="宋体"/>
                <a:cs typeface="宋体"/>
              </a:rPr>
              <a:t>or</a:t>
            </a:r>
            <a:r>
              <a:rPr dirty="0" sz="4300" spc="45">
                <a:latin typeface="宋体"/>
                <a:cs typeface="宋体"/>
              </a:rPr>
              <a:t> </a:t>
            </a:r>
            <a:r>
              <a:rPr dirty="0" sz="4300" spc="40">
                <a:latin typeface="宋体"/>
                <a:cs typeface="宋体"/>
              </a:rPr>
              <a:t>e&lt;f</a:t>
            </a:r>
            <a:endParaRPr sz="43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5187" y="990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63869" y="990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3620" y="1434970"/>
            <a:ext cx="3088640" cy="0"/>
          </a:xfrm>
          <a:custGeom>
            <a:avLst/>
            <a:gdLst/>
            <a:ahLst/>
            <a:cxnLst/>
            <a:rect l="l" t="t" r="r" b="b"/>
            <a:pathLst>
              <a:path w="3088640" h="0">
                <a:moveTo>
                  <a:pt x="0" y="0"/>
                </a:moveTo>
                <a:lnTo>
                  <a:pt x="30884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82189" y="1434970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 h="0">
                <a:moveTo>
                  <a:pt x="0" y="0"/>
                </a:moveTo>
                <a:lnTo>
                  <a:pt x="9001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5187" y="190500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60626" y="851050"/>
            <a:ext cx="4320540" cy="138493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ctr" marR="1907539">
              <a:lnSpc>
                <a:spcPct val="100000"/>
              </a:lnSpc>
              <a:spcBef>
                <a:spcPts val="780"/>
              </a:spcBef>
              <a:tabLst>
                <a:tab pos="2282190" algn="l"/>
              </a:tabLst>
            </a:pPr>
            <a:r>
              <a:rPr dirty="0" sz="2350" spc="225">
                <a:latin typeface="Segoe UI Symbol"/>
                <a:cs typeface="Segoe UI Symbol"/>
              </a:rPr>
              <a:t>❩</a:t>
            </a:r>
            <a:r>
              <a:rPr dirty="0" sz="2350" spc="225">
                <a:latin typeface="Segoe UI Symbol"/>
                <a:cs typeface="Segoe UI Symbol"/>
              </a:rPr>
              <a:t>	</a:t>
            </a:r>
            <a:r>
              <a:rPr dirty="0" sz="2350" spc="25">
                <a:latin typeface="Segoe UI Symbol"/>
                <a:cs typeface="Segoe UI Symbol"/>
              </a:rPr>
              <a:t>❪</a:t>
            </a:r>
            <a:endParaRPr sz="2350">
              <a:latin typeface="Segoe UI Symbol"/>
              <a:cs typeface="Segoe UI Symbol"/>
            </a:endParaRPr>
          </a:p>
          <a:p>
            <a:pPr algn="ctr" marL="1214755">
              <a:lnSpc>
                <a:spcPct val="100000"/>
              </a:lnSpc>
              <a:spcBef>
                <a:spcPts val="685"/>
              </a:spcBef>
              <a:tabLst>
                <a:tab pos="4210050" algn="l"/>
              </a:tabLst>
            </a:pPr>
            <a:r>
              <a:rPr dirty="0" sz="2350" spc="25">
                <a:latin typeface="Segoe UI Symbol"/>
                <a:cs typeface="Segoe UI Symbol"/>
              </a:rPr>
              <a:t>❫</a:t>
            </a:r>
            <a:r>
              <a:rPr dirty="0" sz="2350" spc="25">
                <a:latin typeface="Segoe UI Symbol"/>
                <a:cs typeface="Segoe UI Symbol"/>
              </a:rPr>
              <a:t>	</a:t>
            </a:r>
            <a:r>
              <a:rPr dirty="0" sz="2350" spc="-60">
                <a:latin typeface="Segoe UI Symbol"/>
                <a:cs typeface="Segoe UI Symbol"/>
              </a:rPr>
              <a:t>❬</a:t>
            </a:r>
            <a:endParaRPr sz="2350">
              <a:latin typeface="Segoe UI Symbol"/>
              <a:cs typeface="Segoe UI Symbol"/>
            </a:endParaRPr>
          </a:p>
          <a:p>
            <a:pPr algn="ctr" marR="205104">
              <a:lnSpc>
                <a:spcPct val="100000"/>
              </a:lnSpc>
              <a:spcBef>
                <a:spcPts val="875"/>
              </a:spcBef>
            </a:pPr>
            <a:r>
              <a:rPr dirty="0" sz="2350" spc="-60">
                <a:latin typeface="Segoe UI Symbol"/>
                <a:cs typeface="Segoe UI Symbol"/>
              </a:rPr>
              <a:t>❭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925" y="2654300"/>
            <a:ext cx="2941955" cy="372617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748665" algn="l"/>
                <a:tab pos="1087120" algn="l"/>
                <a:tab pos="1734820" algn="l"/>
                <a:tab pos="2446020" algn="l"/>
              </a:tabLst>
            </a:pPr>
            <a:r>
              <a:rPr dirty="0" sz="2400" b="1">
                <a:latin typeface="Times New Roman"/>
                <a:cs typeface="Times New Roman"/>
              </a:rPr>
              <a:t>100:	</a:t>
            </a:r>
            <a:r>
              <a:rPr dirty="0" sz="2400" spc="-5" b="1">
                <a:latin typeface="Times New Roman"/>
                <a:cs typeface="Times New Roman"/>
              </a:rPr>
              <a:t>if	a&gt;b	</a:t>
            </a:r>
            <a:r>
              <a:rPr dirty="0" sz="2400" b="1">
                <a:latin typeface="Times New Roman"/>
                <a:cs typeface="Times New Roman"/>
              </a:rPr>
              <a:t>goto	103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748665" algn="l"/>
              </a:tabLst>
            </a:pPr>
            <a:r>
              <a:rPr dirty="0" sz="2400" b="1">
                <a:latin typeface="Times New Roman"/>
                <a:cs typeface="Times New Roman"/>
              </a:rPr>
              <a:t>101: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  <a:tabLst>
                <a:tab pos="748665" algn="l"/>
                <a:tab pos="1459865" algn="l"/>
              </a:tabLst>
            </a:pPr>
            <a:r>
              <a:rPr dirty="0" sz="2400" b="1">
                <a:latin typeface="Times New Roman"/>
                <a:cs typeface="Times New Roman"/>
              </a:rPr>
              <a:t>102:	goto	104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  <a:tabLst>
                <a:tab pos="748665" algn="l"/>
              </a:tabLst>
            </a:pPr>
            <a:r>
              <a:rPr dirty="0" sz="2400" b="1">
                <a:latin typeface="Times New Roman"/>
                <a:cs typeface="Times New Roman"/>
              </a:rPr>
              <a:t>103: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:=1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70"/>
              </a:spcBef>
              <a:tabLst>
                <a:tab pos="748665" algn="l"/>
                <a:tab pos="1087120" algn="l"/>
                <a:tab pos="1717039" algn="l"/>
                <a:tab pos="2428240" algn="l"/>
              </a:tabLst>
            </a:pPr>
            <a:r>
              <a:rPr dirty="0" sz="2400" b="1">
                <a:latin typeface="Times New Roman"/>
                <a:cs typeface="Times New Roman"/>
              </a:rPr>
              <a:t>104:	</a:t>
            </a:r>
            <a:r>
              <a:rPr dirty="0" sz="2400" spc="-5" b="1">
                <a:latin typeface="Times New Roman"/>
                <a:cs typeface="Times New Roman"/>
              </a:rPr>
              <a:t>if	c&gt;d	</a:t>
            </a:r>
            <a:r>
              <a:rPr dirty="0" sz="2400" b="1">
                <a:latin typeface="Times New Roman"/>
                <a:cs typeface="Times New Roman"/>
              </a:rPr>
              <a:t>goto	107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748665" algn="l"/>
              </a:tabLst>
            </a:pPr>
            <a:r>
              <a:rPr dirty="0" sz="2400" b="1">
                <a:latin typeface="Times New Roman"/>
                <a:cs typeface="Times New Roman"/>
              </a:rPr>
              <a:t>105: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:=0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748665" algn="l"/>
                <a:tab pos="1459865" algn="l"/>
              </a:tabLst>
            </a:pPr>
            <a:r>
              <a:rPr dirty="0" sz="2400" b="1">
                <a:latin typeface="Times New Roman"/>
                <a:cs typeface="Times New Roman"/>
              </a:rPr>
              <a:t>106:	goto	108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  <a:tabLst>
                <a:tab pos="748665" algn="l"/>
              </a:tabLst>
            </a:pPr>
            <a:r>
              <a:rPr dirty="0" sz="2400" b="1">
                <a:latin typeface="Times New Roman"/>
                <a:cs typeface="Times New Roman"/>
              </a:rPr>
              <a:t>107: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:=1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350" y="2721355"/>
            <a:ext cx="2839085" cy="230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  <a:tabLst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108: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1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  <a:tabLst>
                <a:tab pos="748665" algn="l"/>
                <a:tab pos="1087120" algn="l"/>
                <a:tab pos="1649095" algn="l"/>
                <a:tab pos="2360295" algn="l"/>
              </a:tabLst>
            </a:pPr>
            <a:r>
              <a:rPr dirty="0" sz="2400" b="1">
                <a:latin typeface="Times New Roman"/>
                <a:cs typeface="Times New Roman"/>
              </a:rPr>
              <a:t>109:	</a:t>
            </a:r>
            <a:r>
              <a:rPr dirty="0" sz="2400" spc="-5" b="1">
                <a:latin typeface="Times New Roman"/>
                <a:cs typeface="Times New Roman"/>
              </a:rPr>
              <a:t>if	e&lt;f	</a:t>
            </a: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45" b="1">
                <a:latin typeface="Times New Roman"/>
                <a:cs typeface="Times New Roman"/>
              </a:rPr>
              <a:t>112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732155" algn="l"/>
              </a:tabLst>
            </a:pPr>
            <a:r>
              <a:rPr dirty="0" sz="2400" spc="-35" b="1">
                <a:latin typeface="Times New Roman"/>
                <a:cs typeface="Times New Roman"/>
              </a:rPr>
              <a:t>110: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:=0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715010" algn="l"/>
                <a:tab pos="1426210" algn="l"/>
              </a:tabLst>
            </a:pPr>
            <a:r>
              <a:rPr dirty="0" sz="2400" spc="-70" b="1">
                <a:latin typeface="Times New Roman"/>
                <a:cs typeface="Times New Roman"/>
              </a:rPr>
              <a:t>111:	</a:t>
            </a: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45" b="1">
                <a:latin typeface="Times New Roman"/>
                <a:cs typeface="Times New Roman"/>
              </a:rPr>
              <a:t>113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  <a:tabLst>
                <a:tab pos="732155" algn="l"/>
              </a:tabLst>
            </a:pPr>
            <a:r>
              <a:rPr dirty="0" sz="2400" spc="-35" b="1">
                <a:latin typeface="Times New Roman"/>
                <a:cs typeface="Times New Roman"/>
              </a:rPr>
              <a:t>112: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4</a:t>
            </a:r>
            <a:r>
              <a:rPr dirty="0" sz="2400" spc="-5" b="1">
                <a:latin typeface="Times New Roman"/>
                <a:cs typeface="Times New Roman"/>
              </a:rPr>
              <a:t>:=1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287" y="5296916"/>
            <a:ext cx="1987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dirty="0" sz="2400" spc="-35" b="1">
                <a:latin typeface="Times New Roman"/>
                <a:cs typeface="Times New Roman"/>
              </a:rPr>
              <a:t>113:	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-17361" sz="2400" spc="-7" b="1">
                <a:latin typeface="Times New Roman"/>
                <a:cs typeface="Times New Roman"/>
              </a:rPr>
              <a:t>5</a:t>
            </a:r>
            <a:r>
              <a:rPr dirty="0" sz="2400" spc="-5" b="1">
                <a:latin typeface="Times New Roman"/>
                <a:cs typeface="Times New Roman"/>
              </a:rPr>
              <a:t>:=t</a:t>
            </a:r>
            <a:r>
              <a:rPr dirty="0" baseline="-17361" sz="2400" spc="-7" b="1">
                <a:latin typeface="Times New Roman"/>
                <a:cs typeface="Times New Roman"/>
              </a:rPr>
              <a:t>3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3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9910" y="5462523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71647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宋体"/>
                <a:cs typeface="宋体"/>
              </a:rPr>
              <a:t>8.3.3</a:t>
            </a:r>
            <a:r>
              <a:rPr dirty="0" spc="25">
                <a:latin typeface="宋体"/>
                <a:cs typeface="宋体"/>
              </a:rPr>
              <a:t> </a:t>
            </a:r>
            <a:r>
              <a:rPr dirty="0" spc="90"/>
              <a:t>控制流表示法及回填技术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247942"/>
            <a:ext cx="3495675" cy="14166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控制语句</a:t>
            </a:r>
            <a:endParaRPr baseline="1010" sz="4125">
              <a:latin typeface="黑体"/>
              <a:cs typeface="黑体"/>
            </a:endParaRPr>
          </a:p>
          <a:p>
            <a:pPr marL="495300">
              <a:lnSpc>
                <a:spcPct val="100000"/>
              </a:lnSpc>
              <a:spcBef>
                <a:spcPts val="650"/>
              </a:spcBef>
              <a:tabLst>
                <a:tab pos="1118870" algn="l"/>
              </a:tabLst>
            </a:pPr>
            <a:r>
              <a:rPr dirty="0" sz="2400" spc="20" b="1">
                <a:latin typeface="Times New Roman"/>
                <a:cs typeface="Times New Roman"/>
              </a:rPr>
              <a:t>S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if 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5" b="1">
                <a:latin typeface="Times New Roman"/>
                <a:cs typeface="Times New Roman"/>
              </a:rPr>
              <a:t>then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sz="2400" spc="-5" b="1">
                <a:latin typeface="Times New Roman"/>
                <a:cs typeface="Times New Roman"/>
              </a:rPr>
              <a:t>if </a:t>
            </a:r>
            <a:r>
              <a:rPr dirty="0" sz="2400" b="1">
                <a:latin typeface="Times New Roman"/>
                <a:cs typeface="Times New Roman"/>
              </a:rPr>
              <a:t>E </a:t>
            </a:r>
            <a:r>
              <a:rPr dirty="0" sz="2400" spc="-5" b="1">
                <a:latin typeface="Times New Roman"/>
                <a:cs typeface="Times New Roman"/>
              </a:rPr>
              <a:t>then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 </a:t>
            </a:r>
            <a:r>
              <a:rPr dirty="0" sz="2400" spc="-5" b="1">
                <a:latin typeface="Times New Roman"/>
                <a:cs typeface="Times New Roman"/>
              </a:rPr>
              <a:t>else</a:t>
            </a:r>
            <a:r>
              <a:rPr dirty="0" sz="2400" spc="-2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539" y="2718308"/>
            <a:ext cx="1785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| </a:t>
            </a:r>
            <a:r>
              <a:rPr dirty="0" sz="2400" spc="-5" b="1">
                <a:latin typeface="Times New Roman"/>
                <a:cs typeface="Times New Roman"/>
              </a:rPr>
              <a:t>while </a:t>
            </a:r>
            <a:r>
              <a:rPr dirty="0" sz="2400" b="1">
                <a:latin typeface="Times New Roman"/>
                <a:cs typeface="Times New Roman"/>
              </a:rPr>
              <a:t>E do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0077" y="2883915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600" y="187483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24600" y="1341437"/>
            <a:ext cx="1600200" cy="1447800"/>
          </a:xfrm>
          <a:custGeom>
            <a:avLst/>
            <a:gdLst/>
            <a:ahLst/>
            <a:cxnLst/>
            <a:rect l="l" t="t" r="r" b="b"/>
            <a:pathLst>
              <a:path w="1600200" h="1447800">
                <a:moveTo>
                  <a:pt x="0" y="0"/>
                </a:moveTo>
                <a:lnTo>
                  <a:pt x="1600200" y="0"/>
                </a:lnTo>
                <a:lnTo>
                  <a:pt x="16002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24600" y="1341437"/>
            <a:ext cx="16002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86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4600" y="1874838"/>
            <a:ext cx="16002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7820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266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2014536"/>
            <a:ext cx="1066800" cy="85725"/>
          </a:xfrm>
          <a:custGeom>
            <a:avLst/>
            <a:gdLst/>
            <a:ahLst/>
            <a:cxnLst/>
            <a:rect l="l" t="t" r="r" b="b"/>
            <a:pathLst>
              <a:path w="1066800" h="85725">
                <a:moveTo>
                  <a:pt x="1038225" y="28575"/>
                </a:moveTo>
                <a:lnTo>
                  <a:pt x="995362" y="28575"/>
                </a:lnTo>
                <a:lnTo>
                  <a:pt x="995362" y="57150"/>
                </a:lnTo>
                <a:lnTo>
                  <a:pt x="981075" y="57150"/>
                </a:lnTo>
                <a:lnTo>
                  <a:pt x="981075" y="85725"/>
                </a:lnTo>
                <a:lnTo>
                  <a:pt x="1066800" y="42862"/>
                </a:lnTo>
                <a:lnTo>
                  <a:pt x="1038225" y="28575"/>
                </a:lnTo>
                <a:close/>
              </a:path>
              <a:path w="1066800" h="85725">
                <a:moveTo>
                  <a:pt x="981075" y="28575"/>
                </a:moveTo>
                <a:lnTo>
                  <a:pt x="0" y="28576"/>
                </a:lnTo>
                <a:lnTo>
                  <a:pt x="0" y="57151"/>
                </a:lnTo>
                <a:lnTo>
                  <a:pt x="981075" y="57150"/>
                </a:lnTo>
                <a:lnTo>
                  <a:pt x="981075" y="28575"/>
                </a:lnTo>
                <a:close/>
              </a:path>
              <a:path w="1066800" h="85725">
                <a:moveTo>
                  <a:pt x="995362" y="28575"/>
                </a:moveTo>
                <a:lnTo>
                  <a:pt x="981075" y="28575"/>
                </a:lnTo>
                <a:lnTo>
                  <a:pt x="981075" y="57150"/>
                </a:lnTo>
                <a:lnTo>
                  <a:pt x="995362" y="57150"/>
                </a:lnTo>
                <a:lnTo>
                  <a:pt x="995362" y="28575"/>
                </a:lnTo>
                <a:close/>
              </a:path>
              <a:path w="1066800" h="85725">
                <a:moveTo>
                  <a:pt x="981075" y="0"/>
                </a:moveTo>
                <a:lnTo>
                  <a:pt x="981075" y="28575"/>
                </a:lnTo>
                <a:lnTo>
                  <a:pt x="1038225" y="28575"/>
                </a:lnTo>
                <a:lnTo>
                  <a:pt x="9810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1883" y="1484320"/>
            <a:ext cx="490220" cy="501015"/>
          </a:xfrm>
          <a:custGeom>
            <a:avLst/>
            <a:gdLst/>
            <a:ahLst/>
            <a:cxnLst/>
            <a:rect l="l" t="t" r="r" b="b"/>
            <a:pathLst>
              <a:path w="490220" h="501014">
                <a:moveTo>
                  <a:pt x="324390" y="424765"/>
                </a:moveTo>
                <a:lnTo>
                  <a:pt x="322952" y="453125"/>
                </a:lnTo>
                <a:lnTo>
                  <a:pt x="335777" y="453956"/>
                </a:lnTo>
                <a:lnTo>
                  <a:pt x="334512" y="472964"/>
                </a:lnTo>
                <a:lnTo>
                  <a:pt x="321946" y="472964"/>
                </a:lnTo>
                <a:lnTo>
                  <a:pt x="320532" y="500867"/>
                </a:lnTo>
                <a:lnTo>
                  <a:pt x="384211" y="472964"/>
                </a:lnTo>
                <a:lnTo>
                  <a:pt x="334512" y="472964"/>
                </a:lnTo>
                <a:lnTo>
                  <a:pt x="321990" y="472109"/>
                </a:lnTo>
                <a:lnTo>
                  <a:pt x="386162" y="472109"/>
                </a:lnTo>
                <a:lnTo>
                  <a:pt x="398563" y="466675"/>
                </a:lnTo>
                <a:lnTo>
                  <a:pt x="324390" y="424765"/>
                </a:lnTo>
                <a:close/>
              </a:path>
              <a:path w="490220" h="501014">
                <a:moveTo>
                  <a:pt x="322952" y="453125"/>
                </a:moveTo>
                <a:lnTo>
                  <a:pt x="321990" y="472109"/>
                </a:lnTo>
                <a:lnTo>
                  <a:pt x="334512" y="472964"/>
                </a:lnTo>
                <a:lnTo>
                  <a:pt x="335777" y="453956"/>
                </a:lnTo>
                <a:lnTo>
                  <a:pt x="322952" y="453125"/>
                </a:lnTo>
                <a:close/>
              </a:path>
              <a:path w="490220" h="501014">
                <a:moveTo>
                  <a:pt x="391632" y="0"/>
                </a:moveTo>
                <a:lnTo>
                  <a:pt x="351943" y="1177"/>
                </a:lnTo>
                <a:lnTo>
                  <a:pt x="313458" y="4676"/>
                </a:lnTo>
                <a:lnTo>
                  <a:pt x="240623" y="18177"/>
                </a:lnTo>
                <a:lnTo>
                  <a:pt x="174558" y="39606"/>
                </a:lnTo>
                <a:lnTo>
                  <a:pt x="116759" y="68103"/>
                </a:lnTo>
                <a:lnTo>
                  <a:pt x="68740" y="102867"/>
                </a:lnTo>
                <a:lnTo>
                  <a:pt x="32072" y="143163"/>
                </a:lnTo>
                <a:lnTo>
                  <a:pt x="8300" y="188742"/>
                </a:lnTo>
                <a:lnTo>
                  <a:pt x="0" y="237317"/>
                </a:lnTo>
                <a:lnTo>
                  <a:pt x="0" y="238918"/>
                </a:lnTo>
                <a:lnTo>
                  <a:pt x="8140" y="287019"/>
                </a:lnTo>
                <a:lnTo>
                  <a:pt x="31367" y="332065"/>
                </a:lnTo>
                <a:lnTo>
                  <a:pt x="68008" y="372711"/>
                </a:lnTo>
                <a:lnTo>
                  <a:pt x="116072" y="407714"/>
                </a:lnTo>
                <a:lnTo>
                  <a:pt x="173921" y="436369"/>
                </a:lnTo>
                <a:lnTo>
                  <a:pt x="240023" y="457904"/>
                </a:lnTo>
                <a:lnTo>
                  <a:pt x="312875" y="471487"/>
                </a:lnTo>
                <a:lnTo>
                  <a:pt x="321990" y="472109"/>
                </a:lnTo>
                <a:lnTo>
                  <a:pt x="322952" y="453125"/>
                </a:lnTo>
                <a:lnTo>
                  <a:pt x="315774" y="452659"/>
                </a:lnTo>
                <a:lnTo>
                  <a:pt x="279778" y="447136"/>
                </a:lnTo>
                <a:lnTo>
                  <a:pt x="212548" y="430175"/>
                </a:lnTo>
                <a:lnTo>
                  <a:pt x="152977" y="406149"/>
                </a:lnTo>
                <a:lnTo>
                  <a:pt x="102625" y="376091"/>
                </a:lnTo>
                <a:lnTo>
                  <a:pt x="62991" y="341109"/>
                </a:lnTo>
                <a:lnTo>
                  <a:pt x="35521" y="302336"/>
                </a:lnTo>
                <a:lnTo>
                  <a:pt x="34782" y="301127"/>
                </a:lnTo>
                <a:lnTo>
                  <a:pt x="26604" y="281834"/>
                </a:lnTo>
                <a:lnTo>
                  <a:pt x="26000" y="280428"/>
                </a:lnTo>
                <a:lnTo>
                  <a:pt x="21088" y="260690"/>
                </a:lnTo>
                <a:lnTo>
                  <a:pt x="20953" y="260690"/>
                </a:lnTo>
                <a:lnTo>
                  <a:pt x="20692" y="259137"/>
                </a:lnTo>
                <a:lnTo>
                  <a:pt x="20822" y="259137"/>
                </a:lnTo>
                <a:lnTo>
                  <a:pt x="19117" y="238918"/>
                </a:lnTo>
                <a:lnTo>
                  <a:pt x="18982" y="238918"/>
                </a:lnTo>
                <a:lnTo>
                  <a:pt x="18982" y="237317"/>
                </a:lnTo>
                <a:lnTo>
                  <a:pt x="19117" y="237317"/>
                </a:lnTo>
                <a:lnTo>
                  <a:pt x="20822" y="217096"/>
                </a:lnTo>
                <a:lnTo>
                  <a:pt x="20692" y="217096"/>
                </a:lnTo>
                <a:lnTo>
                  <a:pt x="20953" y="215544"/>
                </a:lnTo>
                <a:lnTo>
                  <a:pt x="21088" y="215544"/>
                </a:lnTo>
                <a:lnTo>
                  <a:pt x="26119" y="195803"/>
                </a:lnTo>
                <a:lnTo>
                  <a:pt x="26477" y="194397"/>
                </a:lnTo>
                <a:lnTo>
                  <a:pt x="34889" y="175103"/>
                </a:lnTo>
                <a:lnTo>
                  <a:pt x="35408" y="173894"/>
                </a:lnTo>
                <a:lnTo>
                  <a:pt x="46914" y="155103"/>
                </a:lnTo>
                <a:lnTo>
                  <a:pt x="80647" y="117737"/>
                </a:lnTo>
                <a:lnTo>
                  <a:pt x="125865" y="84837"/>
                </a:lnTo>
                <a:lnTo>
                  <a:pt x="181069" y="57508"/>
                </a:lnTo>
                <a:lnTo>
                  <a:pt x="244701" y="36785"/>
                </a:lnTo>
                <a:lnTo>
                  <a:pt x="315191" y="23647"/>
                </a:lnTo>
                <a:lnTo>
                  <a:pt x="390896" y="19036"/>
                </a:lnTo>
                <a:lnTo>
                  <a:pt x="488707" y="19036"/>
                </a:lnTo>
                <a:lnTo>
                  <a:pt x="490046" y="7656"/>
                </a:lnTo>
                <a:lnTo>
                  <a:pt x="441629" y="1960"/>
                </a:lnTo>
                <a:lnTo>
                  <a:pt x="391632" y="0"/>
                </a:lnTo>
                <a:close/>
              </a:path>
              <a:path w="490220" h="501014">
                <a:moveTo>
                  <a:pt x="34782" y="301127"/>
                </a:moveTo>
                <a:lnTo>
                  <a:pt x="35408" y="302336"/>
                </a:lnTo>
                <a:lnTo>
                  <a:pt x="35141" y="301715"/>
                </a:lnTo>
                <a:lnTo>
                  <a:pt x="34782" y="301127"/>
                </a:lnTo>
                <a:close/>
              </a:path>
              <a:path w="490220" h="501014">
                <a:moveTo>
                  <a:pt x="35141" y="301715"/>
                </a:moveTo>
                <a:lnTo>
                  <a:pt x="35408" y="302336"/>
                </a:lnTo>
                <a:lnTo>
                  <a:pt x="35141" y="301715"/>
                </a:lnTo>
                <a:close/>
              </a:path>
              <a:path w="490220" h="501014">
                <a:moveTo>
                  <a:pt x="34889" y="301127"/>
                </a:moveTo>
                <a:lnTo>
                  <a:pt x="35141" y="301715"/>
                </a:lnTo>
                <a:lnTo>
                  <a:pt x="34889" y="301127"/>
                </a:lnTo>
                <a:close/>
              </a:path>
              <a:path w="490220" h="501014">
                <a:moveTo>
                  <a:pt x="26000" y="280428"/>
                </a:moveTo>
                <a:lnTo>
                  <a:pt x="26477" y="281834"/>
                </a:lnTo>
                <a:lnTo>
                  <a:pt x="26293" y="281111"/>
                </a:lnTo>
                <a:lnTo>
                  <a:pt x="26000" y="280428"/>
                </a:lnTo>
                <a:close/>
              </a:path>
              <a:path w="490220" h="501014">
                <a:moveTo>
                  <a:pt x="26293" y="281111"/>
                </a:moveTo>
                <a:lnTo>
                  <a:pt x="26477" y="281834"/>
                </a:lnTo>
                <a:lnTo>
                  <a:pt x="26293" y="281111"/>
                </a:lnTo>
                <a:close/>
              </a:path>
              <a:path w="490220" h="501014">
                <a:moveTo>
                  <a:pt x="26119" y="280428"/>
                </a:moveTo>
                <a:lnTo>
                  <a:pt x="26293" y="281111"/>
                </a:lnTo>
                <a:lnTo>
                  <a:pt x="26119" y="280428"/>
                </a:lnTo>
                <a:close/>
              </a:path>
              <a:path w="490220" h="501014">
                <a:moveTo>
                  <a:pt x="20692" y="259137"/>
                </a:moveTo>
                <a:lnTo>
                  <a:pt x="20953" y="260690"/>
                </a:lnTo>
                <a:lnTo>
                  <a:pt x="20886" y="259895"/>
                </a:lnTo>
                <a:lnTo>
                  <a:pt x="20692" y="259137"/>
                </a:lnTo>
                <a:close/>
              </a:path>
              <a:path w="490220" h="501014">
                <a:moveTo>
                  <a:pt x="20886" y="259895"/>
                </a:moveTo>
                <a:lnTo>
                  <a:pt x="20953" y="260690"/>
                </a:lnTo>
                <a:lnTo>
                  <a:pt x="21088" y="260690"/>
                </a:lnTo>
                <a:lnTo>
                  <a:pt x="20886" y="259895"/>
                </a:lnTo>
                <a:close/>
              </a:path>
              <a:path w="490220" h="501014">
                <a:moveTo>
                  <a:pt x="20822" y="259137"/>
                </a:moveTo>
                <a:lnTo>
                  <a:pt x="20692" y="259137"/>
                </a:lnTo>
                <a:lnTo>
                  <a:pt x="20886" y="259895"/>
                </a:lnTo>
                <a:lnTo>
                  <a:pt x="20822" y="259137"/>
                </a:lnTo>
                <a:close/>
              </a:path>
              <a:path w="490220" h="501014">
                <a:moveTo>
                  <a:pt x="19049" y="238117"/>
                </a:moveTo>
                <a:lnTo>
                  <a:pt x="18982" y="238918"/>
                </a:lnTo>
                <a:lnTo>
                  <a:pt x="19117" y="238918"/>
                </a:lnTo>
                <a:lnTo>
                  <a:pt x="19049" y="238117"/>
                </a:lnTo>
                <a:close/>
              </a:path>
              <a:path w="490220" h="501014">
                <a:moveTo>
                  <a:pt x="19117" y="237317"/>
                </a:moveTo>
                <a:lnTo>
                  <a:pt x="18982" y="237317"/>
                </a:lnTo>
                <a:lnTo>
                  <a:pt x="19049" y="238117"/>
                </a:lnTo>
                <a:lnTo>
                  <a:pt x="19117" y="237317"/>
                </a:lnTo>
                <a:close/>
              </a:path>
              <a:path w="490220" h="501014">
                <a:moveTo>
                  <a:pt x="20953" y="215544"/>
                </a:moveTo>
                <a:lnTo>
                  <a:pt x="20692" y="217096"/>
                </a:lnTo>
                <a:lnTo>
                  <a:pt x="20886" y="216337"/>
                </a:lnTo>
                <a:lnTo>
                  <a:pt x="20953" y="215544"/>
                </a:lnTo>
                <a:close/>
              </a:path>
              <a:path w="490220" h="501014">
                <a:moveTo>
                  <a:pt x="20886" y="216337"/>
                </a:moveTo>
                <a:lnTo>
                  <a:pt x="20692" y="217096"/>
                </a:lnTo>
                <a:lnTo>
                  <a:pt x="20822" y="217096"/>
                </a:lnTo>
                <a:lnTo>
                  <a:pt x="20886" y="216337"/>
                </a:lnTo>
                <a:close/>
              </a:path>
              <a:path w="490220" h="501014">
                <a:moveTo>
                  <a:pt x="21088" y="215544"/>
                </a:moveTo>
                <a:lnTo>
                  <a:pt x="20953" y="215544"/>
                </a:lnTo>
                <a:lnTo>
                  <a:pt x="20886" y="216337"/>
                </a:lnTo>
                <a:lnTo>
                  <a:pt x="21088" y="215544"/>
                </a:lnTo>
                <a:close/>
              </a:path>
              <a:path w="490220" h="501014">
                <a:moveTo>
                  <a:pt x="26477" y="194397"/>
                </a:moveTo>
                <a:lnTo>
                  <a:pt x="26000" y="195803"/>
                </a:lnTo>
                <a:lnTo>
                  <a:pt x="26293" y="195120"/>
                </a:lnTo>
                <a:lnTo>
                  <a:pt x="26477" y="194397"/>
                </a:lnTo>
                <a:close/>
              </a:path>
              <a:path w="490220" h="501014">
                <a:moveTo>
                  <a:pt x="26293" y="195120"/>
                </a:moveTo>
                <a:lnTo>
                  <a:pt x="26000" y="195803"/>
                </a:lnTo>
                <a:lnTo>
                  <a:pt x="26293" y="195120"/>
                </a:lnTo>
                <a:close/>
              </a:path>
              <a:path w="490220" h="501014">
                <a:moveTo>
                  <a:pt x="26604" y="194397"/>
                </a:moveTo>
                <a:lnTo>
                  <a:pt x="26293" y="195120"/>
                </a:lnTo>
                <a:lnTo>
                  <a:pt x="26604" y="194397"/>
                </a:lnTo>
                <a:close/>
              </a:path>
              <a:path w="490220" h="501014">
                <a:moveTo>
                  <a:pt x="35408" y="173894"/>
                </a:moveTo>
                <a:lnTo>
                  <a:pt x="34782" y="175103"/>
                </a:lnTo>
                <a:lnTo>
                  <a:pt x="35148" y="174500"/>
                </a:lnTo>
                <a:lnTo>
                  <a:pt x="35408" y="173894"/>
                </a:lnTo>
                <a:close/>
              </a:path>
              <a:path w="490220" h="501014">
                <a:moveTo>
                  <a:pt x="35148" y="174500"/>
                </a:moveTo>
                <a:lnTo>
                  <a:pt x="34782" y="175103"/>
                </a:lnTo>
                <a:lnTo>
                  <a:pt x="35148" y="174500"/>
                </a:lnTo>
                <a:close/>
              </a:path>
              <a:path w="490220" h="501014">
                <a:moveTo>
                  <a:pt x="35515" y="173894"/>
                </a:moveTo>
                <a:lnTo>
                  <a:pt x="35148" y="174500"/>
                </a:lnTo>
                <a:lnTo>
                  <a:pt x="35515" y="173894"/>
                </a:lnTo>
                <a:close/>
              </a:path>
              <a:path w="490220" h="501014">
                <a:moveTo>
                  <a:pt x="488707" y="19036"/>
                </a:moveTo>
                <a:lnTo>
                  <a:pt x="390896" y="19036"/>
                </a:lnTo>
                <a:lnTo>
                  <a:pt x="439403" y="20880"/>
                </a:lnTo>
                <a:lnTo>
                  <a:pt x="487820" y="26576"/>
                </a:lnTo>
                <a:lnTo>
                  <a:pt x="488707" y="1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88012" y="1162811"/>
            <a:ext cx="4762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48269" y="1789117"/>
            <a:ext cx="467359" cy="1152525"/>
          </a:xfrm>
          <a:custGeom>
            <a:avLst/>
            <a:gdLst/>
            <a:ahLst/>
            <a:cxnLst/>
            <a:rect l="l" t="t" r="r" b="b"/>
            <a:pathLst>
              <a:path w="467359" h="1152525">
                <a:moveTo>
                  <a:pt x="192887" y="1082756"/>
                </a:moveTo>
                <a:lnTo>
                  <a:pt x="143988" y="1152519"/>
                </a:lnTo>
                <a:lnTo>
                  <a:pt x="229138" y="1149781"/>
                </a:lnTo>
                <a:lnTo>
                  <a:pt x="218810" y="1130686"/>
                </a:lnTo>
                <a:lnTo>
                  <a:pt x="204379" y="1130686"/>
                </a:lnTo>
                <a:lnTo>
                  <a:pt x="195304" y="1113936"/>
                </a:lnTo>
                <a:lnTo>
                  <a:pt x="205569" y="1108472"/>
                </a:lnTo>
                <a:lnTo>
                  <a:pt x="206449" y="1107830"/>
                </a:lnTo>
                <a:lnTo>
                  <a:pt x="192887" y="1082756"/>
                </a:lnTo>
                <a:close/>
              </a:path>
              <a:path w="467359" h="1152525">
                <a:moveTo>
                  <a:pt x="206449" y="1107830"/>
                </a:moveTo>
                <a:lnTo>
                  <a:pt x="205569" y="1108472"/>
                </a:lnTo>
                <a:lnTo>
                  <a:pt x="195304" y="1113936"/>
                </a:lnTo>
                <a:lnTo>
                  <a:pt x="204379" y="1130686"/>
                </a:lnTo>
                <a:lnTo>
                  <a:pt x="215502" y="1124569"/>
                </a:lnTo>
                <a:lnTo>
                  <a:pt x="206449" y="1107830"/>
                </a:lnTo>
                <a:close/>
              </a:path>
              <a:path w="467359" h="1152525">
                <a:moveTo>
                  <a:pt x="215502" y="1124569"/>
                </a:moveTo>
                <a:lnTo>
                  <a:pt x="204379" y="1130686"/>
                </a:lnTo>
                <a:lnTo>
                  <a:pt x="218810" y="1130686"/>
                </a:lnTo>
                <a:lnTo>
                  <a:pt x="215502" y="1124569"/>
                </a:lnTo>
                <a:close/>
              </a:path>
              <a:path w="467359" h="1152525">
                <a:moveTo>
                  <a:pt x="617" y="0"/>
                </a:moveTo>
                <a:lnTo>
                  <a:pt x="0" y="19039"/>
                </a:lnTo>
                <a:lnTo>
                  <a:pt x="23529" y="19803"/>
                </a:lnTo>
                <a:lnTo>
                  <a:pt x="46132" y="22026"/>
                </a:lnTo>
                <a:lnTo>
                  <a:pt x="90328" y="30716"/>
                </a:lnTo>
                <a:lnTo>
                  <a:pt x="133013" y="44829"/>
                </a:lnTo>
                <a:lnTo>
                  <a:pt x="173982" y="64096"/>
                </a:lnTo>
                <a:lnTo>
                  <a:pt x="213019" y="88247"/>
                </a:lnTo>
                <a:lnTo>
                  <a:pt x="249897" y="117012"/>
                </a:lnTo>
                <a:lnTo>
                  <a:pt x="284552" y="150282"/>
                </a:lnTo>
                <a:lnTo>
                  <a:pt x="316384" y="187453"/>
                </a:lnTo>
                <a:lnTo>
                  <a:pt x="345352" y="228396"/>
                </a:lnTo>
                <a:lnTo>
                  <a:pt x="371215" y="272826"/>
                </a:lnTo>
                <a:lnTo>
                  <a:pt x="393738" y="320450"/>
                </a:lnTo>
                <a:lnTo>
                  <a:pt x="412682" y="370977"/>
                </a:lnTo>
                <a:lnTo>
                  <a:pt x="427814" y="424113"/>
                </a:lnTo>
                <a:lnTo>
                  <a:pt x="438901" y="479567"/>
                </a:lnTo>
                <a:lnTo>
                  <a:pt x="445711" y="537041"/>
                </a:lnTo>
                <a:lnTo>
                  <a:pt x="448006" y="596056"/>
                </a:lnTo>
                <a:lnTo>
                  <a:pt x="446544" y="642617"/>
                </a:lnTo>
                <a:lnTo>
                  <a:pt x="442250" y="688230"/>
                </a:lnTo>
                <a:lnTo>
                  <a:pt x="435222" y="732839"/>
                </a:lnTo>
                <a:lnTo>
                  <a:pt x="425559" y="776272"/>
                </a:lnTo>
                <a:lnTo>
                  <a:pt x="413355" y="818358"/>
                </a:lnTo>
                <a:lnTo>
                  <a:pt x="398710" y="858926"/>
                </a:lnTo>
                <a:lnTo>
                  <a:pt x="381721" y="897804"/>
                </a:lnTo>
                <a:lnTo>
                  <a:pt x="362488" y="934825"/>
                </a:lnTo>
                <a:lnTo>
                  <a:pt x="341109" y="969816"/>
                </a:lnTo>
                <a:lnTo>
                  <a:pt x="317686" y="1002609"/>
                </a:lnTo>
                <a:lnTo>
                  <a:pt x="292320" y="1033037"/>
                </a:lnTo>
                <a:lnTo>
                  <a:pt x="265111" y="1060932"/>
                </a:lnTo>
                <a:lnTo>
                  <a:pt x="236161" y="1086131"/>
                </a:lnTo>
                <a:lnTo>
                  <a:pt x="206449" y="1107830"/>
                </a:lnTo>
                <a:lnTo>
                  <a:pt x="215502" y="1124569"/>
                </a:lnTo>
                <a:lnTo>
                  <a:pt x="248681" y="1100490"/>
                </a:lnTo>
                <a:lnTo>
                  <a:pt x="278758" y="1074224"/>
                </a:lnTo>
                <a:lnTo>
                  <a:pt x="306960" y="1045225"/>
                </a:lnTo>
                <a:lnTo>
                  <a:pt x="333194" y="1013672"/>
                </a:lnTo>
                <a:lnTo>
                  <a:pt x="357371" y="979738"/>
                </a:lnTo>
                <a:lnTo>
                  <a:pt x="379397" y="943599"/>
                </a:lnTo>
                <a:lnTo>
                  <a:pt x="399181" y="905424"/>
                </a:lnTo>
                <a:lnTo>
                  <a:pt x="416631" y="865386"/>
                </a:lnTo>
                <a:lnTo>
                  <a:pt x="431655" y="823655"/>
                </a:lnTo>
                <a:lnTo>
                  <a:pt x="444155" y="780402"/>
                </a:lnTo>
                <a:lnTo>
                  <a:pt x="454042" y="735796"/>
                </a:lnTo>
                <a:lnTo>
                  <a:pt x="461217" y="690008"/>
                </a:lnTo>
                <a:lnTo>
                  <a:pt x="465585" y="643210"/>
                </a:lnTo>
                <a:lnTo>
                  <a:pt x="467052" y="595680"/>
                </a:lnTo>
                <a:lnTo>
                  <a:pt x="466443" y="565129"/>
                </a:lnTo>
                <a:lnTo>
                  <a:pt x="457579" y="475822"/>
                </a:lnTo>
                <a:lnTo>
                  <a:pt x="446133" y="418886"/>
                </a:lnTo>
                <a:lnTo>
                  <a:pt x="430516" y="364279"/>
                </a:lnTo>
                <a:lnTo>
                  <a:pt x="410954" y="312294"/>
                </a:lnTo>
                <a:lnTo>
                  <a:pt x="387672" y="263230"/>
                </a:lnTo>
                <a:lnTo>
                  <a:pt x="360894" y="217382"/>
                </a:lnTo>
                <a:lnTo>
                  <a:pt x="330842" y="175049"/>
                </a:lnTo>
                <a:lnTo>
                  <a:pt x="297737" y="136533"/>
                </a:lnTo>
                <a:lnTo>
                  <a:pt x="261995" y="102297"/>
                </a:lnTo>
                <a:lnTo>
                  <a:pt x="223478" y="72323"/>
                </a:lnTo>
                <a:lnTo>
                  <a:pt x="182579" y="47095"/>
                </a:lnTo>
                <a:lnTo>
                  <a:pt x="139532" y="26930"/>
                </a:lnTo>
                <a:lnTo>
                  <a:pt x="94581" y="12147"/>
                </a:lnTo>
                <a:lnTo>
                  <a:pt x="47981" y="3067"/>
                </a:lnTo>
                <a:lnTo>
                  <a:pt x="24146" y="763"/>
                </a:lnTo>
                <a:lnTo>
                  <a:pt x="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124825" y="1543811"/>
            <a:ext cx="517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0162" y="2867659"/>
            <a:ext cx="153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750" spc="50" b="1">
                <a:latin typeface="宋体"/>
                <a:cs typeface="宋体"/>
              </a:rPr>
              <a:t>的下一条语句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4600" y="278923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24800" y="2789237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38800" y="1908176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91125" y="1924811"/>
            <a:ext cx="709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tr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2868613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03825" y="2580132"/>
            <a:ext cx="7512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43315" y="2426228"/>
            <a:ext cx="1115060" cy="1498600"/>
          </a:xfrm>
          <a:custGeom>
            <a:avLst/>
            <a:gdLst/>
            <a:ahLst/>
            <a:cxnLst/>
            <a:rect l="l" t="t" r="r" b="b"/>
            <a:pathLst>
              <a:path w="1115060" h="1498600">
                <a:moveTo>
                  <a:pt x="1027744" y="1469011"/>
                </a:moveTo>
                <a:lnTo>
                  <a:pt x="1023588" y="1498305"/>
                </a:lnTo>
                <a:lnTo>
                  <a:pt x="1102707" y="1471847"/>
                </a:lnTo>
                <a:lnTo>
                  <a:pt x="1040775" y="1471847"/>
                </a:lnTo>
                <a:lnTo>
                  <a:pt x="1027744" y="1469011"/>
                </a:lnTo>
                <a:close/>
              </a:path>
              <a:path w="1115060" h="1498600">
                <a:moveTo>
                  <a:pt x="1031750" y="1440779"/>
                </a:moveTo>
                <a:lnTo>
                  <a:pt x="1027744" y="1469011"/>
                </a:lnTo>
                <a:lnTo>
                  <a:pt x="1040775" y="1471847"/>
                </a:lnTo>
                <a:lnTo>
                  <a:pt x="1046735" y="1443901"/>
                </a:lnTo>
                <a:lnTo>
                  <a:pt x="1031750" y="1440779"/>
                </a:lnTo>
                <a:close/>
              </a:path>
              <a:path w="1115060" h="1498600">
                <a:moveTo>
                  <a:pt x="1035630" y="1413429"/>
                </a:moveTo>
                <a:lnTo>
                  <a:pt x="1031750" y="1440779"/>
                </a:lnTo>
                <a:lnTo>
                  <a:pt x="1046735" y="1443901"/>
                </a:lnTo>
                <a:lnTo>
                  <a:pt x="1040775" y="1471847"/>
                </a:lnTo>
                <a:lnTo>
                  <a:pt x="1102707" y="1471847"/>
                </a:lnTo>
                <a:lnTo>
                  <a:pt x="1114484" y="1467909"/>
                </a:lnTo>
                <a:lnTo>
                  <a:pt x="1035630" y="1413429"/>
                </a:lnTo>
                <a:close/>
              </a:path>
              <a:path w="1115060" h="1498600">
                <a:moveTo>
                  <a:pt x="306510" y="43209"/>
                </a:moveTo>
                <a:lnTo>
                  <a:pt x="353778" y="64861"/>
                </a:lnTo>
                <a:lnTo>
                  <a:pt x="389656" y="99476"/>
                </a:lnTo>
                <a:lnTo>
                  <a:pt x="413284" y="130802"/>
                </a:lnTo>
                <a:lnTo>
                  <a:pt x="436190" y="168117"/>
                </a:lnTo>
                <a:lnTo>
                  <a:pt x="458044" y="210858"/>
                </a:lnTo>
                <a:lnTo>
                  <a:pt x="478565" y="258457"/>
                </a:lnTo>
                <a:lnTo>
                  <a:pt x="497565" y="310537"/>
                </a:lnTo>
                <a:lnTo>
                  <a:pt x="514666" y="366174"/>
                </a:lnTo>
                <a:lnTo>
                  <a:pt x="529724" y="425014"/>
                </a:lnTo>
                <a:lnTo>
                  <a:pt x="542517" y="486516"/>
                </a:lnTo>
                <a:lnTo>
                  <a:pt x="552831" y="550136"/>
                </a:lnTo>
                <a:lnTo>
                  <a:pt x="560452" y="615334"/>
                </a:lnTo>
                <a:lnTo>
                  <a:pt x="565170" y="681570"/>
                </a:lnTo>
                <a:lnTo>
                  <a:pt x="566778" y="748306"/>
                </a:lnTo>
                <a:lnTo>
                  <a:pt x="567550" y="782022"/>
                </a:lnTo>
                <a:lnTo>
                  <a:pt x="569866" y="816334"/>
                </a:lnTo>
                <a:lnTo>
                  <a:pt x="578923" y="884435"/>
                </a:lnTo>
                <a:lnTo>
                  <a:pt x="593539" y="951405"/>
                </a:lnTo>
                <a:lnTo>
                  <a:pt x="613312" y="1016725"/>
                </a:lnTo>
                <a:lnTo>
                  <a:pt x="637843" y="1079879"/>
                </a:lnTo>
                <a:lnTo>
                  <a:pt x="666625" y="1140112"/>
                </a:lnTo>
                <a:lnTo>
                  <a:pt x="699488" y="1197399"/>
                </a:lnTo>
                <a:lnTo>
                  <a:pt x="735949" y="1250971"/>
                </a:lnTo>
                <a:lnTo>
                  <a:pt x="775820" y="1300539"/>
                </a:lnTo>
                <a:lnTo>
                  <a:pt x="818389" y="1345124"/>
                </a:lnTo>
                <a:lnTo>
                  <a:pt x="863459" y="1384429"/>
                </a:lnTo>
                <a:lnTo>
                  <a:pt x="910673" y="1417914"/>
                </a:lnTo>
                <a:lnTo>
                  <a:pt x="959688" y="1445025"/>
                </a:lnTo>
                <a:lnTo>
                  <a:pt x="1010150" y="1465182"/>
                </a:lnTo>
                <a:lnTo>
                  <a:pt x="1027744" y="1469011"/>
                </a:lnTo>
                <a:lnTo>
                  <a:pt x="1031750" y="1440779"/>
                </a:lnTo>
                <a:lnTo>
                  <a:pt x="1019827" y="1438295"/>
                </a:lnTo>
                <a:lnTo>
                  <a:pt x="996200" y="1429825"/>
                </a:lnTo>
                <a:lnTo>
                  <a:pt x="949515" y="1407701"/>
                </a:lnTo>
                <a:lnTo>
                  <a:pt x="903940" y="1379054"/>
                </a:lnTo>
                <a:lnTo>
                  <a:pt x="859909" y="1344375"/>
                </a:lnTo>
                <a:lnTo>
                  <a:pt x="817853" y="1304170"/>
                </a:lnTo>
                <a:lnTo>
                  <a:pt x="778198" y="1258963"/>
                </a:lnTo>
                <a:lnTo>
                  <a:pt x="724265" y="1183165"/>
                </a:lnTo>
                <a:lnTo>
                  <a:pt x="692404" y="1127784"/>
                </a:lnTo>
                <a:lnTo>
                  <a:pt x="664276" y="1069021"/>
                </a:lnTo>
                <a:lnTo>
                  <a:pt x="640492" y="1007907"/>
                </a:lnTo>
                <a:lnTo>
                  <a:pt x="621325" y="944740"/>
                </a:lnTo>
                <a:lnTo>
                  <a:pt x="607160" y="880057"/>
                </a:lnTo>
                <a:lnTo>
                  <a:pt x="598375" y="814398"/>
                </a:lnTo>
                <a:lnTo>
                  <a:pt x="595344" y="747612"/>
                </a:lnTo>
                <a:lnTo>
                  <a:pt x="593672" y="679533"/>
                </a:lnTo>
                <a:lnTo>
                  <a:pt x="588832" y="612010"/>
                </a:lnTo>
                <a:lnTo>
                  <a:pt x="581037" y="545557"/>
                </a:lnTo>
                <a:lnTo>
                  <a:pt x="570492" y="480689"/>
                </a:lnTo>
                <a:lnTo>
                  <a:pt x="557405" y="417923"/>
                </a:lnTo>
                <a:lnTo>
                  <a:pt x="541977" y="357769"/>
                </a:lnTo>
                <a:lnTo>
                  <a:pt x="524407" y="300737"/>
                </a:lnTo>
                <a:lnTo>
                  <a:pt x="504969" y="247531"/>
                </a:lnTo>
                <a:lnTo>
                  <a:pt x="483703" y="198283"/>
                </a:lnTo>
                <a:lnTo>
                  <a:pt x="460842" y="153666"/>
                </a:lnTo>
                <a:lnTo>
                  <a:pt x="436520" y="114170"/>
                </a:lnTo>
                <a:lnTo>
                  <a:pt x="410827" y="80285"/>
                </a:lnTo>
                <a:lnTo>
                  <a:pt x="383774" y="52532"/>
                </a:lnTo>
                <a:lnTo>
                  <a:pt x="372375" y="43298"/>
                </a:lnTo>
                <a:lnTo>
                  <a:pt x="307601" y="43298"/>
                </a:lnTo>
                <a:lnTo>
                  <a:pt x="306510" y="43209"/>
                </a:lnTo>
                <a:close/>
              </a:path>
              <a:path w="1115060" h="1498600">
                <a:moveTo>
                  <a:pt x="305495" y="42975"/>
                </a:moveTo>
                <a:lnTo>
                  <a:pt x="306510" y="43209"/>
                </a:lnTo>
                <a:lnTo>
                  <a:pt x="307601" y="43298"/>
                </a:lnTo>
                <a:lnTo>
                  <a:pt x="305495" y="42975"/>
                </a:lnTo>
                <a:close/>
              </a:path>
              <a:path w="1115060" h="1498600">
                <a:moveTo>
                  <a:pt x="371976" y="42975"/>
                </a:moveTo>
                <a:lnTo>
                  <a:pt x="305495" y="42975"/>
                </a:lnTo>
                <a:lnTo>
                  <a:pt x="307601" y="43298"/>
                </a:lnTo>
                <a:lnTo>
                  <a:pt x="372375" y="43298"/>
                </a:lnTo>
                <a:lnTo>
                  <a:pt x="371976" y="42975"/>
                </a:lnTo>
                <a:close/>
              </a:path>
              <a:path w="1115060" h="1498600">
                <a:moveTo>
                  <a:pt x="18840" y="1939"/>
                </a:moveTo>
                <a:lnTo>
                  <a:pt x="0" y="22767"/>
                </a:lnTo>
                <a:lnTo>
                  <a:pt x="3187" y="25651"/>
                </a:lnTo>
                <a:lnTo>
                  <a:pt x="5024" y="26695"/>
                </a:lnTo>
                <a:lnTo>
                  <a:pt x="45580" y="33562"/>
                </a:lnTo>
                <a:lnTo>
                  <a:pt x="119043" y="38394"/>
                </a:lnTo>
                <a:lnTo>
                  <a:pt x="165232" y="40210"/>
                </a:lnTo>
                <a:lnTo>
                  <a:pt x="241747" y="41939"/>
                </a:lnTo>
                <a:lnTo>
                  <a:pt x="295226" y="42297"/>
                </a:lnTo>
                <a:lnTo>
                  <a:pt x="306510" y="43209"/>
                </a:lnTo>
                <a:lnTo>
                  <a:pt x="305495" y="42975"/>
                </a:lnTo>
                <a:lnTo>
                  <a:pt x="371976" y="42975"/>
                </a:lnTo>
                <a:lnTo>
                  <a:pt x="369716" y="41144"/>
                </a:lnTo>
                <a:lnTo>
                  <a:pt x="325291" y="18220"/>
                </a:lnTo>
                <a:lnTo>
                  <a:pt x="242304" y="13370"/>
                </a:lnTo>
                <a:lnTo>
                  <a:pt x="166254" y="11653"/>
                </a:lnTo>
                <a:lnTo>
                  <a:pt x="120498" y="9856"/>
                </a:lnTo>
                <a:lnTo>
                  <a:pt x="80678" y="7651"/>
                </a:lnTo>
                <a:lnTo>
                  <a:pt x="36059" y="3829"/>
                </a:lnTo>
                <a:lnTo>
                  <a:pt x="30286" y="3058"/>
                </a:lnTo>
                <a:lnTo>
                  <a:pt x="20807" y="3058"/>
                </a:lnTo>
                <a:lnTo>
                  <a:pt x="18840" y="1939"/>
                </a:lnTo>
                <a:close/>
              </a:path>
              <a:path w="1115060" h="1498600">
                <a:moveTo>
                  <a:pt x="19169" y="1576"/>
                </a:moveTo>
                <a:lnTo>
                  <a:pt x="18840" y="1939"/>
                </a:lnTo>
                <a:lnTo>
                  <a:pt x="20807" y="3058"/>
                </a:lnTo>
                <a:lnTo>
                  <a:pt x="19169" y="1576"/>
                </a:lnTo>
                <a:close/>
              </a:path>
              <a:path w="1115060" h="1498600">
                <a:moveTo>
                  <a:pt x="20816" y="1576"/>
                </a:moveTo>
                <a:lnTo>
                  <a:pt x="19169" y="1576"/>
                </a:lnTo>
                <a:lnTo>
                  <a:pt x="20807" y="3058"/>
                </a:lnTo>
                <a:lnTo>
                  <a:pt x="30286" y="3058"/>
                </a:lnTo>
                <a:lnTo>
                  <a:pt x="26348" y="2532"/>
                </a:lnTo>
                <a:lnTo>
                  <a:pt x="20816" y="1576"/>
                </a:lnTo>
                <a:close/>
              </a:path>
              <a:path w="1115060" h="1498600">
                <a:moveTo>
                  <a:pt x="15427" y="0"/>
                </a:moveTo>
                <a:lnTo>
                  <a:pt x="18840" y="1939"/>
                </a:lnTo>
                <a:lnTo>
                  <a:pt x="19169" y="1576"/>
                </a:lnTo>
                <a:lnTo>
                  <a:pt x="20816" y="1576"/>
                </a:lnTo>
                <a:lnTo>
                  <a:pt x="20206" y="1470"/>
                </a:lnTo>
                <a:lnTo>
                  <a:pt x="154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24600" y="3657600"/>
            <a:ext cx="1600200" cy="2438400"/>
          </a:xfrm>
          <a:custGeom>
            <a:avLst/>
            <a:gdLst/>
            <a:ahLst/>
            <a:cxnLst/>
            <a:rect l="l" t="t" r="r" b="b"/>
            <a:pathLst>
              <a:path w="1600200" h="2438400">
                <a:moveTo>
                  <a:pt x="0" y="0"/>
                </a:moveTo>
                <a:lnTo>
                  <a:pt x="1600200" y="0"/>
                </a:lnTo>
                <a:lnTo>
                  <a:pt x="16002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24600" y="42672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4600" y="49530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556375" y="3754628"/>
            <a:ext cx="1148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0975" y="4440428"/>
            <a:ext cx="1266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6237" y="5749035"/>
            <a:ext cx="12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6375" y="5583428"/>
            <a:ext cx="121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13472" y="3876682"/>
            <a:ext cx="490220" cy="501015"/>
          </a:xfrm>
          <a:custGeom>
            <a:avLst/>
            <a:gdLst/>
            <a:ahLst/>
            <a:cxnLst/>
            <a:rect l="l" t="t" r="r" b="b"/>
            <a:pathLst>
              <a:path w="490220" h="501014">
                <a:moveTo>
                  <a:pt x="324389" y="424765"/>
                </a:moveTo>
                <a:lnTo>
                  <a:pt x="322951" y="453123"/>
                </a:lnTo>
                <a:lnTo>
                  <a:pt x="335777" y="453955"/>
                </a:lnTo>
                <a:lnTo>
                  <a:pt x="334511" y="472963"/>
                </a:lnTo>
                <a:lnTo>
                  <a:pt x="321945" y="472963"/>
                </a:lnTo>
                <a:lnTo>
                  <a:pt x="320531" y="500867"/>
                </a:lnTo>
                <a:lnTo>
                  <a:pt x="384212" y="472963"/>
                </a:lnTo>
                <a:lnTo>
                  <a:pt x="334511" y="472963"/>
                </a:lnTo>
                <a:lnTo>
                  <a:pt x="321989" y="472108"/>
                </a:lnTo>
                <a:lnTo>
                  <a:pt x="386163" y="472108"/>
                </a:lnTo>
                <a:lnTo>
                  <a:pt x="398562" y="466675"/>
                </a:lnTo>
                <a:lnTo>
                  <a:pt x="324389" y="424765"/>
                </a:lnTo>
                <a:close/>
              </a:path>
              <a:path w="490220" h="501014">
                <a:moveTo>
                  <a:pt x="322951" y="453123"/>
                </a:moveTo>
                <a:lnTo>
                  <a:pt x="321989" y="472108"/>
                </a:lnTo>
                <a:lnTo>
                  <a:pt x="334511" y="472963"/>
                </a:lnTo>
                <a:lnTo>
                  <a:pt x="335777" y="453955"/>
                </a:lnTo>
                <a:lnTo>
                  <a:pt x="322951" y="453123"/>
                </a:lnTo>
                <a:close/>
              </a:path>
              <a:path w="490220" h="501014">
                <a:moveTo>
                  <a:pt x="391630" y="0"/>
                </a:moveTo>
                <a:lnTo>
                  <a:pt x="351941" y="1177"/>
                </a:lnTo>
                <a:lnTo>
                  <a:pt x="313457" y="4676"/>
                </a:lnTo>
                <a:lnTo>
                  <a:pt x="240623" y="18176"/>
                </a:lnTo>
                <a:lnTo>
                  <a:pt x="174557" y="39606"/>
                </a:lnTo>
                <a:lnTo>
                  <a:pt x="116758" y="68103"/>
                </a:lnTo>
                <a:lnTo>
                  <a:pt x="68739" y="102866"/>
                </a:lnTo>
                <a:lnTo>
                  <a:pt x="32072" y="143162"/>
                </a:lnTo>
                <a:lnTo>
                  <a:pt x="8299" y="188741"/>
                </a:lnTo>
                <a:lnTo>
                  <a:pt x="0" y="237317"/>
                </a:lnTo>
                <a:lnTo>
                  <a:pt x="0" y="238917"/>
                </a:lnTo>
                <a:lnTo>
                  <a:pt x="8139" y="287020"/>
                </a:lnTo>
                <a:lnTo>
                  <a:pt x="31366" y="332064"/>
                </a:lnTo>
                <a:lnTo>
                  <a:pt x="68006" y="372711"/>
                </a:lnTo>
                <a:lnTo>
                  <a:pt x="116071" y="407714"/>
                </a:lnTo>
                <a:lnTo>
                  <a:pt x="173921" y="436368"/>
                </a:lnTo>
                <a:lnTo>
                  <a:pt x="240023" y="457903"/>
                </a:lnTo>
                <a:lnTo>
                  <a:pt x="312875" y="471486"/>
                </a:lnTo>
                <a:lnTo>
                  <a:pt x="321989" y="472108"/>
                </a:lnTo>
                <a:lnTo>
                  <a:pt x="322951" y="453123"/>
                </a:lnTo>
                <a:lnTo>
                  <a:pt x="315773" y="452658"/>
                </a:lnTo>
                <a:lnTo>
                  <a:pt x="279776" y="447135"/>
                </a:lnTo>
                <a:lnTo>
                  <a:pt x="212546" y="430174"/>
                </a:lnTo>
                <a:lnTo>
                  <a:pt x="152976" y="406148"/>
                </a:lnTo>
                <a:lnTo>
                  <a:pt x="102624" y="376091"/>
                </a:lnTo>
                <a:lnTo>
                  <a:pt x="62991" y="341109"/>
                </a:lnTo>
                <a:lnTo>
                  <a:pt x="35521" y="302336"/>
                </a:lnTo>
                <a:lnTo>
                  <a:pt x="34782" y="301127"/>
                </a:lnTo>
                <a:lnTo>
                  <a:pt x="26602" y="281834"/>
                </a:lnTo>
                <a:lnTo>
                  <a:pt x="25999" y="280428"/>
                </a:lnTo>
                <a:lnTo>
                  <a:pt x="21087" y="260689"/>
                </a:lnTo>
                <a:lnTo>
                  <a:pt x="20953" y="260689"/>
                </a:lnTo>
                <a:lnTo>
                  <a:pt x="20691" y="259137"/>
                </a:lnTo>
                <a:lnTo>
                  <a:pt x="20822" y="259137"/>
                </a:lnTo>
                <a:lnTo>
                  <a:pt x="19117" y="238917"/>
                </a:lnTo>
                <a:lnTo>
                  <a:pt x="18982" y="238917"/>
                </a:lnTo>
                <a:lnTo>
                  <a:pt x="18982" y="237317"/>
                </a:lnTo>
                <a:lnTo>
                  <a:pt x="19117" y="237317"/>
                </a:lnTo>
                <a:lnTo>
                  <a:pt x="20822" y="217095"/>
                </a:lnTo>
                <a:lnTo>
                  <a:pt x="20691" y="217095"/>
                </a:lnTo>
                <a:lnTo>
                  <a:pt x="20953" y="215543"/>
                </a:lnTo>
                <a:lnTo>
                  <a:pt x="21087" y="215543"/>
                </a:lnTo>
                <a:lnTo>
                  <a:pt x="26118" y="195802"/>
                </a:lnTo>
                <a:lnTo>
                  <a:pt x="26476" y="194396"/>
                </a:lnTo>
                <a:lnTo>
                  <a:pt x="34887" y="175103"/>
                </a:lnTo>
                <a:lnTo>
                  <a:pt x="35407" y="173894"/>
                </a:lnTo>
                <a:lnTo>
                  <a:pt x="46914" y="155103"/>
                </a:lnTo>
                <a:lnTo>
                  <a:pt x="80647" y="117736"/>
                </a:lnTo>
                <a:lnTo>
                  <a:pt x="125864" y="84836"/>
                </a:lnTo>
                <a:lnTo>
                  <a:pt x="181069" y="57508"/>
                </a:lnTo>
                <a:lnTo>
                  <a:pt x="244701" y="36785"/>
                </a:lnTo>
                <a:lnTo>
                  <a:pt x="315190" y="23647"/>
                </a:lnTo>
                <a:lnTo>
                  <a:pt x="390895" y="19034"/>
                </a:lnTo>
                <a:lnTo>
                  <a:pt x="488707" y="19034"/>
                </a:lnTo>
                <a:lnTo>
                  <a:pt x="490046" y="7656"/>
                </a:lnTo>
                <a:lnTo>
                  <a:pt x="441629" y="1959"/>
                </a:lnTo>
                <a:lnTo>
                  <a:pt x="391630" y="0"/>
                </a:lnTo>
                <a:close/>
              </a:path>
              <a:path w="490220" h="501014">
                <a:moveTo>
                  <a:pt x="34782" y="301127"/>
                </a:moveTo>
                <a:lnTo>
                  <a:pt x="35407" y="302336"/>
                </a:lnTo>
                <a:lnTo>
                  <a:pt x="35137" y="301708"/>
                </a:lnTo>
                <a:lnTo>
                  <a:pt x="34782" y="301127"/>
                </a:lnTo>
                <a:close/>
              </a:path>
              <a:path w="490220" h="501014">
                <a:moveTo>
                  <a:pt x="35137" y="301708"/>
                </a:moveTo>
                <a:lnTo>
                  <a:pt x="35407" y="302336"/>
                </a:lnTo>
                <a:lnTo>
                  <a:pt x="35137" y="301708"/>
                </a:lnTo>
                <a:close/>
              </a:path>
              <a:path w="490220" h="501014">
                <a:moveTo>
                  <a:pt x="34887" y="301127"/>
                </a:moveTo>
                <a:lnTo>
                  <a:pt x="35137" y="301708"/>
                </a:lnTo>
                <a:lnTo>
                  <a:pt x="34887" y="301127"/>
                </a:lnTo>
                <a:close/>
              </a:path>
              <a:path w="490220" h="501014">
                <a:moveTo>
                  <a:pt x="25999" y="280428"/>
                </a:moveTo>
                <a:lnTo>
                  <a:pt x="26476" y="281834"/>
                </a:lnTo>
                <a:lnTo>
                  <a:pt x="26292" y="281111"/>
                </a:lnTo>
                <a:lnTo>
                  <a:pt x="25999" y="280428"/>
                </a:lnTo>
                <a:close/>
              </a:path>
              <a:path w="490220" h="501014">
                <a:moveTo>
                  <a:pt x="26292" y="281111"/>
                </a:moveTo>
                <a:lnTo>
                  <a:pt x="26476" y="281834"/>
                </a:lnTo>
                <a:lnTo>
                  <a:pt x="26292" y="281111"/>
                </a:lnTo>
                <a:close/>
              </a:path>
              <a:path w="490220" h="501014">
                <a:moveTo>
                  <a:pt x="26118" y="280428"/>
                </a:moveTo>
                <a:lnTo>
                  <a:pt x="26292" y="281111"/>
                </a:lnTo>
                <a:lnTo>
                  <a:pt x="26118" y="280428"/>
                </a:lnTo>
                <a:close/>
              </a:path>
              <a:path w="490220" h="501014">
                <a:moveTo>
                  <a:pt x="20691" y="259137"/>
                </a:moveTo>
                <a:lnTo>
                  <a:pt x="20953" y="260689"/>
                </a:lnTo>
                <a:lnTo>
                  <a:pt x="20887" y="259903"/>
                </a:lnTo>
                <a:lnTo>
                  <a:pt x="20691" y="259137"/>
                </a:lnTo>
                <a:close/>
              </a:path>
              <a:path w="490220" h="501014">
                <a:moveTo>
                  <a:pt x="20887" y="259903"/>
                </a:moveTo>
                <a:lnTo>
                  <a:pt x="20953" y="260689"/>
                </a:lnTo>
                <a:lnTo>
                  <a:pt x="21087" y="260689"/>
                </a:lnTo>
                <a:lnTo>
                  <a:pt x="20887" y="259903"/>
                </a:lnTo>
                <a:close/>
              </a:path>
              <a:path w="490220" h="501014">
                <a:moveTo>
                  <a:pt x="20822" y="259137"/>
                </a:moveTo>
                <a:lnTo>
                  <a:pt x="20691" y="259137"/>
                </a:lnTo>
                <a:lnTo>
                  <a:pt x="20887" y="259903"/>
                </a:lnTo>
                <a:lnTo>
                  <a:pt x="20822" y="259137"/>
                </a:lnTo>
                <a:close/>
              </a:path>
              <a:path w="490220" h="501014">
                <a:moveTo>
                  <a:pt x="19049" y="238117"/>
                </a:moveTo>
                <a:lnTo>
                  <a:pt x="18982" y="238917"/>
                </a:lnTo>
                <a:lnTo>
                  <a:pt x="19117" y="238917"/>
                </a:lnTo>
                <a:lnTo>
                  <a:pt x="19049" y="238117"/>
                </a:lnTo>
                <a:close/>
              </a:path>
              <a:path w="490220" h="501014">
                <a:moveTo>
                  <a:pt x="19117" y="237317"/>
                </a:moveTo>
                <a:lnTo>
                  <a:pt x="18982" y="237317"/>
                </a:lnTo>
                <a:lnTo>
                  <a:pt x="19049" y="238117"/>
                </a:lnTo>
                <a:lnTo>
                  <a:pt x="19117" y="237317"/>
                </a:lnTo>
                <a:close/>
              </a:path>
              <a:path w="490220" h="501014">
                <a:moveTo>
                  <a:pt x="20953" y="215543"/>
                </a:moveTo>
                <a:lnTo>
                  <a:pt x="20691" y="217095"/>
                </a:lnTo>
                <a:lnTo>
                  <a:pt x="20887" y="216328"/>
                </a:lnTo>
                <a:lnTo>
                  <a:pt x="20953" y="215543"/>
                </a:lnTo>
                <a:close/>
              </a:path>
              <a:path w="490220" h="501014">
                <a:moveTo>
                  <a:pt x="20887" y="216328"/>
                </a:moveTo>
                <a:lnTo>
                  <a:pt x="20691" y="217095"/>
                </a:lnTo>
                <a:lnTo>
                  <a:pt x="20822" y="217095"/>
                </a:lnTo>
                <a:lnTo>
                  <a:pt x="20887" y="216328"/>
                </a:lnTo>
                <a:close/>
              </a:path>
              <a:path w="490220" h="501014">
                <a:moveTo>
                  <a:pt x="21087" y="215543"/>
                </a:moveTo>
                <a:lnTo>
                  <a:pt x="20953" y="215543"/>
                </a:lnTo>
                <a:lnTo>
                  <a:pt x="20887" y="216328"/>
                </a:lnTo>
                <a:lnTo>
                  <a:pt x="21087" y="215543"/>
                </a:lnTo>
                <a:close/>
              </a:path>
              <a:path w="490220" h="501014">
                <a:moveTo>
                  <a:pt x="26476" y="194396"/>
                </a:moveTo>
                <a:lnTo>
                  <a:pt x="25999" y="195802"/>
                </a:lnTo>
                <a:lnTo>
                  <a:pt x="26292" y="195119"/>
                </a:lnTo>
                <a:lnTo>
                  <a:pt x="26476" y="194396"/>
                </a:lnTo>
                <a:close/>
              </a:path>
              <a:path w="490220" h="501014">
                <a:moveTo>
                  <a:pt x="26292" y="195119"/>
                </a:moveTo>
                <a:lnTo>
                  <a:pt x="25999" y="195802"/>
                </a:lnTo>
                <a:lnTo>
                  <a:pt x="26292" y="195119"/>
                </a:lnTo>
                <a:close/>
              </a:path>
              <a:path w="490220" h="501014">
                <a:moveTo>
                  <a:pt x="26602" y="194396"/>
                </a:moveTo>
                <a:lnTo>
                  <a:pt x="26292" y="195119"/>
                </a:lnTo>
                <a:lnTo>
                  <a:pt x="26602" y="194396"/>
                </a:lnTo>
                <a:close/>
              </a:path>
              <a:path w="490220" h="501014">
                <a:moveTo>
                  <a:pt x="35407" y="173894"/>
                </a:moveTo>
                <a:lnTo>
                  <a:pt x="34782" y="175103"/>
                </a:lnTo>
                <a:lnTo>
                  <a:pt x="35143" y="174507"/>
                </a:lnTo>
                <a:lnTo>
                  <a:pt x="35407" y="173894"/>
                </a:lnTo>
                <a:close/>
              </a:path>
              <a:path w="490220" h="501014">
                <a:moveTo>
                  <a:pt x="35143" y="174507"/>
                </a:moveTo>
                <a:lnTo>
                  <a:pt x="34782" y="175103"/>
                </a:lnTo>
                <a:lnTo>
                  <a:pt x="35143" y="174507"/>
                </a:lnTo>
                <a:close/>
              </a:path>
              <a:path w="490220" h="501014">
                <a:moveTo>
                  <a:pt x="35515" y="173894"/>
                </a:moveTo>
                <a:lnTo>
                  <a:pt x="35143" y="174507"/>
                </a:lnTo>
                <a:lnTo>
                  <a:pt x="35515" y="173894"/>
                </a:lnTo>
                <a:close/>
              </a:path>
              <a:path w="490220" h="501014">
                <a:moveTo>
                  <a:pt x="488707" y="19034"/>
                </a:moveTo>
                <a:lnTo>
                  <a:pt x="390895" y="19034"/>
                </a:lnTo>
                <a:lnTo>
                  <a:pt x="439403" y="20878"/>
                </a:lnTo>
                <a:lnTo>
                  <a:pt x="487820" y="26576"/>
                </a:lnTo>
                <a:lnTo>
                  <a:pt x="488707" y="19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89600" y="3555492"/>
            <a:ext cx="4762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08685" y="5104048"/>
            <a:ext cx="455295" cy="1061085"/>
          </a:xfrm>
          <a:custGeom>
            <a:avLst/>
            <a:gdLst/>
            <a:ahLst/>
            <a:cxnLst/>
            <a:rect l="l" t="t" r="r" b="b"/>
            <a:pathLst>
              <a:path w="455295" h="1061085">
                <a:moveTo>
                  <a:pt x="339701" y="1033446"/>
                </a:moveTo>
                <a:lnTo>
                  <a:pt x="330467" y="1060869"/>
                </a:lnTo>
                <a:lnTo>
                  <a:pt x="414841" y="1049076"/>
                </a:lnTo>
                <a:lnTo>
                  <a:pt x="403589" y="1037755"/>
                </a:lnTo>
                <a:lnTo>
                  <a:pt x="351381" y="1037755"/>
                </a:lnTo>
                <a:lnTo>
                  <a:pt x="339701" y="1033446"/>
                </a:lnTo>
                <a:close/>
              </a:path>
              <a:path w="455295" h="1061085">
                <a:moveTo>
                  <a:pt x="345766" y="1015432"/>
                </a:moveTo>
                <a:lnTo>
                  <a:pt x="339701" y="1033446"/>
                </a:lnTo>
                <a:lnTo>
                  <a:pt x="351381" y="1037755"/>
                </a:lnTo>
                <a:lnTo>
                  <a:pt x="357941" y="1019871"/>
                </a:lnTo>
                <a:lnTo>
                  <a:pt x="345766" y="1015432"/>
                </a:lnTo>
                <a:close/>
              </a:path>
              <a:path w="455295" h="1061085">
                <a:moveTo>
                  <a:pt x="354783" y="988652"/>
                </a:moveTo>
                <a:lnTo>
                  <a:pt x="345766" y="1015432"/>
                </a:lnTo>
                <a:lnTo>
                  <a:pt x="357941" y="1019871"/>
                </a:lnTo>
                <a:lnTo>
                  <a:pt x="351381" y="1037755"/>
                </a:lnTo>
                <a:lnTo>
                  <a:pt x="403589" y="1037755"/>
                </a:lnTo>
                <a:lnTo>
                  <a:pt x="354783" y="988652"/>
                </a:lnTo>
                <a:close/>
              </a:path>
              <a:path w="455295" h="1061085">
                <a:moveTo>
                  <a:pt x="450728" y="0"/>
                </a:moveTo>
                <a:lnTo>
                  <a:pt x="403420" y="10732"/>
                </a:lnTo>
                <a:lnTo>
                  <a:pt x="357127" y="25558"/>
                </a:lnTo>
                <a:lnTo>
                  <a:pt x="312851" y="44126"/>
                </a:lnTo>
                <a:lnTo>
                  <a:pt x="270767" y="66229"/>
                </a:lnTo>
                <a:lnTo>
                  <a:pt x="231053" y="91664"/>
                </a:lnTo>
                <a:lnTo>
                  <a:pt x="193879" y="120225"/>
                </a:lnTo>
                <a:lnTo>
                  <a:pt x="159420" y="151709"/>
                </a:lnTo>
                <a:lnTo>
                  <a:pt x="127848" y="185911"/>
                </a:lnTo>
                <a:lnTo>
                  <a:pt x="99338" y="222627"/>
                </a:lnTo>
                <a:lnTo>
                  <a:pt x="74058" y="261654"/>
                </a:lnTo>
                <a:lnTo>
                  <a:pt x="52186" y="302789"/>
                </a:lnTo>
                <a:lnTo>
                  <a:pt x="33893" y="345828"/>
                </a:lnTo>
                <a:lnTo>
                  <a:pt x="19354" y="390566"/>
                </a:lnTo>
                <a:lnTo>
                  <a:pt x="8742" y="436797"/>
                </a:lnTo>
                <a:lnTo>
                  <a:pt x="2233" y="484315"/>
                </a:lnTo>
                <a:lnTo>
                  <a:pt x="0" y="532909"/>
                </a:lnTo>
                <a:lnTo>
                  <a:pt x="1927" y="578863"/>
                </a:lnTo>
                <a:lnTo>
                  <a:pt x="7693" y="623896"/>
                </a:lnTo>
                <a:lnTo>
                  <a:pt x="17156" y="667843"/>
                </a:lnTo>
                <a:lnTo>
                  <a:pt x="30172" y="710521"/>
                </a:lnTo>
                <a:lnTo>
                  <a:pt x="46601" y="751748"/>
                </a:lnTo>
                <a:lnTo>
                  <a:pt x="66301" y="791345"/>
                </a:lnTo>
                <a:lnTo>
                  <a:pt x="89131" y="829131"/>
                </a:lnTo>
                <a:lnTo>
                  <a:pt x="114947" y="864928"/>
                </a:lnTo>
                <a:lnTo>
                  <a:pt x="143611" y="898556"/>
                </a:lnTo>
                <a:lnTo>
                  <a:pt x="174979" y="929836"/>
                </a:lnTo>
                <a:lnTo>
                  <a:pt x="208912" y="958591"/>
                </a:lnTo>
                <a:lnTo>
                  <a:pt x="245270" y="984641"/>
                </a:lnTo>
                <a:lnTo>
                  <a:pt x="283909" y="1007806"/>
                </a:lnTo>
                <a:lnTo>
                  <a:pt x="324689" y="1027908"/>
                </a:lnTo>
                <a:lnTo>
                  <a:pt x="339701" y="1033446"/>
                </a:lnTo>
                <a:lnTo>
                  <a:pt x="345766" y="1015432"/>
                </a:lnTo>
                <a:lnTo>
                  <a:pt x="333100" y="1010815"/>
                </a:lnTo>
                <a:lnTo>
                  <a:pt x="293692" y="991461"/>
                </a:lnTo>
                <a:lnTo>
                  <a:pt x="256354" y="969148"/>
                </a:lnTo>
                <a:lnTo>
                  <a:pt x="221218" y="944049"/>
                </a:lnTo>
                <a:lnTo>
                  <a:pt x="188421" y="916338"/>
                </a:lnTo>
                <a:lnTo>
                  <a:pt x="158099" y="886188"/>
                </a:lnTo>
                <a:lnTo>
                  <a:pt x="130390" y="853773"/>
                </a:lnTo>
                <a:lnTo>
                  <a:pt x="105429" y="819268"/>
                </a:lnTo>
                <a:lnTo>
                  <a:pt x="83351" y="782847"/>
                </a:lnTo>
                <a:lnTo>
                  <a:pt x="64293" y="744683"/>
                </a:lnTo>
                <a:lnTo>
                  <a:pt x="48389" y="704950"/>
                </a:lnTo>
                <a:lnTo>
                  <a:pt x="35775" y="663819"/>
                </a:lnTo>
                <a:lnTo>
                  <a:pt x="26587" y="621462"/>
                </a:lnTo>
                <a:lnTo>
                  <a:pt x="20960" y="578049"/>
                </a:lnTo>
                <a:lnTo>
                  <a:pt x="19029" y="533769"/>
                </a:lnTo>
                <a:lnTo>
                  <a:pt x="21109" y="486885"/>
                </a:lnTo>
                <a:lnTo>
                  <a:pt x="27313" y="441045"/>
                </a:lnTo>
                <a:lnTo>
                  <a:pt x="37476" y="396440"/>
                </a:lnTo>
                <a:lnTo>
                  <a:pt x="51431" y="353267"/>
                </a:lnTo>
                <a:lnTo>
                  <a:pt x="69013" y="311720"/>
                </a:lnTo>
                <a:lnTo>
                  <a:pt x="90055" y="271998"/>
                </a:lnTo>
                <a:lnTo>
                  <a:pt x="114392" y="234299"/>
                </a:lnTo>
                <a:lnTo>
                  <a:pt x="141856" y="198822"/>
                </a:lnTo>
                <a:lnTo>
                  <a:pt x="172280" y="165764"/>
                </a:lnTo>
                <a:lnTo>
                  <a:pt x="205497" y="135323"/>
                </a:lnTo>
                <a:lnTo>
                  <a:pt x="241339" y="107698"/>
                </a:lnTo>
                <a:lnTo>
                  <a:pt x="279638" y="83088"/>
                </a:lnTo>
                <a:lnTo>
                  <a:pt x="320231" y="61688"/>
                </a:lnTo>
                <a:lnTo>
                  <a:pt x="362952" y="43696"/>
                </a:lnTo>
                <a:lnTo>
                  <a:pt x="407634" y="29310"/>
                </a:lnTo>
                <a:lnTo>
                  <a:pt x="454943" y="18578"/>
                </a:lnTo>
                <a:lnTo>
                  <a:pt x="450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407150" y="4973828"/>
            <a:ext cx="146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S.next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24600" y="54102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392862" y="6174740"/>
            <a:ext cx="153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750" spc="50" b="1">
                <a:latin typeface="宋体"/>
                <a:cs typeface="宋体"/>
              </a:rPr>
              <a:t>的下一条语句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24600" y="60960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24800" y="60960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72065" y="4043036"/>
            <a:ext cx="619760" cy="1520190"/>
          </a:xfrm>
          <a:custGeom>
            <a:avLst/>
            <a:gdLst/>
            <a:ahLst/>
            <a:cxnLst/>
            <a:rect l="l" t="t" r="r" b="b"/>
            <a:pathLst>
              <a:path w="619759" h="1520189">
                <a:moveTo>
                  <a:pt x="242106" y="1450751"/>
                </a:moveTo>
                <a:lnTo>
                  <a:pt x="191877" y="1519563"/>
                </a:lnTo>
                <a:lnTo>
                  <a:pt x="277064" y="1518458"/>
                </a:lnTo>
                <a:lnTo>
                  <a:pt x="266866" y="1498707"/>
                </a:lnTo>
                <a:lnTo>
                  <a:pt x="253015" y="1498707"/>
                </a:lnTo>
                <a:lnTo>
                  <a:pt x="243585" y="1482154"/>
                </a:lnTo>
                <a:lnTo>
                  <a:pt x="254980" y="1475686"/>
                </a:lnTo>
                <a:lnTo>
                  <a:pt x="242106" y="1450751"/>
                </a:lnTo>
                <a:close/>
              </a:path>
              <a:path w="619759" h="1520189">
                <a:moveTo>
                  <a:pt x="254980" y="1475686"/>
                </a:moveTo>
                <a:lnTo>
                  <a:pt x="243585" y="1482154"/>
                </a:lnTo>
                <a:lnTo>
                  <a:pt x="253015" y="1498707"/>
                </a:lnTo>
                <a:lnTo>
                  <a:pt x="263710" y="1492594"/>
                </a:lnTo>
                <a:lnTo>
                  <a:pt x="254980" y="1475686"/>
                </a:lnTo>
                <a:close/>
              </a:path>
              <a:path w="619759" h="1520189">
                <a:moveTo>
                  <a:pt x="263710" y="1492594"/>
                </a:moveTo>
                <a:lnTo>
                  <a:pt x="253015" y="1498707"/>
                </a:lnTo>
                <a:lnTo>
                  <a:pt x="266866" y="1498707"/>
                </a:lnTo>
                <a:lnTo>
                  <a:pt x="263710" y="1492594"/>
                </a:lnTo>
                <a:close/>
              </a:path>
              <a:path w="619759" h="1520189">
                <a:moveTo>
                  <a:pt x="610" y="0"/>
                </a:moveTo>
                <a:lnTo>
                  <a:pt x="0" y="19039"/>
                </a:lnTo>
                <a:lnTo>
                  <a:pt x="31371" y="20048"/>
                </a:lnTo>
                <a:lnTo>
                  <a:pt x="61720" y="22999"/>
                </a:lnTo>
                <a:lnTo>
                  <a:pt x="121060" y="34545"/>
                </a:lnTo>
                <a:lnTo>
                  <a:pt x="178358" y="53303"/>
                </a:lnTo>
                <a:lnTo>
                  <a:pt x="233334" y="78907"/>
                </a:lnTo>
                <a:lnTo>
                  <a:pt x="285696" y="110992"/>
                </a:lnTo>
                <a:lnTo>
                  <a:pt x="335140" y="149194"/>
                </a:lnTo>
                <a:lnTo>
                  <a:pt x="381356" y="193142"/>
                </a:lnTo>
                <a:lnTo>
                  <a:pt x="424032" y="242460"/>
                </a:lnTo>
                <a:lnTo>
                  <a:pt x="462855" y="296772"/>
                </a:lnTo>
                <a:lnTo>
                  <a:pt x="497507" y="355692"/>
                </a:lnTo>
                <a:lnTo>
                  <a:pt x="527677" y="418835"/>
                </a:lnTo>
                <a:lnTo>
                  <a:pt x="553053" y="485816"/>
                </a:lnTo>
                <a:lnTo>
                  <a:pt x="573322" y="556247"/>
                </a:lnTo>
                <a:lnTo>
                  <a:pt x="588176" y="629737"/>
                </a:lnTo>
                <a:lnTo>
                  <a:pt x="593477" y="667509"/>
                </a:lnTo>
                <a:lnTo>
                  <a:pt x="597308" y="705900"/>
                </a:lnTo>
                <a:lnTo>
                  <a:pt x="599633" y="744862"/>
                </a:lnTo>
                <a:lnTo>
                  <a:pt x="600410" y="784348"/>
                </a:lnTo>
                <a:lnTo>
                  <a:pt x="598459" y="846011"/>
                </a:lnTo>
                <a:lnTo>
                  <a:pt x="592722" y="906458"/>
                </a:lnTo>
                <a:lnTo>
                  <a:pt x="583330" y="965575"/>
                </a:lnTo>
                <a:lnTo>
                  <a:pt x="570410" y="1023138"/>
                </a:lnTo>
                <a:lnTo>
                  <a:pt x="554090" y="1078922"/>
                </a:lnTo>
                <a:lnTo>
                  <a:pt x="534503" y="1132700"/>
                </a:lnTo>
                <a:lnTo>
                  <a:pt x="511778" y="1184247"/>
                </a:lnTo>
                <a:lnTo>
                  <a:pt x="486045" y="1233338"/>
                </a:lnTo>
                <a:lnTo>
                  <a:pt x="457437" y="1279749"/>
                </a:lnTo>
                <a:lnTo>
                  <a:pt x="426084" y="1323256"/>
                </a:lnTo>
                <a:lnTo>
                  <a:pt x="392122" y="1363635"/>
                </a:lnTo>
                <a:lnTo>
                  <a:pt x="355681" y="1400667"/>
                </a:lnTo>
                <a:lnTo>
                  <a:pt x="316895" y="1434133"/>
                </a:lnTo>
                <a:lnTo>
                  <a:pt x="275896" y="1463814"/>
                </a:lnTo>
                <a:lnTo>
                  <a:pt x="254980" y="1475686"/>
                </a:lnTo>
                <a:lnTo>
                  <a:pt x="263710" y="1492594"/>
                </a:lnTo>
                <a:lnTo>
                  <a:pt x="329349" y="1448549"/>
                </a:lnTo>
                <a:lnTo>
                  <a:pt x="369267" y="1414021"/>
                </a:lnTo>
                <a:lnTo>
                  <a:pt x="406707" y="1375890"/>
                </a:lnTo>
                <a:lnTo>
                  <a:pt x="441544" y="1334386"/>
                </a:lnTo>
                <a:lnTo>
                  <a:pt x="473657" y="1289738"/>
                </a:lnTo>
                <a:lnTo>
                  <a:pt x="502921" y="1242176"/>
                </a:lnTo>
                <a:lnTo>
                  <a:pt x="529212" y="1191925"/>
                </a:lnTo>
                <a:lnTo>
                  <a:pt x="552406" y="1139214"/>
                </a:lnTo>
                <a:lnTo>
                  <a:pt x="572377" y="1084265"/>
                </a:lnTo>
                <a:lnTo>
                  <a:pt x="588999" y="1027305"/>
                </a:lnTo>
                <a:lnTo>
                  <a:pt x="602145" y="968559"/>
                </a:lnTo>
                <a:lnTo>
                  <a:pt x="611687" y="908251"/>
                </a:lnTo>
                <a:lnTo>
                  <a:pt x="617500" y="846609"/>
                </a:lnTo>
                <a:lnTo>
                  <a:pt x="619456" y="783969"/>
                </a:lnTo>
                <a:lnTo>
                  <a:pt x="618648" y="743724"/>
                </a:lnTo>
                <a:lnTo>
                  <a:pt x="616263" y="704005"/>
                </a:lnTo>
                <a:lnTo>
                  <a:pt x="612341" y="664857"/>
                </a:lnTo>
                <a:lnTo>
                  <a:pt x="606920" y="626333"/>
                </a:lnTo>
                <a:lnTo>
                  <a:pt x="600036" y="588479"/>
                </a:lnTo>
                <a:lnTo>
                  <a:pt x="582039" y="514979"/>
                </a:lnTo>
                <a:lnTo>
                  <a:pt x="558652" y="444750"/>
                </a:lnTo>
                <a:lnTo>
                  <a:pt x="530180" y="378179"/>
                </a:lnTo>
                <a:lnTo>
                  <a:pt x="496924" y="315659"/>
                </a:lnTo>
                <a:lnTo>
                  <a:pt x="459183" y="257582"/>
                </a:lnTo>
                <a:lnTo>
                  <a:pt x="417257" y="204344"/>
                </a:lnTo>
                <a:lnTo>
                  <a:pt x="371443" y="156339"/>
                </a:lnTo>
                <a:lnTo>
                  <a:pt x="322040" y="113969"/>
                </a:lnTo>
                <a:lnTo>
                  <a:pt x="269350" y="77643"/>
                </a:lnTo>
                <a:lnTo>
                  <a:pt x="213680" y="47771"/>
                </a:lnTo>
                <a:lnTo>
                  <a:pt x="155342" y="24766"/>
                </a:lnTo>
                <a:lnTo>
                  <a:pt x="94664" y="9041"/>
                </a:lnTo>
                <a:lnTo>
                  <a:pt x="31983" y="1007"/>
                </a:lnTo>
                <a:lnTo>
                  <a:pt x="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021637" y="3838955"/>
            <a:ext cx="517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38800" y="43005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226050" y="4271772"/>
            <a:ext cx="709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tr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38800" y="54435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127625" y="5125211"/>
            <a:ext cx="7512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83187" y="6146291"/>
            <a:ext cx="695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S.n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38800" y="61293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4"/>
                </a:lnTo>
                <a:lnTo>
                  <a:pt x="657225" y="57149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49"/>
                </a:lnTo>
                <a:lnTo>
                  <a:pt x="614362" y="28574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4"/>
                </a:lnTo>
                <a:lnTo>
                  <a:pt x="614362" y="57149"/>
                </a:lnTo>
                <a:lnTo>
                  <a:pt x="657226" y="57149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4"/>
                </a:moveTo>
                <a:lnTo>
                  <a:pt x="0" y="57149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46186" y="2876552"/>
            <a:ext cx="870585" cy="1002030"/>
          </a:xfrm>
          <a:custGeom>
            <a:avLst/>
            <a:gdLst/>
            <a:ahLst/>
            <a:cxnLst/>
            <a:rect l="l" t="t" r="r" b="b"/>
            <a:pathLst>
              <a:path w="870585" h="1002029">
                <a:moveTo>
                  <a:pt x="595779" y="920606"/>
                </a:moveTo>
                <a:lnTo>
                  <a:pt x="544710" y="1001709"/>
                </a:lnTo>
                <a:lnTo>
                  <a:pt x="640234" y="993903"/>
                </a:lnTo>
                <a:lnTo>
                  <a:pt x="629669" y="976482"/>
                </a:lnTo>
                <a:lnTo>
                  <a:pt x="613820" y="976482"/>
                </a:lnTo>
                <a:lnTo>
                  <a:pt x="597762" y="952846"/>
                </a:lnTo>
                <a:lnTo>
                  <a:pt x="610212" y="944402"/>
                </a:lnTo>
                <a:lnTo>
                  <a:pt x="595779" y="920606"/>
                </a:lnTo>
                <a:close/>
              </a:path>
              <a:path w="870585" h="1002029">
                <a:moveTo>
                  <a:pt x="610212" y="944402"/>
                </a:moveTo>
                <a:lnTo>
                  <a:pt x="597762" y="952846"/>
                </a:lnTo>
                <a:lnTo>
                  <a:pt x="613820" y="976482"/>
                </a:lnTo>
                <a:lnTo>
                  <a:pt x="625038" y="968847"/>
                </a:lnTo>
                <a:lnTo>
                  <a:pt x="610212" y="944402"/>
                </a:lnTo>
                <a:close/>
              </a:path>
              <a:path w="870585" h="1002029">
                <a:moveTo>
                  <a:pt x="625038" y="968847"/>
                </a:moveTo>
                <a:lnTo>
                  <a:pt x="613820" y="976482"/>
                </a:lnTo>
                <a:lnTo>
                  <a:pt x="629669" y="976482"/>
                </a:lnTo>
                <a:lnTo>
                  <a:pt x="625038" y="968847"/>
                </a:lnTo>
                <a:close/>
              </a:path>
              <a:path w="870585" h="1002029">
                <a:moveTo>
                  <a:pt x="471" y="0"/>
                </a:moveTo>
                <a:lnTo>
                  <a:pt x="0" y="28571"/>
                </a:lnTo>
                <a:lnTo>
                  <a:pt x="44027" y="29296"/>
                </a:lnTo>
                <a:lnTo>
                  <a:pt x="87003" y="31433"/>
                </a:lnTo>
                <a:lnTo>
                  <a:pt x="129348" y="34946"/>
                </a:lnTo>
                <a:lnTo>
                  <a:pt x="171008" y="39801"/>
                </a:lnTo>
                <a:lnTo>
                  <a:pt x="211926" y="45962"/>
                </a:lnTo>
                <a:lnTo>
                  <a:pt x="252050" y="53394"/>
                </a:lnTo>
                <a:lnTo>
                  <a:pt x="291326" y="62061"/>
                </a:lnTo>
                <a:lnTo>
                  <a:pt x="329699" y="71927"/>
                </a:lnTo>
                <a:lnTo>
                  <a:pt x="367115" y="82957"/>
                </a:lnTo>
                <a:lnTo>
                  <a:pt x="403518" y="95115"/>
                </a:lnTo>
                <a:lnTo>
                  <a:pt x="473075" y="122668"/>
                </a:lnTo>
                <a:lnTo>
                  <a:pt x="537932" y="154291"/>
                </a:lnTo>
                <a:lnTo>
                  <a:pt x="597660" y="189687"/>
                </a:lnTo>
                <a:lnTo>
                  <a:pt x="651830" y="228554"/>
                </a:lnTo>
                <a:lnTo>
                  <a:pt x="700016" y="270583"/>
                </a:lnTo>
                <a:lnTo>
                  <a:pt x="741810" y="315465"/>
                </a:lnTo>
                <a:lnTo>
                  <a:pt x="776810" y="362884"/>
                </a:lnTo>
                <a:lnTo>
                  <a:pt x="804638" y="412541"/>
                </a:lnTo>
                <a:lnTo>
                  <a:pt x="824932" y="464150"/>
                </a:lnTo>
                <a:lnTo>
                  <a:pt x="837341" y="517466"/>
                </a:lnTo>
                <a:lnTo>
                  <a:pt x="841505" y="572283"/>
                </a:lnTo>
                <a:lnTo>
                  <a:pt x="840177" y="602203"/>
                </a:lnTo>
                <a:lnTo>
                  <a:pt x="829983" y="661123"/>
                </a:lnTo>
                <a:lnTo>
                  <a:pt x="809995" y="718659"/>
                </a:lnTo>
                <a:lnTo>
                  <a:pt x="780491" y="774388"/>
                </a:lnTo>
                <a:lnTo>
                  <a:pt x="741739" y="827832"/>
                </a:lnTo>
                <a:lnTo>
                  <a:pt x="694029" y="878475"/>
                </a:lnTo>
                <a:lnTo>
                  <a:pt x="637670" y="925780"/>
                </a:lnTo>
                <a:lnTo>
                  <a:pt x="610212" y="944402"/>
                </a:lnTo>
                <a:lnTo>
                  <a:pt x="625038" y="968847"/>
                </a:lnTo>
                <a:lnTo>
                  <a:pt x="685907" y="923923"/>
                </a:lnTo>
                <a:lnTo>
                  <a:pt x="740398" y="872459"/>
                </a:lnTo>
                <a:lnTo>
                  <a:pt x="785961" y="817380"/>
                </a:lnTo>
                <a:lnTo>
                  <a:pt x="822164" y="759171"/>
                </a:lnTo>
                <a:lnTo>
                  <a:pt x="848554" y="698342"/>
                </a:lnTo>
                <a:lnTo>
                  <a:pt x="864665" y="635452"/>
                </a:lnTo>
                <a:lnTo>
                  <a:pt x="870059" y="571176"/>
                </a:lnTo>
                <a:lnTo>
                  <a:pt x="868860" y="541385"/>
                </a:lnTo>
                <a:lnTo>
                  <a:pt x="859703" y="483055"/>
                </a:lnTo>
                <a:lnTo>
                  <a:pt x="841945" y="426702"/>
                </a:lnTo>
                <a:lnTo>
                  <a:pt x="816091" y="372658"/>
                </a:lnTo>
                <a:lnTo>
                  <a:pt x="782648" y="321217"/>
                </a:lnTo>
                <a:lnTo>
                  <a:pt x="742106" y="272646"/>
                </a:lnTo>
                <a:lnTo>
                  <a:pt x="694935" y="227196"/>
                </a:lnTo>
                <a:lnTo>
                  <a:pt x="641588" y="185113"/>
                </a:lnTo>
                <a:lnTo>
                  <a:pt x="582509" y="146650"/>
                </a:lnTo>
                <a:lnTo>
                  <a:pt x="518130" y="112060"/>
                </a:lnTo>
                <a:lnTo>
                  <a:pt x="448881" y="81605"/>
                </a:lnTo>
                <a:lnTo>
                  <a:pt x="412563" y="68009"/>
                </a:lnTo>
                <a:lnTo>
                  <a:pt x="375188" y="55547"/>
                </a:lnTo>
                <a:lnTo>
                  <a:pt x="336809" y="44251"/>
                </a:lnTo>
                <a:lnTo>
                  <a:pt x="297478" y="34156"/>
                </a:lnTo>
                <a:lnTo>
                  <a:pt x="257249" y="25297"/>
                </a:lnTo>
                <a:lnTo>
                  <a:pt x="216175" y="17705"/>
                </a:lnTo>
                <a:lnTo>
                  <a:pt x="174310" y="11418"/>
                </a:lnTo>
                <a:lnTo>
                  <a:pt x="131706" y="6469"/>
                </a:lnTo>
                <a:lnTo>
                  <a:pt x="88417" y="2893"/>
                </a:lnTo>
                <a:lnTo>
                  <a:pt x="44496" y="725"/>
                </a:lnTo>
                <a:lnTo>
                  <a:pt x="471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05000" y="3962400"/>
            <a:ext cx="1600200" cy="1905000"/>
          </a:xfrm>
          <a:custGeom>
            <a:avLst/>
            <a:gdLst/>
            <a:ahLst/>
            <a:cxnLst/>
            <a:rect l="l" t="t" r="r" b="b"/>
            <a:pathLst>
              <a:path w="1600200" h="1905000">
                <a:moveTo>
                  <a:pt x="0" y="0"/>
                </a:moveTo>
                <a:lnTo>
                  <a:pt x="1600200" y="0"/>
                </a:lnTo>
                <a:lnTo>
                  <a:pt x="16002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05000" y="45720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125662" y="4059428"/>
            <a:ext cx="1148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11375" y="4821428"/>
            <a:ext cx="1266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93803" y="4412748"/>
            <a:ext cx="490220" cy="301625"/>
          </a:xfrm>
          <a:custGeom>
            <a:avLst/>
            <a:gdLst/>
            <a:ahLst/>
            <a:cxnLst/>
            <a:rect l="l" t="t" r="r" b="b"/>
            <a:pathLst>
              <a:path w="490219" h="301625">
                <a:moveTo>
                  <a:pt x="323545" y="225341"/>
                </a:moveTo>
                <a:lnTo>
                  <a:pt x="322736" y="253799"/>
                </a:lnTo>
                <a:lnTo>
                  <a:pt x="335512" y="254267"/>
                </a:lnTo>
                <a:lnTo>
                  <a:pt x="334802" y="273305"/>
                </a:lnTo>
                <a:lnTo>
                  <a:pt x="322181" y="273305"/>
                </a:lnTo>
                <a:lnTo>
                  <a:pt x="321379" y="301510"/>
                </a:lnTo>
                <a:lnTo>
                  <a:pt x="382041" y="273305"/>
                </a:lnTo>
                <a:lnTo>
                  <a:pt x="334802" y="273305"/>
                </a:lnTo>
                <a:lnTo>
                  <a:pt x="322195" y="272828"/>
                </a:lnTo>
                <a:lnTo>
                  <a:pt x="383066" y="272828"/>
                </a:lnTo>
                <a:lnTo>
                  <a:pt x="398631" y="265591"/>
                </a:lnTo>
                <a:lnTo>
                  <a:pt x="323545" y="225341"/>
                </a:lnTo>
                <a:close/>
              </a:path>
              <a:path w="490219" h="301625">
                <a:moveTo>
                  <a:pt x="322736" y="253799"/>
                </a:moveTo>
                <a:lnTo>
                  <a:pt x="322195" y="272828"/>
                </a:lnTo>
                <a:lnTo>
                  <a:pt x="334802" y="273305"/>
                </a:lnTo>
                <a:lnTo>
                  <a:pt x="335512" y="254267"/>
                </a:lnTo>
                <a:lnTo>
                  <a:pt x="322736" y="253799"/>
                </a:lnTo>
                <a:close/>
              </a:path>
              <a:path w="490219" h="301625">
                <a:moveTo>
                  <a:pt x="391538" y="0"/>
                </a:moveTo>
                <a:lnTo>
                  <a:pt x="352137" y="660"/>
                </a:lnTo>
                <a:lnTo>
                  <a:pt x="313907" y="2611"/>
                </a:lnTo>
                <a:lnTo>
                  <a:pt x="241571" y="10130"/>
                </a:lnTo>
                <a:lnTo>
                  <a:pt x="175980" y="22056"/>
                </a:lnTo>
                <a:lnTo>
                  <a:pt x="118604" y="37913"/>
                </a:lnTo>
                <a:lnTo>
                  <a:pt x="70864" y="57284"/>
                </a:lnTo>
                <a:lnTo>
                  <a:pt x="34119" y="79908"/>
                </a:lnTo>
                <a:lnTo>
                  <a:pt x="2495" y="121334"/>
                </a:lnTo>
                <a:lnTo>
                  <a:pt x="0" y="137090"/>
                </a:lnTo>
                <a:lnTo>
                  <a:pt x="0" y="138046"/>
                </a:lnTo>
                <a:lnTo>
                  <a:pt x="19503" y="181881"/>
                </a:lnTo>
                <a:lnTo>
                  <a:pt x="50196" y="206419"/>
                </a:lnTo>
                <a:lnTo>
                  <a:pt x="92842" y="227707"/>
                </a:lnTo>
                <a:lnTo>
                  <a:pt x="145714" y="245485"/>
                </a:lnTo>
                <a:lnTo>
                  <a:pt x="207458" y="259492"/>
                </a:lnTo>
                <a:lnTo>
                  <a:pt x="276646" y="269312"/>
                </a:lnTo>
                <a:lnTo>
                  <a:pt x="322195" y="272828"/>
                </a:lnTo>
                <a:lnTo>
                  <a:pt x="322736" y="253799"/>
                </a:lnTo>
                <a:lnTo>
                  <a:pt x="315211" y="253523"/>
                </a:lnTo>
                <a:lnTo>
                  <a:pt x="278968" y="250403"/>
                </a:lnTo>
                <a:lnTo>
                  <a:pt x="211261" y="240826"/>
                </a:lnTo>
                <a:lnTo>
                  <a:pt x="151269" y="227263"/>
                </a:lnTo>
                <a:lnTo>
                  <a:pt x="100638" y="210325"/>
                </a:lnTo>
                <a:lnTo>
                  <a:pt x="61080" y="190784"/>
                </a:lnTo>
                <a:lnTo>
                  <a:pt x="34499" y="169849"/>
                </a:lnTo>
                <a:lnTo>
                  <a:pt x="34283" y="169849"/>
                </a:lnTo>
                <a:lnTo>
                  <a:pt x="33159" y="168621"/>
                </a:lnTo>
                <a:lnTo>
                  <a:pt x="33342" y="168621"/>
                </a:lnTo>
                <a:lnTo>
                  <a:pt x="26293" y="159428"/>
                </a:lnTo>
                <a:lnTo>
                  <a:pt x="25985" y="159428"/>
                </a:lnTo>
                <a:lnTo>
                  <a:pt x="24875" y="157579"/>
                </a:lnTo>
                <a:lnTo>
                  <a:pt x="25144" y="157579"/>
                </a:lnTo>
                <a:lnTo>
                  <a:pt x="21350" y="149241"/>
                </a:lnTo>
                <a:lnTo>
                  <a:pt x="20949" y="149241"/>
                </a:lnTo>
                <a:lnTo>
                  <a:pt x="20200" y="146715"/>
                </a:lnTo>
                <a:lnTo>
                  <a:pt x="20569" y="146715"/>
                </a:lnTo>
                <a:lnTo>
                  <a:pt x="19405" y="138986"/>
                </a:lnTo>
                <a:lnTo>
                  <a:pt x="18978" y="138986"/>
                </a:lnTo>
                <a:lnTo>
                  <a:pt x="18978" y="136150"/>
                </a:lnTo>
                <a:lnTo>
                  <a:pt x="19405" y="136150"/>
                </a:lnTo>
                <a:lnTo>
                  <a:pt x="20569" y="128421"/>
                </a:lnTo>
                <a:lnTo>
                  <a:pt x="20200" y="128421"/>
                </a:lnTo>
                <a:lnTo>
                  <a:pt x="20949" y="125893"/>
                </a:lnTo>
                <a:lnTo>
                  <a:pt x="21350" y="125893"/>
                </a:lnTo>
                <a:lnTo>
                  <a:pt x="25143" y="117557"/>
                </a:lnTo>
                <a:lnTo>
                  <a:pt x="24875" y="117557"/>
                </a:lnTo>
                <a:lnTo>
                  <a:pt x="25985" y="115707"/>
                </a:lnTo>
                <a:lnTo>
                  <a:pt x="26294" y="115707"/>
                </a:lnTo>
                <a:lnTo>
                  <a:pt x="33343" y="106512"/>
                </a:lnTo>
                <a:lnTo>
                  <a:pt x="33159" y="106512"/>
                </a:lnTo>
                <a:lnTo>
                  <a:pt x="34283" y="105285"/>
                </a:lnTo>
                <a:lnTo>
                  <a:pt x="34484" y="105285"/>
                </a:lnTo>
                <a:lnTo>
                  <a:pt x="45004" y="95542"/>
                </a:lnTo>
                <a:lnTo>
                  <a:pt x="78659" y="74665"/>
                </a:lnTo>
                <a:lnTo>
                  <a:pt x="124157" y="56136"/>
                </a:lnTo>
                <a:lnTo>
                  <a:pt x="179783" y="40722"/>
                </a:lnTo>
                <a:lnTo>
                  <a:pt x="243892" y="29038"/>
                </a:lnTo>
                <a:lnTo>
                  <a:pt x="314879" y="21636"/>
                </a:lnTo>
                <a:lnTo>
                  <a:pt x="391125" y="19044"/>
                </a:lnTo>
                <a:lnTo>
                  <a:pt x="488655" y="19044"/>
                </a:lnTo>
                <a:lnTo>
                  <a:pt x="489628" y="4274"/>
                </a:lnTo>
                <a:lnTo>
                  <a:pt x="441210" y="1083"/>
                </a:lnTo>
                <a:lnTo>
                  <a:pt x="391538" y="0"/>
                </a:lnTo>
                <a:close/>
              </a:path>
              <a:path w="490219" h="301625">
                <a:moveTo>
                  <a:pt x="33159" y="168621"/>
                </a:moveTo>
                <a:lnTo>
                  <a:pt x="34283" y="169849"/>
                </a:lnTo>
                <a:lnTo>
                  <a:pt x="33773" y="169183"/>
                </a:lnTo>
                <a:lnTo>
                  <a:pt x="33159" y="168621"/>
                </a:lnTo>
                <a:close/>
              </a:path>
              <a:path w="490219" h="301625">
                <a:moveTo>
                  <a:pt x="33773" y="169183"/>
                </a:moveTo>
                <a:lnTo>
                  <a:pt x="34283" y="169849"/>
                </a:lnTo>
                <a:lnTo>
                  <a:pt x="34499" y="169849"/>
                </a:lnTo>
                <a:lnTo>
                  <a:pt x="33773" y="169183"/>
                </a:lnTo>
                <a:close/>
              </a:path>
              <a:path w="490219" h="301625">
                <a:moveTo>
                  <a:pt x="33342" y="168621"/>
                </a:moveTo>
                <a:lnTo>
                  <a:pt x="33159" y="168621"/>
                </a:lnTo>
                <a:lnTo>
                  <a:pt x="33773" y="169183"/>
                </a:lnTo>
                <a:lnTo>
                  <a:pt x="33342" y="168621"/>
                </a:lnTo>
                <a:close/>
              </a:path>
              <a:path w="490219" h="301625">
                <a:moveTo>
                  <a:pt x="24875" y="157579"/>
                </a:moveTo>
                <a:lnTo>
                  <a:pt x="25985" y="159428"/>
                </a:lnTo>
                <a:lnTo>
                  <a:pt x="25536" y="158440"/>
                </a:lnTo>
                <a:lnTo>
                  <a:pt x="24875" y="157579"/>
                </a:lnTo>
                <a:close/>
              </a:path>
              <a:path w="490219" h="301625">
                <a:moveTo>
                  <a:pt x="25536" y="158440"/>
                </a:moveTo>
                <a:lnTo>
                  <a:pt x="25985" y="159428"/>
                </a:lnTo>
                <a:lnTo>
                  <a:pt x="26293" y="159428"/>
                </a:lnTo>
                <a:lnTo>
                  <a:pt x="25536" y="158440"/>
                </a:lnTo>
                <a:close/>
              </a:path>
              <a:path w="490219" h="301625">
                <a:moveTo>
                  <a:pt x="25144" y="157579"/>
                </a:moveTo>
                <a:lnTo>
                  <a:pt x="24875" y="157579"/>
                </a:lnTo>
                <a:lnTo>
                  <a:pt x="25536" y="158440"/>
                </a:lnTo>
                <a:lnTo>
                  <a:pt x="25144" y="157579"/>
                </a:lnTo>
                <a:close/>
              </a:path>
              <a:path w="490219" h="301625">
                <a:moveTo>
                  <a:pt x="20200" y="146715"/>
                </a:moveTo>
                <a:lnTo>
                  <a:pt x="20949" y="149241"/>
                </a:lnTo>
                <a:lnTo>
                  <a:pt x="20752" y="147927"/>
                </a:lnTo>
                <a:lnTo>
                  <a:pt x="20200" y="146715"/>
                </a:lnTo>
                <a:close/>
              </a:path>
              <a:path w="490219" h="301625">
                <a:moveTo>
                  <a:pt x="20752" y="147927"/>
                </a:moveTo>
                <a:lnTo>
                  <a:pt x="20949" y="149241"/>
                </a:lnTo>
                <a:lnTo>
                  <a:pt x="21350" y="149241"/>
                </a:lnTo>
                <a:lnTo>
                  <a:pt x="20752" y="147927"/>
                </a:lnTo>
                <a:close/>
              </a:path>
              <a:path w="490219" h="301625">
                <a:moveTo>
                  <a:pt x="20569" y="146715"/>
                </a:moveTo>
                <a:lnTo>
                  <a:pt x="20200" y="146715"/>
                </a:lnTo>
                <a:lnTo>
                  <a:pt x="20752" y="147927"/>
                </a:lnTo>
                <a:lnTo>
                  <a:pt x="20569" y="146715"/>
                </a:lnTo>
                <a:close/>
              </a:path>
              <a:path w="490219" h="301625">
                <a:moveTo>
                  <a:pt x="18978" y="136150"/>
                </a:moveTo>
                <a:lnTo>
                  <a:pt x="18978" y="138986"/>
                </a:lnTo>
                <a:lnTo>
                  <a:pt x="19120" y="138046"/>
                </a:lnTo>
                <a:lnTo>
                  <a:pt x="19120" y="137090"/>
                </a:lnTo>
                <a:lnTo>
                  <a:pt x="18978" y="136150"/>
                </a:lnTo>
                <a:close/>
              </a:path>
              <a:path w="490219" h="301625">
                <a:moveTo>
                  <a:pt x="19192" y="137568"/>
                </a:moveTo>
                <a:lnTo>
                  <a:pt x="18978" y="138986"/>
                </a:lnTo>
                <a:lnTo>
                  <a:pt x="19405" y="138986"/>
                </a:lnTo>
                <a:lnTo>
                  <a:pt x="19192" y="137568"/>
                </a:lnTo>
                <a:close/>
              </a:path>
              <a:path w="490219" h="301625">
                <a:moveTo>
                  <a:pt x="19405" y="136150"/>
                </a:moveTo>
                <a:lnTo>
                  <a:pt x="18978" y="136150"/>
                </a:lnTo>
                <a:lnTo>
                  <a:pt x="19192" y="137568"/>
                </a:lnTo>
                <a:lnTo>
                  <a:pt x="19405" y="136150"/>
                </a:lnTo>
                <a:close/>
              </a:path>
              <a:path w="490219" h="301625">
                <a:moveTo>
                  <a:pt x="20949" y="125893"/>
                </a:moveTo>
                <a:lnTo>
                  <a:pt x="20200" y="128421"/>
                </a:lnTo>
                <a:lnTo>
                  <a:pt x="20751" y="127209"/>
                </a:lnTo>
                <a:lnTo>
                  <a:pt x="20949" y="125893"/>
                </a:lnTo>
                <a:close/>
              </a:path>
              <a:path w="490219" h="301625">
                <a:moveTo>
                  <a:pt x="20751" y="127209"/>
                </a:moveTo>
                <a:lnTo>
                  <a:pt x="20200" y="128421"/>
                </a:lnTo>
                <a:lnTo>
                  <a:pt x="20569" y="128421"/>
                </a:lnTo>
                <a:lnTo>
                  <a:pt x="20751" y="127209"/>
                </a:lnTo>
                <a:close/>
              </a:path>
              <a:path w="490219" h="301625">
                <a:moveTo>
                  <a:pt x="21350" y="125893"/>
                </a:moveTo>
                <a:lnTo>
                  <a:pt x="20949" y="125893"/>
                </a:lnTo>
                <a:lnTo>
                  <a:pt x="20751" y="127209"/>
                </a:lnTo>
                <a:lnTo>
                  <a:pt x="21350" y="125893"/>
                </a:lnTo>
                <a:close/>
              </a:path>
              <a:path w="490219" h="301625">
                <a:moveTo>
                  <a:pt x="25985" y="115707"/>
                </a:moveTo>
                <a:lnTo>
                  <a:pt x="24875" y="117557"/>
                </a:lnTo>
                <a:lnTo>
                  <a:pt x="25534" y="116697"/>
                </a:lnTo>
                <a:lnTo>
                  <a:pt x="25985" y="115707"/>
                </a:lnTo>
                <a:close/>
              </a:path>
              <a:path w="490219" h="301625">
                <a:moveTo>
                  <a:pt x="25534" y="116697"/>
                </a:moveTo>
                <a:lnTo>
                  <a:pt x="24875" y="117557"/>
                </a:lnTo>
                <a:lnTo>
                  <a:pt x="25143" y="117557"/>
                </a:lnTo>
                <a:lnTo>
                  <a:pt x="25534" y="116697"/>
                </a:lnTo>
                <a:close/>
              </a:path>
              <a:path w="490219" h="301625">
                <a:moveTo>
                  <a:pt x="26294" y="115707"/>
                </a:moveTo>
                <a:lnTo>
                  <a:pt x="25985" y="115707"/>
                </a:lnTo>
                <a:lnTo>
                  <a:pt x="25534" y="116697"/>
                </a:lnTo>
                <a:lnTo>
                  <a:pt x="26294" y="115707"/>
                </a:lnTo>
                <a:close/>
              </a:path>
              <a:path w="490219" h="301625">
                <a:moveTo>
                  <a:pt x="34283" y="105285"/>
                </a:moveTo>
                <a:lnTo>
                  <a:pt x="33159" y="106512"/>
                </a:lnTo>
                <a:lnTo>
                  <a:pt x="33792" y="105926"/>
                </a:lnTo>
                <a:lnTo>
                  <a:pt x="34283" y="105285"/>
                </a:lnTo>
                <a:close/>
              </a:path>
              <a:path w="490219" h="301625">
                <a:moveTo>
                  <a:pt x="33792" y="105926"/>
                </a:moveTo>
                <a:lnTo>
                  <a:pt x="33159" y="106512"/>
                </a:lnTo>
                <a:lnTo>
                  <a:pt x="33343" y="106512"/>
                </a:lnTo>
                <a:lnTo>
                  <a:pt x="33792" y="105926"/>
                </a:lnTo>
                <a:close/>
              </a:path>
              <a:path w="490219" h="301625">
                <a:moveTo>
                  <a:pt x="34484" y="105285"/>
                </a:moveTo>
                <a:lnTo>
                  <a:pt x="34283" y="105285"/>
                </a:lnTo>
                <a:lnTo>
                  <a:pt x="33792" y="105926"/>
                </a:lnTo>
                <a:lnTo>
                  <a:pt x="34484" y="105285"/>
                </a:lnTo>
                <a:close/>
              </a:path>
              <a:path w="490219" h="301625">
                <a:moveTo>
                  <a:pt x="488655" y="19044"/>
                </a:moveTo>
                <a:lnTo>
                  <a:pt x="391125" y="19044"/>
                </a:lnTo>
                <a:lnTo>
                  <a:pt x="439958" y="20092"/>
                </a:lnTo>
                <a:lnTo>
                  <a:pt x="488375" y="23282"/>
                </a:lnTo>
                <a:lnTo>
                  <a:pt x="488655" y="19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270000" y="4158996"/>
            <a:ext cx="4762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52465" y="4500236"/>
            <a:ext cx="619760" cy="1520190"/>
          </a:xfrm>
          <a:custGeom>
            <a:avLst/>
            <a:gdLst/>
            <a:ahLst/>
            <a:cxnLst/>
            <a:rect l="l" t="t" r="r" b="b"/>
            <a:pathLst>
              <a:path w="619760" h="1520189">
                <a:moveTo>
                  <a:pt x="242106" y="1450750"/>
                </a:moveTo>
                <a:lnTo>
                  <a:pt x="191877" y="1519563"/>
                </a:lnTo>
                <a:lnTo>
                  <a:pt x="277065" y="1518458"/>
                </a:lnTo>
                <a:lnTo>
                  <a:pt x="266867" y="1498707"/>
                </a:lnTo>
                <a:lnTo>
                  <a:pt x="253015" y="1498707"/>
                </a:lnTo>
                <a:lnTo>
                  <a:pt x="243586" y="1482154"/>
                </a:lnTo>
                <a:lnTo>
                  <a:pt x="254981" y="1475686"/>
                </a:lnTo>
                <a:lnTo>
                  <a:pt x="242106" y="1450750"/>
                </a:lnTo>
                <a:close/>
              </a:path>
              <a:path w="619760" h="1520189">
                <a:moveTo>
                  <a:pt x="254981" y="1475686"/>
                </a:moveTo>
                <a:lnTo>
                  <a:pt x="243586" y="1482154"/>
                </a:lnTo>
                <a:lnTo>
                  <a:pt x="253015" y="1498707"/>
                </a:lnTo>
                <a:lnTo>
                  <a:pt x="263711" y="1492594"/>
                </a:lnTo>
                <a:lnTo>
                  <a:pt x="254981" y="1475686"/>
                </a:lnTo>
                <a:close/>
              </a:path>
              <a:path w="619760" h="1520189">
                <a:moveTo>
                  <a:pt x="263711" y="1492594"/>
                </a:moveTo>
                <a:lnTo>
                  <a:pt x="253015" y="1498707"/>
                </a:lnTo>
                <a:lnTo>
                  <a:pt x="266867" y="1498707"/>
                </a:lnTo>
                <a:lnTo>
                  <a:pt x="263711" y="1492594"/>
                </a:lnTo>
                <a:close/>
              </a:path>
              <a:path w="619760" h="1520189">
                <a:moveTo>
                  <a:pt x="612" y="0"/>
                </a:moveTo>
                <a:lnTo>
                  <a:pt x="0" y="19039"/>
                </a:lnTo>
                <a:lnTo>
                  <a:pt x="31371" y="20048"/>
                </a:lnTo>
                <a:lnTo>
                  <a:pt x="61720" y="22999"/>
                </a:lnTo>
                <a:lnTo>
                  <a:pt x="121060" y="34545"/>
                </a:lnTo>
                <a:lnTo>
                  <a:pt x="178358" y="53303"/>
                </a:lnTo>
                <a:lnTo>
                  <a:pt x="233335" y="78907"/>
                </a:lnTo>
                <a:lnTo>
                  <a:pt x="285696" y="110992"/>
                </a:lnTo>
                <a:lnTo>
                  <a:pt x="335140" y="149194"/>
                </a:lnTo>
                <a:lnTo>
                  <a:pt x="381356" y="193142"/>
                </a:lnTo>
                <a:lnTo>
                  <a:pt x="424032" y="242460"/>
                </a:lnTo>
                <a:lnTo>
                  <a:pt x="462855" y="296772"/>
                </a:lnTo>
                <a:lnTo>
                  <a:pt x="497507" y="355692"/>
                </a:lnTo>
                <a:lnTo>
                  <a:pt x="527677" y="418835"/>
                </a:lnTo>
                <a:lnTo>
                  <a:pt x="553053" y="485816"/>
                </a:lnTo>
                <a:lnTo>
                  <a:pt x="573322" y="556247"/>
                </a:lnTo>
                <a:lnTo>
                  <a:pt x="588176" y="629737"/>
                </a:lnTo>
                <a:lnTo>
                  <a:pt x="593477" y="667509"/>
                </a:lnTo>
                <a:lnTo>
                  <a:pt x="597308" y="705900"/>
                </a:lnTo>
                <a:lnTo>
                  <a:pt x="599633" y="744862"/>
                </a:lnTo>
                <a:lnTo>
                  <a:pt x="600410" y="784348"/>
                </a:lnTo>
                <a:lnTo>
                  <a:pt x="598459" y="846011"/>
                </a:lnTo>
                <a:lnTo>
                  <a:pt x="592722" y="906458"/>
                </a:lnTo>
                <a:lnTo>
                  <a:pt x="583330" y="965575"/>
                </a:lnTo>
                <a:lnTo>
                  <a:pt x="570410" y="1023138"/>
                </a:lnTo>
                <a:lnTo>
                  <a:pt x="554092" y="1078922"/>
                </a:lnTo>
                <a:lnTo>
                  <a:pt x="534504" y="1132700"/>
                </a:lnTo>
                <a:lnTo>
                  <a:pt x="511778" y="1184247"/>
                </a:lnTo>
                <a:lnTo>
                  <a:pt x="486045" y="1233338"/>
                </a:lnTo>
                <a:lnTo>
                  <a:pt x="457437" y="1279749"/>
                </a:lnTo>
                <a:lnTo>
                  <a:pt x="426085" y="1323255"/>
                </a:lnTo>
                <a:lnTo>
                  <a:pt x="392122" y="1363635"/>
                </a:lnTo>
                <a:lnTo>
                  <a:pt x="355681" y="1400667"/>
                </a:lnTo>
                <a:lnTo>
                  <a:pt x="316895" y="1434133"/>
                </a:lnTo>
                <a:lnTo>
                  <a:pt x="275896" y="1463815"/>
                </a:lnTo>
                <a:lnTo>
                  <a:pt x="254981" y="1475686"/>
                </a:lnTo>
                <a:lnTo>
                  <a:pt x="263711" y="1492594"/>
                </a:lnTo>
                <a:lnTo>
                  <a:pt x="329349" y="1448548"/>
                </a:lnTo>
                <a:lnTo>
                  <a:pt x="369267" y="1414021"/>
                </a:lnTo>
                <a:lnTo>
                  <a:pt x="406707" y="1375890"/>
                </a:lnTo>
                <a:lnTo>
                  <a:pt x="441544" y="1334385"/>
                </a:lnTo>
                <a:lnTo>
                  <a:pt x="473657" y="1289738"/>
                </a:lnTo>
                <a:lnTo>
                  <a:pt x="502921" y="1242176"/>
                </a:lnTo>
                <a:lnTo>
                  <a:pt x="529212" y="1191925"/>
                </a:lnTo>
                <a:lnTo>
                  <a:pt x="552406" y="1139213"/>
                </a:lnTo>
                <a:lnTo>
                  <a:pt x="572377" y="1084265"/>
                </a:lnTo>
                <a:lnTo>
                  <a:pt x="588999" y="1027305"/>
                </a:lnTo>
                <a:lnTo>
                  <a:pt x="602145" y="968559"/>
                </a:lnTo>
                <a:lnTo>
                  <a:pt x="611687" y="908251"/>
                </a:lnTo>
                <a:lnTo>
                  <a:pt x="617500" y="846609"/>
                </a:lnTo>
                <a:lnTo>
                  <a:pt x="619456" y="783969"/>
                </a:lnTo>
                <a:lnTo>
                  <a:pt x="618648" y="743724"/>
                </a:lnTo>
                <a:lnTo>
                  <a:pt x="616263" y="704005"/>
                </a:lnTo>
                <a:lnTo>
                  <a:pt x="612341" y="664857"/>
                </a:lnTo>
                <a:lnTo>
                  <a:pt x="606920" y="626333"/>
                </a:lnTo>
                <a:lnTo>
                  <a:pt x="600036" y="588479"/>
                </a:lnTo>
                <a:lnTo>
                  <a:pt x="582039" y="514979"/>
                </a:lnTo>
                <a:lnTo>
                  <a:pt x="558652" y="444750"/>
                </a:lnTo>
                <a:lnTo>
                  <a:pt x="530180" y="378179"/>
                </a:lnTo>
                <a:lnTo>
                  <a:pt x="496924" y="315659"/>
                </a:lnTo>
                <a:lnTo>
                  <a:pt x="459183" y="257582"/>
                </a:lnTo>
                <a:lnTo>
                  <a:pt x="417257" y="204344"/>
                </a:lnTo>
                <a:lnTo>
                  <a:pt x="371443" y="156339"/>
                </a:lnTo>
                <a:lnTo>
                  <a:pt x="322040" y="113969"/>
                </a:lnTo>
                <a:lnTo>
                  <a:pt x="269350" y="77643"/>
                </a:lnTo>
                <a:lnTo>
                  <a:pt x="213680" y="47771"/>
                </a:lnTo>
                <a:lnTo>
                  <a:pt x="155342" y="24766"/>
                </a:lnTo>
                <a:lnTo>
                  <a:pt x="94664" y="9041"/>
                </a:lnTo>
                <a:lnTo>
                  <a:pt x="31983" y="1007"/>
                </a:lnTo>
                <a:lnTo>
                  <a:pt x="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602037" y="4296155"/>
            <a:ext cx="517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05001" y="58674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05201" y="58674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1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143000" y="4476425"/>
            <a:ext cx="915035" cy="1315085"/>
          </a:xfrm>
          <a:custGeom>
            <a:avLst/>
            <a:gdLst/>
            <a:ahLst/>
            <a:cxnLst/>
            <a:rect l="l" t="t" r="r" b="b"/>
            <a:pathLst>
              <a:path w="915035" h="1315085">
                <a:moveTo>
                  <a:pt x="914442" y="1314774"/>
                </a:moveTo>
                <a:lnTo>
                  <a:pt x="873709" y="1313589"/>
                </a:lnTo>
                <a:lnTo>
                  <a:pt x="833432" y="1310067"/>
                </a:lnTo>
                <a:lnTo>
                  <a:pt x="793648" y="1304259"/>
                </a:lnTo>
                <a:lnTo>
                  <a:pt x="754396" y="1296212"/>
                </a:lnTo>
                <a:lnTo>
                  <a:pt x="715711" y="1285977"/>
                </a:lnTo>
                <a:lnTo>
                  <a:pt x="677631" y="1273603"/>
                </a:lnTo>
                <a:lnTo>
                  <a:pt x="640193" y="1259140"/>
                </a:lnTo>
                <a:lnTo>
                  <a:pt x="603434" y="1242636"/>
                </a:lnTo>
                <a:lnTo>
                  <a:pt x="567392" y="1224142"/>
                </a:lnTo>
                <a:lnTo>
                  <a:pt x="532104" y="1203706"/>
                </a:lnTo>
                <a:lnTo>
                  <a:pt x="497606" y="1181379"/>
                </a:lnTo>
                <a:lnTo>
                  <a:pt x="463936" y="1157209"/>
                </a:lnTo>
                <a:lnTo>
                  <a:pt x="431132" y="1131246"/>
                </a:lnTo>
                <a:lnTo>
                  <a:pt x="399229" y="1103539"/>
                </a:lnTo>
                <a:lnTo>
                  <a:pt x="368267" y="1074138"/>
                </a:lnTo>
                <a:lnTo>
                  <a:pt x="338281" y="1043092"/>
                </a:lnTo>
                <a:lnTo>
                  <a:pt x="309308" y="1010451"/>
                </a:lnTo>
                <a:lnTo>
                  <a:pt x="281387" y="976264"/>
                </a:lnTo>
                <a:lnTo>
                  <a:pt x="254554" y="940580"/>
                </a:lnTo>
                <a:lnTo>
                  <a:pt x="228846" y="903449"/>
                </a:lnTo>
                <a:lnTo>
                  <a:pt x="204300" y="864920"/>
                </a:lnTo>
                <a:lnTo>
                  <a:pt x="180955" y="825043"/>
                </a:lnTo>
                <a:lnTo>
                  <a:pt x="158846" y="783867"/>
                </a:lnTo>
                <a:lnTo>
                  <a:pt x="138011" y="741442"/>
                </a:lnTo>
                <a:lnTo>
                  <a:pt x="118487" y="697817"/>
                </a:lnTo>
                <a:lnTo>
                  <a:pt x="100311" y="653040"/>
                </a:lnTo>
                <a:lnTo>
                  <a:pt x="83521" y="607163"/>
                </a:lnTo>
                <a:lnTo>
                  <a:pt x="68154" y="560234"/>
                </a:lnTo>
                <a:lnTo>
                  <a:pt x="54246" y="512302"/>
                </a:lnTo>
                <a:lnTo>
                  <a:pt x="41836" y="463418"/>
                </a:lnTo>
                <a:lnTo>
                  <a:pt x="30959" y="413630"/>
                </a:lnTo>
                <a:lnTo>
                  <a:pt x="21654" y="362988"/>
                </a:lnTo>
                <a:lnTo>
                  <a:pt x="13958" y="311541"/>
                </a:lnTo>
                <a:lnTo>
                  <a:pt x="7907" y="259338"/>
                </a:lnTo>
                <a:lnTo>
                  <a:pt x="3539" y="206430"/>
                </a:lnTo>
                <a:lnTo>
                  <a:pt x="890" y="152865"/>
                </a:lnTo>
                <a:lnTo>
                  <a:pt x="0" y="98694"/>
                </a:lnTo>
                <a:lnTo>
                  <a:pt x="190" y="73994"/>
                </a:lnTo>
                <a:lnTo>
                  <a:pt x="762" y="49305"/>
                </a:lnTo>
                <a:lnTo>
                  <a:pt x="1714" y="24636"/>
                </a:lnTo>
                <a:lnTo>
                  <a:pt x="30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33522" y="4000981"/>
            <a:ext cx="771525" cy="470534"/>
          </a:xfrm>
          <a:custGeom>
            <a:avLst/>
            <a:gdLst/>
            <a:ahLst/>
            <a:cxnLst/>
            <a:rect l="l" t="t" r="r" b="b"/>
            <a:pathLst>
              <a:path w="771525" h="470535">
                <a:moveTo>
                  <a:pt x="676738" y="28098"/>
                </a:moveTo>
                <a:lnTo>
                  <a:pt x="608492" y="30361"/>
                </a:lnTo>
                <a:lnTo>
                  <a:pt x="542161" y="36963"/>
                </a:lnTo>
                <a:lnTo>
                  <a:pt x="478073" y="47691"/>
                </a:lnTo>
                <a:lnTo>
                  <a:pt x="416553" y="62336"/>
                </a:lnTo>
                <a:lnTo>
                  <a:pt x="357927" y="80690"/>
                </a:lnTo>
                <a:lnTo>
                  <a:pt x="302523" y="102551"/>
                </a:lnTo>
                <a:lnTo>
                  <a:pt x="250668" y="127715"/>
                </a:lnTo>
                <a:lnTo>
                  <a:pt x="202691" y="155981"/>
                </a:lnTo>
                <a:lnTo>
                  <a:pt x="159100" y="187007"/>
                </a:lnTo>
                <a:lnTo>
                  <a:pt x="119879" y="220864"/>
                </a:lnTo>
                <a:lnTo>
                  <a:pt x="85549" y="257238"/>
                </a:lnTo>
                <a:lnTo>
                  <a:pt x="56463" y="295934"/>
                </a:lnTo>
                <a:lnTo>
                  <a:pt x="32987" y="336751"/>
                </a:lnTo>
                <a:lnTo>
                  <a:pt x="15498" y="379468"/>
                </a:lnTo>
                <a:lnTo>
                  <a:pt x="4375" y="423840"/>
                </a:lnTo>
                <a:lnTo>
                  <a:pt x="0" y="468868"/>
                </a:lnTo>
                <a:lnTo>
                  <a:pt x="19016" y="469991"/>
                </a:lnTo>
                <a:lnTo>
                  <a:pt x="20333" y="447686"/>
                </a:lnTo>
                <a:lnTo>
                  <a:pt x="23251" y="426405"/>
                </a:lnTo>
                <a:lnTo>
                  <a:pt x="33788" y="384796"/>
                </a:lnTo>
                <a:lnTo>
                  <a:pt x="50350" y="344589"/>
                </a:lnTo>
                <a:lnTo>
                  <a:pt x="72658" y="305965"/>
                </a:lnTo>
                <a:lnTo>
                  <a:pt x="100430" y="269132"/>
                </a:lnTo>
                <a:lnTo>
                  <a:pt x="133375" y="234309"/>
                </a:lnTo>
                <a:lnTo>
                  <a:pt x="171189" y="201729"/>
                </a:lnTo>
                <a:lnTo>
                  <a:pt x="213730" y="171505"/>
                </a:lnTo>
                <a:lnTo>
                  <a:pt x="260327" y="144133"/>
                </a:lnTo>
                <a:lnTo>
                  <a:pt x="310831" y="119694"/>
                </a:lnTo>
                <a:lnTo>
                  <a:pt x="364911" y="98414"/>
                </a:lnTo>
                <a:lnTo>
                  <a:pt x="422237" y="80517"/>
                </a:lnTo>
                <a:lnTo>
                  <a:pt x="482477" y="66225"/>
                </a:lnTo>
                <a:lnTo>
                  <a:pt x="545299" y="55752"/>
                </a:lnTo>
                <a:lnTo>
                  <a:pt x="610371" y="49319"/>
                </a:lnTo>
                <a:lnTo>
                  <a:pt x="677362" y="47138"/>
                </a:lnTo>
                <a:lnTo>
                  <a:pt x="694905" y="47138"/>
                </a:lnTo>
                <a:lnTo>
                  <a:pt x="695869" y="28760"/>
                </a:lnTo>
                <a:lnTo>
                  <a:pt x="676738" y="28098"/>
                </a:lnTo>
                <a:close/>
              </a:path>
              <a:path w="771525" h="470535">
                <a:moveTo>
                  <a:pt x="694872" y="47768"/>
                </a:moveTo>
                <a:lnTo>
                  <a:pt x="693387" y="76094"/>
                </a:lnTo>
                <a:lnTo>
                  <a:pt x="757275" y="48230"/>
                </a:lnTo>
                <a:lnTo>
                  <a:pt x="707728" y="48230"/>
                </a:lnTo>
                <a:lnTo>
                  <a:pt x="694872" y="47768"/>
                </a:lnTo>
                <a:close/>
              </a:path>
              <a:path w="771525" h="470535">
                <a:moveTo>
                  <a:pt x="695869" y="28760"/>
                </a:moveTo>
                <a:lnTo>
                  <a:pt x="694872" y="47768"/>
                </a:lnTo>
                <a:lnTo>
                  <a:pt x="707728" y="48230"/>
                </a:lnTo>
                <a:lnTo>
                  <a:pt x="708400" y="29193"/>
                </a:lnTo>
                <a:lnTo>
                  <a:pt x="695869" y="28760"/>
                </a:lnTo>
                <a:close/>
              </a:path>
              <a:path w="771525" h="470535">
                <a:moveTo>
                  <a:pt x="697376" y="0"/>
                </a:moveTo>
                <a:lnTo>
                  <a:pt x="695869" y="28760"/>
                </a:lnTo>
                <a:lnTo>
                  <a:pt x="708400" y="29193"/>
                </a:lnTo>
                <a:lnTo>
                  <a:pt x="707728" y="48230"/>
                </a:lnTo>
                <a:lnTo>
                  <a:pt x="757275" y="48230"/>
                </a:lnTo>
                <a:lnTo>
                  <a:pt x="771477" y="42036"/>
                </a:lnTo>
                <a:lnTo>
                  <a:pt x="697376" y="0"/>
                </a:lnTo>
                <a:close/>
              </a:path>
              <a:path w="771525" h="470535">
                <a:moveTo>
                  <a:pt x="694905" y="47138"/>
                </a:moveTo>
                <a:lnTo>
                  <a:pt x="677362" y="47138"/>
                </a:lnTo>
                <a:lnTo>
                  <a:pt x="694872" y="47768"/>
                </a:lnTo>
                <a:lnTo>
                  <a:pt x="694905" y="47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973262" y="5460491"/>
            <a:ext cx="1533525" cy="785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goto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S.begin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750" spc="50" b="1">
                <a:latin typeface="宋体"/>
                <a:cs typeface="宋体"/>
              </a:rPr>
              <a:t>的下一条语句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05000" y="54102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19200" y="39957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19200" y="46053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5"/>
                </a:lnTo>
                <a:lnTo>
                  <a:pt x="657225" y="57150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50"/>
                </a:lnTo>
                <a:lnTo>
                  <a:pt x="614362" y="28575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5"/>
                </a:lnTo>
                <a:lnTo>
                  <a:pt x="614362" y="57150"/>
                </a:lnTo>
                <a:lnTo>
                  <a:pt x="657227" y="57148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3"/>
                </a:moveTo>
                <a:lnTo>
                  <a:pt x="0" y="57148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19200" y="5976938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57149"/>
                </a:moveTo>
                <a:lnTo>
                  <a:pt x="600075" y="85724"/>
                </a:lnTo>
                <a:lnTo>
                  <a:pt x="657225" y="57149"/>
                </a:lnTo>
                <a:lnTo>
                  <a:pt x="600075" y="57149"/>
                </a:lnTo>
                <a:close/>
              </a:path>
              <a:path w="685800" h="85725">
                <a:moveTo>
                  <a:pt x="600075" y="28574"/>
                </a:moveTo>
                <a:lnTo>
                  <a:pt x="600075" y="57149"/>
                </a:lnTo>
                <a:lnTo>
                  <a:pt x="614362" y="57149"/>
                </a:lnTo>
                <a:lnTo>
                  <a:pt x="614362" y="28574"/>
                </a:lnTo>
                <a:lnTo>
                  <a:pt x="600075" y="28574"/>
                </a:lnTo>
                <a:close/>
              </a:path>
              <a:path w="685800" h="85725">
                <a:moveTo>
                  <a:pt x="600075" y="0"/>
                </a:moveTo>
                <a:lnTo>
                  <a:pt x="600075" y="28574"/>
                </a:lnTo>
                <a:lnTo>
                  <a:pt x="614362" y="28574"/>
                </a:lnTo>
                <a:lnTo>
                  <a:pt x="614362" y="57149"/>
                </a:lnTo>
                <a:lnTo>
                  <a:pt x="657226" y="57149"/>
                </a:lnTo>
                <a:lnTo>
                  <a:pt x="685800" y="42862"/>
                </a:lnTo>
                <a:lnTo>
                  <a:pt x="600075" y="0"/>
                </a:lnTo>
                <a:close/>
              </a:path>
              <a:path w="685800" h="85725">
                <a:moveTo>
                  <a:pt x="0" y="28574"/>
                </a:moveTo>
                <a:lnTo>
                  <a:pt x="0" y="57149"/>
                </a:lnTo>
                <a:lnTo>
                  <a:pt x="600075" y="57149"/>
                </a:lnTo>
                <a:lnTo>
                  <a:pt x="60007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66725" y="4439411"/>
            <a:ext cx="709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tr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67" name="object 67"/>
          <p:cNvSpPr txBox="1"/>
          <p:nvPr/>
        </p:nvSpPr>
        <p:spPr>
          <a:xfrm>
            <a:off x="442912" y="3050857"/>
            <a:ext cx="3625850" cy="956944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397510" indent="-343535">
              <a:lnSpc>
                <a:spcPct val="100000"/>
              </a:lnSpc>
              <a:spcBef>
                <a:spcPts val="10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97510" algn="l"/>
                <a:tab pos="398145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控制语句的代码结构</a:t>
            </a:r>
            <a:endParaRPr baseline="1010" sz="4125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S.begin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9100" y="5658611"/>
            <a:ext cx="7512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E.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e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5121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变量、属性及函数说明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34506"/>
            <a:ext cx="8021955" cy="28314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函数</a:t>
            </a:r>
            <a:r>
              <a:rPr dirty="0" sz="2800" b="1">
                <a:latin typeface="Times New Roman"/>
                <a:cs typeface="Times New Roman"/>
              </a:rPr>
              <a:t>newlable()</a:t>
            </a:r>
            <a:r>
              <a:rPr dirty="0" baseline="1010" sz="4125" b="1">
                <a:latin typeface="黑体"/>
                <a:cs typeface="黑体"/>
              </a:rPr>
              <a:t>：</a:t>
            </a:r>
            <a:r>
              <a:rPr dirty="0" baseline="1010" sz="4125" spc="67" b="1">
                <a:latin typeface="黑体"/>
                <a:cs typeface="黑体"/>
              </a:rPr>
              <a:t>产生并返回一个新的语句标号。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继承属性：三地址语句标号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.t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：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的值为真时应执行的第一条语句的标号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.fa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：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的值为假时应执行的第一条语句的标号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S.next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紧跟在语句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之后的下一条三地址语句的标号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S.begin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语句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1182" sz="3525" spc="75" b="1">
                <a:latin typeface="黑体"/>
                <a:cs typeface="黑体"/>
              </a:rPr>
              <a:t>的第一条三地址语句的标号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控制流表示法翻译布尔表达式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177912"/>
            <a:ext cx="7900034" cy="44392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36830" indent="-342900">
              <a:lnSpc>
                <a:spcPts val="3279"/>
              </a:lnSpc>
              <a:spcBef>
                <a:spcPts val="22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布尔表达式被翻译为一系列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条件转移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67" b="1">
                <a:solidFill>
                  <a:srgbClr val="0000FF"/>
                </a:solidFill>
                <a:latin typeface="黑体"/>
                <a:cs typeface="黑体"/>
              </a:rPr>
              <a:t>无条件</a:t>
            </a:r>
            <a:r>
              <a:rPr dirty="0" baseline="1010" sz="4125" spc="52" b="1">
                <a:latin typeface="黑体"/>
                <a:cs typeface="黑体"/>
              </a:rPr>
              <a:t>转 </a:t>
            </a:r>
            <a:r>
              <a:rPr dirty="0" sz="2750" spc="45" b="1">
                <a:latin typeface="黑体"/>
                <a:cs typeface="黑体"/>
              </a:rPr>
              <a:t>移三地址语句</a:t>
            </a:r>
            <a:endParaRPr sz="2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这些语句转移到的位置是</a:t>
            </a:r>
            <a:r>
              <a:rPr dirty="0" sz="2800" spc="-5" b="1">
                <a:latin typeface="Verdana"/>
                <a:cs typeface="Verdana"/>
              </a:rPr>
              <a:t>E.true</a:t>
            </a:r>
            <a:r>
              <a:rPr dirty="0" baseline="1010" sz="4125" spc="67" b="1">
                <a:latin typeface="黑体"/>
                <a:cs typeface="黑体"/>
              </a:rPr>
              <a:t>、</a:t>
            </a:r>
            <a:r>
              <a:rPr dirty="0" sz="2800" b="1">
                <a:latin typeface="Verdana"/>
                <a:cs typeface="Verdana"/>
              </a:rPr>
              <a:t>E.false</a:t>
            </a:r>
            <a:r>
              <a:rPr dirty="0" baseline="1010" sz="4125" spc="67" b="1">
                <a:latin typeface="黑体"/>
                <a:cs typeface="黑体"/>
              </a:rPr>
              <a:t>之一</a:t>
            </a:r>
            <a:endParaRPr baseline="1010" sz="41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例</a:t>
            </a:r>
            <a:r>
              <a:rPr dirty="0" baseline="1010" sz="4125" spc="52" b="1">
                <a:latin typeface="黑体"/>
                <a:cs typeface="黑体"/>
              </a:rPr>
              <a:t>如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a&lt;b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baseline="1010" sz="4125" spc="67" b="1">
                <a:latin typeface="黑体"/>
                <a:cs typeface="黑体"/>
              </a:rPr>
              <a:t>翻译为：</a:t>
            </a:r>
            <a:endParaRPr baseline="1010" sz="4125">
              <a:latin typeface="黑体"/>
              <a:cs typeface="黑体"/>
            </a:endParaRPr>
          </a:p>
          <a:p>
            <a:pPr marL="927100" marR="3624579">
              <a:lnSpc>
                <a:spcPts val="3500"/>
              </a:lnSpc>
              <a:spcBef>
                <a:spcPts val="140"/>
              </a:spcBef>
              <a:tabLst>
                <a:tab pos="1369695" algn="l"/>
                <a:tab pos="1906270" algn="l"/>
                <a:tab pos="2260600" algn="l"/>
                <a:tab pos="3239770" algn="l"/>
              </a:tabLst>
            </a:pPr>
            <a:r>
              <a:rPr dirty="0" sz="2400" b="1">
                <a:latin typeface="Verdana"/>
                <a:cs typeface="Verdana"/>
              </a:rPr>
              <a:t>if	</a:t>
            </a:r>
            <a:r>
              <a:rPr dirty="0" sz="2400" spc="-5" b="1">
                <a:latin typeface="Verdana"/>
                <a:cs typeface="Verdana"/>
              </a:rPr>
              <a:t>a</a:t>
            </a:r>
            <a:r>
              <a:rPr dirty="0" sz="2400" spc="5" b="1">
                <a:latin typeface="Verdana"/>
                <a:cs typeface="Verdana"/>
              </a:rPr>
              <a:t>&lt;</a:t>
            </a:r>
            <a:r>
              <a:rPr dirty="0" sz="2400" b="1">
                <a:latin typeface="Verdana"/>
                <a:cs typeface="Verdana"/>
              </a:rPr>
              <a:t>b	</a:t>
            </a:r>
            <a:r>
              <a:rPr dirty="0" sz="2400" spc="-5" b="1">
                <a:latin typeface="Verdana"/>
                <a:cs typeface="Verdana"/>
              </a:rPr>
              <a:t>g</a:t>
            </a:r>
            <a:r>
              <a:rPr dirty="0" sz="2400" b="1">
                <a:latin typeface="Verdana"/>
                <a:cs typeface="Verdana"/>
              </a:rPr>
              <a:t>o</a:t>
            </a:r>
            <a:r>
              <a:rPr dirty="0" sz="2400" spc="-10" b="1">
                <a:latin typeface="Verdana"/>
                <a:cs typeface="Verdana"/>
              </a:rPr>
              <a:t>t</a:t>
            </a:r>
            <a:r>
              <a:rPr dirty="0" sz="2400" b="1">
                <a:latin typeface="Verdana"/>
                <a:cs typeface="Verdana"/>
              </a:rPr>
              <a:t>o	</a:t>
            </a:r>
            <a:r>
              <a:rPr dirty="0" sz="2400" spc="-5" b="1">
                <a:latin typeface="Verdana"/>
                <a:cs typeface="Verdana"/>
              </a:rPr>
              <a:t>E.</a:t>
            </a:r>
            <a:r>
              <a:rPr dirty="0" sz="2400" spc="-10" b="1">
                <a:latin typeface="Verdana"/>
                <a:cs typeface="Verdana"/>
              </a:rPr>
              <a:t>tr</a:t>
            </a:r>
            <a:r>
              <a:rPr dirty="0" sz="2400" b="1">
                <a:latin typeface="Verdana"/>
                <a:cs typeface="Verdana"/>
              </a:rPr>
              <a:t>ue  </a:t>
            </a:r>
            <a:r>
              <a:rPr dirty="0" sz="2400" spc="-5" b="1">
                <a:latin typeface="Verdana"/>
                <a:cs typeface="Verdana"/>
              </a:rPr>
              <a:t>goto	E.false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属性说明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继承属性</a:t>
            </a:r>
            <a:endParaRPr baseline="1182" sz="3525">
              <a:latin typeface="黑体"/>
              <a:cs typeface="黑体"/>
            </a:endParaRPr>
          </a:p>
          <a:p>
            <a:pPr marL="927100" marR="1664970">
              <a:lnSpc>
                <a:spcPct val="117000"/>
              </a:lnSpc>
              <a:spcBef>
                <a:spcPts val="120"/>
              </a:spcBef>
            </a:pPr>
            <a:r>
              <a:rPr dirty="0" sz="2000" b="1">
                <a:latin typeface="Verdana"/>
                <a:cs typeface="Verdana"/>
              </a:rPr>
              <a:t>E.true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sz="2000" b="1">
                <a:latin typeface="Verdana"/>
                <a:cs typeface="Verdana"/>
              </a:rPr>
              <a:t>E</a:t>
            </a:r>
            <a:r>
              <a:rPr dirty="0" baseline="1424" sz="2925" spc="75" b="1">
                <a:latin typeface="黑体"/>
                <a:cs typeface="黑体"/>
              </a:rPr>
              <a:t>为真时转移到的三地址语句的标号 </a:t>
            </a:r>
            <a:r>
              <a:rPr dirty="0" sz="2000" b="1">
                <a:latin typeface="Verdana"/>
                <a:cs typeface="Verdana"/>
              </a:rPr>
              <a:t>E.false</a:t>
            </a:r>
            <a:r>
              <a:rPr dirty="0" baseline="1424" sz="2925" b="1">
                <a:latin typeface="黑体"/>
                <a:cs typeface="黑体"/>
              </a:rPr>
              <a:t>：</a:t>
            </a:r>
            <a:r>
              <a:rPr dirty="0" baseline="1424" sz="2925" spc="-472" b="1">
                <a:latin typeface="黑体"/>
                <a:cs typeface="黑体"/>
              </a:rPr>
              <a:t> </a:t>
            </a:r>
            <a:r>
              <a:rPr dirty="0" sz="2000" spc="-5" b="1">
                <a:latin typeface="Verdana"/>
                <a:cs typeface="Verdana"/>
              </a:rPr>
              <a:t>E</a:t>
            </a:r>
            <a:r>
              <a:rPr dirty="0" baseline="1424" sz="2925" spc="75" b="1">
                <a:latin typeface="黑体"/>
                <a:cs typeface="黑体"/>
              </a:rPr>
              <a:t>为假时转移到的三地址语句的标号</a:t>
            </a:r>
            <a:endParaRPr baseline="1424" sz="29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6140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控制流翻译方法的基本思想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1143169"/>
            <a:ext cx="8514080" cy="46399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条件表达</a:t>
            </a:r>
            <a:r>
              <a:rPr dirty="0" baseline="1010" sz="4125" spc="52" b="1">
                <a:latin typeface="黑体"/>
                <a:cs typeface="黑体"/>
              </a:rPr>
              <a:t>式</a:t>
            </a:r>
            <a:r>
              <a:rPr dirty="0" baseline="1010" sz="4125" spc="-1019" b="1">
                <a:latin typeface="黑体"/>
                <a:cs typeface="黑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x&gt;y </a:t>
            </a:r>
            <a:r>
              <a:rPr dirty="0" baseline="1010" sz="4125" spc="67" b="1">
                <a:latin typeface="黑体"/>
                <a:cs typeface="黑体"/>
              </a:rPr>
              <a:t>翻译为：</a:t>
            </a:r>
            <a:endParaRPr baseline="1010" sz="4125">
              <a:latin typeface="黑体"/>
              <a:cs typeface="黑体"/>
            </a:endParaRPr>
          </a:p>
          <a:p>
            <a:pPr marL="495300" marR="5738495">
              <a:lnSpc>
                <a:spcPct val="118300"/>
              </a:lnSpc>
              <a:spcBef>
                <a:spcPts val="115"/>
              </a:spcBef>
            </a:pPr>
            <a:r>
              <a:rPr dirty="0" sz="2400" spc="-5" b="1">
                <a:latin typeface="Times New Roman"/>
                <a:cs typeface="Times New Roman"/>
              </a:rPr>
              <a:t>if x&gt;y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E.true 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E.false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1428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sz="2800" spc="15" b="1">
                <a:latin typeface="Times New Roman"/>
                <a:cs typeface="Times New Roman"/>
              </a:rPr>
              <a:t>E</a:t>
            </a:r>
            <a:r>
              <a:rPr dirty="0" baseline="1010" sz="4125" spc="22" b="1">
                <a:latin typeface="Symbol"/>
                <a:cs typeface="Symbol"/>
              </a:rPr>
              <a:t></a:t>
            </a:r>
            <a:r>
              <a:rPr dirty="0" baseline="1010" sz="4125" spc="22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id</a:t>
            </a:r>
            <a:r>
              <a:rPr dirty="0" baseline="-17543" sz="2850" b="1">
                <a:latin typeface="Times New Roman"/>
                <a:cs typeface="Times New Roman"/>
              </a:rPr>
              <a:t>1 </a:t>
            </a:r>
            <a:r>
              <a:rPr dirty="0" sz="2800" spc="-5" b="1">
                <a:latin typeface="Times New Roman"/>
                <a:cs typeface="Times New Roman"/>
              </a:rPr>
              <a:t>relop</a:t>
            </a:r>
            <a:r>
              <a:rPr dirty="0" sz="2800" spc="-2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id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45"/>
              </a:spcBef>
              <a:tabLst>
                <a:tab pos="2186940" algn="l"/>
                <a:tab pos="3414395" algn="l"/>
                <a:tab pos="4692015" algn="l"/>
              </a:tabLst>
            </a:pP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spc="5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baseline="1182" sz="3525" spc="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3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	relop.op	id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E.true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600"/>
              </a:spcBef>
            </a:pP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baseline="1182" sz="35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182" sz="3525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E.false</a:t>
            </a:r>
            <a:endParaRPr sz="24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1899"/>
              </a:lnSpc>
              <a:spcBef>
                <a:spcPts val="57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80365" algn="l"/>
                <a:tab pos="3810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将布尔表达式</a:t>
            </a:r>
            <a:r>
              <a:rPr dirty="0" sz="2800" spc="-10" b="1">
                <a:latin typeface="Times New Roman"/>
                <a:cs typeface="Times New Roman"/>
              </a:rPr>
              <a:t>E</a:t>
            </a:r>
            <a:r>
              <a:rPr dirty="0" baseline="1010" sz="4125" spc="67" b="1">
                <a:latin typeface="黑体"/>
                <a:cs typeface="黑体"/>
              </a:rPr>
              <a:t>翻译为一系列条件转移和无条件转移 </a:t>
            </a:r>
            <a:r>
              <a:rPr dirty="0" sz="2750" spc="45" b="1">
                <a:latin typeface="黑体"/>
                <a:cs typeface="黑体"/>
              </a:rPr>
              <a:t>三地址语句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  <a:p>
            <a:pPr lvl="1" marL="781050" indent="-285750">
              <a:lnSpc>
                <a:spcPct val="100000"/>
              </a:lnSpc>
              <a:spcBef>
                <a:spcPts val="5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810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转移语句转移到的位置</a:t>
            </a:r>
            <a:r>
              <a:rPr dirty="0" baseline="1182" sz="3525" spc="60" b="1">
                <a:latin typeface="黑体"/>
                <a:cs typeface="黑体"/>
              </a:rPr>
              <a:t>是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E.true </a:t>
            </a:r>
            <a:r>
              <a:rPr dirty="0" baseline="1182" sz="3525" spc="75" b="1">
                <a:latin typeface="黑体"/>
                <a:cs typeface="黑体"/>
              </a:rPr>
              <a:t>或</a:t>
            </a:r>
            <a:r>
              <a:rPr dirty="0" baseline="1182" sz="3525" spc="60" b="1">
                <a:latin typeface="黑体"/>
                <a:cs typeface="黑体"/>
              </a:rPr>
              <a:t>者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E.false</a:t>
            </a:r>
            <a:endParaRPr sz="2400">
              <a:latin typeface="Times New Roman"/>
              <a:cs typeface="Times New Roman"/>
            </a:endParaRPr>
          </a:p>
          <a:p>
            <a:pPr lvl="1" marL="7810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810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的值为真或为假时，控制转移到的位置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7621"/>
            <a:ext cx="817880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布尔表达式的代码结构（短路运算）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265" y="1087628"/>
            <a:ext cx="17011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Times New Roman"/>
                <a:cs typeface="Times New Roman"/>
              </a:rPr>
              <a:t>E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1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3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" y="3907028"/>
            <a:ext cx="191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Times New Roman"/>
                <a:cs typeface="Times New Roman"/>
              </a:rPr>
              <a:t>E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1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337" y="1643062"/>
            <a:ext cx="3276600" cy="2014855"/>
          </a:xfrm>
          <a:custGeom>
            <a:avLst/>
            <a:gdLst/>
            <a:ahLst/>
            <a:cxnLst/>
            <a:rect l="l" t="t" r="r" b="b"/>
            <a:pathLst>
              <a:path w="3276600" h="2014854">
                <a:moveTo>
                  <a:pt x="0" y="0"/>
                </a:moveTo>
                <a:lnTo>
                  <a:pt x="3276599" y="0"/>
                </a:lnTo>
                <a:lnTo>
                  <a:pt x="3276599" y="2014537"/>
                </a:lnTo>
                <a:lnTo>
                  <a:pt x="0" y="201453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3537" y="1761564"/>
            <a:ext cx="1371600" cy="1383030"/>
          </a:xfrm>
          <a:custGeom>
            <a:avLst/>
            <a:gdLst/>
            <a:ahLst/>
            <a:cxnLst/>
            <a:rect l="l" t="t" r="r" b="b"/>
            <a:pathLst>
              <a:path w="1371600" h="1383030">
                <a:moveTo>
                  <a:pt x="0" y="0"/>
                </a:moveTo>
                <a:lnTo>
                  <a:pt x="1371600" y="0"/>
                </a:lnTo>
                <a:lnTo>
                  <a:pt x="1371600" y="1382524"/>
                </a:lnTo>
                <a:lnTo>
                  <a:pt x="0" y="1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3537" y="1761564"/>
            <a:ext cx="1371600" cy="1383030"/>
          </a:xfrm>
          <a:custGeom>
            <a:avLst/>
            <a:gdLst/>
            <a:ahLst/>
            <a:cxnLst/>
            <a:rect l="l" t="t" r="r" b="b"/>
            <a:pathLst>
              <a:path w="1371600" h="1383030">
                <a:moveTo>
                  <a:pt x="0" y="0"/>
                </a:moveTo>
                <a:lnTo>
                  <a:pt x="1371600" y="0"/>
                </a:lnTo>
                <a:lnTo>
                  <a:pt x="1371600" y="1382525"/>
                </a:lnTo>
                <a:lnTo>
                  <a:pt x="0" y="1382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3537" y="245282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63726" y="1947164"/>
            <a:ext cx="98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latin typeface="Times New Roman"/>
                <a:cs typeface="Times New Roman"/>
              </a:rPr>
              <a:t>1</a:t>
            </a:r>
            <a:r>
              <a:rPr dirty="0" sz="1750" spc="50" b="1">
                <a:latin typeface="宋体"/>
                <a:cs typeface="宋体"/>
              </a:rPr>
              <a:t>的代码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2476" y="2770123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0076" y="2657347"/>
            <a:ext cx="932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65" b="1">
                <a:latin typeface="Times New Roman"/>
                <a:cs typeface="Times New Roman"/>
              </a:rPr>
              <a:t> </a:t>
            </a:r>
            <a:r>
              <a:rPr dirty="0" sz="1750" spc="50" b="1">
                <a:latin typeface="宋体"/>
                <a:cs typeface="宋体"/>
              </a:rPr>
              <a:t>的代码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5687" y="2048313"/>
            <a:ext cx="494665" cy="1096010"/>
          </a:xfrm>
          <a:custGeom>
            <a:avLst/>
            <a:gdLst/>
            <a:ahLst/>
            <a:cxnLst/>
            <a:rect l="l" t="t" r="r" b="b"/>
            <a:pathLst>
              <a:path w="494664" h="1096010">
                <a:moveTo>
                  <a:pt x="0" y="1018965"/>
                </a:moveTo>
                <a:lnTo>
                  <a:pt x="36850" y="1095777"/>
                </a:lnTo>
                <a:lnTo>
                  <a:pt x="69765" y="1032550"/>
                </a:lnTo>
                <a:lnTo>
                  <a:pt x="47408" y="1032550"/>
                </a:lnTo>
                <a:lnTo>
                  <a:pt x="28366" y="1032021"/>
                </a:lnTo>
                <a:lnTo>
                  <a:pt x="28718" y="1019434"/>
                </a:lnTo>
                <a:lnTo>
                  <a:pt x="0" y="1018965"/>
                </a:lnTo>
                <a:close/>
              </a:path>
              <a:path w="494664" h="1096010">
                <a:moveTo>
                  <a:pt x="28718" y="1019434"/>
                </a:moveTo>
                <a:lnTo>
                  <a:pt x="28366" y="1032021"/>
                </a:lnTo>
                <a:lnTo>
                  <a:pt x="47408" y="1032550"/>
                </a:lnTo>
                <a:lnTo>
                  <a:pt x="47763" y="1019745"/>
                </a:lnTo>
                <a:lnTo>
                  <a:pt x="28718" y="1019434"/>
                </a:lnTo>
                <a:close/>
              </a:path>
              <a:path w="494664" h="1096010">
                <a:moveTo>
                  <a:pt x="47763" y="1019745"/>
                </a:moveTo>
                <a:lnTo>
                  <a:pt x="47408" y="1032550"/>
                </a:lnTo>
                <a:lnTo>
                  <a:pt x="69765" y="1032550"/>
                </a:lnTo>
                <a:lnTo>
                  <a:pt x="76189" y="1020210"/>
                </a:lnTo>
                <a:lnTo>
                  <a:pt x="47763" y="1019745"/>
                </a:lnTo>
                <a:close/>
              </a:path>
              <a:path w="494664" h="1096010">
                <a:moveTo>
                  <a:pt x="493500" y="0"/>
                </a:moveTo>
                <a:lnTo>
                  <a:pt x="445630" y="5742"/>
                </a:lnTo>
                <a:lnTo>
                  <a:pt x="398205" y="22806"/>
                </a:lnTo>
                <a:lnTo>
                  <a:pt x="352780" y="50445"/>
                </a:lnTo>
                <a:lnTo>
                  <a:pt x="309587" y="87915"/>
                </a:lnTo>
                <a:lnTo>
                  <a:pt x="268773" y="134560"/>
                </a:lnTo>
                <a:lnTo>
                  <a:pt x="230471" y="189788"/>
                </a:lnTo>
                <a:lnTo>
                  <a:pt x="194839" y="253051"/>
                </a:lnTo>
                <a:lnTo>
                  <a:pt x="178079" y="287526"/>
                </a:lnTo>
                <a:lnTo>
                  <a:pt x="162053" y="323809"/>
                </a:lnTo>
                <a:lnTo>
                  <a:pt x="146787" y="361834"/>
                </a:lnTo>
                <a:lnTo>
                  <a:pt x="132308" y="401533"/>
                </a:lnTo>
                <a:lnTo>
                  <a:pt x="118640" y="442840"/>
                </a:lnTo>
                <a:lnTo>
                  <a:pt x="105811" y="485688"/>
                </a:lnTo>
                <a:lnTo>
                  <a:pt x="93847" y="530011"/>
                </a:lnTo>
                <a:lnTo>
                  <a:pt x="82777" y="575741"/>
                </a:lnTo>
                <a:lnTo>
                  <a:pt x="72626" y="622813"/>
                </a:lnTo>
                <a:lnTo>
                  <a:pt x="63423" y="671158"/>
                </a:lnTo>
                <a:lnTo>
                  <a:pt x="55197" y="720709"/>
                </a:lnTo>
                <a:lnTo>
                  <a:pt x="47976" y="771399"/>
                </a:lnTo>
                <a:lnTo>
                  <a:pt x="36669" y="875822"/>
                </a:lnTo>
                <a:lnTo>
                  <a:pt x="29705" y="984097"/>
                </a:lnTo>
                <a:lnTo>
                  <a:pt x="28718" y="1019434"/>
                </a:lnTo>
                <a:lnTo>
                  <a:pt x="47763" y="1019745"/>
                </a:lnTo>
                <a:lnTo>
                  <a:pt x="48716" y="985318"/>
                </a:lnTo>
                <a:lnTo>
                  <a:pt x="55609" y="877872"/>
                </a:lnTo>
                <a:lnTo>
                  <a:pt x="66836" y="774085"/>
                </a:lnTo>
                <a:lnTo>
                  <a:pt x="73991" y="723827"/>
                </a:lnTo>
                <a:lnTo>
                  <a:pt x="82138" y="674719"/>
                </a:lnTo>
                <a:lnTo>
                  <a:pt x="91248" y="626827"/>
                </a:lnTo>
                <a:lnTo>
                  <a:pt x="101292" y="580223"/>
                </a:lnTo>
                <a:lnTo>
                  <a:pt x="112239" y="534974"/>
                </a:lnTo>
                <a:lnTo>
                  <a:pt x="124061" y="491150"/>
                </a:lnTo>
                <a:lnTo>
                  <a:pt x="136726" y="448821"/>
                </a:lnTo>
                <a:lnTo>
                  <a:pt x="150205" y="408058"/>
                </a:lnTo>
                <a:lnTo>
                  <a:pt x="164467" y="368928"/>
                </a:lnTo>
                <a:lnTo>
                  <a:pt x="179480" y="331503"/>
                </a:lnTo>
                <a:lnTo>
                  <a:pt x="195212" y="295852"/>
                </a:lnTo>
                <a:lnTo>
                  <a:pt x="228705" y="230153"/>
                </a:lnTo>
                <a:lnTo>
                  <a:pt x="264670" y="172389"/>
                </a:lnTo>
                <a:lnTo>
                  <a:pt x="302817" y="123111"/>
                </a:lnTo>
                <a:lnTo>
                  <a:pt x="342831" y="82842"/>
                </a:lnTo>
                <a:lnTo>
                  <a:pt x="384384" y="52056"/>
                </a:lnTo>
                <a:lnTo>
                  <a:pt x="427193" y="31141"/>
                </a:lnTo>
                <a:lnTo>
                  <a:pt x="471113" y="20429"/>
                </a:lnTo>
                <a:lnTo>
                  <a:pt x="494643" y="19015"/>
                </a:lnTo>
                <a:lnTo>
                  <a:pt x="49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69962" y="3223259"/>
            <a:ext cx="697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526" y="3223259"/>
            <a:ext cx="738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8513" y="2248277"/>
            <a:ext cx="238760" cy="405765"/>
          </a:xfrm>
          <a:custGeom>
            <a:avLst/>
            <a:gdLst/>
            <a:ahLst/>
            <a:cxnLst/>
            <a:rect l="l" t="t" r="r" b="b"/>
            <a:pathLst>
              <a:path w="238760" h="405764">
                <a:moveTo>
                  <a:pt x="113769" y="334230"/>
                </a:moveTo>
                <a:lnTo>
                  <a:pt x="56283" y="397107"/>
                </a:lnTo>
                <a:lnTo>
                  <a:pt x="141076" y="405370"/>
                </a:lnTo>
                <a:lnTo>
                  <a:pt x="132321" y="382562"/>
                </a:lnTo>
                <a:lnTo>
                  <a:pt x="120394" y="382562"/>
                </a:lnTo>
                <a:lnTo>
                  <a:pt x="110737" y="366140"/>
                </a:lnTo>
                <a:lnTo>
                  <a:pt x="123203" y="358809"/>
                </a:lnTo>
                <a:lnTo>
                  <a:pt x="113769" y="334230"/>
                </a:lnTo>
                <a:close/>
              </a:path>
              <a:path w="238760" h="405764">
                <a:moveTo>
                  <a:pt x="123203" y="358809"/>
                </a:moveTo>
                <a:lnTo>
                  <a:pt x="110737" y="366140"/>
                </a:lnTo>
                <a:lnTo>
                  <a:pt x="120394" y="382562"/>
                </a:lnTo>
                <a:lnTo>
                  <a:pt x="130125" y="376839"/>
                </a:lnTo>
                <a:lnTo>
                  <a:pt x="123203" y="358809"/>
                </a:lnTo>
                <a:close/>
              </a:path>
              <a:path w="238760" h="405764">
                <a:moveTo>
                  <a:pt x="130125" y="376839"/>
                </a:moveTo>
                <a:lnTo>
                  <a:pt x="120394" y="382562"/>
                </a:lnTo>
                <a:lnTo>
                  <a:pt x="132321" y="382562"/>
                </a:lnTo>
                <a:lnTo>
                  <a:pt x="130125" y="376839"/>
                </a:lnTo>
                <a:close/>
              </a:path>
              <a:path w="238760" h="405764">
                <a:moveTo>
                  <a:pt x="150003" y="343049"/>
                </a:moveTo>
                <a:lnTo>
                  <a:pt x="123203" y="358809"/>
                </a:lnTo>
                <a:lnTo>
                  <a:pt x="130125" y="376839"/>
                </a:lnTo>
                <a:lnTo>
                  <a:pt x="160893" y="358745"/>
                </a:lnTo>
                <a:lnTo>
                  <a:pt x="161359" y="358410"/>
                </a:lnTo>
                <a:lnTo>
                  <a:pt x="175510" y="346149"/>
                </a:lnTo>
                <a:lnTo>
                  <a:pt x="177993" y="343616"/>
                </a:lnTo>
                <a:lnTo>
                  <a:pt x="149344" y="343616"/>
                </a:lnTo>
                <a:lnTo>
                  <a:pt x="150003" y="343049"/>
                </a:lnTo>
                <a:close/>
              </a:path>
              <a:path w="238760" h="405764">
                <a:moveTo>
                  <a:pt x="150741" y="342615"/>
                </a:moveTo>
                <a:lnTo>
                  <a:pt x="150003" y="343049"/>
                </a:lnTo>
                <a:lnTo>
                  <a:pt x="149344" y="343616"/>
                </a:lnTo>
                <a:lnTo>
                  <a:pt x="150741" y="342615"/>
                </a:lnTo>
                <a:close/>
              </a:path>
              <a:path w="238760" h="405764">
                <a:moveTo>
                  <a:pt x="178973" y="342615"/>
                </a:moveTo>
                <a:lnTo>
                  <a:pt x="150741" y="342615"/>
                </a:lnTo>
                <a:lnTo>
                  <a:pt x="149344" y="343616"/>
                </a:lnTo>
                <a:lnTo>
                  <a:pt x="177993" y="343616"/>
                </a:lnTo>
                <a:lnTo>
                  <a:pt x="178973" y="342615"/>
                </a:lnTo>
                <a:close/>
              </a:path>
              <a:path w="238760" h="405764">
                <a:moveTo>
                  <a:pt x="828" y="0"/>
                </a:moveTo>
                <a:lnTo>
                  <a:pt x="0" y="19032"/>
                </a:lnTo>
                <a:lnTo>
                  <a:pt x="23374" y="20048"/>
                </a:lnTo>
                <a:lnTo>
                  <a:pt x="45246" y="22957"/>
                </a:lnTo>
                <a:lnTo>
                  <a:pt x="86537" y="34063"/>
                </a:lnTo>
                <a:lnTo>
                  <a:pt x="123818" y="51562"/>
                </a:lnTo>
                <a:lnTo>
                  <a:pt x="156197" y="74651"/>
                </a:lnTo>
                <a:lnTo>
                  <a:pt x="182791" y="102519"/>
                </a:lnTo>
                <a:lnTo>
                  <a:pt x="209981" y="151507"/>
                </a:lnTo>
                <a:lnTo>
                  <a:pt x="219515" y="206857"/>
                </a:lnTo>
                <a:lnTo>
                  <a:pt x="218686" y="222590"/>
                </a:lnTo>
                <a:lnTo>
                  <a:pt x="207330" y="267889"/>
                </a:lnTo>
                <a:lnTo>
                  <a:pt x="183751" y="308789"/>
                </a:lnTo>
                <a:lnTo>
                  <a:pt x="150003" y="343049"/>
                </a:lnTo>
                <a:lnTo>
                  <a:pt x="150741" y="342615"/>
                </a:lnTo>
                <a:lnTo>
                  <a:pt x="178973" y="342615"/>
                </a:lnTo>
                <a:lnTo>
                  <a:pt x="188060" y="333343"/>
                </a:lnTo>
                <a:lnTo>
                  <a:pt x="218070" y="290043"/>
                </a:lnTo>
                <a:lnTo>
                  <a:pt x="235190" y="240875"/>
                </a:lnTo>
                <a:lnTo>
                  <a:pt x="238533" y="205742"/>
                </a:lnTo>
                <a:lnTo>
                  <a:pt x="237223" y="184515"/>
                </a:lnTo>
                <a:lnTo>
                  <a:pt x="227512" y="144053"/>
                </a:lnTo>
                <a:lnTo>
                  <a:pt x="209214" y="107006"/>
                </a:lnTo>
                <a:lnTo>
                  <a:pt x="183371" y="74208"/>
                </a:lnTo>
                <a:lnTo>
                  <a:pt x="150987" y="46440"/>
                </a:lnTo>
                <a:lnTo>
                  <a:pt x="113032" y="24466"/>
                </a:lnTo>
                <a:lnTo>
                  <a:pt x="70454" y="9062"/>
                </a:lnTo>
                <a:lnTo>
                  <a:pt x="24202" y="1015"/>
                </a:lnTo>
                <a:lnTo>
                  <a:pt x="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90862" y="1934971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fa</a:t>
            </a:r>
            <a:r>
              <a:rPr dirty="0" sz="1800" spc="-5" b="1">
                <a:latin typeface="Times New Roman"/>
                <a:cs typeface="Times New Roman"/>
              </a:rPr>
              <a:t>ls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7015" y="2640831"/>
            <a:ext cx="383540" cy="485775"/>
          </a:xfrm>
          <a:custGeom>
            <a:avLst/>
            <a:gdLst/>
            <a:ahLst/>
            <a:cxnLst/>
            <a:rect l="l" t="t" r="r" b="b"/>
            <a:pathLst>
              <a:path w="383539" h="485775">
                <a:moveTo>
                  <a:pt x="0" y="403053"/>
                </a:moveTo>
                <a:lnTo>
                  <a:pt x="20789" y="485672"/>
                </a:lnTo>
                <a:lnTo>
                  <a:pt x="69172" y="425935"/>
                </a:lnTo>
                <a:lnTo>
                  <a:pt x="43719" y="425935"/>
                </a:lnTo>
                <a:lnTo>
                  <a:pt x="25219" y="421389"/>
                </a:lnTo>
                <a:lnTo>
                  <a:pt x="28201" y="409274"/>
                </a:lnTo>
                <a:lnTo>
                  <a:pt x="0" y="403053"/>
                </a:lnTo>
                <a:close/>
              </a:path>
              <a:path w="383539" h="485775">
                <a:moveTo>
                  <a:pt x="28201" y="409274"/>
                </a:moveTo>
                <a:lnTo>
                  <a:pt x="25219" y="421389"/>
                </a:lnTo>
                <a:lnTo>
                  <a:pt x="43719" y="425935"/>
                </a:lnTo>
                <a:lnTo>
                  <a:pt x="46798" y="413377"/>
                </a:lnTo>
                <a:lnTo>
                  <a:pt x="28201" y="409274"/>
                </a:lnTo>
                <a:close/>
              </a:path>
              <a:path w="383539" h="485775">
                <a:moveTo>
                  <a:pt x="46798" y="413377"/>
                </a:moveTo>
                <a:lnTo>
                  <a:pt x="43719" y="425935"/>
                </a:lnTo>
                <a:lnTo>
                  <a:pt x="69172" y="425935"/>
                </a:lnTo>
                <a:lnTo>
                  <a:pt x="74410" y="419468"/>
                </a:lnTo>
                <a:lnTo>
                  <a:pt x="46798" y="413377"/>
                </a:lnTo>
                <a:close/>
              </a:path>
              <a:path w="383539" h="485775">
                <a:moveTo>
                  <a:pt x="382050" y="0"/>
                </a:moveTo>
                <a:lnTo>
                  <a:pt x="319972" y="9003"/>
                </a:lnTo>
                <a:lnTo>
                  <a:pt x="259532" y="35495"/>
                </a:lnTo>
                <a:lnTo>
                  <a:pt x="203224" y="77969"/>
                </a:lnTo>
                <a:lnTo>
                  <a:pt x="151876" y="134989"/>
                </a:lnTo>
                <a:lnTo>
                  <a:pt x="128297" y="168545"/>
                </a:lnTo>
                <a:lnTo>
                  <a:pt x="106240" y="205263"/>
                </a:lnTo>
                <a:lnTo>
                  <a:pt x="85801" y="244993"/>
                </a:lnTo>
                <a:lnTo>
                  <a:pt x="67081" y="287590"/>
                </a:lnTo>
                <a:lnTo>
                  <a:pt x="50181" y="332910"/>
                </a:lnTo>
                <a:lnTo>
                  <a:pt x="35206" y="380806"/>
                </a:lnTo>
                <a:lnTo>
                  <a:pt x="28201" y="409274"/>
                </a:lnTo>
                <a:lnTo>
                  <a:pt x="46798" y="413377"/>
                </a:lnTo>
                <a:lnTo>
                  <a:pt x="53390" y="386486"/>
                </a:lnTo>
                <a:lnTo>
                  <a:pt x="68032" y="339559"/>
                </a:lnTo>
                <a:lnTo>
                  <a:pt x="84524" y="295248"/>
                </a:lnTo>
                <a:lnTo>
                  <a:pt x="102745" y="253700"/>
                </a:lnTo>
                <a:lnTo>
                  <a:pt x="122575" y="215064"/>
                </a:lnTo>
                <a:lnTo>
                  <a:pt x="143892" y="179487"/>
                </a:lnTo>
                <a:lnTo>
                  <a:pt x="166569" y="147115"/>
                </a:lnTo>
                <a:lnTo>
                  <a:pt x="215489" y="92544"/>
                </a:lnTo>
                <a:lnTo>
                  <a:pt x="268297" y="52409"/>
                </a:lnTo>
                <a:lnTo>
                  <a:pt x="324043" y="27613"/>
                </a:lnTo>
                <a:lnTo>
                  <a:pt x="353240" y="21226"/>
                </a:lnTo>
                <a:lnTo>
                  <a:pt x="352789" y="21226"/>
                </a:lnTo>
                <a:lnTo>
                  <a:pt x="354134" y="21031"/>
                </a:lnTo>
                <a:lnTo>
                  <a:pt x="355481" y="21031"/>
                </a:lnTo>
                <a:lnTo>
                  <a:pt x="383430" y="19000"/>
                </a:lnTo>
                <a:lnTo>
                  <a:pt x="382050" y="0"/>
                </a:lnTo>
                <a:close/>
              </a:path>
              <a:path w="383539" h="485775">
                <a:moveTo>
                  <a:pt x="354134" y="21031"/>
                </a:moveTo>
                <a:lnTo>
                  <a:pt x="352789" y="21226"/>
                </a:lnTo>
                <a:lnTo>
                  <a:pt x="353464" y="21177"/>
                </a:lnTo>
                <a:lnTo>
                  <a:pt x="354134" y="21031"/>
                </a:lnTo>
                <a:close/>
              </a:path>
              <a:path w="383539" h="485775">
                <a:moveTo>
                  <a:pt x="353464" y="21177"/>
                </a:moveTo>
                <a:lnTo>
                  <a:pt x="352789" y="21226"/>
                </a:lnTo>
                <a:lnTo>
                  <a:pt x="353240" y="21226"/>
                </a:lnTo>
                <a:lnTo>
                  <a:pt x="353464" y="21177"/>
                </a:lnTo>
                <a:close/>
              </a:path>
              <a:path w="383539" h="485775">
                <a:moveTo>
                  <a:pt x="355481" y="21031"/>
                </a:moveTo>
                <a:lnTo>
                  <a:pt x="354134" y="21031"/>
                </a:lnTo>
                <a:lnTo>
                  <a:pt x="353464" y="21177"/>
                </a:lnTo>
                <a:lnTo>
                  <a:pt x="355481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47476" y="2739570"/>
            <a:ext cx="375920" cy="349885"/>
          </a:xfrm>
          <a:custGeom>
            <a:avLst/>
            <a:gdLst/>
            <a:ahLst/>
            <a:cxnLst/>
            <a:rect l="l" t="t" r="r" b="b"/>
            <a:pathLst>
              <a:path w="375920" h="349885">
                <a:moveTo>
                  <a:pt x="329973" y="280040"/>
                </a:moveTo>
                <a:lnTo>
                  <a:pt x="302798" y="288801"/>
                </a:lnTo>
                <a:lnTo>
                  <a:pt x="362444" y="349634"/>
                </a:lnTo>
                <a:lnTo>
                  <a:pt x="371238" y="292129"/>
                </a:lnTo>
                <a:lnTo>
                  <a:pt x="333895" y="292129"/>
                </a:lnTo>
                <a:lnTo>
                  <a:pt x="330207" y="280576"/>
                </a:lnTo>
                <a:lnTo>
                  <a:pt x="329973" y="280040"/>
                </a:lnTo>
                <a:close/>
              </a:path>
              <a:path w="375920" h="349885">
                <a:moveTo>
                  <a:pt x="348074" y="274204"/>
                </a:moveTo>
                <a:lnTo>
                  <a:pt x="329973" y="280040"/>
                </a:lnTo>
                <a:lnTo>
                  <a:pt x="330207" y="280576"/>
                </a:lnTo>
                <a:lnTo>
                  <a:pt x="333895" y="292129"/>
                </a:lnTo>
                <a:lnTo>
                  <a:pt x="352021" y="286266"/>
                </a:lnTo>
                <a:lnTo>
                  <a:pt x="348074" y="274204"/>
                </a:lnTo>
                <a:close/>
              </a:path>
              <a:path w="375920" h="349885">
                <a:moveTo>
                  <a:pt x="375323" y="265419"/>
                </a:moveTo>
                <a:lnTo>
                  <a:pt x="348074" y="274204"/>
                </a:lnTo>
                <a:lnTo>
                  <a:pt x="352021" y="286266"/>
                </a:lnTo>
                <a:lnTo>
                  <a:pt x="333895" y="292129"/>
                </a:lnTo>
                <a:lnTo>
                  <a:pt x="371238" y="292129"/>
                </a:lnTo>
                <a:lnTo>
                  <a:pt x="375323" y="265419"/>
                </a:lnTo>
                <a:close/>
              </a:path>
              <a:path w="375920" h="349885">
                <a:moveTo>
                  <a:pt x="986" y="0"/>
                </a:moveTo>
                <a:lnTo>
                  <a:pt x="0" y="19024"/>
                </a:lnTo>
                <a:lnTo>
                  <a:pt x="30640" y="20614"/>
                </a:lnTo>
                <a:lnTo>
                  <a:pt x="59756" y="25214"/>
                </a:lnTo>
                <a:lnTo>
                  <a:pt x="116011" y="43052"/>
                </a:lnTo>
                <a:lnTo>
                  <a:pt x="168969" y="71788"/>
                </a:lnTo>
                <a:lnTo>
                  <a:pt x="217777" y="110680"/>
                </a:lnTo>
                <a:lnTo>
                  <a:pt x="261532" y="158969"/>
                </a:lnTo>
                <a:lnTo>
                  <a:pt x="299316" y="215870"/>
                </a:lnTo>
                <a:lnTo>
                  <a:pt x="329973" y="280040"/>
                </a:lnTo>
                <a:lnTo>
                  <a:pt x="348074" y="274204"/>
                </a:lnTo>
                <a:lnTo>
                  <a:pt x="332571" y="238489"/>
                </a:lnTo>
                <a:lnTo>
                  <a:pt x="296692" y="175268"/>
                </a:lnTo>
                <a:lnTo>
                  <a:pt x="253933" y="120350"/>
                </a:lnTo>
                <a:lnTo>
                  <a:pt x="205157" y="74608"/>
                </a:lnTo>
                <a:lnTo>
                  <a:pt x="151235" y="38948"/>
                </a:lnTo>
                <a:lnTo>
                  <a:pt x="93070" y="14297"/>
                </a:lnTo>
                <a:lnTo>
                  <a:pt x="31628" y="1591"/>
                </a:lnTo>
                <a:lnTo>
                  <a:pt x="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24212" y="2477515"/>
            <a:ext cx="8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6337" y="248156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4" y="0"/>
                </a:moveTo>
                <a:lnTo>
                  <a:pt x="371474" y="85725"/>
                </a:lnTo>
                <a:lnTo>
                  <a:pt x="428624" y="57150"/>
                </a:lnTo>
                <a:lnTo>
                  <a:pt x="385762" y="57150"/>
                </a:lnTo>
                <a:lnTo>
                  <a:pt x="385762" y="28575"/>
                </a:lnTo>
                <a:lnTo>
                  <a:pt x="428624" y="28575"/>
                </a:lnTo>
                <a:lnTo>
                  <a:pt x="371474" y="0"/>
                </a:lnTo>
                <a:close/>
              </a:path>
              <a:path w="457200" h="85725">
                <a:moveTo>
                  <a:pt x="37147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4" y="57150"/>
                </a:lnTo>
                <a:lnTo>
                  <a:pt x="371474" y="28575"/>
                </a:lnTo>
                <a:close/>
              </a:path>
              <a:path w="457200" h="85725">
                <a:moveTo>
                  <a:pt x="428624" y="28575"/>
                </a:moveTo>
                <a:lnTo>
                  <a:pt x="385762" y="28575"/>
                </a:lnTo>
                <a:lnTo>
                  <a:pt x="385762" y="57150"/>
                </a:lnTo>
                <a:lnTo>
                  <a:pt x="428624" y="57150"/>
                </a:lnTo>
                <a:lnTo>
                  <a:pt x="457199" y="42862"/>
                </a:lnTo>
                <a:lnTo>
                  <a:pt x="428624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2113" y="1773427"/>
            <a:ext cx="110363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 indent="633095">
              <a:lnSpc>
                <a:spcPct val="1444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tr</a:t>
            </a:r>
            <a:r>
              <a:rPr dirty="0" sz="1800" spc="-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e 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.false</a:t>
            </a:r>
            <a:endParaRPr sz="1800">
              <a:latin typeface="Times New Roman"/>
              <a:cs typeface="Times New Roman"/>
            </a:endParaRPr>
          </a:p>
          <a:p>
            <a:pPr marL="945515">
              <a:lnSpc>
                <a:spcPts val="2039"/>
              </a:lnSpc>
            </a:pPr>
            <a:r>
              <a:rPr dirty="0" sz="1800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" y="4419600"/>
            <a:ext cx="3276600" cy="1964055"/>
          </a:xfrm>
          <a:custGeom>
            <a:avLst/>
            <a:gdLst/>
            <a:ahLst/>
            <a:cxnLst/>
            <a:rect l="l" t="t" r="r" b="b"/>
            <a:pathLst>
              <a:path w="3276600" h="1964054">
                <a:moveTo>
                  <a:pt x="0" y="0"/>
                </a:moveTo>
                <a:lnTo>
                  <a:pt x="3276600" y="0"/>
                </a:lnTo>
                <a:lnTo>
                  <a:pt x="3276600" y="1963737"/>
                </a:lnTo>
                <a:lnTo>
                  <a:pt x="0" y="196373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0200" y="4535114"/>
            <a:ext cx="1371600" cy="1348105"/>
          </a:xfrm>
          <a:custGeom>
            <a:avLst/>
            <a:gdLst/>
            <a:ahLst/>
            <a:cxnLst/>
            <a:rect l="l" t="t" r="r" b="b"/>
            <a:pathLst>
              <a:path w="1371600" h="1348104">
                <a:moveTo>
                  <a:pt x="0" y="0"/>
                </a:moveTo>
                <a:lnTo>
                  <a:pt x="1371600" y="0"/>
                </a:lnTo>
                <a:lnTo>
                  <a:pt x="1371600" y="1347662"/>
                </a:lnTo>
                <a:lnTo>
                  <a:pt x="0" y="13476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00200" y="4535114"/>
            <a:ext cx="1371600" cy="1348105"/>
          </a:xfrm>
          <a:custGeom>
            <a:avLst/>
            <a:gdLst/>
            <a:ahLst/>
            <a:cxnLst/>
            <a:rect l="l" t="t" r="r" b="b"/>
            <a:pathLst>
              <a:path w="1371600" h="1348104">
                <a:moveTo>
                  <a:pt x="0" y="0"/>
                </a:moveTo>
                <a:lnTo>
                  <a:pt x="1371600" y="0"/>
                </a:lnTo>
                <a:lnTo>
                  <a:pt x="1371600" y="1347663"/>
                </a:lnTo>
                <a:lnTo>
                  <a:pt x="0" y="1347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0200" y="520894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30387" y="4714747"/>
            <a:ext cx="98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latin typeface="Times New Roman"/>
                <a:cs typeface="Times New Roman"/>
              </a:rPr>
              <a:t>1</a:t>
            </a:r>
            <a:r>
              <a:rPr dirty="0" sz="1750" spc="50" b="1">
                <a:latin typeface="宋体"/>
                <a:cs typeface="宋体"/>
              </a:rPr>
              <a:t>的代码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1337" y="5403596"/>
            <a:ext cx="98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latin typeface="Times New Roman"/>
                <a:cs typeface="Times New Roman"/>
              </a:rPr>
              <a:t>2</a:t>
            </a:r>
            <a:r>
              <a:rPr dirty="0" sz="1750" spc="50" b="1">
                <a:latin typeface="宋体"/>
                <a:cs typeface="宋体"/>
              </a:rPr>
              <a:t>的代码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9684" y="4814378"/>
            <a:ext cx="467359" cy="555625"/>
          </a:xfrm>
          <a:custGeom>
            <a:avLst/>
            <a:gdLst/>
            <a:ahLst/>
            <a:cxnLst/>
            <a:rect l="l" t="t" r="r" b="b"/>
            <a:pathLst>
              <a:path w="467360" h="555625">
                <a:moveTo>
                  <a:pt x="316779" y="480023"/>
                </a:moveTo>
                <a:lnTo>
                  <a:pt x="312420" y="508208"/>
                </a:lnTo>
                <a:lnTo>
                  <a:pt x="325021" y="510212"/>
                </a:lnTo>
                <a:lnTo>
                  <a:pt x="321992" y="529021"/>
                </a:lnTo>
                <a:lnTo>
                  <a:pt x="309201" y="529021"/>
                </a:lnTo>
                <a:lnTo>
                  <a:pt x="305133" y="555327"/>
                </a:lnTo>
                <a:lnTo>
                  <a:pt x="386261" y="529322"/>
                </a:lnTo>
                <a:lnTo>
                  <a:pt x="385837" y="529021"/>
                </a:lnTo>
                <a:lnTo>
                  <a:pt x="321992" y="529021"/>
                </a:lnTo>
                <a:lnTo>
                  <a:pt x="309516" y="526990"/>
                </a:lnTo>
                <a:lnTo>
                  <a:pt x="382974" y="526990"/>
                </a:lnTo>
                <a:lnTo>
                  <a:pt x="316779" y="480023"/>
                </a:lnTo>
                <a:close/>
              </a:path>
              <a:path w="467360" h="555625">
                <a:moveTo>
                  <a:pt x="312420" y="508208"/>
                </a:moveTo>
                <a:lnTo>
                  <a:pt x="309516" y="526990"/>
                </a:lnTo>
                <a:lnTo>
                  <a:pt x="321992" y="529021"/>
                </a:lnTo>
                <a:lnTo>
                  <a:pt x="325021" y="510212"/>
                </a:lnTo>
                <a:lnTo>
                  <a:pt x="312420" y="508208"/>
                </a:lnTo>
                <a:close/>
              </a:path>
              <a:path w="467360" h="555625">
                <a:moveTo>
                  <a:pt x="466461" y="0"/>
                </a:moveTo>
                <a:lnTo>
                  <a:pt x="419713" y="1352"/>
                </a:lnTo>
                <a:lnTo>
                  <a:pt x="373760" y="5353"/>
                </a:lnTo>
                <a:lnTo>
                  <a:pt x="329384" y="11873"/>
                </a:lnTo>
                <a:lnTo>
                  <a:pt x="286810" y="20782"/>
                </a:lnTo>
                <a:lnTo>
                  <a:pt x="246262" y="31953"/>
                </a:lnTo>
                <a:lnTo>
                  <a:pt x="207968" y="45260"/>
                </a:lnTo>
                <a:lnTo>
                  <a:pt x="172149" y="60578"/>
                </a:lnTo>
                <a:lnTo>
                  <a:pt x="108842" y="96785"/>
                </a:lnTo>
                <a:lnTo>
                  <a:pt x="58164" y="139677"/>
                </a:lnTo>
                <a:lnTo>
                  <a:pt x="21793" y="188836"/>
                </a:lnTo>
                <a:lnTo>
                  <a:pt x="2672" y="242234"/>
                </a:lnTo>
                <a:lnTo>
                  <a:pt x="0" y="271051"/>
                </a:lnTo>
                <a:lnTo>
                  <a:pt x="1892" y="296252"/>
                </a:lnTo>
                <a:lnTo>
                  <a:pt x="16740" y="343962"/>
                </a:lnTo>
                <a:lnTo>
                  <a:pt x="45296" y="388623"/>
                </a:lnTo>
                <a:lnTo>
                  <a:pt x="85977" y="428920"/>
                </a:lnTo>
                <a:lnTo>
                  <a:pt x="137419" y="464219"/>
                </a:lnTo>
                <a:lnTo>
                  <a:pt x="198404" y="493881"/>
                </a:lnTo>
                <a:lnTo>
                  <a:pt x="267770" y="517222"/>
                </a:lnTo>
                <a:lnTo>
                  <a:pt x="305240" y="526294"/>
                </a:lnTo>
                <a:lnTo>
                  <a:pt x="309516" y="526990"/>
                </a:lnTo>
                <a:lnTo>
                  <a:pt x="312420" y="508208"/>
                </a:lnTo>
                <a:lnTo>
                  <a:pt x="309715" y="507777"/>
                </a:lnTo>
                <a:lnTo>
                  <a:pt x="273299" y="498993"/>
                </a:lnTo>
                <a:lnTo>
                  <a:pt x="206146" y="476476"/>
                </a:lnTo>
                <a:lnTo>
                  <a:pt x="147552" y="448086"/>
                </a:lnTo>
                <a:lnTo>
                  <a:pt x="98688" y="414732"/>
                </a:lnTo>
                <a:lnTo>
                  <a:pt x="60670" y="377374"/>
                </a:lnTo>
                <a:lnTo>
                  <a:pt x="34461" y="336971"/>
                </a:lnTo>
                <a:lnTo>
                  <a:pt x="26141" y="315883"/>
                </a:lnTo>
                <a:lnTo>
                  <a:pt x="25622" y="314566"/>
                </a:lnTo>
                <a:lnTo>
                  <a:pt x="20961" y="294289"/>
                </a:lnTo>
                <a:lnTo>
                  <a:pt x="20732" y="293547"/>
                </a:lnTo>
                <a:lnTo>
                  <a:pt x="20731" y="292851"/>
                </a:lnTo>
                <a:lnTo>
                  <a:pt x="19031" y="271890"/>
                </a:lnTo>
                <a:lnTo>
                  <a:pt x="19552" y="259243"/>
                </a:lnTo>
                <a:lnTo>
                  <a:pt x="21080" y="247138"/>
                </a:lnTo>
                <a:lnTo>
                  <a:pt x="27623" y="222576"/>
                </a:lnTo>
                <a:lnTo>
                  <a:pt x="27494" y="222576"/>
                </a:lnTo>
                <a:lnTo>
                  <a:pt x="28008" y="221128"/>
                </a:lnTo>
                <a:lnTo>
                  <a:pt x="28144" y="221128"/>
                </a:lnTo>
                <a:lnTo>
                  <a:pt x="38210" y="198699"/>
                </a:lnTo>
                <a:lnTo>
                  <a:pt x="38761" y="197472"/>
                </a:lnTo>
                <a:lnTo>
                  <a:pt x="52736" y="175634"/>
                </a:lnTo>
                <a:lnTo>
                  <a:pt x="93394" y="132568"/>
                </a:lnTo>
                <a:lnTo>
                  <a:pt x="147831" y="94689"/>
                </a:lnTo>
                <a:lnTo>
                  <a:pt x="214229" y="63251"/>
                </a:lnTo>
                <a:lnTo>
                  <a:pt x="251331" y="50317"/>
                </a:lnTo>
                <a:lnTo>
                  <a:pt x="290719" y="39427"/>
                </a:lnTo>
                <a:lnTo>
                  <a:pt x="332160" y="30720"/>
                </a:lnTo>
                <a:lnTo>
                  <a:pt x="375420" y="24330"/>
                </a:lnTo>
                <a:lnTo>
                  <a:pt x="420264" y="20393"/>
                </a:lnTo>
                <a:lnTo>
                  <a:pt x="467012" y="19041"/>
                </a:lnTo>
                <a:lnTo>
                  <a:pt x="466461" y="0"/>
                </a:lnTo>
                <a:close/>
              </a:path>
              <a:path w="467360" h="555625">
                <a:moveTo>
                  <a:pt x="25622" y="314566"/>
                </a:moveTo>
                <a:lnTo>
                  <a:pt x="26034" y="315883"/>
                </a:lnTo>
                <a:lnTo>
                  <a:pt x="25876" y="315210"/>
                </a:lnTo>
                <a:lnTo>
                  <a:pt x="25622" y="314566"/>
                </a:lnTo>
                <a:close/>
              </a:path>
              <a:path w="467360" h="555625">
                <a:moveTo>
                  <a:pt x="25876" y="315210"/>
                </a:moveTo>
                <a:lnTo>
                  <a:pt x="26034" y="315883"/>
                </a:lnTo>
                <a:lnTo>
                  <a:pt x="25876" y="315210"/>
                </a:lnTo>
                <a:close/>
              </a:path>
              <a:path w="467360" h="555625">
                <a:moveTo>
                  <a:pt x="25725" y="314566"/>
                </a:moveTo>
                <a:lnTo>
                  <a:pt x="25876" y="315210"/>
                </a:lnTo>
                <a:lnTo>
                  <a:pt x="25725" y="314566"/>
                </a:lnTo>
                <a:close/>
              </a:path>
              <a:path w="467360" h="555625">
                <a:moveTo>
                  <a:pt x="20624" y="292851"/>
                </a:moveTo>
                <a:lnTo>
                  <a:pt x="20847" y="294289"/>
                </a:lnTo>
                <a:lnTo>
                  <a:pt x="20787" y="293547"/>
                </a:lnTo>
                <a:lnTo>
                  <a:pt x="20624" y="292851"/>
                </a:lnTo>
                <a:close/>
              </a:path>
              <a:path w="467360" h="555625">
                <a:moveTo>
                  <a:pt x="20787" y="293547"/>
                </a:moveTo>
                <a:lnTo>
                  <a:pt x="20847" y="294289"/>
                </a:lnTo>
                <a:lnTo>
                  <a:pt x="20787" y="293547"/>
                </a:lnTo>
                <a:close/>
              </a:path>
              <a:path w="467360" h="555625">
                <a:moveTo>
                  <a:pt x="20731" y="292851"/>
                </a:moveTo>
                <a:lnTo>
                  <a:pt x="20787" y="293547"/>
                </a:lnTo>
                <a:lnTo>
                  <a:pt x="20731" y="292851"/>
                </a:lnTo>
                <a:close/>
              </a:path>
              <a:path w="467360" h="555625">
                <a:moveTo>
                  <a:pt x="28008" y="221128"/>
                </a:moveTo>
                <a:lnTo>
                  <a:pt x="27494" y="222576"/>
                </a:lnTo>
                <a:lnTo>
                  <a:pt x="27810" y="221872"/>
                </a:lnTo>
                <a:lnTo>
                  <a:pt x="28008" y="221128"/>
                </a:lnTo>
                <a:close/>
              </a:path>
              <a:path w="467360" h="555625">
                <a:moveTo>
                  <a:pt x="27810" y="221872"/>
                </a:moveTo>
                <a:lnTo>
                  <a:pt x="27494" y="222576"/>
                </a:lnTo>
                <a:lnTo>
                  <a:pt x="27623" y="222576"/>
                </a:lnTo>
                <a:lnTo>
                  <a:pt x="27810" y="221872"/>
                </a:lnTo>
                <a:close/>
              </a:path>
              <a:path w="467360" h="555625">
                <a:moveTo>
                  <a:pt x="28144" y="221128"/>
                </a:moveTo>
                <a:lnTo>
                  <a:pt x="28008" y="221128"/>
                </a:lnTo>
                <a:lnTo>
                  <a:pt x="27810" y="221872"/>
                </a:lnTo>
                <a:lnTo>
                  <a:pt x="28144" y="221128"/>
                </a:lnTo>
                <a:close/>
              </a:path>
              <a:path w="467360" h="555625">
                <a:moveTo>
                  <a:pt x="38761" y="197472"/>
                </a:moveTo>
                <a:lnTo>
                  <a:pt x="38098" y="198699"/>
                </a:lnTo>
                <a:lnTo>
                  <a:pt x="38482" y="198093"/>
                </a:lnTo>
                <a:lnTo>
                  <a:pt x="38761" y="197472"/>
                </a:lnTo>
                <a:close/>
              </a:path>
              <a:path w="467360" h="555625">
                <a:moveTo>
                  <a:pt x="38482" y="198093"/>
                </a:moveTo>
                <a:lnTo>
                  <a:pt x="38098" y="198699"/>
                </a:lnTo>
                <a:lnTo>
                  <a:pt x="38482" y="198093"/>
                </a:lnTo>
                <a:close/>
              </a:path>
              <a:path w="467360" h="555625">
                <a:moveTo>
                  <a:pt x="38876" y="197472"/>
                </a:moveTo>
                <a:lnTo>
                  <a:pt x="38482" y="198093"/>
                </a:lnTo>
                <a:lnTo>
                  <a:pt x="38876" y="19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36625" y="5954267"/>
            <a:ext cx="697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7187" y="5954267"/>
            <a:ext cx="738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95196" y="5011717"/>
            <a:ext cx="562610" cy="819150"/>
          </a:xfrm>
          <a:custGeom>
            <a:avLst/>
            <a:gdLst/>
            <a:ahLst/>
            <a:cxnLst/>
            <a:rect l="l" t="t" r="r" b="b"/>
            <a:pathLst>
              <a:path w="562610" h="819150">
                <a:moveTo>
                  <a:pt x="514487" y="743806"/>
                </a:moveTo>
                <a:lnTo>
                  <a:pt x="486095" y="746265"/>
                </a:lnTo>
                <a:lnTo>
                  <a:pt x="530628" y="818893"/>
                </a:lnTo>
                <a:lnTo>
                  <a:pt x="555345" y="756514"/>
                </a:lnTo>
                <a:lnTo>
                  <a:pt x="515665" y="756514"/>
                </a:lnTo>
                <a:lnTo>
                  <a:pt x="514487" y="743806"/>
                </a:lnTo>
                <a:close/>
              </a:path>
              <a:path w="562610" h="819150">
                <a:moveTo>
                  <a:pt x="533451" y="742163"/>
                </a:moveTo>
                <a:lnTo>
                  <a:pt x="514487" y="743806"/>
                </a:lnTo>
                <a:lnTo>
                  <a:pt x="515665" y="756514"/>
                </a:lnTo>
                <a:lnTo>
                  <a:pt x="534633" y="754745"/>
                </a:lnTo>
                <a:lnTo>
                  <a:pt x="533451" y="742163"/>
                </a:lnTo>
                <a:close/>
              </a:path>
              <a:path w="562610" h="819150">
                <a:moveTo>
                  <a:pt x="562011" y="739689"/>
                </a:moveTo>
                <a:lnTo>
                  <a:pt x="533451" y="742163"/>
                </a:lnTo>
                <a:lnTo>
                  <a:pt x="534633" y="754745"/>
                </a:lnTo>
                <a:lnTo>
                  <a:pt x="515665" y="756514"/>
                </a:lnTo>
                <a:lnTo>
                  <a:pt x="555345" y="756514"/>
                </a:lnTo>
                <a:lnTo>
                  <a:pt x="562011" y="739689"/>
                </a:lnTo>
                <a:close/>
              </a:path>
              <a:path w="562610" h="819150">
                <a:moveTo>
                  <a:pt x="758" y="0"/>
                </a:moveTo>
                <a:lnTo>
                  <a:pt x="0" y="19034"/>
                </a:lnTo>
                <a:lnTo>
                  <a:pt x="25511" y="20052"/>
                </a:lnTo>
                <a:lnTo>
                  <a:pt x="49982" y="23014"/>
                </a:lnTo>
                <a:lnTo>
                  <a:pt x="98002" y="34613"/>
                </a:lnTo>
                <a:lnTo>
                  <a:pt x="144660" y="53525"/>
                </a:lnTo>
                <a:lnTo>
                  <a:pt x="189764" y="79455"/>
                </a:lnTo>
                <a:lnTo>
                  <a:pt x="233089" y="112106"/>
                </a:lnTo>
                <a:lnTo>
                  <a:pt x="274388" y="151173"/>
                </a:lnTo>
                <a:lnTo>
                  <a:pt x="313411" y="196329"/>
                </a:lnTo>
                <a:lnTo>
                  <a:pt x="349902" y="247237"/>
                </a:lnTo>
                <a:lnTo>
                  <a:pt x="383609" y="303555"/>
                </a:lnTo>
                <a:lnTo>
                  <a:pt x="414282" y="364930"/>
                </a:lnTo>
                <a:lnTo>
                  <a:pt x="441678" y="431012"/>
                </a:lnTo>
                <a:lnTo>
                  <a:pt x="465601" y="501590"/>
                </a:lnTo>
                <a:lnTo>
                  <a:pt x="485708" y="576017"/>
                </a:lnTo>
                <a:lnTo>
                  <a:pt x="501825" y="654085"/>
                </a:lnTo>
                <a:lnTo>
                  <a:pt x="513712" y="735441"/>
                </a:lnTo>
                <a:lnTo>
                  <a:pt x="514487" y="743806"/>
                </a:lnTo>
                <a:lnTo>
                  <a:pt x="533451" y="742163"/>
                </a:lnTo>
                <a:lnTo>
                  <a:pt x="520480" y="650230"/>
                </a:lnTo>
                <a:lnTo>
                  <a:pt x="504098" y="571044"/>
                </a:lnTo>
                <a:lnTo>
                  <a:pt x="483642" y="495472"/>
                </a:lnTo>
                <a:lnTo>
                  <a:pt x="459394" y="424012"/>
                </a:lnTo>
                <a:lnTo>
                  <a:pt x="431472" y="356721"/>
                </a:lnTo>
                <a:lnTo>
                  <a:pt x="400141" y="294088"/>
                </a:lnTo>
                <a:lnTo>
                  <a:pt x="365616" y="236467"/>
                </a:lnTo>
                <a:lnTo>
                  <a:pt x="328110" y="184210"/>
                </a:lnTo>
                <a:lnTo>
                  <a:pt x="287831" y="137674"/>
                </a:lnTo>
                <a:lnTo>
                  <a:pt x="244982" y="97227"/>
                </a:lnTo>
                <a:lnTo>
                  <a:pt x="199774" y="63245"/>
                </a:lnTo>
                <a:lnTo>
                  <a:pt x="152420" y="36126"/>
                </a:lnTo>
                <a:lnTo>
                  <a:pt x="103155" y="16275"/>
                </a:lnTo>
                <a:lnTo>
                  <a:pt x="52249" y="4100"/>
                </a:lnTo>
                <a:lnTo>
                  <a:pt x="26271" y="1017"/>
                </a:lnTo>
                <a:lnTo>
                  <a:pt x="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57525" y="4702555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fa</a:t>
            </a:r>
            <a:r>
              <a:rPr dirty="0" sz="1800" spc="-5" b="1">
                <a:latin typeface="Times New Roman"/>
                <a:cs typeface="Times New Roman"/>
              </a:rPr>
              <a:t>ls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94196" y="5391967"/>
            <a:ext cx="382905" cy="473709"/>
          </a:xfrm>
          <a:custGeom>
            <a:avLst/>
            <a:gdLst/>
            <a:ahLst/>
            <a:cxnLst/>
            <a:rect l="l" t="t" r="r" b="b"/>
            <a:pathLst>
              <a:path w="382905" h="473710">
                <a:moveTo>
                  <a:pt x="0" y="390917"/>
                </a:moveTo>
                <a:lnTo>
                  <a:pt x="20271" y="473665"/>
                </a:lnTo>
                <a:lnTo>
                  <a:pt x="69165" y="414066"/>
                </a:lnTo>
                <a:lnTo>
                  <a:pt x="43577" y="414066"/>
                </a:lnTo>
                <a:lnTo>
                  <a:pt x="25102" y="409419"/>
                </a:lnTo>
                <a:lnTo>
                  <a:pt x="28154" y="397314"/>
                </a:lnTo>
                <a:lnTo>
                  <a:pt x="0" y="390917"/>
                </a:lnTo>
                <a:close/>
              </a:path>
              <a:path w="382905" h="473710">
                <a:moveTo>
                  <a:pt x="28154" y="397314"/>
                </a:moveTo>
                <a:lnTo>
                  <a:pt x="25102" y="409419"/>
                </a:lnTo>
                <a:lnTo>
                  <a:pt x="43577" y="414066"/>
                </a:lnTo>
                <a:lnTo>
                  <a:pt x="46723" y="401533"/>
                </a:lnTo>
                <a:lnTo>
                  <a:pt x="28154" y="397314"/>
                </a:lnTo>
                <a:close/>
              </a:path>
              <a:path w="382905" h="473710">
                <a:moveTo>
                  <a:pt x="46723" y="401533"/>
                </a:moveTo>
                <a:lnTo>
                  <a:pt x="43577" y="414066"/>
                </a:lnTo>
                <a:lnTo>
                  <a:pt x="69165" y="414066"/>
                </a:lnTo>
                <a:lnTo>
                  <a:pt x="74306" y="407799"/>
                </a:lnTo>
                <a:lnTo>
                  <a:pt x="46723" y="401533"/>
                </a:lnTo>
                <a:close/>
              </a:path>
              <a:path w="382905" h="473710">
                <a:moveTo>
                  <a:pt x="381548" y="0"/>
                </a:moveTo>
                <a:lnTo>
                  <a:pt x="319502" y="8771"/>
                </a:lnTo>
                <a:lnTo>
                  <a:pt x="259101" y="34582"/>
                </a:lnTo>
                <a:lnTo>
                  <a:pt x="202797" y="75982"/>
                </a:lnTo>
                <a:lnTo>
                  <a:pt x="151434" y="131580"/>
                </a:lnTo>
                <a:lnTo>
                  <a:pt x="127845" y="164304"/>
                </a:lnTo>
                <a:lnTo>
                  <a:pt x="105778" y="200111"/>
                </a:lnTo>
                <a:lnTo>
                  <a:pt x="85328" y="238857"/>
                </a:lnTo>
                <a:lnTo>
                  <a:pt x="66598" y="280399"/>
                </a:lnTo>
                <a:lnTo>
                  <a:pt x="49691" y="324596"/>
                </a:lnTo>
                <a:lnTo>
                  <a:pt x="34710" y="371306"/>
                </a:lnTo>
                <a:lnTo>
                  <a:pt x="28154" y="397314"/>
                </a:lnTo>
                <a:lnTo>
                  <a:pt x="46723" y="401533"/>
                </a:lnTo>
                <a:lnTo>
                  <a:pt x="52851" y="377118"/>
                </a:lnTo>
                <a:lnTo>
                  <a:pt x="67486" y="331396"/>
                </a:lnTo>
                <a:lnTo>
                  <a:pt x="83968" y="288222"/>
                </a:lnTo>
                <a:lnTo>
                  <a:pt x="102180" y="247741"/>
                </a:lnTo>
                <a:lnTo>
                  <a:pt x="122001" y="210097"/>
                </a:lnTo>
                <a:lnTo>
                  <a:pt x="143308" y="175432"/>
                </a:lnTo>
                <a:lnTo>
                  <a:pt x="165975" y="143891"/>
                </a:lnTo>
                <a:lnTo>
                  <a:pt x="214878" y="90712"/>
                </a:lnTo>
                <a:lnTo>
                  <a:pt x="267691" y="51586"/>
                </a:lnTo>
                <a:lnTo>
                  <a:pt x="323475" y="27402"/>
                </a:lnTo>
                <a:lnTo>
                  <a:pt x="382894" y="19001"/>
                </a:lnTo>
                <a:lnTo>
                  <a:pt x="381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4150" y="5488218"/>
            <a:ext cx="374650" cy="341630"/>
          </a:xfrm>
          <a:custGeom>
            <a:avLst/>
            <a:gdLst/>
            <a:ahLst/>
            <a:cxnLst/>
            <a:rect l="l" t="t" r="r" b="b"/>
            <a:pathLst>
              <a:path w="374650" h="341629">
                <a:moveTo>
                  <a:pt x="328421" y="272069"/>
                </a:moveTo>
                <a:lnTo>
                  <a:pt x="302209" y="280797"/>
                </a:lnTo>
                <a:lnTo>
                  <a:pt x="362431" y="341057"/>
                </a:lnTo>
                <a:lnTo>
                  <a:pt x="370533" y="284474"/>
                </a:lnTo>
                <a:lnTo>
                  <a:pt x="333578" y="284474"/>
                </a:lnTo>
                <a:lnTo>
                  <a:pt x="328421" y="272069"/>
                </a:lnTo>
                <a:close/>
              </a:path>
              <a:path w="374650" h="341629">
                <a:moveTo>
                  <a:pt x="346521" y="266042"/>
                </a:moveTo>
                <a:lnTo>
                  <a:pt x="328421" y="272069"/>
                </a:lnTo>
                <a:lnTo>
                  <a:pt x="333578" y="284474"/>
                </a:lnTo>
                <a:lnTo>
                  <a:pt x="351161" y="277145"/>
                </a:lnTo>
                <a:lnTo>
                  <a:pt x="346521" y="266042"/>
                </a:lnTo>
                <a:close/>
              </a:path>
              <a:path w="374650" h="341629">
                <a:moveTo>
                  <a:pt x="374506" y="256723"/>
                </a:moveTo>
                <a:lnTo>
                  <a:pt x="346521" y="266042"/>
                </a:lnTo>
                <a:lnTo>
                  <a:pt x="351161" y="277145"/>
                </a:lnTo>
                <a:lnTo>
                  <a:pt x="333578" y="284474"/>
                </a:lnTo>
                <a:lnTo>
                  <a:pt x="370533" y="284474"/>
                </a:lnTo>
                <a:lnTo>
                  <a:pt x="374506" y="256723"/>
                </a:lnTo>
                <a:close/>
              </a:path>
              <a:path w="374650" h="341629">
                <a:moveTo>
                  <a:pt x="962" y="0"/>
                </a:moveTo>
                <a:lnTo>
                  <a:pt x="0" y="19024"/>
                </a:lnTo>
                <a:lnTo>
                  <a:pt x="30641" y="20575"/>
                </a:lnTo>
                <a:lnTo>
                  <a:pt x="59780" y="25062"/>
                </a:lnTo>
                <a:lnTo>
                  <a:pt x="116072" y="42459"/>
                </a:lnTo>
                <a:lnTo>
                  <a:pt x="169049" y="70478"/>
                </a:lnTo>
                <a:lnTo>
                  <a:pt x="217855" y="108388"/>
                </a:lnTo>
                <a:lnTo>
                  <a:pt x="261598" y="155446"/>
                </a:lnTo>
                <a:lnTo>
                  <a:pt x="299361" y="210885"/>
                </a:lnTo>
                <a:lnTo>
                  <a:pt x="328421" y="272069"/>
                </a:lnTo>
                <a:lnTo>
                  <a:pt x="346521" y="266042"/>
                </a:lnTo>
                <a:lnTo>
                  <a:pt x="315475" y="200724"/>
                </a:lnTo>
                <a:lnTo>
                  <a:pt x="276029" y="143011"/>
                </a:lnTo>
                <a:lnTo>
                  <a:pt x="230140" y="93828"/>
                </a:lnTo>
                <a:lnTo>
                  <a:pt x="178680" y="54042"/>
                </a:lnTo>
                <a:lnTo>
                  <a:pt x="122539" y="24540"/>
                </a:lnTo>
                <a:lnTo>
                  <a:pt x="62647" y="6229"/>
                </a:lnTo>
                <a:lnTo>
                  <a:pt x="31603" y="1549"/>
                </a:lnTo>
                <a:lnTo>
                  <a:pt x="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40075" y="5226811"/>
            <a:ext cx="8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5925" y="4659883"/>
            <a:ext cx="1046480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ts val="2075"/>
              </a:lnSpc>
              <a:spcBef>
                <a:spcPts val="139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.true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ts val="2075"/>
              </a:lnSpc>
            </a:pPr>
            <a:r>
              <a:rPr dirty="0" sz="1800" b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3000" y="5300850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57149"/>
                </a:moveTo>
                <a:lnTo>
                  <a:pt x="371475" y="85725"/>
                </a:lnTo>
                <a:lnTo>
                  <a:pt x="428625" y="57150"/>
                </a:lnTo>
                <a:lnTo>
                  <a:pt x="371475" y="57149"/>
                </a:lnTo>
                <a:close/>
              </a:path>
              <a:path w="457200" h="85725">
                <a:moveTo>
                  <a:pt x="371475" y="28574"/>
                </a:moveTo>
                <a:lnTo>
                  <a:pt x="371475" y="57149"/>
                </a:lnTo>
                <a:lnTo>
                  <a:pt x="385762" y="57150"/>
                </a:lnTo>
                <a:lnTo>
                  <a:pt x="385762" y="28575"/>
                </a:lnTo>
                <a:lnTo>
                  <a:pt x="371475" y="28574"/>
                </a:lnTo>
                <a:close/>
              </a:path>
              <a:path w="457200" h="85725">
                <a:moveTo>
                  <a:pt x="371475" y="0"/>
                </a:moveTo>
                <a:lnTo>
                  <a:pt x="371475" y="28574"/>
                </a:lnTo>
                <a:lnTo>
                  <a:pt x="385762" y="28575"/>
                </a:lnTo>
                <a:lnTo>
                  <a:pt x="385762" y="57150"/>
                </a:lnTo>
                <a:lnTo>
                  <a:pt x="428627" y="57148"/>
                </a:lnTo>
                <a:lnTo>
                  <a:pt x="457200" y="42862"/>
                </a:lnTo>
                <a:lnTo>
                  <a:pt x="371475" y="0"/>
                </a:lnTo>
                <a:close/>
              </a:path>
              <a:path w="457200" h="85725">
                <a:moveTo>
                  <a:pt x="0" y="28573"/>
                </a:moveTo>
                <a:lnTo>
                  <a:pt x="0" y="57148"/>
                </a:lnTo>
                <a:lnTo>
                  <a:pt x="371475" y="57149"/>
                </a:lnTo>
                <a:lnTo>
                  <a:pt x="3714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449127" y="1179067"/>
            <a:ext cx="1462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Times New Roman"/>
                <a:cs typeface="Times New Roman"/>
              </a:rPr>
              <a:t>E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67187" y="1643062"/>
            <a:ext cx="3276600" cy="1021080"/>
          </a:xfrm>
          <a:custGeom>
            <a:avLst/>
            <a:gdLst/>
            <a:ahLst/>
            <a:cxnLst/>
            <a:rect l="l" t="t" r="r" b="b"/>
            <a:pathLst>
              <a:path w="3276600" h="1021080">
                <a:moveTo>
                  <a:pt x="0" y="0"/>
                </a:moveTo>
                <a:lnTo>
                  <a:pt x="3276600" y="0"/>
                </a:lnTo>
                <a:lnTo>
                  <a:pt x="3276600" y="1020762"/>
                </a:lnTo>
                <a:lnTo>
                  <a:pt x="0" y="10207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10187" y="1732310"/>
            <a:ext cx="1371600" cy="485775"/>
          </a:xfrm>
          <a:custGeom>
            <a:avLst/>
            <a:gdLst/>
            <a:ahLst/>
            <a:cxnLst/>
            <a:rect l="l" t="t" r="r" b="b"/>
            <a:pathLst>
              <a:path w="1371600" h="485775">
                <a:moveTo>
                  <a:pt x="0" y="0"/>
                </a:moveTo>
                <a:lnTo>
                  <a:pt x="1371600" y="0"/>
                </a:lnTo>
                <a:lnTo>
                  <a:pt x="1371600" y="485279"/>
                </a:lnTo>
                <a:lnTo>
                  <a:pt x="0" y="48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10187" y="1732310"/>
            <a:ext cx="1371600" cy="485775"/>
          </a:xfrm>
          <a:custGeom>
            <a:avLst/>
            <a:gdLst/>
            <a:ahLst/>
            <a:cxnLst/>
            <a:rect l="l" t="t" r="r" b="b"/>
            <a:pathLst>
              <a:path w="1371600" h="485775">
                <a:moveTo>
                  <a:pt x="0" y="0"/>
                </a:moveTo>
                <a:lnTo>
                  <a:pt x="1371600" y="0"/>
                </a:lnTo>
                <a:lnTo>
                  <a:pt x="1371600" y="485280"/>
                </a:lnTo>
                <a:lnTo>
                  <a:pt x="0" y="4852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540376" y="1837435"/>
            <a:ext cx="98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baseline="-13888" sz="1800" spc="-7" b="1">
                <a:latin typeface="Times New Roman"/>
                <a:cs typeface="Times New Roman"/>
              </a:rPr>
              <a:t>1</a:t>
            </a:r>
            <a:r>
              <a:rPr dirty="0" sz="1750" spc="50" b="1">
                <a:latin typeface="宋体"/>
                <a:cs typeface="宋体"/>
              </a:rPr>
              <a:t>的代码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7576" y="1791715"/>
            <a:ext cx="419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tr</a:t>
            </a:r>
            <a:r>
              <a:rPr dirty="0" sz="1800" spc="-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25976" y="2272284"/>
            <a:ext cx="738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29400" y="2253996"/>
            <a:ext cx="697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E.</a:t>
            </a:r>
            <a:r>
              <a:rPr dirty="0" sz="2000" spc="-5" b="1">
                <a:latin typeface="Times New Roman"/>
                <a:cs typeface="Times New Roman"/>
              </a:rPr>
              <a:t>tr</a:t>
            </a:r>
            <a:r>
              <a:rPr dirty="0" sz="2000" b="1">
                <a:latin typeface="Times New Roman"/>
                <a:cs typeface="Times New Roman"/>
              </a:rPr>
              <a:t>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05223" y="2031437"/>
            <a:ext cx="383540" cy="262890"/>
          </a:xfrm>
          <a:custGeom>
            <a:avLst/>
            <a:gdLst/>
            <a:ahLst/>
            <a:cxnLst/>
            <a:rect l="l" t="t" r="r" b="b"/>
            <a:pathLst>
              <a:path w="383540" h="262889">
                <a:moveTo>
                  <a:pt x="339561" y="198012"/>
                </a:moveTo>
                <a:lnTo>
                  <a:pt x="314271" y="210004"/>
                </a:lnTo>
                <a:lnTo>
                  <a:pt x="381346" y="262530"/>
                </a:lnTo>
                <a:lnTo>
                  <a:pt x="382448" y="209654"/>
                </a:lnTo>
                <a:lnTo>
                  <a:pt x="345742" y="209654"/>
                </a:lnTo>
                <a:lnTo>
                  <a:pt x="339561" y="198012"/>
                </a:lnTo>
                <a:close/>
              </a:path>
              <a:path w="383540" h="262889">
                <a:moveTo>
                  <a:pt x="356711" y="189879"/>
                </a:moveTo>
                <a:lnTo>
                  <a:pt x="339561" y="198012"/>
                </a:lnTo>
                <a:lnTo>
                  <a:pt x="345742" y="209654"/>
                </a:lnTo>
                <a:lnTo>
                  <a:pt x="362534" y="200656"/>
                </a:lnTo>
                <a:lnTo>
                  <a:pt x="356711" y="189879"/>
                </a:lnTo>
                <a:close/>
              </a:path>
              <a:path w="383540" h="262889">
                <a:moveTo>
                  <a:pt x="383122" y="177355"/>
                </a:moveTo>
                <a:lnTo>
                  <a:pt x="356711" y="189879"/>
                </a:lnTo>
                <a:lnTo>
                  <a:pt x="362534" y="200656"/>
                </a:lnTo>
                <a:lnTo>
                  <a:pt x="345742" y="209654"/>
                </a:lnTo>
                <a:lnTo>
                  <a:pt x="382448" y="209654"/>
                </a:lnTo>
                <a:lnTo>
                  <a:pt x="383122" y="177355"/>
                </a:lnTo>
                <a:close/>
              </a:path>
              <a:path w="383540" h="262889">
                <a:moveTo>
                  <a:pt x="693" y="0"/>
                </a:moveTo>
                <a:lnTo>
                  <a:pt x="0" y="19037"/>
                </a:lnTo>
                <a:lnTo>
                  <a:pt x="32670" y="20228"/>
                </a:lnTo>
                <a:lnTo>
                  <a:pt x="64039" y="23698"/>
                </a:lnTo>
                <a:lnTo>
                  <a:pt x="124481" y="37148"/>
                </a:lnTo>
                <a:lnTo>
                  <a:pt x="181061" y="58743"/>
                </a:lnTo>
                <a:lnTo>
                  <a:pt x="232813" y="87830"/>
                </a:lnTo>
                <a:lnTo>
                  <a:pt x="278776" y="123753"/>
                </a:lnTo>
                <a:lnTo>
                  <a:pt x="317994" y="165850"/>
                </a:lnTo>
                <a:lnTo>
                  <a:pt x="339561" y="198012"/>
                </a:lnTo>
                <a:lnTo>
                  <a:pt x="356711" y="189879"/>
                </a:lnTo>
                <a:lnTo>
                  <a:pt x="332432" y="153422"/>
                </a:lnTo>
                <a:lnTo>
                  <a:pt x="291063" y="109195"/>
                </a:lnTo>
                <a:lnTo>
                  <a:pt x="242747" y="71575"/>
                </a:lnTo>
                <a:lnTo>
                  <a:pt x="188488" y="41201"/>
                </a:lnTo>
                <a:lnTo>
                  <a:pt x="129280" y="18713"/>
                </a:lnTo>
                <a:lnTo>
                  <a:pt x="66118" y="4762"/>
                </a:lnTo>
                <a:lnTo>
                  <a:pt x="33365" y="1191"/>
                </a:lnTo>
                <a:lnTo>
                  <a:pt x="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843712" y="1733803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fa</a:t>
            </a:r>
            <a:r>
              <a:rPr dirty="0" sz="1800" spc="-5" b="1">
                <a:latin typeface="Times New Roman"/>
                <a:cs typeface="Times New Roman"/>
              </a:rPr>
              <a:t>ls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10170" y="1940337"/>
            <a:ext cx="377190" cy="368300"/>
          </a:xfrm>
          <a:custGeom>
            <a:avLst/>
            <a:gdLst/>
            <a:ahLst/>
            <a:cxnLst/>
            <a:rect l="l" t="t" r="r" b="b"/>
            <a:pathLst>
              <a:path w="377189" h="368300">
                <a:moveTo>
                  <a:pt x="0" y="284139"/>
                </a:moveTo>
                <a:lnTo>
                  <a:pt x="14284" y="368127"/>
                </a:lnTo>
                <a:lnTo>
                  <a:pt x="69192" y="310220"/>
                </a:lnTo>
                <a:lnTo>
                  <a:pt x="41847" y="310220"/>
                </a:lnTo>
                <a:lnTo>
                  <a:pt x="23667" y="304526"/>
                </a:lnTo>
                <a:lnTo>
                  <a:pt x="27465" y="292490"/>
                </a:lnTo>
                <a:lnTo>
                  <a:pt x="0" y="284139"/>
                </a:lnTo>
                <a:close/>
              </a:path>
              <a:path w="377189" h="368300">
                <a:moveTo>
                  <a:pt x="27465" y="292490"/>
                </a:moveTo>
                <a:lnTo>
                  <a:pt x="23667" y="304526"/>
                </a:lnTo>
                <a:lnTo>
                  <a:pt x="41847" y="310220"/>
                </a:lnTo>
                <a:lnTo>
                  <a:pt x="45637" y="298015"/>
                </a:lnTo>
                <a:lnTo>
                  <a:pt x="27465" y="292490"/>
                </a:lnTo>
                <a:close/>
              </a:path>
              <a:path w="377189" h="368300">
                <a:moveTo>
                  <a:pt x="45637" y="298015"/>
                </a:moveTo>
                <a:lnTo>
                  <a:pt x="41847" y="310220"/>
                </a:lnTo>
                <a:lnTo>
                  <a:pt x="69192" y="310220"/>
                </a:lnTo>
                <a:lnTo>
                  <a:pt x="72904" y="306306"/>
                </a:lnTo>
                <a:lnTo>
                  <a:pt x="45637" y="298015"/>
                </a:lnTo>
                <a:close/>
              </a:path>
              <a:path w="377189" h="368300">
                <a:moveTo>
                  <a:pt x="375714" y="0"/>
                </a:moveTo>
                <a:lnTo>
                  <a:pt x="313954" y="6746"/>
                </a:lnTo>
                <a:lnTo>
                  <a:pt x="253946" y="26584"/>
                </a:lnTo>
                <a:lnTo>
                  <a:pt x="197752" y="58520"/>
                </a:lnTo>
                <a:lnTo>
                  <a:pt x="146297" y="101550"/>
                </a:lnTo>
                <a:lnTo>
                  <a:pt x="100453" y="154701"/>
                </a:lnTo>
                <a:lnTo>
                  <a:pt x="61067" y="217034"/>
                </a:lnTo>
                <a:lnTo>
                  <a:pt x="44065" y="251359"/>
                </a:lnTo>
                <a:lnTo>
                  <a:pt x="28995" y="287641"/>
                </a:lnTo>
                <a:lnTo>
                  <a:pt x="27465" y="292490"/>
                </a:lnTo>
                <a:lnTo>
                  <a:pt x="45637" y="298015"/>
                </a:lnTo>
                <a:lnTo>
                  <a:pt x="46592" y="294938"/>
                </a:lnTo>
                <a:lnTo>
                  <a:pt x="61140" y="259806"/>
                </a:lnTo>
                <a:lnTo>
                  <a:pt x="95636" y="195513"/>
                </a:lnTo>
                <a:lnTo>
                  <a:pt x="136559" y="139905"/>
                </a:lnTo>
                <a:lnTo>
                  <a:pt x="182973" y="93823"/>
                </a:lnTo>
                <a:lnTo>
                  <a:pt x="233953" y="58080"/>
                </a:lnTo>
                <a:lnTo>
                  <a:pt x="288604" y="33453"/>
                </a:lnTo>
                <a:lnTo>
                  <a:pt x="346114" y="20698"/>
                </a:lnTo>
                <a:lnTo>
                  <a:pt x="376755" y="19022"/>
                </a:lnTo>
                <a:lnTo>
                  <a:pt x="37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325303" y="3907028"/>
            <a:ext cx="219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Times New Roman"/>
                <a:cs typeface="Times New Roman"/>
              </a:rPr>
              <a:t>E</a:t>
            </a:r>
            <a:r>
              <a:rPr dirty="0" baseline="1182" sz="3525" spc="30" b="1">
                <a:latin typeface="Symbol"/>
                <a:cs typeface="Symbol"/>
              </a:rPr>
              <a:t></a:t>
            </a:r>
            <a:r>
              <a:rPr dirty="0" baseline="1182" sz="3525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-17361" sz="2400" spc="-7" b="1">
                <a:latin typeface="Times New Roman"/>
                <a:cs typeface="Times New Roman"/>
              </a:rPr>
              <a:t>1 </a:t>
            </a:r>
            <a:r>
              <a:rPr dirty="0" sz="2400" spc="-15" b="1">
                <a:latin typeface="Times New Roman"/>
                <a:cs typeface="Times New Roman"/>
              </a:rPr>
              <a:t>relop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52" name="object 52"/>
          <p:cNvSpPr txBox="1"/>
          <p:nvPr/>
        </p:nvSpPr>
        <p:spPr>
          <a:xfrm>
            <a:off x="3941762" y="4419109"/>
            <a:ext cx="4996180" cy="13493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424" sz="29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sz="2000" spc="-10" b="1">
                <a:solidFill>
                  <a:srgbClr val="0000FF"/>
                </a:solidFill>
                <a:latin typeface="Times New Roman"/>
                <a:cs typeface="Times New Roman"/>
              </a:rPr>
              <a:t>relop.op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.entry 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424" sz="2925" spc="1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E.true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424" sz="2925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E.false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269" y="276859"/>
            <a:ext cx="6005830" cy="1113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/>
              <a:t>例</a:t>
            </a:r>
            <a:r>
              <a:rPr dirty="0" sz="3500" spc="20"/>
              <a:t>：</a:t>
            </a:r>
            <a:r>
              <a:rPr dirty="0" sz="3600" spc="20">
                <a:latin typeface="Verdana"/>
                <a:cs typeface="Verdana"/>
              </a:rPr>
              <a:t>a&gt;b</a:t>
            </a:r>
            <a:r>
              <a:rPr dirty="0" sz="3600" spc="-35">
                <a:latin typeface="Verdana"/>
                <a:cs typeface="Verdana"/>
              </a:rPr>
              <a:t> </a:t>
            </a:r>
            <a:r>
              <a:rPr dirty="0" sz="3600" spc="-5">
                <a:latin typeface="Verdana"/>
                <a:cs typeface="Verdana"/>
              </a:rPr>
              <a:t>and</a:t>
            </a:r>
            <a:r>
              <a:rPr dirty="0" sz="3600" spc="-30">
                <a:latin typeface="Verdana"/>
                <a:cs typeface="Verdana"/>
              </a:rPr>
              <a:t> </a:t>
            </a:r>
            <a:r>
              <a:rPr dirty="0" sz="3600" spc="-5">
                <a:latin typeface="Verdana"/>
                <a:cs typeface="Verdana"/>
              </a:rPr>
              <a:t>c&gt;d</a:t>
            </a:r>
            <a:r>
              <a:rPr dirty="0" sz="3600" spc="-3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or</a:t>
            </a:r>
            <a:r>
              <a:rPr dirty="0" sz="3600" spc="-25">
                <a:latin typeface="Verdana"/>
                <a:cs typeface="Verdana"/>
              </a:rPr>
              <a:t> </a:t>
            </a:r>
            <a:r>
              <a:rPr dirty="0" sz="3600" spc="-5">
                <a:latin typeface="Verdana"/>
                <a:cs typeface="Verdana"/>
              </a:rPr>
              <a:t>e&lt;f</a:t>
            </a:r>
            <a:endParaRPr sz="3600">
              <a:latin typeface="Verdana"/>
              <a:cs typeface="Verdana"/>
            </a:endParaRPr>
          </a:p>
          <a:p>
            <a:pPr marL="945515">
              <a:lnSpc>
                <a:spcPct val="100000"/>
              </a:lnSpc>
              <a:spcBef>
                <a:spcPts val="35"/>
              </a:spcBef>
            </a:pPr>
            <a:r>
              <a:rPr dirty="0" sz="3500" spc="95"/>
              <a:t>的代码结构及三地址语句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1981200" y="2192352"/>
            <a:ext cx="1752600" cy="1371600"/>
          </a:xfrm>
          <a:custGeom>
            <a:avLst/>
            <a:gdLst/>
            <a:ahLst/>
            <a:cxnLst/>
            <a:rect l="l" t="t" r="r" b="b"/>
            <a:pathLst>
              <a:path w="1752600" h="1371600">
                <a:moveTo>
                  <a:pt x="0" y="0"/>
                </a:moveTo>
                <a:lnTo>
                  <a:pt x="1752600" y="0"/>
                </a:lnTo>
                <a:lnTo>
                  <a:pt x="1752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5000" y="3657616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5000" y="2133600"/>
            <a:ext cx="1905000" cy="2286000"/>
          </a:xfrm>
          <a:custGeom>
            <a:avLst/>
            <a:gdLst/>
            <a:ahLst/>
            <a:cxnLst/>
            <a:rect l="l" t="t" r="r" b="b"/>
            <a:pathLst>
              <a:path w="1905000" h="2286000">
                <a:moveTo>
                  <a:pt x="0" y="0"/>
                </a:moveTo>
                <a:lnTo>
                  <a:pt x="1905000" y="0"/>
                </a:lnTo>
                <a:lnTo>
                  <a:pt x="1905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0" y="3657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000" y="2895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81200" y="2306828"/>
            <a:ext cx="175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a&gt;b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1200" y="3068828"/>
            <a:ext cx="175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c&gt;d</a:t>
            </a:r>
            <a:r>
              <a:rPr dirty="0" baseline="1182" sz="3525" spc="75" b="1">
                <a:latin typeface="宋体"/>
                <a:cs typeface="宋体"/>
              </a:rPr>
              <a:t>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4592828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1277" y="4592828"/>
            <a:ext cx="821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fa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8885" y="3295408"/>
            <a:ext cx="822960" cy="1276985"/>
          </a:xfrm>
          <a:custGeom>
            <a:avLst/>
            <a:gdLst/>
            <a:ahLst/>
            <a:cxnLst/>
            <a:rect l="l" t="t" r="r" b="b"/>
            <a:pathLst>
              <a:path w="822960" h="1276985">
                <a:moveTo>
                  <a:pt x="28575" y="1200557"/>
                </a:moveTo>
                <a:lnTo>
                  <a:pt x="0" y="1201169"/>
                </a:lnTo>
                <a:lnTo>
                  <a:pt x="39723" y="1276535"/>
                </a:lnTo>
                <a:lnTo>
                  <a:pt x="69686" y="1213255"/>
                </a:lnTo>
                <a:lnTo>
                  <a:pt x="28840" y="1213255"/>
                </a:lnTo>
                <a:lnTo>
                  <a:pt x="28575" y="1200557"/>
                </a:lnTo>
                <a:close/>
              </a:path>
              <a:path w="822960" h="1276985">
                <a:moveTo>
                  <a:pt x="47618" y="1200148"/>
                </a:moveTo>
                <a:lnTo>
                  <a:pt x="28575" y="1200557"/>
                </a:lnTo>
                <a:lnTo>
                  <a:pt x="28840" y="1213255"/>
                </a:lnTo>
                <a:lnTo>
                  <a:pt x="47886" y="1212846"/>
                </a:lnTo>
                <a:lnTo>
                  <a:pt x="47618" y="1200148"/>
                </a:lnTo>
                <a:close/>
              </a:path>
              <a:path w="822960" h="1276985">
                <a:moveTo>
                  <a:pt x="76182" y="1199536"/>
                </a:moveTo>
                <a:lnTo>
                  <a:pt x="47618" y="1200148"/>
                </a:lnTo>
                <a:lnTo>
                  <a:pt x="47886" y="1212846"/>
                </a:lnTo>
                <a:lnTo>
                  <a:pt x="28840" y="1213255"/>
                </a:lnTo>
                <a:lnTo>
                  <a:pt x="69686" y="1213255"/>
                </a:lnTo>
                <a:lnTo>
                  <a:pt x="76182" y="1199536"/>
                </a:lnTo>
                <a:close/>
              </a:path>
              <a:path w="822960" h="1276985">
                <a:moveTo>
                  <a:pt x="821986" y="0"/>
                </a:moveTo>
                <a:lnTo>
                  <a:pt x="781627" y="1549"/>
                </a:lnTo>
                <a:lnTo>
                  <a:pt x="741071" y="6203"/>
                </a:lnTo>
                <a:lnTo>
                  <a:pt x="701111" y="13884"/>
                </a:lnTo>
                <a:lnTo>
                  <a:pt x="661802" y="24516"/>
                </a:lnTo>
                <a:lnTo>
                  <a:pt x="623200" y="38014"/>
                </a:lnTo>
                <a:lnTo>
                  <a:pt x="585363" y="54302"/>
                </a:lnTo>
                <a:lnTo>
                  <a:pt x="548341" y="73298"/>
                </a:lnTo>
                <a:lnTo>
                  <a:pt x="512187" y="94917"/>
                </a:lnTo>
                <a:lnTo>
                  <a:pt x="476949" y="119082"/>
                </a:lnTo>
                <a:lnTo>
                  <a:pt x="442677" y="145712"/>
                </a:lnTo>
                <a:lnTo>
                  <a:pt x="409417" y="174726"/>
                </a:lnTo>
                <a:lnTo>
                  <a:pt x="377218" y="206048"/>
                </a:lnTo>
                <a:lnTo>
                  <a:pt x="346125" y="239599"/>
                </a:lnTo>
                <a:lnTo>
                  <a:pt x="316186" y="275302"/>
                </a:lnTo>
                <a:lnTo>
                  <a:pt x="287448" y="313081"/>
                </a:lnTo>
                <a:lnTo>
                  <a:pt x="259956" y="352860"/>
                </a:lnTo>
                <a:lnTo>
                  <a:pt x="233758" y="394563"/>
                </a:lnTo>
                <a:lnTo>
                  <a:pt x="208902" y="438114"/>
                </a:lnTo>
                <a:lnTo>
                  <a:pt x="185435" y="483439"/>
                </a:lnTo>
                <a:lnTo>
                  <a:pt x="163402" y="530463"/>
                </a:lnTo>
                <a:lnTo>
                  <a:pt x="142854" y="579112"/>
                </a:lnTo>
                <a:lnTo>
                  <a:pt x="123837" y="629310"/>
                </a:lnTo>
                <a:lnTo>
                  <a:pt x="106400" y="680982"/>
                </a:lnTo>
                <a:lnTo>
                  <a:pt x="90591" y="734056"/>
                </a:lnTo>
                <a:lnTo>
                  <a:pt x="76459" y="788456"/>
                </a:lnTo>
                <a:lnTo>
                  <a:pt x="64051" y="844108"/>
                </a:lnTo>
                <a:lnTo>
                  <a:pt x="53417" y="900936"/>
                </a:lnTo>
                <a:lnTo>
                  <a:pt x="44606" y="958869"/>
                </a:lnTo>
                <a:lnTo>
                  <a:pt x="37666" y="1017828"/>
                </a:lnTo>
                <a:lnTo>
                  <a:pt x="32647" y="1077743"/>
                </a:lnTo>
                <a:lnTo>
                  <a:pt x="29597" y="1138535"/>
                </a:lnTo>
                <a:lnTo>
                  <a:pt x="28576" y="1199536"/>
                </a:lnTo>
                <a:lnTo>
                  <a:pt x="28575" y="1200557"/>
                </a:lnTo>
                <a:lnTo>
                  <a:pt x="47618" y="1200148"/>
                </a:lnTo>
                <a:lnTo>
                  <a:pt x="48623" y="1139489"/>
                </a:lnTo>
                <a:lnTo>
                  <a:pt x="51630" y="1079332"/>
                </a:lnTo>
                <a:lnTo>
                  <a:pt x="56586" y="1020053"/>
                </a:lnTo>
                <a:lnTo>
                  <a:pt x="63440" y="961731"/>
                </a:lnTo>
                <a:lnTo>
                  <a:pt x="72142" y="904439"/>
                </a:lnTo>
                <a:lnTo>
                  <a:pt x="82645" y="848252"/>
                </a:lnTo>
                <a:lnTo>
                  <a:pt x="94897" y="793244"/>
                </a:lnTo>
                <a:lnTo>
                  <a:pt x="108849" y="739493"/>
                </a:lnTo>
                <a:lnTo>
                  <a:pt x="124451" y="687071"/>
                </a:lnTo>
                <a:lnTo>
                  <a:pt x="141653" y="636056"/>
                </a:lnTo>
                <a:lnTo>
                  <a:pt x="160403" y="586521"/>
                </a:lnTo>
                <a:lnTo>
                  <a:pt x="180653" y="538543"/>
                </a:lnTo>
                <a:lnTo>
                  <a:pt x="202353" y="492196"/>
                </a:lnTo>
                <a:lnTo>
                  <a:pt x="225449" y="447554"/>
                </a:lnTo>
                <a:lnTo>
                  <a:pt x="249891" y="404694"/>
                </a:lnTo>
                <a:lnTo>
                  <a:pt x="275630" y="363688"/>
                </a:lnTo>
                <a:lnTo>
                  <a:pt x="302611" y="324612"/>
                </a:lnTo>
                <a:lnTo>
                  <a:pt x="330786" y="287539"/>
                </a:lnTo>
                <a:lnTo>
                  <a:pt x="360102" y="252544"/>
                </a:lnTo>
                <a:lnTo>
                  <a:pt x="390504" y="219699"/>
                </a:lnTo>
                <a:lnTo>
                  <a:pt x="421946" y="189077"/>
                </a:lnTo>
                <a:lnTo>
                  <a:pt x="454371" y="160750"/>
                </a:lnTo>
                <a:lnTo>
                  <a:pt x="487729" y="134788"/>
                </a:lnTo>
                <a:lnTo>
                  <a:pt x="521972" y="111262"/>
                </a:lnTo>
                <a:lnTo>
                  <a:pt x="557047" y="90242"/>
                </a:lnTo>
                <a:lnTo>
                  <a:pt x="592905" y="71796"/>
                </a:lnTo>
                <a:lnTo>
                  <a:pt x="629501" y="55994"/>
                </a:lnTo>
                <a:lnTo>
                  <a:pt x="666786" y="42901"/>
                </a:lnTo>
                <a:lnTo>
                  <a:pt x="704719" y="32590"/>
                </a:lnTo>
                <a:lnTo>
                  <a:pt x="743257" y="25128"/>
                </a:lnTo>
                <a:lnTo>
                  <a:pt x="782358" y="20585"/>
                </a:lnTo>
                <a:lnTo>
                  <a:pt x="822716" y="19036"/>
                </a:lnTo>
                <a:lnTo>
                  <a:pt x="821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55750" y="2995676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9741" y="2391577"/>
            <a:ext cx="372110" cy="641985"/>
          </a:xfrm>
          <a:custGeom>
            <a:avLst/>
            <a:gdLst/>
            <a:ahLst/>
            <a:cxnLst/>
            <a:rect l="l" t="t" r="r" b="b"/>
            <a:pathLst>
              <a:path w="372110" h="641985">
                <a:moveTo>
                  <a:pt x="243882" y="612924"/>
                </a:moveTo>
                <a:lnTo>
                  <a:pt x="237601" y="641645"/>
                </a:lnTo>
                <a:lnTo>
                  <a:pt x="320182" y="620704"/>
                </a:lnTo>
                <a:lnTo>
                  <a:pt x="314714" y="616292"/>
                </a:lnTo>
                <a:lnTo>
                  <a:pt x="255516" y="616292"/>
                </a:lnTo>
                <a:lnTo>
                  <a:pt x="243882" y="612924"/>
                </a:lnTo>
                <a:close/>
              </a:path>
              <a:path w="372110" h="641985">
                <a:moveTo>
                  <a:pt x="247950" y="594323"/>
                </a:moveTo>
                <a:lnTo>
                  <a:pt x="243882" y="612924"/>
                </a:lnTo>
                <a:lnTo>
                  <a:pt x="255516" y="616292"/>
                </a:lnTo>
                <a:lnTo>
                  <a:pt x="260780" y="597984"/>
                </a:lnTo>
                <a:lnTo>
                  <a:pt x="247950" y="594323"/>
                </a:lnTo>
                <a:close/>
              </a:path>
              <a:path w="372110" h="641985">
                <a:moveTo>
                  <a:pt x="253880" y="567204"/>
                </a:moveTo>
                <a:lnTo>
                  <a:pt x="247950" y="594323"/>
                </a:lnTo>
                <a:lnTo>
                  <a:pt x="260780" y="597984"/>
                </a:lnTo>
                <a:lnTo>
                  <a:pt x="255516" y="616292"/>
                </a:lnTo>
                <a:lnTo>
                  <a:pt x="314714" y="616292"/>
                </a:lnTo>
                <a:lnTo>
                  <a:pt x="253880" y="567204"/>
                </a:lnTo>
                <a:close/>
              </a:path>
              <a:path w="372110" h="641985">
                <a:moveTo>
                  <a:pt x="371067" y="0"/>
                </a:moveTo>
                <a:lnTo>
                  <a:pt x="297303" y="6309"/>
                </a:lnTo>
                <a:lnTo>
                  <a:pt x="227755" y="24555"/>
                </a:lnTo>
                <a:lnTo>
                  <a:pt x="164731" y="53502"/>
                </a:lnTo>
                <a:lnTo>
                  <a:pt x="109708" y="91930"/>
                </a:lnTo>
                <a:lnTo>
                  <a:pt x="64180" y="138631"/>
                </a:lnTo>
                <a:lnTo>
                  <a:pt x="29669" y="192399"/>
                </a:lnTo>
                <a:lnTo>
                  <a:pt x="7746" y="251994"/>
                </a:lnTo>
                <a:lnTo>
                  <a:pt x="0" y="316094"/>
                </a:lnTo>
                <a:lnTo>
                  <a:pt x="1527" y="345533"/>
                </a:lnTo>
                <a:lnTo>
                  <a:pt x="13715" y="402123"/>
                </a:lnTo>
                <a:lnTo>
                  <a:pt x="37167" y="454847"/>
                </a:lnTo>
                <a:lnTo>
                  <a:pt x="70774" y="502641"/>
                </a:lnTo>
                <a:lnTo>
                  <a:pt x="113432" y="544497"/>
                </a:lnTo>
                <a:lnTo>
                  <a:pt x="164066" y="579433"/>
                </a:lnTo>
                <a:lnTo>
                  <a:pt x="221623" y="606479"/>
                </a:lnTo>
                <a:lnTo>
                  <a:pt x="243882" y="612924"/>
                </a:lnTo>
                <a:lnTo>
                  <a:pt x="247950" y="594323"/>
                </a:lnTo>
                <a:lnTo>
                  <a:pt x="229010" y="588919"/>
                </a:lnTo>
                <a:lnTo>
                  <a:pt x="200826" y="577098"/>
                </a:lnTo>
                <a:lnTo>
                  <a:pt x="149273" y="547668"/>
                </a:lnTo>
                <a:lnTo>
                  <a:pt x="104955" y="511362"/>
                </a:lnTo>
                <a:lnTo>
                  <a:pt x="68839" y="469190"/>
                </a:lnTo>
                <a:lnTo>
                  <a:pt x="41863" y="422146"/>
                </a:lnTo>
                <a:lnTo>
                  <a:pt x="24947" y="371181"/>
                </a:lnTo>
                <a:lnTo>
                  <a:pt x="19016" y="317225"/>
                </a:lnTo>
                <a:lnTo>
                  <a:pt x="20751" y="286941"/>
                </a:lnTo>
                <a:lnTo>
                  <a:pt x="34527" y="229094"/>
                </a:lnTo>
                <a:lnTo>
                  <a:pt x="60939" y="175798"/>
                </a:lnTo>
                <a:lnTo>
                  <a:pt x="98663" y="128247"/>
                </a:lnTo>
                <a:lnTo>
                  <a:pt x="146333" y="87692"/>
                </a:lnTo>
                <a:lnTo>
                  <a:pt x="202543" y="55402"/>
                </a:lnTo>
                <a:lnTo>
                  <a:pt x="265866" y="32630"/>
                </a:lnTo>
                <a:lnTo>
                  <a:pt x="334873" y="20618"/>
                </a:lnTo>
                <a:lnTo>
                  <a:pt x="371882" y="19032"/>
                </a:lnTo>
                <a:lnTo>
                  <a:pt x="371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55750" y="2041652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104" y="3952878"/>
            <a:ext cx="570865" cy="619125"/>
          </a:xfrm>
          <a:custGeom>
            <a:avLst/>
            <a:gdLst/>
            <a:ahLst/>
            <a:cxnLst/>
            <a:rect l="l" t="t" r="r" b="b"/>
            <a:pathLst>
              <a:path w="570864" h="619125">
                <a:moveTo>
                  <a:pt x="0" y="542748"/>
                </a:moveTo>
                <a:lnTo>
                  <a:pt x="37806" y="619094"/>
                </a:lnTo>
                <a:lnTo>
                  <a:pt x="69651" y="556013"/>
                </a:lnTo>
                <a:lnTo>
                  <a:pt x="47566" y="556013"/>
                </a:lnTo>
                <a:lnTo>
                  <a:pt x="28535" y="555176"/>
                </a:lnTo>
                <a:lnTo>
                  <a:pt x="29087" y="542860"/>
                </a:lnTo>
                <a:lnTo>
                  <a:pt x="0" y="542748"/>
                </a:lnTo>
                <a:close/>
              </a:path>
              <a:path w="570864" h="619125">
                <a:moveTo>
                  <a:pt x="29087" y="542860"/>
                </a:moveTo>
                <a:lnTo>
                  <a:pt x="28535" y="555176"/>
                </a:lnTo>
                <a:lnTo>
                  <a:pt x="47566" y="556013"/>
                </a:lnTo>
                <a:lnTo>
                  <a:pt x="48131" y="542933"/>
                </a:lnTo>
                <a:lnTo>
                  <a:pt x="29087" y="542860"/>
                </a:lnTo>
                <a:close/>
              </a:path>
              <a:path w="570864" h="619125">
                <a:moveTo>
                  <a:pt x="48131" y="542933"/>
                </a:moveTo>
                <a:lnTo>
                  <a:pt x="47566" y="556013"/>
                </a:lnTo>
                <a:lnTo>
                  <a:pt x="69651" y="556013"/>
                </a:lnTo>
                <a:lnTo>
                  <a:pt x="76200" y="543041"/>
                </a:lnTo>
                <a:lnTo>
                  <a:pt x="48131" y="542933"/>
                </a:lnTo>
                <a:close/>
              </a:path>
              <a:path w="570864" h="619125">
                <a:moveTo>
                  <a:pt x="569861" y="0"/>
                </a:moveTo>
                <a:lnTo>
                  <a:pt x="514804" y="2985"/>
                </a:lnTo>
                <a:lnTo>
                  <a:pt x="460822" y="11804"/>
                </a:lnTo>
                <a:lnTo>
                  <a:pt x="408716" y="26164"/>
                </a:lnTo>
                <a:lnTo>
                  <a:pt x="358772" y="45768"/>
                </a:lnTo>
                <a:lnTo>
                  <a:pt x="311266" y="70317"/>
                </a:lnTo>
                <a:lnTo>
                  <a:pt x="266672" y="99380"/>
                </a:lnTo>
                <a:lnTo>
                  <a:pt x="224847" y="132909"/>
                </a:lnTo>
                <a:lnTo>
                  <a:pt x="186277" y="170494"/>
                </a:lnTo>
                <a:lnTo>
                  <a:pt x="151231" y="211841"/>
                </a:lnTo>
                <a:lnTo>
                  <a:pt x="119978" y="256654"/>
                </a:lnTo>
                <a:lnTo>
                  <a:pt x="92786" y="304641"/>
                </a:lnTo>
                <a:lnTo>
                  <a:pt x="69923" y="355512"/>
                </a:lnTo>
                <a:lnTo>
                  <a:pt x="51592" y="409183"/>
                </a:lnTo>
                <a:lnTo>
                  <a:pt x="38220" y="464949"/>
                </a:lnTo>
                <a:lnTo>
                  <a:pt x="29989" y="522716"/>
                </a:lnTo>
                <a:lnTo>
                  <a:pt x="29087" y="542860"/>
                </a:lnTo>
                <a:lnTo>
                  <a:pt x="48131" y="542933"/>
                </a:lnTo>
                <a:lnTo>
                  <a:pt x="48908" y="524954"/>
                </a:lnTo>
                <a:lnTo>
                  <a:pt x="52237" y="496726"/>
                </a:lnTo>
                <a:lnTo>
                  <a:pt x="62697" y="441667"/>
                </a:lnTo>
                <a:lnTo>
                  <a:pt x="78004" y="388710"/>
                </a:lnTo>
                <a:lnTo>
                  <a:pt x="109367" y="314021"/>
                </a:lnTo>
                <a:lnTo>
                  <a:pt x="135611" y="267539"/>
                </a:lnTo>
                <a:lnTo>
                  <a:pt x="165773" y="224146"/>
                </a:lnTo>
                <a:lnTo>
                  <a:pt x="199584" y="184127"/>
                </a:lnTo>
                <a:lnTo>
                  <a:pt x="236776" y="147763"/>
                </a:lnTo>
                <a:lnTo>
                  <a:pt x="277080" y="115335"/>
                </a:lnTo>
                <a:lnTo>
                  <a:pt x="320447" y="87008"/>
                </a:lnTo>
                <a:lnTo>
                  <a:pt x="366200" y="63310"/>
                </a:lnTo>
                <a:lnTo>
                  <a:pt x="414274" y="44386"/>
                </a:lnTo>
                <a:lnTo>
                  <a:pt x="464409" y="30514"/>
                </a:lnTo>
                <a:lnTo>
                  <a:pt x="516355" y="21972"/>
                </a:lnTo>
                <a:lnTo>
                  <a:pt x="570378" y="19042"/>
                </a:lnTo>
                <a:lnTo>
                  <a:pt x="569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55750" y="3678428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43071" y="2519365"/>
            <a:ext cx="713105" cy="1245235"/>
          </a:xfrm>
          <a:custGeom>
            <a:avLst/>
            <a:gdLst/>
            <a:ahLst/>
            <a:cxnLst/>
            <a:rect l="l" t="t" r="r" b="b"/>
            <a:pathLst>
              <a:path w="713104" h="1245235">
                <a:moveTo>
                  <a:pt x="221454" y="1171223"/>
                </a:moveTo>
                <a:lnTo>
                  <a:pt x="157175" y="1227136"/>
                </a:lnTo>
                <a:lnTo>
                  <a:pt x="240473" y="1245011"/>
                </a:lnTo>
                <a:lnTo>
                  <a:pt x="234126" y="1220387"/>
                </a:lnTo>
                <a:lnTo>
                  <a:pt x="221476" y="1220387"/>
                </a:lnTo>
                <a:lnTo>
                  <a:pt x="215854" y="1202185"/>
                </a:lnTo>
                <a:lnTo>
                  <a:pt x="228436" y="1198309"/>
                </a:lnTo>
                <a:lnTo>
                  <a:pt x="221454" y="1171223"/>
                </a:lnTo>
                <a:close/>
              </a:path>
              <a:path w="713104" h="1245235">
                <a:moveTo>
                  <a:pt x="228436" y="1198309"/>
                </a:moveTo>
                <a:lnTo>
                  <a:pt x="215854" y="1202185"/>
                </a:lnTo>
                <a:lnTo>
                  <a:pt x="221476" y="1220387"/>
                </a:lnTo>
                <a:lnTo>
                  <a:pt x="233191" y="1216759"/>
                </a:lnTo>
                <a:lnTo>
                  <a:pt x="228436" y="1198309"/>
                </a:lnTo>
                <a:close/>
              </a:path>
              <a:path w="713104" h="1245235">
                <a:moveTo>
                  <a:pt x="233191" y="1216759"/>
                </a:moveTo>
                <a:lnTo>
                  <a:pt x="221476" y="1220387"/>
                </a:lnTo>
                <a:lnTo>
                  <a:pt x="234126" y="1220387"/>
                </a:lnTo>
                <a:lnTo>
                  <a:pt x="233191" y="1216759"/>
                </a:lnTo>
                <a:close/>
              </a:path>
              <a:path w="713104" h="1245235">
                <a:moveTo>
                  <a:pt x="422" y="0"/>
                </a:moveTo>
                <a:lnTo>
                  <a:pt x="0" y="19046"/>
                </a:lnTo>
                <a:lnTo>
                  <a:pt x="36192" y="19847"/>
                </a:lnTo>
                <a:lnTo>
                  <a:pt x="71485" y="22209"/>
                </a:lnTo>
                <a:lnTo>
                  <a:pt x="140477" y="31459"/>
                </a:lnTo>
                <a:lnTo>
                  <a:pt x="207050" y="46484"/>
                </a:lnTo>
                <a:lnTo>
                  <a:pt x="270855" y="66977"/>
                </a:lnTo>
                <a:lnTo>
                  <a:pt x="331543" y="92627"/>
                </a:lnTo>
                <a:lnTo>
                  <a:pt x="388764" y="123123"/>
                </a:lnTo>
                <a:lnTo>
                  <a:pt x="442169" y="158158"/>
                </a:lnTo>
                <a:lnTo>
                  <a:pt x="491581" y="197558"/>
                </a:lnTo>
                <a:lnTo>
                  <a:pt x="536134" y="240590"/>
                </a:lnTo>
                <a:lnTo>
                  <a:pt x="575998" y="287361"/>
                </a:lnTo>
                <a:lnTo>
                  <a:pt x="610659" y="337422"/>
                </a:lnTo>
                <a:lnTo>
                  <a:pt x="639772" y="390462"/>
                </a:lnTo>
                <a:lnTo>
                  <a:pt x="663002" y="446177"/>
                </a:lnTo>
                <a:lnTo>
                  <a:pt x="680007" y="504263"/>
                </a:lnTo>
                <a:lnTo>
                  <a:pt x="690449" y="564428"/>
                </a:lnTo>
                <a:lnTo>
                  <a:pt x="693985" y="626383"/>
                </a:lnTo>
                <a:lnTo>
                  <a:pt x="693324" y="652711"/>
                </a:lnTo>
                <a:lnTo>
                  <a:pt x="688186" y="704678"/>
                </a:lnTo>
                <a:lnTo>
                  <a:pt x="678117" y="755449"/>
                </a:lnTo>
                <a:lnTo>
                  <a:pt x="663309" y="804821"/>
                </a:lnTo>
                <a:lnTo>
                  <a:pt x="632523" y="876005"/>
                </a:lnTo>
                <a:lnTo>
                  <a:pt x="606668" y="920962"/>
                </a:lnTo>
                <a:lnTo>
                  <a:pt x="576731" y="963789"/>
                </a:lnTo>
                <a:lnTo>
                  <a:pt x="542900" y="1004271"/>
                </a:lnTo>
                <a:lnTo>
                  <a:pt x="505364" y="1042195"/>
                </a:lnTo>
                <a:lnTo>
                  <a:pt x="464314" y="1077344"/>
                </a:lnTo>
                <a:lnTo>
                  <a:pt x="419940" y="1109502"/>
                </a:lnTo>
                <a:lnTo>
                  <a:pt x="372435" y="1138453"/>
                </a:lnTo>
                <a:lnTo>
                  <a:pt x="321989" y="1163982"/>
                </a:lnTo>
                <a:lnTo>
                  <a:pt x="268798" y="1185872"/>
                </a:lnTo>
                <a:lnTo>
                  <a:pt x="228436" y="1198309"/>
                </a:lnTo>
                <a:lnTo>
                  <a:pt x="233191" y="1216759"/>
                </a:lnTo>
                <a:lnTo>
                  <a:pt x="276057" y="1203485"/>
                </a:lnTo>
                <a:lnTo>
                  <a:pt x="330601" y="1180975"/>
                </a:lnTo>
                <a:lnTo>
                  <a:pt x="382357" y="1154715"/>
                </a:lnTo>
                <a:lnTo>
                  <a:pt x="431128" y="1124921"/>
                </a:lnTo>
                <a:lnTo>
                  <a:pt x="476712" y="1091807"/>
                </a:lnTo>
                <a:lnTo>
                  <a:pt x="518911" y="1055588"/>
                </a:lnTo>
                <a:lnTo>
                  <a:pt x="557526" y="1016477"/>
                </a:lnTo>
                <a:lnTo>
                  <a:pt x="592353" y="974691"/>
                </a:lnTo>
                <a:lnTo>
                  <a:pt x="623190" y="930447"/>
                </a:lnTo>
                <a:lnTo>
                  <a:pt x="649833" y="883959"/>
                </a:lnTo>
                <a:lnTo>
                  <a:pt x="672003" y="835657"/>
                </a:lnTo>
                <a:lnTo>
                  <a:pt x="689668" y="785355"/>
                </a:lnTo>
                <a:lnTo>
                  <a:pt x="702528" y="733471"/>
                </a:lnTo>
                <a:lnTo>
                  <a:pt x="710382" y="680234"/>
                </a:lnTo>
                <a:lnTo>
                  <a:pt x="713027" y="625833"/>
                </a:lnTo>
                <a:lnTo>
                  <a:pt x="712081" y="593553"/>
                </a:lnTo>
                <a:lnTo>
                  <a:pt x="704736" y="530302"/>
                </a:lnTo>
                <a:lnTo>
                  <a:pt x="690426" y="469073"/>
                </a:lnTo>
                <a:lnTo>
                  <a:pt x="669518" y="410190"/>
                </a:lnTo>
                <a:lnTo>
                  <a:pt x="642378" y="353980"/>
                </a:lnTo>
                <a:lnTo>
                  <a:pt x="609377" y="300756"/>
                </a:lnTo>
                <a:lnTo>
                  <a:pt x="570880" y="250830"/>
                </a:lnTo>
                <a:lnTo>
                  <a:pt x="527251" y="204511"/>
                </a:lnTo>
                <a:lnTo>
                  <a:pt x="452977" y="142471"/>
                </a:lnTo>
                <a:lnTo>
                  <a:pt x="398098" y="106517"/>
                </a:lnTo>
                <a:lnTo>
                  <a:pt x="339346" y="75248"/>
                </a:lnTo>
                <a:lnTo>
                  <a:pt x="277078" y="48972"/>
                </a:lnTo>
                <a:lnTo>
                  <a:pt x="211651" y="27998"/>
                </a:lnTo>
                <a:lnTo>
                  <a:pt x="143423" y="12639"/>
                </a:lnTo>
                <a:lnTo>
                  <a:pt x="72753" y="3201"/>
                </a:lnTo>
                <a:lnTo>
                  <a:pt x="36614" y="802"/>
                </a:lnTo>
                <a:lnTo>
                  <a:pt x="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86202" y="2145284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9706" y="4037017"/>
            <a:ext cx="415290" cy="459105"/>
          </a:xfrm>
          <a:custGeom>
            <a:avLst/>
            <a:gdLst/>
            <a:ahLst/>
            <a:cxnLst/>
            <a:rect l="l" t="t" r="r" b="b"/>
            <a:pathLst>
              <a:path w="415289" h="459104">
                <a:moveTo>
                  <a:pt x="366667" y="383284"/>
                </a:moveTo>
                <a:lnTo>
                  <a:pt x="338757" y="384876"/>
                </a:lnTo>
                <a:lnTo>
                  <a:pt x="381134" y="458783"/>
                </a:lnTo>
                <a:lnTo>
                  <a:pt x="408002" y="396400"/>
                </a:lnTo>
                <a:lnTo>
                  <a:pt x="368048" y="396400"/>
                </a:lnTo>
                <a:lnTo>
                  <a:pt x="366667" y="383284"/>
                </a:lnTo>
                <a:close/>
              </a:path>
              <a:path w="415289" h="459104">
                <a:moveTo>
                  <a:pt x="385667" y="382200"/>
                </a:moveTo>
                <a:lnTo>
                  <a:pt x="366667" y="383284"/>
                </a:lnTo>
                <a:lnTo>
                  <a:pt x="368048" y="396400"/>
                </a:lnTo>
                <a:lnTo>
                  <a:pt x="386990" y="394371"/>
                </a:lnTo>
                <a:lnTo>
                  <a:pt x="385667" y="382200"/>
                </a:lnTo>
                <a:close/>
              </a:path>
              <a:path w="415289" h="459104">
                <a:moveTo>
                  <a:pt x="414834" y="380537"/>
                </a:moveTo>
                <a:lnTo>
                  <a:pt x="385667" y="382200"/>
                </a:lnTo>
                <a:lnTo>
                  <a:pt x="386990" y="394371"/>
                </a:lnTo>
                <a:lnTo>
                  <a:pt x="368048" y="396400"/>
                </a:lnTo>
                <a:lnTo>
                  <a:pt x="408002" y="396400"/>
                </a:lnTo>
                <a:lnTo>
                  <a:pt x="414834" y="380537"/>
                </a:lnTo>
                <a:close/>
              </a:path>
              <a:path w="415289" h="459104">
                <a:moveTo>
                  <a:pt x="551" y="0"/>
                </a:moveTo>
                <a:lnTo>
                  <a:pt x="0" y="19041"/>
                </a:lnTo>
                <a:lnTo>
                  <a:pt x="19607" y="19610"/>
                </a:lnTo>
                <a:lnTo>
                  <a:pt x="38406" y="21264"/>
                </a:lnTo>
                <a:lnTo>
                  <a:pt x="110886" y="38295"/>
                </a:lnTo>
                <a:lnTo>
                  <a:pt x="177286" y="70582"/>
                </a:lnTo>
                <a:lnTo>
                  <a:pt x="236439" y="116505"/>
                </a:lnTo>
                <a:lnTo>
                  <a:pt x="262823" y="144064"/>
                </a:lnTo>
                <a:lnTo>
                  <a:pt x="286823" y="174410"/>
                </a:lnTo>
                <a:lnTo>
                  <a:pt x="308244" y="207327"/>
                </a:lnTo>
                <a:lnTo>
                  <a:pt x="326890" y="242603"/>
                </a:lnTo>
                <a:lnTo>
                  <a:pt x="342569" y="280022"/>
                </a:lnTo>
                <a:lnTo>
                  <a:pt x="355089" y="319366"/>
                </a:lnTo>
                <a:lnTo>
                  <a:pt x="364258" y="360422"/>
                </a:lnTo>
                <a:lnTo>
                  <a:pt x="366667" y="383284"/>
                </a:lnTo>
                <a:lnTo>
                  <a:pt x="385667" y="382200"/>
                </a:lnTo>
                <a:lnTo>
                  <a:pt x="373237" y="313573"/>
                </a:lnTo>
                <a:lnTo>
                  <a:pt x="360132" y="272642"/>
                </a:lnTo>
                <a:lnTo>
                  <a:pt x="343722" y="233683"/>
                </a:lnTo>
                <a:lnTo>
                  <a:pt x="324200" y="196921"/>
                </a:lnTo>
                <a:lnTo>
                  <a:pt x="301751" y="162576"/>
                </a:lnTo>
                <a:lnTo>
                  <a:pt x="276569" y="130874"/>
                </a:lnTo>
                <a:lnTo>
                  <a:pt x="248838" y="102043"/>
                </a:lnTo>
                <a:lnTo>
                  <a:pt x="218751" y="76310"/>
                </a:lnTo>
                <a:lnTo>
                  <a:pt x="186496" y="53907"/>
                </a:lnTo>
                <a:lnTo>
                  <a:pt x="152271" y="35065"/>
                </a:lnTo>
                <a:lnTo>
                  <a:pt x="116272" y="20024"/>
                </a:lnTo>
                <a:lnTo>
                  <a:pt x="78705" y="9013"/>
                </a:lnTo>
                <a:lnTo>
                  <a:pt x="40059" y="2287"/>
                </a:lnTo>
                <a:lnTo>
                  <a:pt x="20158" y="567"/>
                </a:lnTo>
                <a:lnTo>
                  <a:pt x="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59000" y="3754628"/>
            <a:ext cx="2028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baseline="1182" sz="3525" spc="75" b="1">
                <a:latin typeface="宋体"/>
                <a:cs typeface="宋体"/>
              </a:rPr>
              <a:t>的代</a:t>
            </a:r>
            <a:r>
              <a:rPr dirty="0" baseline="1182" sz="3525" spc="60" b="1">
                <a:latin typeface="宋体"/>
                <a:cs typeface="宋体"/>
              </a:rPr>
              <a:t>码</a:t>
            </a:r>
            <a:r>
              <a:rPr dirty="0" baseline="1182" sz="3525" b="1">
                <a:latin typeface="宋体"/>
                <a:cs typeface="宋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90600" y="3005138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57149"/>
                </a:moveTo>
                <a:lnTo>
                  <a:pt x="828675" y="85725"/>
                </a:lnTo>
                <a:lnTo>
                  <a:pt x="885825" y="57150"/>
                </a:lnTo>
                <a:lnTo>
                  <a:pt x="828675" y="57149"/>
                </a:lnTo>
                <a:close/>
              </a:path>
              <a:path w="914400" h="85725">
                <a:moveTo>
                  <a:pt x="828675" y="28574"/>
                </a:moveTo>
                <a:lnTo>
                  <a:pt x="828675" y="57149"/>
                </a:lnTo>
                <a:lnTo>
                  <a:pt x="842963" y="57150"/>
                </a:lnTo>
                <a:lnTo>
                  <a:pt x="842963" y="28575"/>
                </a:lnTo>
                <a:lnTo>
                  <a:pt x="828675" y="28574"/>
                </a:lnTo>
                <a:close/>
              </a:path>
              <a:path w="914400" h="85725">
                <a:moveTo>
                  <a:pt x="828675" y="0"/>
                </a:moveTo>
                <a:lnTo>
                  <a:pt x="828675" y="28574"/>
                </a:lnTo>
                <a:lnTo>
                  <a:pt x="842963" y="28575"/>
                </a:lnTo>
                <a:lnTo>
                  <a:pt x="842963" y="57150"/>
                </a:lnTo>
                <a:lnTo>
                  <a:pt x="885827" y="57148"/>
                </a:lnTo>
                <a:lnTo>
                  <a:pt x="914400" y="42862"/>
                </a:lnTo>
                <a:lnTo>
                  <a:pt x="828675" y="0"/>
                </a:lnTo>
                <a:close/>
              </a:path>
              <a:path w="914400" h="85725">
                <a:moveTo>
                  <a:pt x="0" y="28573"/>
                </a:moveTo>
                <a:lnTo>
                  <a:pt x="0" y="57148"/>
                </a:lnTo>
                <a:lnTo>
                  <a:pt x="828675" y="57149"/>
                </a:lnTo>
                <a:lnTo>
                  <a:pt x="8286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0600" y="3697598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57149"/>
                </a:moveTo>
                <a:lnTo>
                  <a:pt x="828675" y="85725"/>
                </a:lnTo>
                <a:lnTo>
                  <a:pt x="885825" y="57150"/>
                </a:lnTo>
                <a:lnTo>
                  <a:pt x="828675" y="57149"/>
                </a:lnTo>
                <a:close/>
              </a:path>
              <a:path w="914400" h="85725">
                <a:moveTo>
                  <a:pt x="828675" y="28574"/>
                </a:moveTo>
                <a:lnTo>
                  <a:pt x="828675" y="57149"/>
                </a:lnTo>
                <a:lnTo>
                  <a:pt x="842963" y="57150"/>
                </a:lnTo>
                <a:lnTo>
                  <a:pt x="842963" y="28575"/>
                </a:lnTo>
                <a:lnTo>
                  <a:pt x="828675" y="28574"/>
                </a:lnTo>
                <a:close/>
              </a:path>
              <a:path w="914400" h="85725">
                <a:moveTo>
                  <a:pt x="828675" y="0"/>
                </a:moveTo>
                <a:lnTo>
                  <a:pt x="828675" y="28574"/>
                </a:lnTo>
                <a:lnTo>
                  <a:pt x="842963" y="28575"/>
                </a:lnTo>
                <a:lnTo>
                  <a:pt x="842963" y="57150"/>
                </a:lnTo>
                <a:lnTo>
                  <a:pt x="885827" y="57148"/>
                </a:lnTo>
                <a:lnTo>
                  <a:pt x="914400" y="42862"/>
                </a:lnTo>
                <a:lnTo>
                  <a:pt x="828675" y="0"/>
                </a:lnTo>
                <a:close/>
              </a:path>
              <a:path w="914400" h="85725">
                <a:moveTo>
                  <a:pt x="0" y="28573"/>
                </a:moveTo>
                <a:lnTo>
                  <a:pt x="0" y="57148"/>
                </a:lnTo>
                <a:lnTo>
                  <a:pt x="828675" y="57149"/>
                </a:lnTo>
                <a:lnTo>
                  <a:pt x="8286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1350" y="2840228"/>
            <a:ext cx="381000" cy="108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65"/>
              </a:spcBef>
            </a:pP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3865" y="2008123"/>
            <a:ext cx="3060065" cy="243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 marR="401955">
              <a:lnSpc>
                <a:spcPct val="108300"/>
              </a:lnSpc>
              <a:spcBef>
                <a:spcPts val="100"/>
              </a:spcBef>
              <a:tabLst>
                <a:tab pos="985519" algn="l"/>
                <a:tab pos="1633220" algn="l"/>
                <a:tab pos="23444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a</a:t>
            </a:r>
            <a:r>
              <a:rPr dirty="0" sz="2400" spc="-10" b="1">
                <a:latin typeface="Times New Roman"/>
                <a:cs typeface="Times New Roman"/>
              </a:rPr>
              <a:t>&gt;</a:t>
            </a:r>
            <a:r>
              <a:rPr dirty="0" sz="2400" b="1">
                <a:latin typeface="Times New Roman"/>
                <a:cs typeface="Times New Roman"/>
              </a:rPr>
              <a:t>b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 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647700" marR="30480" indent="-609600">
              <a:lnSpc>
                <a:spcPct val="110800"/>
              </a:lnSpc>
              <a:tabLst>
                <a:tab pos="596265" algn="l"/>
                <a:tab pos="934719" algn="l"/>
                <a:tab pos="1564640" algn="l"/>
                <a:tab pos="227584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:	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&gt;</a:t>
            </a:r>
            <a:r>
              <a:rPr dirty="0" sz="2400" b="1">
                <a:latin typeface="Times New Roman"/>
                <a:cs typeface="Times New Roman"/>
              </a:rPr>
              <a:t>d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ue  goto</a:t>
            </a:r>
            <a:r>
              <a:rPr dirty="0" sz="2400" spc="-5" b="1">
                <a:latin typeface="Times New Roman"/>
                <a:cs typeface="Times New Roman"/>
              </a:rPr>
              <a:t> 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  <a:p>
            <a:pPr marL="647700" marR="98425" indent="-609600">
              <a:lnSpc>
                <a:spcPts val="3220"/>
              </a:lnSpc>
              <a:spcBef>
                <a:spcPts val="40"/>
              </a:spcBef>
              <a:tabLst>
                <a:tab pos="596265" algn="l"/>
                <a:tab pos="934719" algn="l"/>
                <a:tab pos="1496695" algn="l"/>
                <a:tab pos="220789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:	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f	goto	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ue  goto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32377" y="3136520"/>
            <a:ext cx="381635" cy="613410"/>
          </a:xfrm>
          <a:custGeom>
            <a:avLst/>
            <a:gdLst/>
            <a:ahLst/>
            <a:cxnLst/>
            <a:rect l="l" t="t" r="r" b="b"/>
            <a:pathLst>
              <a:path w="381635" h="613410">
                <a:moveTo>
                  <a:pt x="146531" y="539800"/>
                </a:moveTo>
                <a:lnTo>
                  <a:pt x="83296" y="596892"/>
                </a:lnTo>
                <a:lnTo>
                  <a:pt x="166909" y="613225"/>
                </a:lnTo>
                <a:lnTo>
                  <a:pt x="160171" y="588945"/>
                </a:lnTo>
                <a:lnTo>
                  <a:pt x="147496" y="588945"/>
                </a:lnTo>
                <a:lnTo>
                  <a:pt x="141470" y="570873"/>
                </a:lnTo>
                <a:lnTo>
                  <a:pt x="154003" y="566724"/>
                </a:lnTo>
                <a:lnTo>
                  <a:pt x="146531" y="539800"/>
                </a:lnTo>
                <a:close/>
              </a:path>
              <a:path w="381635" h="613410">
                <a:moveTo>
                  <a:pt x="154003" y="566724"/>
                </a:moveTo>
                <a:lnTo>
                  <a:pt x="141470" y="570873"/>
                </a:lnTo>
                <a:lnTo>
                  <a:pt x="147496" y="588945"/>
                </a:lnTo>
                <a:lnTo>
                  <a:pt x="159091" y="585055"/>
                </a:lnTo>
                <a:lnTo>
                  <a:pt x="154003" y="566724"/>
                </a:lnTo>
                <a:close/>
              </a:path>
              <a:path w="381635" h="613410">
                <a:moveTo>
                  <a:pt x="159091" y="585055"/>
                </a:moveTo>
                <a:lnTo>
                  <a:pt x="147496" y="588945"/>
                </a:lnTo>
                <a:lnTo>
                  <a:pt x="160171" y="588945"/>
                </a:lnTo>
                <a:lnTo>
                  <a:pt x="159091" y="585055"/>
                </a:lnTo>
                <a:close/>
              </a:path>
              <a:path w="381635" h="613410">
                <a:moveTo>
                  <a:pt x="769" y="0"/>
                </a:moveTo>
                <a:lnTo>
                  <a:pt x="0" y="19034"/>
                </a:lnTo>
                <a:lnTo>
                  <a:pt x="37983" y="20570"/>
                </a:lnTo>
                <a:lnTo>
                  <a:pt x="74099" y="25015"/>
                </a:lnTo>
                <a:lnTo>
                  <a:pt x="142308" y="42030"/>
                </a:lnTo>
                <a:lnTo>
                  <a:pt x="203925" y="68878"/>
                </a:lnTo>
                <a:lnTo>
                  <a:pt x="257465" y="104334"/>
                </a:lnTo>
                <a:lnTo>
                  <a:pt x="301471" y="147153"/>
                </a:lnTo>
                <a:lnTo>
                  <a:pt x="334521" y="196086"/>
                </a:lnTo>
                <a:lnTo>
                  <a:pt x="355260" y="249923"/>
                </a:lnTo>
                <a:lnTo>
                  <a:pt x="362371" y="307557"/>
                </a:lnTo>
                <a:lnTo>
                  <a:pt x="360979" y="332218"/>
                </a:lnTo>
                <a:lnTo>
                  <a:pt x="350523" y="380065"/>
                </a:lnTo>
                <a:lnTo>
                  <a:pt x="330446" y="425145"/>
                </a:lnTo>
                <a:lnTo>
                  <a:pt x="301470" y="466700"/>
                </a:lnTo>
                <a:lnTo>
                  <a:pt x="264330" y="503911"/>
                </a:lnTo>
                <a:lnTo>
                  <a:pt x="219786" y="535924"/>
                </a:lnTo>
                <a:lnTo>
                  <a:pt x="168628" y="561882"/>
                </a:lnTo>
                <a:lnTo>
                  <a:pt x="154003" y="566724"/>
                </a:lnTo>
                <a:lnTo>
                  <a:pt x="159091" y="585055"/>
                </a:lnTo>
                <a:lnTo>
                  <a:pt x="204256" y="566355"/>
                </a:lnTo>
                <a:lnTo>
                  <a:pt x="254678" y="535621"/>
                </a:lnTo>
                <a:lnTo>
                  <a:pt x="297936" y="498753"/>
                </a:lnTo>
                <a:lnTo>
                  <a:pt x="333154" y="456552"/>
                </a:lnTo>
                <a:lnTo>
                  <a:pt x="359420" y="409840"/>
                </a:lnTo>
                <a:lnTo>
                  <a:pt x="375805" y="359490"/>
                </a:lnTo>
                <a:lnTo>
                  <a:pt x="381383" y="306358"/>
                </a:lnTo>
                <a:lnTo>
                  <a:pt x="379315" y="274760"/>
                </a:lnTo>
                <a:lnTo>
                  <a:pt x="363838" y="214544"/>
                </a:lnTo>
                <a:lnTo>
                  <a:pt x="334628" y="159418"/>
                </a:lnTo>
                <a:lnTo>
                  <a:pt x="293343" y="110606"/>
                </a:lnTo>
                <a:lnTo>
                  <a:pt x="241581" y="69263"/>
                </a:lnTo>
                <a:lnTo>
                  <a:pt x="180888" y="36527"/>
                </a:lnTo>
                <a:lnTo>
                  <a:pt x="112777" y="13559"/>
                </a:lnTo>
                <a:lnTo>
                  <a:pt x="38752" y="1535"/>
                </a:lnTo>
                <a:lnTo>
                  <a:pt x="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86767" y="2773171"/>
            <a:ext cx="12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05909"/>
            <a:ext cx="7159625" cy="12407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用控制流表示法翻译布尔表达式</a:t>
            </a:r>
          </a:p>
          <a:p>
            <a:pPr algn="ctr" marL="1212850">
              <a:lnSpc>
                <a:spcPct val="100000"/>
              </a:lnSpc>
              <a:spcBef>
                <a:spcPts val="65"/>
              </a:spcBef>
            </a:pPr>
            <a:r>
              <a:rPr dirty="0" sz="4000">
                <a:latin typeface="Verdana"/>
                <a:cs typeface="Verdana"/>
              </a:rPr>
              <a:t>a&gt;b and c&gt;d or</a:t>
            </a:r>
            <a:r>
              <a:rPr dirty="0" sz="4000" spc="-10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e&lt;f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507" y="2145916"/>
            <a:ext cx="8346842" cy="3528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1850" y="4681258"/>
            <a:ext cx="1011555" cy="548005"/>
          </a:xfrm>
          <a:custGeom>
            <a:avLst/>
            <a:gdLst/>
            <a:ahLst/>
            <a:cxnLst/>
            <a:rect l="l" t="t" r="r" b="b"/>
            <a:pathLst>
              <a:path w="1011554" h="548004">
                <a:moveTo>
                  <a:pt x="592564" y="52886"/>
                </a:moveTo>
                <a:lnTo>
                  <a:pt x="82510" y="52886"/>
                </a:lnTo>
                <a:lnTo>
                  <a:pt x="50393" y="59370"/>
                </a:lnTo>
                <a:lnTo>
                  <a:pt x="24166" y="77053"/>
                </a:lnTo>
                <a:lnTo>
                  <a:pt x="6483" y="103280"/>
                </a:lnTo>
                <a:lnTo>
                  <a:pt x="0" y="135395"/>
                </a:lnTo>
                <a:lnTo>
                  <a:pt x="0" y="465430"/>
                </a:lnTo>
                <a:lnTo>
                  <a:pt x="6483" y="497548"/>
                </a:lnTo>
                <a:lnTo>
                  <a:pt x="24166" y="523774"/>
                </a:lnTo>
                <a:lnTo>
                  <a:pt x="50393" y="541457"/>
                </a:lnTo>
                <a:lnTo>
                  <a:pt x="82510" y="547941"/>
                </a:lnTo>
                <a:lnTo>
                  <a:pt x="592564" y="547941"/>
                </a:lnTo>
                <a:lnTo>
                  <a:pt x="624680" y="541457"/>
                </a:lnTo>
                <a:lnTo>
                  <a:pt x="650907" y="523774"/>
                </a:lnTo>
                <a:lnTo>
                  <a:pt x="668590" y="497548"/>
                </a:lnTo>
                <a:lnTo>
                  <a:pt x="675074" y="465430"/>
                </a:lnTo>
                <a:lnTo>
                  <a:pt x="675074" y="259160"/>
                </a:lnTo>
                <a:lnTo>
                  <a:pt x="835470" y="135397"/>
                </a:lnTo>
                <a:lnTo>
                  <a:pt x="675074" y="135395"/>
                </a:lnTo>
                <a:lnTo>
                  <a:pt x="668590" y="103280"/>
                </a:lnTo>
                <a:lnTo>
                  <a:pt x="650907" y="77053"/>
                </a:lnTo>
                <a:lnTo>
                  <a:pt x="624680" y="59370"/>
                </a:lnTo>
                <a:lnTo>
                  <a:pt x="592564" y="52886"/>
                </a:lnTo>
                <a:close/>
              </a:path>
              <a:path w="1011554" h="548004">
                <a:moveTo>
                  <a:pt x="1010944" y="0"/>
                </a:moveTo>
                <a:lnTo>
                  <a:pt x="675074" y="135397"/>
                </a:lnTo>
                <a:lnTo>
                  <a:pt x="835472" y="135395"/>
                </a:lnTo>
                <a:lnTo>
                  <a:pt x="101094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1850" y="4681258"/>
            <a:ext cx="1011555" cy="548005"/>
          </a:xfrm>
          <a:custGeom>
            <a:avLst/>
            <a:gdLst/>
            <a:ahLst/>
            <a:cxnLst/>
            <a:rect l="l" t="t" r="r" b="b"/>
            <a:pathLst>
              <a:path w="1011554" h="548004">
                <a:moveTo>
                  <a:pt x="0" y="135397"/>
                </a:moveTo>
                <a:lnTo>
                  <a:pt x="6484" y="103280"/>
                </a:lnTo>
                <a:lnTo>
                  <a:pt x="24166" y="77053"/>
                </a:lnTo>
                <a:lnTo>
                  <a:pt x="50393" y="59370"/>
                </a:lnTo>
                <a:lnTo>
                  <a:pt x="82510" y="52886"/>
                </a:lnTo>
                <a:lnTo>
                  <a:pt x="393793" y="52886"/>
                </a:lnTo>
                <a:lnTo>
                  <a:pt x="562562" y="52886"/>
                </a:lnTo>
                <a:lnTo>
                  <a:pt x="592564" y="52886"/>
                </a:lnTo>
                <a:lnTo>
                  <a:pt x="624681" y="59370"/>
                </a:lnTo>
                <a:lnTo>
                  <a:pt x="650908" y="77053"/>
                </a:lnTo>
                <a:lnTo>
                  <a:pt x="668590" y="103280"/>
                </a:lnTo>
                <a:lnTo>
                  <a:pt x="675075" y="135397"/>
                </a:lnTo>
                <a:lnTo>
                  <a:pt x="1010945" y="0"/>
                </a:lnTo>
                <a:lnTo>
                  <a:pt x="675075" y="259159"/>
                </a:lnTo>
                <a:lnTo>
                  <a:pt x="675075" y="465431"/>
                </a:lnTo>
                <a:lnTo>
                  <a:pt x="668590" y="497548"/>
                </a:lnTo>
                <a:lnTo>
                  <a:pt x="650908" y="523774"/>
                </a:lnTo>
                <a:lnTo>
                  <a:pt x="624681" y="541457"/>
                </a:lnTo>
                <a:lnTo>
                  <a:pt x="592564" y="547941"/>
                </a:lnTo>
                <a:lnTo>
                  <a:pt x="562562" y="547941"/>
                </a:lnTo>
                <a:lnTo>
                  <a:pt x="393793" y="547941"/>
                </a:lnTo>
                <a:lnTo>
                  <a:pt x="82510" y="547941"/>
                </a:lnTo>
                <a:lnTo>
                  <a:pt x="50393" y="541457"/>
                </a:lnTo>
                <a:lnTo>
                  <a:pt x="24166" y="523774"/>
                </a:lnTo>
                <a:lnTo>
                  <a:pt x="6484" y="497548"/>
                </a:lnTo>
                <a:lnTo>
                  <a:pt x="0" y="465431"/>
                </a:lnTo>
                <a:lnTo>
                  <a:pt x="0" y="259159"/>
                </a:lnTo>
                <a:lnTo>
                  <a:pt x="0" y="1353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68887" y="4778755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7144" y="3511128"/>
            <a:ext cx="1011555" cy="548005"/>
          </a:xfrm>
          <a:custGeom>
            <a:avLst/>
            <a:gdLst/>
            <a:ahLst/>
            <a:cxnLst/>
            <a:rect l="l" t="t" r="r" b="b"/>
            <a:pathLst>
              <a:path w="1011554" h="548004">
                <a:moveTo>
                  <a:pt x="592564" y="52886"/>
                </a:moveTo>
                <a:lnTo>
                  <a:pt x="82510" y="52886"/>
                </a:lnTo>
                <a:lnTo>
                  <a:pt x="50393" y="59370"/>
                </a:lnTo>
                <a:lnTo>
                  <a:pt x="24166" y="77053"/>
                </a:lnTo>
                <a:lnTo>
                  <a:pt x="6484" y="103280"/>
                </a:lnTo>
                <a:lnTo>
                  <a:pt x="0" y="135395"/>
                </a:lnTo>
                <a:lnTo>
                  <a:pt x="0" y="465430"/>
                </a:lnTo>
                <a:lnTo>
                  <a:pt x="6484" y="497547"/>
                </a:lnTo>
                <a:lnTo>
                  <a:pt x="24166" y="523774"/>
                </a:lnTo>
                <a:lnTo>
                  <a:pt x="50393" y="541457"/>
                </a:lnTo>
                <a:lnTo>
                  <a:pt x="82510" y="547941"/>
                </a:lnTo>
                <a:lnTo>
                  <a:pt x="592564" y="547941"/>
                </a:lnTo>
                <a:lnTo>
                  <a:pt x="624681" y="541457"/>
                </a:lnTo>
                <a:lnTo>
                  <a:pt x="650908" y="523774"/>
                </a:lnTo>
                <a:lnTo>
                  <a:pt x="668590" y="497547"/>
                </a:lnTo>
                <a:lnTo>
                  <a:pt x="675074" y="465430"/>
                </a:lnTo>
                <a:lnTo>
                  <a:pt x="675074" y="259160"/>
                </a:lnTo>
                <a:lnTo>
                  <a:pt x="835471" y="135397"/>
                </a:lnTo>
                <a:lnTo>
                  <a:pt x="675074" y="135395"/>
                </a:lnTo>
                <a:lnTo>
                  <a:pt x="668590" y="103280"/>
                </a:lnTo>
                <a:lnTo>
                  <a:pt x="650908" y="77053"/>
                </a:lnTo>
                <a:lnTo>
                  <a:pt x="624681" y="59370"/>
                </a:lnTo>
                <a:lnTo>
                  <a:pt x="592564" y="52886"/>
                </a:lnTo>
                <a:close/>
              </a:path>
              <a:path w="1011554" h="548004">
                <a:moveTo>
                  <a:pt x="1010945" y="0"/>
                </a:moveTo>
                <a:lnTo>
                  <a:pt x="675074" y="135397"/>
                </a:lnTo>
                <a:lnTo>
                  <a:pt x="835472" y="135395"/>
                </a:lnTo>
                <a:lnTo>
                  <a:pt x="1010945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77144" y="3511128"/>
            <a:ext cx="1011555" cy="548005"/>
          </a:xfrm>
          <a:custGeom>
            <a:avLst/>
            <a:gdLst/>
            <a:ahLst/>
            <a:cxnLst/>
            <a:rect l="l" t="t" r="r" b="b"/>
            <a:pathLst>
              <a:path w="1011554" h="548004">
                <a:moveTo>
                  <a:pt x="0" y="135397"/>
                </a:moveTo>
                <a:lnTo>
                  <a:pt x="6484" y="103280"/>
                </a:lnTo>
                <a:lnTo>
                  <a:pt x="24166" y="77053"/>
                </a:lnTo>
                <a:lnTo>
                  <a:pt x="50393" y="59370"/>
                </a:lnTo>
                <a:lnTo>
                  <a:pt x="82510" y="52886"/>
                </a:lnTo>
                <a:lnTo>
                  <a:pt x="393793" y="52886"/>
                </a:lnTo>
                <a:lnTo>
                  <a:pt x="562562" y="52886"/>
                </a:lnTo>
                <a:lnTo>
                  <a:pt x="592564" y="52886"/>
                </a:lnTo>
                <a:lnTo>
                  <a:pt x="624681" y="59370"/>
                </a:lnTo>
                <a:lnTo>
                  <a:pt x="650908" y="77053"/>
                </a:lnTo>
                <a:lnTo>
                  <a:pt x="668590" y="103280"/>
                </a:lnTo>
                <a:lnTo>
                  <a:pt x="675075" y="135397"/>
                </a:lnTo>
                <a:lnTo>
                  <a:pt x="1010945" y="0"/>
                </a:lnTo>
                <a:lnTo>
                  <a:pt x="675075" y="259159"/>
                </a:lnTo>
                <a:lnTo>
                  <a:pt x="675075" y="465431"/>
                </a:lnTo>
                <a:lnTo>
                  <a:pt x="668590" y="497548"/>
                </a:lnTo>
                <a:lnTo>
                  <a:pt x="650908" y="523774"/>
                </a:lnTo>
                <a:lnTo>
                  <a:pt x="624681" y="541457"/>
                </a:lnTo>
                <a:lnTo>
                  <a:pt x="592564" y="547941"/>
                </a:lnTo>
                <a:lnTo>
                  <a:pt x="562562" y="547941"/>
                </a:lnTo>
                <a:lnTo>
                  <a:pt x="393793" y="547941"/>
                </a:lnTo>
                <a:lnTo>
                  <a:pt x="82510" y="547941"/>
                </a:lnTo>
                <a:lnTo>
                  <a:pt x="50393" y="541457"/>
                </a:lnTo>
                <a:lnTo>
                  <a:pt x="24166" y="523774"/>
                </a:lnTo>
                <a:lnTo>
                  <a:pt x="6484" y="497548"/>
                </a:lnTo>
                <a:lnTo>
                  <a:pt x="0" y="465431"/>
                </a:lnTo>
                <a:lnTo>
                  <a:pt x="0" y="259159"/>
                </a:lnTo>
                <a:lnTo>
                  <a:pt x="0" y="1353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24181" y="3608323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控制流表示法翻译布尔表达式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41336"/>
            <a:ext cx="8227059" cy="50025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5600" marR="5080" indent="-342900">
              <a:lnSpc>
                <a:spcPts val="3160"/>
              </a:lnSpc>
              <a:spcBef>
                <a:spcPts val="31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布尔表达式的真假出口位置不但与表达式本身的结 </a:t>
            </a:r>
            <a:r>
              <a:rPr dirty="0" sz="2750" spc="45" b="1">
                <a:latin typeface="黑体"/>
                <a:cs typeface="黑体"/>
              </a:rPr>
              <a:t>构有关，还与表达式出现的上下文有关。</a:t>
            </a:r>
            <a:endParaRPr sz="2750">
              <a:latin typeface="黑体"/>
              <a:cs typeface="黑体"/>
            </a:endParaRPr>
          </a:p>
          <a:p>
            <a:pPr marL="355600" marR="393700" indent="-342900">
              <a:lnSpc>
                <a:spcPct val="101400"/>
              </a:lnSpc>
              <a:spcBef>
                <a:spcPts val="56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考虑表达式</a:t>
            </a:r>
            <a:r>
              <a:rPr dirty="0" baseline="1010" sz="4125" spc="15" b="1">
                <a:latin typeface="黑体"/>
                <a:cs typeface="黑体"/>
              </a:rPr>
              <a:t>“</a:t>
            </a:r>
            <a:r>
              <a:rPr dirty="0" sz="2800" spc="10" b="1">
                <a:latin typeface="Times New Roman"/>
                <a:cs typeface="Times New Roman"/>
              </a:rPr>
              <a:t>a&gt;b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or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10" b="1">
                <a:latin typeface="Times New Roman"/>
                <a:cs typeface="Times New Roman"/>
              </a:rPr>
              <a:t>c&gt;d</a:t>
            </a:r>
            <a:r>
              <a:rPr dirty="0" baseline="1010" sz="4125" spc="15" b="1">
                <a:latin typeface="黑体"/>
                <a:cs typeface="黑体"/>
              </a:rPr>
              <a:t>”</a:t>
            </a:r>
            <a:r>
              <a:rPr dirty="0" baseline="1010" sz="4125" spc="67" b="1">
                <a:latin typeface="黑体"/>
                <a:cs typeface="黑体"/>
              </a:rPr>
              <a:t>和</a:t>
            </a:r>
            <a:r>
              <a:rPr dirty="0" baseline="1010" sz="4125" spc="15" b="1">
                <a:latin typeface="黑体"/>
                <a:cs typeface="黑体"/>
              </a:rPr>
              <a:t>“</a:t>
            </a:r>
            <a:r>
              <a:rPr dirty="0" sz="2800" spc="10" b="1">
                <a:latin typeface="Times New Roman"/>
                <a:cs typeface="Times New Roman"/>
              </a:rPr>
              <a:t>a&gt;b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15" b="1">
                <a:latin typeface="Times New Roman"/>
                <a:cs typeface="Times New Roman"/>
              </a:rPr>
              <a:t>c&gt;d</a:t>
            </a:r>
            <a:r>
              <a:rPr dirty="0" baseline="1010" sz="4125" spc="22" b="1">
                <a:latin typeface="黑体"/>
                <a:cs typeface="黑体"/>
              </a:rPr>
              <a:t>”，  </a:t>
            </a:r>
            <a:r>
              <a:rPr dirty="0" baseline="1010" sz="4125" spc="30" b="1">
                <a:latin typeface="黑体"/>
                <a:cs typeface="黑体"/>
              </a:rPr>
              <a:t>“</a:t>
            </a:r>
            <a:r>
              <a:rPr dirty="0" sz="2800" spc="20" b="1">
                <a:latin typeface="Times New Roman"/>
                <a:cs typeface="Times New Roman"/>
              </a:rPr>
              <a:t>a&gt;b</a:t>
            </a:r>
            <a:r>
              <a:rPr dirty="0" baseline="1010" sz="4125" spc="30" b="1">
                <a:latin typeface="黑体"/>
                <a:cs typeface="黑体"/>
              </a:rPr>
              <a:t>”</a:t>
            </a:r>
            <a:r>
              <a:rPr dirty="0" baseline="1010" sz="4125" spc="67" b="1">
                <a:latin typeface="黑体"/>
                <a:cs typeface="黑体"/>
              </a:rPr>
              <a:t>的真假出口依赖于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布尔表达式的结构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布尔表达式所在控制语句的结构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两遍扫描的翻译技术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15030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Pass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1.	</a:t>
            </a:r>
            <a:r>
              <a:rPr dirty="0" baseline="1182" sz="3525" spc="75" b="1">
                <a:latin typeface="黑体"/>
                <a:cs typeface="黑体"/>
              </a:rPr>
              <a:t>生成分析树</a:t>
            </a:r>
            <a:endParaRPr baseline="1182" sz="35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15030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Pass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2.	</a:t>
            </a:r>
            <a:r>
              <a:rPr dirty="0" baseline="1182" sz="3525" spc="75" b="1">
                <a:latin typeface="黑体"/>
                <a:cs typeface="黑体"/>
              </a:rPr>
              <a:t>为分析树加注释</a:t>
            </a:r>
            <a:r>
              <a:rPr dirty="0" sz="2400" b="1">
                <a:latin typeface="Times New Roman"/>
                <a:cs typeface="Times New Roman"/>
              </a:rPr>
              <a:t>——</a:t>
            </a:r>
            <a:r>
              <a:rPr dirty="0" baseline="1182" sz="3525" spc="75" b="1">
                <a:latin typeface="黑体"/>
                <a:cs typeface="黑体"/>
              </a:rPr>
              <a:t>翻译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可否在一遍扫描过程中，同时完成分析和翻译？</a:t>
            </a:r>
            <a:endParaRPr baseline="1010" sz="4125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350" spc="50" b="1">
                <a:latin typeface="黑体"/>
                <a:cs typeface="黑体"/>
              </a:rPr>
              <a:t>问题：当生成某些转移指令时，目标地址可能还不知道。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60189"/>
            <a:ext cx="6650355" cy="12407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控制流表示法翻译布尔表达式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000">
                <a:latin typeface="Verdana"/>
                <a:cs typeface="Verdana"/>
              </a:rPr>
              <a:t>——</a:t>
            </a:r>
            <a:r>
              <a:rPr dirty="0" sz="3900" spc="90"/>
              <a:t>回填技术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30377"/>
            <a:ext cx="8227059" cy="24047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先产生没有填写目标标号的转移指令；</a:t>
            </a:r>
            <a:endParaRPr baseline="1010" sz="4125">
              <a:latin typeface="黑体"/>
              <a:cs typeface="黑体"/>
            </a:endParaRPr>
          </a:p>
          <a:p>
            <a:pPr marL="355600" marR="5080" indent="-342900">
              <a:lnSpc>
                <a:spcPct val="102299"/>
              </a:lnSpc>
              <a:spcBef>
                <a:spcPts val="60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建立一个链表，把转向这个目标的所有转移指令的 </a:t>
            </a:r>
            <a:r>
              <a:rPr dirty="0" sz="2750" spc="45" b="1">
                <a:latin typeface="黑体"/>
                <a:cs typeface="黑体"/>
              </a:rPr>
              <a:t>标号填入该链表；</a:t>
            </a:r>
            <a:endParaRPr sz="2750">
              <a:latin typeface="黑体"/>
              <a:cs typeface="黑体"/>
            </a:endParaRPr>
          </a:p>
          <a:p>
            <a:pPr marL="355600" marR="5080" indent="-342900">
              <a:lnSpc>
                <a:spcPct val="101499"/>
              </a:lnSpc>
              <a:spcBef>
                <a:spcPts val="6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目标地址确定后，再把目标地址填入该链表中记录 </a:t>
            </a:r>
            <a:r>
              <a:rPr dirty="0" sz="2750" spc="45" b="1">
                <a:latin typeface="黑体"/>
                <a:cs typeface="黑体"/>
              </a:rPr>
              <a:t>的所有转移指令中。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35972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8.1.1</a:t>
            </a:r>
            <a:r>
              <a:rPr dirty="0" spc="-5"/>
              <a:t> </a:t>
            </a:r>
            <a:r>
              <a:rPr dirty="0" spc="90"/>
              <a:t>图形表示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6896100" cy="23641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语法树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描绘了源程序的自然层次结构。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宋体"/>
                <a:cs typeface="宋体"/>
              </a:rPr>
              <a:t>dag</a:t>
            </a:r>
            <a:r>
              <a:rPr dirty="0" baseline="1010" sz="4125" spc="52" b="1">
                <a:latin typeface="黑体"/>
                <a:cs typeface="黑体"/>
              </a:rPr>
              <a:t>图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以更紧凑的方式给出了与语法树同样的信息。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在</a:t>
            </a:r>
            <a:r>
              <a:rPr dirty="0" baseline="1182" sz="3525" spc="37" b="1">
                <a:latin typeface="宋体"/>
                <a:cs typeface="宋体"/>
              </a:rPr>
              <a:t>dag</a:t>
            </a:r>
            <a:r>
              <a:rPr dirty="0" baseline="1182" sz="3525" spc="75" b="1">
                <a:latin typeface="黑体"/>
                <a:cs typeface="黑体"/>
              </a:rPr>
              <a:t>中，公共子表达式被标识出来了。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499" y="4065224"/>
            <a:ext cx="3331246" cy="195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7114" y="233644"/>
            <a:ext cx="2070735" cy="1675764"/>
          </a:xfrm>
          <a:custGeom>
            <a:avLst/>
            <a:gdLst/>
            <a:ahLst/>
            <a:cxnLst/>
            <a:rect l="l" t="t" r="r" b="b"/>
            <a:pathLst>
              <a:path w="2070734" h="1675764">
                <a:moveTo>
                  <a:pt x="862595" y="810091"/>
                </a:moveTo>
                <a:lnTo>
                  <a:pt x="345038" y="810091"/>
                </a:lnTo>
                <a:lnTo>
                  <a:pt x="746235" y="1675143"/>
                </a:lnTo>
                <a:lnTo>
                  <a:pt x="862595" y="810091"/>
                </a:lnTo>
                <a:close/>
              </a:path>
              <a:path w="2070734" h="1675764">
                <a:moveTo>
                  <a:pt x="2070229" y="0"/>
                </a:moveTo>
                <a:lnTo>
                  <a:pt x="0" y="0"/>
                </a:lnTo>
                <a:lnTo>
                  <a:pt x="0" y="810091"/>
                </a:lnTo>
                <a:lnTo>
                  <a:pt x="2070229" y="810091"/>
                </a:lnTo>
                <a:lnTo>
                  <a:pt x="2070229" y="0"/>
                </a:lnTo>
                <a:close/>
              </a:path>
            </a:pathLst>
          </a:custGeom>
          <a:solidFill>
            <a:srgbClr val="C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7114" y="233644"/>
            <a:ext cx="2070735" cy="1675764"/>
          </a:xfrm>
          <a:custGeom>
            <a:avLst/>
            <a:gdLst/>
            <a:ahLst/>
            <a:cxnLst/>
            <a:rect l="l" t="t" r="r" b="b"/>
            <a:pathLst>
              <a:path w="2070734" h="1675764">
                <a:moveTo>
                  <a:pt x="0" y="0"/>
                </a:moveTo>
                <a:lnTo>
                  <a:pt x="345038" y="0"/>
                </a:lnTo>
                <a:lnTo>
                  <a:pt x="862595" y="0"/>
                </a:lnTo>
                <a:lnTo>
                  <a:pt x="2070230" y="0"/>
                </a:lnTo>
                <a:lnTo>
                  <a:pt x="2070230" y="472551"/>
                </a:lnTo>
                <a:lnTo>
                  <a:pt x="2070230" y="675074"/>
                </a:lnTo>
                <a:lnTo>
                  <a:pt x="2070230" y="810090"/>
                </a:lnTo>
                <a:lnTo>
                  <a:pt x="862595" y="810090"/>
                </a:lnTo>
                <a:lnTo>
                  <a:pt x="746236" y="1675144"/>
                </a:lnTo>
                <a:lnTo>
                  <a:pt x="345038" y="810090"/>
                </a:lnTo>
                <a:lnTo>
                  <a:pt x="0" y="810090"/>
                </a:lnTo>
                <a:lnTo>
                  <a:pt x="0" y="675074"/>
                </a:lnTo>
                <a:lnTo>
                  <a:pt x="0" y="47255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87041" y="252476"/>
            <a:ext cx="2303145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.t={102}</a:t>
            </a:r>
            <a:endParaRPr sz="24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spcBef>
                <a:spcPts val="20"/>
              </a:spcBef>
              <a:tabLst>
                <a:tab pos="2289810" algn="l"/>
              </a:tabLst>
            </a:pPr>
            <a:r>
              <a:rPr dirty="0" sz="2400" spc="120" strike="dblStrike">
                <a:latin typeface="Times New Roman"/>
                <a:cs typeface="Times New Roman"/>
              </a:rPr>
              <a:t> </a:t>
            </a:r>
            <a:r>
              <a:rPr dirty="0" sz="2400" b="1" strike="dblStrike">
                <a:latin typeface="Times New Roman"/>
                <a:cs typeface="Times New Roman"/>
              </a:rPr>
              <a:t>.f={101</a:t>
            </a:r>
            <a:r>
              <a:rPr dirty="0" baseline="1182" sz="3525" b="1" strike="dblStrike">
                <a:latin typeface="黑体"/>
                <a:cs typeface="黑体"/>
              </a:rPr>
              <a:t>，</a:t>
            </a:r>
            <a:r>
              <a:rPr dirty="0" sz="2400" b="1" strike="dblStrike">
                <a:latin typeface="Times New Roman"/>
                <a:cs typeface="Times New Roman"/>
              </a:rPr>
              <a:t>103</a:t>
            </a:r>
            <a:r>
              <a:rPr dirty="0" sz="2400" b="1" strike="noStrike">
                <a:latin typeface="Times New Roman"/>
                <a:cs typeface="Times New Roman"/>
              </a:rPr>
              <a:t>}	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6597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a&gt;b	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c&gt;d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80941"/>
            <a:ext cx="4646295" cy="12407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例：用回填技术翻译</a:t>
            </a:r>
          </a:p>
          <a:p>
            <a:pPr marL="520700">
              <a:lnSpc>
                <a:spcPct val="100000"/>
              </a:lnSpc>
              <a:spcBef>
                <a:spcPts val="65"/>
              </a:spcBef>
            </a:pPr>
            <a:r>
              <a:rPr dirty="0" sz="4000" spc="-5">
                <a:latin typeface="Times New Roman"/>
                <a:cs typeface="Times New Roman"/>
              </a:rPr>
              <a:t>a&gt;b </a:t>
            </a:r>
            <a:r>
              <a:rPr dirty="0" sz="4000">
                <a:latin typeface="Times New Roman"/>
                <a:cs typeface="Times New Roman"/>
              </a:rPr>
              <a:t>and </a:t>
            </a:r>
            <a:r>
              <a:rPr dirty="0" sz="4000" spc="-5">
                <a:latin typeface="Times New Roman"/>
                <a:cs typeface="Times New Roman"/>
              </a:rPr>
              <a:t>c&gt;d </a:t>
            </a:r>
            <a:r>
              <a:rPr dirty="0" sz="4000">
                <a:latin typeface="Times New Roman"/>
                <a:cs typeface="Times New Roman"/>
              </a:rPr>
              <a:t>or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e&lt;f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2959" y="3057651"/>
            <a:ext cx="28416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dirty="0" sz="2800" b="1">
                <a:latin typeface="Times New Roman"/>
                <a:cs typeface="Times New Roman"/>
              </a:rPr>
              <a:t>102:	</a:t>
            </a:r>
            <a:r>
              <a:rPr dirty="0" sz="2800" spc="-5" b="1">
                <a:latin typeface="Times New Roman"/>
                <a:cs typeface="Times New Roman"/>
              </a:rPr>
              <a:t>if c&gt;d </a:t>
            </a:r>
            <a:r>
              <a:rPr dirty="0" sz="2800" b="1">
                <a:latin typeface="Times New Roman"/>
                <a:cs typeface="Times New Roman"/>
              </a:rPr>
              <a:t>goto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8359" y="3487420"/>
            <a:ext cx="15081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644" algn="l"/>
              </a:tabLst>
            </a:pPr>
            <a:r>
              <a:rPr dirty="0" sz="2800" b="1">
                <a:latin typeface="Times New Roman"/>
                <a:cs typeface="Times New Roman"/>
              </a:rPr>
              <a:t>103:	go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2684" y="3538840"/>
            <a:ext cx="240029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spc="5" b="1">
                <a:latin typeface="Times New Roman"/>
                <a:cs typeface="Times New Roman"/>
              </a:rPr>
              <a:t>f</a:t>
            </a:r>
            <a:r>
              <a:rPr dirty="0" baseline="-17543" sz="2850" b="1">
                <a:latin typeface="Times New Roman"/>
                <a:cs typeface="Times New Roman"/>
              </a:rPr>
              <a:t>2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900" y="1493785"/>
            <a:ext cx="1944370" cy="836294"/>
          </a:xfrm>
          <a:custGeom>
            <a:avLst/>
            <a:gdLst/>
            <a:ahLst/>
            <a:cxnLst/>
            <a:rect l="l" t="t" r="r" b="b"/>
            <a:pathLst>
              <a:path w="1944370" h="836294">
                <a:moveTo>
                  <a:pt x="1661036" y="675074"/>
                </a:moveTo>
                <a:lnTo>
                  <a:pt x="1305144" y="675074"/>
                </a:lnTo>
                <a:lnTo>
                  <a:pt x="1943908" y="836044"/>
                </a:lnTo>
                <a:lnTo>
                  <a:pt x="1661036" y="675074"/>
                </a:lnTo>
                <a:close/>
              </a:path>
              <a:path w="1944370" h="836294">
                <a:moveTo>
                  <a:pt x="1305144" y="0"/>
                </a:moveTo>
                <a:lnTo>
                  <a:pt x="0" y="0"/>
                </a:lnTo>
                <a:lnTo>
                  <a:pt x="0" y="810089"/>
                </a:lnTo>
                <a:lnTo>
                  <a:pt x="1305144" y="810089"/>
                </a:lnTo>
                <a:lnTo>
                  <a:pt x="1305144" y="675074"/>
                </a:lnTo>
                <a:lnTo>
                  <a:pt x="1661036" y="675074"/>
                </a:lnTo>
                <a:lnTo>
                  <a:pt x="1305144" y="472553"/>
                </a:lnTo>
                <a:lnTo>
                  <a:pt x="130514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1900" y="1493785"/>
            <a:ext cx="1944370" cy="836294"/>
          </a:xfrm>
          <a:custGeom>
            <a:avLst/>
            <a:gdLst/>
            <a:ahLst/>
            <a:cxnLst/>
            <a:rect l="l" t="t" r="r" b="b"/>
            <a:pathLst>
              <a:path w="1944370" h="836294">
                <a:moveTo>
                  <a:pt x="0" y="0"/>
                </a:moveTo>
                <a:lnTo>
                  <a:pt x="761334" y="0"/>
                </a:lnTo>
                <a:lnTo>
                  <a:pt x="1087621" y="0"/>
                </a:lnTo>
                <a:lnTo>
                  <a:pt x="1305145" y="0"/>
                </a:lnTo>
                <a:lnTo>
                  <a:pt x="1305145" y="472553"/>
                </a:lnTo>
                <a:lnTo>
                  <a:pt x="1943910" y="836045"/>
                </a:lnTo>
                <a:lnTo>
                  <a:pt x="1305145" y="675075"/>
                </a:lnTo>
                <a:lnTo>
                  <a:pt x="1305145" y="810090"/>
                </a:lnTo>
                <a:lnTo>
                  <a:pt x="1087621" y="810090"/>
                </a:lnTo>
                <a:lnTo>
                  <a:pt x="761334" y="810090"/>
                </a:lnTo>
                <a:lnTo>
                  <a:pt x="0" y="810090"/>
                </a:lnTo>
                <a:lnTo>
                  <a:pt x="0" y="675075"/>
                </a:lnTo>
                <a:lnTo>
                  <a:pt x="0" y="4725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80919" y="1514347"/>
            <a:ext cx="130937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6035" algn="l"/>
              </a:tabLst>
            </a:pPr>
            <a:r>
              <a:rPr dirty="0" sz="2400" spc="-55" strike="dblStrike">
                <a:latin typeface="Times New Roman"/>
                <a:cs typeface="Times New Roman"/>
              </a:rPr>
              <a:t> </a:t>
            </a:r>
            <a:r>
              <a:rPr dirty="0" sz="2400" spc="-5" b="1" strike="dblStrike">
                <a:latin typeface="Times New Roman"/>
                <a:cs typeface="Times New Roman"/>
              </a:rPr>
              <a:t>.t={</a:t>
            </a:r>
            <a:r>
              <a:rPr dirty="0" sz="2400" spc="-5" b="1" strike="dblStrike">
                <a:latin typeface="Times New Roman"/>
                <a:cs typeface="Times New Roman"/>
              </a:rPr>
              <a:t>100</a:t>
            </a:r>
            <a:r>
              <a:rPr dirty="0" sz="2400" spc="-5" b="1" strike="noStrike">
                <a:latin typeface="Times New Roman"/>
                <a:cs typeface="Times New Roman"/>
              </a:rPr>
              <a:t>}	</a:t>
            </a:r>
            <a:endParaRPr sz="24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.f={101}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9619" y="1898830"/>
            <a:ext cx="3150870" cy="1066800"/>
          </a:xfrm>
          <a:custGeom>
            <a:avLst/>
            <a:gdLst/>
            <a:ahLst/>
            <a:cxnLst/>
            <a:rect l="l" t="t" r="r" b="b"/>
            <a:pathLst>
              <a:path w="3150870" h="1066800">
                <a:moveTo>
                  <a:pt x="0" y="0"/>
                </a:moveTo>
                <a:lnTo>
                  <a:pt x="3150349" y="0"/>
                </a:lnTo>
                <a:lnTo>
                  <a:pt x="3150349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08359" y="1917699"/>
            <a:ext cx="24828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644" algn="l"/>
              </a:tabLst>
            </a:pPr>
            <a:r>
              <a:rPr dirty="0" sz="2800" b="1">
                <a:latin typeface="Times New Roman"/>
                <a:cs typeface="Times New Roman"/>
              </a:rPr>
              <a:t>100:	</a:t>
            </a:r>
            <a:r>
              <a:rPr dirty="0" sz="2800" spc="-5" b="1">
                <a:latin typeface="Times New Roman"/>
                <a:cs typeface="Times New Roman"/>
              </a:rPr>
              <a:t>if </a:t>
            </a:r>
            <a:r>
              <a:rPr dirty="0" sz="2800" b="1">
                <a:latin typeface="Times New Roman"/>
                <a:cs typeface="Times New Roman"/>
              </a:rPr>
              <a:t>a&gt;b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goto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67409" y="1969120"/>
            <a:ext cx="240029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8359" y="2350515"/>
            <a:ext cx="15081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644" algn="l"/>
              </a:tabLst>
            </a:pPr>
            <a:r>
              <a:rPr dirty="0" sz="2800" b="1">
                <a:latin typeface="Times New Roman"/>
                <a:cs typeface="Times New Roman"/>
              </a:rPr>
              <a:t>101:	go</a:t>
            </a:r>
            <a:r>
              <a:rPr dirty="0" sz="2800" spc="5" b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2684" y="2401935"/>
            <a:ext cx="240029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spc="5" b="1">
                <a:latin typeface="Times New Roman"/>
                <a:cs typeface="Times New Roman"/>
              </a:rPr>
              <a:t>f</a:t>
            </a:r>
            <a:r>
              <a:rPr dirty="0" baseline="-17543" sz="2850" b="1">
                <a:latin typeface="Times New Roman"/>
                <a:cs typeface="Times New Roman"/>
              </a:rPr>
              <a:t>1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2959" y="4182364"/>
            <a:ext cx="276225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50"/>
              </a:spcBef>
              <a:tabLst>
                <a:tab pos="868044" algn="l"/>
              </a:tabLst>
            </a:pPr>
            <a:r>
              <a:rPr dirty="0" sz="2800" b="1">
                <a:latin typeface="Times New Roman"/>
                <a:cs typeface="Times New Roman"/>
              </a:rPr>
              <a:t>104:	</a:t>
            </a:r>
            <a:r>
              <a:rPr dirty="0" sz="2800" spc="-5" b="1">
                <a:latin typeface="Times New Roman"/>
                <a:cs typeface="Times New Roman"/>
              </a:rPr>
              <a:t>if e&lt;f </a:t>
            </a:r>
            <a:r>
              <a:rPr dirty="0" sz="2800" b="1">
                <a:latin typeface="Times New Roman"/>
                <a:cs typeface="Times New Roman"/>
              </a:rPr>
              <a:t>goto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</a:t>
            </a:r>
            <a:r>
              <a:rPr dirty="0" baseline="-17543" sz="2850" b="1">
                <a:latin typeface="Times New Roman"/>
                <a:cs typeface="Times New Roman"/>
              </a:rPr>
              <a:t>3  </a:t>
            </a:r>
            <a:r>
              <a:rPr dirty="0" sz="2800" b="1">
                <a:latin typeface="Times New Roman"/>
                <a:cs typeface="Times New Roman"/>
              </a:rPr>
              <a:t>105:	goto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</a:t>
            </a:r>
            <a:r>
              <a:rPr dirty="0" baseline="-17543" sz="2850" b="1">
                <a:latin typeface="Times New Roman"/>
                <a:cs typeface="Times New Roman"/>
              </a:rPr>
              <a:t>3</a:t>
            </a:r>
            <a:endParaRPr baseline="-17543"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93619" y="2785310"/>
            <a:ext cx="1917064" cy="810260"/>
          </a:xfrm>
          <a:custGeom>
            <a:avLst/>
            <a:gdLst/>
            <a:ahLst/>
            <a:cxnLst/>
            <a:rect l="l" t="t" r="r" b="b"/>
            <a:pathLst>
              <a:path w="1917064" h="810260">
                <a:moveTo>
                  <a:pt x="1283426" y="0"/>
                </a:moveTo>
                <a:lnTo>
                  <a:pt x="0" y="0"/>
                </a:lnTo>
                <a:lnTo>
                  <a:pt x="0" y="810089"/>
                </a:lnTo>
                <a:lnTo>
                  <a:pt x="1283426" y="810089"/>
                </a:lnTo>
                <a:lnTo>
                  <a:pt x="1283426" y="675074"/>
                </a:lnTo>
                <a:lnTo>
                  <a:pt x="1830383" y="675074"/>
                </a:lnTo>
                <a:lnTo>
                  <a:pt x="1283426" y="472551"/>
                </a:lnTo>
                <a:lnTo>
                  <a:pt x="1283426" y="0"/>
                </a:lnTo>
                <a:close/>
              </a:path>
              <a:path w="1917064" h="810260">
                <a:moveTo>
                  <a:pt x="1830383" y="675074"/>
                </a:moveTo>
                <a:lnTo>
                  <a:pt x="1283426" y="675074"/>
                </a:lnTo>
                <a:lnTo>
                  <a:pt x="1916488" y="706956"/>
                </a:lnTo>
                <a:lnTo>
                  <a:pt x="1830383" y="67507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93619" y="2785310"/>
            <a:ext cx="1917064" cy="810260"/>
          </a:xfrm>
          <a:custGeom>
            <a:avLst/>
            <a:gdLst/>
            <a:ahLst/>
            <a:cxnLst/>
            <a:rect l="l" t="t" r="r" b="b"/>
            <a:pathLst>
              <a:path w="1917064" h="810260">
                <a:moveTo>
                  <a:pt x="0" y="0"/>
                </a:moveTo>
                <a:lnTo>
                  <a:pt x="748665" y="0"/>
                </a:lnTo>
                <a:lnTo>
                  <a:pt x="1069522" y="0"/>
                </a:lnTo>
                <a:lnTo>
                  <a:pt x="1283426" y="0"/>
                </a:lnTo>
                <a:lnTo>
                  <a:pt x="1283426" y="472551"/>
                </a:lnTo>
                <a:lnTo>
                  <a:pt x="1916489" y="706956"/>
                </a:lnTo>
                <a:lnTo>
                  <a:pt x="1283426" y="675074"/>
                </a:lnTo>
                <a:lnTo>
                  <a:pt x="1283426" y="810090"/>
                </a:lnTo>
                <a:lnTo>
                  <a:pt x="1069522" y="810090"/>
                </a:lnTo>
                <a:lnTo>
                  <a:pt x="748665" y="810090"/>
                </a:lnTo>
                <a:lnTo>
                  <a:pt x="0" y="810090"/>
                </a:lnTo>
                <a:lnTo>
                  <a:pt x="0" y="675074"/>
                </a:lnTo>
                <a:lnTo>
                  <a:pt x="0" y="47255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72359" y="2806700"/>
            <a:ext cx="10744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.t={102}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.f={103}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563" y="1850868"/>
            <a:ext cx="2795238" cy="1463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239908" y="1957645"/>
            <a:ext cx="720090" cy="42989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2384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54"/>
              </a:spcBef>
            </a:pPr>
            <a:r>
              <a:rPr dirty="0" sz="2400" b="1">
                <a:latin typeface="Times New Roman"/>
                <a:cs typeface="Times New Roman"/>
              </a:rPr>
              <a:t>102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94404" y="3937865"/>
            <a:ext cx="1917064" cy="810260"/>
          </a:xfrm>
          <a:custGeom>
            <a:avLst/>
            <a:gdLst/>
            <a:ahLst/>
            <a:cxnLst/>
            <a:rect l="l" t="t" r="r" b="b"/>
            <a:pathLst>
              <a:path w="1917064" h="810260">
                <a:moveTo>
                  <a:pt x="1283425" y="0"/>
                </a:moveTo>
                <a:lnTo>
                  <a:pt x="0" y="0"/>
                </a:lnTo>
                <a:lnTo>
                  <a:pt x="0" y="810089"/>
                </a:lnTo>
                <a:lnTo>
                  <a:pt x="1283425" y="810089"/>
                </a:lnTo>
                <a:lnTo>
                  <a:pt x="1283425" y="675074"/>
                </a:lnTo>
                <a:lnTo>
                  <a:pt x="1830383" y="675074"/>
                </a:lnTo>
                <a:lnTo>
                  <a:pt x="1283425" y="472551"/>
                </a:lnTo>
                <a:lnTo>
                  <a:pt x="1283425" y="0"/>
                </a:lnTo>
                <a:close/>
              </a:path>
              <a:path w="1917064" h="810260">
                <a:moveTo>
                  <a:pt x="1830383" y="675074"/>
                </a:moveTo>
                <a:lnTo>
                  <a:pt x="1283425" y="675074"/>
                </a:lnTo>
                <a:lnTo>
                  <a:pt x="1916488" y="706956"/>
                </a:lnTo>
                <a:lnTo>
                  <a:pt x="1830383" y="675074"/>
                </a:lnTo>
                <a:close/>
              </a:path>
            </a:pathLst>
          </a:custGeom>
          <a:solidFill>
            <a:srgbClr val="C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94404" y="3937865"/>
            <a:ext cx="1917064" cy="810260"/>
          </a:xfrm>
          <a:custGeom>
            <a:avLst/>
            <a:gdLst/>
            <a:ahLst/>
            <a:cxnLst/>
            <a:rect l="l" t="t" r="r" b="b"/>
            <a:pathLst>
              <a:path w="1917064" h="810260">
                <a:moveTo>
                  <a:pt x="0" y="0"/>
                </a:moveTo>
                <a:lnTo>
                  <a:pt x="748665" y="0"/>
                </a:lnTo>
                <a:lnTo>
                  <a:pt x="1069522" y="0"/>
                </a:lnTo>
                <a:lnTo>
                  <a:pt x="1283426" y="0"/>
                </a:lnTo>
                <a:lnTo>
                  <a:pt x="1283426" y="472551"/>
                </a:lnTo>
                <a:lnTo>
                  <a:pt x="1916489" y="706956"/>
                </a:lnTo>
                <a:lnTo>
                  <a:pt x="1283426" y="675074"/>
                </a:lnTo>
                <a:lnTo>
                  <a:pt x="1283426" y="810090"/>
                </a:lnTo>
                <a:lnTo>
                  <a:pt x="1069522" y="810090"/>
                </a:lnTo>
                <a:lnTo>
                  <a:pt x="748665" y="810090"/>
                </a:lnTo>
                <a:lnTo>
                  <a:pt x="0" y="810090"/>
                </a:lnTo>
                <a:lnTo>
                  <a:pt x="0" y="675074"/>
                </a:lnTo>
                <a:lnTo>
                  <a:pt x="0" y="47255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773144" y="3958844"/>
            <a:ext cx="107442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.t={104}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Times New Roman"/>
                <a:cs typeface="Times New Roman"/>
              </a:rPr>
              <a:t>.f={105}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4803" y="2428165"/>
            <a:ext cx="720090" cy="429895"/>
          </a:xfrm>
          <a:prstGeom prst="rect">
            <a:avLst/>
          </a:prstGeom>
          <a:solidFill>
            <a:srgbClr val="C2F0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45"/>
              </a:spcBef>
            </a:pPr>
            <a:r>
              <a:rPr dirty="0" sz="2400" b="1">
                <a:latin typeface="Times New Roman"/>
                <a:cs typeface="Times New Roman"/>
              </a:rPr>
              <a:t>104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4803" y="3532820"/>
            <a:ext cx="720090" cy="429895"/>
          </a:xfrm>
          <a:prstGeom prst="rect">
            <a:avLst/>
          </a:prstGeom>
          <a:solidFill>
            <a:srgbClr val="C2F0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60"/>
              </a:spcBef>
            </a:pPr>
            <a:r>
              <a:rPr dirty="0" sz="2400" b="1">
                <a:latin typeface="Times New Roman"/>
                <a:cs typeface="Times New Roman"/>
              </a:rPr>
              <a:t>104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93633" y="5101206"/>
            <a:ext cx="2070735" cy="1523365"/>
          </a:xfrm>
          <a:custGeom>
            <a:avLst/>
            <a:gdLst/>
            <a:ahLst/>
            <a:cxnLst/>
            <a:rect l="l" t="t" r="r" b="b"/>
            <a:pathLst>
              <a:path w="2070734" h="1523365">
                <a:moveTo>
                  <a:pt x="2070229" y="713058"/>
                </a:moveTo>
                <a:lnTo>
                  <a:pt x="0" y="713058"/>
                </a:lnTo>
                <a:lnTo>
                  <a:pt x="0" y="1523148"/>
                </a:lnTo>
                <a:lnTo>
                  <a:pt x="2070229" y="1523148"/>
                </a:lnTo>
                <a:lnTo>
                  <a:pt x="2070229" y="713058"/>
                </a:lnTo>
                <a:close/>
              </a:path>
              <a:path w="2070734" h="1523365">
                <a:moveTo>
                  <a:pt x="1563809" y="0"/>
                </a:moveTo>
                <a:lnTo>
                  <a:pt x="1207634" y="713058"/>
                </a:lnTo>
                <a:lnTo>
                  <a:pt x="1725190" y="713058"/>
                </a:lnTo>
                <a:lnTo>
                  <a:pt x="156380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93633" y="5101206"/>
            <a:ext cx="2070735" cy="1523365"/>
          </a:xfrm>
          <a:custGeom>
            <a:avLst/>
            <a:gdLst/>
            <a:ahLst/>
            <a:cxnLst/>
            <a:rect l="l" t="t" r="r" b="b"/>
            <a:pathLst>
              <a:path w="2070734" h="1523365">
                <a:moveTo>
                  <a:pt x="0" y="713058"/>
                </a:moveTo>
                <a:lnTo>
                  <a:pt x="1207634" y="713058"/>
                </a:lnTo>
                <a:lnTo>
                  <a:pt x="1563809" y="0"/>
                </a:lnTo>
                <a:lnTo>
                  <a:pt x="1725192" y="713058"/>
                </a:lnTo>
                <a:lnTo>
                  <a:pt x="2070230" y="713058"/>
                </a:lnTo>
                <a:lnTo>
                  <a:pt x="2070230" y="848073"/>
                </a:lnTo>
                <a:lnTo>
                  <a:pt x="2070230" y="1050596"/>
                </a:lnTo>
                <a:lnTo>
                  <a:pt x="2070230" y="1523148"/>
                </a:lnTo>
                <a:lnTo>
                  <a:pt x="1725192" y="1523148"/>
                </a:lnTo>
                <a:lnTo>
                  <a:pt x="1207634" y="1523148"/>
                </a:lnTo>
                <a:lnTo>
                  <a:pt x="0" y="1523148"/>
                </a:lnTo>
                <a:lnTo>
                  <a:pt x="0" y="1050596"/>
                </a:lnTo>
                <a:lnTo>
                  <a:pt x="0" y="848073"/>
                </a:lnTo>
                <a:lnTo>
                  <a:pt x="0" y="7130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85829" y="5187188"/>
            <a:ext cx="2487295" cy="140652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5" b="1">
                <a:latin typeface="Times New Roman"/>
                <a:cs typeface="Times New Roman"/>
              </a:rPr>
              <a:t>a&gt;b </a:t>
            </a:r>
            <a:r>
              <a:rPr dirty="0" sz="2400" b="1">
                <a:latin typeface="Times New Roman"/>
                <a:cs typeface="Times New Roman"/>
              </a:rPr>
              <a:t>and </a:t>
            </a:r>
            <a:r>
              <a:rPr dirty="0" sz="2400" spc="-5" b="1">
                <a:latin typeface="Times New Roman"/>
                <a:cs typeface="Times New Roman"/>
              </a:rPr>
              <a:t>c&gt;d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e&lt;f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105"/>
              </a:spcBef>
            </a:pPr>
            <a:r>
              <a:rPr dirty="0" sz="2400" b="1">
                <a:latin typeface="Times New Roman"/>
                <a:cs typeface="Times New Roman"/>
              </a:rPr>
              <a:t>.t={102</a:t>
            </a:r>
            <a:r>
              <a:rPr dirty="0" baseline="1182" sz="3525" b="1">
                <a:latin typeface="黑体"/>
                <a:cs typeface="黑体"/>
              </a:rPr>
              <a:t>，</a:t>
            </a:r>
            <a:r>
              <a:rPr dirty="0" sz="2400" b="1">
                <a:latin typeface="Times New Roman"/>
                <a:cs typeface="Times New Roman"/>
              </a:rPr>
              <a:t>104}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.f={105}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474" y="2566391"/>
            <a:ext cx="225425" cy="270510"/>
          </a:xfrm>
          <a:custGeom>
            <a:avLst/>
            <a:gdLst/>
            <a:ahLst/>
            <a:cxnLst/>
            <a:rect l="l" t="t" r="r" b="b"/>
            <a:pathLst>
              <a:path w="225425" h="270510">
                <a:moveTo>
                  <a:pt x="112513" y="0"/>
                </a:moveTo>
                <a:lnTo>
                  <a:pt x="0" y="270029"/>
                </a:lnTo>
                <a:lnTo>
                  <a:pt x="225024" y="270029"/>
                </a:lnTo>
                <a:lnTo>
                  <a:pt x="11251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6474" y="2566391"/>
            <a:ext cx="225425" cy="270510"/>
          </a:xfrm>
          <a:custGeom>
            <a:avLst/>
            <a:gdLst/>
            <a:ahLst/>
            <a:cxnLst/>
            <a:rect l="l" t="t" r="r" b="b"/>
            <a:pathLst>
              <a:path w="225425" h="270510">
                <a:moveTo>
                  <a:pt x="0" y="270030"/>
                </a:moveTo>
                <a:lnTo>
                  <a:pt x="112512" y="0"/>
                </a:lnTo>
                <a:lnTo>
                  <a:pt x="225025" y="270030"/>
                </a:lnTo>
                <a:lnTo>
                  <a:pt x="0" y="27003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6202" y="2048833"/>
            <a:ext cx="225425" cy="270510"/>
          </a:xfrm>
          <a:custGeom>
            <a:avLst/>
            <a:gdLst/>
            <a:ahLst/>
            <a:cxnLst/>
            <a:rect l="l" t="t" r="r" b="b"/>
            <a:pathLst>
              <a:path w="225425" h="270510">
                <a:moveTo>
                  <a:pt x="112511" y="0"/>
                </a:moveTo>
                <a:lnTo>
                  <a:pt x="0" y="270029"/>
                </a:lnTo>
                <a:lnTo>
                  <a:pt x="225024" y="270029"/>
                </a:lnTo>
                <a:lnTo>
                  <a:pt x="11251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6202" y="2048833"/>
            <a:ext cx="225425" cy="270510"/>
          </a:xfrm>
          <a:custGeom>
            <a:avLst/>
            <a:gdLst/>
            <a:ahLst/>
            <a:cxnLst/>
            <a:rect l="l" t="t" r="r" b="b"/>
            <a:pathLst>
              <a:path w="225425" h="270510">
                <a:moveTo>
                  <a:pt x="0" y="270030"/>
                </a:moveTo>
                <a:lnTo>
                  <a:pt x="112512" y="0"/>
                </a:lnTo>
                <a:lnTo>
                  <a:pt x="225025" y="270030"/>
                </a:lnTo>
                <a:lnTo>
                  <a:pt x="0" y="27003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66503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利用回填技术翻译布尔表达式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1257160"/>
            <a:ext cx="28689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布尔表达式文法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4835" y="1081794"/>
            <a:ext cx="5396865" cy="564515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720"/>
              </a:spcBef>
              <a:buClr>
                <a:srgbClr val="0099CC"/>
              </a:buClr>
              <a:buSzPct val="72340"/>
              <a:buFont typeface="Segoe UI Symbol"/>
              <a:buChar char="■"/>
              <a:tabLst>
                <a:tab pos="405765" algn="l"/>
                <a:tab pos="406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说明</a:t>
            </a:r>
            <a:endParaRPr baseline="1182" sz="35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635"/>
              </a:spcBef>
              <a:buSzPct val="102127"/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三地址语句用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四元式</a:t>
            </a:r>
            <a:r>
              <a:rPr dirty="0" baseline="1182" sz="3525" spc="75" b="1">
                <a:latin typeface="黑体"/>
                <a:cs typeface="黑体"/>
              </a:rPr>
              <a:t>表示</a:t>
            </a:r>
            <a:endParaRPr baseline="1182" sz="35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600"/>
              </a:spcBef>
              <a:buSzPct val="102127"/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四元式存放在数组中</a:t>
            </a:r>
            <a:endParaRPr baseline="1182" sz="3525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530"/>
              </a:spcBef>
              <a:buSzPct val="102127"/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数组下标：三地址语句的标号</a:t>
            </a:r>
            <a:endParaRPr baseline="1182" sz="3525">
              <a:latin typeface="黑体"/>
              <a:cs typeface="黑体"/>
            </a:endParaRPr>
          </a:p>
          <a:p>
            <a:pPr algn="just" marL="406400" marR="386080" indent="-342900">
              <a:lnSpc>
                <a:spcPct val="100099"/>
              </a:lnSpc>
              <a:spcBef>
                <a:spcPts val="620"/>
              </a:spcBef>
              <a:buClr>
                <a:srgbClr val="0099CC"/>
              </a:buClr>
              <a:buSzPct val="72340"/>
              <a:buFont typeface="Segoe UI Symbol"/>
              <a:buChar char="■"/>
              <a:tabLst>
                <a:tab pos="406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变量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xtquad</a:t>
            </a:r>
            <a:r>
              <a:rPr dirty="0" baseline="1182" sz="3525" spc="67" b="1">
                <a:latin typeface="黑体"/>
                <a:cs typeface="黑体"/>
              </a:rPr>
              <a:t>：记录将要产生的下 </a:t>
            </a:r>
            <a:r>
              <a:rPr dirty="0" sz="2350" spc="45" b="1">
                <a:latin typeface="黑体"/>
                <a:cs typeface="黑体"/>
              </a:rPr>
              <a:t>一条三地址语句在四元式数组中的 </a:t>
            </a:r>
            <a:r>
              <a:rPr dirty="0" sz="2350" spc="50" b="1">
                <a:latin typeface="黑体"/>
                <a:cs typeface="黑体"/>
              </a:rPr>
              <a:t>位置</a:t>
            </a:r>
            <a:endParaRPr sz="2350">
              <a:latin typeface="黑体"/>
              <a:cs typeface="黑体"/>
            </a:endParaRPr>
          </a:p>
          <a:p>
            <a:pPr algn="just" marL="406400" indent="-342900">
              <a:lnSpc>
                <a:spcPct val="100000"/>
              </a:lnSpc>
              <a:spcBef>
                <a:spcPts val="665"/>
              </a:spcBef>
              <a:buClr>
                <a:srgbClr val="0099CC"/>
              </a:buClr>
              <a:buSzPct val="72340"/>
              <a:buFont typeface="Segoe UI Symbol"/>
              <a:buChar char="■"/>
              <a:tabLst>
                <a:tab pos="4064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标记非终结符号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lvl="1" marL="806450" indent="-285750">
              <a:lnSpc>
                <a:spcPct val="100000"/>
              </a:lnSpc>
              <a:spcBef>
                <a:spcPts val="525"/>
              </a:spcBef>
              <a:buSzPct val="102127"/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标识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的开始位置</a:t>
            </a:r>
            <a:endParaRPr baseline="1182" sz="3525">
              <a:latin typeface="黑体"/>
              <a:cs typeface="黑体"/>
            </a:endParaRPr>
          </a:p>
          <a:p>
            <a:pPr lvl="1" marL="806450" marR="192405" indent="-285750">
              <a:lnSpc>
                <a:spcPct val="101499"/>
              </a:lnSpc>
              <a:spcBef>
                <a:spcPts val="585"/>
              </a:spcBef>
              <a:buSzPct val="102127"/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baseline="1182" sz="3525" spc="397" b="1">
                <a:latin typeface="黑体"/>
                <a:cs typeface="黑体"/>
              </a:rPr>
              <a:t>属性</a:t>
            </a:r>
            <a:r>
              <a:rPr dirty="0" sz="2400" spc="-5" b="1">
                <a:latin typeface="Times New Roman"/>
                <a:cs typeface="Times New Roman"/>
              </a:rPr>
              <a:t>M.quad</a:t>
            </a:r>
            <a:r>
              <a:rPr dirty="0" sz="2400" spc="-405" b="1"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，</a:t>
            </a:r>
            <a:r>
              <a:rPr dirty="0" baseline="1182" sz="3525" spc="-1470" b="1">
                <a:latin typeface="黑体"/>
                <a:cs typeface="黑体"/>
              </a:rPr>
              <a:t> </a:t>
            </a:r>
            <a:r>
              <a:rPr dirty="0" baseline="1182" sz="3525" spc="397" b="1">
                <a:latin typeface="黑体"/>
                <a:cs typeface="黑体"/>
              </a:rPr>
              <a:t>记录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2</a:t>
            </a:r>
            <a:r>
              <a:rPr dirty="0" baseline="-17361" sz="2400" spc="-307" b="1">
                <a:latin typeface="Times New Roman"/>
                <a:cs typeface="Times New Roman"/>
              </a:rPr>
              <a:t> </a:t>
            </a:r>
            <a:r>
              <a:rPr dirty="0" baseline="1182" sz="3525" spc="397" b="1">
                <a:latin typeface="黑体"/>
                <a:cs typeface="黑体"/>
              </a:rPr>
              <a:t>的第一条 </a:t>
            </a:r>
            <a:r>
              <a:rPr dirty="0" sz="2350" spc="50" b="1">
                <a:latin typeface="黑体"/>
                <a:cs typeface="黑体"/>
              </a:rPr>
              <a:t>三地址语句的地址</a:t>
            </a:r>
            <a:endParaRPr sz="2350">
              <a:latin typeface="黑体"/>
              <a:cs typeface="黑体"/>
            </a:endParaRPr>
          </a:p>
          <a:p>
            <a:pPr lvl="1" marL="806450" indent="-285750">
              <a:lnSpc>
                <a:spcPct val="100000"/>
              </a:lnSpc>
              <a:spcBef>
                <a:spcPts val="540"/>
              </a:spcBef>
              <a:buFont typeface="Times New Roman"/>
              <a:buChar char="–"/>
              <a:tabLst>
                <a:tab pos="805815" algn="l"/>
                <a:tab pos="806450" algn="l"/>
              </a:tabLst>
            </a:pPr>
            <a:r>
              <a:rPr dirty="0" sz="2400" spc="2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182" sz="3525" spc="30" b="1">
                <a:solidFill>
                  <a:srgbClr val="FF0000"/>
                </a:solidFill>
                <a:latin typeface="Symbol"/>
                <a:cs typeface="Symbol"/>
              </a:rPr>
              <a:t></a:t>
            </a:r>
            <a:r>
              <a:rPr dirty="0" baseline="1182" sz="35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solidFill>
                  <a:srgbClr val="FF0000"/>
                </a:solidFill>
                <a:latin typeface="黑体"/>
                <a:cs typeface="黑体"/>
              </a:rPr>
              <a:t>的动作：</a:t>
            </a:r>
            <a:endParaRPr baseline="1182" sz="3525">
              <a:latin typeface="黑体"/>
              <a:cs typeface="黑体"/>
            </a:endParaRPr>
          </a:p>
          <a:p>
            <a:pPr marL="806450">
              <a:lnSpc>
                <a:spcPts val="2840"/>
              </a:lnSpc>
              <a:spcBef>
                <a:spcPts val="25"/>
              </a:spcBef>
            </a:pPr>
            <a:r>
              <a:rPr dirty="0" sz="2400" spc="-5" b="1">
                <a:latin typeface="Times New Roman"/>
                <a:cs typeface="Times New Roman"/>
              </a:rPr>
              <a:t>M.quad=nextquad</a:t>
            </a:r>
            <a:endParaRPr sz="2400">
              <a:latin typeface="Times New Roman"/>
              <a:cs typeface="Times New Roman"/>
            </a:endParaRPr>
          </a:p>
          <a:p>
            <a:pPr algn="r" marR="68580">
              <a:lnSpc>
                <a:spcPts val="1639"/>
              </a:lnSpc>
            </a:pPr>
            <a:r>
              <a:rPr dirty="0" sz="1400">
                <a:latin typeface="Times New Roman"/>
                <a:cs typeface="Times New Roman"/>
              </a:rPr>
              <a:t>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6714" y="1936321"/>
            <a:ext cx="324485" cy="405130"/>
          </a:xfrm>
          <a:custGeom>
            <a:avLst/>
            <a:gdLst/>
            <a:ahLst/>
            <a:cxnLst/>
            <a:rect l="l" t="t" r="r" b="b"/>
            <a:pathLst>
              <a:path w="324485" h="405130">
                <a:moveTo>
                  <a:pt x="0" y="0"/>
                </a:moveTo>
                <a:lnTo>
                  <a:pt x="324001" y="0"/>
                </a:lnTo>
                <a:lnTo>
                  <a:pt x="324001" y="405044"/>
                </a:lnTo>
                <a:lnTo>
                  <a:pt x="0" y="4050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12504" y="2476381"/>
            <a:ext cx="324485" cy="405130"/>
          </a:xfrm>
          <a:custGeom>
            <a:avLst/>
            <a:gdLst/>
            <a:ahLst/>
            <a:cxnLst/>
            <a:rect l="l" t="t" r="r" b="b"/>
            <a:pathLst>
              <a:path w="324485" h="405130">
                <a:moveTo>
                  <a:pt x="0" y="0"/>
                </a:moveTo>
                <a:lnTo>
                  <a:pt x="323999" y="0"/>
                </a:lnTo>
                <a:lnTo>
                  <a:pt x="323999" y="405044"/>
                </a:lnTo>
                <a:lnTo>
                  <a:pt x="0" y="4050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9510" y="1739899"/>
            <a:ext cx="2254250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43180">
              <a:lnSpc>
                <a:spcPct val="153300"/>
              </a:lnSpc>
              <a:spcBef>
                <a:spcPts val="100"/>
              </a:spcBef>
              <a:tabLst>
                <a:tab pos="1024890" algn="l"/>
                <a:tab pos="110109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baseline="1182" sz="3525" spc="15" b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baseline="-17361" sz="2400" spc="15" b="1">
                <a:latin typeface="Times New Roman"/>
                <a:cs typeface="Times New Roman"/>
              </a:rPr>
              <a:t>1	</a:t>
            </a:r>
            <a:r>
              <a:rPr dirty="0" sz="2400" spc="-50" b="1">
                <a:latin typeface="Times New Roman"/>
                <a:cs typeface="Times New Roman"/>
              </a:rPr>
              <a:t>or</a:t>
            </a:r>
            <a:r>
              <a:rPr dirty="0" baseline="-3472" sz="3600" spc="-75" b="1">
                <a:solidFill>
                  <a:srgbClr val="FF0000"/>
                </a:solidFill>
                <a:latin typeface="Times New Roman"/>
                <a:cs typeface="Times New Roman"/>
              </a:rPr>
              <a:t>M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2 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b="1">
                <a:latin typeface="Times New Roman"/>
                <a:cs typeface="Times New Roman"/>
              </a:rPr>
              <a:t>1		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60" b="1">
                <a:latin typeface="Times New Roman"/>
                <a:cs typeface="Times New Roman"/>
              </a:rPr>
              <a:t>d</a:t>
            </a:r>
            <a:r>
              <a:rPr dirty="0" sz="2400" spc="7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904" y="2861564"/>
            <a:ext cx="2160905" cy="3265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 marR="759460">
              <a:lnSpc>
                <a:spcPct val="149200"/>
              </a:lnSpc>
              <a:spcBef>
                <a:spcPts val="100"/>
              </a:spcBef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not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-17361" sz="2400" spc="-7" b="1">
                <a:latin typeface="Times New Roman"/>
                <a:cs typeface="Times New Roman"/>
              </a:rPr>
              <a:t>1  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(E</a:t>
            </a:r>
            <a:r>
              <a:rPr dirty="0" baseline="-17361" sz="2400" spc="7" b="1">
                <a:latin typeface="Times New Roman"/>
                <a:cs typeface="Times New Roman"/>
              </a:rPr>
              <a:t>1</a:t>
            </a:r>
            <a:r>
              <a:rPr dirty="0" sz="2400" spc="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82550" marR="30480">
              <a:lnSpc>
                <a:spcPct val="149200"/>
              </a:lnSpc>
            </a:pP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id</a:t>
            </a:r>
            <a:r>
              <a:rPr dirty="0" baseline="-17361" sz="2400" spc="7" b="1">
                <a:latin typeface="Times New Roman"/>
                <a:cs typeface="Times New Roman"/>
              </a:rPr>
              <a:t>1 </a:t>
            </a:r>
            <a:r>
              <a:rPr dirty="0" sz="2400" spc="-15" b="1">
                <a:latin typeface="Times New Roman"/>
                <a:cs typeface="Times New Roman"/>
              </a:rPr>
              <a:t>relop 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baseline="-17361" sz="2400" spc="-7" b="1">
                <a:latin typeface="Times New Roman"/>
                <a:cs typeface="Times New Roman"/>
              </a:rPr>
              <a:t>2  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38100" marR="972185" indent="44450">
              <a:lnSpc>
                <a:spcPct val="135800"/>
              </a:lnSpc>
              <a:spcBef>
                <a:spcPts val="500"/>
              </a:spcBef>
            </a:pP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fa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se  </a:t>
            </a:r>
            <a:r>
              <a:rPr dirty="0" sz="2400" spc="2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182" sz="3525" spc="30" b="1">
                <a:solidFill>
                  <a:srgbClr val="FF0000"/>
                </a:solidFill>
                <a:latin typeface="Symbol"/>
                <a:cs typeface="Symbol"/>
              </a:rPr>
              <a:t></a:t>
            </a:r>
            <a:endParaRPr baseline="1182" sz="35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30293"/>
            <a:ext cx="461200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属性定义及函数说明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27" y="976670"/>
            <a:ext cx="8652510" cy="58293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综合属性</a:t>
            </a:r>
            <a:endParaRPr baseline="1010" sz="41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E.truelist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记录转移到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的真出口的指令链表的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指针</a:t>
            </a:r>
            <a:endParaRPr baseline="1182" sz="35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E.falselist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记录转移到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baseline="1182" sz="3525" spc="75" b="1">
                <a:latin typeface="黑体"/>
                <a:cs typeface="黑体"/>
              </a:rPr>
              <a:t>的假出口的指令链表的</a:t>
            </a:r>
            <a:r>
              <a:rPr dirty="0" baseline="1182" sz="3525" spc="75" b="1">
                <a:solidFill>
                  <a:srgbClr val="0000FF"/>
                </a:solidFill>
                <a:latin typeface="黑体"/>
                <a:cs typeface="黑体"/>
              </a:rPr>
              <a:t>指针</a:t>
            </a:r>
            <a:endParaRPr baseline="1182" sz="3525">
              <a:latin typeface="黑体"/>
              <a:cs typeface="黑体"/>
            </a:endParaRPr>
          </a:p>
          <a:p>
            <a:pPr lvl="1" marL="793750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M.quad</a:t>
            </a:r>
            <a:r>
              <a:rPr dirty="0" baseline="1182" sz="3525" spc="7" b="1">
                <a:latin typeface="黑体"/>
                <a:cs typeface="黑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M</a:t>
            </a:r>
            <a:r>
              <a:rPr dirty="0" baseline="1182" sz="3525" spc="75" b="1">
                <a:latin typeface="黑体"/>
                <a:cs typeface="黑体"/>
              </a:rPr>
              <a:t>所标识的三地址语句的地址</a:t>
            </a:r>
            <a:endParaRPr baseline="1182" sz="3525">
              <a:latin typeface="黑体"/>
              <a:cs typeface="黑体"/>
            </a:endParaRPr>
          </a:p>
          <a:p>
            <a:pPr marL="393700" indent="-34290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93065" algn="l"/>
                <a:tab pos="3937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函数</a:t>
            </a:r>
            <a:endParaRPr baseline="1010" sz="4125">
              <a:latin typeface="黑体"/>
              <a:cs typeface="黑体"/>
            </a:endParaRPr>
          </a:p>
          <a:p>
            <a:pPr lvl="1" marL="793115" marR="641985" indent="-285750">
              <a:lnSpc>
                <a:spcPct val="1008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mak</a:t>
            </a:r>
            <a:r>
              <a:rPr dirty="0" sz="2400" spc="-5" b="1">
                <a:latin typeface="Times New Roman"/>
                <a:cs typeface="Times New Roman"/>
              </a:rPr>
              <a:t>eli</a:t>
            </a:r>
            <a:r>
              <a:rPr dirty="0" sz="2400" b="1">
                <a:latin typeface="Times New Roman"/>
                <a:cs typeface="Times New Roman"/>
              </a:rPr>
              <a:t>st(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baseline="1182" sz="3525" spc="67" b="1">
                <a:latin typeface="黑体"/>
                <a:cs typeface="黑体"/>
              </a:rPr>
              <a:t>：建立新链表，其中只包括待回填的转移指 </a:t>
            </a:r>
            <a:r>
              <a:rPr dirty="0" baseline="1182" sz="3525" spc="75" b="1">
                <a:latin typeface="黑体"/>
                <a:cs typeface="黑体"/>
              </a:rPr>
              <a:t>令在数组中的位</a:t>
            </a:r>
            <a:r>
              <a:rPr dirty="0" baseline="1182" sz="3525" spc="60" b="1">
                <a:latin typeface="黑体"/>
                <a:cs typeface="黑体"/>
              </a:rPr>
              <a:t>置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返回所建链表的指针。</a:t>
            </a:r>
            <a:endParaRPr baseline="1182" sz="3525">
              <a:latin typeface="黑体"/>
              <a:cs typeface="黑体"/>
            </a:endParaRPr>
          </a:p>
          <a:p>
            <a:pPr lvl="1" marL="793115" marR="465455" indent="-285750">
              <a:lnSpc>
                <a:spcPct val="101499"/>
              </a:lnSpc>
              <a:spcBef>
                <a:spcPts val="459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merge(p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,p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合并由指针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baseline="1182" sz="3525" spc="75" b="1">
                <a:latin typeface="黑体"/>
                <a:cs typeface="黑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r>
              <a:rPr dirty="0" baseline="1182" sz="3525" spc="75" b="1">
                <a:latin typeface="黑体"/>
                <a:cs typeface="黑体"/>
              </a:rPr>
              <a:t>所指向的两个链表，返 </a:t>
            </a:r>
            <a:r>
              <a:rPr dirty="0" sz="2350" spc="50" b="1">
                <a:latin typeface="黑体"/>
                <a:cs typeface="黑体"/>
              </a:rPr>
              <a:t>回结果链表的指针。</a:t>
            </a:r>
            <a:endParaRPr sz="2350">
              <a:latin typeface="黑体"/>
              <a:cs typeface="黑体"/>
            </a:endParaRPr>
          </a:p>
          <a:p>
            <a:pPr lvl="1" marL="793115" marR="576580" indent="-285750">
              <a:lnSpc>
                <a:spcPts val="2780"/>
              </a:lnSpc>
              <a:spcBef>
                <a:spcPts val="84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backpatch(p,i)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用目标地</a:t>
            </a:r>
            <a:r>
              <a:rPr dirty="0" baseline="1182" sz="3525" spc="60" b="1">
                <a:latin typeface="黑体"/>
                <a:cs typeface="黑体"/>
              </a:rPr>
              <a:t>址</a:t>
            </a:r>
            <a:r>
              <a:rPr dirty="0" baseline="1182" sz="3525" spc="-89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回</a:t>
            </a:r>
            <a:r>
              <a:rPr dirty="0" baseline="1182" sz="3525" spc="60" b="1">
                <a:latin typeface="黑体"/>
                <a:cs typeface="黑体"/>
              </a:rPr>
              <a:t>填</a:t>
            </a:r>
            <a:r>
              <a:rPr dirty="0" baseline="1182" sz="3525" spc="-885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baseline="1182" sz="3525" spc="75" b="1">
                <a:latin typeface="黑体"/>
                <a:cs typeface="黑体"/>
              </a:rPr>
              <a:t>所指链表中记录的 </a:t>
            </a:r>
            <a:r>
              <a:rPr dirty="0" sz="2350" spc="50" b="1">
                <a:latin typeface="黑体"/>
                <a:cs typeface="黑体"/>
              </a:rPr>
              <a:t>每一条转移指令。</a:t>
            </a:r>
            <a:endParaRPr sz="2350">
              <a:latin typeface="黑体"/>
              <a:cs typeface="黑体"/>
            </a:endParaRPr>
          </a:p>
          <a:p>
            <a:pPr lvl="1" marL="793115" marR="163830" indent="-28575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93750" algn="l"/>
              </a:tabLst>
            </a:pPr>
            <a:r>
              <a:rPr dirty="0" sz="2400" b="1">
                <a:latin typeface="Times New Roman"/>
                <a:cs typeface="Times New Roman"/>
              </a:rPr>
              <a:t>outcode(S)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baseline="1182" sz="3525" spc="75" b="1">
                <a:latin typeface="黑体"/>
                <a:cs typeface="黑体"/>
              </a:rPr>
              <a:t>产生一条三地址语句</a:t>
            </a:r>
            <a:r>
              <a:rPr dirty="0" sz="2400" spc="25" b="1">
                <a:latin typeface="Times New Roman"/>
                <a:cs typeface="Times New Roman"/>
              </a:rPr>
              <a:t>S</a:t>
            </a:r>
            <a:r>
              <a:rPr dirty="0" baseline="1182" sz="3525" spc="37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并写入输出数组中，  该函数执行完后，变</a:t>
            </a:r>
            <a:r>
              <a:rPr dirty="0" baseline="1182" sz="3525" spc="60" b="1">
                <a:latin typeface="黑体"/>
                <a:cs typeface="黑体"/>
              </a:rPr>
              <a:t>量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nextquad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baseline="1182" sz="3525" spc="60" b="1">
                <a:latin typeface="黑体"/>
                <a:cs typeface="黑体"/>
              </a:rPr>
              <a:t>加</a:t>
            </a:r>
            <a:r>
              <a:rPr dirty="0" baseline="1182" sz="3525" spc="-862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algn="r" marR="5588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latin typeface="Times New Roman"/>
                <a:cs typeface="Times New Roman"/>
              </a:rPr>
              <a:t>52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01346"/>
            <a:ext cx="461391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布尔表达式的翻译方案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312103" y="884427"/>
            <a:ext cx="17608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1291" sz="3225" spc="7" b="1">
                <a:latin typeface="Symbol"/>
                <a:cs typeface="Symbol"/>
              </a:rPr>
              <a:t></a:t>
            </a: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-18518" sz="2250" spc="7" b="1">
                <a:latin typeface="Times New Roman"/>
                <a:cs typeface="Times New Roman"/>
              </a:rPr>
              <a:t>1 </a:t>
            </a:r>
            <a:r>
              <a:rPr dirty="0" sz="2200" b="1">
                <a:latin typeface="Times New Roman"/>
                <a:cs typeface="Times New Roman"/>
              </a:rPr>
              <a:t>or</a:t>
            </a:r>
            <a:r>
              <a:rPr dirty="0" sz="2200" spc="-330" b="1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2</a:t>
            </a:r>
            <a:endParaRPr baseline="-18518"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1877" y="884427"/>
            <a:ext cx="5265420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17500" marR="30480" indent="-279400">
              <a:lnSpc>
                <a:spcPct val="100499"/>
              </a:lnSpc>
              <a:spcBef>
                <a:spcPts val="85"/>
              </a:spcBef>
              <a:tabLst>
                <a:tab pos="287020" algn="l"/>
                <a:tab pos="311404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.falselist, M.quad);  E.truelist= merge(E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.truelist, 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.truelist);  E.falselist=E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.falselist;	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103" y="2009140"/>
            <a:ext cx="766381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47239" algn="l"/>
                <a:tab pos="2296795" algn="l"/>
              </a:tabLst>
            </a:pP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1291" sz="3225" spc="7" b="1">
                <a:latin typeface="Symbol"/>
                <a:cs typeface="Symbol"/>
              </a:rPr>
              <a:t></a:t>
            </a: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-18518" sz="2250" spc="7" b="1">
                <a:latin typeface="Times New Roman"/>
                <a:cs typeface="Times New Roman"/>
              </a:rPr>
              <a:t>1</a:t>
            </a:r>
            <a:r>
              <a:rPr dirty="0" baseline="-18518" sz="2250" spc="247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2	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.truelist,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M.quad);</a:t>
            </a:r>
            <a:endParaRPr sz="2200">
              <a:latin typeface="Times New Roman"/>
              <a:cs typeface="Times New Roman"/>
            </a:endParaRPr>
          </a:p>
          <a:p>
            <a:pPr marL="2327275">
              <a:lnSpc>
                <a:spcPts val="2615"/>
              </a:lnSpc>
              <a:spcBef>
                <a:spcPts val="70"/>
              </a:spcBef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E.truelist=E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.truelist;</a:t>
            </a:r>
            <a:endParaRPr sz="2200">
              <a:latin typeface="Times New Roman"/>
              <a:cs typeface="Times New Roman"/>
            </a:endParaRPr>
          </a:p>
          <a:p>
            <a:pPr marL="2327275">
              <a:lnSpc>
                <a:spcPts val="2615"/>
              </a:lnSpc>
              <a:tabLst>
                <a:tab pos="7514590" algn="l"/>
              </a:tabLst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E.falselist=</a:t>
            </a:r>
            <a:r>
              <a:rPr dirty="0" sz="22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merge(E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,falselist,</a:t>
            </a:r>
            <a:r>
              <a:rPr dirty="0" sz="2200" spc="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.falselist);	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103" y="3018028"/>
            <a:ext cx="1278255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34500"/>
              </a:lnSpc>
              <a:spcBef>
                <a:spcPts val="100"/>
              </a:spcBef>
            </a:pP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1291" sz="3225" spc="7" b="1">
                <a:latin typeface="Symbol"/>
                <a:cs typeface="Symbol"/>
              </a:rPr>
              <a:t></a:t>
            </a:r>
            <a:r>
              <a:rPr dirty="0" sz="2200" spc="5" b="1">
                <a:latin typeface="Times New Roman"/>
                <a:cs typeface="Times New Roman"/>
              </a:rPr>
              <a:t>not</a:t>
            </a:r>
            <a:r>
              <a:rPr dirty="0" sz="2200" spc="-7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E</a:t>
            </a:r>
            <a:r>
              <a:rPr dirty="0" baseline="-18518" sz="2250" spc="-7" b="1">
                <a:latin typeface="Times New Roman"/>
                <a:cs typeface="Times New Roman"/>
              </a:rPr>
              <a:t>1  </a:t>
            </a:r>
            <a:r>
              <a:rPr dirty="0" sz="2200" b="1">
                <a:latin typeface="Times New Roman"/>
                <a:cs typeface="Times New Roman"/>
              </a:rPr>
              <a:t>E</a:t>
            </a:r>
            <a:r>
              <a:rPr dirty="0" baseline="1291" sz="3225" b="1">
                <a:latin typeface="Symbol"/>
                <a:cs typeface="Symbol"/>
              </a:rPr>
              <a:t></a:t>
            </a:r>
            <a:r>
              <a:rPr dirty="0" sz="2200" b="1">
                <a:latin typeface="Times New Roman"/>
                <a:cs typeface="Times New Roman"/>
              </a:rPr>
              <a:t>(E</a:t>
            </a:r>
            <a:r>
              <a:rPr dirty="0" baseline="-18518" sz="2250" b="1">
                <a:latin typeface="Times New Roman"/>
                <a:cs typeface="Times New Roman"/>
              </a:rPr>
              <a:t>1</a:t>
            </a:r>
            <a:r>
              <a:rPr dirty="0" sz="2200" b="1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5019" y="3018028"/>
            <a:ext cx="2949575" cy="92773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10"/>
              </a:spcBef>
              <a:tabLst>
                <a:tab pos="300355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E.truelist=E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.falselist;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  <a:tabLst>
                <a:tab pos="28702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E.truelist=E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.truelist;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9056" y="3018028"/>
            <a:ext cx="2997200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59055">
              <a:lnSpc>
                <a:spcPct val="134500"/>
              </a:lnSpc>
              <a:spcBef>
                <a:spcPts val="100"/>
              </a:spcBef>
              <a:tabLst>
                <a:tab pos="2834640" algn="l"/>
              </a:tabLst>
            </a:pP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.fal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=E</a:t>
            </a:r>
            <a:r>
              <a:rPr dirty="0" baseline="-18518" sz="2250" spc="-22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t;	</a:t>
            </a:r>
            <a:r>
              <a:rPr dirty="0" sz="2200" spc="-45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} 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.fal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spc="5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=E</a:t>
            </a:r>
            <a:r>
              <a:rPr dirty="0" baseline="-18518" sz="2250" spc="-22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.fal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li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t;	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103" y="4042155"/>
            <a:ext cx="1949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latin typeface="Times New Roman"/>
                <a:cs typeface="Times New Roman"/>
              </a:rPr>
              <a:t>E</a:t>
            </a:r>
            <a:r>
              <a:rPr dirty="0" baseline="1291" sz="3225" spc="7" b="1">
                <a:latin typeface="Symbol"/>
                <a:cs typeface="Symbol"/>
              </a:rPr>
              <a:t></a:t>
            </a:r>
            <a:r>
              <a:rPr dirty="0" sz="2200" spc="5" b="1">
                <a:latin typeface="Times New Roman"/>
                <a:cs typeface="Times New Roman"/>
              </a:rPr>
              <a:t>id</a:t>
            </a:r>
            <a:r>
              <a:rPr dirty="0" baseline="-18518" sz="2250" spc="7" b="1">
                <a:latin typeface="Times New Roman"/>
                <a:cs typeface="Times New Roman"/>
              </a:rPr>
              <a:t>1 </a:t>
            </a:r>
            <a:r>
              <a:rPr dirty="0" sz="2200" spc="-10" b="1">
                <a:latin typeface="Times New Roman"/>
                <a:cs typeface="Times New Roman"/>
              </a:rPr>
              <a:t>relop</a:t>
            </a:r>
            <a:r>
              <a:rPr dirty="0" sz="2200" spc="-29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id</a:t>
            </a:r>
            <a:r>
              <a:rPr dirty="0" baseline="-18518" sz="2250" b="1">
                <a:latin typeface="Times New Roman"/>
                <a:cs typeface="Times New Roman"/>
              </a:rPr>
              <a:t>2</a:t>
            </a:r>
            <a:endParaRPr baseline="-18518"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6341" y="4033011"/>
            <a:ext cx="6162675" cy="13792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47650" marR="1884680" indent="-209550">
              <a:lnSpc>
                <a:spcPct val="102699"/>
              </a:lnSpc>
              <a:spcBef>
                <a:spcPts val="25"/>
              </a:spcBef>
              <a:tabLst>
                <a:tab pos="28702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{	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E.truelist=makelist(nextquad);  E.falselist=makelist(nextquad+1);</a:t>
            </a:r>
            <a:endParaRPr sz="2200">
              <a:latin typeface="Times New Roman"/>
              <a:cs typeface="Times New Roman"/>
            </a:endParaRPr>
          </a:p>
          <a:p>
            <a:pPr marL="247650">
              <a:lnSpc>
                <a:spcPts val="2590"/>
              </a:lnSpc>
              <a:tabLst>
                <a:tab pos="2827020" algn="l"/>
                <a:tab pos="3947795" algn="l"/>
                <a:tab pos="5120640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outcode(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291" sz="3225" spc="37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sz="2200" spc="-10" b="1">
                <a:solidFill>
                  <a:srgbClr val="0000FF"/>
                </a:solidFill>
                <a:latin typeface="Times New Roman"/>
                <a:cs typeface="Times New Roman"/>
              </a:rPr>
              <a:t>relop.op	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dirty="0" baseline="-18518" sz="22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200" spc="-5" b="1">
                <a:solidFill>
                  <a:srgbClr val="0000FF"/>
                </a:solidFill>
                <a:latin typeface="Times New Roman"/>
                <a:cs typeface="Times New Roman"/>
              </a:rPr>
              <a:t>.entry	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sz="22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  <a:spcBef>
                <a:spcPts val="75"/>
              </a:spcBef>
              <a:tabLst>
                <a:tab pos="2601595" algn="l"/>
              </a:tabLst>
            </a:pP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outcode(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sz="22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dirty="0" baseline="1291" sz="32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200" b="1">
                <a:solidFill>
                  <a:srgbClr val="0000FF"/>
                </a:solidFill>
                <a:latin typeface="Times New Roman"/>
                <a:cs typeface="Times New Roman"/>
              </a:rPr>
              <a:t>);	}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8453" y="5410466"/>
          <a:ext cx="7658734" cy="121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0"/>
                <a:gridCol w="278765"/>
                <a:gridCol w="6248399"/>
              </a:tblGrid>
              <a:tr h="8110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291" sz="3225" spc="7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true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291" sz="322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false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3891279" algn="l"/>
                          <a:tab pos="6059805" algn="l"/>
                        </a:tabLst>
                      </a:pPr>
                      <a:r>
                        <a:rPr dirty="0" sz="2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E.truelist=makelist(nextquad);	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outcode(</a:t>
                      </a:r>
                      <a:r>
                        <a:rPr dirty="0" baseline="1291" sz="3225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dirty="0" sz="22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baseline="1291" sz="3225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);	}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3937635" algn="l"/>
                          <a:tab pos="6106160" algn="l"/>
                        </a:tabLst>
                      </a:pPr>
                      <a:r>
                        <a:rPr dirty="0" sz="2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E.flaselist=makelist(nextquad);	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outcode(</a:t>
                      </a:r>
                      <a:r>
                        <a:rPr dirty="0" baseline="1291" sz="3225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dirty="0" sz="2200" spc="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baseline="1291" sz="3225" b="1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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);	}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/>
                </a:tc>
              </a:tr>
              <a:tr h="40257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200" spc="2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1291" sz="3225" spc="30" b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</a:t>
                      </a:r>
                      <a:endParaRPr baseline="1291" sz="3225">
                        <a:latin typeface="Symbol"/>
                        <a:cs typeface="Symbo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2515870" algn="l"/>
                        </a:tabLst>
                      </a:pPr>
                      <a:r>
                        <a:rPr dirty="0" sz="2200" spc="-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M.quad=nextquad;	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82474"/>
            <a:ext cx="7214870" cy="111633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利用翻译方案翻译布尔表达式</a:t>
            </a:r>
            <a:endParaRPr sz="3500"/>
          </a:p>
          <a:p>
            <a:pPr marL="2190750">
              <a:lnSpc>
                <a:spcPct val="100000"/>
              </a:lnSpc>
              <a:spcBef>
                <a:spcPts val="35"/>
              </a:spcBef>
            </a:pPr>
            <a:r>
              <a:rPr dirty="0" sz="3600" spc="-5">
                <a:latin typeface="Verdana"/>
                <a:cs typeface="Verdana"/>
              </a:rPr>
              <a:t>a&gt;b and c&gt;d </a:t>
            </a:r>
            <a:r>
              <a:rPr dirty="0" sz="3600">
                <a:latin typeface="Verdana"/>
                <a:cs typeface="Verdana"/>
              </a:rPr>
              <a:t>or</a:t>
            </a:r>
            <a:r>
              <a:rPr dirty="0" sz="3600" spc="-110">
                <a:latin typeface="Verdana"/>
                <a:cs typeface="Verdana"/>
              </a:rPr>
              <a:t> </a:t>
            </a:r>
            <a:r>
              <a:rPr dirty="0" sz="3600" spc="-5">
                <a:latin typeface="Verdana"/>
                <a:cs typeface="Verdana"/>
              </a:rPr>
              <a:t>e&lt;f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59" y="5000244"/>
            <a:ext cx="10972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956944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&gt;	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4175" y="5033772"/>
            <a:ext cx="1141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1001394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	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&gt;	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6884" y="3506723"/>
            <a:ext cx="10909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1001394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&lt;	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5537" y="4702404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0"/>
                </a:moveTo>
                <a:lnTo>
                  <a:pt x="1588" y="31115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137" y="4711929"/>
            <a:ext cx="382905" cy="298450"/>
          </a:xfrm>
          <a:custGeom>
            <a:avLst/>
            <a:gdLst/>
            <a:ahLst/>
            <a:cxnLst/>
            <a:rect l="l" t="t" r="r" b="b"/>
            <a:pathLst>
              <a:path w="382905" h="298450">
                <a:moveTo>
                  <a:pt x="382588" y="0"/>
                </a:moveTo>
                <a:lnTo>
                  <a:pt x="0" y="29845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2525" y="4711929"/>
            <a:ext cx="395605" cy="298450"/>
          </a:xfrm>
          <a:custGeom>
            <a:avLst/>
            <a:gdLst/>
            <a:ahLst/>
            <a:cxnLst/>
            <a:rect l="l" t="t" r="r" b="b"/>
            <a:pathLst>
              <a:path w="395605" h="298450">
                <a:moveTo>
                  <a:pt x="0" y="0"/>
                </a:moveTo>
                <a:lnTo>
                  <a:pt x="395288" y="29845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7912" y="4723174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0"/>
                </a:moveTo>
                <a:lnTo>
                  <a:pt x="1588" y="31115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21512" y="4732699"/>
            <a:ext cx="382905" cy="297180"/>
          </a:xfrm>
          <a:custGeom>
            <a:avLst/>
            <a:gdLst/>
            <a:ahLst/>
            <a:cxnLst/>
            <a:rect l="l" t="t" r="r" b="b"/>
            <a:pathLst>
              <a:path w="382904" h="297179">
                <a:moveTo>
                  <a:pt x="382588" y="0"/>
                </a:moveTo>
                <a:lnTo>
                  <a:pt x="0" y="296863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54900" y="4732699"/>
            <a:ext cx="395605" cy="297180"/>
          </a:xfrm>
          <a:custGeom>
            <a:avLst/>
            <a:gdLst/>
            <a:ahLst/>
            <a:cxnLst/>
            <a:rect l="l" t="t" r="r" b="b"/>
            <a:pathLst>
              <a:path w="395604" h="297179">
                <a:moveTo>
                  <a:pt x="0" y="0"/>
                </a:moveTo>
                <a:lnTo>
                  <a:pt x="395288" y="296863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18223" y="3188835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0"/>
                </a:moveTo>
                <a:lnTo>
                  <a:pt x="1588" y="31115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11822" y="3198360"/>
            <a:ext cx="382905" cy="297180"/>
          </a:xfrm>
          <a:custGeom>
            <a:avLst/>
            <a:gdLst/>
            <a:ahLst/>
            <a:cxnLst/>
            <a:rect l="l" t="t" r="r" b="b"/>
            <a:pathLst>
              <a:path w="382904" h="297179">
                <a:moveTo>
                  <a:pt x="382588" y="0"/>
                </a:moveTo>
                <a:lnTo>
                  <a:pt x="0" y="296863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45210" y="3198360"/>
            <a:ext cx="395605" cy="297180"/>
          </a:xfrm>
          <a:custGeom>
            <a:avLst/>
            <a:gdLst/>
            <a:ahLst/>
            <a:cxnLst/>
            <a:rect l="l" t="t" r="r" b="b"/>
            <a:pathLst>
              <a:path w="395604" h="297179">
                <a:moveTo>
                  <a:pt x="0" y="0"/>
                </a:moveTo>
                <a:lnTo>
                  <a:pt x="395288" y="296863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4154" y="2159660"/>
            <a:ext cx="302260" cy="652780"/>
          </a:xfrm>
          <a:custGeom>
            <a:avLst/>
            <a:gdLst/>
            <a:ahLst/>
            <a:cxnLst/>
            <a:rect l="l" t="t" r="r" b="b"/>
            <a:pathLst>
              <a:path w="302260" h="652780">
                <a:moveTo>
                  <a:pt x="301805" y="0"/>
                </a:moveTo>
                <a:lnTo>
                  <a:pt x="0" y="652587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13837" y="2159660"/>
            <a:ext cx="2004695" cy="652780"/>
          </a:xfrm>
          <a:custGeom>
            <a:avLst/>
            <a:gdLst/>
            <a:ahLst/>
            <a:cxnLst/>
            <a:rect l="l" t="t" r="r" b="b"/>
            <a:pathLst>
              <a:path w="2004695" h="652780">
                <a:moveTo>
                  <a:pt x="2004553" y="0"/>
                </a:moveTo>
                <a:lnTo>
                  <a:pt x="0" y="652587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0430" y="2159660"/>
            <a:ext cx="1967864" cy="652780"/>
          </a:xfrm>
          <a:custGeom>
            <a:avLst/>
            <a:gdLst/>
            <a:ahLst/>
            <a:cxnLst/>
            <a:rect l="l" t="t" r="r" b="b"/>
            <a:pathLst>
              <a:path w="1967864" h="652780">
                <a:moveTo>
                  <a:pt x="0" y="0"/>
                </a:moveTo>
                <a:lnTo>
                  <a:pt x="1967847" y="652587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20430" y="2177732"/>
            <a:ext cx="514350" cy="635000"/>
          </a:xfrm>
          <a:custGeom>
            <a:avLst/>
            <a:gdLst/>
            <a:ahLst/>
            <a:cxnLst/>
            <a:rect l="l" t="t" r="r" b="b"/>
            <a:pathLst>
              <a:path w="514350" h="635000">
                <a:moveTo>
                  <a:pt x="0" y="0"/>
                </a:moveTo>
                <a:lnTo>
                  <a:pt x="513883" y="63451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0200" y="4614914"/>
            <a:ext cx="3175" cy="307975"/>
          </a:xfrm>
          <a:custGeom>
            <a:avLst/>
            <a:gdLst/>
            <a:ahLst/>
            <a:cxnLst/>
            <a:rect l="l" t="t" r="r" b="b"/>
            <a:pathLst>
              <a:path w="3175" h="307975">
                <a:moveTo>
                  <a:pt x="3175" y="0"/>
                </a:moveTo>
                <a:lnTo>
                  <a:pt x="0" y="30797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24161" y="4867875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46932" y="3293984"/>
            <a:ext cx="338455" cy="856615"/>
          </a:xfrm>
          <a:custGeom>
            <a:avLst/>
            <a:gdLst/>
            <a:ahLst/>
            <a:cxnLst/>
            <a:rect l="l" t="t" r="r" b="b"/>
            <a:pathLst>
              <a:path w="338455" h="856614">
                <a:moveTo>
                  <a:pt x="338138" y="0"/>
                </a:moveTo>
                <a:lnTo>
                  <a:pt x="0" y="856439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3282" y="3293984"/>
            <a:ext cx="1602105" cy="856615"/>
          </a:xfrm>
          <a:custGeom>
            <a:avLst/>
            <a:gdLst/>
            <a:ahLst/>
            <a:cxnLst/>
            <a:rect l="l" t="t" r="r" b="b"/>
            <a:pathLst>
              <a:path w="1602105" h="856614">
                <a:moveTo>
                  <a:pt x="1601788" y="0"/>
                </a:moveTo>
                <a:lnTo>
                  <a:pt x="0" y="856439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85070" y="3293984"/>
            <a:ext cx="1466850" cy="856615"/>
          </a:xfrm>
          <a:custGeom>
            <a:avLst/>
            <a:gdLst/>
            <a:ahLst/>
            <a:cxnLst/>
            <a:rect l="l" t="t" r="r" b="b"/>
            <a:pathLst>
              <a:path w="1466850" h="856614">
                <a:moveTo>
                  <a:pt x="0" y="0"/>
                </a:moveTo>
                <a:lnTo>
                  <a:pt x="1466850" y="856439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85070" y="3293984"/>
            <a:ext cx="211454" cy="856615"/>
          </a:xfrm>
          <a:custGeom>
            <a:avLst/>
            <a:gdLst/>
            <a:ahLst/>
            <a:cxnLst/>
            <a:rect l="l" t="t" r="r" b="b"/>
            <a:pathLst>
              <a:path w="211455" h="856614">
                <a:moveTo>
                  <a:pt x="0" y="0"/>
                </a:moveTo>
                <a:lnTo>
                  <a:pt x="211138" y="856439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82452" y="3237772"/>
            <a:ext cx="3175" cy="342900"/>
          </a:xfrm>
          <a:custGeom>
            <a:avLst/>
            <a:gdLst/>
            <a:ahLst/>
            <a:cxnLst/>
            <a:rect l="l" t="t" r="r" b="b"/>
            <a:pathLst>
              <a:path w="3175" h="342900">
                <a:moveTo>
                  <a:pt x="0" y="0"/>
                </a:moveTo>
                <a:lnTo>
                  <a:pt x="3175" y="34290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33240" y="3560283"/>
            <a:ext cx="13716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 b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5135" y="2858515"/>
            <a:ext cx="24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44319" y="284632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9000" y="4214876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55134" y="2821940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.t={102}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3650" y="3102355"/>
            <a:ext cx="1566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7037" sz="2700" b="1">
                <a:latin typeface="Times New Roman"/>
                <a:cs typeface="Times New Roman"/>
              </a:rPr>
              <a:t>E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.f={101,</a:t>
            </a:r>
            <a:r>
              <a:rPr dirty="0" sz="1800" spc="-2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103}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50778" y="4221140"/>
            <a:ext cx="30480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77452" y="4544059"/>
            <a:ext cx="1348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101</a:t>
            </a:r>
            <a:r>
              <a:rPr dirty="0" baseline="1182" sz="3525" spc="75" b="1">
                <a:latin typeface="宋体"/>
                <a:cs typeface="宋体"/>
              </a:rPr>
              <a:t>：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64941" y="4589948"/>
            <a:ext cx="30480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43469" y="2864611"/>
            <a:ext cx="965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086" sz="2700" b="1">
                <a:latin typeface="Times New Roman"/>
                <a:cs typeface="Times New Roman"/>
              </a:rPr>
              <a:t>M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.q=104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305" y="4150867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40123" sz="2700" b="1">
                <a:latin typeface="Times New Roman"/>
                <a:cs typeface="Times New Roman"/>
              </a:rPr>
              <a:t>E</a:t>
            </a:r>
            <a:r>
              <a:rPr dirty="0" baseline="-40123" sz="2700" spc="-127" b="1"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.t={100}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8879" y="4431283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.f={101}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5864" y="5028691"/>
            <a:ext cx="2773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790" algn="l"/>
                <a:tab pos="1744345" algn="l"/>
                <a:tab pos="2455545" algn="l"/>
              </a:tabLst>
            </a:pPr>
            <a:r>
              <a:rPr dirty="0" sz="2400" b="1">
                <a:latin typeface="Times New Roman"/>
                <a:cs typeface="Times New Roman"/>
              </a:rPr>
              <a:t>102</a:t>
            </a:r>
            <a:r>
              <a:rPr dirty="0" baseline="1182" sz="3525" spc="75" b="1">
                <a:latin typeface="宋体"/>
                <a:cs typeface="宋体"/>
              </a:rPr>
              <a:t>：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&gt;</a:t>
            </a:r>
            <a:r>
              <a:rPr dirty="0" sz="2400" b="1">
                <a:latin typeface="Times New Roman"/>
                <a:cs typeface="Times New Roman"/>
              </a:rPr>
              <a:t>d	goto	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75864" y="5397500"/>
            <a:ext cx="1348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103</a:t>
            </a:r>
            <a:r>
              <a:rPr dirty="0" baseline="1182" sz="3525" spc="75" b="1">
                <a:latin typeface="宋体"/>
                <a:cs typeface="宋体"/>
              </a:rPr>
              <a:t>：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3352" y="5443388"/>
            <a:ext cx="30480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b="1"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27790" y="4239259"/>
            <a:ext cx="1000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2345" sz="2700" b="1">
                <a:latin typeface="Times New Roman"/>
                <a:cs typeface="Times New Roman"/>
              </a:rPr>
              <a:t>M</a:t>
            </a:r>
            <a:r>
              <a:rPr dirty="0" baseline="-12345" sz="2700" spc="-150" b="1"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.q=102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33277" y="4150867"/>
            <a:ext cx="1115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037" sz="2700" b="1">
                <a:latin typeface="Times New Roman"/>
                <a:cs typeface="Times New Roman"/>
              </a:rPr>
              <a:t>E</a:t>
            </a:r>
            <a:r>
              <a:rPr dirty="0" baseline="-37037" sz="2700" spc="419" b="1"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.t={102}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0680" y="4431283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.f={103}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5864" y="5866891"/>
            <a:ext cx="270510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tabLst>
                <a:tab pos="1113790" algn="l"/>
                <a:tab pos="1487170" algn="l"/>
                <a:tab pos="1675764" algn="l"/>
                <a:tab pos="2386965" algn="l"/>
              </a:tabLst>
            </a:pPr>
            <a:r>
              <a:rPr dirty="0" sz="2400" b="1">
                <a:latin typeface="Times New Roman"/>
                <a:cs typeface="Times New Roman"/>
              </a:rPr>
              <a:t>104</a:t>
            </a:r>
            <a:r>
              <a:rPr dirty="0" baseline="1182" sz="3525" spc="75" b="1">
                <a:latin typeface="宋体"/>
                <a:cs typeface="宋体"/>
              </a:rPr>
              <a:t>：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f	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0" b="1">
                <a:latin typeface="Times New Roman"/>
                <a:cs typeface="Times New Roman"/>
              </a:rPr>
              <a:t>&lt;</a:t>
            </a:r>
            <a:r>
              <a:rPr dirty="0" sz="2400" b="1">
                <a:latin typeface="Times New Roman"/>
                <a:cs typeface="Times New Roman"/>
              </a:rPr>
              <a:t>f	goto	—  </a:t>
            </a:r>
            <a:r>
              <a:rPr dirty="0" sz="2400" spc="5" b="1">
                <a:latin typeface="Times New Roman"/>
                <a:cs typeface="Times New Roman"/>
              </a:rPr>
              <a:t>105</a:t>
            </a:r>
            <a:r>
              <a:rPr dirty="0" baseline="1182" sz="3525" spc="7" b="1">
                <a:latin typeface="宋体"/>
                <a:cs typeface="宋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goto	</a:t>
            </a:r>
            <a:r>
              <a:rPr dirty="0" sz="2400" b="1"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82623" y="3195101"/>
            <a:ext cx="1748789" cy="261620"/>
          </a:xfrm>
          <a:custGeom>
            <a:avLst/>
            <a:gdLst/>
            <a:ahLst/>
            <a:cxnLst/>
            <a:rect l="l" t="t" r="r" b="b"/>
            <a:pathLst>
              <a:path w="1748789" h="261620">
                <a:moveTo>
                  <a:pt x="83171" y="146161"/>
                </a:moveTo>
                <a:lnTo>
                  <a:pt x="131697" y="194200"/>
                </a:lnTo>
                <a:lnTo>
                  <a:pt x="176753" y="206630"/>
                </a:lnTo>
                <a:lnTo>
                  <a:pt x="225463" y="217864"/>
                </a:lnTo>
                <a:lnTo>
                  <a:pt x="277585" y="227882"/>
                </a:lnTo>
                <a:lnTo>
                  <a:pt x="332878" y="236651"/>
                </a:lnTo>
                <a:lnTo>
                  <a:pt x="391096" y="244140"/>
                </a:lnTo>
                <a:lnTo>
                  <a:pt x="451993" y="250319"/>
                </a:lnTo>
                <a:lnTo>
                  <a:pt x="515316" y="255150"/>
                </a:lnTo>
                <a:lnTo>
                  <a:pt x="580819" y="258599"/>
                </a:lnTo>
                <a:lnTo>
                  <a:pt x="648248" y="260631"/>
                </a:lnTo>
                <a:lnTo>
                  <a:pt x="717351" y="261209"/>
                </a:lnTo>
                <a:lnTo>
                  <a:pt x="787877" y="260299"/>
                </a:lnTo>
                <a:lnTo>
                  <a:pt x="859591" y="257860"/>
                </a:lnTo>
                <a:lnTo>
                  <a:pt x="940452" y="253301"/>
                </a:lnTo>
                <a:lnTo>
                  <a:pt x="1019458" y="246961"/>
                </a:lnTo>
                <a:lnTo>
                  <a:pt x="1096279" y="238927"/>
                </a:lnTo>
                <a:lnTo>
                  <a:pt x="1144769" y="232637"/>
                </a:lnTo>
                <a:lnTo>
                  <a:pt x="716983" y="232637"/>
                </a:lnTo>
                <a:lnTo>
                  <a:pt x="648488" y="232058"/>
                </a:lnTo>
                <a:lnTo>
                  <a:pt x="581681" y="230037"/>
                </a:lnTo>
                <a:lnTo>
                  <a:pt x="516821" y="226614"/>
                </a:lnTo>
                <a:lnTo>
                  <a:pt x="454168" y="221827"/>
                </a:lnTo>
                <a:lnTo>
                  <a:pt x="393983" y="215712"/>
                </a:lnTo>
                <a:lnTo>
                  <a:pt x="336527" y="208310"/>
                </a:lnTo>
                <a:lnTo>
                  <a:pt x="282064" y="199660"/>
                </a:lnTo>
                <a:lnTo>
                  <a:pt x="230859" y="189804"/>
                </a:lnTo>
                <a:lnTo>
                  <a:pt x="183182" y="178786"/>
                </a:lnTo>
                <a:lnTo>
                  <a:pt x="139303" y="166657"/>
                </a:lnTo>
                <a:lnTo>
                  <a:pt x="99503" y="153468"/>
                </a:lnTo>
                <a:lnTo>
                  <a:pt x="83171" y="146161"/>
                </a:lnTo>
                <a:close/>
              </a:path>
              <a:path w="1748789" h="261620">
                <a:moveTo>
                  <a:pt x="1725104" y="0"/>
                </a:moveTo>
                <a:lnTo>
                  <a:pt x="1698097" y="30434"/>
                </a:lnTo>
                <a:lnTo>
                  <a:pt x="1657136" y="59909"/>
                </a:lnTo>
                <a:lnTo>
                  <a:pt x="1622094" y="79179"/>
                </a:lnTo>
                <a:lnTo>
                  <a:pt x="1581317" y="97866"/>
                </a:lnTo>
                <a:lnTo>
                  <a:pt x="1535187" y="115802"/>
                </a:lnTo>
                <a:lnTo>
                  <a:pt x="1484075" y="132854"/>
                </a:lnTo>
                <a:lnTo>
                  <a:pt x="1428212" y="148941"/>
                </a:lnTo>
                <a:lnTo>
                  <a:pt x="1368233" y="163875"/>
                </a:lnTo>
                <a:lnTo>
                  <a:pt x="1304336" y="177603"/>
                </a:lnTo>
                <a:lnTo>
                  <a:pt x="1236870" y="190028"/>
                </a:lnTo>
                <a:lnTo>
                  <a:pt x="1166178" y="201054"/>
                </a:lnTo>
                <a:lnTo>
                  <a:pt x="1092605" y="210590"/>
                </a:lnTo>
                <a:lnTo>
                  <a:pt x="1016487" y="218541"/>
                </a:lnTo>
                <a:lnTo>
                  <a:pt x="938168" y="224817"/>
                </a:lnTo>
                <a:lnTo>
                  <a:pt x="857984" y="229330"/>
                </a:lnTo>
                <a:lnTo>
                  <a:pt x="786908" y="231740"/>
                </a:lnTo>
                <a:lnTo>
                  <a:pt x="716983" y="232637"/>
                </a:lnTo>
                <a:lnTo>
                  <a:pt x="1144769" y="232637"/>
                </a:lnTo>
                <a:lnTo>
                  <a:pt x="1242048" y="218130"/>
                </a:lnTo>
                <a:lnTo>
                  <a:pt x="1310342" y="205540"/>
                </a:lnTo>
                <a:lnTo>
                  <a:pt x="1375142" y="191603"/>
                </a:lnTo>
                <a:lnTo>
                  <a:pt x="1436124" y="176399"/>
                </a:lnTo>
                <a:lnTo>
                  <a:pt x="1492822" y="160056"/>
                </a:lnTo>
                <a:lnTo>
                  <a:pt x="1545200" y="142565"/>
                </a:lnTo>
                <a:lnTo>
                  <a:pt x="1592817" y="124024"/>
                </a:lnTo>
                <a:lnTo>
                  <a:pt x="1635379" y="104479"/>
                </a:lnTo>
                <a:lnTo>
                  <a:pt x="1672597" y="83940"/>
                </a:lnTo>
                <a:lnTo>
                  <a:pt x="1704193" y="62360"/>
                </a:lnTo>
                <a:lnTo>
                  <a:pt x="1740331" y="27687"/>
                </a:lnTo>
                <a:lnTo>
                  <a:pt x="1748246" y="16762"/>
                </a:lnTo>
                <a:lnTo>
                  <a:pt x="1725104" y="0"/>
                </a:lnTo>
                <a:close/>
              </a:path>
              <a:path w="1748789" h="261620">
                <a:moveTo>
                  <a:pt x="0" y="120510"/>
                </a:moveTo>
                <a:lnTo>
                  <a:pt x="56785" y="197719"/>
                </a:lnTo>
                <a:lnTo>
                  <a:pt x="70160" y="171584"/>
                </a:lnTo>
                <a:lnTo>
                  <a:pt x="57786" y="166108"/>
                </a:lnTo>
                <a:lnTo>
                  <a:pt x="69401" y="140000"/>
                </a:lnTo>
                <a:lnTo>
                  <a:pt x="86323" y="140000"/>
                </a:lnTo>
                <a:lnTo>
                  <a:pt x="95839" y="121406"/>
                </a:lnTo>
                <a:lnTo>
                  <a:pt x="0" y="120510"/>
                </a:lnTo>
                <a:close/>
              </a:path>
              <a:path w="1748789" h="261620">
                <a:moveTo>
                  <a:pt x="69401" y="140000"/>
                </a:moveTo>
                <a:lnTo>
                  <a:pt x="57786" y="166108"/>
                </a:lnTo>
                <a:lnTo>
                  <a:pt x="70160" y="171584"/>
                </a:lnTo>
                <a:lnTo>
                  <a:pt x="83171" y="146161"/>
                </a:lnTo>
                <a:lnTo>
                  <a:pt x="69401" y="140000"/>
                </a:lnTo>
                <a:close/>
              </a:path>
              <a:path w="1748789" h="261620">
                <a:moveTo>
                  <a:pt x="86323" y="140000"/>
                </a:moveTo>
                <a:lnTo>
                  <a:pt x="69401" y="140000"/>
                </a:lnTo>
                <a:lnTo>
                  <a:pt x="83171" y="146161"/>
                </a:lnTo>
                <a:lnTo>
                  <a:pt x="86323" y="1400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240613" y="4578169"/>
            <a:ext cx="641350" cy="457200"/>
          </a:xfrm>
          <a:prstGeom prst="rect">
            <a:avLst/>
          </a:prstGeom>
          <a:solidFill>
            <a:srgbClr val="FFCC00"/>
          </a:solidFill>
        </p:spPr>
        <p:txBody>
          <a:bodyPr wrap="square" lIns="0" tIns="330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104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214" y="2687828"/>
            <a:ext cx="812800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.t={104}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.f={105}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16321" y="4414387"/>
            <a:ext cx="1326515" cy="326390"/>
          </a:xfrm>
          <a:custGeom>
            <a:avLst/>
            <a:gdLst/>
            <a:ahLst/>
            <a:cxnLst/>
            <a:rect l="l" t="t" r="r" b="b"/>
            <a:pathLst>
              <a:path w="1326514" h="326389">
                <a:moveTo>
                  <a:pt x="80246" y="33404"/>
                </a:moveTo>
                <a:lnTo>
                  <a:pt x="65059" y="57596"/>
                </a:lnTo>
                <a:lnTo>
                  <a:pt x="74155" y="63220"/>
                </a:lnTo>
                <a:lnTo>
                  <a:pt x="117078" y="87664"/>
                </a:lnTo>
                <a:lnTo>
                  <a:pt x="161173" y="111258"/>
                </a:lnTo>
                <a:lnTo>
                  <a:pt x="206333" y="133949"/>
                </a:lnTo>
                <a:lnTo>
                  <a:pt x="252450" y="155681"/>
                </a:lnTo>
                <a:lnTo>
                  <a:pt x="299419" y="176399"/>
                </a:lnTo>
                <a:lnTo>
                  <a:pt x="347243" y="196091"/>
                </a:lnTo>
                <a:lnTo>
                  <a:pt x="429600" y="226842"/>
                </a:lnTo>
                <a:lnTo>
                  <a:pt x="511136" y="253442"/>
                </a:lnTo>
                <a:lnTo>
                  <a:pt x="591422" y="275893"/>
                </a:lnTo>
                <a:lnTo>
                  <a:pt x="670024" y="294198"/>
                </a:lnTo>
                <a:lnTo>
                  <a:pt x="746513" y="308355"/>
                </a:lnTo>
                <a:lnTo>
                  <a:pt x="820273" y="318348"/>
                </a:lnTo>
                <a:lnTo>
                  <a:pt x="891244" y="324213"/>
                </a:lnTo>
                <a:lnTo>
                  <a:pt x="958829" y="325916"/>
                </a:lnTo>
                <a:lnTo>
                  <a:pt x="991222" y="325202"/>
                </a:lnTo>
                <a:lnTo>
                  <a:pt x="1052954" y="320629"/>
                </a:lnTo>
                <a:lnTo>
                  <a:pt x="1110274" y="311828"/>
                </a:lnTo>
                <a:lnTo>
                  <a:pt x="1162778" y="298739"/>
                </a:lnTo>
                <a:lnTo>
                  <a:pt x="1166917" y="297347"/>
                </a:lnTo>
                <a:lnTo>
                  <a:pt x="958207" y="297347"/>
                </a:lnTo>
                <a:lnTo>
                  <a:pt x="925775" y="297012"/>
                </a:lnTo>
                <a:lnTo>
                  <a:pt x="858121" y="293292"/>
                </a:lnTo>
                <a:lnTo>
                  <a:pt x="750354" y="280040"/>
                </a:lnTo>
                <a:lnTo>
                  <a:pt x="675231" y="266101"/>
                </a:lnTo>
                <a:lnTo>
                  <a:pt x="597908" y="248065"/>
                </a:lnTo>
                <a:lnTo>
                  <a:pt x="518836" y="225924"/>
                </a:lnTo>
                <a:lnTo>
                  <a:pt x="438466" y="199678"/>
                </a:lnTo>
                <a:lnTo>
                  <a:pt x="357243" y="169324"/>
                </a:lnTo>
                <a:lnTo>
                  <a:pt x="310301" y="149978"/>
                </a:lnTo>
                <a:lnTo>
                  <a:pt x="263984" y="129537"/>
                </a:lnTo>
                <a:lnTo>
                  <a:pt x="218516" y="108101"/>
                </a:lnTo>
                <a:lnTo>
                  <a:pt x="174005" y="85726"/>
                </a:lnTo>
                <a:lnTo>
                  <a:pt x="130562" y="62470"/>
                </a:lnTo>
                <a:lnTo>
                  <a:pt x="88298" y="38390"/>
                </a:lnTo>
                <a:lnTo>
                  <a:pt x="80246" y="33404"/>
                </a:lnTo>
                <a:close/>
              </a:path>
              <a:path w="1326514" h="326389">
                <a:moveTo>
                  <a:pt x="1302247" y="169463"/>
                </a:moveTo>
                <a:lnTo>
                  <a:pt x="1266891" y="212356"/>
                </a:lnTo>
                <a:lnTo>
                  <a:pt x="1235494" y="235714"/>
                </a:lnTo>
                <a:lnTo>
                  <a:pt x="1197648" y="255527"/>
                </a:lnTo>
                <a:lnTo>
                  <a:pt x="1153695" y="271646"/>
                </a:lnTo>
                <a:lnTo>
                  <a:pt x="1104064" y="283936"/>
                </a:lnTo>
                <a:lnTo>
                  <a:pt x="1049218" y="292299"/>
                </a:lnTo>
                <a:lnTo>
                  <a:pt x="989630" y="296671"/>
                </a:lnTo>
                <a:lnTo>
                  <a:pt x="958207" y="297347"/>
                </a:lnTo>
                <a:lnTo>
                  <a:pt x="1166917" y="297347"/>
                </a:lnTo>
                <a:lnTo>
                  <a:pt x="1210049" y="281271"/>
                </a:lnTo>
                <a:lnTo>
                  <a:pt x="1251634" y="259294"/>
                </a:lnTo>
                <a:lnTo>
                  <a:pt x="1286995" y="232663"/>
                </a:lnTo>
                <a:lnTo>
                  <a:pt x="1315467" y="201293"/>
                </a:lnTo>
                <a:lnTo>
                  <a:pt x="1326090" y="185212"/>
                </a:lnTo>
                <a:lnTo>
                  <a:pt x="1302247" y="169463"/>
                </a:lnTo>
                <a:close/>
              </a:path>
              <a:path w="1326514" h="326389">
                <a:moveTo>
                  <a:pt x="0" y="0"/>
                </a:moveTo>
                <a:lnTo>
                  <a:pt x="49814" y="81880"/>
                </a:lnTo>
                <a:lnTo>
                  <a:pt x="65059" y="57596"/>
                </a:lnTo>
                <a:lnTo>
                  <a:pt x="52985" y="50131"/>
                </a:lnTo>
                <a:lnTo>
                  <a:pt x="68021" y="25833"/>
                </a:lnTo>
                <a:lnTo>
                  <a:pt x="84999" y="25833"/>
                </a:lnTo>
                <a:lnTo>
                  <a:pt x="95393" y="9276"/>
                </a:lnTo>
                <a:lnTo>
                  <a:pt x="0" y="0"/>
                </a:lnTo>
                <a:close/>
              </a:path>
              <a:path w="1326514" h="326389">
                <a:moveTo>
                  <a:pt x="68021" y="25833"/>
                </a:moveTo>
                <a:lnTo>
                  <a:pt x="52985" y="50131"/>
                </a:lnTo>
                <a:lnTo>
                  <a:pt x="65059" y="57596"/>
                </a:lnTo>
                <a:lnTo>
                  <a:pt x="80246" y="33404"/>
                </a:lnTo>
                <a:lnTo>
                  <a:pt x="68021" y="25833"/>
                </a:lnTo>
                <a:close/>
              </a:path>
              <a:path w="1326514" h="326389">
                <a:moveTo>
                  <a:pt x="84999" y="25833"/>
                </a:moveTo>
                <a:lnTo>
                  <a:pt x="68021" y="25833"/>
                </a:lnTo>
                <a:lnTo>
                  <a:pt x="80246" y="33404"/>
                </a:lnTo>
                <a:lnTo>
                  <a:pt x="84999" y="258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777452" y="4175252"/>
            <a:ext cx="3104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790" algn="l"/>
                <a:tab pos="1761489" algn="l"/>
                <a:tab pos="2554605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100</a:t>
            </a:r>
            <a:r>
              <a:rPr dirty="0" baseline="1182" sz="3525" spc="7" b="1">
                <a:latin typeface="宋体"/>
                <a:cs typeface="宋体"/>
              </a:rPr>
              <a:t>：</a:t>
            </a:r>
            <a:r>
              <a:rPr dirty="0" sz="2400" spc="5" b="1">
                <a:latin typeface="Times New Roman"/>
                <a:cs typeface="Times New Roman"/>
              </a:rPr>
              <a:t>if	</a:t>
            </a:r>
            <a:r>
              <a:rPr dirty="0" sz="2400" spc="-5" b="1">
                <a:latin typeface="Times New Roman"/>
                <a:cs typeface="Times New Roman"/>
              </a:rPr>
              <a:t>a&gt;b	</a:t>
            </a: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102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4555" y="1300988"/>
            <a:ext cx="5734050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810"/>
              </a:lnSpc>
              <a:spcBef>
                <a:spcPts val="100"/>
              </a:spcBef>
            </a:pPr>
            <a:r>
              <a:rPr dirty="0" baseline="1182" sz="3525" spc="75" b="1">
                <a:latin typeface="宋体"/>
                <a:cs typeface="宋体"/>
              </a:rPr>
              <a:t>假定</a:t>
            </a:r>
            <a:r>
              <a:rPr dirty="0" sz="2400" spc="-5" b="1">
                <a:latin typeface="Verdana"/>
                <a:cs typeface="Verdana"/>
              </a:rPr>
              <a:t>nextquad</a:t>
            </a:r>
            <a:r>
              <a:rPr dirty="0" baseline="1182" sz="3525" spc="75" b="1">
                <a:latin typeface="宋体"/>
                <a:cs typeface="宋体"/>
              </a:rPr>
              <a:t>的当前值为</a:t>
            </a:r>
            <a:r>
              <a:rPr dirty="0" sz="2400" spc="5" b="1">
                <a:latin typeface="Verdana"/>
                <a:cs typeface="Verdana"/>
              </a:rPr>
              <a:t>100</a:t>
            </a:r>
            <a:endParaRPr sz="2400">
              <a:latin typeface="Verdana"/>
              <a:cs typeface="Verdana"/>
            </a:endParaRPr>
          </a:p>
          <a:p>
            <a:pPr algn="r" marR="55880">
              <a:lnSpc>
                <a:spcPts val="2090"/>
              </a:lnSpc>
              <a:tabLst>
                <a:tab pos="292100" algn="l"/>
              </a:tabLst>
            </a:pPr>
            <a:r>
              <a:rPr dirty="0" baseline="-40123" sz="2700" b="1">
                <a:latin typeface="Times New Roman"/>
                <a:cs typeface="Times New Roman"/>
              </a:rPr>
              <a:t>E	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.t={102,</a:t>
            </a:r>
            <a:r>
              <a:rPr dirty="0" sz="1800" spc="-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104}</a:t>
            </a:r>
            <a:endParaRPr sz="1800">
              <a:latin typeface="Times New Roman"/>
              <a:cs typeface="Times New Roman"/>
            </a:endParaRPr>
          </a:p>
          <a:p>
            <a:pPr algn="r" marR="513715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.f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{105}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40613" y="5426114"/>
            <a:ext cx="641350" cy="457200"/>
          </a:xfrm>
          <a:prstGeom prst="rect">
            <a:avLst/>
          </a:prstGeom>
          <a:solidFill>
            <a:srgbClr val="FFCC00"/>
          </a:solidFill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104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7204" y="2020797"/>
            <a:ext cx="2404110" cy="1093470"/>
          </a:xfrm>
          <a:custGeom>
            <a:avLst/>
            <a:gdLst/>
            <a:ahLst/>
            <a:cxnLst/>
            <a:rect l="l" t="t" r="r" b="b"/>
            <a:pathLst>
              <a:path w="2404109" h="1093470">
                <a:moveTo>
                  <a:pt x="0" y="0"/>
                </a:moveTo>
                <a:lnTo>
                  <a:pt x="2403812" y="0"/>
                </a:lnTo>
                <a:lnTo>
                  <a:pt x="2403812" y="1093167"/>
                </a:lnTo>
                <a:lnTo>
                  <a:pt x="0" y="109316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8704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0320" algn="l"/>
              </a:tabLst>
            </a:pPr>
            <a:r>
              <a:rPr dirty="0" spc="40"/>
              <a:t>8.4	</a:t>
            </a:r>
            <a:r>
              <a:rPr dirty="0" spc="90"/>
              <a:t>控制语句的翻译</a:t>
            </a:r>
          </a:p>
        </p:txBody>
      </p:sp>
      <p:sp>
        <p:nvSpPr>
          <p:cNvPr id="7" name="object 7"/>
          <p:cNvSpPr/>
          <p:nvPr/>
        </p:nvSpPr>
        <p:spPr>
          <a:xfrm>
            <a:off x="2778125" y="15557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1925" y="20129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0725" y="20129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44725" y="24701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7725" y="24701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8133" y="3765550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63925" y="2012950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6797" y="5750675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6797" y="6253912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6350" y="5584275"/>
            <a:ext cx="6167755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" marR="5080" indent="-82550">
              <a:lnSpc>
                <a:spcPct val="159000"/>
              </a:lnSpc>
              <a:spcBef>
                <a:spcPts val="95"/>
              </a:spcBef>
            </a:pPr>
            <a:r>
              <a:rPr dirty="0" sz="1950" spc="50" b="1">
                <a:latin typeface="黑体"/>
                <a:cs typeface="黑体"/>
              </a:rPr>
              <a:t>记录变</a:t>
            </a:r>
            <a:r>
              <a:rPr dirty="0" sz="1950" spc="40" b="1">
                <a:latin typeface="黑体"/>
                <a:cs typeface="黑体"/>
              </a:rPr>
              <a:t>量</a:t>
            </a:r>
            <a:r>
              <a:rPr dirty="0" sz="1950" spc="15" b="1">
                <a:latin typeface="黑体"/>
                <a:cs typeface="黑体"/>
              </a:rPr>
              <a:t> </a:t>
            </a:r>
            <a:r>
              <a:rPr dirty="0" sz="1950" spc="25" b="1">
                <a:latin typeface="黑体"/>
                <a:cs typeface="黑体"/>
              </a:rPr>
              <a:t>nextquad</a:t>
            </a:r>
            <a:r>
              <a:rPr dirty="0" sz="1950" spc="20" b="1">
                <a:latin typeface="黑体"/>
                <a:cs typeface="黑体"/>
              </a:rPr>
              <a:t> </a:t>
            </a:r>
            <a:r>
              <a:rPr dirty="0" sz="1950" spc="50" b="1">
                <a:latin typeface="黑体"/>
                <a:cs typeface="黑体"/>
              </a:rPr>
              <a:t>的当前，以便回填转移到此的指令 产生一条不完整的</a:t>
            </a:r>
            <a:r>
              <a:rPr dirty="0" sz="1950" spc="25" b="1">
                <a:latin typeface="黑体"/>
                <a:cs typeface="黑体"/>
              </a:rPr>
              <a:t>goto</a:t>
            </a:r>
            <a:r>
              <a:rPr dirty="0" sz="1950" spc="50" b="1">
                <a:latin typeface="黑体"/>
                <a:cs typeface="黑体"/>
              </a:rPr>
              <a:t>指令，并记录下它的位置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24137" y="1484312"/>
            <a:ext cx="424180" cy="396875"/>
          </a:xfrm>
          <a:custGeom>
            <a:avLst/>
            <a:gdLst/>
            <a:ahLst/>
            <a:cxnLst/>
            <a:rect l="l" t="t" r="r" b="b"/>
            <a:pathLst>
              <a:path w="424180" h="396875">
                <a:moveTo>
                  <a:pt x="0" y="0"/>
                </a:moveTo>
                <a:lnTo>
                  <a:pt x="423862" y="0"/>
                </a:lnTo>
                <a:lnTo>
                  <a:pt x="423862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2415" y="888278"/>
            <a:ext cx="3130550" cy="9867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67665" algn="l"/>
                <a:tab pos="3683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文法</a:t>
            </a:r>
            <a:endParaRPr baseline="1010" sz="4125">
              <a:latin typeface="黑体"/>
              <a:cs typeface="黑体"/>
            </a:endParaRPr>
          </a:p>
          <a:p>
            <a:pPr algn="ctr" marL="532765">
              <a:lnSpc>
                <a:spcPct val="100000"/>
              </a:lnSpc>
              <a:spcBef>
                <a:spcPts val="650"/>
              </a:spcBef>
              <a:tabLst>
                <a:tab pos="1342390" algn="l"/>
                <a:tab pos="1697989" algn="l"/>
                <a:tab pos="2418080" algn="l"/>
                <a:tab pos="280797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S</a:t>
            </a:r>
            <a:r>
              <a:rPr dirty="0" baseline="1182" sz="3525" spc="15" b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if	</a:t>
            </a:r>
            <a:r>
              <a:rPr dirty="0" sz="2400" b="1">
                <a:latin typeface="Times New Roman"/>
                <a:cs typeface="Times New Roman"/>
              </a:rPr>
              <a:t>E	</a:t>
            </a:r>
            <a:r>
              <a:rPr dirty="0" sz="2400" spc="-5" b="1">
                <a:latin typeface="Times New Roman"/>
                <a:cs typeface="Times New Roman"/>
              </a:rPr>
              <a:t>then	</a:t>
            </a:r>
            <a:r>
              <a:rPr dirty="0" baseline="6944" sz="3000" b="1">
                <a:solidFill>
                  <a:srgbClr val="FF0000"/>
                </a:solidFill>
                <a:latin typeface="Times New Roman"/>
                <a:cs typeface="Times New Roman"/>
              </a:rPr>
              <a:t>M	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89212" y="1941512"/>
            <a:ext cx="506730" cy="396875"/>
          </a:xfrm>
          <a:custGeom>
            <a:avLst/>
            <a:gdLst/>
            <a:ahLst/>
            <a:cxnLst/>
            <a:rect l="l" t="t" r="r" b="b"/>
            <a:pathLst>
              <a:path w="506730" h="396875">
                <a:moveTo>
                  <a:pt x="0" y="0"/>
                </a:moveTo>
                <a:lnTo>
                  <a:pt x="506412" y="0"/>
                </a:lnTo>
                <a:lnTo>
                  <a:pt x="506412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9750" y="1941512"/>
            <a:ext cx="506730" cy="396875"/>
          </a:xfrm>
          <a:custGeom>
            <a:avLst/>
            <a:gdLst/>
            <a:ahLst/>
            <a:cxnLst/>
            <a:rect l="l" t="t" r="r" b="b"/>
            <a:pathLst>
              <a:path w="506729" h="396875">
                <a:moveTo>
                  <a:pt x="0" y="0"/>
                </a:moveTo>
                <a:lnTo>
                  <a:pt x="506412" y="0"/>
                </a:lnTo>
                <a:lnTo>
                  <a:pt x="506412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97225" y="2382837"/>
            <a:ext cx="506730" cy="396875"/>
          </a:xfrm>
          <a:custGeom>
            <a:avLst/>
            <a:gdLst/>
            <a:ahLst/>
            <a:cxnLst/>
            <a:rect l="l" t="t" r="r" b="b"/>
            <a:pathLst>
              <a:path w="506729" h="396875">
                <a:moveTo>
                  <a:pt x="0" y="0"/>
                </a:moveTo>
                <a:lnTo>
                  <a:pt x="506412" y="0"/>
                </a:lnTo>
                <a:lnTo>
                  <a:pt x="506412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5812" y="2382837"/>
            <a:ext cx="506730" cy="396875"/>
          </a:xfrm>
          <a:custGeom>
            <a:avLst/>
            <a:gdLst/>
            <a:ahLst/>
            <a:cxnLst/>
            <a:rect l="l" t="t" r="r" b="b"/>
            <a:pathLst>
              <a:path w="506730" h="396875">
                <a:moveTo>
                  <a:pt x="0" y="0"/>
                </a:moveTo>
                <a:lnTo>
                  <a:pt x="506412" y="0"/>
                </a:lnTo>
                <a:lnTo>
                  <a:pt x="506412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3115" y="2361691"/>
            <a:ext cx="3257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3820" algn="l"/>
                <a:tab pos="2091689" algn="l"/>
                <a:tab pos="294767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baseline="1182" sz="3525" spc="7" b="1">
                <a:latin typeface="Symbol"/>
                <a:cs typeface="Symbol"/>
              </a:rPr>
              <a:t></a:t>
            </a:r>
            <a:r>
              <a:rPr dirty="0" sz="2400" spc="5" b="1">
                <a:latin typeface="Times New Roman"/>
                <a:cs typeface="Times New Roman"/>
              </a:rPr>
              <a:t>while	</a:t>
            </a:r>
            <a:r>
              <a:rPr dirty="0" baseline="1388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4957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14957" sz="1950" spc="2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	do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baseline="1388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4957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01770" y="3678237"/>
            <a:ext cx="424180" cy="396875"/>
          </a:xfrm>
          <a:custGeom>
            <a:avLst/>
            <a:gdLst/>
            <a:ahLst/>
            <a:cxnLst/>
            <a:rect l="l" t="t" r="r" b="b"/>
            <a:pathLst>
              <a:path w="424180" h="396875">
                <a:moveTo>
                  <a:pt x="0" y="0"/>
                </a:moveTo>
                <a:lnTo>
                  <a:pt x="423861" y="0"/>
                </a:lnTo>
                <a:lnTo>
                  <a:pt x="423861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3115" y="2712211"/>
            <a:ext cx="2597150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1700"/>
              </a:lnSpc>
              <a:spcBef>
                <a:spcPts val="100"/>
              </a:spcBef>
              <a:tabLst>
                <a:tab pos="1372870" algn="l"/>
                <a:tab pos="2084070" algn="l"/>
              </a:tabLst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g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n	S</a:t>
            </a:r>
            <a:r>
              <a:rPr dirty="0" sz="2400" spc="-5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st	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nd  </a:t>
            </a:r>
            <a:r>
              <a:rPr dirty="0" sz="2400" spc="15" b="1">
                <a:latin typeface="Times New Roman"/>
                <a:cs typeface="Times New Roman"/>
              </a:rPr>
              <a:t>S</a:t>
            </a:r>
            <a:r>
              <a:rPr dirty="0" baseline="1182" sz="3525" spc="22" b="1">
                <a:latin typeface="Symbol"/>
                <a:cs typeface="Symbol"/>
              </a:rPr>
              <a:t></a:t>
            </a:r>
            <a:r>
              <a:rPr dirty="0" sz="2400" spc="15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  <a:tabLst>
                <a:tab pos="1800225" algn="l"/>
              </a:tabLst>
            </a:pPr>
            <a:r>
              <a:rPr dirty="0" sz="2400" b="1">
                <a:latin typeface="Times New Roman"/>
                <a:cs typeface="Times New Roman"/>
              </a:rPr>
              <a:t>Slist</a:t>
            </a:r>
            <a:r>
              <a:rPr dirty="0" baseline="1182" sz="352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Slist</a:t>
            </a:r>
            <a:r>
              <a:rPr dirty="0" baseline="-17361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;	</a:t>
            </a:r>
            <a:r>
              <a:rPr dirty="0" baseline="4166" sz="300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4166" sz="3000" spc="12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60737" y="1941512"/>
            <a:ext cx="431800" cy="396875"/>
          </a:xfrm>
          <a:custGeom>
            <a:avLst/>
            <a:gdLst/>
            <a:ahLst/>
            <a:cxnLst/>
            <a:rect l="l" t="t" r="r" b="b"/>
            <a:pathLst>
              <a:path w="431800" h="396875">
                <a:moveTo>
                  <a:pt x="0" y="0"/>
                </a:moveTo>
                <a:lnTo>
                  <a:pt x="431800" y="0"/>
                </a:lnTo>
                <a:lnTo>
                  <a:pt x="43180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5015" y="1916684"/>
            <a:ext cx="4472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885190" algn="l"/>
                <a:tab pos="1240790" algn="l"/>
                <a:tab pos="2760980" algn="l"/>
                <a:tab pos="3129915" algn="l"/>
                <a:tab pos="413639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S</a:t>
            </a:r>
            <a:r>
              <a:rPr dirty="0" baseline="1182" sz="3525" spc="15" b="1">
                <a:latin typeface="Symbol"/>
                <a:cs typeface="Symbol"/>
              </a:rPr>
              <a:t></a:t>
            </a:r>
            <a:r>
              <a:rPr dirty="0" sz="2400" spc="10" b="1">
                <a:latin typeface="Times New Roman"/>
                <a:cs typeface="Times New Roman"/>
              </a:rPr>
              <a:t>if	</a:t>
            </a:r>
            <a:r>
              <a:rPr dirty="0" sz="2400" b="1">
                <a:latin typeface="Times New Roman"/>
                <a:cs typeface="Times New Roman"/>
              </a:rPr>
              <a:t>E	</a:t>
            </a:r>
            <a:r>
              <a:rPr dirty="0" sz="2400" spc="-5" b="1">
                <a:latin typeface="Times New Roman"/>
                <a:cs typeface="Times New Roman"/>
              </a:rPr>
              <a:t>then</a:t>
            </a:r>
            <a:r>
              <a:rPr dirty="0" sz="2400" spc="254" b="1">
                <a:latin typeface="Times New Roman"/>
                <a:cs typeface="Times New Roman"/>
              </a:rPr>
              <a:t> </a:t>
            </a:r>
            <a:r>
              <a:rPr dirty="0" baseline="1388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4957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baseline="-14957" sz="1950" spc="25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1	</a:t>
            </a:r>
            <a:r>
              <a:rPr dirty="0" baseline="1388" sz="3000" b="1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dirty="0" sz="2400" spc="-5" b="1">
                <a:latin typeface="Times New Roman"/>
                <a:cs typeface="Times New Roman"/>
              </a:rPr>
              <a:t>else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baseline="1388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4957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baseline="-17361" sz="2400" b="1">
                <a:latin typeface="Times New Roman"/>
                <a:cs typeface="Times New Roman"/>
              </a:rPr>
              <a:t>2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514" y="3986276"/>
            <a:ext cx="1055370" cy="13792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st</a:t>
            </a:r>
            <a:r>
              <a:rPr dirty="0" baseline="1182" sz="3525" spc="75" b="1">
                <a:latin typeface="Symbol"/>
                <a:cs typeface="Symbol"/>
              </a:rPr>
              <a:t>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46990" marR="311150" indent="-33655">
              <a:lnSpc>
                <a:spcPct val="100000"/>
              </a:lnSpc>
              <a:spcBef>
                <a:spcPts val="101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1182" sz="3525" spc="75" b="1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baseline="1182" sz="3525" spc="30" b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1182" sz="3525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1182" sz="3525" spc="30" b="1">
                <a:solidFill>
                  <a:srgbClr val="0000FF"/>
                </a:solidFill>
                <a:latin typeface="Symbol"/>
                <a:cs typeface="Symbol"/>
              </a:rPr>
              <a:t></a:t>
            </a:r>
            <a:endParaRPr baseline="1182" sz="352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9165" y="480270"/>
            <a:ext cx="1743075" cy="149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 b="1">
                <a:latin typeface="黑体"/>
                <a:cs typeface="黑体"/>
              </a:rPr>
              <a:t>属性：</a:t>
            </a:r>
            <a:endParaRPr sz="2350">
              <a:latin typeface="黑体"/>
              <a:cs typeface="黑体"/>
            </a:endParaRPr>
          </a:p>
          <a:p>
            <a:pPr algn="just" marL="469900" marR="5080">
              <a:lnSpc>
                <a:spcPct val="100800"/>
              </a:lnSpc>
              <a:spcBef>
                <a:spcPts val="40"/>
              </a:spcBef>
            </a:pPr>
            <a:r>
              <a:rPr dirty="0" sz="2400" spc="-5" b="1">
                <a:latin typeface="Times New Roman"/>
                <a:cs typeface="Times New Roman"/>
              </a:rPr>
              <a:t>E.truelist  E</a:t>
            </a:r>
            <a:r>
              <a:rPr dirty="0" sz="2400" b="1">
                <a:latin typeface="Times New Roman"/>
                <a:cs typeface="Times New Roman"/>
              </a:rPr>
              <a:t>.fa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eli</a:t>
            </a:r>
            <a:r>
              <a:rPr dirty="0" sz="2400" b="1">
                <a:latin typeface="Times New Roman"/>
                <a:cs typeface="Times New Roman"/>
              </a:rPr>
              <a:t>st  </a:t>
            </a:r>
            <a:r>
              <a:rPr dirty="0" sz="2400" spc="-5" b="1">
                <a:latin typeface="Times New Roman"/>
                <a:cs typeface="Times New Roman"/>
              </a:rPr>
              <a:t>M.quad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6365" y="1938020"/>
            <a:ext cx="1608455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Times New Roman"/>
                <a:cs typeface="Times New Roman"/>
              </a:rPr>
              <a:t>S.nextlist 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st.n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xt</a:t>
            </a:r>
            <a:r>
              <a:rPr dirty="0" sz="2400" spc="-5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st  </a:t>
            </a:r>
            <a:r>
              <a:rPr dirty="0" sz="2400" spc="-5" b="1">
                <a:latin typeface="Times New Roman"/>
                <a:cs typeface="Times New Roman"/>
              </a:rPr>
              <a:t>N.nextlist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19165" y="3086535"/>
            <a:ext cx="2447925" cy="163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87655">
              <a:lnSpc>
                <a:spcPct val="119000"/>
              </a:lnSpc>
              <a:spcBef>
                <a:spcPts val="110"/>
              </a:spcBef>
            </a:pPr>
            <a:r>
              <a:rPr dirty="0" baseline="1182" sz="3525" spc="75" b="1">
                <a:latin typeface="黑体"/>
                <a:cs typeface="黑体"/>
              </a:rPr>
              <a:t>变量：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xtquad </a:t>
            </a:r>
            <a:r>
              <a:rPr dirty="0" sz="2350" spc="50" b="1">
                <a:latin typeface="黑体"/>
                <a:cs typeface="黑体"/>
              </a:rPr>
              <a:t>函数：</a:t>
            </a:r>
            <a:endParaRPr sz="2350">
              <a:latin typeface="黑体"/>
              <a:cs typeface="黑体"/>
            </a:endParaRPr>
          </a:p>
          <a:p>
            <a:pPr marL="469900" marR="5080">
              <a:lnSpc>
                <a:spcPct val="100800"/>
              </a:lnSpc>
              <a:spcBef>
                <a:spcPts val="40"/>
              </a:spcBef>
            </a:pPr>
            <a:r>
              <a:rPr dirty="0" sz="2400" spc="-5" b="1">
                <a:latin typeface="Times New Roman"/>
                <a:cs typeface="Times New Roman"/>
              </a:rPr>
              <a:t>makelist(i)  backpatch(p,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76365" y="4681220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merge(p </a:t>
            </a:r>
            <a:r>
              <a:rPr dirty="0" sz="2400" b="1">
                <a:latin typeface="Times New Roman"/>
                <a:cs typeface="Times New Roman"/>
              </a:rPr>
              <a:t>, p</a:t>
            </a:r>
            <a:r>
              <a:rPr dirty="0" sz="2400" spc="3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76365" y="4846828"/>
            <a:ext cx="1633855" cy="59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760"/>
              </a:lnSpc>
              <a:spcBef>
                <a:spcPts val="100"/>
              </a:spcBef>
              <a:tabLst>
                <a:tab pos="423545" algn="l"/>
              </a:tabLst>
            </a:pPr>
            <a:r>
              <a:rPr dirty="0" sz="1600" b="1">
                <a:latin typeface="Times New Roman"/>
                <a:cs typeface="Times New Roman"/>
              </a:rPr>
              <a:t>1	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dirty="0" sz="2400" spc="-5" b="1">
                <a:latin typeface="Times New Roman"/>
                <a:cs typeface="Times New Roman"/>
              </a:rPr>
              <a:t>outcode(s)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5623" y="2478029"/>
            <a:ext cx="3290570" cy="2589530"/>
          </a:xfrm>
          <a:custGeom>
            <a:avLst/>
            <a:gdLst/>
            <a:ahLst/>
            <a:cxnLst/>
            <a:rect l="l" t="t" r="r" b="b"/>
            <a:pathLst>
              <a:path w="3290570" h="2589529">
                <a:moveTo>
                  <a:pt x="2301380" y="1598670"/>
                </a:moveTo>
                <a:lnTo>
                  <a:pt x="165103" y="1598670"/>
                </a:lnTo>
                <a:lnTo>
                  <a:pt x="121212" y="1604568"/>
                </a:lnTo>
                <a:lnTo>
                  <a:pt x="81773" y="1621212"/>
                </a:lnTo>
                <a:lnTo>
                  <a:pt x="48358" y="1647028"/>
                </a:lnTo>
                <a:lnTo>
                  <a:pt x="22541" y="1680443"/>
                </a:lnTo>
                <a:lnTo>
                  <a:pt x="5897" y="1719883"/>
                </a:lnTo>
                <a:lnTo>
                  <a:pt x="0" y="1763772"/>
                </a:lnTo>
                <a:lnTo>
                  <a:pt x="0" y="2424167"/>
                </a:lnTo>
                <a:lnTo>
                  <a:pt x="5897" y="2468058"/>
                </a:lnTo>
                <a:lnTo>
                  <a:pt x="22541" y="2507498"/>
                </a:lnTo>
                <a:lnTo>
                  <a:pt x="48358" y="2540913"/>
                </a:lnTo>
                <a:lnTo>
                  <a:pt x="81773" y="2566729"/>
                </a:lnTo>
                <a:lnTo>
                  <a:pt x="121212" y="2583373"/>
                </a:lnTo>
                <a:lnTo>
                  <a:pt x="165103" y="2589270"/>
                </a:lnTo>
                <a:lnTo>
                  <a:pt x="2301380" y="2589270"/>
                </a:lnTo>
                <a:lnTo>
                  <a:pt x="2345272" y="2583373"/>
                </a:lnTo>
                <a:lnTo>
                  <a:pt x="2384712" y="2566729"/>
                </a:lnTo>
                <a:lnTo>
                  <a:pt x="2418127" y="2540913"/>
                </a:lnTo>
                <a:lnTo>
                  <a:pt x="2443943" y="2507498"/>
                </a:lnTo>
                <a:lnTo>
                  <a:pt x="2460587" y="2468058"/>
                </a:lnTo>
                <a:lnTo>
                  <a:pt x="2466484" y="2424167"/>
                </a:lnTo>
                <a:lnTo>
                  <a:pt x="2466484" y="1763772"/>
                </a:lnTo>
                <a:lnTo>
                  <a:pt x="2460587" y="1719883"/>
                </a:lnTo>
                <a:lnTo>
                  <a:pt x="2443943" y="1680443"/>
                </a:lnTo>
                <a:lnTo>
                  <a:pt x="2418127" y="1647028"/>
                </a:lnTo>
                <a:lnTo>
                  <a:pt x="2384712" y="1621212"/>
                </a:lnTo>
                <a:lnTo>
                  <a:pt x="2345272" y="1604568"/>
                </a:lnTo>
                <a:lnTo>
                  <a:pt x="2301380" y="1598670"/>
                </a:lnTo>
                <a:close/>
              </a:path>
              <a:path w="3290570" h="2589529">
                <a:moveTo>
                  <a:pt x="3290068" y="0"/>
                </a:moveTo>
                <a:lnTo>
                  <a:pt x="1438783" y="1598670"/>
                </a:lnTo>
                <a:lnTo>
                  <a:pt x="2055404" y="1598670"/>
                </a:lnTo>
                <a:lnTo>
                  <a:pt x="3290068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5623" y="2478028"/>
            <a:ext cx="3290570" cy="2589530"/>
          </a:xfrm>
          <a:custGeom>
            <a:avLst/>
            <a:gdLst/>
            <a:ahLst/>
            <a:cxnLst/>
            <a:rect l="l" t="t" r="r" b="b"/>
            <a:pathLst>
              <a:path w="3290570" h="2589529">
                <a:moveTo>
                  <a:pt x="0" y="1763775"/>
                </a:moveTo>
                <a:lnTo>
                  <a:pt x="5897" y="1719883"/>
                </a:lnTo>
                <a:lnTo>
                  <a:pt x="22541" y="1680443"/>
                </a:lnTo>
                <a:lnTo>
                  <a:pt x="48357" y="1647028"/>
                </a:lnTo>
                <a:lnTo>
                  <a:pt x="81772" y="1621212"/>
                </a:lnTo>
                <a:lnTo>
                  <a:pt x="121212" y="1604568"/>
                </a:lnTo>
                <a:lnTo>
                  <a:pt x="165104" y="1598671"/>
                </a:lnTo>
                <a:lnTo>
                  <a:pt x="1438783" y="1598671"/>
                </a:lnTo>
                <a:lnTo>
                  <a:pt x="3290068" y="0"/>
                </a:lnTo>
                <a:lnTo>
                  <a:pt x="2055404" y="1598671"/>
                </a:lnTo>
                <a:lnTo>
                  <a:pt x="2301381" y="1598671"/>
                </a:lnTo>
                <a:lnTo>
                  <a:pt x="2345272" y="1604568"/>
                </a:lnTo>
                <a:lnTo>
                  <a:pt x="2384711" y="1621212"/>
                </a:lnTo>
                <a:lnTo>
                  <a:pt x="2418127" y="1647028"/>
                </a:lnTo>
                <a:lnTo>
                  <a:pt x="2443943" y="1680443"/>
                </a:lnTo>
                <a:lnTo>
                  <a:pt x="2460587" y="1719883"/>
                </a:lnTo>
                <a:lnTo>
                  <a:pt x="2466485" y="1763775"/>
                </a:lnTo>
                <a:lnTo>
                  <a:pt x="2466485" y="2011421"/>
                </a:lnTo>
                <a:lnTo>
                  <a:pt x="2466485" y="2424167"/>
                </a:lnTo>
                <a:lnTo>
                  <a:pt x="2460587" y="2468058"/>
                </a:lnTo>
                <a:lnTo>
                  <a:pt x="2443943" y="2507498"/>
                </a:lnTo>
                <a:lnTo>
                  <a:pt x="2418127" y="2540913"/>
                </a:lnTo>
                <a:lnTo>
                  <a:pt x="2384711" y="2566729"/>
                </a:lnTo>
                <a:lnTo>
                  <a:pt x="2345272" y="2583373"/>
                </a:lnTo>
                <a:lnTo>
                  <a:pt x="2301381" y="2589271"/>
                </a:lnTo>
                <a:lnTo>
                  <a:pt x="2055404" y="2589271"/>
                </a:lnTo>
                <a:lnTo>
                  <a:pt x="1438783" y="2589271"/>
                </a:lnTo>
                <a:lnTo>
                  <a:pt x="165104" y="2589271"/>
                </a:lnTo>
                <a:lnTo>
                  <a:pt x="121212" y="2583373"/>
                </a:lnTo>
                <a:lnTo>
                  <a:pt x="81772" y="2566729"/>
                </a:lnTo>
                <a:lnTo>
                  <a:pt x="48357" y="2540913"/>
                </a:lnTo>
                <a:lnTo>
                  <a:pt x="22541" y="2507498"/>
                </a:lnTo>
                <a:lnTo>
                  <a:pt x="5897" y="2468058"/>
                </a:lnTo>
                <a:lnTo>
                  <a:pt x="0" y="2424167"/>
                </a:lnTo>
                <a:lnTo>
                  <a:pt x="0" y="2011421"/>
                </a:lnTo>
                <a:lnTo>
                  <a:pt x="0" y="1763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293816" y="4255227"/>
            <a:ext cx="2070735" cy="6292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0"/>
              </a:spcBef>
            </a:pPr>
            <a:r>
              <a:rPr dirty="0" sz="1950" spc="50" b="1">
                <a:latin typeface="宋体"/>
                <a:cs typeface="宋体"/>
              </a:rPr>
              <a:t>转移到下一条语句 的指令链表的指针</a:t>
            </a:r>
            <a:endParaRPr sz="1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76" y="679882"/>
            <a:ext cx="482600" cy="49587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"/>
              </a:spcBef>
            </a:pPr>
            <a:r>
              <a:rPr dirty="0" sz="3500" spc="70" b="1">
                <a:solidFill>
                  <a:srgbClr val="FF3300"/>
                </a:solidFill>
                <a:latin typeface="黑体"/>
                <a:cs typeface="黑体"/>
              </a:rPr>
              <a:t>控 制</a:t>
            </a:r>
            <a:endParaRPr sz="3500">
              <a:latin typeface="黑体"/>
              <a:cs typeface="黑体"/>
            </a:endParaRPr>
          </a:p>
          <a:p>
            <a:pPr algn="just" marL="12700" marR="5080">
              <a:lnSpc>
                <a:spcPct val="102800"/>
              </a:lnSpc>
              <a:spcBef>
                <a:spcPts val="75"/>
              </a:spcBef>
            </a:pPr>
            <a:r>
              <a:rPr dirty="0" sz="3500" spc="65" b="1">
                <a:solidFill>
                  <a:srgbClr val="FF3300"/>
                </a:solidFill>
                <a:latin typeface="黑体"/>
                <a:cs typeface="黑体"/>
              </a:rPr>
              <a:t>语 句 的 翻 译 方 案</a:t>
            </a:r>
            <a:endParaRPr sz="35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019" y="278891"/>
            <a:ext cx="22434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7744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if</a:t>
            </a:r>
            <a:r>
              <a:rPr dirty="0" sz="2000" spc="5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	</a:t>
            </a:r>
            <a:r>
              <a:rPr dirty="0" sz="2000" spc="-5" b="1">
                <a:latin typeface="Times New Roman"/>
                <a:cs typeface="Times New Roman"/>
              </a:rPr>
              <a:t>then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000" spc="4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6807" y="248411"/>
            <a:ext cx="49123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9400" marR="17780" indent="-2540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backpatch(E.truelist, M.quad);  S.nextlist=merge(E.falselist, S</a:t>
            </a:r>
            <a:r>
              <a:rPr dirty="0" baseline="-17094" sz="1950" spc="-7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.nextlist);</a:t>
            </a:r>
            <a:r>
              <a:rPr dirty="0" sz="2000" spc="4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558" y="1019555"/>
            <a:ext cx="2327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7744" algn="l"/>
                <a:tab pos="206502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baseline="1424" sz="2925" spc="7" b="1">
                <a:latin typeface="Symbol"/>
                <a:cs typeface="Symbol"/>
              </a:rPr>
              <a:t></a:t>
            </a:r>
            <a:r>
              <a:rPr dirty="0" sz="2000" spc="5" b="1">
                <a:latin typeface="Times New Roman"/>
                <a:cs typeface="Times New Roman"/>
              </a:rPr>
              <a:t>if</a:t>
            </a:r>
            <a:r>
              <a:rPr dirty="0" sz="2000" spc="5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	</a:t>
            </a:r>
            <a:r>
              <a:rPr dirty="0" sz="2000" spc="-5" b="1">
                <a:latin typeface="Times New Roman"/>
                <a:cs typeface="Times New Roman"/>
              </a:rPr>
              <a:t>then 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7282" y="1019555"/>
            <a:ext cx="1557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35915" algn="l"/>
                <a:tab pos="1307465" algn="l"/>
              </a:tabLst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dirty="0" sz="2000" spc="-5" b="1">
                <a:latin typeface="Times New Roman"/>
                <a:cs typeface="Times New Roman"/>
              </a:rPr>
              <a:t>else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-17094" sz="1950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558" y="3308603"/>
            <a:ext cx="27368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55139" algn="l"/>
              </a:tabLst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b="1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while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17094" sz="1950" spc="29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	do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17094" sz="1950" spc="15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-17094" sz="1950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7285" y="3308603"/>
            <a:ext cx="38900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2100" marR="30480" indent="-2540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backpatch(S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.nextlist,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.quad);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backpatch(E.truelist,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.quad);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S.nextlist=E.falselist;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842" y="1400555"/>
            <a:ext cx="7264400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3980" marR="30480" indent="-2540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backpatch(E.truelist,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.quad);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backpatch(E.falselist,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.quad); 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S.nextlist=merge(S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.nextlist, N.nextlist, S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.nextlist)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2000" spc="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10"/>
              </a:spcBef>
              <a:tabLst>
                <a:tab pos="788035" algn="l"/>
                <a:tab pos="3156585" algn="l"/>
              </a:tabLst>
            </a:pPr>
            <a:r>
              <a:rPr dirty="0" baseline="2777" sz="3000" spc="3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4273" sz="2925" spc="30" b="1">
                <a:solidFill>
                  <a:srgbClr val="FF0000"/>
                </a:solidFill>
                <a:latin typeface="Symbol"/>
                <a:cs typeface="Symbol"/>
              </a:rPr>
              <a:t></a:t>
            </a:r>
            <a:r>
              <a:rPr dirty="0" baseline="4273" sz="2925" spc="3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M.quad=nextquad	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958" y="2820923"/>
            <a:ext cx="5721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baseline="1424" sz="2925" spc="67" b="1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baseline="1424" sz="2925" spc="30" b="1">
                <a:solidFill>
                  <a:srgbClr val="0000FF"/>
                </a:solidFill>
                <a:latin typeface="Symbol"/>
                <a:cs typeface="Symbol"/>
              </a:rPr>
              <a:t></a:t>
            </a:r>
            <a:endParaRPr baseline="1424" sz="292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4070" y="2836164"/>
            <a:ext cx="61042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5720" algn="l"/>
              </a:tabLst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N.nextlist=makelist(nextquad);	outcode(</a:t>
            </a:r>
            <a:r>
              <a:rPr dirty="0" baseline="1424" sz="2925" spc="-7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goto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);</a:t>
            </a:r>
            <a:r>
              <a:rPr dirty="0" sz="2000" spc="4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346" y="4664964"/>
            <a:ext cx="21228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3315" algn="l"/>
              </a:tabLst>
            </a:pP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b="1">
                <a:latin typeface="Symbol"/>
                <a:cs typeface="Symbol"/>
              </a:rPr>
              <a:t></a:t>
            </a:r>
            <a:r>
              <a:rPr dirty="0" sz="2000" b="1">
                <a:latin typeface="Times New Roman"/>
                <a:cs typeface="Times New Roman"/>
              </a:rPr>
              <a:t>begin	</a:t>
            </a:r>
            <a:r>
              <a:rPr dirty="0" sz="2000" spc="-5" b="1">
                <a:latin typeface="Times New Roman"/>
                <a:cs typeface="Times New Roman"/>
              </a:rPr>
              <a:t>Slist</a:t>
            </a:r>
            <a:r>
              <a:rPr dirty="0" sz="2000" spc="4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1407" y="4070603"/>
            <a:ext cx="396303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877569">
              <a:lnSpc>
                <a:spcPct val="100000"/>
              </a:lnSpc>
              <a:spcBef>
                <a:spcPts val="1300"/>
              </a:spcBef>
              <a:tabLst>
                <a:tab pos="2527300" algn="l"/>
                <a:tab pos="3823970" algn="l"/>
              </a:tabLst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outcode(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goto</a:t>
            </a:r>
            <a:r>
              <a:rPr dirty="0" baseline="1424" sz="2925" b="1">
                <a:solidFill>
                  <a:srgbClr val="0000FF"/>
                </a:solidFill>
                <a:latin typeface="Symbol"/>
                <a:cs typeface="Symbol"/>
              </a:rPr>
              <a:t></a:t>
            </a:r>
            <a:r>
              <a:rPr dirty="0" baseline="1424" sz="292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-17094" sz="195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.quad);	}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S.nextlist=Slist.nextlist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2000" spc="46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1538" y="4988051"/>
            <a:ext cx="6391910" cy="15894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5"/>
              </a:spcBef>
              <a:tabLst>
                <a:tab pos="841375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baseline="1424" sz="2925" spc="22" b="1">
                <a:latin typeface="Symbol"/>
                <a:cs typeface="Symbol"/>
              </a:rPr>
              <a:t></a:t>
            </a:r>
            <a:r>
              <a:rPr dirty="0" sz="2000" spc="15" b="1">
                <a:latin typeface="Times New Roman"/>
                <a:cs typeface="Times New Roman"/>
              </a:rPr>
              <a:t>A	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S.nextlist=makelist()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r>
              <a:rPr dirty="0" sz="20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10"/>
              </a:spcBef>
              <a:tabLst>
                <a:tab pos="2289175" algn="l"/>
              </a:tabLst>
            </a:pPr>
            <a:r>
              <a:rPr dirty="0" baseline="-2777" sz="3000" spc="-7" b="1">
                <a:latin typeface="Times New Roman"/>
                <a:cs typeface="Times New Roman"/>
              </a:rPr>
              <a:t>Slist </a:t>
            </a:r>
            <a:r>
              <a:rPr dirty="0" baseline="-2849" sz="2925" spc="67" b="1">
                <a:latin typeface="Symbol"/>
                <a:cs typeface="Symbol"/>
              </a:rPr>
              <a:t></a:t>
            </a:r>
            <a:r>
              <a:rPr dirty="0" baseline="-2849" sz="2925" spc="67" b="1">
                <a:latin typeface="Times New Roman"/>
                <a:cs typeface="Times New Roman"/>
              </a:rPr>
              <a:t> </a:t>
            </a:r>
            <a:r>
              <a:rPr dirty="0" baseline="-2777" sz="3000" spc="-7" b="1">
                <a:latin typeface="Times New Roman"/>
                <a:cs typeface="Times New Roman"/>
              </a:rPr>
              <a:t>Slist </a:t>
            </a:r>
            <a:r>
              <a:rPr dirty="0" baseline="-23504" sz="1950" spc="7" b="1">
                <a:latin typeface="Times New Roman"/>
                <a:cs typeface="Times New Roman"/>
              </a:rPr>
              <a:t>1</a:t>
            </a:r>
            <a:r>
              <a:rPr dirty="0" baseline="-2777" sz="3000" spc="7" b="1">
                <a:latin typeface="Times New Roman"/>
                <a:cs typeface="Times New Roman"/>
              </a:rPr>
              <a:t>;</a:t>
            </a:r>
            <a:r>
              <a:rPr dirty="0" baseline="-2777" sz="3000" spc="690" b="1">
                <a:latin typeface="Times New Roman"/>
                <a:cs typeface="Times New Roman"/>
              </a:rPr>
              <a:t> </a:t>
            </a:r>
            <a:r>
              <a:rPr dirty="0" baseline="-2777" sz="3000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baseline="-2777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777" sz="3000" b="1">
                <a:latin typeface="Times New Roman"/>
                <a:cs typeface="Times New Roman"/>
              </a:rPr>
              <a:t>S	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backpatch(Slist</a:t>
            </a:r>
            <a:r>
              <a:rPr dirty="0" baseline="-17094" sz="1950" spc="-7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.nextlist,</a:t>
            </a:r>
            <a:r>
              <a:rPr dirty="0" sz="2000" spc="47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M.quad);</a:t>
            </a:r>
            <a:endParaRPr sz="2000">
              <a:latin typeface="Times New Roman"/>
              <a:cs typeface="Times New Roman"/>
            </a:endParaRPr>
          </a:p>
          <a:p>
            <a:pPr marL="2543175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Times New Roman"/>
                <a:cs typeface="Times New Roman"/>
              </a:rPr>
              <a:t>Slist.nextlist=S.nextlist</a:t>
            </a:r>
            <a:r>
              <a:rPr dirty="0" sz="2000" spc="484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95"/>
              </a:spcBef>
              <a:tabLst>
                <a:tab pos="111315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Slist </a:t>
            </a:r>
            <a:r>
              <a:rPr dirty="0" baseline="1424" sz="2925" spc="30" b="1">
                <a:latin typeface="Symbol"/>
                <a:cs typeface="Symbol"/>
              </a:rPr>
              <a:t></a:t>
            </a:r>
            <a:r>
              <a:rPr dirty="0" sz="2000" spc="20" b="1">
                <a:latin typeface="Times New Roman"/>
                <a:cs typeface="Times New Roman"/>
              </a:rPr>
              <a:t>S	</a:t>
            </a:r>
            <a:r>
              <a:rPr dirty="0" baseline="1388" sz="3000" spc="-7" b="1">
                <a:solidFill>
                  <a:srgbClr val="0000FF"/>
                </a:solidFill>
                <a:latin typeface="Times New Roman"/>
                <a:cs typeface="Times New Roman"/>
              </a:rPr>
              <a:t>{Slist.nextlist=S.nextlist </a:t>
            </a:r>
            <a:r>
              <a:rPr dirty="0" baseline="1388" sz="3000" b="1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baseline="1388"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3124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0"/>
                </a:moveTo>
                <a:lnTo>
                  <a:pt x="1828800" y="0"/>
                </a:lnTo>
                <a:lnTo>
                  <a:pt x="1828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83375" y="3262884"/>
            <a:ext cx="1111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1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57988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黑体"/>
                <a:cs typeface="黑体"/>
              </a:rPr>
              <a:t>例：</a:t>
            </a:r>
            <a:endParaRPr sz="36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027" y="173227"/>
            <a:ext cx="33642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2827020" algn="l"/>
              </a:tabLst>
            </a:pP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 spc="-5">
                <a:latin typeface="Times New Roman"/>
                <a:cs typeface="Times New Roman"/>
              </a:rPr>
              <a:t>a&gt;</a:t>
            </a: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 </a:t>
            </a:r>
            <a:r>
              <a:rPr dirty="0" sz="2400" spc="-5">
                <a:latin typeface="Times New Roman"/>
                <a:cs typeface="Times New Roman"/>
              </a:rPr>
              <a:t>c&gt;</a:t>
            </a:r>
            <a:r>
              <a:rPr dirty="0" sz="2400">
                <a:latin typeface="Times New Roman"/>
                <a:cs typeface="Times New Roman"/>
              </a:rPr>
              <a:t>d or </a:t>
            </a:r>
            <a:r>
              <a:rPr dirty="0" sz="2400" spc="-5">
                <a:latin typeface="Times New Roman"/>
                <a:cs typeface="Times New Roman"/>
              </a:rPr>
              <a:t>e&lt;</a:t>
            </a:r>
            <a:r>
              <a:rPr dirty="0" sz="2400">
                <a:latin typeface="Times New Roman"/>
                <a:cs typeface="Times New Roman"/>
              </a:rPr>
              <a:t>f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3127" y="173227"/>
            <a:ext cx="19900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77545" algn="l"/>
                <a:tab pos="153162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17361" sz="2400">
                <a:latin typeface="Times New Roman"/>
                <a:cs typeface="Times New Roman"/>
              </a:rPr>
              <a:t>1	</a:t>
            </a:r>
            <a:r>
              <a:rPr dirty="0" sz="2400" spc="-5">
                <a:latin typeface="Times New Roman"/>
                <a:cs typeface="Times New Roman"/>
              </a:rPr>
              <a:t>else	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17361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627" y="1340611"/>
            <a:ext cx="2689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09955" algn="l"/>
                <a:tab pos="1630045" algn="l"/>
                <a:tab pos="2315845" algn="l"/>
              </a:tabLst>
            </a:pPr>
            <a:r>
              <a:rPr dirty="0" sz="2400" spc="-5">
                <a:latin typeface="Times New Roman"/>
                <a:cs typeface="Times New Roman"/>
              </a:rPr>
              <a:t>while	</a:t>
            </a:r>
            <a:r>
              <a:rPr dirty="0" u="heavy" sz="2400" spc="-5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a&lt;b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do	A</a:t>
            </a:r>
            <a:r>
              <a:rPr dirty="0" baseline="-17361" sz="2400">
                <a:latin typeface="Times New Roman"/>
                <a:cs typeface="Times New Roman"/>
              </a:rPr>
              <a:t>3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0950" y="2514600"/>
            <a:ext cx="2514600" cy="4038600"/>
          </a:xfrm>
          <a:custGeom>
            <a:avLst/>
            <a:gdLst/>
            <a:ahLst/>
            <a:cxnLst/>
            <a:rect l="l" t="t" r="r" b="b"/>
            <a:pathLst>
              <a:path w="2514600" h="4038600">
                <a:moveTo>
                  <a:pt x="0" y="0"/>
                </a:moveTo>
                <a:lnTo>
                  <a:pt x="2514600" y="0"/>
                </a:lnTo>
                <a:lnTo>
                  <a:pt x="25146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68450" y="3419516"/>
            <a:ext cx="179387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宋体"/>
                <a:cs typeface="宋体"/>
              </a:rPr>
              <a:t>语句的代码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300" y="5400716"/>
            <a:ext cx="2301875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</a:pP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宋体"/>
                <a:cs typeface="宋体"/>
              </a:rPr>
              <a:t>语句的代码</a:t>
            </a:r>
            <a:endParaRPr baseline="1182" sz="3525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7150" y="2590800"/>
            <a:ext cx="2362200" cy="1981200"/>
          </a:xfrm>
          <a:custGeom>
            <a:avLst/>
            <a:gdLst/>
            <a:ahLst/>
            <a:cxnLst/>
            <a:rect l="l" t="t" r="r" b="b"/>
            <a:pathLst>
              <a:path w="2362200" h="1981200">
                <a:moveTo>
                  <a:pt x="0" y="0"/>
                </a:moveTo>
                <a:lnTo>
                  <a:pt x="2362200" y="0"/>
                </a:lnTo>
                <a:lnTo>
                  <a:pt x="236220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0950" y="31242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50950" y="40386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27150" y="2590800"/>
            <a:ext cx="2362200" cy="52895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20650" rIns="0" bIns="0" rtlCol="0" vert="horz">
            <a:spAutoFit/>
          </a:bodyPr>
          <a:lstStyle/>
          <a:p>
            <a:pPr marL="692150">
              <a:lnSpc>
                <a:spcPct val="100000"/>
              </a:lnSpc>
              <a:spcBef>
                <a:spcPts val="950"/>
              </a:spcBef>
            </a:pP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7150" y="3128963"/>
            <a:ext cx="2362200" cy="5238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77165" rIns="0" bIns="0" rtlCol="0" vert="horz">
            <a:spAutoFit/>
          </a:bodyPr>
          <a:lstStyle/>
          <a:p>
            <a:pPr marL="643255">
              <a:lnSpc>
                <a:spcPct val="100000"/>
              </a:lnSpc>
              <a:spcBef>
                <a:spcPts val="1395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1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7150" y="4043363"/>
            <a:ext cx="2362200" cy="52895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100965" rIns="0" bIns="0" rtlCol="0" vert="horz">
            <a:spAutoFit/>
          </a:bodyPr>
          <a:lstStyle/>
          <a:p>
            <a:pPr marL="622935">
              <a:lnSpc>
                <a:spcPct val="100000"/>
              </a:lnSpc>
              <a:spcBef>
                <a:spcPts val="795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2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350" y="6662738"/>
            <a:ext cx="990600" cy="85725"/>
          </a:xfrm>
          <a:custGeom>
            <a:avLst/>
            <a:gdLst/>
            <a:ahLst/>
            <a:cxnLst/>
            <a:rect l="l" t="t" r="r" b="b"/>
            <a:pathLst>
              <a:path w="990600" h="85725">
                <a:moveTo>
                  <a:pt x="904874" y="57149"/>
                </a:moveTo>
                <a:lnTo>
                  <a:pt x="904874" y="85725"/>
                </a:lnTo>
                <a:lnTo>
                  <a:pt x="962025" y="57150"/>
                </a:lnTo>
                <a:lnTo>
                  <a:pt x="904874" y="57149"/>
                </a:lnTo>
                <a:close/>
              </a:path>
              <a:path w="990600" h="85725">
                <a:moveTo>
                  <a:pt x="904875" y="0"/>
                </a:moveTo>
                <a:lnTo>
                  <a:pt x="904874" y="57149"/>
                </a:lnTo>
                <a:lnTo>
                  <a:pt x="919162" y="57150"/>
                </a:lnTo>
                <a:lnTo>
                  <a:pt x="919162" y="28575"/>
                </a:lnTo>
                <a:lnTo>
                  <a:pt x="962024" y="28574"/>
                </a:lnTo>
                <a:lnTo>
                  <a:pt x="904875" y="0"/>
                </a:lnTo>
                <a:close/>
              </a:path>
              <a:path w="990600" h="85725">
                <a:moveTo>
                  <a:pt x="962024" y="28574"/>
                </a:moveTo>
                <a:lnTo>
                  <a:pt x="904874" y="28574"/>
                </a:lnTo>
                <a:lnTo>
                  <a:pt x="919162" y="28575"/>
                </a:lnTo>
                <a:lnTo>
                  <a:pt x="919162" y="57150"/>
                </a:lnTo>
                <a:lnTo>
                  <a:pt x="962026" y="57149"/>
                </a:lnTo>
                <a:lnTo>
                  <a:pt x="990600" y="42862"/>
                </a:lnTo>
                <a:lnTo>
                  <a:pt x="962024" y="28574"/>
                </a:lnTo>
                <a:close/>
              </a:path>
              <a:path w="990600" h="85725">
                <a:moveTo>
                  <a:pt x="0" y="28574"/>
                </a:moveTo>
                <a:lnTo>
                  <a:pt x="0" y="57149"/>
                </a:lnTo>
                <a:lnTo>
                  <a:pt x="904874" y="57149"/>
                </a:lnTo>
                <a:lnTo>
                  <a:pt x="90487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327150" y="3662363"/>
            <a:ext cx="2362200" cy="3714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4000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315"/>
              </a:spcBef>
            </a:pPr>
            <a:r>
              <a:rPr dirty="0" sz="2000" spc="-5" b="1">
                <a:latin typeface="Times New Roman"/>
                <a:cs typeface="Times New Roman"/>
              </a:rPr>
              <a:t>goto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宋体"/>
                <a:cs typeface="宋体"/>
              </a:rPr>
              <a:t>下一条语句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0950" y="365760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6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54475" y="3691347"/>
            <a:ext cx="146685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53515" algn="l"/>
              </a:tabLst>
            </a:pPr>
            <a:r>
              <a:rPr dirty="0" u="dbl" sz="1950" spc="10" b="1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950" spc="10" b="1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7150" y="4724400"/>
            <a:ext cx="2362200" cy="1752600"/>
          </a:xfrm>
          <a:custGeom>
            <a:avLst/>
            <a:gdLst/>
            <a:ahLst/>
            <a:cxnLst/>
            <a:rect l="l" t="t" r="r" b="b"/>
            <a:pathLst>
              <a:path w="2362200" h="1752600">
                <a:moveTo>
                  <a:pt x="0" y="0"/>
                </a:moveTo>
                <a:lnTo>
                  <a:pt x="2362200" y="0"/>
                </a:lnTo>
                <a:lnTo>
                  <a:pt x="2362200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50950" y="4648200"/>
            <a:ext cx="25146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0950" y="5334000"/>
            <a:ext cx="25146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6850" rIns="0" bIns="0" rtlCol="0" vert="horz">
            <a:spAutoFit/>
          </a:bodyPr>
          <a:lstStyle/>
          <a:p>
            <a:pPr marL="643255">
              <a:lnSpc>
                <a:spcPct val="100000"/>
              </a:lnSpc>
              <a:spcBef>
                <a:spcPts val="155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3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0950" y="6019800"/>
            <a:ext cx="2514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830"/>
              </a:spcBef>
            </a:pPr>
            <a:r>
              <a:rPr dirty="0" sz="2000" spc="-5" b="1">
                <a:latin typeface="Times New Roman"/>
                <a:cs typeface="Times New Roman"/>
              </a:rPr>
              <a:t>goto</a:t>
            </a:r>
            <a:r>
              <a:rPr dirty="0" sz="2000" spc="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baseline="1424" sz="2925" spc="75" b="1">
                <a:latin typeface="宋体"/>
                <a:cs typeface="宋体"/>
              </a:rPr>
              <a:t>的始址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03502" y="182496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9127" y="1479803"/>
            <a:ext cx="19335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101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goto </a:t>
            </a:r>
            <a:r>
              <a:rPr dirty="0" sz="2000" b="1">
                <a:latin typeface="Times New Roman"/>
                <a:cs typeface="Times New Roman"/>
              </a:rPr>
              <a:t>104  </a:t>
            </a:r>
            <a:r>
              <a:rPr dirty="0" sz="2000" spc="5" b="1">
                <a:latin typeface="Times New Roman"/>
                <a:cs typeface="Times New Roman"/>
              </a:rPr>
              <a:t>102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if </a:t>
            </a:r>
            <a:r>
              <a:rPr dirty="0" sz="2000" spc="-5" b="1">
                <a:latin typeface="Times New Roman"/>
                <a:cs typeface="Times New Roman"/>
              </a:rPr>
              <a:t>c&gt;d goto  </a:t>
            </a:r>
            <a:r>
              <a:rPr dirty="0" sz="2000" spc="5" b="1">
                <a:latin typeface="Times New Roman"/>
                <a:cs typeface="Times New Roman"/>
              </a:rPr>
              <a:t>103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goto </a:t>
            </a:r>
            <a:r>
              <a:rPr dirty="0" sz="2000" b="1">
                <a:latin typeface="Times New Roman"/>
                <a:cs typeface="Times New Roman"/>
              </a:rPr>
              <a:t>104  </a:t>
            </a:r>
            <a:r>
              <a:rPr dirty="0" sz="2000" spc="5" b="1">
                <a:latin typeface="Times New Roman"/>
                <a:cs typeface="Times New Roman"/>
              </a:rPr>
              <a:t>104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if </a:t>
            </a:r>
            <a:r>
              <a:rPr dirty="0" sz="2000" spc="-5" b="1">
                <a:latin typeface="Times New Roman"/>
                <a:cs typeface="Times New Roman"/>
              </a:rPr>
              <a:t>e&lt;f</a:t>
            </a:r>
            <a:r>
              <a:rPr dirty="0" sz="2000" spc="4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goto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09852" y="243456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9127" y="2699003"/>
            <a:ext cx="1127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105</a:t>
            </a:r>
            <a:r>
              <a:rPr dirty="0" baseline="1424" sz="2925" spc="75" b="1">
                <a:latin typeface="宋体"/>
                <a:cs typeface="宋体"/>
              </a:rPr>
              <a:t>：</a:t>
            </a:r>
            <a:r>
              <a:rPr dirty="0" sz="2000" b="1">
                <a:latin typeface="Times New Roman"/>
                <a:cs typeface="Times New Roman"/>
              </a:rPr>
              <a:t>go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0552" y="273936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9702" y="501012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7540" y="4969764"/>
            <a:ext cx="19481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127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if </a:t>
            </a:r>
            <a:r>
              <a:rPr dirty="0" sz="2000" spc="-5" b="1">
                <a:latin typeface="Times New Roman"/>
                <a:cs typeface="Times New Roman"/>
              </a:rPr>
              <a:t>a&lt;b goto  </a:t>
            </a:r>
            <a:r>
              <a:rPr dirty="0" sz="2000" spc="5" b="1">
                <a:latin typeface="Times New Roman"/>
                <a:cs typeface="Times New Roman"/>
              </a:rPr>
              <a:t>128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goto</a:t>
            </a:r>
            <a:r>
              <a:rPr dirty="0" sz="2000" spc="4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97100" y="60007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0" y="0"/>
                </a:moveTo>
                <a:lnTo>
                  <a:pt x="259080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13137" y="547326"/>
            <a:ext cx="14478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225">
                <a:latin typeface="Segoe UI Symbol"/>
                <a:cs typeface="Segoe UI Symbol"/>
              </a:rPr>
              <a:t>❩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87987" y="300037"/>
            <a:ext cx="161925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717540" y="3064764"/>
            <a:ext cx="660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106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44540" y="3268979"/>
            <a:ext cx="2159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17540" y="3485388"/>
            <a:ext cx="646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15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17540" y="3842004"/>
            <a:ext cx="11131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16</a:t>
            </a:r>
            <a:r>
              <a:rPr dirty="0" baseline="1424" sz="2925" spc="75" b="1">
                <a:latin typeface="宋体"/>
                <a:cs typeface="宋体"/>
              </a:rPr>
              <a:t>：</a:t>
            </a:r>
            <a:r>
              <a:rPr dirty="0" sz="2000" b="1">
                <a:latin typeface="Times New Roman"/>
                <a:cs typeface="Times New Roman"/>
              </a:rPr>
              <a:t>go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44931" y="3882361"/>
            <a:ext cx="254000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0"/>
              </a:lnSpc>
            </a:pPr>
            <a:r>
              <a:rPr dirty="0" sz="2000" b="1">
                <a:latin typeface="Times New Roman"/>
                <a:cs typeface="Times New Roman"/>
              </a:rPr>
              <a:t>—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37275" y="300037"/>
            <a:ext cx="1619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19725" y="20828"/>
            <a:ext cx="1011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106	</a:t>
            </a:r>
            <a:r>
              <a:rPr dirty="0" sz="1800" spc="-10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29437" y="300037"/>
            <a:ext cx="1619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867493" y="20828"/>
            <a:ext cx="35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17540" y="4131564"/>
            <a:ext cx="6464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17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17540" y="4335779"/>
            <a:ext cx="660400" cy="5467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 marR="5080" indent="127000">
              <a:lnSpc>
                <a:spcPct val="71000"/>
              </a:lnSpc>
              <a:spcBef>
                <a:spcPts val="795"/>
              </a:spcBef>
            </a:pPr>
            <a:r>
              <a:rPr dirty="0" sz="2000" b="1">
                <a:latin typeface="Times New Roman"/>
                <a:cs typeface="Times New Roman"/>
              </a:rPr>
              <a:t>...  126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24600" y="4267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0"/>
                </a:moveTo>
                <a:lnTo>
                  <a:pt x="1828800" y="0"/>
                </a:lnTo>
                <a:lnTo>
                  <a:pt x="1828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24600" y="4267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0"/>
                </a:moveTo>
                <a:lnTo>
                  <a:pt x="1828800" y="0"/>
                </a:lnTo>
                <a:lnTo>
                  <a:pt x="1828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683375" y="4405884"/>
            <a:ext cx="1111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2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83250" y="609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1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94550" y="609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1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719127" y="556470"/>
            <a:ext cx="2456180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  <a:tabLst>
                <a:tab pos="1671955" algn="l"/>
              </a:tabLst>
            </a:pPr>
            <a:r>
              <a:rPr dirty="0" sz="2350" spc="25">
                <a:latin typeface="Segoe UI Symbol"/>
                <a:cs typeface="Segoe UI Symbol"/>
              </a:rPr>
              <a:t>❪	❫</a:t>
            </a:r>
            <a:endParaRPr sz="2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  <a:tabLst>
                <a:tab pos="146939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100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if</a:t>
            </a:r>
            <a:r>
              <a:rPr dirty="0" sz="2000" spc="50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a&gt;b	goto</a:t>
            </a:r>
            <a:r>
              <a:rPr dirty="0" sz="2000" spc="4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09800" y="9144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 h="0">
                <a:moveTo>
                  <a:pt x="0" y="0"/>
                </a:moveTo>
                <a:lnTo>
                  <a:pt x="571500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219139" y="861270"/>
            <a:ext cx="10985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60">
                <a:latin typeface="Segoe UI Symbol"/>
                <a:cs typeface="Segoe UI Symbol"/>
              </a:rPr>
              <a:t>❬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97258" y="1782762"/>
            <a:ext cx="565150" cy="3968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85932" y="2418939"/>
            <a:ext cx="565150" cy="3968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36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34200" y="2727325"/>
            <a:ext cx="565150" cy="39243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302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260"/>
              </a:spcBef>
            </a:pPr>
            <a:r>
              <a:rPr dirty="0" sz="2000" spc="-40" b="1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71637" y="1443037"/>
            <a:ext cx="1619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03512" y="1443037"/>
            <a:ext cx="1619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603375" y="1163828"/>
            <a:ext cx="140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3940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127	127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27475" y="1443037"/>
            <a:ext cx="1619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859212" y="1163828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129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70362" y="1752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110" y="1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892300" y="1699470"/>
            <a:ext cx="284480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6350" algn="l"/>
                <a:tab pos="2445385" algn="l"/>
                <a:tab pos="2831465" algn="l"/>
              </a:tabLst>
            </a:pPr>
            <a:r>
              <a:rPr dirty="0" u="heavy" sz="2350" spc="10" b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350" spc="10" b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350" spc="-60">
                <a:uFill>
                  <a:solidFill>
                    <a:srgbClr val="0000FF"/>
                  </a:solidFill>
                </a:uFill>
                <a:latin typeface="Segoe UI Symbol"/>
                <a:cs typeface="Segoe UI Symbol"/>
              </a:rPr>
              <a:t>❭	</a:t>
            </a:r>
            <a:r>
              <a:rPr dirty="0" u="heavy" sz="2350" spc="15">
                <a:uFill>
                  <a:solidFill>
                    <a:srgbClr val="0000FF"/>
                  </a:solidFill>
                </a:uFill>
                <a:latin typeface="Segoe UI Symbol"/>
                <a:cs typeface="Segoe UI Symbol"/>
              </a:rPr>
              <a:t>❮	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17540" y="5579364"/>
            <a:ext cx="660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129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17540" y="5783579"/>
            <a:ext cx="660400" cy="5467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 marR="5080" indent="127000">
              <a:lnSpc>
                <a:spcPct val="71000"/>
              </a:lnSpc>
              <a:spcBef>
                <a:spcPts val="795"/>
              </a:spcBef>
            </a:pPr>
            <a:r>
              <a:rPr dirty="0" sz="2000" b="1">
                <a:latin typeface="Times New Roman"/>
                <a:cs typeface="Times New Roman"/>
              </a:rPr>
              <a:t>...  138</a:t>
            </a:r>
            <a:r>
              <a:rPr dirty="0" baseline="1424" sz="2925" spc="60" b="1">
                <a:latin typeface="宋体"/>
                <a:cs typeface="宋体"/>
              </a:rPr>
              <a:t>：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324600" y="57150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0"/>
                </a:moveTo>
                <a:lnTo>
                  <a:pt x="1828800" y="0"/>
                </a:lnTo>
                <a:lnTo>
                  <a:pt x="1828800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24600" y="57150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0"/>
                </a:moveTo>
                <a:lnTo>
                  <a:pt x="1828800" y="0"/>
                </a:lnTo>
                <a:lnTo>
                  <a:pt x="1828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683375" y="5853684"/>
            <a:ext cx="1111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baseline="-17094" sz="1950" spc="7" b="1">
                <a:latin typeface="Times New Roman"/>
                <a:cs typeface="Times New Roman"/>
              </a:rPr>
              <a:t>3</a:t>
            </a:r>
            <a:r>
              <a:rPr dirty="0" baseline="1424" sz="2925" spc="75" b="1">
                <a:latin typeface="宋体"/>
                <a:cs typeface="宋体"/>
              </a:rPr>
              <a:t>的代码</a:t>
            </a:r>
            <a:endParaRPr baseline="1424" sz="2925">
              <a:latin typeface="宋体"/>
              <a:cs typeface="宋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40650" y="4937125"/>
            <a:ext cx="565150" cy="396875"/>
          </a:xfrm>
          <a:prstGeom prst="rect">
            <a:avLst/>
          </a:prstGeom>
          <a:solidFill>
            <a:srgbClr val="FFFF66"/>
          </a:solidFill>
        </p:spPr>
        <p:txBody>
          <a:bodyPr wrap="square" lIns="0" tIns="330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129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42940" y="6341364"/>
            <a:ext cx="1635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139</a:t>
            </a:r>
            <a:r>
              <a:rPr dirty="0" baseline="1424" sz="2925" spc="7" b="1">
                <a:latin typeface="宋体"/>
                <a:cs typeface="宋体"/>
              </a:rPr>
              <a:t>：</a:t>
            </a:r>
            <a:r>
              <a:rPr dirty="0" sz="2000" spc="5" b="1">
                <a:latin typeface="Times New Roman"/>
                <a:cs typeface="Times New Roman"/>
              </a:rPr>
              <a:t>goto</a:t>
            </a:r>
            <a:r>
              <a:rPr dirty="0" sz="2000" spc="4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127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24411" y="2004270"/>
            <a:ext cx="18097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5">
                <a:latin typeface="Segoe UI Symbol"/>
                <a:cs typeface="Segoe UI Symbol"/>
              </a:rPr>
              <a:t>❯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03325" y="1013670"/>
            <a:ext cx="15049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40">
                <a:latin typeface="Segoe UI Symbol"/>
                <a:cs typeface="Segoe UI Symbol"/>
              </a:rPr>
              <a:t>❰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47800" y="228600"/>
            <a:ext cx="0" cy="1828800"/>
          </a:xfrm>
          <a:custGeom>
            <a:avLst/>
            <a:gdLst/>
            <a:ahLst/>
            <a:cxnLst/>
            <a:rect l="l" t="t" r="r" b="b"/>
            <a:pathLst>
              <a:path w="0" h="1828800">
                <a:moveTo>
                  <a:pt x="0" y="0"/>
                </a:moveTo>
                <a:lnTo>
                  <a:pt x="1" y="18288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6934200" y="3794125"/>
            <a:ext cx="565150" cy="396875"/>
          </a:xfrm>
          <a:prstGeom prst="rect">
            <a:avLst/>
          </a:prstGeom>
          <a:solidFill>
            <a:srgbClr val="0000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127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41350" y="3157538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4" y="57149"/>
                </a:moveTo>
                <a:lnTo>
                  <a:pt x="523874" y="85725"/>
                </a:lnTo>
                <a:lnTo>
                  <a:pt x="581024" y="57150"/>
                </a:lnTo>
                <a:lnTo>
                  <a:pt x="523874" y="57149"/>
                </a:lnTo>
                <a:close/>
              </a:path>
              <a:path w="609600" h="85725">
                <a:moveTo>
                  <a:pt x="523874" y="28574"/>
                </a:moveTo>
                <a:lnTo>
                  <a:pt x="523874" y="57149"/>
                </a:lnTo>
                <a:lnTo>
                  <a:pt x="538162" y="57150"/>
                </a:lnTo>
                <a:lnTo>
                  <a:pt x="538162" y="28575"/>
                </a:lnTo>
                <a:lnTo>
                  <a:pt x="523874" y="28574"/>
                </a:lnTo>
                <a:close/>
              </a:path>
              <a:path w="609600" h="85725">
                <a:moveTo>
                  <a:pt x="523875" y="0"/>
                </a:moveTo>
                <a:lnTo>
                  <a:pt x="523874" y="28574"/>
                </a:lnTo>
                <a:lnTo>
                  <a:pt x="538162" y="28575"/>
                </a:lnTo>
                <a:lnTo>
                  <a:pt x="538162" y="57150"/>
                </a:lnTo>
                <a:lnTo>
                  <a:pt x="581027" y="57148"/>
                </a:lnTo>
                <a:lnTo>
                  <a:pt x="609600" y="42862"/>
                </a:lnTo>
                <a:lnTo>
                  <a:pt x="523875" y="0"/>
                </a:lnTo>
                <a:close/>
              </a:path>
              <a:path w="609600" h="85725">
                <a:moveTo>
                  <a:pt x="0" y="28573"/>
                </a:moveTo>
                <a:lnTo>
                  <a:pt x="0" y="57148"/>
                </a:lnTo>
                <a:lnTo>
                  <a:pt x="523874" y="57149"/>
                </a:lnTo>
                <a:lnTo>
                  <a:pt x="52387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87325" y="2991611"/>
            <a:ext cx="406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1350" y="4056063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4" y="57149"/>
                </a:moveTo>
                <a:lnTo>
                  <a:pt x="523874" y="85725"/>
                </a:lnTo>
                <a:lnTo>
                  <a:pt x="581024" y="57150"/>
                </a:lnTo>
                <a:lnTo>
                  <a:pt x="523874" y="57149"/>
                </a:lnTo>
                <a:close/>
              </a:path>
              <a:path w="609600" h="85725">
                <a:moveTo>
                  <a:pt x="523874" y="28574"/>
                </a:moveTo>
                <a:lnTo>
                  <a:pt x="523874" y="57149"/>
                </a:lnTo>
                <a:lnTo>
                  <a:pt x="538162" y="57150"/>
                </a:lnTo>
                <a:lnTo>
                  <a:pt x="538162" y="28575"/>
                </a:lnTo>
                <a:lnTo>
                  <a:pt x="523874" y="28574"/>
                </a:lnTo>
                <a:close/>
              </a:path>
              <a:path w="609600" h="85725">
                <a:moveTo>
                  <a:pt x="523875" y="0"/>
                </a:moveTo>
                <a:lnTo>
                  <a:pt x="523874" y="28574"/>
                </a:lnTo>
                <a:lnTo>
                  <a:pt x="538162" y="28575"/>
                </a:lnTo>
                <a:lnTo>
                  <a:pt x="538162" y="57150"/>
                </a:lnTo>
                <a:lnTo>
                  <a:pt x="581027" y="57148"/>
                </a:lnTo>
                <a:lnTo>
                  <a:pt x="609600" y="42862"/>
                </a:lnTo>
                <a:lnTo>
                  <a:pt x="523875" y="0"/>
                </a:lnTo>
                <a:close/>
              </a:path>
              <a:path w="609600" h="85725">
                <a:moveTo>
                  <a:pt x="0" y="28573"/>
                </a:moveTo>
                <a:lnTo>
                  <a:pt x="0" y="57148"/>
                </a:lnTo>
                <a:lnTo>
                  <a:pt x="523874" y="57149"/>
                </a:lnTo>
                <a:lnTo>
                  <a:pt x="52387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1350" y="4681538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4" y="57149"/>
                </a:moveTo>
                <a:lnTo>
                  <a:pt x="523874" y="85725"/>
                </a:lnTo>
                <a:lnTo>
                  <a:pt x="581024" y="57150"/>
                </a:lnTo>
                <a:lnTo>
                  <a:pt x="523874" y="57149"/>
                </a:lnTo>
                <a:close/>
              </a:path>
              <a:path w="609600" h="85725">
                <a:moveTo>
                  <a:pt x="523874" y="28574"/>
                </a:moveTo>
                <a:lnTo>
                  <a:pt x="523874" y="57149"/>
                </a:lnTo>
                <a:lnTo>
                  <a:pt x="538162" y="57150"/>
                </a:lnTo>
                <a:lnTo>
                  <a:pt x="538162" y="28575"/>
                </a:lnTo>
                <a:lnTo>
                  <a:pt x="523874" y="28574"/>
                </a:lnTo>
                <a:close/>
              </a:path>
              <a:path w="609600" h="85725">
                <a:moveTo>
                  <a:pt x="523875" y="0"/>
                </a:moveTo>
                <a:lnTo>
                  <a:pt x="523874" y="28574"/>
                </a:lnTo>
                <a:lnTo>
                  <a:pt x="538162" y="28575"/>
                </a:lnTo>
                <a:lnTo>
                  <a:pt x="538162" y="57150"/>
                </a:lnTo>
                <a:lnTo>
                  <a:pt x="581027" y="57148"/>
                </a:lnTo>
                <a:lnTo>
                  <a:pt x="609600" y="42862"/>
                </a:lnTo>
                <a:lnTo>
                  <a:pt x="523875" y="0"/>
                </a:lnTo>
                <a:close/>
              </a:path>
              <a:path w="609600" h="85725">
                <a:moveTo>
                  <a:pt x="0" y="28573"/>
                </a:moveTo>
                <a:lnTo>
                  <a:pt x="0" y="57148"/>
                </a:lnTo>
                <a:lnTo>
                  <a:pt x="523874" y="57149"/>
                </a:lnTo>
                <a:lnTo>
                  <a:pt x="52387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2400" y="4495800"/>
            <a:ext cx="565150" cy="396875"/>
          </a:xfrm>
          <a:custGeom>
            <a:avLst/>
            <a:gdLst/>
            <a:ahLst/>
            <a:cxnLst/>
            <a:rect l="l" t="t" r="r" b="b"/>
            <a:pathLst>
              <a:path w="565150" h="396875">
                <a:moveTo>
                  <a:pt x="0" y="0"/>
                </a:moveTo>
                <a:lnTo>
                  <a:pt x="565150" y="0"/>
                </a:lnTo>
                <a:lnTo>
                  <a:pt x="565150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52400" y="4515611"/>
            <a:ext cx="565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127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41350" y="4833938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4" y="57149"/>
                </a:moveTo>
                <a:lnTo>
                  <a:pt x="523874" y="85725"/>
                </a:lnTo>
                <a:lnTo>
                  <a:pt x="581024" y="57150"/>
                </a:lnTo>
                <a:lnTo>
                  <a:pt x="523874" y="57149"/>
                </a:lnTo>
                <a:close/>
              </a:path>
              <a:path w="609600" h="85725">
                <a:moveTo>
                  <a:pt x="523874" y="28574"/>
                </a:moveTo>
                <a:lnTo>
                  <a:pt x="523874" y="57149"/>
                </a:lnTo>
                <a:lnTo>
                  <a:pt x="538162" y="57150"/>
                </a:lnTo>
                <a:lnTo>
                  <a:pt x="538162" y="28575"/>
                </a:lnTo>
                <a:lnTo>
                  <a:pt x="523874" y="28574"/>
                </a:lnTo>
                <a:close/>
              </a:path>
              <a:path w="609600" h="85725">
                <a:moveTo>
                  <a:pt x="523875" y="0"/>
                </a:moveTo>
                <a:lnTo>
                  <a:pt x="523874" y="28574"/>
                </a:lnTo>
                <a:lnTo>
                  <a:pt x="538162" y="28575"/>
                </a:lnTo>
                <a:lnTo>
                  <a:pt x="538162" y="57150"/>
                </a:lnTo>
                <a:lnTo>
                  <a:pt x="581027" y="57148"/>
                </a:lnTo>
                <a:lnTo>
                  <a:pt x="609600" y="42862"/>
                </a:lnTo>
                <a:lnTo>
                  <a:pt x="523875" y="0"/>
                </a:lnTo>
                <a:close/>
              </a:path>
              <a:path w="609600" h="85725">
                <a:moveTo>
                  <a:pt x="0" y="28573"/>
                </a:moveTo>
                <a:lnTo>
                  <a:pt x="0" y="57148"/>
                </a:lnTo>
                <a:lnTo>
                  <a:pt x="523874" y="57149"/>
                </a:lnTo>
                <a:lnTo>
                  <a:pt x="52387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549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350" y="5367338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874" y="57149"/>
                </a:moveTo>
                <a:lnTo>
                  <a:pt x="523874" y="85725"/>
                </a:lnTo>
                <a:lnTo>
                  <a:pt x="581024" y="57150"/>
                </a:lnTo>
                <a:lnTo>
                  <a:pt x="523874" y="57149"/>
                </a:lnTo>
                <a:close/>
              </a:path>
              <a:path w="609600" h="85725">
                <a:moveTo>
                  <a:pt x="523874" y="28574"/>
                </a:moveTo>
                <a:lnTo>
                  <a:pt x="523874" y="57149"/>
                </a:lnTo>
                <a:lnTo>
                  <a:pt x="538162" y="57150"/>
                </a:lnTo>
                <a:lnTo>
                  <a:pt x="538162" y="28575"/>
                </a:lnTo>
                <a:lnTo>
                  <a:pt x="523874" y="28574"/>
                </a:lnTo>
                <a:close/>
              </a:path>
              <a:path w="609600" h="85725">
                <a:moveTo>
                  <a:pt x="523875" y="0"/>
                </a:moveTo>
                <a:lnTo>
                  <a:pt x="523874" y="28574"/>
                </a:lnTo>
                <a:lnTo>
                  <a:pt x="538162" y="28575"/>
                </a:lnTo>
                <a:lnTo>
                  <a:pt x="538162" y="57150"/>
                </a:lnTo>
                <a:lnTo>
                  <a:pt x="581027" y="57148"/>
                </a:lnTo>
                <a:lnTo>
                  <a:pt x="609600" y="42862"/>
                </a:lnTo>
                <a:lnTo>
                  <a:pt x="523875" y="0"/>
                </a:lnTo>
                <a:close/>
              </a:path>
              <a:path w="609600" h="85725">
                <a:moveTo>
                  <a:pt x="0" y="28573"/>
                </a:moveTo>
                <a:lnTo>
                  <a:pt x="0" y="57148"/>
                </a:lnTo>
                <a:lnTo>
                  <a:pt x="523874" y="57149"/>
                </a:lnTo>
                <a:lnTo>
                  <a:pt x="52387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5490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31775" y="4805171"/>
            <a:ext cx="406400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127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129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63600" y="3733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285749" y="0"/>
                </a:moveTo>
                <a:lnTo>
                  <a:pt x="285749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85749" y="171450"/>
                </a:lnTo>
                <a:lnTo>
                  <a:pt x="285749" y="228600"/>
                </a:lnTo>
                <a:lnTo>
                  <a:pt x="381000" y="114300"/>
                </a:lnTo>
                <a:lnTo>
                  <a:pt x="2857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63600" y="3733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57150"/>
                </a:moveTo>
                <a:lnTo>
                  <a:pt x="285749" y="57150"/>
                </a:lnTo>
                <a:lnTo>
                  <a:pt x="285749" y="0"/>
                </a:lnTo>
                <a:lnTo>
                  <a:pt x="381000" y="114300"/>
                </a:lnTo>
                <a:lnTo>
                  <a:pt x="285749" y="228600"/>
                </a:lnTo>
                <a:lnTo>
                  <a:pt x="285749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94341" y="3662172"/>
            <a:ext cx="62103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ts val="2100"/>
              </a:lnSpc>
              <a:spcBef>
                <a:spcPts val="100"/>
              </a:spcBef>
            </a:pPr>
            <a:r>
              <a:rPr dirty="0" sz="2000" spc="-114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dirty="0" sz="2000" spc="-40" b="1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84662" y="3860800"/>
            <a:ext cx="1391285" cy="360680"/>
          </a:xfrm>
          <a:custGeom>
            <a:avLst/>
            <a:gdLst/>
            <a:ahLst/>
            <a:cxnLst/>
            <a:rect l="l" t="t" r="r" b="b"/>
            <a:pathLst>
              <a:path w="1391285" h="360679">
                <a:moveTo>
                  <a:pt x="1008062" y="0"/>
                </a:moveTo>
                <a:lnTo>
                  <a:pt x="0" y="0"/>
                </a:lnTo>
                <a:lnTo>
                  <a:pt x="0" y="360362"/>
                </a:lnTo>
                <a:lnTo>
                  <a:pt x="1008062" y="360362"/>
                </a:lnTo>
                <a:lnTo>
                  <a:pt x="1008062" y="150150"/>
                </a:lnTo>
                <a:lnTo>
                  <a:pt x="1390661" y="119071"/>
                </a:lnTo>
                <a:lnTo>
                  <a:pt x="1008062" y="60060"/>
                </a:lnTo>
                <a:lnTo>
                  <a:pt x="1008062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84662" y="3860800"/>
            <a:ext cx="1391285" cy="360680"/>
          </a:xfrm>
          <a:custGeom>
            <a:avLst/>
            <a:gdLst/>
            <a:ahLst/>
            <a:cxnLst/>
            <a:rect l="l" t="t" r="r" b="b"/>
            <a:pathLst>
              <a:path w="1391285" h="360679">
                <a:moveTo>
                  <a:pt x="0" y="0"/>
                </a:moveTo>
                <a:lnTo>
                  <a:pt x="588036" y="0"/>
                </a:lnTo>
                <a:lnTo>
                  <a:pt x="840051" y="0"/>
                </a:lnTo>
                <a:lnTo>
                  <a:pt x="1008062" y="0"/>
                </a:lnTo>
                <a:lnTo>
                  <a:pt x="1008062" y="60060"/>
                </a:lnTo>
                <a:lnTo>
                  <a:pt x="1390661" y="119071"/>
                </a:lnTo>
                <a:lnTo>
                  <a:pt x="1008062" y="150151"/>
                </a:lnTo>
                <a:lnTo>
                  <a:pt x="1008062" y="360363"/>
                </a:lnTo>
                <a:lnTo>
                  <a:pt x="840051" y="360363"/>
                </a:lnTo>
                <a:lnTo>
                  <a:pt x="588036" y="360363"/>
                </a:lnTo>
                <a:lnTo>
                  <a:pt x="0" y="360363"/>
                </a:lnTo>
                <a:lnTo>
                  <a:pt x="0" y="150151"/>
                </a:lnTo>
                <a:lnTo>
                  <a:pt x="0" y="60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410138" y="3880611"/>
            <a:ext cx="7581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.</a:t>
            </a:r>
            <a:r>
              <a:rPr dirty="0" sz="1600" spc="-5" b="1">
                <a:latin typeface="Times New Roman"/>
                <a:cs typeface="Times New Roman"/>
              </a:rPr>
              <a:t>n</a:t>
            </a:r>
            <a:r>
              <a:rPr dirty="0" sz="1600" b="1">
                <a:latin typeface="Times New Roman"/>
                <a:cs typeface="Times New Roman"/>
              </a:rPr>
              <a:t>=</a:t>
            </a:r>
            <a:r>
              <a:rPr dirty="0" sz="1600" spc="-10" b="1">
                <a:latin typeface="Times New Roman"/>
                <a:cs typeface="Times New Roman"/>
              </a:rPr>
              <a:t>{</a:t>
            </a:r>
            <a:r>
              <a:rPr dirty="0" sz="1600" spc="-90" b="1">
                <a:latin typeface="Times New Roman"/>
                <a:cs typeface="Times New Roman"/>
              </a:rPr>
              <a:t>1</a:t>
            </a:r>
            <a:r>
              <a:rPr dirty="0" sz="1600" b="1">
                <a:latin typeface="Times New Roman"/>
                <a:cs typeface="Times New Roman"/>
              </a:rPr>
              <a:t>16}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140200" y="2085973"/>
            <a:ext cx="1481455" cy="838200"/>
          </a:xfrm>
          <a:custGeom>
            <a:avLst/>
            <a:gdLst/>
            <a:ahLst/>
            <a:cxnLst/>
            <a:rect l="l" t="t" r="r" b="b"/>
            <a:pathLst>
              <a:path w="1481454" h="838200">
                <a:moveTo>
                  <a:pt x="1296987" y="190501"/>
                </a:moveTo>
                <a:lnTo>
                  <a:pt x="0" y="190501"/>
                </a:lnTo>
                <a:lnTo>
                  <a:pt x="0" y="838201"/>
                </a:lnTo>
                <a:lnTo>
                  <a:pt x="1296987" y="838201"/>
                </a:lnTo>
                <a:lnTo>
                  <a:pt x="1296987" y="190501"/>
                </a:lnTo>
                <a:close/>
              </a:path>
              <a:path w="1481454" h="838200">
                <a:moveTo>
                  <a:pt x="1481147" y="0"/>
                </a:moveTo>
                <a:lnTo>
                  <a:pt x="756575" y="190501"/>
                </a:lnTo>
                <a:lnTo>
                  <a:pt x="1080823" y="190501"/>
                </a:lnTo>
                <a:lnTo>
                  <a:pt x="148114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40200" y="2085973"/>
            <a:ext cx="1481455" cy="838200"/>
          </a:xfrm>
          <a:custGeom>
            <a:avLst/>
            <a:gdLst/>
            <a:ahLst/>
            <a:cxnLst/>
            <a:rect l="l" t="t" r="r" b="b"/>
            <a:pathLst>
              <a:path w="1481454" h="838200">
                <a:moveTo>
                  <a:pt x="0" y="190501"/>
                </a:moveTo>
                <a:lnTo>
                  <a:pt x="756576" y="190501"/>
                </a:lnTo>
                <a:lnTo>
                  <a:pt x="1481148" y="0"/>
                </a:lnTo>
                <a:lnTo>
                  <a:pt x="1080823" y="190501"/>
                </a:lnTo>
                <a:lnTo>
                  <a:pt x="1296988" y="190501"/>
                </a:lnTo>
                <a:lnTo>
                  <a:pt x="1296988" y="298452"/>
                </a:lnTo>
                <a:lnTo>
                  <a:pt x="1296988" y="460377"/>
                </a:lnTo>
                <a:lnTo>
                  <a:pt x="1296988" y="838201"/>
                </a:lnTo>
                <a:lnTo>
                  <a:pt x="1080823" y="838201"/>
                </a:lnTo>
                <a:lnTo>
                  <a:pt x="756576" y="838201"/>
                </a:lnTo>
                <a:lnTo>
                  <a:pt x="0" y="838201"/>
                </a:lnTo>
                <a:lnTo>
                  <a:pt x="0" y="460377"/>
                </a:lnTo>
                <a:lnTo>
                  <a:pt x="0" y="298452"/>
                </a:lnTo>
                <a:lnTo>
                  <a:pt x="0" y="1905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580062" y="1341437"/>
            <a:ext cx="73025" cy="1511300"/>
          </a:xfrm>
          <a:custGeom>
            <a:avLst/>
            <a:gdLst/>
            <a:ahLst/>
            <a:cxnLst/>
            <a:rect l="l" t="t" r="r" b="b"/>
            <a:pathLst>
              <a:path w="73025" h="1511300">
                <a:moveTo>
                  <a:pt x="73025" y="1511300"/>
                </a:moveTo>
                <a:lnTo>
                  <a:pt x="58812" y="1501402"/>
                </a:lnTo>
                <a:lnTo>
                  <a:pt x="47206" y="1474412"/>
                </a:lnTo>
                <a:lnTo>
                  <a:pt x="39381" y="1434380"/>
                </a:lnTo>
                <a:lnTo>
                  <a:pt x="36511" y="1385358"/>
                </a:lnTo>
                <a:lnTo>
                  <a:pt x="36513" y="881591"/>
                </a:lnTo>
                <a:lnTo>
                  <a:pt x="33643" y="832569"/>
                </a:lnTo>
                <a:lnTo>
                  <a:pt x="25818" y="792537"/>
                </a:lnTo>
                <a:lnTo>
                  <a:pt x="14212" y="765547"/>
                </a:lnTo>
                <a:lnTo>
                  <a:pt x="0" y="755650"/>
                </a:lnTo>
                <a:lnTo>
                  <a:pt x="14212" y="745752"/>
                </a:lnTo>
                <a:lnTo>
                  <a:pt x="25818" y="718762"/>
                </a:lnTo>
                <a:lnTo>
                  <a:pt x="33643" y="678730"/>
                </a:lnTo>
                <a:lnTo>
                  <a:pt x="36513" y="629708"/>
                </a:lnTo>
                <a:lnTo>
                  <a:pt x="36513" y="125941"/>
                </a:lnTo>
                <a:lnTo>
                  <a:pt x="39382" y="76919"/>
                </a:lnTo>
                <a:lnTo>
                  <a:pt x="47207" y="36887"/>
                </a:lnTo>
                <a:lnTo>
                  <a:pt x="58814" y="9897"/>
                </a:lnTo>
                <a:lnTo>
                  <a:pt x="730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4054475" y="2004270"/>
            <a:ext cx="1466850" cy="817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55"/>
              </a:lnSpc>
              <a:spcBef>
                <a:spcPts val="100"/>
              </a:spcBef>
              <a:tabLst>
                <a:tab pos="1453515" algn="l"/>
              </a:tabLst>
            </a:pPr>
            <a:r>
              <a:rPr dirty="0" u="heavy" sz="2350" spc="10" b="1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350" spc="10" b="1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	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1655"/>
              </a:lnSpc>
              <a:tabLst>
                <a:tab pos="1453515" algn="l"/>
              </a:tabLst>
            </a:pPr>
            <a:r>
              <a:rPr dirty="0" sz="1600" strike="sngStrike">
                <a:latin typeface="Times New Roman"/>
                <a:cs typeface="Times New Roman"/>
              </a:rPr>
              <a:t>  </a:t>
            </a:r>
            <a:r>
              <a:rPr dirty="0" sz="1600" spc="95" strike="sngStrike">
                <a:latin typeface="Times New Roman"/>
                <a:cs typeface="Times New Roman"/>
              </a:rPr>
              <a:t> </a:t>
            </a:r>
            <a:r>
              <a:rPr dirty="0" sz="1600" spc="-5" b="1" strike="sngStrike">
                <a:latin typeface="Times New Roman"/>
                <a:cs typeface="Times New Roman"/>
              </a:rPr>
              <a:t>.t={102,104}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3515" algn="l"/>
              </a:tabLst>
            </a:pPr>
            <a:r>
              <a:rPr dirty="0" sz="1600" strike="dblStrike">
                <a:latin typeface="Times New Roman"/>
                <a:cs typeface="Times New Roman"/>
              </a:rPr>
              <a:t>  </a:t>
            </a:r>
            <a:r>
              <a:rPr dirty="0" sz="1600" spc="95" strike="dblStrike">
                <a:latin typeface="Times New Roman"/>
                <a:cs typeface="Times New Roman"/>
              </a:rPr>
              <a:t> </a:t>
            </a:r>
            <a:r>
              <a:rPr dirty="0" sz="1600" spc="-5" b="1" strike="dblStrike">
                <a:latin typeface="Times New Roman"/>
                <a:cs typeface="Times New Roman"/>
              </a:rPr>
              <a:t>.f={</a:t>
            </a:r>
            <a:r>
              <a:rPr dirty="0" sz="1600" spc="-5" b="1" strike="sngStrike">
                <a:latin typeface="Times New Roman"/>
                <a:cs typeface="Times New Roman"/>
              </a:rPr>
              <a:t>105</a:t>
            </a:r>
            <a:r>
              <a:rPr dirty="0" sz="1600" spc="-5" b="1" strike="noStrike">
                <a:latin typeface="Times New Roman"/>
                <a:cs typeface="Times New Roman"/>
              </a:rPr>
              <a:t>}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140200" y="5084762"/>
            <a:ext cx="1513205" cy="647700"/>
          </a:xfrm>
          <a:custGeom>
            <a:avLst/>
            <a:gdLst/>
            <a:ahLst/>
            <a:cxnLst/>
            <a:rect l="l" t="t" r="r" b="b"/>
            <a:pathLst>
              <a:path w="1513204" h="647700">
                <a:moveTo>
                  <a:pt x="1081087" y="0"/>
                </a:moveTo>
                <a:lnTo>
                  <a:pt x="0" y="0"/>
                </a:lnTo>
                <a:lnTo>
                  <a:pt x="0" y="647700"/>
                </a:lnTo>
                <a:lnTo>
                  <a:pt x="1081087" y="647700"/>
                </a:lnTo>
                <a:lnTo>
                  <a:pt x="1081087" y="269875"/>
                </a:lnTo>
                <a:lnTo>
                  <a:pt x="1512873" y="242888"/>
                </a:lnTo>
                <a:lnTo>
                  <a:pt x="1081087" y="107951"/>
                </a:lnTo>
                <a:lnTo>
                  <a:pt x="108108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40200" y="5084762"/>
            <a:ext cx="1513205" cy="647700"/>
          </a:xfrm>
          <a:custGeom>
            <a:avLst/>
            <a:gdLst/>
            <a:ahLst/>
            <a:cxnLst/>
            <a:rect l="l" t="t" r="r" b="b"/>
            <a:pathLst>
              <a:path w="1513204" h="647700">
                <a:moveTo>
                  <a:pt x="0" y="0"/>
                </a:moveTo>
                <a:lnTo>
                  <a:pt x="630634" y="0"/>
                </a:lnTo>
                <a:lnTo>
                  <a:pt x="900906" y="0"/>
                </a:lnTo>
                <a:lnTo>
                  <a:pt x="1081088" y="0"/>
                </a:lnTo>
                <a:lnTo>
                  <a:pt x="1081088" y="107950"/>
                </a:lnTo>
                <a:lnTo>
                  <a:pt x="1512874" y="242887"/>
                </a:lnTo>
                <a:lnTo>
                  <a:pt x="1081088" y="269874"/>
                </a:lnTo>
                <a:lnTo>
                  <a:pt x="1081088" y="647700"/>
                </a:lnTo>
                <a:lnTo>
                  <a:pt x="900906" y="647700"/>
                </a:lnTo>
                <a:lnTo>
                  <a:pt x="630634" y="647700"/>
                </a:lnTo>
                <a:lnTo>
                  <a:pt x="0" y="647700"/>
                </a:lnTo>
                <a:lnTo>
                  <a:pt x="0" y="269874"/>
                </a:lnTo>
                <a:lnTo>
                  <a:pt x="0" y="1079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054475" y="5105908"/>
            <a:ext cx="146685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860" algn="l"/>
                <a:tab pos="1453515" algn="l"/>
              </a:tabLst>
            </a:pPr>
            <a:r>
              <a:rPr dirty="0" u="heavy" sz="1600" strike="sngStrike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spc="-5" b="1" strike="sngStrike">
                <a:uFill>
                  <a:solidFill>
                    <a:srgbClr val="FF3300"/>
                  </a:solidFill>
                </a:uFill>
                <a:latin typeface="Times New Roman"/>
                <a:cs typeface="Times New Roman"/>
              </a:rPr>
              <a:t>.t={127}	</a:t>
            </a:r>
            <a:endParaRPr sz="16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spcBef>
                <a:spcPts val="70"/>
              </a:spcBef>
            </a:pPr>
            <a:r>
              <a:rPr dirty="0" sz="1600" spc="-5" b="1">
                <a:latin typeface="Times New Roman"/>
                <a:cs typeface="Times New Roman"/>
              </a:rPr>
              <a:t>.f={128}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651500" y="5084762"/>
            <a:ext cx="73025" cy="431800"/>
          </a:xfrm>
          <a:custGeom>
            <a:avLst/>
            <a:gdLst/>
            <a:ahLst/>
            <a:cxnLst/>
            <a:rect l="l" t="t" r="r" b="b"/>
            <a:pathLst>
              <a:path w="73025" h="431800">
                <a:moveTo>
                  <a:pt x="73025" y="431800"/>
                </a:moveTo>
                <a:lnTo>
                  <a:pt x="58812" y="428972"/>
                </a:lnTo>
                <a:lnTo>
                  <a:pt x="47206" y="421260"/>
                </a:lnTo>
                <a:lnTo>
                  <a:pt x="39381" y="409823"/>
                </a:lnTo>
                <a:lnTo>
                  <a:pt x="36512" y="395817"/>
                </a:lnTo>
                <a:lnTo>
                  <a:pt x="36512" y="251882"/>
                </a:lnTo>
                <a:lnTo>
                  <a:pt x="33643" y="237876"/>
                </a:lnTo>
                <a:lnTo>
                  <a:pt x="25818" y="226439"/>
                </a:lnTo>
                <a:lnTo>
                  <a:pt x="14212" y="218727"/>
                </a:lnTo>
                <a:lnTo>
                  <a:pt x="0" y="215900"/>
                </a:lnTo>
                <a:lnTo>
                  <a:pt x="14212" y="213072"/>
                </a:lnTo>
                <a:lnTo>
                  <a:pt x="25818" y="205360"/>
                </a:lnTo>
                <a:lnTo>
                  <a:pt x="33643" y="193923"/>
                </a:lnTo>
                <a:lnTo>
                  <a:pt x="36512" y="179917"/>
                </a:lnTo>
                <a:lnTo>
                  <a:pt x="36512" y="35982"/>
                </a:lnTo>
                <a:lnTo>
                  <a:pt x="39382" y="21976"/>
                </a:lnTo>
                <a:lnTo>
                  <a:pt x="47207" y="10539"/>
                </a:lnTo>
                <a:lnTo>
                  <a:pt x="58813" y="2827"/>
                </a:lnTo>
                <a:lnTo>
                  <a:pt x="73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3491"/>
            <a:ext cx="51136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6190" algn="l"/>
              </a:tabLst>
            </a:pPr>
            <a:r>
              <a:rPr dirty="0" sz="4000">
                <a:latin typeface="Verdana"/>
                <a:cs typeface="Verdana"/>
              </a:rPr>
              <a:t>8.5	goto</a:t>
            </a:r>
            <a:r>
              <a:rPr dirty="0" sz="3900" spc="90"/>
              <a:t>语句的翻译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38" y="1011427"/>
            <a:ext cx="6918325" cy="24244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0833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语句的一般形式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  <a:tab pos="1466215" algn="l"/>
              </a:tabLst>
            </a:pPr>
            <a:r>
              <a:rPr dirty="0" sz="2400" b="1">
                <a:latin typeface="Times New Roman"/>
                <a:cs typeface="Times New Roman"/>
              </a:rPr>
              <a:t>goto	</a:t>
            </a:r>
            <a:r>
              <a:rPr dirty="0" sz="2400" spc="-5" b="1">
                <a:latin typeface="Times New Roman"/>
                <a:cs typeface="Times New Roman"/>
              </a:rPr>
              <a:t>lable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 expr </a:t>
            </a:r>
            <a:r>
              <a:rPr dirty="0" sz="2400" b="1">
                <a:latin typeface="Times New Roman"/>
                <a:cs typeface="Times New Roman"/>
              </a:rPr>
              <a:t>goto </a:t>
            </a:r>
            <a:r>
              <a:rPr dirty="0" sz="2400" spc="-5" b="1">
                <a:latin typeface="Times New Roman"/>
                <a:cs typeface="Times New Roman"/>
              </a:rPr>
              <a:t>lable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语句标号的出现形式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2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定义性出现，形式</a:t>
            </a:r>
            <a:r>
              <a:rPr dirty="0" baseline="1182" sz="3525" spc="60" b="1">
                <a:latin typeface="黑体"/>
                <a:cs typeface="黑体"/>
              </a:rPr>
              <a:t>为</a:t>
            </a:r>
            <a:r>
              <a:rPr dirty="0" baseline="1182" sz="3525" spc="30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lable</a:t>
            </a:r>
            <a:r>
              <a:rPr dirty="0" baseline="1182" sz="3525" b="1">
                <a:latin typeface="黑体"/>
                <a:cs typeface="黑体"/>
              </a:rPr>
              <a:t>：</a:t>
            </a:r>
            <a:r>
              <a:rPr dirty="0" sz="2400" b="1">
                <a:latin typeface="Times New Roman"/>
                <a:cs typeface="Times New Roman"/>
              </a:rPr>
              <a:t>stmt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引用性出现，作为转移目标出现</a:t>
            </a:r>
            <a:r>
              <a:rPr dirty="0" baseline="1182" sz="3525" spc="60" b="1">
                <a:latin typeface="黑体"/>
                <a:cs typeface="黑体"/>
              </a:rPr>
              <a:t>在</a:t>
            </a:r>
            <a:r>
              <a:rPr dirty="0" baseline="1182" sz="3525" spc="-967" b="1">
                <a:latin typeface="黑体"/>
                <a:cs typeface="黑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baseline="1182" sz="3525" spc="75" b="1">
                <a:latin typeface="黑体"/>
                <a:cs typeface="黑体"/>
              </a:rPr>
              <a:t>语句中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/>
              <a:t>程序中应用形式：</a:t>
            </a:r>
            <a:endParaRPr baseline="1182" sz="3525"/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/>
              <a:t>标号的声明</a:t>
            </a:r>
            <a:endParaRPr baseline="1182" sz="3525"/>
          </a:p>
          <a:p>
            <a:pPr lvl="1" marL="755650" indent="-285750">
              <a:lnSpc>
                <a:spcPct val="100000"/>
              </a:lnSpc>
              <a:spcBef>
                <a:spcPts val="3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Pascal</a:t>
            </a:r>
            <a:r>
              <a:rPr dirty="0" baseline="1182" sz="3525" spc="75" b="1">
                <a:latin typeface="黑体"/>
                <a:cs typeface="黑体"/>
              </a:rPr>
              <a:t>要求使用前先声明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31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baseline="1182" sz="3525" spc="75" b="1">
                <a:latin typeface="黑体"/>
                <a:cs typeface="黑体"/>
              </a:rPr>
              <a:t>语言，不要求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/>
              <a:t>符号表中的语句标号</a:t>
            </a:r>
            <a:endParaRPr baseline="1182" sz="3525"/>
          </a:p>
        </p:txBody>
      </p:sp>
      <p:sp>
        <p:nvSpPr>
          <p:cNvPr id="8" name="object 8"/>
          <p:cNvSpPr/>
          <p:nvPr/>
        </p:nvSpPr>
        <p:spPr>
          <a:xfrm>
            <a:off x="296524" y="5724254"/>
            <a:ext cx="4208384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04514" y="5724254"/>
            <a:ext cx="4187964" cy="8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1784" y="3559952"/>
            <a:ext cx="2275840" cy="15748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2984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35"/>
              </a:spcBef>
            </a:pPr>
            <a:r>
              <a:rPr dirty="0" sz="2350" spc="50" b="1">
                <a:latin typeface="黑体"/>
                <a:cs typeface="黑体"/>
              </a:rPr>
              <a:t>先定义后引用：</a:t>
            </a:r>
            <a:endParaRPr sz="2350">
              <a:latin typeface="黑体"/>
              <a:cs typeface="黑体"/>
            </a:endParaRPr>
          </a:p>
          <a:p>
            <a:pPr marL="86360">
              <a:lnSpc>
                <a:spcPct val="100000"/>
              </a:lnSpc>
              <a:spcBef>
                <a:spcPts val="65"/>
              </a:spcBef>
            </a:pPr>
            <a:r>
              <a:rPr dirty="0" sz="2400" spc="-5" b="1">
                <a:latin typeface="Times New Roman"/>
                <a:cs typeface="Times New Roman"/>
              </a:rPr>
              <a:t>lable: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stme;</a:t>
            </a:r>
            <a:endParaRPr sz="2400">
              <a:latin typeface="Times New Roman"/>
              <a:cs typeface="Times New Roman"/>
            </a:endParaRPr>
          </a:p>
          <a:p>
            <a:pPr marL="92456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92456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2277" y="3555189"/>
            <a:ext cx="2285365" cy="1584325"/>
          </a:xfrm>
          <a:custGeom>
            <a:avLst/>
            <a:gdLst/>
            <a:ahLst/>
            <a:cxnLst/>
            <a:rect l="l" t="t" r="r" b="b"/>
            <a:pathLst>
              <a:path w="2285365" h="1584325">
                <a:moveTo>
                  <a:pt x="0" y="0"/>
                </a:moveTo>
                <a:lnTo>
                  <a:pt x="2285218" y="0"/>
                </a:lnTo>
                <a:lnTo>
                  <a:pt x="2285218" y="1584000"/>
                </a:lnTo>
                <a:lnTo>
                  <a:pt x="0" y="158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47040" y="3559952"/>
            <a:ext cx="2275840" cy="1574800"/>
          </a:xfrm>
          <a:prstGeom prst="rect">
            <a:avLst/>
          </a:prstGeom>
          <a:solidFill>
            <a:srgbClr val="C2F0FF"/>
          </a:solidFill>
        </p:spPr>
        <p:txBody>
          <a:bodyPr wrap="square" lIns="0" tIns="2984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35"/>
              </a:spcBef>
            </a:pPr>
            <a:r>
              <a:rPr dirty="0" sz="2350" spc="50" b="1">
                <a:latin typeface="黑体"/>
                <a:cs typeface="黑体"/>
              </a:rPr>
              <a:t>先引用后定义：</a:t>
            </a:r>
            <a:endParaRPr sz="2350">
              <a:latin typeface="黑体"/>
              <a:cs typeface="黑体"/>
            </a:endParaRPr>
          </a:p>
          <a:p>
            <a:pPr marL="772160">
              <a:lnSpc>
                <a:spcPct val="100000"/>
              </a:lnSpc>
              <a:spcBef>
                <a:spcPts val="65"/>
              </a:spcBef>
            </a:pP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lable;</a:t>
            </a:r>
            <a:endParaRPr sz="2400">
              <a:latin typeface="Times New Roman"/>
              <a:cs typeface="Times New Roman"/>
            </a:endParaRPr>
          </a:p>
          <a:p>
            <a:pPr marL="86360" marR="666750" indent="685800">
              <a:lnSpc>
                <a:spcPct val="100800"/>
              </a:lnSpc>
            </a:pPr>
            <a:r>
              <a:rPr dirty="0" sz="2400" b="1">
                <a:latin typeface="Times New Roman"/>
                <a:cs typeface="Times New Roman"/>
              </a:rPr>
              <a:t>…  </a:t>
            </a:r>
            <a:r>
              <a:rPr dirty="0" sz="2400" spc="-5" b="1">
                <a:latin typeface="Times New Roman"/>
                <a:cs typeface="Times New Roman"/>
              </a:rPr>
              <a:t>lable: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stme;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41299"/>
            <a:ext cx="82156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90"/>
              <a:t>标号引用性出现时的处理</a:t>
            </a:r>
            <a:r>
              <a:rPr dirty="0" sz="3900" spc="20"/>
              <a:t>（</a:t>
            </a:r>
            <a:r>
              <a:rPr dirty="0" sz="4000" spc="20">
                <a:latin typeface="Times New Roman"/>
                <a:cs typeface="Times New Roman"/>
              </a:rPr>
              <a:t>goto</a:t>
            </a:r>
            <a:r>
              <a:rPr dirty="0" sz="4000" spc="-45">
                <a:latin typeface="Times New Roman"/>
                <a:cs typeface="Times New Roman"/>
              </a:rPr>
              <a:t> </a:t>
            </a:r>
            <a:r>
              <a:rPr dirty="0" sz="4000" spc="25">
                <a:latin typeface="Times New Roman"/>
                <a:cs typeface="Times New Roman"/>
              </a:rPr>
              <a:t>L;</a:t>
            </a:r>
            <a:r>
              <a:rPr dirty="0" sz="3900" spc="25"/>
              <a:t>）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63827"/>
            <a:ext cx="8449310" cy="53701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根据标识符</a:t>
            </a: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在符号表中进行查找。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对于要求语句标号先声明后使用的语言（如</a:t>
            </a:r>
            <a:r>
              <a:rPr dirty="0" sz="2400" b="1">
                <a:latin typeface="Times New Roman"/>
                <a:cs typeface="Times New Roman"/>
              </a:rPr>
              <a:t>Pascal</a:t>
            </a:r>
            <a:r>
              <a:rPr dirty="0" baseline="1182" sz="3525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若未找到，则报告“标号未定义”的错误；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若找到，则检查其类型是否为标号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1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若不是，则报告类型错误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若是，则进一步检查该标号的“定义标志”</a:t>
            </a:r>
            <a:endParaRPr baseline="1182" sz="3525">
              <a:latin typeface="黑体"/>
              <a:cs typeface="黑体"/>
            </a:endParaRPr>
          </a:p>
          <a:p>
            <a:pPr lvl="3" marL="1612265" marR="5080" indent="-228600">
              <a:lnSpc>
                <a:spcPct val="100099"/>
              </a:lnSpc>
              <a:spcBef>
                <a:spcPts val="62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若“定义标志”是‘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baseline="1182" sz="3525" spc="75" b="1">
                <a:latin typeface="黑体"/>
                <a:cs typeface="黑体"/>
              </a:rPr>
              <a:t>’，说明之前已识别出标号</a:t>
            </a:r>
            <a:r>
              <a:rPr dirty="0" sz="2400" b="1" i="1">
                <a:latin typeface="Times New Roman"/>
                <a:cs typeface="Times New Roman"/>
              </a:rPr>
              <a:t>L </a:t>
            </a:r>
            <a:r>
              <a:rPr dirty="0" sz="2350" spc="50" b="1">
                <a:latin typeface="黑体"/>
                <a:cs typeface="黑体"/>
              </a:rPr>
              <a:t>的定义，其“地址”域中记录的是它所标识的语句 </a:t>
            </a:r>
            <a:r>
              <a:rPr dirty="0" baseline="1182" sz="3525" spc="75" b="1">
                <a:latin typeface="黑体"/>
                <a:cs typeface="黑体"/>
              </a:rPr>
              <a:t>的第一条三地址语句的位置</a:t>
            </a:r>
            <a:r>
              <a:rPr dirty="0" sz="2400" spc="20" b="1" i="1">
                <a:latin typeface="Times New Roman"/>
                <a:cs typeface="Times New Roman"/>
              </a:rPr>
              <a:t>V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此时直接生成四元 式</a:t>
            </a:r>
            <a:r>
              <a:rPr dirty="0" baseline="1182" sz="3525" spc="7" b="1">
                <a:latin typeface="黑体"/>
                <a:cs typeface="黑体"/>
              </a:rPr>
              <a:t>（</a:t>
            </a:r>
            <a:r>
              <a:rPr dirty="0" sz="2400" spc="5" b="1">
                <a:latin typeface="Times New Roman"/>
                <a:cs typeface="Times New Roman"/>
              </a:rPr>
              <a:t>goto,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—, —, </a:t>
            </a:r>
            <a:r>
              <a:rPr dirty="0" sz="2400" spc="20" b="1" i="1">
                <a:latin typeface="Times New Roman"/>
                <a:cs typeface="Times New Roman"/>
              </a:rPr>
              <a:t>V</a:t>
            </a:r>
            <a:r>
              <a:rPr dirty="0" baseline="1182" sz="3525" spc="30" b="1">
                <a:latin typeface="黑体"/>
                <a:cs typeface="黑体"/>
              </a:rPr>
              <a:t>）</a:t>
            </a:r>
            <a:r>
              <a:rPr dirty="0" baseline="1182" sz="3525" spc="75" b="1">
                <a:latin typeface="黑体"/>
                <a:cs typeface="黑体"/>
              </a:rPr>
              <a:t>即可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3" marL="1612265" marR="22860" indent="-228600">
              <a:lnSpc>
                <a:spcPct val="99500"/>
              </a:lnSpc>
              <a:spcBef>
                <a:spcPts val="635"/>
              </a:spcBef>
              <a:buSzPct val="102127"/>
              <a:buFont typeface="Times New Roman"/>
              <a:buChar char="–"/>
              <a:tabLst>
                <a:tab pos="16129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若“定义标志”是‘</a:t>
            </a:r>
            <a:r>
              <a:rPr dirty="0" sz="2400" spc="-5" b="1">
                <a:latin typeface="Times New Roman"/>
                <a:cs typeface="Times New Roman"/>
              </a:rPr>
              <a:t>F</a:t>
            </a:r>
            <a:r>
              <a:rPr dirty="0" baseline="1182" sz="3525" spc="75" b="1">
                <a:latin typeface="黑体"/>
                <a:cs typeface="黑体"/>
              </a:rPr>
              <a:t>’，说明标号</a:t>
            </a: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baseline="1182" sz="3525" spc="67" b="1">
                <a:latin typeface="黑体"/>
                <a:cs typeface="黑体"/>
              </a:rPr>
              <a:t>在程序体中还 </a:t>
            </a:r>
            <a:r>
              <a:rPr dirty="0" baseline="1182" sz="3525" spc="75" b="1">
                <a:latin typeface="黑体"/>
                <a:cs typeface="黑体"/>
              </a:rPr>
              <a:t>未定义，则生成待回填的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baseline="1182" sz="3525" spc="75" b="1">
                <a:latin typeface="黑体"/>
                <a:cs typeface="黑体"/>
              </a:rPr>
              <a:t>语句，并将它插入与 </a:t>
            </a:r>
            <a:r>
              <a:rPr dirty="0" sz="2350" spc="50" b="1">
                <a:latin typeface="黑体"/>
                <a:cs typeface="黑体"/>
              </a:rPr>
              <a:t>该目标地址相关的语句链的链首。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0790" y="6507028"/>
            <a:ext cx="18986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1930"/>
            <a:ext cx="782510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为赋值语句构造语法树的语法制导定义</a:t>
            </a:r>
            <a:endParaRPr sz="35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312" y="1137961"/>
          <a:ext cx="8729980" cy="536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705"/>
                <a:gridCol w="6729730"/>
              </a:tblGrid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150" spc="50" b="1">
                          <a:latin typeface="黑体"/>
                          <a:cs typeface="黑体"/>
                        </a:rPr>
                        <a:t>产生式</a:t>
                      </a:r>
                      <a:endParaRPr sz="2150">
                        <a:latin typeface="黑体"/>
                        <a:cs typeface="黑体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150" spc="50" b="1">
                          <a:latin typeface="黑体"/>
                          <a:cs typeface="黑体"/>
                        </a:rPr>
                        <a:t>语义规则</a:t>
                      </a:r>
                      <a:endParaRPr sz="2150">
                        <a:latin typeface="黑体"/>
                        <a:cs typeface="黑体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1291" sz="3225" spc="7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id:=E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S.nptr=makenode(':=', makeleaf(id, id.entry),</a:t>
                      </a:r>
                      <a:r>
                        <a:rPr dirty="0" sz="22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E.nptr)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291" sz="322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8518" sz="225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+T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E.nptr=makenode('+', 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-18518" sz="2250" spc="-44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.nptr,</a:t>
                      </a:r>
                      <a:r>
                        <a:rPr dirty="0" sz="2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25" b="1">
                          <a:latin typeface="Times New Roman"/>
                          <a:cs typeface="Times New Roman"/>
                        </a:rPr>
                        <a:t>T.nptr)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baseline="1291" sz="3225" spc="1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200" spc="-15" b="1">
                          <a:latin typeface="Times New Roman"/>
                          <a:cs typeface="Times New Roman"/>
                        </a:rPr>
                        <a:t>E.nptr=T.nptr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2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291" sz="322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8518" sz="225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*F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200" spc="-10" b="1">
                          <a:latin typeface="Times New Roman"/>
                          <a:cs typeface="Times New Roman"/>
                        </a:rPr>
                        <a:t>T.nptr=makenode('*', 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8518" sz="2250" spc="-44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.nptr,</a:t>
                      </a:r>
                      <a:r>
                        <a:rPr dirty="0" sz="2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F.nptr)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1291" sz="3225" spc="1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T.nptr=F.nptr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291" sz="3225" spc="7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(E)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200" spc="-20" b="1">
                          <a:latin typeface="Times New Roman"/>
                          <a:cs typeface="Times New Roman"/>
                        </a:rPr>
                        <a:t>F.nptr=E.nptr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291" sz="3225" spc="7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5" b="1">
                          <a:latin typeface="Times New Roman"/>
                          <a:cs typeface="Times New Roman"/>
                        </a:rPr>
                        <a:t>uminus</a:t>
                      </a:r>
                      <a:r>
                        <a:rPr dirty="0" sz="2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200" spc="-10" b="1">
                          <a:latin typeface="Times New Roman"/>
                          <a:cs typeface="Times New Roman"/>
                        </a:rPr>
                        <a:t>F.nptr=makeunode('uminus',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 E.nptr)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291" sz="3225" spc="1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id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200" spc="-15" b="1">
                          <a:latin typeface="Times New Roman"/>
                          <a:cs typeface="Times New Roman"/>
                        </a:rPr>
                        <a:t>F.nptr=makeleaf(id,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id.entry)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7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1291" sz="3225" spc="15" b="1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200" spc="10" b="1">
                          <a:latin typeface="Times New Roman"/>
                          <a:cs typeface="Times New Roman"/>
                        </a:rPr>
                        <a:t>num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200" spc="-15" b="1">
                          <a:latin typeface="Times New Roman"/>
                          <a:cs typeface="Times New Roman"/>
                        </a:rPr>
                        <a:t>F.nptr=makeleaf(num,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num.val)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3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标号引用性出现时的处理（续</a:t>
            </a:r>
            <a:r>
              <a:rPr dirty="0" spc="60"/>
              <a:t>1）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75436"/>
            <a:ext cx="8521700" cy="53670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对于不要求语句标号先声明的语言（如</a:t>
            </a:r>
            <a:r>
              <a:rPr dirty="0" sz="2400" spc="20" b="1">
                <a:latin typeface="Times New Roman"/>
                <a:cs typeface="Times New Roman"/>
              </a:rPr>
              <a:t>C</a:t>
            </a:r>
            <a:r>
              <a:rPr dirty="0" baseline="1182" sz="3525" spc="30" b="1">
                <a:latin typeface="黑体"/>
                <a:cs typeface="黑体"/>
              </a:rPr>
              <a:t>）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若未找到，则先将标号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插入符号表中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“定义标志”设置为</a:t>
            </a:r>
            <a:r>
              <a:rPr dirty="0" baseline="1182" sz="3525" spc="52" b="1">
                <a:latin typeface="黑体"/>
                <a:cs typeface="黑体"/>
              </a:rPr>
              <a:t>‘</a:t>
            </a:r>
            <a:r>
              <a:rPr dirty="0" sz="2400" spc="35" b="1">
                <a:latin typeface="Times New Roman"/>
                <a:cs typeface="Times New Roman"/>
              </a:rPr>
              <a:t>F</a:t>
            </a:r>
            <a:r>
              <a:rPr dirty="0" baseline="1182" sz="3525" spc="52" b="1">
                <a:latin typeface="黑体"/>
                <a:cs typeface="黑体"/>
              </a:rPr>
              <a:t>’，</a:t>
            </a:r>
            <a:r>
              <a:rPr dirty="0" baseline="1182" sz="3525" spc="75" b="1">
                <a:latin typeface="黑体"/>
                <a:cs typeface="黑体"/>
              </a:rPr>
              <a:t>表示“标号未定义”；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将全局变</a:t>
            </a:r>
            <a:r>
              <a:rPr dirty="0" baseline="1182" sz="3525" spc="60" b="1">
                <a:latin typeface="黑体"/>
                <a:cs typeface="黑体"/>
              </a:rPr>
              <a:t>量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nextquad </a:t>
            </a:r>
            <a:r>
              <a:rPr dirty="0" baseline="1182" sz="3525" spc="75" b="1">
                <a:latin typeface="黑体"/>
                <a:cs typeface="黑体"/>
              </a:rPr>
              <a:t>的值写入“地址”域；</a:t>
            </a:r>
            <a:endParaRPr baseline="1182" sz="3525">
              <a:latin typeface="黑体"/>
              <a:cs typeface="黑体"/>
            </a:endParaRPr>
          </a:p>
          <a:p>
            <a:pPr lvl="2" marL="1169670" indent="-243204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生成四元式</a:t>
            </a:r>
            <a:r>
              <a:rPr dirty="0" baseline="1182" sz="3525" spc="60" b="1">
                <a:latin typeface="黑体"/>
                <a:cs typeface="黑体"/>
              </a:rPr>
              <a:t>：</a:t>
            </a:r>
            <a:r>
              <a:rPr dirty="0" baseline="1182" sz="3525" spc="-869" b="1">
                <a:latin typeface="黑体"/>
                <a:cs typeface="黑体"/>
              </a:rPr>
              <a:t> </a:t>
            </a:r>
            <a:r>
              <a:rPr dirty="0" baseline="1182" sz="3525" spc="22" b="1">
                <a:latin typeface="黑体"/>
                <a:cs typeface="黑体"/>
              </a:rPr>
              <a:t>（</a:t>
            </a:r>
            <a:r>
              <a:rPr dirty="0" sz="2400" spc="15" b="1">
                <a:latin typeface="Times New Roman"/>
                <a:cs typeface="Times New Roman"/>
              </a:rPr>
              <a:t>goto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-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-</a:t>
            </a:r>
            <a:r>
              <a:rPr dirty="0" baseline="1182" sz="3525" spc="22" b="1">
                <a:latin typeface="黑体"/>
                <a:cs typeface="黑体"/>
              </a:rPr>
              <a:t>，</a:t>
            </a:r>
            <a:r>
              <a:rPr dirty="0" sz="2400" spc="15" b="1">
                <a:latin typeface="Times New Roman"/>
                <a:cs typeface="Times New Roman"/>
              </a:rPr>
              <a:t>-1</a:t>
            </a:r>
            <a:r>
              <a:rPr dirty="0" baseline="1182" sz="3525" spc="22" b="1">
                <a:latin typeface="黑体"/>
                <a:cs typeface="黑体"/>
              </a:rPr>
              <a:t>）</a:t>
            </a:r>
            <a:r>
              <a:rPr dirty="0" baseline="1182" sz="3525" spc="75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若找到，则进一步检查该标号的“定义标志”</a:t>
            </a:r>
            <a:endParaRPr baseline="1182" sz="3525">
              <a:latin typeface="黑体"/>
              <a:cs typeface="黑体"/>
            </a:endParaRPr>
          </a:p>
          <a:p>
            <a:pPr lvl="2" marL="1155700" marR="5080" indent="-228600">
              <a:lnSpc>
                <a:spcPct val="100200"/>
              </a:lnSpc>
              <a:spcBef>
                <a:spcPts val="605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若“定义标志”是</a:t>
            </a:r>
            <a:r>
              <a:rPr dirty="0" baseline="1182" sz="3525" spc="52" b="1">
                <a:latin typeface="黑体"/>
                <a:cs typeface="黑体"/>
              </a:rPr>
              <a:t>‘</a:t>
            </a:r>
            <a:r>
              <a:rPr dirty="0" sz="2400" spc="35" b="1">
                <a:latin typeface="Times New Roman"/>
                <a:cs typeface="Times New Roman"/>
              </a:rPr>
              <a:t>T</a:t>
            </a:r>
            <a:r>
              <a:rPr dirty="0" baseline="1182" sz="3525" spc="52" b="1">
                <a:latin typeface="黑体"/>
                <a:cs typeface="黑体"/>
              </a:rPr>
              <a:t>’，</a:t>
            </a:r>
            <a:r>
              <a:rPr dirty="0" baseline="1182" sz="3525" spc="75" b="1">
                <a:latin typeface="黑体"/>
                <a:cs typeface="黑体"/>
              </a:rPr>
              <a:t>说明之前已识别出标号</a:t>
            </a: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baseline="1182" sz="3525" spc="60" b="1">
                <a:latin typeface="黑体"/>
                <a:cs typeface="黑体"/>
              </a:rPr>
              <a:t>的 </a:t>
            </a:r>
            <a:r>
              <a:rPr dirty="0" sz="2350" spc="50" b="1">
                <a:latin typeface="黑体"/>
                <a:cs typeface="黑体"/>
              </a:rPr>
              <a:t>定义，其“地址”域中记录的是它所标识的语句的第一 </a:t>
            </a:r>
            <a:r>
              <a:rPr dirty="0" baseline="1182" sz="3525" spc="75" b="1">
                <a:latin typeface="黑体"/>
                <a:cs typeface="黑体"/>
              </a:rPr>
              <a:t>条三地址语句的位置</a:t>
            </a:r>
            <a:r>
              <a:rPr dirty="0" sz="2400" spc="20" b="1" i="1">
                <a:latin typeface="Times New Roman"/>
                <a:cs typeface="Times New Roman"/>
              </a:rPr>
              <a:t>V</a:t>
            </a:r>
            <a:r>
              <a:rPr dirty="0" baseline="1182" sz="3525" spc="30" b="1">
                <a:latin typeface="黑体"/>
                <a:cs typeface="黑体"/>
              </a:rPr>
              <a:t>，</a:t>
            </a:r>
            <a:r>
              <a:rPr dirty="0" baseline="1182" sz="3525" spc="75" b="1">
                <a:latin typeface="黑体"/>
                <a:cs typeface="黑体"/>
              </a:rPr>
              <a:t>此时直接生成四元式</a:t>
            </a:r>
            <a:r>
              <a:rPr dirty="0" baseline="1182" sz="3525" spc="7" b="1">
                <a:latin typeface="黑体"/>
                <a:cs typeface="黑体"/>
              </a:rPr>
              <a:t>（</a:t>
            </a:r>
            <a:r>
              <a:rPr dirty="0" sz="2400" spc="5" b="1">
                <a:latin typeface="Times New Roman"/>
                <a:cs typeface="Times New Roman"/>
              </a:rPr>
              <a:t>goto,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—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—, </a:t>
            </a:r>
            <a:r>
              <a:rPr dirty="0" sz="2400" spc="20" b="1" i="1">
                <a:latin typeface="Times New Roman"/>
                <a:cs typeface="Times New Roman"/>
              </a:rPr>
              <a:t>V</a:t>
            </a:r>
            <a:r>
              <a:rPr dirty="0" baseline="1182" sz="3525" spc="30" b="1">
                <a:latin typeface="黑体"/>
                <a:cs typeface="黑体"/>
              </a:rPr>
              <a:t>）</a:t>
            </a:r>
            <a:r>
              <a:rPr dirty="0" baseline="1182" sz="3525" spc="75" b="1">
                <a:latin typeface="黑体"/>
                <a:cs typeface="黑体"/>
              </a:rPr>
              <a:t>即可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2" marL="1155700" marR="58419" indent="-228600">
              <a:lnSpc>
                <a:spcPct val="99100"/>
              </a:lnSpc>
              <a:spcBef>
                <a:spcPts val="650"/>
              </a:spcBef>
              <a:buClr>
                <a:srgbClr val="0000FF"/>
              </a:buClr>
              <a:buSzPct val="97872"/>
              <a:buFont typeface="Wingdings"/>
              <a:buChar char=""/>
              <a:tabLst>
                <a:tab pos="1170305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若“定义标志”是</a:t>
            </a:r>
            <a:r>
              <a:rPr dirty="0" baseline="1182" sz="3525" spc="52" b="1">
                <a:latin typeface="黑体"/>
                <a:cs typeface="黑体"/>
              </a:rPr>
              <a:t>‘</a:t>
            </a:r>
            <a:r>
              <a:rPr dirty="0" sz="2400" spc="35" b="1">
                <a:latin typeface="Times New Roman"/>
                <a:cs typeface="Times New Roman"/>
              </a:rPr>
              <a:t>F</a:t>
            </a:r>
            <a:r>
              <a:rPr dirty="0" baseline="1182" sz="3525" spc="52" b="1">
                <a:latin typeface="黑体"/>
                <a:cs typeface="黑体"/>
              </a:rPr>
              <a:t>’，</a:t>
            </a:r>
            <a:r>
              <a:rPr dirty="0" baseline="1182" sz="3525" spc="75" b="1">
                <a:latin typeface="黑体"/>
                <a:cs typeface="黑体"/>
              </a:rPr>
              <a:t>说明标号</a:t>
            </a: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在程序体中还未 </a:t>
            </a:r>
            <a:r>
              <a:rPr dirty="0" baseline="1182" sz="3525" spc="75" b="1">
                <a:latin typeface="黑体"/>
                <a:cs typeface="黑体"/>
              </a:rPr>
              <a:t>定义，则生成待回填的</a:t>
            </a:r>
            <a:r>
              <a:rPr dirty="0" sz="2400" b="1">
                <a:latin typeface="Times New Roman"/>
                <a:cs typeface="Times New Roman"/>
              </a:rPr>
              <a:t>goto</a:t>
            </a:r>
            <a:r>
              <a:rPr dirty="0" baseline="1182" sz="3525" spc="67" b="1">
                <a:latin typeface="黑体"/>
                <a:cs typeface="黑体"/>
              </a:rPr>
              <a:t>语句，并将它插入与该目标 </a:t>
            </a:r>
            <a:r>
              <a:rPr dirty="0" sz="2350" spc="50" b="1">
                <a:latin typeface="黑体"/>
                <a:cs typeface="黑体"/>
              </a:rPr>
              <a:t>地址相关的语句链的链首。</a:t>
            </a:r>
            <a:endParaRPr sz="23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3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标号引用性出现时的处理（续</a:t>
            </a:r>
            <a:r>
              <a:rPr dirty="0" spc="60"/>
              <a:t>2）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272400"/>
            <a:ext cx="286893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待回填的语句链</a:t>
            </a:r>
            <a:endParaRPr baseline="1010" sz="41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" y="2038350"/>
            <a:ext cx="7543800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66953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标号定义性出现时的处理</a:t>
            </a:r>
            <a:r>
              <a:rPr dirty="0" spc="70"/>
              <a:t>（L：S）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4043"/>
            <a:ext cx="8571230" cy="549592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根据标号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查找符号表；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对于要求语句标号先声明后使用的语言（如</a:t>
            </a:r>
            <a:r>
              <a:rPr dirty="0" sz="2000" b="1">
                <a:latin typeface="Times New Roman"/>
                <a:cs typeface="Times New Roman"/>
              </a:rPr>
              <a:t>Pascal</a:t>
            </a:r>
            <a:r>
              <a:rPr dirty="0" baseline="1424" sz="2925" b="1">
                <a:latin typeface="黑体"/>
                <a:cs typeface="黑体"/>
              </a:rPr>
              <a:t>）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若未找到，则报告“标号未定义”的错误；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若找到，则检查其类型是否为“标号</a:t>
            </a:r>
            <a:r>
              <a:rPr dirty="0" baseline="1424" sz="2925" spc="60" b="1">
                <a:latin typeface="黑体"/>
                <a:cs typeface="黑体"/>
              </a:rPr>
              <a:t>”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89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若不是，则报告类型错误</a:t>
            </a:r>
            <a:r>
              <a:rPr dirty="0" baseline="1424" sz="2925" spc="60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若是，则进一步检查其“定义标志”。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09"/>
              </a:spcBef>
              <a:buSzPct val="102564"/>
              <a:buFont typeface="Times New Roman"/>
              <a:buChar char="–"/>
              <a:tabLst>
                <a:tab pos="16129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“定义标志”是</a:t>
            </a:r>
            <a:r>
              <a:rPr dirty="0" baseline="1424" sz="2925" spc="52" b="1">
                <a:latin typeface="黑体"/>
                <a:cs typeface="黑体"/>
              </a:rPr>
              <a:t>‘</a:t>
            </a:r>
            <a:r>
              <a:rPr dirty="0" sz="2000" spc="35" b="1">
                <a:latin typeface="Times New Roman"/>
                <a:cs typeface="Times New Roman"/>
              </a:rPr>
              <a:t>T</a:t>
            </a:r>
            <a:r>
              <a:rPr dirty="0" baseline="1424" sz="2925" spc="52" b="1">
                <a:latin typeface="黑体"/>
                <a:cs typeface="黑体"/>
              </a:rPr>
              <a:t>’，</a:t>
            </a:r>
            <a:r>
              <a:rPr dirty="0" baseline="1424" sz="2925" spc="75" b="1">
                <a:latin typeface="黑体"/>
                <a:cs typeface="黑体"/>
              </a:rPr>
              <a:t>则报告“标号重复定义”的错误</a:t>
            </a:r>
            <a:r>
              <a:rPr dirty="0" baseline="1424" sz="2925" spc="60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lvl="3" marL="1612265" marR="234950" indent="-228600">
              <a:lnSpc>
                <a:spcPct val="101000"/>
              </a:lnSpc>
              <a:spcBef>
                <a:spcPts val="480"/>
              </a:spcBef>
              <a:buSzPct val="102564"/>
              <a:buFont typeface="Times New Roman"/>
              <a:buChar char="–"/>
              <a:tabLst>
                <a:tab pos="16129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若“定义标志”是</a:t>
            </a:r>
            <a:r>
              <a:rPr dirty="0" baseline="1424" sz="2925" spc="52" b="1">
                <a:latin typeface="黑体"/>
                <a:cs typeface="黑体"/>
              </a:rPr>
              <a:t>‘</a:t>
            </a:r>
            <a:r>
              <a:rPr dirty="0" sz="2000" spc="35" b="1">
                <a:latin typeface="Times New Roman"/>
                <a:cs typeface="Times New Roman"/>
              </a:rPr>
              <a:t>F</a:t>
            </a:r>
            <a:r>
              <a:rPr dirty="0" baseline="1424" sz="2925" spc="52" b="1">
                <a:latin typeface="黑体"/>
                <a:cs typeface="黑体"/>
              </a:rPr>
              <a:t>’，</a:t>
            </a:r>
            <a:r>
              <a:rPr dirty="0" baseline="1424" sz="2925" spc="75" b="1">
                <a:latin typeface="黑体"/>
                <a:cs typeface="黑体"/>
              </a:rPr>
              <a:t>则将“定义标志”改为</a:t>
            </a:r>
            <a:r>
              <a:rPr dirty="0" baseline="1424" sz="2925" spc="52" b="1">
                <a:latin typeface="黑体"/>
                <a:cs typeface="黑体"/>
              </a:rPr>
              <a:t>‘</a:t>
            </a:r>
            <a:r>
              <a:rPr dirty="0" sz="2000" spc="35" b="1">
                <a:latin typeface="Times New Roman"/>
                <a:cs typeface="Times New Roman"/>
              </a:rPr>
              <a:t>T</a:t>
            </a:r>
            <a:r>
              <a:rPr dirty="0" baseline="1424" sz="2925" spc="52" b="1">
                <a:latin typeface="黑体"/>
                <a:cs typeface="黑体"/>
              </a:rPr>
              <a:t>’，</a:t>
            </a:r>
            <a:r>
              <a:rPr dirty="0" baseline="1424" sz="2925" spc="75" b="1">
                <a:latin typeface="黑体"/>
                <a:cs typeface="黑体"/>
              </a:rPr>
              <a:t>判 </a:t>
            </a:r>
            <a:r>
              <a:rPr dirty="0" sz="1950" spc="50" b="1">
                <a:latin typeface="黑体"/>
                <a:cs typeface="黑体"/>
              </a:rPr>
              <a:t>断地址域是否为空</a:t>
            </a:r>
            <a:endParaRPr sz="1950">
              <a:latin typeface="黑体"/>
              <a:cs typeface="黑体"/>
            </a:endParaRPr>
          </a:p>
          <a:p>
            <a:pPr marL="2070100" marR="188595" indent="-228600">
              <a:lnSpc>
                <a:spcPct val="100499"/>
              </a:lnSpc>
              <a:spcBef>
                <a:spcPts val="525"/>
              </a:spcBef>
            </a:pPr>
            <a:r>
              <a:rPr dirty="0" sz="2000">
                <a:latin typeface="Times New Roman"/>
                <a:cs typeface="Times New Roman"/>
              </a:rPr>
              <a:t>»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若为空，说明标号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是首次出现，并且是定义性出现，则 将全程变量</a:t>
            </a:r>
            <a:r>
              <a:rPr dirty="0" sz="2000" spc="-5" b="1">
                <a:latin typeface="Times New Roman"/>
                <a:cs typeface="Times New Roman"/>
              </a:rPr>
              <a:t>nextquad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spc="25" b="1">
                <a:latin typeface="Times New Roman"/>
                <a:cs typeface="Times New Roman"/>
              </a:rPr>
              <a:t>V</a:t>
            </a:r>
            <a:r>
              <a:rPr dirty="0" baseline="1424" sz="2925" spc="37" b="1">
                <a:latin typeface="黑体"/>
                <a:cs typeface="黑体"/>
              </a:rPr>
              <a:t>（</a:t>
            </a:r>
            <a:r>
              <a:rPr dirty="0" baseline="1424" sz="2925" spc="75" b="1">
                <a:latin typeface="黑体"/>
                <a:cs typeface="黑体"/>
              </a:rPr>
              <a:t>即语句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baseline="1424" sz="2925" spc="75" b="1">
                <a:latin typeface="黑体"/>
                <a:cs typeface="黑体"/>
              </a:rPr>
              <a:t>的第一条三地址语 </a:t>
            </a:r>
            <a:r>
              <a:rPr dirty="0" sz="1950" spc="50" b="1">
                <a:latin typeface="黑体"/>
                <a:cs typeface="黑体"/>
              </a:rPr>
              <a:t>句在四元式数组中的位置）写入地址域中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marL="2070100" marR="5080" indent="-228600">
              <a:lnSpc>
                <a:spcPct val="100299"/>
              </a:lnSpc>
              <a:spcBef>
                <a:spcPts val="509"/>
              </a:spcBef>
            </a:pPr>
            <a:r>
              <a:rPr dirty="0" sz="2000">
                <a:latin typeface="Times New Roman"/>
                <a:cs typeface="Times New Roman"/>
              </a:rPr>
              <a:t>»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baseline="1424" sz="2925" spc="75" b="1">
                <a:latin typeface="黑体"/>
                <a:cs typeface="黑体"/>
              </a:rPr>
              <a:t>若不空，说明之前已经有标号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的引用性出现，存在待回 填语句链，此时，编译程序首先将</a:t>
            </a:r>
            <a:r>
              <a:rPr dirty="0" sz="2000" spc="-5" b="1">
                <a:latin typeface="Times New Roman"/>
                <a:cs typeface="Times New Roman"/>
              </a:rPr>
              <a:t>nextquad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spc="5" b="1">
                <a:latin typeface="Times New Roman"/>
                <a:cs typeface="Times New Roman"/>
              </a:rPr>
              <a:t>V</a:t>
            </a:r>
            <a:r>
              <a:rPr dirty="0" baseline="1424" sz="2925" spc="75" b="1">
                <a:latin typeface="黑体"/>
                <a:cs typeface="黑体"/>
              </a:rPr>
              <a:t>回填到 该链表中记录的所有语句中，然后再将</a:t>
            </a:r>
            <a:r>
              <a:rPr dirty="0" sz="2000" spc="5" b="1">
                <a:latin typeface="Times New Roman"/>
                <a:cs typeface="Times New Roman"/>
              </a:rPr>
              <a:t>V</a:t>
            </a:r>
            <a:r>
              <a:rPr dirty="0" baseline="1424" sz="2925" spc="75" b="1">
                <a:latin typeface="黑体"/>
                <a:cs typeface="黑体"/>
              </a:rPr>
              <a:t>写入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baseline="1424" sz="2925" spc="75" b="1">
                <a:latin typeface="黑体"/>
                <a:cs typeface="黑体"/>
              </a:rPr>
              <a:t>的“地址”  </a:t>
            </a:r>
            <a:r>
              <a:rPr dirty="0" sz="1950" spc="50" b="1">
                <a:latin typeface="黑体"/>
                <a:cs typeface="黑体"/>
              </a:rPr>
              <a:t>域中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741362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标号定义性出现时的处理（续</a:t>
            </a:r>
            <a:r>
              <a:rPr dirty="0" spc="60"/>
              <a:t>1）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43169"/>
            <a:ext cx="8324850" cy="289941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对于不要求语句标号先声明后使用的语言（如</a:t>
            </a:r>
            <a:r>
              <a:rPr dirty="0" sz="2800" spc="15" b="1">
                <a:latin typeface="Times New Roman"/>
                <a:cs typeface="Times New Roman"/>
              </a:rPr>
              <a:t>C</a:t>
            </a:r>
            <a:r>
              <a:rPr dirty="0" baseline="1010" sz="4125" spc="22" b="1">
                <a:latin typeface="黑体"/>
                <a:cs typeface="黑体"/>
              </a:rPr>
              <a:t>）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若未找到，说明标号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是首次出现，并且是定义性出现，</a:t>
            </a:r>
            <a:endParaRPr baseline="1182" sz="3525">
              <a:latin typeface="黑体"/>
              <a:cs typeface="黑体"/>
            </a:endParaRPr>
          </a:p>
          <a:p>
            <a:pPr marL="755650">
              <a:lnSpc>
                <a:spcPct val="100000"/>
              </a:lnSpc>
              <a:spcBef>
                <a:spcPts val="25"/>
              </a:spcBef>
            </a:pPr>
            <a:r>
              <a:rPr dirty="0" baseline="1182" sz="3525" spc="75" b="1">
                <a:latin typeface="黑体"/>
                <a:cs typeface="黑体"/>
              </a:rPr>
              <a:t>则将</a:t>
            </a:r>
            <a:r>
              <a:rPr dirty="0" sz="2400" spc="-5" b="1">
                <a:latin typeface="Times New Roman"/>
                <a:cs typeface="Times New Roman"/>
              </a:rPr>
              <a:t>L</a:t>
            </a:r>
            <a:r>
              <a:rPr dirty="0" baseline="1182" sz="3525" spc="75" b="1">
                <a:latin typeface="黑体"/>
                <a:cs typeface="黑体"/>
              </a:rPr>
              <a:t>插入符号表中，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设置其类型为</a:t>
            </a:r>
            <a:r>
              <a:rPr dirty="0" sz="2000" spc="-5" b="1">
                <a:latin typeface="Times New Roman"/>
                <a:cs typeface="Times New Roman"/>
              </a:rPr>
              <a:t>Label</a:t>
            </a:r>
            <a:endParaRPr sz="2000">
              <a:latin typeface="Times New Roman"/>
              <a:cs typeface="Times New Roman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“定义标志”为</a:t>
            </a:r>
            <a:r>
              <a:rPr dirty="0" baseline="1424" sz="2925" spc="44" b="1">
                <a:latin typeface="黑体"/>
                <a:cs typeface="黑体"/>
              </a:rPr>
              <a:t>‘</a:t>
            </a:r>
            <a:r>
              <a:rPr dirty="0" sz="2000" spc="30" b="1">
                <a:latin typeface="Times New Roman"/>
                <a:cs typeface="Times New Roman"/>
              </a:rPr>
              <a:t>T</a:t>
            </a:r>
            <a:r>
              <a:rPr dirty="0" baseline="1424" sz="2925" spc="44" b="1">
                <a:latin typeface="黑体"/>
                <a:cs typeface="黑体"/>
              </a:rPr>
              <a:t>’</a:t>
            </a:r>
            <a:endParaRPr baseline="1424" sz="29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将全程变量</a:t>
            </a:r>
            <a:r>
              <a:rPr dirty="0" sz="2000" spc="-5" b="1">
                <a:latin typeface="Times New Roman"/>
                <a:cs typeface="Times New Roman"/>
              </a:rPr>
              <a:t>nextquad</a:t>
            </a:r>
            <a:r>
              <a:rPr dirty="0" baseline="1424" sz="2925" spc="75" b="1">
                <a:latin typeface="黑体"/>
                <a:cs typeface="黑体"/>
              </a:rPr>
              <a:t>的值</a:t>
            </a:r>
            <a:r>
              <a:rPr dirty="0" sz="2000" spc="5" b="1">
                <a:latin typeface="Times New Roman"/>
                <a:cs typeface="Times New Roman"/>
              </a:rPr>
              <a:t>V</a:t>
            </a:r>
            <a:r>
              <a:rPr dirty="0" baseline="1424" sz="2925" spc="75" b="1">
                <a:latin typeface="黑体"/>
                <a:cs typeface="黑体"/>
              </a:rPr>
              <a:t>写入地址域中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若找到，则处理过程与上述</a:t>
            </a:r>
            <a:r>
              <a:rPr dirty="0" sz="2400" spc="-5" b="1">
                <a:latin typeface="Times New Roman"/>
                <a:cs typeface="Times New Roman"/>
              </a:rPr>
              <a:t>Pascal</a:t>
            </a:r>
            <a:r>
              <a:rPr dirty="0" baseline="1182" sz="3525" spc="75" b="1">
                <a:latin typeface="黑体"/>
                <a:cs typeface="黑体"/>
              </a:rPr>
              <a:t>编译程序的一样。</a:t>
            </a:r>
            <a:endParaRPr baseline="1182" sz="3525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6974" y="2213865"/>
            <a:ext cx="443865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06375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其他语句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83198"/>
            <a:ext cx="8426450" cy="27971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break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用于强行退出当前结构，不再执行结构体中剩余的语句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控制直接转移到当前结构的下一条语句的位置</a:t>
            </a:r>
            <a:r>
              <a:rPr dirty="0" baseline="1182" sz="3525" spc="60" b="1">
                <a:latin typeface="黑体"/>
                <a:cs typeface="黑体"/>
              </a:rPr>
              <a:t>。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30" b="1">
                <a:latin typeface="黑体"/>
                <a:cs typeface="黑体"/>
              </a:rPr>
              <a:t>continue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用于停止执行当前的循环</a:t>
            </a:r>
            <a:r>
              <a:rPr dirty="0" baseline="1182" sz="3525" spc="60" b="1">
                <a:latin typeface="黑体"/>
                <a:cs typeface="黑体"/>
              </a:rPr>
              <a:t>；</a:t>
            </a:r>
            <a:endParaRPr baseline="1182" sz="35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控制转移到循环起始处，开始下一次循环。</a:t>
            </a:r>
            <a:endParaRPr baseline="1182" sz="35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104457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74562"/>
            <a:ext cx="4805045" cy="48488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中间语言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图形表示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树、</a:t>
            </a:r>
            <a:r>
              <a:rPr dirty="0" sz="2000" b="1">
                <a:latin typeface="Verdana"/>
                <a:cs typeface="Verdana"/>
              </a:rPr>
              <a:t>dag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7556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三地址代码</a:t>
            </a:r>
            <a:endParaRPr baseline="1182" sz="3525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三地址语句的形式</a:t>
            </a:r>
            <a:r>
              <a:rPr dirty="0" baseline="1424" sz="2925" spc="7" b="1">
                <a:latin typeface="黑体"/>
                <a:cs typeface="黑体"/>
              </a:rPr>
              <a:t>：</a:t>
            </a:r>
            <a:r>
              <a:rPr dirty="0" sz="2000" spc="5" b="1">
                <a:latin typeface="Verdana"/>
                <a:cs typeface="Verdana"/>
              </a:rPr>
              <a:t>x:=y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op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z</a:t>
            </a:r>
            <a:endParaRPr sz="2000">
              <a:latin typeface="Verdana"/>
              <a:cs typeface="Verdana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三地址语句的种类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390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简单赋值语句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34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涉及数组元素的赋值语句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55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涉及指针的赋值语句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30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转移语句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34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过程调用语句</a:t>
            </a:r>
            <a:endParaRPr sz="1750">
              <a:latin typeface="黑体"/>
              <a:cs typeface="黑体"/>
            </a:endParaRPr>
          </a:p>
          <a:p>
            <a:pPr lvl="2" marL="1155700" indent="-228600">
              <a:lnSpc>
                <a:spcPct val="100000"/>
              </a:lnSpc>
              <a:spcBef>
                <a:spcPts val="540"/>
              </a:spcBef>
              <a:buClr>
                <a:srgbClr val="0000FF"/>
              </a:buClr>
              <a:buSzPct val="102564"/>
              <a:buFont typeface="Wingdings"/>
              <a:buChar char=""/>
              <a:tabLst>
                <a:tab pos="11557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三地址语句的具体实现</a:t>
            </a:r>
            <a:endParaRPr baseline="1424" sz="2925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20"/>
              </a:spcBef>
              <a:buSzPct val="102857"/>
              <a:buFont typeface="Verdana"/>
              <a:buChar char="–"/>
              <a:tabLst>
                <a:tab pos="1612900" algn="l"/>
              </a:tabLst>
            </a:pPr>
            <a:r>
              <a:rPr dirty="0" sz="1750" spc="50" b="1">
                <a:latin typeface="黑体"/>
                <a:cs typeface="黑体"/>
              </a:rPr>
              <a:t>三元式、四元式、间接三元式</a:t>
            </a:r>
            <a:endParaRPr sz="1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322" y="6566916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2827655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小结（续</a:t>
            </a:r>
            <a:r>
              <a:rPr dirty="0" spc="60"/>
              <a:t>1）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027" y="1026548"/>
            <a:ext cx="4602480" cy="536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赋值语句的翻译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文法（赋值语句出现的环境）</a:t>
            </a:r>
            <a:endParaRPr baseline="1424" sz="29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仅涉及简单变量的赋值语句的翻译</a:t>
            </a:r>
            <a:endParaRPr baseline="1424" sz="29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涉及数组元素的赋值语句的翻译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计算数组元素的地址</a:t>
            </a:r>
            <a:endParaRPr sz="1750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访问记录中的域</a:t>
            </a:r>
            <a:endParaRPr baseline="1424" sz="29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5"/>
              </a:spcBef>
              <a:buClr>
                <a:srgbClr val="0000FF"/>
              </a:buClr>
              <a:buSzPct val="72340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布尔表达式的翻译</a:t>
            </a:r>
            <a:endParaRPr baseline="1182" sz="35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8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数值方法</a:t>
            </a:r>
            <a:endParaRPr baseline="1424" sz="2925">
              <a:latin typeface="黑体"/>
              <a:cs typeface="黑体"/>
            </a:endParaRPr>
          </a:p>
          <a:p>
            <a:pPr lvl="1" marL="755650" indent="-286385">
              <a:lnSpc>
                <a:spcPts val="2320"/>
              </a:lnSpc>
              <a:spcBef>
                <a:spcPts val="60"/>
              </a:spcBef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控制流方法：代码结构</a:t>
            </a:r>
            <a:endParaRPr baseline="1424" sz="2925">
              <a:latin typeface="黑体"/>
              <a:cs typeface="黑体"/>
            </a:endParaRPr>
          </a:p>
          <a:p>
            <a:pPr lvl="1" marL="755650" indent="-286385">
              <a:lnSpc>
                <a:spcPts val="2320"/>
              </a:lnSpc>
              <a:buClr>
                <a:srgbClr val="0000FF"/>
              </a:buClr>
              <a:buSzPct val="71794"/>
              <a:buFont typeface="Wingdings"/>
              <a:buChar char=""/>
              <a:tabLst>
                <a:tab pos="75565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回填技术</a:t>
            </a:r>
            <a:endParaRPr baseline="1424" sz="2925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思想、问题、方法</a:t>
            </a:r>
            <a:endParaRPr sz="1750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与链表操作有关的函数</a:t>
            </a:r>
            <a:endParaRPr sz="1750">
              <a:latin typeface="黑体"/>
              <a:cs typeface="黑体"/>
            </a:endParaRPr>
          </a:p>
          <a:p>
            <a:pPr lvl="3" marL="1612900" indent="-229235">
              <a:lnSpc>
                <a:spcPct val="100000"/>
              </a:lnSpc>
              <a:spcBef>
                <a:spcPts val="40"/>
              </a:spcBef>
              <a:buFont typeface="Verdana"/>
              <a:buChar char="–"/>
              <a:tabLst>
                <a:tab pos="1612900" algn="l"/>
              </a:tabLst>
            </a:pPr>
            <a:r>
              <a:rPr dirty="0" sz="1600" spc="-5" b="1">
                <a:latin typeface="Verdana"/>
                <a:cs typeface="Verdana"/>
              </a:rPr>
              <a:t>makelist</a:t>
            </a:r>
            <a:endParaRPr sz="1600">
              <a:latin typeface="Verdana"/>
              <a:cs typeface="Verdana"/>
            </a:endParaRPr>
          </a:p>
          <a:p>
            <a:pPr lvl="3" marL="1612900" indent="-229235">
              <a:lnSpc>
                <a:spcPts val="1910"/>
              </a:lnSpc>
              <a:buFont typeface="Verdana"/>
              <a:buChar char="–"/>
              <a:tabLst>
                <a:tab pos="1612900" algn="l"/>
              </a:tabLst>
            </a:pPr>
            <a:r>
              <a:rPr dirty="0" sz="1600" spc="-5" b="1">
                <a:latin typeface="Verdana"/>
                <a:cs typeface="Verdana"/>
              </a:rPr>
              <a:t>merge</a:t>
            </a:r>
            <a:endParaRPr sz="1600">
              <a:latin typeface="Verdana"/>
              <a:cs typeface="Verdana"/>
            </a:endParaRPr>
          </a:p>
          <a:p>
            <a:pPr lvl="3" marL="1612900" indent="-229235">
              <a:lnSpc>
                <a:spcPts val="1910"/>
              </a:lnSpc>
              <a:buFont typeface="Verdana"/>
              <a:buChar char="–"/>
              <a:tabLst>
                <a:tab pos="1612900" algn="l"/>
              </a:tabLst>
            </a:pPr>
            <a:r>
              <a:rPr dirty="0" sz="1600" b="1">
                <a:latin typeface="Verdana"/>
                <a:cs typeface="Verdana"/>
              </a:rPr>
              <a:t>backpatch</a:t>
            </a:r>
            <a:endParaRPr sz="16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属性设计</a:t>
            </a:r>
            <a:endParaRPr sz="1750">
              <a:latin typeface="黑体"/>
              <a:cs typeface="黑体"/>
            </a:endParaRPr>
          </a:p>
          <a:p>
            <a:pPr lvl="2" marL="1155700" indent="-229235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SzPct val="102857"/>
              <a:buFont typeface="Wingdings"/>
              <a:buChar char=""/>
              <a:tabLst>
                <a:tab pos="1155700" algn="l"/>
              </a:tabLst>
            </a:pPr>
            <a:r>
              <a:rPr dirty="0" sz="1750" spc="50" b="1">
                <a:latin typeface="黑体"/>
                <a:cs typeface="黑体"/>
              </a:rPr>
              <a:t>布尔表达式的翻译</a:t>
            </a:r>
            <a:endParaRPr sz="17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0588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89" sz="3825" spc="75" b="1">
                <a:latin typeface="黑体"/>
                <a:cs typeface="黑体"/>
              </a:rPr>
              <a:t>控制语句的翻译</a:t>
            </a:r>
            <a:endParaRPr baseline="1089" sz="3825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5754" y="1074419"/>
            <a:ext cx="1587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99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314" y="1012344"/>
            <a:ext cx="599313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  <a:tab pos="431546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语法树表示</a:t>
            </a:r>
            <a:r>
              <a:rPr dirty="0" baseline="1424" sz="2925" spc="60" b="1">
                <a:latin typeface="黑体"/>
                <a:cs typeface="黑体"/>
              </a:rPr>
              <a:t>：	</a:t>
            </a:r>
            <a:r>
              <a:rPr dirty="0" baseline="2849" sz="2925" spc="37" b="1">
                <a:latin typeface="黑体"/>
                <a:cs typeface="黑体"/>
              </a:rPr>
              <a:t>dag</a:t>
            </a:r>
            <a:r>
              <a:rPr dirty="0" baseline="2849" sz="2925" spc="75" b="1">
                <a:latin typeface="黑体"/>
                <a:cs typeface="黑体"/>
              </a:rPr>
              <a:t>图形表示：</a:t>
            </a:r>
            <a:endParaRPr baseline="2849" sz="2925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89154"/>
            <a:ext cx="8298180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/>
              <a:t>赋值语</a:t>
            </a:r>
            <a:r>
              <a:rPr dirty="0" sz="3500" spc="85"/>
              <a:t>句</a:t>
            </a:r>
            <a:r>
              <a:rPr dirty="0" sz="3500" spc="20"/>
              <a:t> </a:t>
            </a:r>
            <a:r>
              <a:rPr dirty="0" sz="3500" spc="45">
                <a:latin typeface="宋体"/>
                <a:cs typeface="宋体"/>
              </a:rPr>
              <a:t>x:=(-y)*z+(-y)*z</a:t>
            </a:r>
            <a:r>
              <a:rPr dirty="0" sz="3500" spc="25">
                <a:latin typeface="宋体"/>
                <a:cs typeface="宋体"/>
              </a:rPr>
              <a:t> </a:t>
            </a:r>
            <a:r>
              <a:rPr dirty="0" sz="3500" spc="95"/>
              <a:t>的图表示法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8389" y="1444856"/>
            <a:ext cx="2354850" cy="26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16019" y="1444856"/>
            <a:ext cx="1784729" cy="2627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6205" y="4173239"/>
            <a:ext cx="7781290" cy="24009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后缀式是语法树的线性表示形式。</a:t>
            </a:r>
            <a:endParaRPr baseline="1424" sz="2925">
              <a:latin typeface="黑体"/>
              <a:cs typeface="黑体"/>
            </a:endParaRPr>
          </a:p>
          <a:p>
            <a:pPr marL="355600" marR="5080" indent="-342900">
              <a:lnSpc>
                <a:spcPts val="2250"/>
              </a:lnSpc>
              <a:spcBef>
                <a:spcPts val="715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对语法树进行深度优先遍历、访问子结点先于父结点、且从左向右 </a:t>
            </a:r>
            <a:r>
              <a:rPr dirty="0" sz="1950" spc="50" b="1">
                <a:latin typeface="黑体"/>
                <a:cs typeface="黑体"/>
              </a:rPr>
              <a:t>访问子结点，得到一个包含所有树结点的序列，即后缀式。</a:t>
            </a:r>
            <a:endParaRPr sz="19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在此序列中，每个树结点出现且仅出现一次</a:t>
            </a:r>
            <a:r>
              <a:rPr dirty="0" baseline="1424" sz="2925" spc="60" b="1">
                <a:latin typeface="黑体"/>
                <a:cs typeface="黑体"/>
              </a:rPr>
              <a:t>；</a:t>
            </a:r>
            <a:endParaRPr baseline="1424" sz="29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1950" spc="50" b="1">
                <a:latin typeface="黑体"/>
                <a:cs typeface="黑体"/>
              </a:rPr>
              <a:t>每个结点都是在它的所有子结点出现之后立即出现</a:t>
            </a:r>
            <a:r>
              <a:rPr dirty="0" sz="1950" spc="40" b="1">
                <a:latin typeface="黑体"/>
                <a:cs typeface="黑体"/>
              </a:rPr>
              <a:t>。</a:t>
            </a:r>
            <a:endParaRPr sz="195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1794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424" sz="2925" spc="75" b="1">
                <a:latin typeface="黑体"/>
                <a:cs typeface="黑体"/>
              </a:rPr>
              <a:t>与上述语法树对应的后缀式是</a:t>
            </a:r>
            <a:r>
              <a:rPr dirty="0" baseline="1424" sz="2925" spc="60" b="1">
                <a:latin typeface="黑体"/>
                <a:cs typeface="黑体"/>
              </a:rPr>
              <a:t>：</a:t>
            </a:r>
            <a:endParaRPr baseline="1424" sz="2925">
              <a:latin typeface="黑体"/>
              <a:cs typeface="黑体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2000" b="1">
                <a:latin typeface="Times New Roman"/>
                <a:cs typeface="Times New Roman"/>
              </a:rPr>
              <a:t>x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 </a:t>
            </a:r>
            <a:r>
              <a:rPr dirty="0" sz="2000" spc="-5" b="1">
                <a:latin typeface="Times New Roman"/>
                <a:cs typeface="Times New Roman"/>
              </a:rPr>
              <a:t>uminus </a:t>
            </a:r>
            <a:r>
              <a:rPr dirty="0" sz="200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 y</a:t>
            </a:r>
            <a:r>
              <a:rPr dirty="0" sz="2000" spc="-5" b="1">
                <a:latin typeface="Times New Roman"/>
                <a:cs typeface="Times New Roman"/>
              </a:rPr>
              <a:t> uminus </a:t>
            </a:r>
            <a:r>
              <a:rPr dirty="0" sz="2000" b="1">
                <a:latin typeface="Times New Roman"/>
                <a:cs typeface="Times New Roman"/>
              </a:rPr>
              <a:t>z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 +</a:t>
            </a:r>
            <a:r>
              <a:rPr dirty="0" sz="2000" spc="-5" b="1">
                <a:latin typeface="Times New Roman"/>
                <a:cs typeface="Times New Roman"/>
              </a:rPr>
              <a:t> assign</a:t>
            </a:r>
            <a:r>
              <a:rPr dirty="0" baseline="1424" sz="2925" spc="60" b="1">
                <a:latin typeface="黑体"/>
                <a:cs typeface="黑体"/>
              </a:rPr>
              <a:t>。</a:t>
            </a:r>
            <a:endParaRPr baseline="1424" sz="2925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0790" y="6507028"/>
            <a:ext cx="18986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 sz="1400"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222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69917"/>
            <a:ext cx="4107179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/>
              <a:t>8.1.2</a:t>
            </a:r>
            <a:r>
              <a:rPr dirty="0"/>
              <a:t> </a:t>
            </a:r>
            <a:r>
              <a:rPr dirty="0" spc="90"/>
              <a:t>三地址代码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7028" y="1089218"/>
            <a:ext cx="7945755" cy="50457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三地址代码：三地址语句组成的序列。</a:t>
            </a:r>
            <a:endParaRPr baseline="1010" sz="41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类似于汇编语言的代码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8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有赋值语句、控制语句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语句可以有标号</a:t>
            </a:r>
            <a:endParaRPr baseline="1182" sz="3525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三地址语句的一般形式</a:t>
            </a:r>
            <a:r>
              <a:rPr dirty="0" baseline="1010" sz="4125" spc="52" b="1">
                <a:latin typeface="黑体"/>
                <a:cs typeface="黑体"/>
              </a:rPr>
              <a:t>：</a:t>
            </a:r>
            <a:r>
              <a:rPr dirty="0" baseline="1010" sz="4125" spc="-630" b="1">
                <a:latin typeface="黑体"/>
                <a:cs typeface="黑体"/>
              </a:rPr>
              <a:t> </a:t>
            </a:r>
            <a:r>
              <a:rPr dirty="0" sz="2800" spc="-5" b="1">
                <a:latin typeface="Verdana"/>
                <a:cs typeface="Verdana"/>
              </a:rPr>
              <a:t>x:=y</a:t>
            </a:r>
            <a:r>
              <a:rPr dirty="0" sz="2800" b="1">
                <a:latin typeface="Verdana"/>
                <a:cs typeface="Verdana"/>
              </a:rPr>
              <a:t> op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z</a:t>
            </a:r>
            <a:endParaRPr sz="2800">
              <a:latin typeface="Verdana"/>
              <a:cs typeface="Verdana"/>
            </a:endParaRPr>
          </a:p>
          <a:p>
            <a:pPr lvl="1" marL="831850" indent="-2857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831850" algn="l"/>
              </a:tabLst>
            </a:pPr>
            <a:r>
              <a:rPr dirty="0" sz="2400" spc="-10" b="1">
                <a:latin typeface="Verdana"/>
                <a:cs typeface="Verdana"/>
              </a:rPr>
              <a:t>x</a:t>
            </a:r>
            <a:r>
              <a:rPr dirty="0" baseline="1182" sz="3525" spc="75" b="1">
                <a:latin typeface="黑体"/>
                <a:cs typeface="黑体"/>
              </a:rPr>
              <a:t>可以是名字、临时变量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2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831850" algn="l"/>
              </a:tabLst>
            </a:pPr>
            <a:r>
              <a:rPr dirty="0" sz="2400" b="1">
                <a:latin typeface="Verdana"/>
                <a:cs typeface="Verdana"/>
              </a:rPr>
              <a:t>y</a:t>
            </a:r>
            <a:r>
              <a:rPr dirty="0" baseline="1182" sz="3525" spc="75" b="1">
                <a:latin typeface="黑体"/>
                <a:cs typeface="黑体"/>
              </a:rPr>
              <a:t>、</a:t>
            </a:r>
            <a:r>
              <a:rPr dirty="0" sz="2400" b="1">
                <a:latin typeface="Verdana"/>
                <a:cs typeface="Verdana"/>
              </a:rPr>
              <a:t>z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可以是名字、常数、或临时变量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831850" algn="l"/>
              </a:tabLst>
            </a:pPr>
            <a:r>
              <a:rPr dirty="0" sz="2400" b="1">
                <a:latin typeface="Verdana"/>
                <a:cs typeface="Verdana"/>
              </a:rPr>
              <a:t>op</a:t>
            </a:r>
            <a:r>
              <a:rPr dirty="0" sz="2400" spc="-35" b="1">
                <a:latin typeface="Verdana"/>
                <a:cs typeface="Verdana"/>
              </a:rPr>
              <a:t> </a:t>
            </a:r>
            <a:r>
              <a:rPr dirty="0" baseline="1182" sz="3525" spc="75" b="1">
                <a:latin typeface="黑体"/>
                <a:cs typeface="黑体"/>
              </a:rPr>
              <a:t>代表运算符号，如算数运算符、或逻辑运算符等</a:t>
            </a:r>
            <a:endParaRPr baseline="1182" sz="3525">
              <a:latin typeface="黑体"/>
              <a:cs typeface="黑体"/>
            </a:endParaRPr>
          </a:p>
          <a:p>
            <a:pPr lvl="1" marL="831850" indent="-28575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72340"/>
              <a:buFont typeface="Wingdings"/>
              <a:buChar char=""/>
              <a:tabLst>
                <a:tab pos="831850" algn="l"/>
              </a:tabLst>
            </a:pPr>
            <a:r>
              <a:rPr dirty="0" baseline="1182" sz="3525" spc="75" b="1">
                <a:latin typeface="黑体"/>
                <a:cs typeface="黑体"/>
              </a:rPr>
              <a:t>语句中，最多有三个地址。</a:t>
            </a:r>
            <a:endParaRPr baseline="1182" sz="3525">
              <a:latin typeface="黑体"/>
              <a:cs typeface="黑体"/>
            </a:endParaRPr>
          </a:p>
          <a:p>
            <a:pPr marL="431800" marR="5080" indent="-342900">
              <a:lnSpc>
                <a:spcPts val="3279"/>
              </a:lnSpc>
              <a:spcBef>
                <a:spcPts val="89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431165" algn="l"/>
                <a:tab pos="4318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实现时，语句中的名字，将由指向该名字在符号 </a:t>
            </a:r>
            <a:r>
              <a:rPr dirty="0" sz="2750" spc="45" b="1">
                <a:latin typeface="黑体"/>
                <a:cs typeface="黑体"/>
              </a:rPr>
              <a:t>表中表项的指针所代替</a:t>
            </a:r>
            <a:r>
              <a:rPr dirty="0" sz="2750" spc="35" b="1">
                <a:latin typeface="黑体"/>
                <a:cs typeface="黑体"/>
              </a:rPr>
              <a:t>。</a:t>
            </a:r>
            <a:endParaRPr sz="27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48" y="5504179"/>
            <a:ext cx="186690" cy="635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Liang</a:t>
            </a:r>
            <a:r>
              <a:rPr dirty="0" sz="1250" spc="-114" i="1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dirty="0" sz="1250" spc="-25" i="1">
                <a:solidFill>
                  <a:srgbClr val="0000FF"/>
                </a:solidFill>
                <a:latin typeface="黑体"/>
                <a:cs typeface="黑体"/>
              </a:rPr>
              <a:t>GE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8" y="6494779"/>
            <a:ext cx="186690" cy="254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40"/>
              </a:lnSpc>
            </a:pPr>
            <a:r>
              <a:rPr dirty="0" sz="1250" i="1">
                <a:solidFill>
                  <a:srgbClr val="0000FF"/>
                </a:solidFill>
                <a:latin typeface="黑体"/>
                <a:cs typeface="黑体"/>
              </a:rPr>
              <a:t>CQU</a:t>
            </a:r>
            <a:endParaRPr sz="125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222" y="6566916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257725"/>
            <a:ext cx="5631180" cy="6235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三地址语句的种类及形式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0269" y="1183077"/>
            <a:ext cx="3583304" cy="32283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简单赋值语句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x:=y </a:t>
            </a:r>
            <a:r>
              <a:rPr dirty="0" sz="2400" b="1">
                <a:latin typeface="Verdana"/>
                <a:cs typeface="Verdana"/>
              </a:rPr>
              <a:t>op</a:t>
            </a:r>
            <a:r>
              <a:rPr dirty="0" sz="2400" spc="-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z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x:=op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x:=y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含有变址的赋值语句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x:=y[i]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x[i]:=y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269" y="4378238"/>
            <a:ext cx="4655185" cy="186182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99CC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含有地址和指针的赋值语句</a:t>
            </a:r>
            <a:endParaRPr baseline="1010" sz="4125">
              <a:latin typeface="黑体"/>
              <a:cs typeface="黑体"/>
            </a:endParaRPr>
          </a:p>
          <a:p>
            <a:pPr lvl="1" marL="755650" indent="-28638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x:=&amp;y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x:=*y</a:t>
            </a:r>
            <a:endParaRPr sz="2400">
              <a:latin typeface="Verdana"/>
              <a:cs typeface="Verdana"/>
            </a:endParaRPr>
          </a:p>
          <a:p>
            <a:pPr lvl="1" marL="755650" indent="-286385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b="1">
                <a:latin typeface="Verdana"/>
                <a:cs typeface="Verdana"/>
              </a:rPr>
              <a:t>*x:=y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74" y="4140708"/>
            <a:ext cx="219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4">
                <a:solidFill>
                  <a:srgbClr val="0000FF"/>
                </a:solidFill>
                <a:latin typeface="Segoe UI Symbol"/>
                <a:cs typeface="Segoe UI Symbol"/>
              </a:rPr>
              <a:t>■</a:t>
            </a:r>
            <a:endParaRPr sz="20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774" y="1182639"/>
            <a:ext cx="3877310" cy="37407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转移语句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5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goto</a:t>
            </a:r>
            <a:r>
              <a:rPr dirty="0" sz="2400" b="1">
                <a:latin typeface="Verdana"/>
                <a:cs typeface="Verdana"/>
              </a:rPr>
              <a:t> L</a:t>
            </a:r>
            <a:endParaRPr sz="24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  <a:tab pos="2795270" algn="l"/>
              </a:tabLst>
            </a:pPr>
            <a:r>
              <a:rPr dirty="0" sz="2400" b="1">
                <a:latin typeface="Verdana"/>
                <a:cs typeface="Verdana"/>
              </a:rPr>
              <a:t>if x </a:t>
            </a:r>
            <a:r>
              <a:rPr dirty="0" sz="2400" spc="-5" b="1">
                <a:latin typeface="Verdana"/>
                <a:cs typeface="Verdana"/>
              </a:rPr>
              <a:t>relop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y	</a:t>
            </a:r>
            <a:r>
              <a:rPr dirty="0" sz="2400" spc="-5" b="1">
                <a:latin typeface="Verdana"/>
                <a:cs typeface="Verdana"/>
              </a:rPr>
              <a:t>goto</a:t>
            </a:r>
            <a:r>
              <a:rPr dirty="0" sz="2400" spc="-8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2727"/>
              <a:buFont typeface="Segoe UI Symbol"/>
              <a:buChar char="■"/>
              <a:tabLst>
                <a:tab pos="354965" algn="l"/>
                <a:tab pos="355600" algn="l"/>
              </a:tabLst>
            </a:pPr>
            <a:r>
              <a:rPr dirty="0" baseline="1010" sz="4125" spc="67" b="1">
                <a:latin typeface="黑体"/>
                <a:cs typeface="黑体"/>
              </a:rPr>
              <a:t>过程调用语句</a:t>
            </a:r>
            <a:endParaRPr baseline="1010" sz="4125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param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call p, </a:t>
            </a:r>
            <a:r>
              <a:rPr dirty="0" sz="2400" b="1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dirty="0" sz="2750" spc="45" b="1">
                <a:latin typeface="黑体"/>
                <a:cs typeface="黑体"/>
              </a:rPr>
              <a:t>返回语句</a:t>
            </a:r>
            <a:endParaRPr sz="2750">
              <a:latin typeface="黑体"/>
              <a:cs typeface="黑体"/>
            </a:endParaRPr>
          </a:p>
          <a:p>
            <a:pPr lvl="1" marL="755650" indent="-285750">
              <a:lnSpc>
                <a:spcPct val="100000"/>
              </a:lnSpc>
              <a:spcBef>
                <a:spcPts val="565"/>
              </a:spcBef>
              <a:buClr>
                <a:srgbClr val="0000FF"/>
              </a:buClr>
              <a:buSzPct val="70833"/>
              <a:buFont typeface="Wingdings"/>
              <a:buChar char=""/>
              <a:tabLst>
                <a:tab pos="755650" algn="l"/>
              </a:tabLst>
            </a:pPr>
            <a:r>
              <a:rPr dirty="0" sz="2400" spc="-5" b="1">
                <a:latin typeface="Verdana"/>
                <a:cs typeface="Verdana"/>
              </a:rPr>
              <a:t>return </a:t>
            </a:r>
            <a:r>
              <a:rPr dirty="0" sz="2400" b="1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2022-04-25T12:30:54Z</dcterms:created>
  <dcterms:modified xsi:type="dcterms:W3CDTF">2022-04-25T12:30:54Z</dcterms:modified>
</cp:coreProperties>
</file>